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277" r:id="rId3"/>
    <p:sldId id="276" r:id="rId4"/>
    <p:sldId id="278" r:id="rId5"/>
    <p:sldId id="279" r:id="rId6"/>
    <p:sldId id="280" r:id="rId7"/>
    <p:sldId id="289" r:id="rId8"/>
    <p:sldId id="290" r:id="rId9"/>
    <p:sldId id="291" r:id="rId10"/>
    <p:sldId id="292" r:id="rId11"/>
    <p:sldId id="293" r:id="rId12"/>
    <p:sldId id="295" r:id="rId13"/>
    <p:sldId id="294" r:id="rId14"/>
    <p:sldId id="296" r:id="rId15"/>
    <p:sldId id="297" r:id="rId16"/>
    <p:sldId id="298" r:id="rId17"/>
    <p:sldId id="281" r:id="rId18"/>
    <p:sldId id="283" r:id="rId19"/>
    <p:sldId id="284" r:id="rId20"/>
    <p:sldId id="285" r:id="rId21"/>
    <p:sldId id="286" r:id="rId22"/>
    <p:sldId id="287" r:id="rId23"/>
    <p:sldId id="288"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6" d="100"/>
          <a:sy n="36" d="100"/>
        </p:scale>
        <p:origin x="-78" y="-7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2BB8EE-0DB6-41CE-BEFD-EACBFF473860}" type="datetimeFigureOut">
              <a:rPr lang="en-GB" smtClean="0"/>
              <a:pPr/>
              <a:t>03/10/2015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E2B690-1457-41E2-A076-B9CD42E00DAC}" type="slidenum">
              <a:rPr lang="en-GB" smtClean="0"/>
              <a:pPr/>
              <a:t>‹#›</a:t>
            </a:fld>
            <a:endParaRPr lang="en-GB"/>
          </a:p>
        </p:txBody>
      </p:sp>
    </p:spTree>
    <p:extLst>
      <p:ext uri="{BB962C8B-B14F-4D97-AF65-F5344CB8AC3E}">
        <p14:creationId xmlns:p14="http://schemas.microsoft.com/office/powerpoint/2010/main" xmlns="" val="42665856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E379E2-4C8E-48B2-BF38-40476E463007}" type="datetimeFigureOut">
              <a:rPr lang="en-GB" smtClean="0"/>
              <a:pPr/>
              <a:t>03/10/2015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A9856E-54CB-4533-A278-C8E6C7E6ED99}" type="slidenum">
              <a:rPr lang="en-GB" smtClean="0"/>
              <a:pPr/>
              <a:t>‹#›</a:t>
            </a:fld>
            <a:endParaRPr lang="en-GB"/>
          </a:p>
        </p:txBody>
      </p:sp>
    </p:spTree>
    <p:extLst>
      <p:ext uri="{BB962C8B-B14F-4D97-AF65-F5344CB8AC3E}">
        <p14:creationId xmlns:p14="http://schemas.microsoft.com/office/powerpoint/2010/main" xmlns="" val="39879657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extLst>
      <p:ext uri="{BB962C8B-B14F-4D97-AF65-F5344CB8AC3E}">
        <p14:creationId xmlns:p14="http://schemas.microsoft.com/office/powerpoint/2010/main" xmlns="" val="3881718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en-US" smtClean="0"/>
              <a:t>2015-2016</a:t>
            </a:r>
            <a:endParaRPr lang="en-PH"/>
          </a:p>
        </p:txBody>
      </p:sp>
      <p:sp>
        <p:nvSpPr>
          <p:cNvPr id="19" name="Footer Placeholder 18"/>
          <p:cNvSpPr>
            <a:spLocks noGrp="1"/>
          </p:cNvSpPr>
          <p:nvPr>
            <p:ph type="ftr" sz="quarter" idx="11"/>
          </p:nvPr>
        </p:nvSpPr>
        <p:spPr/>
        <p:txBody>
          <a:bodyPr/>
          <a:lstStyle/>
          <a:p>
            <a:r>
              <a:rPr lang="en-PH" smtClean="0"/>
              <a:t>May Alrashed, PhD</a:t>
            </a:r>
            <a:endParaRPr lang="en-PH"/>
          </a:p>
        </p:txBody>
      </p:sp>
      <p:sp>
        <p:nvSpPr>
          <p:cNvPr id="27" name="Slide Number Placeholder 26"/>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2015-2016</a:t>
            </a:r>
            <a:endParaRPr lang="en-PH"/>
          </a:p>
        </p:txBody>
      </p:sp>
      <p:sp>
        <p:nvSpPr>
          <p:cNvPr id="5" name="Footer Placeholder 4"/>
          <p:cNvSpPr>
            <a:spLocks noGrp="1"/>
          </p:cNvSpPr>
          <p:nvPr>
            <p:ph type="ftr" sz="quarter" idx="11"/>
          </p:nvPr>
        </p:nvSpPr>
        <p:spPr/>
        <p:txBody>
          <a:bodyPr/>
          <a:lstStyle/>
          <a:p>
            <a:r>
              <a:rPr lang="en-PH" smtClean="0"/>
              <a:t>May Alrashed, PhD</a:t>
            </a:r>
            <a:endParaRPr lang="en-PH"/>
          </a:p>
        </p:txBody>
      </p:sp>
      <p:sp>
        <p:nvSpPr>
          <p:cNvPr id="6" name="Slide Number Placeholder 5"/>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2015-2016</a:t>
            </a:r>
            <a:endParaRPr lang="en-PH"/>
          </a:p>
        </p:txBody>
      </p:sp>
      <p:sp>
        <p:nvSpPr>
          <p:cNvPr id="5" name="Footer Placeholder 4"/>
          <p:cNvSpPr>
            <a:spLocks noGrp="1"/>
          </p:cNvSpPr>
          <p:nvPr>
            <p:ph type="ftr" sz="quarter" idx="11"/>
          </p:nvPr>
        </p:nvSpPr>
        <p:spPr/>
        <p:txBody>
          <a:bodyPr/>
          <a:lstStyle/>
          <a:p>
            <a:r>
              <a:rPr lang="en-PH" smtClean="0"/>
              <a:t>May Alrashed, PhD</a:t>
            </a:r>
            <a:endParaRPr lang="en-PH"/>
          </a:p>
        </p:txBody>
      </p:sp>
      <p:sp>
        <p:nvSpPr>
          <p:cNvPr id="6" name="Slide Number Placeholder 5"/>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2015-2016</a:t>
            </a:r>
            <a:endParaRPr lang="en-PH"/>
          </a:p>
        </p:txBody>
      </p:sp>
      <p:sp>
        <p:nvSpPr>
          <p:cNvPr id="5" name="Footer Placeholder 4"/>
          <p:cNvSpPr>
            <a:spLocks noGrp="1"/>
          </p:cNvSpPr>
          <p:nvPr>
            <p:ph type="ftr" sz="quarter" idx="11"/>
          </p:nvPr>
        </p:nvSpPr>
        <p:spPr/>
        <p:txBody>
          <a:bodyPr/>
          <a:lstStyle/>
          <a:p>
            <a:r>
              <a:rPr lang="en-PH" smtClean="0"/>
              <a:t>May Alrashed, PhD</a:t>
            </a:r>
            <a:endParaRPr lang="en-PH"/>
          </a:p>
        </p:txBody>
      </p:sp>
      <p:sp>
        <p:nvSpPr>
          <p:cNvPr id="6" name="Slide Number Placeholder 5"/>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2015-2016</a:t>
            </a:r>
            <a:endParaRPr lang="en-PH"/>
          </a:p>
        </p:txBody>
      </p:sp>
      <p:sp>
        <p:nvSpPr>
          <p:cNvPr id="5" name="Footer Placeholder 4"/>
          <p:cNvSpPr>
            <a:spLocks noGrp="1"/>
          </p:cNvSpPr>
          <p:nvPr>
            <p:ph type="ftr" sz="quarter" idx="11"/>
          </p:nvPr>
        </p:nvSpPr>
        <p:spPr/>
        <p:txBody>
          <a:bodyPr/>
          <a:lstStyle/>
          <a:p>
            <a:r>
              <a:rPr lang="en-PH" smtClean="0"/>
              <a:t>May Alrashed, PhD</a:t>
            </a:r>
            <a:endParaRPr lang="en-PH"/>
          </a:p>
        </p:txBody>
      </p:sp>
      <p:sp>
        <p:nvSpPr>
          <p:cNvPr id="6" name="Slide Number Placeholder 5"/>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2015-2016</a:t>
            </a:r>
            <a:endParaRPr lang="en-PH"/>
          </a:p>
        </p:txBody>
      </p:sp>
      <p:sp>
        <p:nvSpPr>
          <p:cNvPr id="6" name="Footer Placeholder 5"/>
          <p:cNvSpPr>
            <a:spLocks noGrp="1"/>
          </p:cNvSpPr>
          <p:nvPr>
            <p:ph type="ftr" sz="quarter" idx="11"/>
          </p:nvPr>
        </p:nvSpPr>
        <p:spPr/>
        <p:txBody>
          <a:bodyPr/>
          <a:lstStyle/>
          <a:p>
            <a:r>
              <a:rPr lang="en-PH" smtClean="0"/>
              <a:t>May Alrashed, PhD</a:t>
            </a:r>
            <a:endParaRPr lang="en-PH"/>
          </a:p>
        </p:txBody>
      </p:sp>
      <p:sp>
        <p:nvSpPr>
          <p:cNvPr id="7" name="Slide Number Placeholder 6"/>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en-US" smtClean="0"/>
              <a:t>2015-2016</a:t>
            </a:r>
            <a:endParaRPr lang="en-PH"/>
          </a:p>
        </p:txBody>
      </p:sp>
      <p:sp>
        <p:nvSpPr>
          <p:cNvPr id="8" name="Footer Placeholder 7"/>
          <p:cNvSpPr>
            <a:spLocks noGrp="1"/>
          </p:cNvSpPr>
          <p:nvPr>
            <p:ph type="ftr" sz="quarter" idx="11"/>
          </p:nvPr>
        </p:nvSpPr>
        <p:spPr/>
        <p:txBody>
          <a:bodyPr/>
          <a:lstStyle/>
          <a:p>
            <a:r>
              <a:rPr lang="en-PH" smtClean="0"/>
              <a:t>May Alrashed, PhD</a:t>
            </a:r>
            <a:endParaRPr lang="en-PH"/>
          </a:p>
        </p:txBody>
      </p:sp>
      <p:sp>
        <p:nvSpPr>
          <p:cNvPr id="9" name="Slide Number Placeholder 8"/>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2015-2016</a:t>
            </a:r>
            <a:endParaRPr lang="en-PH"/>
          </a:p>
        </p:txBody>
      </p:sp>
      <p:sp>
        <p:nvSpPr>
          <p:cNvPr id="4" name="Footer Placeholder 3"/>
          <p:cNvSpPr>
            <a:spLocks noGrp="1"/>
          </p:cNvSpPr>
          <p:nvPr>
            <p:ph type="ftr" sz="quarter" idx="11"/>
          </p:nvPr>
        </p:nvSpPr>
        <p:spPr/>
        <p:txBody>
          <a:bodyPr/>
          <a:lstStyle/>
          <a:p>
            <a:r>
              <a:rPr lang="en-PH" smtClean="0"/>
              <a:t>May Alrashed, PhD</a:t>
            </a:r>
            <a:endParaRPr lang="en-PH"/>
          </a:p>
        </p:txBody>
      </p:sp>
      <p:sp>
        <p:nvSpPr>
          <p:cNvPr id="5" name="Slide Number Placeholder 4"/>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Slide Number Placeholder 3"/>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US" smtClean="0"/>
              <a:t>2015-2016</a:t>
            </a:r>
            <a:endParaRPr lang="en-PH"/>
          </a:p>
        </p:txBody>
      </p:sp>
      <p:sp>
        <p:nvSpPr>
          <p:cNvPr id="6" name="Footer Placeholder 5"/>
          <p:cNvSpPr>
            <a:spLocks noGrp="1"/>
          </p:cNvSpPr>
          <p:nvPr>
            <p:ph type="ftr" sz="quarter" idx="11"/>
          </p:nvPr>
        </p:nvSpPr>
        <p:spPr/>
        <p:txBody>
          <a:bodyPr/>
          <a:lstStyle/>
          <a:p>
            <a:r>
              <a:rPr lang="en-PH" smtClean="0"/>
              <a:t>May Alrashed, PhD</a:t>
            </a:r>
            <a:endParaRPr lang="en-PH"/>
          </a:p>
        </p:txBody>
      </p:sp>
      <p:sp>
        <p:nvSpPr>
          <p:cNvPr id="7" name="Slide Number Placeholder 6"/>
          <p:cNvSpPr>
            <a:spLocks noGrp="1"/>
          </p:cNvSpPr>
          <p:nvPr>
            <p:ph type="sldNum" sz="quarter" idx="12"/>
          </p:nvPr>
        </p:nvSpPr>
        <p:spPr/>
        <p:txBody>
          <a:bodyPr/>
          <a:lstStyle/>
          <a:p>
            <a:fld id="{39B84C42-20A5-4E97-96CE-975D7FF66695}" type="slidenum">
              <a:rPr lang="en-PH" smtClean="0"/>
              <a:pPr/>
              <a:t>‹#›</a:t>
            </a:fld>
            <a:endParaRPr lang="en-P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2015-2016</a:t>
            </a:r>
            <a:endParaRPr lang="en-PH"/>
          </a:p>
        </p:txBody>
      </p:sp>
      <p:sp>
        <p:nvSpPr>
          <p:cNvPr id="6" name="Footer Placeholder 5"/>
          <p:cNvSpPr>
            <a:spLocks noGrp="1"/>
          </p:cNvSpPr>
          <p:nvPr>
            <p:ph type="ftr" sz="quarter" idx="11"/>
          </p:nvPr>
        </p:nvSpPr>
        <p:spPr/>
        <p:txBody>
          <a:bodyPr/>
          <a:lstStyle/>
          <a:p>
            <a:r>
              <a:rPr lang="en-PH" smtClean="0"/>
              <a:t>May Alrashed, PhD</a:t>
            </a:r>
            <a:endParaRPr lang="en-PH"/>
          </a:p>
        </p:txBody>
      </p:sp>
      <p:sp>
        <p:nvSpPr>
          <p:cNvPr id="7" name="Slide Number Placeholder 6"/>
          <p:cNvSpPr>
            <a:spLocks noGrp="1"/>
          </p:cNvSpPr>
          <p:nvPr>
            <p:ph type="sldNum" sz="quarter" idx="12"/>
          </p:nvPr>
        </p:nvSpPr>
        <p:spPr>
          <a:xfrm>
            <a:off x="8077200" y="6356350"/>
            <a:ext cx="609600" cy="365125"/>
          </a:xfrm>
        </p:spPr>
        <p:txBody>
          <a:bodyPr/>
          <a:lstStyle/>
          <a:p>
            <a:fld id="{39B84C42-20A5-4E97-96CE-975D7FF66695}" type="slidenum">
              <a:rPr lang="en-PH" smtClean="0"/>
              <a:pPr/>
              <a:t>‹#›</a:t>
            </a:fld>
            <a:endParaRPr lang="en-PH"/>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1000" r="-11000"/>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2015-2016</a:t>
            </a:r>
            <a:endParaRPr lang="en-PH"/>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PH" smtClean="0"/>
              <a:t>May Alrashed, PhD</a:t>
            </a:r>
            <a:endParaRPr lang="en-PH"/>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B84C42-20A5-4E97-96CE-975D7FF66695}" type="slidenum">
              <a:rPr lang="en-PH" smtClean="0"/>
              <a:pPr/>
              <a:t>‹#›</a:t>
            </a:fld>
            <a:endParaRPr lang="en-PH"/>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46176" y="2476500"/>
            <a:ext cx="7851648" cy="1905000"/>
          </a:xfrm>
        </p:spPr>
        <p:txBody>
          <a:bodyPr>
            <a:noAutofit/>
          </a:bodyPr>
          <a:lstStyle/>
          <a:p>
            <a:pPr algn="ctr"/>
            <a:r>
              <a:rPr lang="en-PH" sz="6000" b="0" dirty="0" smtClean="0">
                <a:solidFill>
                  <a:schemeClr val="bg2">
                    <a:lumMod val="75000"/>
                    <a:lumOff val="25000"/>
                  </a:schemeClr>
                </a:solidFill>
                <a:latin typeface="Arial" pitchFamily="34" charset="0"/>
                <a:cs typeface="Arial" pitchFamily="34" charset="0"/>
              </a:rPr>
              <a:t>Medical Genetics</a:t>
            </a:r>
            <a:br>
              <a:rPr lang="en-PH" sz="6000" b="0" dirty="0" smtClean="0">
                <a:solidFill>
                  <a:schemeClr val="bg2">
                    <a:lumMod val="75000"/>
                    <a:lumOff val="25000"/>
                  </a:schemeClr>
                </a:solidFill>
                <a:latin typeface="Arial" pitchFamily="34" charset="0"/>
                <a:cs typeface="Arial" pitchFamily="34" charset="0"/>
              </a:rPr>
            </a:br>
            <a:r>
              <a:rPr lang="en-PH" sz="6000" b="0" dirty="0" smtClean="0">
                <a:solidFill>
                  <a:schemeClr val="bg2">
                    <a:lumMod val="75000"/>
                    <a:lumOff val="25000"/>
                  </a:schemeClr>
                </a:solidFill>
                <a:latin typeface="Arial" pitchFamily="34" charset="0"/>
                <a:cs typeface="Arial" pitchFamily="34" charset="0"/>
              </a:rPr>
              <a:t>453 </a:t>
            </a:r>
            <a:r>
              <a:rPr lang="en-PH" sz="6000" b="0" dirty="0" err="1" smtClean="0">
                <a:solidFill>
                  <a:schemeClr val="bg2">
                    <a:lumMod val="75000"/>
                    <a:lumOff val="25000"/>
                  </a:schemeClr>
                </a:solidFill>
                <a:latin typeface="Arial" pitchFamily="34" charset="0"/>
                <a:cs typeface="Arial" pitchFamily="34" charset="0"/>
              </a:rPr>
              <a:t>CLS</a:t>
            </a:r>
            <a:endParaRPr lang="en-PH" sz="6000" b="0" dirty="0">
              <a:solidFill>
                <a:schemeClr val="bg2">
                  <a:lumMod val="75000"/>
                  <a:lumOff val="25000"/>
                </a:schemeClr>
              </a:solidFill>
              <a:latin typeface="Arial" pitchFamily="34" charset="0"/>
              <a:cs typeface="Arial" pitchFamily="34" charset="0"/>
            </a:endParaRPr>
          </a:p>
        </p:txBody>
      </p:sp>
      <p:sp>
        <p:nvSpPr>
          <p:cNvPr id="3" name="Subtitle 2"/>
          <p:cNvSpPr>
            <a:spLocks noGrp="1"/>
          </p:cNvSpPr>
          <p:nvPr>
            <p:ph type="subTitle" idx="1"/>
          </p:nvPr>
        </p:nvSpPr>
        <p:spPr>
          <a:xfrm>
            <a:off x="1371600" y="6172200"/>
            <a:ext cx="6400800" cy="457200"/>
          </a:xfrm>
        </p:spPr>
        <p:txBody>
          <a:bodyPr>
            <a:normAutofit/>
          </a:bodyPr>
          <a:lstStyle/>
          <a:p>
            <a:pPr algn="ctr"/>
            <a:r>
              <a:rPr lang="en-PH" sz="1800"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May </a:t>
            </a:r>
            <a:r>
              <a:rPr lang="en-PH" sz="1800" dirty="0" err="1"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Alrashed</a:t>
            </a:r>
            <a:r>
              <a:rPr lang="en-PH" sz="1800" dirty="0" smtClean="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rPr>
              <a:t>, PhD</a:t>
            </a:r>
            <a:endParaRPr lang="en-PH" sz="1800" dirty="0">
              <a:solidFill>
                <a:schemeClr val="accent2">
                  <a:lumMod val="75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Date Placeholder 4"/>
          <p:cNvSpPr>
            <a:spLocks noGrp="1"/>
          </p:cNvSpPr>
          <p:nvPr>
            <p:ph type="dt" sz="half" idx="10"/>
          </p:nvPr>
        </p:nvSpPr>
        <p:spPr/>
        <p:txBody>
          <a:bodyPr/>
          <a:lstStyle/>
          <a:p>
            <a:r>
              <a:rPr lang="en-US" smtClean="0"/>
              <a:t>2015-2016</a:t>
            </a:r>
            <a:endParaRPr lang="en-PH"/>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Rectangle 3"/>
          <p:cNvSpPr/>
          <p:nvPr/>
        </p:nvSpPr>
        <p:spPr>
          <a:xfrm>
            <a:off x="2077394" y="1531310"/>
            <a:ext cx="5985934" cy="461665"/>
          </a:xfrm>
          <a:prstGeom prst="rect">
            <a:avLst/>
          </a:prstGeom>
        </p:spPr>
        <p:txBody>
          <a:bodyPr wrap="none">
            <a:spAutoFit/>
          </a:bodyPr>
          <a:lstStyle/>
          <a:p>
            <a:pPr>
              <a:defRPr/>
            </a:pPr>
            <a:r>
              <a:rPr lang="en-CA" sz="2400" dirty="0">
                <a:solidFill>
                  <a:schemeClr val="bg2">
                    <a:lumMod val="75000"/>
                    <a:lumOff val="25000"/>
                  </a:schemeClr>
                </a:solidFill>
              </a:rPr>
              <a:t>There are four types of nitrogenous bases.</a:t>
            </a:r>
          </a:p>
        </p:txBody>
      </p:sp>
      <p:sp>
        <p:nvSpPr>
          <p:cNvPr id="5" name="Title 1"/>
          <p:cNvSpPr txBox="1">
            <a:spLocks/>
          </p:cNvSpPr>
          <p:nvPr/>
        </p:nvSpPr>
        <p:spPr>
          <a:xfrm>
            <a:off x="2077394" y="214313"/>
            <a:ext cx="6509393"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CA" sz="4400" dirty="0" smtClean="0">
                <a:solidFill>
                  <a:schemeClr val="bg2">
                    <a:lumMod val="75000"/>
                    <a:lumOff val="25000"/>
                  </a:schemeClr>
                </a:solidFill>
              </a:rPr>
              <a:t>Nucleotides</a:t>
            </a:r>
            <a:endParaRPr lang="en-CA" sz="4400" dirty="0">
              <a:solidFill>
                <a:schemeClr val="bg2">
                  <a:lumMod val="75000"/>
                  <a:lumOff val="25000"/>
                </a:schemeClr>
              </a:solidFill>
            </a:endParaRPr>
          </a:p>
        </p:txBody>
      </p:sp>
      <p:grpSp>
        <p:nvGrpSpPr>
          <p:cNvPr id="6" name="Group 43"/>
          <p:cNvGrpSpPr>
            <a:grpSpLocks/>
          </p:cNvGrpSpPr>
          <p:nvPr/>
        </p:nvGrpSpPr>
        <p:grpSpPr bwMode="auto">
          <a:xfrm>
            <a:off x="1277030" y="2315301"/>
            <a:ext cx="3447369" cy="1489014"/>
            <a:chOff x="571472" y="1571612"/>
            <a:chExt cx="5265210" cy="1882197"/>
          </a:xfrm>
        </p:grpSpPr>
        <p:grpSp>
          <p:nvGrpSpPr>
            <p:cNvPr id="7" name="Group 32"/>
            <p:cNvGrpSpPr>
              <a:grpSpLocks noChangeAspect="1"/>
            </p:cNvGrpSpPr>
            <p:nvPr/>
          </p:nvGrpSpPr>
          <p:grpSpPr bwMode="auto">
            <a:xfrm>
              <a:off x="571472" y="1571612"/>
              <a:ext cx="3750000" cy="1800000"/>
              <a:chOff x="500034" y="1142984"/>
              <a:chExt cx="3714776" cy="1785950"/>
            </a:xfrm>
          </p:grpSpPr>
          <p:grpSp>
            <p:nvGrpSpPr>
              <p:cNvPr id="9" name="Group 16"/>
              <p:cNvGrpSpPr>
                <a:grpSpLocks/>
              </p:cNvGrpSpPr>
              <p:nvPr/>
            </p:nvGrpSpPr>
            <p:grpSpPr bwMode="auto">
              <a:xfrm>
                <a:off x="500034" y="1142983"/>
                <a:ext cx="2526107" cy="1785949"/>
                <a:chOff x="857224" y="2071678"/>
                <a:chExt cx="5000660" cy="3071834"/>
              </a:xfrm>
            </p:grpSpPr>
            <p:sp>
              <p:nvSpPr>
                <p:cNvPr id="11" name="Oval 10"/>
                <p:cNvSpPr/>
                <p:nvPr/>
              </p:nvSpPr>
              <p:spPr>
                <a:xfrm>
                  <a:off x="857224" y="2071680"/>
                  <a:ext cx="1500505" cy="1427565"/>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sp>
              <p:nvSpPr>
                <p:cNvPr id="12" name="Regular Pentagon 11"/>
                <p:cNvSpPr/>
                <p:nvPr/>
              </p:nvSpPr>
              <p:spPr>
                <a:xfrm>
                  <a:off x="2715735" y="3428814"/>
                  <a:ext cx="1926996" cy="171470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cxnSp>
              <p:nvCxnSpPr>
                <p:cNvPr id="13" name="Straight Connector 12"/>
                <p:cNvCxnSpPr>
                  <a:stCxn id="12" idx="1"/>
                  <a:endCxn id="11" idx="5"/>
                </p:cNvCxnSpPr>
                <p:nvPr/>
              </p:nvCxnSpPr>
              <p:spPr>
                <a:xfrm rot="10800000">
                  <a:off x="2136701" y="3290662"/>
                  <a:ext cx="579033" cy="793694"/>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12" idx="5"/>
                </p:cNvCxnSpPr>
                <p:nvPr/>
              </p:nvCxnSpPr>
              <p:spPr>
                <a:xfrm flipV="1">
                  <a:off x="4642731" y="4000381"/>
                  <a:ext cx="1214102" cy="83975"/>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10" name="Pentagon 9"/>
              <p:cNvSpPr/>
              <p:nvPr/>
            </p:nvSpPr>
            <p:spPr>
              <a:xfrm>
                <a:off x="3000448" y="1500489"/>
                <a:ext cx="1214038" cy="785881"/>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chemeClr val="bg2">
                        <a:lumMod val="75000"/>
                        <a:lumOff val="25000"/>
                      </a:schemeClr>
                    </a:solidFill>
                    <a:latin typeface="Narkisim" pitchFamily="34" charset="-79"/>
                    <a:cs typeface="Narkisim" pitchFamily="34" charset="-79"/>
                  </a:rPr>
                  <a:t>A</a:t>
                </a:r>
                <a:endParaRPr lang="en-CA" sz="1200" b="1" dirty="0">
                  <a:solidFill>
                    <a:schemeClr val="bg2">
                      <a:lumMod val="75000"/>
                      <a:lumOff val="25000"/>
                    </a:schemeClr>
                  </a:solidFill>
                  <a:latin typeface="Narkisim" pitchFamily="34" charset="-79"/>
                  <a:cs typeface="Narkisim" pitchFamily="34" charset="-79"/>
                </a:endParaRPr>
              </a:p>
            </p:txBody>
          </p:sp>
        </p:grpSp>
        <p:sp>
          <p:nvSpPr>
            <p:cNvPr id="8" name="TextBox 39"/>
            <p:cNvSpPr txBox="1">
              <a:spLocks noChangeArrowheads="1"/>
            </p:cNvSpPr>
            <p:nvPr/>
          </p:nvSpPr>
          <p:spPr bwMode="auto">
            <a:xfrm>
              <a:off x="2500297" y="2714620"/>
              <a:ext cx="3336385" cy="7391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3200" b="1" dirty="0">
                  <a:solidFill>
                    <a:schemeClr val="bg2">
                      <a:lumMod val="75000"/>
                      <a:lumOff val="25000"/>
                    </a:schemeClr>
                  </a:solidFill>
                  <a:latin typeface="Constantia" panose="02030602050306030303" pitchFamily="18" charset="0"/>
                </a:rPr>
                <a:t>Adenine</a:t>
              </a:r>
              <a:endParaRPr lang="en-CA" b="1" dirty="0">
                <a:solidFill>
                  <a:schemeClr val="bg2">
                    <a:lumMod val="75000"/>
                    <a:lumOff val="25000"/>
                  </a:schemeClr>
                </a:solidFill>
                <a:latin typeface="Constantia" panose="02030602050306030303" pitchFamily="18" charset="0"/>
              </a:endParaRPr>
            </a:p>
          </p:txBody>
        </p:sp>
      </p:grpSp>
      <p:grpSp>
        <p:nvGrpSpPr>
          <p:cNvPr id="15" name="Group 44"/>
          <p:cNvGrpSpPr>
            <a:grpSpLocks/>
          </p:cNvGrpSpPr>
          <p:nvPr/>
        </p:nvGrpSpPr>
        <p:grpSpPr bwMode="auto">
          <a:xfrm>
            <a:off x="5706156" y="2315301"/>
            <a:ext cx="3285443" cy="1542025"/>
            <a:chOff x="5000628" y="1571612"/>
            <a:chExt cx="5018191" cy="1949207"/>
          </a:xfrm>
        </p:grpSpPr>
        <p:grpSp>
          <p:nvGrpSpPr>
            <p:cNvPr id="16" name="Group 16"/>
            <p:cNvGrpSpPr>
              <a:grpSpLocks noChangeAspect="1"/>
            </p:cNvGrpSpPr>
            <p:nvPr/>
          </p:nvGrpSpPr>
          <p:grpSpPr bwMode="auto">
            <a:xfrm>
              <a:off x="5000628" y="1571612"/>
              <a:ext cx="3600000" cy="1800000"/>
              <a:chOff x="5143504" y="1142984"/>
              <a:chExt cx="3643338" cy="1785950"/>
            </a:xfrm>
          </p:grpSpPr>
          <p:grpSp>
            <p:nvGrpSpPr>
              <p:cNvPr id="18" name="Group 32"/>
              <p:cNvGrpSpPr>
                <a:grpSpLocks/>
              </p:cNvGrpSpPr>
              <p:nvPr/>
            </p:nvGrpSpPr>
            <p:grpSpPr bwMode="auto">
              <a:xfrm>
                <a:off x="5143504" y="1142983"/>
                <a:ext cx="2526107" cy="1785949"/>
                <a:chOff x="857224" y="2071678"/>
                <a:chExt cx="5000660" cy="3071834"/>
              </a:xfrm>
            </p:grpSpPr>
            <p:sp>
              <p:nvSpPr>
                <p:cNvPr id="21" name="Oval 20"/>
                <p:cNvSpPr/>
                <p:nvPr/>
              </p:nvSpPr>
              <p:spPr>
                <a:xfrm>
                  <a:off x="857224" y="2071680"/>
                  <a:ext cx="1501163" cy="1427565"/>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sp>
              <p:nvSpPr>
                <p:cNvPr id="22" name="Regular Pentagon 21"/>
                <p:cNvSpPr/>
                <p:nvPr/>
              </p:nvSpPr>
              <p:spPr>
                <a:xfrm>
                  <a:off x="2714595" y="3428814"/>
                  <a:ext cx="1930522" cy="171470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cxnSp>
              <p:nvCxnSpPr>
                <p:cNvPr id="23" name="Straight Connector 22"/>
                <p:cNvCxnSpPr>
                  <a:stCxn id="22" idx="1"/>
                  <a:endCxn id="21" idx="5"/>
                </p:cNvCxnSpPr>
                <p:nvPr/>
              </p:nvCxnSpPr>
              <p:spPr>
                <a:xfrm rot="10800000">
                  <a:off x="2138938" y="3290662"/>
                  <a:ext cx="575657" cy="793694"/>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22" idx="5"/>
                </p:cNvCxnSpPr>
                <p:nvPr/>
              </p:nvCxnSpPr>
              <p:spPr>
                <a:xfrm flipV="1">
                  <a:off x="4645117" y="4000381"/>
                  <a:ext cx="1214924" cy="83975"/>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19" name="Rectangle 18"/>
              <p:cNvSpPr/>
              <p:nvPr/>
            </p:nvSpPr>
            <p:spPr>
              <a:xfrm>
                <a:off x="7572698" y="1500489"/>
                <a:ext cx="571953" cy="78588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20" name="Chevron 19"/>
              <p:cNvSpPr/>
              <p:nvPr/>
            </p:nvSpPr>
            <p:spPr>
              <a:xfrm flipH="1">
                <a:off x="7572698" y="1500489"/>
                <a:ext cx="1214597" cy="785881"/>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dirty="0">
                    <a:solidFill>
                      <a:schemeClr val="bg2">
                        <a:lumMod val="75000"/>
                        <a:lumOff val="25000"/>
                      </a:schemeClr>
                    </a:solidFill>
                    <a:latin typeface="Narkisim" pitchFamily="34" charset="-79"/>
                    <a:cs typeface="Narkisim" pitchFamily="34" charset="-79"/>
                  </a:rPr>
                  <a:t>T</a:t>
                </a:r>
                <a:endParaRPr lang="en-CA" sz="1200" dirty="0">
                  <a:solidFill>
                    <a:schemeClr val="bg2">
                      <a:lumMod val="75000"/>
                      <a:lumOff val="25000"/>
                    </a:schemeClr>
                  </a:solidFill>
                  <a:latin typeface="Narkisim" pitchFamily="34" charset="-79"/>
                  <a:cs typeface="Narkisim" pitchFamily="34" charset="-79"/>
                </a:endParaRPr>
              </a:p>
            </p:txBody>
          </p:sp>
        </p:grpSp>
        <p:sp>
          <p:nvSpPr>
            <p:cNvPr id="17" name="TextBox 40"/>
            <p:cNvSpPr txBox="1">
              <a:spLocks noChangeArrowheads="1"/>
            </p:cNvSpPr>
            <p:nvPr/>
          </p:nvSpPr>
          <p:spPr bwMode="auto">
            <a:xfrm>
              <a:off x="6786576" y="2786058"/>
              <a:ext cx="3232243" cy="73476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3200" b="1" dirty="0">
                  <a:solidFill>
                    <a:schemeClr val="bg2">
                      <a:lumMod val="75000"/>
                      <a:lumOff val="25000"/>
                    </a:schemeClr>
                  </a:solidFill>
                  <a:latin typeface="Constantia" panose="02030602050306030303" pitchFamily="18" charset="0"/>
                </a:rPr>
                <a:t>Thymine</a:t>
              </a:r>
              <a:endParaRPr lang="en-CA" b="1" dirty="0">
                <a:solidFill>
                  <a:schemeClr val="bg2">
                    <a:lumMod val="75000"/>
                    <a:lumOff val="25000"/>
                  </a:schemeClr>
                </a:solidFill>
                <a:latin typeface="Constantia" panose="02030602050306030303" pitchFamily="18" charset="0"/>
              </a:endParaRPr>
            </a:p>
          </p:txBody>
        </p:sp>
      </p:grpSp>
      <p:grpSp>
        <p:nvGrpSpPr>
          <p:cNvPr id="25" name="Group 46"/>
          <p:cNvGrpSpPr>
            <a:grpSpLocks/>
          </p:cNvGrpSpPr>
          <p:nvPr/>
        </p:nvGrpSpPr>
        <p:grpSpPr bwMode="auto">
          <a:xfrm>
            <a:off x="5706155" y="4958489"/>
            <a:ext cx="3108036" cy="1488026"/>
            <a:chOff x="5000628" y="4214818"/>
            <a:chExt cx="4747218" cy="1880949"/>
          </a:xfrm>
        </p:grpSpPr>
        <p:grpSp>
          <p:nvGrpSpPr>
            <p:cNvPr id="26" name="Group 24"/>
            <p:cNvGrpSpPr>
              <a:grpSpLocks noChangeAspect="1"/>
            </p:cNvGrpSpPr>
            <p:nvPr/>
          </p:nvGrpSpPr>
          <p:grpSpPr bwMode="auto">
            <a:xfrm>
              <a:off x="5000628" y="4214818"/>
              <a:ext cx="4350000" cy="1800000"/>
              <a:chOff x="5143504" y="4357694"/>
              <a:chExt cx="4357718" cy="1785950"/>
            </a:xfrm>
          </p:grpSpPr>
          <p:sp>
            <p:nvSpPr>
              <p:cNvPr id="28" name="Rectangle 27"/>
              <p:cNvSpPr/>
              <p:nvPr/>
            </p:nvSpPr>
            <p:spPr>
              <a:xfrm>
                <a:off x="7572058" y="4642753"/>
                <a:ext cx="1215072" cy="858327"/>
              </a:xfrm>
              <a:prstGeom prst="rect">
                <a:avLst/>
              </a:prstGeom>
              <a:solidFill>
                <a:srgbClr val="E31B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2400" b="1" dirty="0">
                    <a:solidFill>
                      <a:schemeClr val="bg2">
                        <a:lumMod val="75000"/>
                        <a:lumOff val="25000"/>
                      </a:schemeClr>
                    </a:solidFill>
                    <a:latin typeface="Narkisim" pitchFamily="34" charset="-79"/>
                    <a:cs typeface="Narkisim" pitchFamily="34" charset="-79"/>
                  </a:rPr>
                  <a:t>    G</a:t>
                </a:r>
                <a:endParaRPr lang="en-CA" sz="3200" b="1" dirty="0">
                  <a:solidFill>
                    <a:schemeClr val="bg2">
                      <a:lumMod val="75000"/>
                      <a:lumOff val="25000"/>
                    </a:schemeClr>
                  </a:solidFill>
                  <a:latin typeface="Narkisim" pitchFamily="34" charset="-79"/>
                  <a:cs typeface="Narkisim" pitchFamily="34" charset="-79"/>
                </a:endParaRPr>
              </a:p>
            </p:txBody>
          </p:sp>
          <p:grpSp>
            <p:nvGrpSpPr>
              <p:cNvPr id="29" name="Group 24"/>
              <p:cNvGrpSpPr>
                <a:grpSpLocks/>
              </p:cNvGrpSpPr>
              <p:nvPr/>
            </p:nvGrpSpPr>
            <p:grpSpPr bwMode="auto">
              <a:xfrm>
                <a:off x="5143504" y="4357693"/>
                <a:ext cx="2526107" cy="1785949"/>
                <a:chOff x="857224" y="2071678"/>
                <a:chExt cx="5000660" cy="3071834"/>
              </a:xfrm>
            </p:grpSpPr>
            <p:sp>
              <p:nvSpPr>
                <p:cNvPr id="31" name="Oval 30"/>
                <p:cNvSpPr/>
                <p:nvPr/>
              </p:nvSpPr>
              <p:spPr>
                <a:xfrm>
                  <a:off x="857224" y="2071680"/>
                  <a:ext cx="1498619" cy="1427563"/>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sp>
              <p:nvSpPr>
                <p:cNvPr id="32" name="Regular Pentagon 31"/>
                <p:cNvSpPr/>
                <p:nvPr/>
              </p:nvSpPr>
              <p:spPr>
                <a:xfrm>
                  <a:off x="2714755" y="3428813"/>
                  <a:ext cx="1926795" cy="1714703"/>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cxnSp>
              <p:nvCxnSpPr>
                <p:cNvPr id="33" name="Straight Connector 32"/>
                <p:cNvCxnSpPr>
                  <a:stCxn id="32" idx="1"/>
                  <a:endCxn id="31" idx="5"/>
                </p:cNvCxnSpPr>
                <p:nvPr/>
              </p:nvCxnSpPr>
              <p:spPr>
                <a:xfrm rot="10800000">
                  <a:off x="2138607" y="3290662"/>
                  <a:ext cx="576149" cy="793692"/>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32" idx="5"/>
                </p:cNvCxnSpPr>
                <p:nvPr/>
              </p:nvCxnSpPr>
              <p:spPr>
                <a:xfrm flipV="1">
                  <a:off x="4641551" y="4000381"/>
                  <a:ext cx="1215266" cy="8397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useBgFill="1">
            <p:nvSpPr>
              <p:cNvPr id="30" name="Flowchart: Delay 29"/>
              <p:cNvSpPr/>
              <p:nvPr/>
            </p:nvSpPr>
            <p:spPr>
              <a:xfrm flipH="1">
                <a:off x="8357719" y="4642753"/>
                <a:ext cx="1143503" cy="861477"/>
              </a:xfrm>
              <a:prstGeom prst="flowChartDelay">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grpSp>
        <p:sp>
          <p:nvSpPr>
            <p:cNvPr id="27" name="TextBox 41"/>
            <p:cNvSpPr txBox="1">
              <a:spLocks noChangeArrowheads="1"/>
            </p:cNvSpPr>
            <p:nvPr/>
          </p:nvSpPr>
          <p:spPr bwMode="auto">
            <a:xfrm>
              <a:off x="6786577" y="5357825"/>
              <a:ext cx="2961269" cy="7379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3200" b="1" dirty="0">
                  <a:solidFill>
                    <a:schemeClr val="bg2">
                      <a:lumMod val="75000"/>
                      <a:lumOff val="25000"/>
                    </a:schemeClr>
                  </a:solidFill>
                  <a:latin typeface="Constantia" panose="02030602050306030303" pitchFamily="18" charset="0"/>
                </a:rPr>
                <a:t>Guanine</a:t>
              </a:r>
              <a:endParaRPr lang="en-CA" b="1" dirty="0">
                <a:solidFill>
                  <a:schemeClr val="bg2">
                    <a:lumMod val="75000"/>
                    <a:lumOff val="25000"/>
                  </a:schemeClr>
                </a:solidFill>
                <a:latin typeface="Constantia" panose="02030602050306030303" pitchFamily="18" charset="0"/>
              </a:endParaRPr>
            </a:p>
          </p:txBody>
        </p:sp>
      </p:grpSp>
      <p:grpSp>
        <p:nvGrpSpPr>
          <p:cNvPr id="35" name="Group 45"/>
          <p:cNvGrpSpPr>
            <a:grpSpLocks/>
          </p:cNvGrpSpPr>
          <p:nvPr/>
        </p:nvGrpSpPr>
        <p:grpSpPr bwMode="auto">
          <a:xfrm>
            <a:off x="1277030" y="4958488"/>
            <a:ext cx="3183706" cy="1545527"/>
            <a:chOff x="571472" y="4214818"/>
            <a:chExt cx="4862513" cy="1953634"/>
          </a:xfrm>
        </p:grpSpPr>
        <p:grpSp>
          <p:nvGrpSpPr>
            <p:cNvPr id="36" name="Group 10"/>
            <p:cNvGrpSpPr>
              <a:grpSpLocks noChangeAspect="1"/>
            </p:cNvGrpSpPr>
            <p:nvPr/>
          </p:nvGrpSpPr>
          <p:grpSpPr bwMode="auto">
            <a:xfrm>
              <a:off x="571472" y="4214818"/>
              <a:ext cx="3600000" cy="1800000"/>
              <a:chOff x="857224" y="2071678"/>
              <a:chExt cx="6929486" cy="3071834"/>
            </a:xfrm>
          </p:grpSpPr>
          <p:sp>
            <p:nvSpPr>
              <p:cNvPr id="38" name="Oval 37"/>
              <p:cNvSpPr/>
              <p:nvPr/>
            </p:nvSpPr>
            <p:spPr>
              <a:xfrm>
                <a:off x="857224" y="2071678"/>
                <a:ext cx="1500354" cy="142756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sp>
            <p:nvSpPr>
              <p:cNvPr id="39" name="Regular Pentagon 38"/>
              <p:cNvSpPr/>
              <p:nvPr/>
            </p:nvSpPr>
            <p:spPr>
              <a:xfrm>
                <a:off x="2715095" y="3428810"/>
                <a:ext cx="1928153" cy="1714702"/>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chemeClr val="bg2">
                      <a:lumMod val="75000"/>
                      <a:lumOff val="25000"/>
                    </a:schemeClr>
                  </a:solidFill>
                  <a:latin typeface="Narkisim" pitchFamily="34" charset="-79"/>
                  <a:cs typeface="Narkisim" pitchFamily="34" charset="-79"/>
                </a:endParaRPr>
              </a:p>
            </p:txBody>
          </p:sp>
          <p:sp>
            <p:nvSpPr>
              <p:cNvPr id="40" name="Flowchart: Delay 39"/>
              <p:cNvSpPr/>
              <p:nvPr/>
            </p:nvSpPr>
            <p:spPr>
              <a:xfrm>
                <a:off x="5859421" y="2643244"/>
                <a:ext cx="1928152" cy="1357134"/>
              </a:xfrm>
              <a:prstGeom prst="flowChartDelay">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chemeClr val="bg2">
                        <a:lumMod val="75000"/>
                        <a:lumOff val="25000"/>
                      </a:schemeClr>
                    </a:solidFill>
                    <a:latin typeface="Narkisim" pitchFamily="34" charset="-79"/>
                    <a:cs typeface="Narkisim" pitchFamily="34" charset="-79"/>
                  </a:rPr>
                  <a:t>C</a:t>
                </a:r>
                <a:endParaRPr lang="en-CA" sz="3600" b="1" dirty="0">
                  <a:solidFill>
                    <a:schemeClr val="bg2">
                      <a:lumMod val="75000"/>
                      <a:lumOff val="25000"/>
                    </a:schemeClr>
                  </a:solidFill>
                  <a:latin typeface="Narkisim" pitchFamily="34" charset="-79"/>
                  <a:cs typeface="Narkisim" pitchFamily="34" charset="-79"/>
                </a:endParaRPr>
              </a:p>
            </p:txBody>
          </p:sp>
          <p:cxnSp>
            <p:nvCxnSpPr>
              <p:cNvPr id="41" name="Straight Connector 40"/>
              <p:cNvCxnSpPr>
                <a:stCxn id="39" idx="1"/>
                <a:endCxn id="38" idx="5"/>
              </p:cNvCxnSpPr>
              <p:nvPr/>
            </p:nvCxnSpPr>
            <p:spPr>
              <a:xfrm rot="10800000">
                <a:off x="2137567" y="3290660"/>
                <a:ext cx="577528" cy="793692"/>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39" idx="5"/>
              </p:cNvCxnSpPr>
              <p:nvPr/>
            </p:nvCxnSpPr>
            <p:spPr>
              <a:xfrm flipV="1">
                <a:off x="4643249" y="4000378"/>
                <a:ext cx="1216172" cy="83973"/>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37" name="TextBox 42"/>
            <p:cNvSpPr txBox="1">
              <a:spLocks noChangeArrowheads="1"/>
            </p:cNvSpPr>
            <p:nvPr/>
          </p:nvSpPr>
          <p:spPr bwMode="auto">
            <a:xfrm>
              <a:off x="2500296" y="5429263"/>
              <a:ext cx="2933689" cy="7391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3200" b="1" dirty="0">
                  <a:solidFill>
                    <a:schemeClr val="bg2">
                      <a:lumMod val="75000"/>
                      <a:lumOff val="25000"/>
                    </a:schemeClr>
                  </a:solidFill>
                  <a:latin typeface="Constantia" panose="02030602050306030303" pitchFamily="18" charset="0"/>
                </a:rPr>
                <a:t>Cytosine</a:t>
              </a:r>
              <a:endParaRPr lang="en-CA" b="1" dirty="0">
                <a:solidFill>
                  <a:schemeClr val="bg2">
                    <a:lumMod val="75000"/>
                    <a:lumOff val="25000"/>
                  </a:schemeClr>
                </a:solidFill>
                <a:latin typeface="Constantia" panose="02030602050306030303" pitchFamily="18" charset="0"/>
              </a:endParaRPr>
            </a:p>
          </p:txBody>
        </p:sp>
      </p:grpSp>
    </p:spTree>
    <p:extLst>
      <p:ext uri="{BB962C8B-B14F-4D97-AF65-F5344CB8AC3E}">
        <p14:creationId xmlns:p14="http://schemas.microsoft.com/office/powerpoint/2010/main" xmlns="" val="171984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5"/>
                                        </p:tgtEl>
                                        <p:attrNameLst>
                                          <p:attrName>style.visibility</p:attrName>
                                        </p:attrNameLst>
                                      </p:cBhvr>
                                      <p:to>
                                        <p:strVal val="visible"/>
                                      </p:to>
                                    </p:set>
                                    <p:anim calcmode="lin" valueType="num">
                                      <p:cBhvr additive="base">
                                        <p:cTn id="13" dur="500" fill="hold"/>
                                        <p:tgtEl>
                                          <p:spTgt spid="35"/>
                                        </p:tgtEl>
                                        <p:attrNameLst>
                                          <p:attrName>ppt_x</p:attrName>
                                        </p:attrNameLst>
                                      </p:cBhvr>
                                      <p:tavLst>
                                        <p:tav tm="0">
                                          <p:val>
                                            <p:strVal val="#ppt_x"/>
                                          </p:val>
                                        </p:tav>
                                        <p:tav tm="100000">
                                          <p:val>
                                            <p:strVal val="#ppt_x"/>
                                          </p:val>
                                        </p:tav>
                                      </p:tavLst>
                                    </p:anim>
                                    <p:anim calcmode="lin" valueType="num">
                                      <p:cBhvr additive="base">
                                        <p:cTn id="14"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 calcmode="lin" valueType="num">
                                      <p:cBhvr additive="base">
                                        <p:cTn id="25" dur="500" fill="hold"/>
                                        <p:tgtEl>
                                          <p:spTgt spid="25"/>
                                        </p:tgtEl>
                                        <p:attrNameLst>
                                          <p:attrName>ppt_x</p:attrName>
                                        </p:attrNameLst>
                                      </p:cBhvr>
                                      <p:tavLst>
                                        <p:tav tm="0">
                                          <p:val>
                                            <p:strVal val="#ppt_x"/>
                                          </p:val>
                                        </p:tav>
                                        <p:tav tm="100000">
                                          <p:val>
                                            <p:strVal val="#ppt_x"/>
                                          </p:val>
                                        </p:tav>
                                      </p:tavLst>
                                    </p:anim>
                                    <p:anim calcmode="lin" valueType="num">
                                      <p:cBhvr additive="base">
                                        <p:cTn id="2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itle 1"/>
          <p:cNvSpPr txBox="1">
            <a:spLocks/>
          </p:cNvSpPr>
          <p:nvPr/>
        </p:nvSpPr>
        <p:spPr>
          <a:xfrm>
            <a:off x="1981200" y="214313"/>
            <a:ext cx="6605588"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CA" sz="4400" dirty="0" smtClean="0">
                <a:solidFill>
                  <a:schemeClr val="bg2">
                    <a:lumMod val="75000"/>
                    <a:lumOff val="25000"/>
                  </a:schemeClr>
                </a:solidFill>
                <a:effectLst>
                  <a:outerShdw blurRad="38100" dist="38100" dir="2700000" algn="tl">
                    <a:srgbClr val="000000">
                      <a:alpha val="43137"/>
                    </a:srgbClr>
                  </a:outerShdw>
                </a:effectLst>
              </a:rPr>
              <a:t>Nucleotides</a:t>
            </a:r>
            <a:endParaRPr lang="en-CA" sz="4400" dirty="0">
              <a:solidFill>
                <a:schemeClr val="bg2">
                  <a:lumMod val="75000"/>
                  <a:lumOff val="25000"/>
                </a:schemeClr>
              </a:solidFill>
              <a:effectLst>
                <a:outerShdw blurRad="38100" dist="38100" dir="2700000" algn="tl">
                  <a:srgbClr val="000000">
                    <a:alpha val="43137"/>
                  </a:srgbClr>
                </a:outerShdw>
              </a:effectLst>
            </a:endParaRPr>
          </a:p>
        </p:txBody>
      </p:sp>
      <p:sp>
        <p:nvSpPr>
          <p:cNvPr id="5" name="Content Placeholder 2"/>
          <p:cNvSpPr txBox="1">
            <a:spLocks/>
          </p:cNvSpPr>
          <p:nvPr/>
        </p:nvSpPr>
        <p:spPr>
          <a:xfrm>
            <a:off x="1981200" y="1571625"/>
            <a:ext cx="7162799" cy="4929188"/>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r>
              <a:rPr lang="en-CA" sz="2400" dirty="0" smtClean="0">
                <a:solidFill>
                  <a:schemeClr val="bg2">
                    <a:lumMod val="75000"/>
                    <a:lumOff val="25000"/>
                  </a:schemeClr>
                </a:solidFill>
              </a:rPr>
              <a:t>Each base will only bond with one other specific base.</a:t>
            </a:r>
          </a:p>
          <a:p>
            <a:pPr>
              <a:defRPr/>
            </a:pPr>
            <a:endParaRPr lang="en-CA" sz="2400" dirty="0" smtClean="0">
              <a:solidFill>
                <a:schemeClr val="bg2">
                  <a:lumMod val="75000"/>
                  <a:lumOff val="25000"/>
                </a:schemeClr>
              </a:solidFill>
            </a:endParaRPr>
          </a:p>
          <a:p>
            <a:pPr marL="627063">
              <a:defRPr/>
            </a:pPr>
            <a:r>
              <a:rPr lang="en-CA" sz="2400" dirty="0" smtClean="0">
                <a:solidFill>
                  <a:schemeClr val="bg2">
                    <a:lumMod val="75000"/>
                    <a:lumOff val="25000"/>
                  </a:schemeClr>
                </a:solidFill>
              </a:rPr>
              <a:t>Adenine (A)</a:t>
            </a:r>
          </a:p>
          <a:p>
            <a:pPr marL="627063">
              <a:defRPr/>
            </a:pPr>
            <a:r>
              <a:rPr lang="en-CA" sz="2400" dirty="0" smtClean="0">
                <a:solidFill>
                  <a:schemeClr val="bg2">
                    <a:lumMod val="75000"/>
                    <a:lumOff val="25000"/>
                  </a:schemeClr>
                </a:solidFill>
              </a:rPr>
              <a:t>Thymine (T)</a:t>
            </a:r>
          </a:p>
          <a:p>
            <a:pPr marL="627063">
              <a:defRPr/>
            </a:pPr>
            <a:endParaRPr lang="en-CA" sz="2400" dirty="0" smtClean="0">
              <a:solidFill>
                <a:schemeClr val="bg2">
                  <a:lumMod val="75000"/>
                  <a:lumOff val="25000"/>
                </a:schemeClr>
              </a:solidFill>
            </a:endParaRPr>
          </a:p>
          <a:p>
            <a:pPr marL="627063">
              <a:defRPr/>
            </a:pPr>
            <a:r>
              <a:rPr lang="en-CA" sz="2400" dirty="0" smtClean="0">
                <a:solidFill>
                  <a:schemeClr val="bg2">
                    <a:lumMod val="75000"/>
                    <a:lumOff val="25000"/>
                  </a:schemeClr>
                </a:solidFill>
              </a:rPr>
              <a:t>Cytosine (C)</a:t>
            </a:r>
          </a:p>
          <a:p>
            <a:pPr marL="627063">
              <a:defRPr/>
            </a:pPr>
            <a:r>
              <a:rPr lang="en-CA" sz="2400" dirty="0" smtClean="0">
                <a:solidFill>
                  <a:schemeClr val="bg2">
                    <a:lumMod val="75000"/>
                    <a:lumOff val="25000"/>
                  </a:schemeClr>
                </a:solidFill>
              </a:rPr>
              <a:t>Guanine (G)</a:t>
            </a:r>
          </a:p>
          <a:p>
            <a:pPr>
              <a:defRPr/>
            </a:pPr>
            <a:endParaRPr lang="en-CA" sz="2400" dirty="0" smtClean="0">
              <a:solidFill>
                <a:schemeClr val="bg2">
                  <a:lumMod val="75000"/>
                  <a:lumOff val="25000"/>
                </a:schemeClr>
              </a:solidFill>
            </a:endParaRPr>
          </a:p>
          <a:p>
            <a:pPr>
              <a:defRPr/>
            </a:pPr>
            <a:r>
              <a:rPr lang="en-CA" sz="2400" dirty="0" smtClean="0">
                <a:solidFill>
                  <a:schemeClr val="bg2">
                    <a:lumMod val="75000"/>
                    <a:lumOff val="25000"/>
                  </a:schemeClr>
                </a:solidFill>
              </a:rPr>
              <a:t>Because </a:t>
            </a:r>
            <a:r>
              <a:rPr lang="en-CA" sz="2400" dirty="0">
                <a:solidFill>
                  <a:schemeClr val="bg2">
                    <a:lumMod val="75000"/>
                    <a:lumOff val="25000"/>
                  </a:schemeClr>
                </a:solidFill>
              </a:rPr>
              <a:t>of this </a:t>
            </a:r>
            <a:r>
              <a:rPr lang="en-CA" sz="2400" dirty="0">
                <a:solidFill>
                  <a:srgbClr val="FFFF00"/>
                </a:solidFill>
              </a:rPr>
              <a:t>complementary</a:t>
            </a:r>
            <a:r>
              <a:rPr lang="en-CA" sz="2400" dirty="0">
                <a:solidFill>
                  <a:schemeClr val="bg2">
                    <a:lumMod val="75000"/>
                    <a:lumOff val="25000"/>
                  </a:schemeClr>
                </a:solidFill>
              </a:rPr>
              <a:t> base pairing, the order of the bases in one strand determines the order of the bases in the other strand.</a:t>
            </a:r>
          </a:p>
          <a:p>
            <a:pPr>
              <a:defRPr/>
            </a:pPr>
            <a:endParaRPr lang="en-CA" sz="2400" dirty="0">
              <a:solidFill>
                <a:schemeClr val="bg2">
                  <a:lumMod val="75000"/>
                  <a:lumOff val="25000"/>
                </a:schemeClr>
              </a:solidFill>
            </a:endParaRPr>
          </a:p>
        </p:txBody>
      </p:sp>
      <p:sp>
        <p:nvSpPr>
          <p:cNvPr id="6" name="Right Brace 5"/>
          <p:cNvSpPr/>
          <p:nvPr/>
        </p:nvSpPr>
        <p:spPr>
          <a:xfrm>
            <a:off x="4543641" y="2857500"/>
            <a:ext cx="344041" cy="1143000"/>
          </a:xfrm>
          <a:prstGeom prst="rightBrace">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CA">
              <a:solidFill>
                <a:schemeClr val="bg2">
                  <a:lumMod val="75000"/>
                  <a:lumOff val="25000"/>
                </a:schemeClr>
              </a:solidFill>
            </a:endParaRPr>
          </a:p>
        </p:txBody>
      </p:sp>
      <p:sp>
        <p:nvSpPr>
          <p:cNvPr id="7" name="Right Brace 6"/>
          <p:cNvSpPr/>
          <p:nvPr/>
        </p:nvSpPr>
        <p:spPr>
          <a:xfrm>
            <a:off x="4556555" y="4226867"/>
            <a:ext cx="344041" cy="1143000"/>
          </a:xfrm>
          <a:prstGeom prst="rightBrace">
            <a:avLst/>
          </a:prstGeom>
          <a:ln w="38100">
            <a:solidFill>
              <a:srgbClr val="FFFF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CA">
              <a:solidFill>
                <a:schemeClr val="bg2">
                  <a:lumMod val="75000"/>
                  <a:lumOff val="25000"/>
                </a:schemeClr>
              </a:solidFill>
            </a:endParaRPr>
          </a:p>
        </p:txBody>
      </p:sp>
      <p:sp>
        <p:nvSpPr>
          <p:cNvPr id="8" name="TextBox 7"/>
          <p:cNvSpPr txBox="1">
            <a:spLocks noChangeArrowheads="1"/>
          </p:cNvSpPr>
          <p:nvPr/>
        </p:nvSpPr>
        <p:spPr bwMode="auto">
          <a:xfrm>
            <a:off x="5403743" y="3195935"/>
            <a:ext cx="286700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2400" dirty="0">
                <a:solidFill>
                  <a:schemeClr val="bg2">
                    <a:lumMod val="75000"/>
                    <a:lumOff val="25000"/>
                  </a:schemeClr>
                </a:solidFill>
                <a:latin typeface="+mn-lt"/>
              </a:rPr>
              <a:t>Form a base pair.</a:t>
            </a:r>
          </a:p>
        </p:txBody>
      </p:sp>
      <p:sp>
        <p:nvSpPr>
          <p:cNvPr id="9" name="TextBox 8"/>
          <p:cNvSpPr txBox="1">
            <a:spLocks noChangeArrowheads="1"/>
          </p:cNvSpPr>
          <p:nvPr/>
        </p:nvSpPr>
        <p:spPr bwMode="auto">
          <a:xfrm>
            <a:off x="5410200" y="4567535"/>
            <a:ext cx="286700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2400" dirty="0">
                <a:solidFill>
                  <a:schemeClr val="bg2">
                    <a:lumMod val="75000"/>
                    <a:lumOff val="25000"/>
                  </a:schemeClr>
                </a:solidFill>
                <a:latin typeface="+mn-lt"/>
              </a:rPr>
              <a:t>Form a base pair.</a:t>
            </a:r>
          </a:p>
        </p:txBody>
      </p:sp>
    </p:spTree>
    <p:extLst>
      <p:ext uri="{BB962C8B-B14F-4D97-AF65-F5344CB8AC3E}">
        <p14:creationId xmlns:p14="http://schemas.microsoft.com/office/powerpoint/2010/main" xmlns="" val="159980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grpSp>
        <p:nvGrpSpPr>
          <p:cNvPr id="4" name="Group 113"/>
          <p:cNvGrpSpPr>
            <a:grpSpLocks/>
          </p:cNvGrpSpPr>
          <p:nvPr/>
        </p:nvGrpSpPr>
        <p:grpSpPr bwMode="auto">
          <a:xfrm>
            <a:off x="5500688" y="500063"/>
            <a:ext cx="2071687" cy="6000750"/>
            <a:chOff x="4143372" y="500042"/>
            <a:chExt cx="2071702" cy="6000792"/>
          </a:xfrm>
        </p:grpSpPr>
        <p:grpSp>
          <p:nvGrpSpPr>
            <p:cNvPr id="5" name="Group 81"/>
            <p:cNvGrpSpPr>
              <a:grpSpLocks/>
            </p:cNvGrpSpPr>
            <p:nvPr/>
          </p:nvGrpSpPr>
          <p:grpSpPr bwMode="auto">
            <a:xfrm flipH="1">
              <a:off x="4143372" y="1357298"/>
              <a:ext cx="2071702" cy="857256"/>
              <a:chOff x="5143504" y="4357694"/>
              <a:chExt cx="4357718" cy="1785950"/>
            </a:xfrm>
          </p:grpSpPr>
          <p:grpSp>
            <p:nvGrpSpPr>
              <p:cNvPr id="44" name="Group 24"/>
              <p:cNvGrpSpPr>
                <a:grpSpLocks/>
              </p:cNvGrpSpPr>
              <p:nvPr/>
            </p:nvGrpSpPr>
            <p:grpSpPr bwMode="auto">
              <a:xfrm>
                <a:off x="5143504" y="4357693"/>
                <a:ext cx="2526107" cy="1785949"/>
                <a:chOff x="857224" y="2071678"/>
                <a:chExt cx="5000660" cy="3071834"/>
              </a:xfrm>
            </p:grpSpPr>
            <p:sp>
              <p:nvSpPr>
                <p:cNvPr id="47" name="Oval 46"/>
                <p:cNvSpPr/>
                <p:nvPr/>
              </p:nvSpPr>
              <p:spPr>
                <a:xfrm>
                  <a:off x="857224" y="2071678"/>
                  <a:ext cx="1500547" cy="142783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48" name="Regular Pentagon 47"/>
                <p:cNvSpPr/>
                <p:nvPr/>
              </p:nvSpPr>
              <p:spPr>
                <a:xfrm>
                  <a:off x="2714730" y="3431247"/>
                  <a:ext cx="1923614" cy="1712265"/>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49" name="Straight Connector 48"/>
                <p:cNvCxnSpPr>
                  <a:stCxn id="48" idx="1"/>
                  <a:endCxn id="47" idx="5"/>
                </p:cNvCxnSpPr>
                <p:nvPr/>
              </p:nvCxnSpPr>
              <p:spPr>
                <a:xfrm rot="10800000">
                  <a:off x="2139632" y="3289034"/>
                  <a:ext cx="575098"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48" idx="5"/>
                </p:cNvCxnSpPr>
                <p:nvPr/>
              </p:nvCxnSpPr>
              <p:spPr>
                <a:xfrm flipV="1">
                  <a:off x="4638344" y="4000105"/>
                  <a:ext cx="1216304" cy="8533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45" name="Rectangle 44"/>
              <p:cNvSpPr/>
              <p:nvPr/>
            </p:nvSpPr>
            <p:spPr>
              <a:xfrm>
                <a:off x="7571136" y="4642123"/>
                <a:ext cx="1215486" cy="859902"/>
              </a:xfrm>
              <a:prstGeom prst="rect">
                <a:avLst/>
              </a:prstGeom>
              <a:solidFill>
                <a:srgbClr val="E31B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2400" b="1" dirty="0">
                    <a:solidFill>
                      <a:srgbClr val="000000"/>
                    </a:solidFill>
                    <a:latin typeface="Narkisim" pitchFamily="34" charset="-79"/>
                    <a:cs typeface="Narkisim" pitchFamily="34" charset="-79"/>
                  </a:rPr>
                  <a:t>  G</a:t>
                </a:r>
                <a:endParaRPr lang="en-CA" sz="3200" b="1" dirty="0">
                  <a:solidFill>
                    <a:srgbClr val="000000"/>
                  </a:solidFill>
                  <a:latin typeface="Narkisim" pitchFamily="34" charset="-79"/>
                  <a:cs typeface="Narkisim" pitchFamily="34" charset="-79"/>
                </a:endParaRPr>
              </a:p>
            </p:txBody>
          </p:sp>
          <p:sp useBgFill="1">
            <p:nvSpPr>
              <p:cNvPr id="46" name="Flowchart: Delay 45"/>
              <p:cNvSpPr/>
              <p:nvPr/>
            </p:nvSpPr>
            <p:spPr>
              <a:xfrm flipH="1">
                <a:off x="8359199" y="4642123"/>
                <a:ext cx="1142023" cy="863208"/>
              </a:xfrm>
              <a:prstGeom prst="flowChartDelay">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grpSp>
        <p:grpSp>
          <p:nvGrpSpPr>
            <p:cNvPr id="6" name="Group 89"/>
            <p:cNvGrpSpPr>
              <a:grpSpLocks/>
            </p:cNvGrpSpPr>
            <p:nvPr/>
          </p:nvGrpSpPr>
          <p:grpSpPr bwMode="auto">
            <a:xfrm flipH="1">
              <a:off x="4143372" y="3000372"/>
              <a:ext cx="2071702" cy="857256"/>
              <a:chOff x="5143504" y="4357694"/>
              <a:chExt cx="4357718" cy="1785950"/>
            </a:xfrm>
          </p:grpSpPr>
          <p:grpSp>
            <p:nvGrpSpPr>
              <p:cNvPr id="37" name="Group 24"/>
              <p:cNvGrpSpPr>
                <a:grpSpLocks/>
              </p:cNvGrpSpPr>
              <p:nvPr/>
            </p:nvGrpSpPr>
            <p:grpSpPr bwMode="auto">
              <a:xfrm>
                <a:off x="5143504" y="4357693"/>
                <a:ext cx="2526107" cy="1785949"/>
                <a:chOff x="857224" y="2071678"/>
                <a:chExt cx="5000660" cy="3071834"/>
              </a:xfrm>
            </p:grpSpPr>
            <p:sp>
              <p:nvSpPr>
                <p:cNvPr id="40" name="Oval 39"/>
                <p:cNvSpPr/>
                <p:nvPr/>
              </p:nvSpPr>
              <p:spPr>
                <a:xfrm>
                  <a:off x="857224" y="2071678"/>
                  <a:ext cx="1500547" cy="142783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41" name="Regular Pentagon 40"/>
                <p:cNvSpPr/>
                <p:nvPr/>
              </p:nvSpPr>
              <p:spPr>
                <a:xfrm>
                  <a:off x="2714730" y="3431251"/>
                  <a:ext cx="1923614" cy="171226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42" name="Straight Connector 41"/>
                <p:cNvCxnSpPr>
                  <a:stCxn id="41" idx="1"/>
                  <a:endCxn id="40" idx="5"/>
                </p:cNvCxnSpPr>
                <p:nvPr/>
              </p:nvCxnSpPr>
              <p:spPr>
                <a:xfrm rot="10800000">
                  <a:off x="2139632" y="3289034"/>
                  <a:ext cx="575098"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41" idx="5"/>
                </p:cNvCxnSpPr>
                <p:nvPr/>
              </p:nvCxnSpPr>
              <p:spPr>
                <a:xfrm flipV="1">
                  <a:off x="4638344" y="4000109"/>
                  <a:ext cx="1216304" cy="8532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38" name="Rectangle 37"/>
              <p:cNvSpPr/>
              <p:nvPr/>
            </p:nvSpPr>
            <p:spPr>
              <a:xfrm>
                <a:off x="7571136" y="4642123"/>
                <a:ext cx="1215486" cy="859902"/>
              </a:xfrm>
              <a:prstGeom prst="rect">
                <a:avLst/>
              </a:prstGeom>
              <a:solidFill>
                <a:srgbClr val="E31B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2400" b="1" dirty="0">
                    <a:solidFill>
                      <a:srgbClr val="000000"/>
                    </a:solidFill>
                    <a:latin typeface="Narkisim" pitchFamily="34" charset="-79"/>
                    <a:cs typeface="Narkisim" pitchFamily="34" charset="-79"/>
                  </a:rPr>
                  <a:t>  G</a:t>
                </a:r>
                <a:endParaRPr lang="en-CA" sz="3200" b="1" dirty="0">
                  <a:solidFill>
                    <a:srgbClr val="000000"/>
                  </a:solidFill>
                  <a:latin typeface="Narkisim" pitchFamily="34" charset="-79"/>
                  <a:cs typeface="Narkisim" pitchFamily="34" charset="-79"/>
                </a:endParaRPr>
              </a:p>
            </p:txBody>
          </p:sp>
          <p:sp useBgFill="1">
            <p:nvSpPr>
              <p:cNvPr id="39" name="Flowchart: Delay 38"/>
              <p:cNvSpPr/>
              <p:nvPr/>
            </p:nvSpPr>
            <p:spPr>
              <a:xfrm flipH="1">
                <a:off x="8359199" y="4642123"/>
                <a:ext cx="1142023" cy="863210"/>
              </a:xfrm>
              <a:prstGeom prst="flowChartDelay">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grpSp>
        <p:grpSp>
          <p:nvGrpSpPr>
            <p:cNvPr id="7" name="Group 66"/>
            <p:cNvGrpSpPr>
              <a:grpSpLocks/>
            </p:cNvGrpSpPr>
            <p:nvPr/>
          </p:nvGrpSpPr>
          <p:grpSpPr bwMode="auto">
            <a:xfrm flipH="1">
              <a:off x="4429124" y="2143116"/>
              <a:ext cx="1785950" cy="857256"/>
              <a:chOff x="500034" y="1142984"/>
              <a:chExt cx="3714776" cy="1785950"/>
            </a:xfrm>
          </p:grpSpPr>
          <p:grpSp>
            <p:nvGrpSpPr>
              <p:cNvPr id="31" name="Group 16"/>
              <p:cNvGrpSpPr>
                <a:grpSpLocks/>
              </p:cNvGrpSpPr>
              <p:nvPr/>
            </p:nvGrpSpPr>
            <p:grpSpPr bwMode="auto">
              <a:xfrm>
                <a:off x="500034" y="1142983"/>
                <a:ext cx="2526107" cy="1785949"/>
                <a:chOff x="857224" y="2071678"/>
                <a:chExt cx="5000660" cy="3071834"/>
              </a:xfrm>
            </p:grpSpPr>
            <p:sp>
              <p:nvSpPr>
                <p:cNvPr id="33" name="Oval 32"/>
                <p:cNvSpPr/>
                <p:nvPr/>
              </p:nvSpPr>
              <p:spPr>
                <a:xfrm>
                  <a:off x="857224" y="2071678"/>
                  <a:ext cx="1496892" cy="142783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34" name="Regular Pentagon 33"/>
                <p:cNvSpPr/>
                <p:nvPr/>
              </p:nvSpPr>
              <p:spPr>
                <a:xfrm>
                  <a:off x="2713635" y="3431251"/>
                  <a:ext cx="1928312" cy="171226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35" name="Straight Connector 34"/>
                <p:cNvCxnSpPr>
                  <a:stCxn id="34" idx="1"/>
                  <a:endCxn id="33" idx="5"/>
                </p:cNvCxnSpPr>
                <p:nvPr/>
              </p:nvCxnSpPr>
              <p:spPr>
                <a:xfrm rot="10800000">
                  <a:off x="2138409" y="3289034"/>
                  <a:ext cx="575226"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4" idx="5"/>
                </p:cNvCxnSpPr>
                <p:nvPr/>
              </p:nvCxnSpPr>
              <p:spPr>
                <a:xfrm flipV="1">
                  <a:off x="4641946" y="4000109"/>
                  <a:ext cx="1215818" cy="8532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32" name="Pentagon 31"/>
              <p:cNvSpPr/>
              <p:nvPr/>
            </p:nvSpPr>
            <p:spPr>
              <a:xfrm>
                <a:off x="2999665" y="1500174"/>
                <a:ext cx="1215145" cy="787141"/>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latin typeface="Narkisim" pitchFamily="34" charset="-79"/>
                    <a:cs typeface="Narkisim" pitchFamily="34" charset="-79"/>
                  </a:rPr>
                  <a:t>A</a:t>
                </a:r>
                <a:endParaRPr lang="en-CA" sz="1200" b="1" dirty="0">
                  <a:solidFill>
                    <a:srgbClr val="000000"/>
                  </a:solidFill>
                  <a:latin typeface="Narkisim" pitchFamily="34" charset="-79"/>
                  <a:cs typeface="Narkisim" pitchFamily="34" charset="-79"/>
                </a:endParaRPr>
              </a:p>
            </p:txBody>
          </p:sp>
        </p:grpSp>
        <p:grpSp>
          <p:nvGrpSpPr>
            <p:cNvPr id="8" name="Group 73"/>
            <p:cNvGrpSpPr>
              <a:grpSpLocks/>
            </p:cNvGrpSpPr>
            <p:nvPr/>
          </p:nvGrpSpPr>
          <p:grpSpPr bwMode="auto">
            <a:xfrm flipH="1">
              <a:off x="4500562" y="500042"/>
              <a:ext cx="1714512" cy="857256"/>
              <a:chOff x="5143504" y="1142984"/>
              <a:chExt cx="3643338" cy="1785950"/>
            </a:xfrm>
          </p:grpSpPr>
          <p:grpSp>
            <p:nvGrpSpPr>
              <p:cNvPr id="24" name="Group 32"/>
              <p:cNvGrpSpPr>
                <a:grpSpLocks/>
              </p:cNvGrpSpPr>
              <p:nvPr/>
            </p:nvGrpSpPr>
            <p:grpSpPr bwMode="auto">
              <a:xfrm>
                <a:off x="5143504" y="1142983"/>
                <a:ext cx="2526107" cy="1785949"/>
                <a:chOff x="857224" y="2071678"/>
                <a:chExt cx="5000660" cy="3071834"/>
              </a:xfrm>
            </p:grpSpPr>
            <p:sp>
              <p:nvSpPr>
                <p:cNvPr id="27" name="Oval 26"/>
                <p:cNvSpPr/>
                <p:nvPr/>
              </p:nvSpPr>
              <p:spPr>
                <a:xfrm>
                  <a:off x="857224" y="2071678"/>
                  <a:ext cx="1502565" cy="142783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28" name="Regular Pentagon 27"/>
                <p:cNvSpPr/>
                <p:nvPr/>
              </p:nvSpPr>
              <p:spPr>
                <a:xfrm>
                  <a:off x="2713729" y="3431247"/>
                  <a:ext cx="1929961" cy="1712265"/>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29" name="Straight Connector 28"/>
                <p:cNvCxnSpPr>
                  <a:stCxn id="28" idx="1"/>
                  <a:endCxn id="27" idx="5"/>
                </p:cNvCxnSpPr>
                <p:nvPr/>
              </p:nvCxnSpPr>
              <p:spPr>
                <a:xfrm rot="10800000">
                  <a:off x="2139414" y="3289034"/>
                  <a:ext cx="574314"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8" idx="5"/>
                </p:cNvCxnSpPr>
                <p:nvPr/>
              </p:nvCxnSpPr>
              <p:spPr>
                <a:xfrm flipV="1">
                  <a:off x="4643690" y="4000105"/>
                  <a:ext cx="1215410" cy="8533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25" name="Rectangle 24"/>
              <p:cNvSpPr/>
              <p:nvPr/>
            </p:nvSpPr>
            <p:spPr>
              <a:xfrm>
                <a:off x="7572396" y="1500174"/>
                <a:ext cx="570114" cy="78714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26" name="Chevron 25"/>
              <p:cNvSpPr/>
              <p:nvPr/>
            </p:nvSpPr>
            <p:spPr>
              <a:xfrm flipH="1">
                <a:off x="7572396" y="1500174"/>
                <a:ext cx="1214446" cy="787141"/>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dirty="0">
                    <a:solidFill>
                      <a:srgbClr val="000000"/>
                    </a:solidFill>
                    <a:latin typeface="Narkisim" pitchFamily="34" charset="-79"/>
                    <a:cs typeface="Narkisim" pitchFamily="34" charset="-79"/>
                  </a:rPr>
                  <a:t>T</a:t>
                </a:r>
                <a:endParaRPr lang="en-CA" sz="1200" dirty="0">
                  <a:solidFill>
                    <a:srgbClr val="000000"/>
                  </a:solidFill>
                  <a:latin typeface="Narkisim" pitchFamily="34" charset="-79"/>
                  <a:cs typeface="Narkisim" pitchFamily="34" charset="-79"/>
                </a:endParaRPr>
              </a:p>
            </p:txBody>
          </p:sp>
        </p:grpSp>
        <p:grpSp>
          <p:nvGrpSpPr>
            <p:cNvPr id="9" name="Group 97"/>
            <p:cNvGrpSpPr>
              <a:grpSpLocks/>
            </p:cNvGrpSpPr>
            <p:nvPr/>
          </p:nvGrpSpPr>
          <p:grpSpPr bwMode="auto">
            <a:xfrm flipH="1">
              <a:off x="4500562" y="3857628"/>
              <a:ext cx="1714512" cy="857256"/>
              <a:chOff x="5143504" y="1142984"/>
              <a:chExt cx="3643338" cy="1785950"/>
            </a:xfrm>
          </p:grpSpPr>
          <p:grpSp>
            <p:nvGrpSpPr>
              <p:cNvPr id="17" name="Group 32"/>
              <p:cNvGrpSpPr>
                <a:grpSpLocks/>
              </p:cNvGrpSpPr>
              <p:nvPr/>
            </p:nvGrpSpPr>
            <p:grpSpPr bwMode="auto">
              <a:xfrm>
                <a:off x="5143504" y="1142983"/>
                <a:ext cx="2526107" cy="1785949"/>
                <a:chOff x="857224" y="2071678"/>
                <a:chExt cx="5000660" cy="3071834"/>
              </a:xfrm>
            </p:grpSpPr>
            <p:sp>
              <p:nvSpPr>
                <p:cNvPr id="20" name="Oval 19"/>
                <p:cNvSpPr/>
                <p:nvPr/>
              </p:nvSpPr>
              <p:spPr>
                <a:xfrm>
                  <a:off x="857224" y="2071674"/>
                  <a:ext cx="1502565" cy="142783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21" name="Regular Pentagon 20"/>
                <p:cNvSpPr/>
                <p:nvPr/>
              </p:nvSpPr>
              <p:spPr>
                <a:xfrm>
                  <a:off x="2713729" y="3431247"/>
                  <a:ext cx="1929961" cy="171226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22" name="Straight Connector 21"/>
                <p:cNvCxnSpPr>
                  <a:stCxn id="21" idx="1"/>
                  <a:endCxn id="20" idx="5"/>
                </p:cNvCxnSpPr>
                <p:nvPr/>
              </p:nvCxnSpPr>
              <p:spPr>
                <a:xfrm rot="10800000">
                  <a:off x="2139414" y="3289031"/>
                  <a:ext cx="574314"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1" idx="5"/>
                </p:cNvCxnSpPr>
                <p:nvPr/>
              </p:nvCxnSpPr>
              <p:spPr>
                <a:xfrm flipV="1">
                  <a:off x="4643690" y="4000105"/>
                  <a:ext cx="1215410" cy="8532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18" name="Rectangle 17"/>
              <p:cNvSpPr/>
              <p:nvPr/>
            </p:nvSpPr>
            <p:spPr>
              <a:xfrm>
                <a:off x="7572396" y="1500172"/>
                <a:ext cx="570114" cy="78714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19" name="Chevron 18"/>
              <p:cNvSpPr/>
              <p:nvPr/>
            </p:nvSpPr>
            <p:spPr>
              <a:xfrm flipH="1">
                <a:off x="7572396" y="1500172"/>
                <a:ext cx="1214446" cy="787141"/>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dirty="0">
                    <a:solidFill>
                      <a:srgbClr val="000000"/>
                    </a:solidFill>
                    <a:latin typeface="Narkisim" pitchFamily="34" charset="-79"/>
                    <a:cs typeface="Narkisim" pitchFamily="34" charset="-79"/>
                  </a:rPr>
                  <a:t>T</a:t>
                </a:r>
                <a:endParaRPr lang="en-CA" sz="1200" dirty="0">
                  <a:solidFill>
                    <a:srgbClr val="000000"/>
                  </a:solidFill>
                  <a:latin typeface="Narkisim" pitchFamily="34" charset="-79"/>
                  <a:cs typeface="Narkisim" pitchFamily="34" charset="-79"/>
                </a:endParaRPr>
              </a:p>
            </p:txBody>
          </p:sp>
        </p:grpSp>
        <p:grpSp>
          <p:nvGrpSpPr>
            <p:cNvPr id="10" name="Group 105"/>
            <p:cNvGrpSpPr>
              <a:grpSpLocks/>
            </p:cNvGrpSpPr>
            <p:nvPr/>
          </p:nvGrpSpPr>
          <p:grpSpPr bwMode="auto">
            <a:xfrm flipH="1">
              <a:off x="4429124" y="5643578"/>
              <a:ext cx="1785950" cy="857256"/>
              <a:chOff x="500034" y="1142984"/>
              <a:chExt cx="3714776" cy="1785950"/>
            </a:xfrm>
          </p:grpSpPr>
          <p:grpSp>
            <p:nvGrpSpPr>
              <p:cNvPr id="11" name="Group 16"/>
              <p:cNvGrpSpPr>
                <a:grpSpLocks/>
              </p:cNvGrpSpPr>
              <p:nvPr/>
            </p:nvGrpSpPr>
            <p:grpSpPr bwMode="auto">
              <a:xfrm>
                <a:off x="500034" y="1142983"/>
                <a:ext cx="2526107" cy="1785949"/>
                <a:chOff x="857224" y="2071678"/>
                <a:chExt cx="5000660" cy="3071834"/>
              </a:xfrm>
            </p:grpSpPr>
            <p:sp>
              <p:nvSpPr>
                <p:cNvPr id="13" name="Oval 12"/>
                <p:cNvSpPr/>
                <p:nvPr/>
              </p:nvSpPr>
              <p:spPr>
                <a:xfrm>
                  <a:off x="857224" y="2071678"/>
                  <a:ext cx="1496892" cy="142783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14" name="Regular Pentagon 13"/>
                <p:cNvSpPr/>
                <p:nvPr/>
              </p:nvSpPr>
              <p:spPr>
                <a:xfrm>
                  <a:off x="2713635" y="3431247"/>
                  <a:ext cx="1928312" cy="1712265"/>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15" name="Straight Connector 14"/>
                <p:cNvCxnSpPr>
                  <a:stCxn id="14" idx="1"/>
                  <a:endCxn id="13" idx="5"/>
                </p:cNvCxnSpPr>
                <p:nvPr/>
              </p:nvCxnSpPr>
              <p:spPr>
                <a:xfrm rot="10800000">
                  <a:off x="2138409" y="3289034"/>
                  <a:ext cx="575226"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4" idx="5"/>
                </p:cNvCxnSpPr>
                <p:nvPr/>
              </p:nvCxnSpPr>
              <p:spPr>
                <a:xfrm flipV="1">
                  <a:off x="4641946" y="4000105"/>
                  <a:ext cx="1215818" cy="8533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12" name="Pentagon 11"/>
              <p:cNvSpPr/>
              <p:nvPr/>
            </p:nvSpPr>
            <p:spPr>
              <a:xfrm>
                <a:off x="2999665" y="1500174"/>
                <a:ext cx="1215145" cy="787141"/>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latin typeface="Narkisim" pitchFamily="34" charset="-79"/>
                    <a:cs typeface="Narkisim" pitchFamily="34" charset="-79"/>
                  </a:rPr>
                  <a:t>A</a:t>
                </a:r>
                <a:endParaRPr lang="en-CA" sz="1200" b="1" dirty="0">
                  <a:solidFill>
                    <a:srgbClr val="000000"/>
                  </a:solidFill>
                  <a:latin typeface="Narkisim" pitchFamily="34" charset="-79"/>
                  <a:cs typeface="Narkisim" pitchFamily="34" charset="-79"/>
                </a:endParaRPr>
              </a:p>
            </p:txBody>
          </p:sp>
        </p:grpSp>
      </p:grpSp>
      <p:grpSp>
        <p:nvGrpSpPr>
          <p:cNvPr id="51" name="Group 165"/>
          <p:cNvGrpSpPr>
            <a:grpSpLocks/>
          </p:cNvGrpSpPr>
          <p:nvPr/>
        </p:nvGrpSpPr>
        <p:grpSpPr bwMode="auto">
          <a:xfrm>
            <a:off x="857250" y="500063"/>
            <a:ext cx="2071688" cy="6000750"/>
            <a:chOff x="857224" y="500042"/>
            <a:chExt cx="2071702" cy="6000792"/>
          </a:xfrm>
        </p:grpSpPr>
        <p:grpSp>
          <p:nvGrpSpPr>
            <p:cNvPr id="52" name="Group 4"/>
            <p:cNvGrpSpPr>
              <a:grpSpLocks/>
            </p:cNvGrpSpPr>
            <p:nvPr/>
          </p:nvGrpSpPr>
          <p:grpSpPr bwMode="auto">
            <a:xfrm>
              <a:off x="857224" y="500042"/>
              <a:ext cx="1785950" cy="857256"/>
              <a:chOff x="500034" y="1142984"/>
              <a:chExt cx="3714776" cy="1785950"/>
            </a:xfrm>
          </p:grpSpPr>
          <p:grpSp>
            <p:nvGrpSpPr>
              <p:cNvPr id="96" name="Group 16"/>
              <p:cNvGrpSpPr>
                <a:grpSpLocks/>
              </p:cNvGrpSpPr>
              <p:nvPr/>
            </p:nvGrpSpPr>
            <p:grpSpPr bwMode="auto">
              <a:xfrm>
                <a:off x="500034" y="1142983"/>
                <a:ext cx="2526107" cy="1785949"/>
                <a:chOff x="857224" y="2071678"/>
                <a:chExt cx="5000660" cy="3071834"/>
              </a:xfrm>
            </p:grpSpPr>
            <p:sp>
              <p:nvSpPr>
                <p:cNvPr id="98" name="Oval 97"/>
                <p:cNvSpPr/>
                <p:nvPr/>
              </p:nvSpPr>
              <p:spPr>
                <a:xfrm>
                  <a:off x="857224" y="2071678"/>
                  <a:ext cx="1503431" cy="142783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99" name="Regular Pentagon 98"/>
                <p:cNvSpPr/>
                <p:nvPr/>
              </p:nvSpPr>
              <p:spPr>
                <a:xfrm>
                  <a:off x="2713635" y="3431247"/>
                  <a:ext cx="1928316" cy="1712265"/>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100" name="Straight Connector 99"/>
                <p:cNvCxnSpPr>
                  <a:stCxn id="99" idx="1"/>
                  <a:endCxn id="98" idx="5"/>
                </p:cNvCxnSpPr>
                <p:nvPr/>
              </p:nvCxnSpPr>
              <p:spPr>
                <a:xfrm rot="10800000">
                  <a:off x="2138409" y="3289034"/>
                  <a:ext cx="575226"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a:stCxn id="99" idx="5"/>
                </p:cNvCxnSpPr>
                <p:nvPr/>
              </p:nvCxnSpPr>
              <p:spPr>
                <a:xfrm flipV="1">
                  <a:off x="4641950" y="4000105"/>
                  <a:ext cx="1215818" cy="8533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97" name="Pentagon 96"/>
              <p:cNvSpPr/>
              <p:nvPr/>
            </p:nvSpPr>
            <p:spPr>
              <a:xfrm>
                <a:off x="2999666" y="1500174"/>
                <a:ext cx="1215144" cy="787141"/>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latin typeface="Narkisim" pitchFamily="34" charset="-79"/>
                    <a:cs typeface="Narkisim" pitchFamily="34" charset="-79"/>
                  </a:rPr>
                  <a:t>A</a:t>
                </a:r>
                <a:endParaRPr lang="en-CA" sz="1200" b="1" dirty="0">
                  <a:solidFill>
                    <a:srgbClr val="000000"/>
                  </a:solidFill>
                  <a:latin typeface="Narkisim" pitchFamily="34" charset="-79"/>
                  <a:cs typeface="Narkisim" pitchFamily="34" charset="-79"/>
                </a:endParaRPr>
              </a:p>
            </p:txBody>
          </p:sp>
        </p:grpSp>
        <p:grpSp>
          <p:nvGrpSpPr>
            <p:cNvPr id="53" name="Group 11"/>
            <p:cNvGrpSpPr>
              <a:grpSpLocks/>
            </p:cNvGrpSpPr>
            <p:nvPr/>
          </p:nvGrpSpPr>
          <p:grpSpPr bwMode="auto">
            <a:xfrm>
              <a:off x="857224" y="1357298"/>
              <a:ext cx="1714512" cy="857256"/>
              <a:chOff x="857224" y="2071678"/>
              <a:chExt cx="6929486" cy="3071834"/>
            </a:xfrm>
          </p:grpSpPr>
          <p:sp>
            <p:nvSpPr>
              <p:cNvPr id="91" name="Oval 90"/>
              <p:cNvSpPr/>
              <p:nvPr/>
            </p:nvSpPr>
            <p:spPr>
              <a:xfrm>
                <a:off x="857224" y="2071678"/>
                <a:ext cx="1501389" cy="142783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92" name="Regular Pentagon 91"/>
              <p:cNvSpPr/>
              <p:nvPr/>
            </p:nvSpPr>
            <p:spPr>
              <a:xfrm>
                <a:off x="2711505" y="3431247"/>
                <a:ext cx="1931271" cy="1712265"/>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93" name="Flowchart: Delay 92"/>
              <p:cNvSpPr/>
              <p:nvPr/>
            </p:nvSpPr>
            <p:spPr>
              <a:xfrm>
                <a:off x="5855439" y="2640536"/>
                <a:ext cx="1931271" cy="1359569"/>
              </a:xfrm>
              <a:prstGeom prst="flowChartDelay">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latin typeface="Narkisim" pitchFamily="34" charset="-79"/>
                    <a:cs typeface="Narkisim" pitchFamily="34" charset="-79"/>
                  </a:rPr>
                  <a:t>C</a:t>
                </a:r>
                <a:endParaRPr lang="en-CA" sz="3600" b="1" dirty="0">
                  <a:solidFill>
                    <a:srgbClr val="000000"/>
                  </a:solidFill>
                  <a:latin typeface="Narkisim" pitchFamily="34" charset="-79"/>
                  <a:cs typeface="Narkisim" pitchFamily="34" charset="-79"/>
                </a:endParaRPr>
              </a:p>
            </p:txBody>
          </p:sp>
          <p:cxnSp>
            <p:nvCxnSpPr>
              <p:cNvPr id="94" name="Straight Connector 93"/>
              <p:cNvCxnSpPr>
                <a:stCxn id="92" idx="1"/>
                <a:endCxn id="91" idx="5"/>
              </p:cNvCxnSpPr>
              <p:nvPr/>
            </p:nvCxnSpPr>
            <p:spPr>
              <a:xfrm rot="10800000">
                <a:off x="2140462" y="3289034"/>
                <a:ext cx="571043"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a:stCxn id="92" idx="5"/>
              </p:cNvCxnSpPr>
              <p:nvPr/>
            </p:nvCxnSpPr>
            <p:spPr>
              <a:xfrm flipV="1">
                <a:off x="4642777" y="4000105"/>
                <a:ext cx="1212662" cy="8533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54" name="Group 17"/>
            <p:cNvGrpSpPr>
              <a:grpSpLocks/>
            </p:cNvGrpSpPr>
            <p:nvPr/>
          </p:nvGrpSpPr>
          <p:grpSpPr bwMode="auto">
            <a:xfrm>
              <a:off x="857224" y="2143116"/>
              <a:ext cx="1714512" cy="857256"/>
              <a:chOff x="5143504" y="1142984"/>
              <a:chExt cx="3643338" cy="1785950"/>
            </a:xfrm>
          </p:grpSpPr>
          <p:grpSp>
            <p:nvGrpSpPr>
              <p:cNvPr id="84" name="Group 32"/>
              <p:cNvGrpSpPr>
                <a:grpSpLocks/>
              </p:cNvGrpSpPr>
              <p:nvPr/>
            </p:nvGrpSpPr>
            <p:grpSpPr bwMode="auto">
              <a:xfrm>
                <a:off x="5143504" y="1142983"/>
                <a:ext cx="2526107" cy="1785949"/>
                <a:chOff x="857224" y="2071678"/>
                <a:chExt cx="5000660" cy="3071834"/>
              </a:xfrm>
            </p:grpSpPr>
            <p:sp>
              <p:nvSpPr>
                <p:cNvPr id="87" name="Oval 86"/>
                <p:cNvSpPr/>
                <p:nvPr/>
              </p:nvSpPr>
              <p:spPr>
                <a:xfrm>
                  <a:off x="857224" y="2071678"/>
                  <a:ext cx="1502569" cy="142783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88" name="Regular Pentagon 87"/>
                <p:cNvSpPr/>
                <p:nvPr/>
              </p:nvSpPr>
              <p:spPr>
                <a:xfrm>
                  <a:off x="2713729" y="3431251"/>
                  <a:ext cx="1929966" cy="171226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89" name="Straight Connector 88"/>
                <p:cNvCxnSpPr>
                  <a:stCxn id="88" idx="1"/>
                  <a:endCxn id="87" idx="5"/>
                </p:cNvCxnSpPr>
                <p:nvPr/>
              </p:nvCxnSpPr>
              <p:spPr>
                <a:xfrm rot="10800000">
                  <a:off x="2139414" y="3289034"/>
                  <a:ext cx="574314"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stCxn id="88" idx="5"/>
                </p:cNvCxnSpPr>
                <p:nvPr/>
              </p:nvCxnSpPr>
              <p:spPr>
                <a:xfrm flipV="1">
                  <a:off x="4643694" y="4000109"/>
                  <a:ext cx="1215410" cy="8532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85" name="Rectangle 84"/>
              <p:cNvSpPr/>
              <p:nvPr/>
            </p:nvSpPr>
            <p:spPr>
              <a:xfrm>
                <a:off x="7572396" y="1500174"/>
                <a:ext cx="570116" cy="78714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86" name="Chevron 85"/>
              <p:cNvSpPr/>
              <p:nvPr/>
            </p:nvSpPr>
            <p:spPr>
              <a:xfrm flipH="1">
                <a:off x="7572396" y="1500174"/>
                <a:ext cx="1214446" cy="787141"/>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dirty="0">
                    <a:solidFill>
                      <a:srgbClr val="000000"/>
                    </a:solidFill>
                    <a:latin typeface="Narkisim" pitchFamily="34" charset="-79"/>
                    <a:cs typeface="Narkisim" pitchFamily="34" charset="-79"/>
                  </a:rPr>
                  <a:t>T</a:t>
                </a:r>
                <a:endParaRPr lang="en-CA" sz="1200" dirty="0">
                  <a:solidFill>
                    <a:srgbClr val="000000"/>
                  </a:solidFill>
                  <a:latin typeface="Narkisim" pitchFamily="34" charset="-79"/>
                  <a:cs typeface="Narkisim" pitchFamily="34" charset="-79"/>
                </a:endParaRPr>
              </a:p>
            </p:txBody>
          </p:sp>
        </p:grpSp>
        <p:grpSp>
          <p:nvGrpSpPr>
            <p:cNvPr id="55" name="Group 25"/>
            <p:cNvGrpSpPr>
              <a:grpSpLocks/>
            </p:cNvGrpSpPr>
            <p:nvPr/>
          </p:nvGrpSpPr>
          <p:grpSpPr bwMode="auto">
            <a:xfrm>
              <a:off x="857224" y="4714884"/>
              <a:ext cx="2071702" cy="857256"/>
              <a:chOff x="5143504" y="4357694"/>
              <a:chExt cx="4357718" cy="1785950"/>
            </a:xfrm>
          </p:grpSpPr>
          <p:sp>
            <p:nvSpPr>
              <p:cNvPr id="77" name="Rectangle 76"/>
              <p:cNvSpPr/>
              <p:nvPr/>
            </p:nvSpPr>
            <p:spPr>
              <a:xfrm>
                <a:off x="7571137" y="4642121"/>
                <a:ext cx="1215486" cy="859902"/>
              </a:xfrm>
              <a:prstGeom prst="rect">
                <a:avLst/>
              </a:prstGeom>
              <a:solidFill>
                <a:srgbClr val="E31B2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2400" b="1" dirty="0">
                    <a:solidFill>
                      <a:srgbClr val="000000"/>
                    </a:solidFill>
                    <a:latin typeface="Narkisim" pitchFamily="34" charset="-79"/>
                    <a:cs typeface="Narkisim" pitchFamily="34" charset="-79"/>
                  </a:rPr>
                  <a:t>G</a:t>
                </a:r>
                <a:endParaRPr lang="en-CA" sz="3200" b="1" dirty="0">
                  <a:solidFill>
                    <a:srgbClr val="000000"/>
                  </a:solidFill>
                  <a:latin typeface="Narkisim" pitchFamily="34" charset="-79"/>
                  <a:cs typeface="Narkisim" pitchFamily="34" charset="-79"/>
                </a:endParaRPr>
              </a:p>
            </p:txBody>
          </p:sp>
          <p:grpSp>
            <p:nvGrpSpPr>
              <p:cNvPr id="78" name="Group 24"/>
              <p:cNvGrpSpPr>
                <a:grpSpLocks/>
              </p:cNvGrpSpPr>
              <p:nvPr/>
            </p:nvGrpSpPr>
            <p:grpSpPr bwMode="auto">
              <a:xfrm>
                <a:off x="5143504" y="4357693"/>
                <a:ext cx="2526107" cy="1785949"/>
                <a:chOff x="857224" y="2071678"/>
                <a:chExt cx="5000660" cy="3071834"/>
              </a:xfrm>
            </p:grpSpPr>
            <p:sp>
              <p:nvSpPr>
                <p:cNvPr id="80" name="Oval 79"/>
                <p:cNvSpPr/>
                <p:nvPr/>
              </p:nvSpPr>
              <p:spPr>
                <a:xfrm>
                  <a:off x="857224" y="2071674"/>
                  <a:ext cx="1500550" cy="142783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81" name="Regular Pentagon 80"/>
                <p:cNvSpPr/>
                <p:nvPr/>
              </p:nvSpPr>
              <p:spPr>
                <a:xfrm>
                  <a:off x="2714733" y="3431247"/>
                  <a:ext cx="1923608" cy="171226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82" name="Straight Connector 81"/>
                <p:cNvCxnSpPr>
                  <a:stCxn id="81" idx="1"/>
                  <a:endCxn id="80" idx="5"/>
                </p:cNvCxnSpPr>
                <p:nvPr/>
              </p:nvCxnSpPr>
              <p:spPr>
                <a:xfrm rot="10800000">
                  <a:off x="2139631" y="3289031"/>
                  <a:ext cx="575102"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a:stCxn id="81" idx="5"/>
                </p:cNvCxnSpPr>
                <p:nvPr/>
              </p:nvCxnSpPr>
              <p:spPr>
                <a:xfrm flipV="1">
                  <a:off x="4638341" y="4000105"/>
                  <a:ext cx="1216303" cy="8532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useBgFill="1">
            <p:nvSpPr>
              <p:cNvPr id="79" name="Flowchart: Delay 78"/>
              <p:cNvSpPr/>
              <p:nvPr/>
            </p:nvSpPr>
            <p:spPr>
              <a:xfrm flipH="1">
                <a:off x="8359200" y="4642121"/>
                <a:ext cx="1142022" cy="863210"/>
              </a:xfrm>
              <a:prstGeom prst="flowChartDelay">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grpSp>
        <p:grpSp>
          <p:nvGrpSpPr>
            <p:cNvPr id="56" name="Group 45"/>
            <p:cNvGrpSpPr>
              <a:grpSpLocks/>
            </p:cNvGrpSpPr>
            <p:nvPr/>
          </p:nvGrpSpPr>
          <p:grpSpPr bwMode="auto">
            <a:xfrm>
              <a:off x="857224" y="3000372"/>
              <a:ext cx="1714512" cy="857256"/>
              <a:chOff x="857224" y="2071678"/>
              <a:chExt cx="6929486" cy="3071834"/>
            </a:xfrm>
          </p:grpSpPr>
          <p:sp>
            <p:nvSpPr>
              <p:cNvPr id="72" name="Oval 71"/>
              <p:cNvSpPr/>
              <p:nvPr/>
            </p:nvSpPr>
            <p:spPr>
              <a:xfrm>
                <a:off x="857224" y="2071678"/>
                <a:ext cx="1501389" cy="142783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73" name="Regular Pentagon 72"/>
              <p:cNvSpPr/>
              <p:nvPr/>
            </p:nvSpPr>
            <p:spPr>
              <a:xfrm>
                <a:off x="2711505" y="3431251"/>
                <a:ext cx="1931271" cy="171226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74" name="Flowchart: Delay 73"/>
              <p:cNvSpPr/>
              <p:nvPr/>
            </p:nvSpPr>
            <p:spPr>
              <a:xfrm>
                <a:off x="5855439" y="2640536"/>
                <a:ext cx="1931271" cy="1359573"/>
              </a:xfrm>
              <a:prstGeom prst="flowChartDelay">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latin typeface="Narkisim" pitchFamily="34" charset="-79"/>
                    <a:cs typeface="Narkisim" pitchFamily="34" charset="-79"/>
                  </a:rPr>
                  <a:t>C</a:t>
                </a:r>
                <a:endParaRPr lang="en-CA" sz="3600" b="1" dirty="0">
                  <a:solidFill>
                    <a:srgbClr val="000000"/>
                  </a:solidFill>
                  <a:latin typeface="Narkisim" pitchFamily="34" charset="-79"/>
                  <a:cs typeface="Narkisim" pitchFamily="34" charset="-79"/>
                </a:endParaRPr>
              </a:p>
            </p:txBody>
          </p:sp>
          <p:cxnSp>
            <p:nvCxnSpPr>
              <p:cNvPr id="75" name="Straight Connector 74"/>
              <p:cNvCxnSpPr>
                <a:stCxn id="73" idx="1"/>
                <a:endCxn id="72" idx="5"/>
              </p:cNvCxnSpPr>
              <p:nvPr/>
            </p:nvCxnSpPr>
            <p:spPr>
              <a:xfrm rot="10800000">
                <a:off x="2140462" y="3289034"/>
                <a:ext cx="571043"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73" idx="5"/>
              </p:cNvCxnSpPr>
              <p:nvPr/>
            </p:nvCxnSpPr>
            <p:spPr>
              <a:xfrm flipV="1">
                <a:off x="4642777" y="4000109"/>
                <a:ext cx="1212662" cy="8532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57" name="Group 51"/>
            <p:cNvGrpSpPr>
              <a:grpSpLocks/>
            </p:cNvGrpSpPr>
            <p:nvPr/>
          </p:nvGrpSpPr>
          <p:grpSpPr bwMode="auto">
            <a:xfrm>
              <a:off x="857224" y="3857628"/>
              <a:ext cx="1785950" cy="857256"/>
              <a:chOff x="500034" y="1142984"/>
              <a:chExt cx="3714776" cy="1785950"/>
            </a:xfrm>
          </p:grpSpPr>
          <p:grpSp>
            <p:nvGrpSpPr>
              <p:cNvPr id="66" name="Group 16"/>
              <p:cNvGrpSpPr>
                <a:grpSpLocks/>
              </p:cNvGrpSpPr>
              <p:nvPr/>
            </p:nvGrpSpPr>
            <p:grpSpPr bwMode="auto">
              <a:xfrm>
                <a:off x="500034" y="1142983"/>
                <a:ext cx="2526107" cy="1785949"/>
                <a:chOff x="857224" y="2071678"/>
                <a:chExt cx="5000660" cy="3071834"/>
              </a:xfrm>
            </p:grpSpPr>
            <p:sp>
              <p:nvSpPr>
                <p:cNvPr id="68" name="Oval 67"/>
                <p:cNvSpPr/>
                <p:nvPr/>
              </p:nvSpPr>
              <p:spPr>
                <a:xfrm>
                  <a:off x="857224" y="2071674"/>
                  <a:ext cx="1503431" cy="142783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69" name="Regular Pentagon 68"/>
                <p:cNvSpPr/>
                <p:nvPr/>
              </p:nvSpPr>
              <p:spPr>
                <a:xfrm>
                  <a:off x="2713635" y="3431247"/>
                  <a:ext cx="1928316" cy="171226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70" name="Straight Connector 69"/>
                <p:cNvCxnSpPr>
                  <a:stCxn id="69" idx="1"/>
                  <a:endCxn id="68" idx="5"/>
                </p:cNvCxnSpPr>
                <p:nvPr/>
              </p:nvCxnSpPr>
              <p:spPr>
                <a:xfrm rot="10800000">
                  <a:off x="2138409" y="3289031"/>
                  <a:ext cx="575226"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69" idx="5"/>
                </p:cNvCxnSpPr>
                <p:nvPr/>
              </p:nvCxnSpPr>
              <p:spPr>
                <a:xfrm flipV="1">
                  <a:off x="4641950" y="4000105"/>
                  <a:ext cx="1215818" cy="8532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67" name="Pentagon 66"/>
              <p:cNvSpPr/>
              <p:nvPr/>
            </p:nvSpPr>
            <p:spPr>
              <a:xfrm>
                <a:off x="2999666" y="1500172"/>
                <a:ext cx="1215144" cy="787141"/>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latin typeface="Narkisim" pitchFamily="34" charset="-79"/>
                    <a:cs typeface="Narkisim" pitchFamily="34" charset="-79"/>
                  </a:rPr>
                  <a:t>A</a:t>
                </a:r>
                <a:endParaRPr lang="en-CA" sz="1200" b="1" dirty="0">
                  <a:solidFill>
                    <a:srgbClr val="000000"/>
                  </a:solidFill>
                  <a:latin typeface="Narkisim" pitchFamily="34" charset="-79"/>
                  <a:cs typeface="Narkisim" pitchFamily="34" charset="-79"/>
                </a:endParaRPr>
              </a:p>
            </p:txBody>
          </p:sp>
        </p:grpSp>
        <p:grpSp>
          <p:nvGrpSpPr>
            <p:cNvPr id="58" name="Group 58"/>
            <p:cNvGrpSpPr>
              <a:grpSpLocks/>
            </p:cNvGrpSpPr>
            <p:nvPr/>
          </p:nvGrpSpPr>
          <p:grpSpPr bwMode="auto">
            <a:xfrm>
              <a:off x="857224" y="5643578"/>
              <a:ext cx="1714512" cy="857256"/>
              <a:chOff x="5143504" y="1142984"/>
              <a:chExt cx="3643338" cy="1785950"/>
            </a:xfrm>
          </p:grpSpPr>
          <p:grpSp>
            <p:nvGrpSpPr>
              <p:cNvPr id="59" name="Group 32"/>
              <p:cNvGrpSpPr>
                <a:grpSpLocks/>
              </p:cNvGrpSpPr>
              <p:nvPr/>
            </p:nvGrpSpPr>
            <p:grpSpPr bwMode="auto">
              <a:xfrm>
                <a:off x="5143504" y="1142983"/>
                <a:ext cx="2526107" cy="1785949"/>
                <a:chOff x="857224" y="2071678"/>
                <a:chExt cx="5000660" cy="3071834"/>
              </a:xfrm>
            </p:grpSpPr>
            <p:sp>
              <p:nvSpPr>
                <p:cNvPr id="62" name="Oval 61"/>
                <p:cNvSpPr/>
                <p:nvPr/>
              </p:nvSpPr>
              <p:spPr>
                <a:xfrm>
                  <a:off x="857224" y="2071678"/>
                  <a:ext cx="1502569" cy="142783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63" name="Regular Pentagon 62"/>
                <p:cNvSpPr/>
                <p:nvPr/>
              </p:nvSpPr>
              <p:spPr>
                <a:xfrm>
                  <a:off x="2713729" y="3431247"/>
                  <a:ext cx="1929966" cy="1712265"/>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64" name="Straight Connector 63"/>
                <p:cNvCxnSpPr>
                  <a:stCxn id="63" idx="1"/>
                  <a:endCxn id="62" idx="5"/>
                </p:cNvCxnSpPr>
                <p:nvPr/>
              </p:nvCxnSpPr>
              <p:spPr>
                <a:xfrm rot="10800000">
                  <a:off x="2139414" y="3289034"/>
                  <a:ext cx="574314"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63" idx="5"/>
                </p:cNvCxnSpPr>
                <p:nvPr/>
              </p:nvCxnSpPr>
              <p:spPr>
                <a:xfrm flipV="1">
                  <a:off x="4643694" y="4000105"/>
                  <a:ext cx="1215410" cy="8533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grpSp>
          <p:sp>
            <p:nvSpPr>
              <p:cNvPr id="60" name="Rectangle 59"/>
              <p:cNvSpPr/>
              <p:nvPr/>
            </p:nvSpPr>
            <p:spPr>
              <a:xfrm>
                <a:off x="7572396" y="1500174"/>
                <a:ext cx="570116" cy="78714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sp>
            <p:nvSpPr>
              <p:cNvPr id="61" name="Chevron 60"/>
              <p:cNvSpPr/>
              <p:nvPr/>
            </p:nvSpPr>
            <p:spPr>
              <a:xfrm flipH="1">
                <a:off x="7572396" y="1500174"/>
                <a:ext cx="1214446" cy="787141"/>
              </a:xfrm>
              <a:prstGeom prst="chevron">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dirty="0">
                    <a:solidFill>
                      <a:srgbClr val="000000"/>
                    </a:solidFill>
                    <a:latin typeface="Narkisim" pitchFamily="34" charset="-79"/>
                    <a:cs typeface="Narkisim" pitchFamily="34" charset="-79"/>
                  </a:rPr>
                  <a:t>T</a:t>
                </a:r>
                <a:endParaRPr lang="en-CA" sz="1200" dirty="0">
                  <a:solidFill>
                    <a:srgbClr val="000000"/>
                  </a:solidFill>
                  <a:latin typeface="Narkisim" pitchFamily="34" charset="-79"/>
                  <a:cs typeface="Narkisim" pitchFamily="34" charset="-79"/>
                </a:endParaRPr>
              </a:p>
            </p:txBody>
          </p:sp>
        </p:grpSp>
      </p:grpSp>
      <p:grpSp>
        <p:nvGrpSpPr>
          <p:cNvPr id="102" name="Group 39"/>
          <p:cNvGrpSpPr>
            <a:grpSpLocks/>
          </p:cNvGrpSpPr>
          <p:nvPr/>
        </p:nvGrpSpPr>
        <p:grpSpPr bwMode="auto">
          <a:xfrm flipH="1">
            <a:off x="5786438" y="4714875"/>
            <a:ext cx="1714500" cy="857250"/>
            <a:chOff x="857224" y="2071678"/>
            <a:chExt cx="6929486" cy="3071834"/>
          </a:xfrm>
        </p:grpSpPr>
        <p:sp>
          <p:nvSpPr>
            <p:cNvPr id="103" name="Oval 102"/>
            <p:cNvSpPr/>
            <p:nvPr/>
          </p:nvSpPr>
          <p:spPr>
            <a:xfrm>
              <a:off x="857224" y="2071678"/>
              <a:ext cx="1501389" cy="1427836"/>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sp>
          <p:nvSpPr>
            <p:cNvPr id="104" name="Regular Pentagon 103"/>
            <p:cNvSpPr/>
            <p:nvPr/>
          </p:nvSpPr>
          <p:spPr>
            <a:xfrm>
              <a:off x="2711505" y="3431251"/>
              <a:ext cx="1931271" cy="1712261"/>
            </a:xfrm>
            <a:prstGeom prst="pentagon">
              <a:avLst/>
            </a:prstGeom>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2700000" scaled="1"/>
              <a:tileRect/>
            </a:gradFill>
            <a:ln w="381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sz="3600" b="1" dirty="0">
                <a:solidFill>
                  <a:srgbClr val="000000"/>
                </a:solidFill>
                <a:latin typeface="Narkisim" pitchFamily="34" charset="-79"/>
                <a:cs typeface="Narkisim" pitchFamily="34" charset="-79"/>
              </a:endParaRPr>
            </a:p>
          </p:txBody>
        </p:sp>
        <p:cxnSp>
          <p:nvCxnSpPr>
            <p:cNvPr id="105" name="Straight Connector 104"/>
            <p:cNvCxnSpPr>
              <a:stCxn id="104" idx="1"/>
              <a:endCxn id="103" idx="5"/>
            </p:cNvCxnSpPr>
            <p:nvPr/>
          </p:nvCxnSpPr>
          <p:spPr>
            <a:xfrm rot="10800000">
              <a:off x="2140462" y="3289034"/>
              <a:ext cx="571043" cy="796401"/>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a:stCxn id="104" idx="5"/>
            </p:cNvCxnSpPr>
            <p:nvPr/>
          </p:nvCxnSpPr>
          <p:spPr>
            <a:xfrm flipV="1">
              <a:off x="4642777" y="4000109"/>
              <a:ext cx="1212662" cy="85327"/>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
          <p:nvSpPr>
            <p:cNvPr id="107" name="Flowchart: Delay 106"/>
            <p:cNvSpPr/>
            <p:nvPr/>
          </p:nvSpPr>
          <p:spPr>
            <a:xfrm>
              <a:off x="5855439" y="2640536"/>
              <a:ext cx="1931271" cy="1359573"/>
            </a:xfrm>
            <a:prstGeom prst="flowChartDelay">
              <a:avLst/>
            </a:prstGeom>
            <a:solidFill>
              <a:srgbClr val="7030A0"/>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latin typeface="Narkisim" pitchFamily="34" charset="-79"/>
                  <a:cs typeface="Narkisim" pitchFamily="34" charset="-79"/>
                </a:rPr>
                <a:t>C</a:t>
              </a:r>
              <a:endParaRPr lang="en-CA" sz="3600" b="1" dirty="0">
                <a:solidFill>
                  <a:srgbClr val="000000"/>
                </a:solidFill>
                <a:latin typeface="Narkisim" pitchFamily="34" charset="-79"/>
                <a:cs typeface="Narkisim" pitchFamily="34" charset="-79"/>
              </a:endParaRPr>
            </a:p>
          </p:txBody>
        </p:sp>
      </p:grpSp>
    </p:spTree>
    <p:extLst>
      <p:ext uri="{BB962C8B-B14F-4D97-AF65-F5344CB8AC3E}">
        <p14:creationId xmlns:p14="http://schemas.microsoft.com/office/powerpoint/2010/main" xmlns="" val="174581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102"/>
                                        </p:tgtEl>
                                        <p:attrNameLst>
                                          <p:attrName>style.visibility</p:attrName>
                                        </p:attrNameLst>
                                      </p:cBhvr>
                                      <p:to>
                                        <p:strVal val="visible"/>
                                      </p:to>
                                    </p:set>
                                    <p:animEffect transition="in" filter="fade">
                                      <p:cBhvr>
                                        <p:cTn id="10" dur="2000"/>
                                        <p:tgtEl>
                                          <p:spTgt spid="102"/>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nodeType="clickEffect">
                                  <p:stCondLst>
                                    <p:cond delay="0"/>
                                  </p:stCondLst>
                                  <p:childTnLst>
                                    <p:animMotion origin="layout" path="M -4.44444E-6 -4.49584E-6 L 0.35608 -4.49584E-6 " pathEditMode="relative" rAng="0" ptsTypes="AA">
                                      <p:cBhvr>
                                        <p:cTn id="14" dur="2000" fill="hold"/>
                                        <p:tgtEl>
                                          <p:spTgt spid="51"/>
                                        </p:tgtEl>
                                        <p:attrNameLst>
                                          <p:attrName>ppt_x</p:attrName>
                                          <p:attrName>ppt_y</p:attrName>
                                        </p:attrNameLst>
                                      </p:cBhvr>
                                      <p:rCtr x="1780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itle 1"/>
          <p:cNvSpPr txBox="1">
            <a:spLocks/>
          </p:cNvSpPr>
          <p:nvPr/>
        </p:nvSpPr>
        <p:spPr>
          <a:xfrm>
            <a:off x="2133600" y="381000"/>
            <a:ext cx="6453188"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CA" sz="4400" smtClean="0">
                <a:solidFill>
                  <a:schemeClr val="bg2">
                    <a:lumMod val="75000"/>
                    <a:lumOff val="25000"/>
                  </a:schemeClr>
                </a:solidFill>
                <a:effectLst>
                  <a:outerShdw blurRad="38100" dist="38100" dir="2700000" algn="tl">
                    <a:srgbClr val="000000">
                      <a:alpha val="43137"/>
                    </a:srgbClr>
                  </a:outerShdw>
                </a:effectLst>
              </a:rPr>
              <a:t>DNA Structure</a:t>
            </a:r>
            <a:endParaRPr lang="en-CA" sz="4400" dirty="0">
              <a:solidFill>
                <a:schemeClr val="bg2">
                  <a:lumMod val="75000"/>
                  <a:lumOff val="25000"/>
                </a:schemeClr>
              </a:solidFill>
              <a:effectLst>
                <a:outerShdw blurRad="38100" dist="38100" dir="2700000" algn="tl">
                  <a:srgbClr val="000000">
                    <a:alpha val="43137"/>
                  </a:srgbClr>
                </a:outerShdw>
              </a:effectLst>
            </a:endParaRPr>
          </a:p>
        </p:txBody>
      </p:sp>
      <p:sp>
        <p:nvSpPr>
          <p:cNvPr id="5" name="Content Placeholder 2"/>
          <p:cNvSpPr txBox="1">
            <a:spLocks/>
          </p:cNvSpPr>
          <p:nvPr/>
        </p:nvSpPr>
        <p:spPr>
          <a:xfrm>
            <a:off x="2166257" y="2286000"/>
            <a:ext cx="6610036" cy="4929188"/>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endParaRPr lang="en-CA" dirty="0" smtClean="0">
              <a:solidFill>
                <a:schemeClr val="bg2">
                  <a:lumMod val="75000"/>
                  <a:lumOff val="25000"/>
                </a:schemeClr>
              </a:solidFill>
            </a:endParaRPr>
          </a:p>
        </p:txBody>
      </p:sp>
      <p:sp>
        <p:nvSpPr>
          <p:cNvPr id="6" name="Content Placeholder 2"/>
          <p:cNvSpPr txBox="1">
            <a:spLocks/>
          </p:cNvSpPr>
          <p:nvPr/>
        </p:nvSpPr>
        <p:spPr>
          <a:xfrm>
            <a:off x="2133600" y="1571625"/>
            <a:ext cx="6653213" cy="4929188"/>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r>
              <a:rPr lang="en-CA" dirty="0" smtClean="0">
                <a:solidFill>
                  <a:schemeClr val="bg2">
                    <a:lumMod val="75000"/>
                    <a:lumOff val="25000"/>
                  </a:schemeClr>
                </a:solidFill>
              </a:rPr>
              <a:t>To crack the genetic code found in DNA we need to look at the sequence of bases.</a:t>
            </a:r>
          </a:p>
          <a:p>
            <a:pPr>
              <a:defRPr/>
            </a:pPr>
            <a:endParaRPr lang="en-CA" dirty="0" smtClean="0">
              <a:solidFill>
                <a:schemeClr val="bg2">
                  <a:lumMod val="75000"/>
                  <a:lumOff val="25000"/>
                </a:schemeClr>
              </a:solidFill>
            </a:endParaRPr>
          </a:p>
          <a:p>
            <a:pPr>
              <a:defRPr/>
            </a:pPr>
            <a:r>
              <a:rPr lang="en-CA" dirty="0" smtClean="0">
                <a:solidFill>
                  <a:schemeClr val="bg2">
                    <a:lumMod val="75000"/>
                    <a:lumOff val="25000"/>
                  </a:schemeClr>
                </a:solidFill>
              </a:rPr>
              <a:t>The bases are arranged in triplets called </a:t>
            </a:r>
            <a:r>
              <a:rPr lang="en-CA" dirty="0" smtClean="0">
                <a:solidFill>
                  <a:srgbClr val="FFFF00"/>
                </a:solidFill>
              </a:rPr>
              <a:t>codons</a:t>
            </a:r>
            <a:r>
              <a:rPr lang="en-CA" dirty="0" smtClean="0">
                <a:solidFill>
                  <a:schemeClr val="bg2">
                    <a:lumMod val="75000"/>
                    <a:lumOff val="25000"/>
                  </a:schemeClr>
                </a:solidFill>
              </a:rPr>
              <a:t>.</a:t>
            </a:r>
          </a:p>
          <a:p>
            <a:pPr>
              <a:defRPr/>
            </a:pPr>
            <a:endParaRPr lang="en-CA" dirty="0" smtClean="0">
              <a:solidFill>
                <a:schemeClr val="bg2">
                  <a:lumMod val="75000"/>
                  <a:lumOff val="25000"/>
                </a:schemeClr>
              </a:solidFill>
            </a:endParaRPr>
          </a:p>
          <a:p>
            <a:pPr algn="ctr">
              <a:buFont typeface="Wingdings 2"/>
              <a:buNone/>
              <a:defRPr/>
            </a:pPr>
            <a:r>
              <a:rPr lang="en-CA" dirty="0" smtClean="0">
                <a:solidFill>
                  <a:schemeClr val="bg2">
                    <a:lumMod val="75000"/>
                    <a:lumOff val="25000"/>
                  </a:schemeClr>
                </a:solidFill>
              </a:rPr>
              <a:t>A G </a:t>
            </a:r>
            <a:r>
              <a:rPr lang="en-CA" dirty="0" err="1" smtClean="0">
                <a:solidFill>
                  <a:schemeClr val="bg2">
                    <a:lumMod val="75000"/>
                    <a:lumOff val="25000"/>
                  </a:schemeClr>
                </a:solidFill>
              </a:rPr>
              <a:t>G</a:t>
            </a:r>
            <a:r>
              <a:rPr lang="en-CA" dirty="0" smtClean="0">
                <a:solidFill>
                  <a:schemeClr val="bg2">
                    <a:lumMod val="75000"/>
                    <a:lumOff val="25000"/>
                  </a:schemeClr>
                </a:solidFill>
              </a:rPr>
              <a:t> - C T C - A </a:t>
            </a:r>
            <a:r>
              <a:rPr lang="en-CA" dirty="0" err="1" smtClean="0">
                <a:solidFill>
                  <a:schemeClr val="bg2">
                    <a:lumMod val="75000"/>
                    <a:lumOff val="25000"/>
                  </a:schemeClr>
                </a:solidFill>
              </a:rPr>
              <a:t>A</a:t>
            </a:r>
            <a:r>
              <a:rPr lang="en-CA" dirty="0" smtClean="0">
                <a:solidFill>
                  <a:schemeClr val="bg2">
                    <a:lumMod val="75000"/>
                    <a:lumOff val="25000"/>
                  </a:schemeClr>
                </a:solidFill>
              </a:rPr>
              <a:t> G - T C </a:t>
            </a:r>
            <a:r>
              <a:rPr lang="en-CA" dirty="0" err="1" smtClean="0">
                <a:solidFill>
                  <a:schemeClr val="bg2">
                    <a:lumMod val="75000"/>
                    <a:lumOff val="25000"/>
                  </a:schemeClr>
                </a:solidFill>
              </a:rPr>
              <a:t>C</a:t>
            </a:r>
            <a:r>
              <a:rPr lang="en-CA" dirty="0" smtClean="0">
                <a:solidFill>
                  <a:schemeClr val="bg2">
                    <a:lumMod val="75000"/>
                    <a:lumOff val="25000"/>
                  </a:schemeClr>
                </a:solidFill>
              </a:rPr>
              <a:t> - T A G</a:t>
            </a:r>
          </a:p>
          <a:p>
            <a:pPr algn="ctr">
              <a:buFont typeface="Wingdings 2"/>
              <a:buNone/>
              <a:defRPr/>
            </a:pPr>
            <a:r>
              <a:rPr lang="en-CA" dirty="0" smtClean="0">
                <a:solidFill>
                  <a:srgbClr val="FFFF00"/>
                </a:solidFill>
              </a:rPr>
              <a:t>T C </a:t>
            </a:r>
            <a:r>
              <a:rPr lang="en-CA" dirty="0" err="1" smtClean="0">
                <a:solidFill>
                  <a:srgbClr val="FFFF00"/>
                </a:solidFill>
              </a:rPr>
              <a:t>C</a:t>
            </a:r>
            <a:r>
              <a:rPr lang="en-CA" dirty="0" smtClean="0">
                <a:solidFill>
                  <a:srgbClr val="FFFF00"/>
                </a:solidFill>
              </a:rPr>
              <a:t> - G A G - T </a:t>
            </a:r>
            <a:r>
              <a:rPr lang="en-CA" dirty="0" err="1" smtClean="0">
                <a:solidFill>
                  <a:srgbClr val="FFFF00"/>
                </a:solidFill>
              </a:rPr>
              <a:t>T</a:t>
            </a:r>
            <a:r>
              <a:rPr lang="en-CA" dirty="0" smtClean="0">
                <a:solidFill>
                  <a:srgbClr val="FFFF00"/>
                </a:solidFill>
              </a:rPr>
              <a:t> C - A G </a:t>
            </a:r>
            <a:r>
              <a:rPr lang="en-CA" dirty="0" err="1" smtClean="0">
                <a:solidFill>
                  <a:srgbClr val="FFFF00"/>
                </a:solidFill>
              </a:rPr>
              <a:t>G</a:t>
            </a:r>
            <a:r>
              <a:rPr lang="en-CA" dirty="0" smtClean="0">
                <a:solidFill>
                  <a:srgbClr val="FFFF00"/>
                </a:solidFill>
              </a:rPr>
              <a:t> - A T C</a:t>
            </a:r>
          </a:p>
          <a:p>
            <a:pPr>
              <a:defRPr/>
            </a:pPr>
            <a:endParaRPr lang="en-CA" dirty="0" smtClean="0">
              <a:solidFill>
                <a:schemeClr val="bg2">
                  <a:lumMod val="75000"/>
                  <a:lumOff val="25000"/>
                </a:schemeClr>
              </a:solidFill>
            </a:endParaRPr>
          </a:p>
          <a:p>
            <a:pPr>
              <a:defRPr/>
            </a:pPr>
            <a:endParaRPr lang="en-CA" dirty="0" smtClean="0">
              <a:solidFill>
                <a:schemeClr val="bg2">
                  <a:lumMod val="75000"/>
                  <a:lumOff val="25000"/>
                </a:schemeClr>
              </a:solidFill>
            </a:endParaRPr>
          </a:p>
          <a:p>
            <a:pPr>
              <a:defRPr/>
            </a:pPr>
            <a:endParaRPr lang="en-CA" dirty="0">
              <a:solidFill>
                <a:schemeClr val="bg2">
                  <a:lumMod val="75000"/>
                  <a:lumOff val="25000"/>
                </a:schemeClr>
              </a:solidFill>
            </a:endParaRPr>
          </a:p>
        </p:txBody>
      </p:sp>
    </p:spTree>
    <p:extLst>
      <p:ext uri="{BB962C8B-B14F-4D97-AF65-F5344CB8AC3E}">
        <p14:creationId xmlns:p14="http://schemas.microsoft.com/office/powerpoint/2010/main" xmlns="" val="35016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10000"/>
                                  </p:iterate>
                                  <p:childTnLst>
                                    <p:set>
                                      <p:cBhvr>
                                        <p:cTn id="6" dur="1" fill="hold">
                                          <p:stCondLst>
                                            <p:cond delay="0"/>
                                          </p:stCondLst>
                                        </p:cTn>
                                        <p:tgtEl>
                                          <p:spTgt spid="6">
                                            <p:txEl>
                                              <p:pRg st="5" end="5"/>
                                            </p:txEl>
                                          </p:spTgt>
                                        </p:tgtEl>
                                        <p:attrNameLst>
                                          <p:attrName>style.visibility</p:attrName>
                                        </p:attrNameLst>
                                      </p:cBhvr>
                                      <p:to>
                                        <p:strVal val="visible"/>
                                      </p:to>
                                    </p:set>
                                    <p:anim calcmode="lin" valueType="num">
                                      <p:cBhvr additive="base">
                                        <p:cTn id="7" dur="20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itle 1"/>
          <p:cNvSpPr txBox="1">
            <a:spLocks/>
          </p:cNvSpPr>
          <p:nvPr/>
        </p:nvSpPr>
        <p:spPr>
          <a:xfrm>
            <a:off x="2209800" y="441506"/>
            <a:ext cx="8229600"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CA" sz="4400" dirty="0" smtClean="0">
                <a:solidFill>
                  <a:schemeClr val="bg2">
                    <a:lumMod val="75000"/>
                    <a:lumOff val="25000"/>
                  </a:schemeClr>
                </a:solidFill>
                <a:effectLst>
                  <a:outerShdw blurRad="38100" dist="38100" dir="2700000" algn="tl">
                    <a:srgbClr val="000000">
                      <a:alpha val="43137"/>
                    </a:srgbClr>
                  </a:outerShdw>
                </a:effectLst>
              </a:rPr>
              <a:t>DNA</a:t>
            </a:r>
            <a:r>
              <a:rPr lang="en-CA" dirty="0" smtClean="0"/>
              <a:t> </a:t>
            </a:r>
            <a:r>
              <a:rPr lang="en-CA" sz="4400" dirty="0" smtClean="0">
                <a:solidFill>
                  <a:schemeClr val="bg2">
                    <a:lumMod val="75000"/>
                    <a:lumOff val="25000"/>
                  </a:schemeClr>
                </a:solidFill>
                <a:effectLst>
                  <a:outerShdw blurRad="38100" dist="38100" dir="2700000" algn="tl">
                    <a:srgbClr val="000000">
                      <a:alpha val="43137"/>
                    </a:srgbClr>
                  </a:outerShdw>
                </a:effectLst>
              </a:rPr>
              <a:t>Structure</a:t>
            </a:r>
            <a:endParaRPr lang="en-CA" sz="4400" dirty="0">
              <a:solidFill>
                <a:schemeClr val="bg2">
                  <a:lumMod val="75000"/>
                  <a:lumOff val="25000"/>
                </a:schemeClr>
              </a:solidFill>
              <a:effectLst>
                <a:outerShdw blurRad="38100" dist="38100" dir="2700000" algn="tl">
                  <a:srgbClr val="000000">
                    <a:alpha val="43137"/>
                  </a:srgbClr>
                </a:outerShdw>
              </a:effectLst>
            </a:endParaRPr>
          </a:p>
        </p:txBody>
      </p:sp>
      <p:sp>
        <p:nvSpPr>
          <p:cNvPr id="5" name="Content Placeholder 2"/>
          <p:cNvSpPr txBox="1">
            <a:spLocks/>
          </p:cNvSpPr>
          <p:nvPr/>
        </p:nvSpPr>
        <p:spPr>
          <a:xfrm>
            <a:off x="2209801" y="1798818"/>
            <a:ext cx="6934200" cy="492918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r>
              <a:rPr lang="en-CA" dirty="0" smtClean="0">
                <a:solidFill>
                  <a:schemeClr val="bg2">
                    <a:lumMod val="75000"/>
                    <a:lumOff val="25000"/>
                  </a:schemeClr>
                </a:solidFill>
              </a:rPr>
              <a:t>A gene is a section of DNA that codes for a </a:t>
            </a:r>
            <a:r>
              <a:rPr lang="en-CA" dirty="0" smtClean="0">
                <a:solidFill>
                  <a:srgbClr val="FFFF00"/>
                </a:solidFill>
              </a:rPr>
              <a:t>protein</a:t>
            </a:r>
            <a:r>
              <a:rPr lang="en-CA" dirty="0" smtClean="0">
                <a:solidFill>
                  <a:schemeClr val="bg2">
                    <a:lumMod val="75000"/>
                    <a:lumOff val="25000"/>
                  </a:schemeClr>
                </a:solidFill>
              </a:rPr>
              <a:t>.</a:t>
            </a:r>
          </a:p>
          <a:p>
            <a:pPr>
              <a:defRPr/>
            </a:pPr>
            <a:endParaRPr lang="en-CA" dirty="0" smtClean="0">
              <a:solidFill>
                <a:schemeClr val="bg2">
                  <a:lumMod val="75000"/>
                  <a:lumOff val="25000"/>
                </a:schemeClr>
              </a:solidFill>
            </a:endParaRPr>
          </a:p>
          <a:p>
            <a:pPr>
              <a:defRPr/>
            </a:pPr>
            <a:r>
              <a:rPr lang="en-CA" dirty="0" smtClean="0">
                <a:solidFill>
                  <a:schemeClr val="bg2">
                    <a:lumMod val="75000"/>
                    <a:lumOff val="25000"/>
                  </a:schemeClr>
                </a:solidFill>
              </a:rPr>
              <a:t>Each unique gene has a unique sequence of bases.</a:t>
            </a:r>
          </a:p>
          <a:p>
            <a:pPr>
              <a:defRPr/>
            </a:pPr>
            <a:endParaRPr lang="en-CA" dirty="0" smtClean="0">
              <a:solidFill>
                <a:schemeClr val="bg2">
                  <a:lumMod val="75000"/>
                  <a:lumOff val="25000"/>
                </a:schemeClr>
              </a:solidFill>
            </a:endParaRPr>
          </a:p>
          <a:p>
            <a:pPr>
              <a:defRPr/>
            </a:pPr>
            <a:r>
              <a:rPr lang="en-CA" dirty="0" smtClean="0">
                <a:solidFill>
                  <a:schemeClr val="bg2">
                    <a:lumMod val="75000"/>
                    <a:lumOff val="25000"/>
                  </a:schemeClr>
                </a:solidFill>
              </a:rPr>
              <a:t>This unique sequence of bases will code for the production of a unique protein.</a:t>
            </a:r>
          </a:p>
          <a:p>
            <a:pPr>
              <a:defRPr/>
            </a:pPr>
            <a:endParaRPr lang="en-CA" dirty="0" smtClean="0">
              <a:solidFill>
                <a:schemeClr val="bg2">
                  <a:lumMod val="75000"/>
                  <a:lumOff val="25000"/>
                </a:schemeClr>
              </a:solidFill>
            </a:endParaRPr>
          </a:p>
          <a:p>
            <a:pPr>
              <a:defRPr/>
            </a:pPr>
            <a:r>
              <a:rPr lang="en-CA" dirty="0" smtClean="0">
                <a:solidFill>
                  <a:schemeClr val="bg2">
                    <a:lumMod val="75000"/>
                    <a:lumOff val="25000"/>
                  </a:schemeClr>
                </a:solidFill>
              </a:rPr>
              <a:t>It is these proteins and combination of proteins that give us a unique </a:t>
            </a:r>
            <a:r>
              <a:rPr lang="en-CA" dirty="0" smtClean="0">
                <a:solidFill>
                  <a:srgbClr val="FFFF00"/>
                </a:solidFill>
              </a:rPr>
              <a:t>phenotype</a:t>
            </a:r>
            <a:r>
              <a:rPr lang="en-CA" dirty="0" smtClean="0">
                <a:solidFill>
                  <a:schemeClr val="bg2">
                    <a:lumMod val="75000"/>
                    <a:lumOff val="25000"/>
                  </a:schemeClr>
                </a:solidFill>
              </a:rPr>
              <a:t>.</a:t>
            </a:r>
            <a:endParaRPr lang="en-CA" dirty="0">
              <a:solidFill>
                <a:schemeClr val="bg2">
                  <a:lumMod val="75000"/>
                  <a:lumOff val="25000"/>
                </a:schemeClr>
              </a:solidFill>
            </a:endParaRPr>
          </a:p>
        </p:txBody>
      </p:sp>
    </p:spTree>
    <p:extLst>
      <p:ext uri="{BB962C8B-B14F-4D97-AF65-F5344CB8AC3E}">
        <p14:creationId xmlns:p14="http://schemas.microsoft.com/office/powerpoint/2010/main" xmlns="" val="3988312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pic>
        <p:nvPicPr>
          <p:cNvPr id="4" name="Content Placeholder 3" descr="DNA.gif"/>
          <p:cNvPicPr>
            <a:picLocks noChangeAspect="1"/>
          </p:cNvPicPr>
          <p:nvPr/>
        </p:nvPicPr>
        <p:blipFill>
          <a:blip r:embed="rId2" cstate="print">
            <a:duotone>
              <a:prstClr val="black"/>
              <a:srgbClr val="FFC000">
                <a:tint val="45000"/>
                <a:satMod val="400000"/>
              </a:srgbClr>
            </a:duotone>
          </a:blip>
          <a:srcRect t="36383"/>
          <a:stretch>
            <a:fillRect/>
          </a:stretch>
        </p:blipFill>
        <p:spPr>
          <a:xfrm rot="5400000">
            <a:off x="1562112" y="-114328"/>
            <a:ext cx="914400" cy="2714644"/>
          </a:xfrm>
          <a:prstGeom prst="rect">
            <a:avLst/>
          </a:prstGeom>
        </p:spPr>
      </p:pic>
      <p:pic>
        <p:nvPicPr>
          <p:cNvPr id="5" name="Content Placeholder 3" descr="DNA.gif"/>
          <p:cNvPicPr>
            <a:picLocks noChangeAspect="1"/>
          </p:cNvPicPr>
          <p:nvPr/>
        </p:nvPicPr>
        <p:blipFill>
          <a:blip r:embed="rId2" cstate="print">
            <a:duotone>
              <a:prstClr val="black"/>
              <a:srgbClr val="FFC000">
                <a:tint val="45000"/>
                <a:satMod val="400000"/>
              </a:srgbClr>
            </a:duotone>
          </a:blip>
          <a:srcRect t="24665" b="28460"/>
          <a:stretch>
            <a:fillRect/>
          </a:stretch>
        </p:blipFill>
        <p:spPr>
          <a:xfrm rot="5400000">
            <a:off x="3919566" y="242862"/>
            <a:ext cx="914400" cy="2000264"/>
          </a:xfrm>
          <a:prstGeom prst="rect">
            <a:avLst/>
          </a:prstGeom>
        </p:spPr>
      </p:pic>
      <p:pic>
        <p:nvPicPr>
          <p:cNvPr id="6" name="Content Placeholder 3" descr="DNA.gif"/>
          <p:cNvPicPr>
            <a:picLocks noChangeAspect="1"/>
          </p:cNvPicPr>
          <p:nvPr/>
        </p:nvPicPr>
        <p:blipFill>
          <a:blip r:embed="rId2" cstate="print">
            <a:duotone>
              <a:prstClr val="black"/>
              <a:srgbClr val="FFC000">
                <a:tint val="45000"/>
                <a:satMod val="400000"/>
              </a:srgbClr>
            </a:duotone>
          </a:blip>
          <a:srcRect b="28460"/>
          <a:stretch>
            <a:fillRect/>
          </a:stretch>
        </p:blipFill>
        <p:spPr>
          <a:xfrm rot="5400000">
            <a:off x="6446075" y="-269089"/>
            <a:ext cx="914400" cy="3052754"/>
          </a:xfrm>
          <a:prstGeom prst="rect">
            <a:avLst/>
          </a:prstGeom>
        </p:spPr>
      </p:pic>
      <p:pic>
        <p:nvPicPr>
          <p:cNvPr id="7" name="Content Placeholder 3" descr="DNA.gif"/>
          <p:cNvPicPr>
            <a:picLocks noChangeAspect="1"/>
          </p:cNvPicPr>
          <p:nvPr/>
        </p:nvPicPr>
        <p:blipFill>
          <a:blip r:embed="rId2" cstate="print">
            <a:duotone>
              <a:prstClr val="black"/>
              <a:srgbClr val="E31B2E">
                <a:tint val="45000"/>
                <a:satMod val="400000"/>
              </a:srgbClr>
            </a:duotone>
          </a:blip>
          <a:srcRect t="24665" b="28460"/>
          <a:stretch>
            <a:fillRect/>
          </a:stretch>
        </p:blipFill>
        <p:spPr>
          <a:xfrm rot="5400000">
            <a:off x="3900486" y="242862"/>
            <a:ext cx="914400" cy="2000264"/>
          </a:xfrm>
          <a:prstGeom prst="rect">
            <a:avLst/>
          </a:prstGeom>
        </p:spPr>
      </p:pic>
      <p:sp>
        <p:nvSpPr>
          <p:cNvPr id="8" name="Oval 7"/>
          <p:cNvSpPr/>
          <p:nvPr/>
        </p:nvSpPr>
        <p:spPr>
          <a:xfrm>
            <a:off x="2928926" y="2643182"/>
            <a:ext cx="2643206" cy="1571636"/>
          </a:xfrm>
          <a:prstGeom prst="ellipse">
            <a:avLst/>
          </a:prstGeom>
          <a:solidFill>
            <a:srgbClr val="7030A0"/>
          </a:solidFill>
          <a:ln>
            <a:noFill/>
          </a:ln>
          <a:scene3d>
            <a:camera prst="orthographicFront"/>
            <a:lightRig rig="threePt" dir="t"/>
          </a:scene3d>
          <a:sp3d>
            <a:bevelT w="1397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3200" b="1" dirty="0">
                <a:solidFill>
                  <a:schemeClr val="bg2">
                    <a:lumMod val="75000"/>
                    <a:lumOff val="25000"/>
                  </a:schemeClr>
                </a:solidFill>
              </a:rPr>
              <a:t>Protein</a:t>
            </a:r>
            <a:endParaRPr lang="en-CA" b="1" dirty="0">
              <a:solidFill>
                <a:schemeClr val="bg2">
                  <a:lumMod val="75000"/>
                  <a:lumOff val="25000"/>
                </a:schemeClr>
              </a:solidFill>
            </a:endParaRPr>
          </a:p>
        </p:txBody>
      </p:sp>
      <p:pic>
        <p:nvPicPr>
          <p:cNvPr id="9" name="Picture 8" descr="Hitchhiker-Thumb.gif"/>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70663" y="3786188"/>
            <a:ext cx="1698625" cy="2247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TextBox 9"/>
          <p:cNvSpPr txBox="1">
            <a:spLocks noChangeArrowheads="1"/>
          </p:cNvSpPr>
          <p:nvPr/>
        </p:nvSpPr>
        <p:spPr bwMode="auto">
          <a:xfrm>
            <a:off x="7429500" y="1357313"/>
            <a:ext cx="17145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4000" b="1">
                <a:solidFill>
                  <a:schemeClr val="bg2">
                    <a:lumMod val="75000"/>
                    <a:lumOff val="25000"/>
                  </a:schemeClr>
                </a:solidFill>
              </a:rPr>
              <a:t>DNA</a:t>
            </a:r>
          </a:p>
        </p:txBody>
      </p:sp>
      <p:sp>
        <p:nvSpPr>
          <p:cNvPr id="11" name="TextBox 10"/>
          <p:cNvSpPr txBox="1">
            <a:spLocks noChangeArrowheads="1"/>
          </p:cNvSpPr>
          <p:nvPr/>
        </p:nvSpPr>
        <p:spPr bwMode="auto">
          <a:xfrm>
            <a:off x="4857750" y="2357438"/>
            <a:ext cx="17145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4000" b="1">
                <a:solidFill>
                  <a:schemeClr val="bg2">
                    <a:lumMod val="75000"/>
                    <a:lumOff val="25000"/>
                  </a:schemeClr>
                </a:solidFill>
              </a:rPr>
              <a:t>Gene</a:t>
            </a:r>
          </a:p>
        </p:txBody>
      </p:sp>
      <p:sp>
        <p:nvSpPr>
          <p:cNvPr id="12" name="TextBox 11"/>
          <p:cNvSpPr txBox="1">
            <a:spLocks noChangeArrowheads="1"/>
          </p:cNvSpPr>
          <p:nvPr/>
        </p:nvSpPr>
        <p:spPr bwMode="auto">
          <a:xfrm>
            <a:off x="5572125" y="4286250"/>
            <a:ext cx="1714500"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defRPr>
            </a:lvl1pPr>
            <a:lvl2pPr marL="742950" indent="-285750" eaLnBrk="0" hangingPunct="0">
              <a:defRPr>
                <a:solidFill>
                  <a:schemeClr val="tx1"/>
                </a:solidFill>
                <a:latin typeface="Garamond" panose="02020404030301010803" pitchFamily="18" charset="0"/>
              </a:defRPr>
            </a:lvl2pPr>
            <a:lvl3pPr marL="1143000" indent="-228600" eaLnBrk="0" hangingPunct="0">
              <a:defRPr>
                <a:solidFill>
                  <a:schemeClr val="tx1"/>
                </a:solidFill>
                <a:latin typeface="Garamond" panose="02020404030301010803" pitchFamily="18" charset="0"/>
              </a:defRPr>
            </a:lvl3pPr>
            <a:lvl4pPr marL="1600200" indent="-228600" eaLnBrk="0" hangingPunct="0">
              <a:defRPr>
                <a:solidFill>
                  <a:schemeClr val="tx1"/>
                </a:solidFill>
                <a:latin typeface="Garamond" panose="02020404030301010803" pitchFamily="18" charset="0"/>
              </a:defRPr>
            </a:lvl4pPr>
            <a:lvl5pPr marL="2057400" indent="-228600" eaLnBrk="0" hangingPunct="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CA" sz="4000" b="1">
                <a:solidFill>
                  <a:schemeClr val="bg2">
                    <a:lumMod val="75000"/>
                    <a:lumOff val="25000"/>
                  </a:schemeClr>
                </a:solidFill>
              </a:rPr>
              <a:t>Trait</a:t>
            </a:r>
          </a:p>
        </p:txBody>
      </p:sp>
      <p:sp>
        <p:nvSpPr>
          <p:cNvPr id="13" name="Down Arrow 12"/>
          <p:cNvSpPr/>
          <p:nvPr/>
        </p:nvSpPr>
        <p:spPr>
          <a:xfrm>
            <a:off x="3786182" y="1785926"/>
            <a:ext cx="642942" cy="1143008"/>
          </a:xfrm>
          <a:prstGeom prst="downArrow">
            <a:avLst/>
          </a:prstGeom>
          <a:solidFill>
            <a:srgbClr val="660033"/>
          </a:solidFill>
          <a:ln>
            <a:noFill/>
          </a:ln>
          <a:scene3d>
            <a:camera prst="orthographicFront"/>
            <a:lightRig rig="threePt" dir="t"/>
          </a:scene3d>
          <a:sp3d>
            <a:bevelT w="1206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4" name="Down Arrow 13"/>
          <p:cNvSpPr/>
          <p:nvPr/>
        </p:nvSpPr>
        <p:spPr>
          <a:xfrm rot="2206968">
            <a:off x="2978703" y="3893347"/>
            <a:ext cx="642942" cy="857256"/>
          </a:xfrm>
          <a:prstGeom prst="downArrow">
            <a:avLst/>
          </a:prstGeom>
          <a:solidFill>
            <a:srgbClr val="660033"/>
          </a:solidFill>
          <a:ln>
            <a:noFill/>
          </a:ln>
          <a:scene3d>
            <a:camera prst="orthographicFront"/>
            <a:lightRig rig="threePt" dir="t"/>
          </a:scene3d>
          <a:sp3d>
            <a:bevelT w="1206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5" name="Down Arrow 14"/>
          <p:cNvSpPr/>
          <p:nvPr/>
        </p:nvSpPr>
        <p:spPr>
          <a:xfrm rot="15934192">
            <a:off x="4764912" y="4542788"/>
            <a:ext cx="642942" cy="1841862"/>
          </a:xfrm>
          <a:prstGeom prst="downArrow">
            <a:avLst/>
          </a:prstGeom>
          <a:solidFill>
            <a:srgbClr val="660033"/>
          </a:solidFill>
          <a:ln>
            <a:noFill/>
          </a:ln>
          <a:scene3d>
            <a:camera prst="orthographicFront"/>
            <a:lightRig rig="threePt" dir="t"/>
          </a:scene3d>
          <a:sp3d>
            <a:bevelT w="1206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Tree>
    <p:extLst>
      <p:ext uri="{BB962C8B-B14F-4D97-AF65-F5344CB8AC3E}">
        <p14:creationId xmlns:p14="http://schemas.microsoft.com/office/powerpoint/2010/main" xmlns="" val="226851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par>
                          <p:cTn id="8" fill="hold">
                            <p:stCondLst>
                              <p:cond delay="2000"/>
                            </p:stCondLst>
                            <p:childTnLst>
                              <p:par>
                                <p:cTn id="9" presetID="0" presetClass="path" presetSubtype="0" accel="50000" decel="50000" fill="hold" nodeType="afterEffect">
                                  <p:stCondLst>
                                    <p:cond delay="0"/>
                                  </p:stCondLst>
                                  <p:childTnLst>
                                    <p:animMotion origin="layout" path="M 8.33333E-7 -1.3876E-7 C -0.0217 0.00532 -0.0434 0.01087 -0.05955 0.02174 C -0.07569 0.03261 -0.08819 0.04834 -0.09687 0.06568 C -0.10555 0.08303 -0.11007 0.1006 -0.1118 0.12535 C -0.11354 0.15009 -0.11371 0.18756 -0.10746 0.21462 C -0.10121 0.24168 -0.08976 0.27059 -0.07448 0.28816 C -0.0592 0.30574 -0.03767 0.31337 -0.01632 0.32008 " pathEditMode="relative" ptsTypes="aaaaaaA">
                                      <p:cBhvr>
                                        <p:cTn id="10" dur="2000" fill="hold"/>
                                        <p:tgtEl>
                                          <p:spTgt spid="7"/>
                                        </p:tgtEl>
                                        <p:attrNameLst>
                                          <p:attrName>ppt_x</p:attrName>
                                          <p:attrName>ppt_y</p:attrName>
                                        </p:attrNameLst>
                                      </p:cBhvr>
                                    </p:animMotion>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0"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2000"/>
                                        <p:tgtEl>
                                          <p:spTgt spid="8"/>
                                        </p:tgtEl>
                                      </p:cBhvr>
                                    </p:animEffect>
                                  </p:childTnLst>
                                </p:cTn>
                              </p:par>
                            </p:childTnLst>
                          </p:cTn>
                        </p:par>
                        <p:par>
                          <p:cTn id="21" fill="hold">
                            <p:stCondLst>
                              <p:cond delay="2000"/>
                            </p:stCondLst>
                            <p:childTnLst>
                              <p:par>
                                <p:cTn id="22" presetID="0" presetClass="path" presetSubtype="0" accel="50000" decel="50000" fill="hold" nodeType="afterEffect">
                                  <p:stCondLst>
                                    <p:cond delay="0"/>
                                  </p:stCondLst>
                                  <p:childTnLst>
                                    <p:animMotion origin="layout" path="M -6.66667E-6 -7.46531E-6 C -0.03178 -0.01087 -0.06355 -0.02174 -0.0941 -0.02198 C -0.12466 -0.02221 -0.16008 -0.01434 -0.18351 -0.00209 C -0.20695 0.01017 -0.22049 0.0296 -0.23438 0.05157 C -0.24827 0.07354 -0.26008 0.09736 -0.26719 0.12927 C -0.27431 0.16119 -0.27935 0.21322 -0.27761 0.24259 C -0.27587 0.27197 -0.2724 0.29486 -0.25678 0.30619 C -0.24115 0.31752 -0.19966 0.31637 -0.18351 0.31012 " pathEditMode="relative" ptsTypes="aaaaaaaA">
                                      <p:cBhvr>
                                        <p:cTn id="23" dur="2000" fill="hold"/>
                                        <p:tgtEl>
                                          <p:spTgt spid="8"/>
                                        </p:tgtEl>
                                        <p:attrNameLst>
                                          <p:attrName>ppt_x</p:attrName>
                                          <p:attrName>ppt_y</p:attrName>
                                        </p:attrNameLst>
                                      </p:cBhvr>
                                    </p:animMotion>
                                  </p:childTnLst>
                                </p:cTn>
                              </p:par>
                              <p:par>
                                <p:cTn id="24" presetID="10" presetClass="entr" presetSubtype="0" fill="hold"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childTnLst>
                                </p:cTn>
                              </p:par>
                              <p:par>
                                <p:cTn id="34" presetID="10" presetClass="entr" presetSubtype="0" fill="hold" nodeType="with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fade">
                                      <p:cBhvr>
                                        <p:cTn id="3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itle 1"/>
          <p:cNvSpPr txBox="1">
            <a:spLocks/>
          </p:cNvSpPr>
          <p:nvPr/>
        </p:nvSpPr>
        <p:spPr>
          <a:xfrm>
            <a:off x="2667000" y="214313"/>
            <a:ext cx="5919788"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CA" sz="4400" dirty="0" smtClean="0">
                <a:solidFill>
                  <a:schemeClr val="bg2">
                    <a:lumMod val="75000"/>
                    <a:lumOff val="25000"/>
                  </a:schemeClr>
                </a:solidFill>
                <a:effectLst>
                  <a:outerShdw blurRad="38100" dist="38100" dir="2700000" algn="tl">
                    <a:srgbClr val="000000">
                      <a:alpha val="43137"/>
                    </a:srgbClr>
                  </a:outerShdw>
                </a:effectLst>
              </a:rPr>
              <a:t>Your Task</a:t>
            </a:r>
            <a:endParaRPr lang="en-CA" sz="4400" dirty="0">
              <a:solidFill>
                <a:schemeClr val="bg2">
                  <a:lumMod val="75000"/>
                  <a:lumOff val="25000"/>
                </a:schemeClr>
              </a:solidFill>
              <a:effectLst>
                <a:outerShdw blurRad="38100" dist="38100" dir="2700000" algn="tl">
                  <a:srgbClr val="000000">
                    <a:alpha val="43137"/>
                  </a:srgbClr>
                </a:outerShdw>
              </a:effectLst>
            </a:endParaRPr>
          </a:p>
        </p:txBody>
      </p:sp>
      <p:sp>
        <p:nvSpPr>
          <p:cNvPr id="5" name="Content Placeholder 2"/>
          <p:cNvSpPr txBox="1">
            <a:spLocks/>
          </p:cNvSpPr>
          <p:nvPr/>
        </p:nvSpPr>
        <p:spPr>
          <a:xfrm>
            <a:off x="357188" y="1571625"/>
            <a:ext cx="8429625" cy="4929188"/>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3767138">
              <a:defRPr/>
            </a:pPr>
            <a:r>
              <a:rPr lang="en-CA" smtClean="0">
                <a:solidFill>
                  <a:schemeClr val="bg2">
                    <a:lumMod val="75000"/>
                    <a:lumOff val="25000"/>
                  </a:schemeClr>
                </a:solidFill>
              </a:rPr>
              <a:t>Draw a flow chart to show how to get from:</a:t>
            </a:r>
          </a:p>
          <a:p>
            <a:pPr>
              <a:defRPr/>
            </a:pPr>
            <a:endParaRPr lang="en-CA" smtClean="0">
              <a:solidFill>
                <a:schemeClr val="bg2">
                  <a:lumMod val="75000"/>
                  <a:lumOff val="25000"/>
                </a:schemeClr>
              </a:solidFill>
            </a:endParaRPr>
          </a:p>
          <a:p>
            <a:pPr>
              <a:defRPr/>
            </a:pPr>
            <a:endParaRPr lang="en-CA" dirty="0">
              <a:solidFill>
                <a:schemeClr val="bg2">
                  <a:lumMod val="75000"/>
                  <a:lumOff val="25000"/>
                </a:schemeClr>
              </a:solidFill>
            </a:endParaRPr>
          </a:p>
        </p:txBody>
      </p:sp>
      <p:pic>
        <p:nvPicPr>
          <p:cNvPr id="6" name="Picture 5" descr="Animal-Cell.gif"/>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5750" y="1500188"/>
            <a:ext cx="3090863" cy="307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ight Arrow 6"/>
          <p:cNvSpPr/>
          <p:nvPr/>
        </p:nvSpPr>
        <p:spPr>
          <a:xfrm rot="957842">
            <a:off x="2757488" y="3930650"/>
            <a:ext cx="1714500" cy="10715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pic>
        <p:nvPicPr>
          <p:cNvPr id="8" name="Picture 3"/>
          <p:cNvPicPr>
            <a:picLocks noChangeAspect="1" noChangeArrowheads="1"/>
          </p:cNvPicPr>
          <p:nvPr/>
        </p:nvPicPr>
        <p:blipFill>
          <a:blip r:embed="rId3" cstate="print"/>
          <a:srcRect/>
          <a:stretch>
            <a:fillRect/>
          </a:stretch>
        </p:blipFill>
        <p:spPr bwMode="auto">
          <a:xfrm>
            <a:off x="4857752" y="3857628"/>
            <a:ext cx="3668422" cy="244316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xmlns="" val="381593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Rectangle 2"/>
          <p:cNvSpPr txBox="1">
            <a:spLocks noChangeArrowheads="1"/>
          </p:cNvSpPr>
          <p:nvPr/>
        </p:nvSpPr>
        <p:spPr>
          <a:xfrm>
            <a:off x="1981200" y="103188"/>
            <a:ext cx="6705600" cy="131445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US" sz="4400" dirty="0" smtClean="0">
                <a:solidFill>
                  <a:schemeClr val="bg2">
                    <a:lumMod val="75000"/>
                    <a:lumOff val="25000"/>
                  </a:schemeClr>
                </a:solidFill>
                <a:effectLst>
                  <a:outerShdw blurRad="38100" dist="38100" dir="2700000" algn="tl">
                    <a:srgbClr val="000000">
                      <a:alpha val="43137"/>
                    </a:srgbClr>
                  </a:outerShdw>
                </a:effectLst>
              </a:rPr>
              <a:t>DNA Replication and Repair</a:t>
            </a:r>
          </a:p>
        </p:txBody>
      </p:sp>
      <p:sp>
        <p:nvSpPr>
          <p:cNvPr id="5" name="Rectangle 3"/>
          <p:cNvSpPr txBox="1">
            <a:spLocks noChangeArrowheads="1"/>
          </p:cNvSpPr>
          <p:nvPr/>
        </p:nvSpPr>
        <p:spPr>
          <a:xfrm>
            <a:off x="2173659" y="1676400"/>
            <a:ext cx="6817941" cy="518160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dirty="0" smtClean="0">
              <a:solidFill>
                <a:schemeClr val="bg2">
                  <a:lumMod val="75000"/>
                  <a:lumOff val="25000"/>
                </a:schemeClr>
              </a:solidFill>
            </a:endParaRPr>
          </a:p>
          <a:p>
            <a:r>
              <a:rPr lang="en-US" dirty="0" smtClean="0">
                <a:solidFill>
                  <a:schemeClr val="bg2">
                    <a:lumMod val="75000"/>
                    <a:lumOff val="25000"/>
                  </a:schemeClr>
                </a:solidFill>
              </a:rPr>
              <a:t>During DNA replication, the double-helix unwinds</a:t>
            </a:r>
          </a:p>
          <a:p>
            <a:pPr marL="0" indent="0">
              <a:buNone/>
            </a:pPr>
            <a:endParaRPr lang="en-US" dirty="0" smtClean="0">
              <a:solidFill>
                <a:schemeClr val="bg2">
                  <a:lumMod val="75000"/>
                  <a:lumOff val="25000"/>
                </a:schemeClr>
              </a:solidFill>
            </a:endParaRPr>
          </a:p>
          <a:p>
            <a:r>
              <a:rPr lang="en-US" dirty="0" smtClean="0">
                <a:solidFill>
                  <a:schemeClr val="bg2">
                    <a:lumMod val="75000"/>
                    <a:lumOff val="25000"/>
                  </a:schemeClr>
                </a:solidFill>
              </a:rPr>
              <a:t>DNA polymerase uses each strand as a template to assemble new, complementary strands of DNA from free nucleotides</a:t>
            </a:r>
          </a:p>
          <a:p>
            <a:pPr marL="0" indent="0">
              <a:buNone/>
            </a:pPr>
            <a:endParaRPr lang="en-US" dirty="0" smtClean="0">
              <a:solidFill>
                <a:schemeClr val="bg2">
                  <a:lumMod val="75000"/>
                  <a:lumOff val="25000"/>
                </a:schemeClr>
              </a:solidFill>
            </a:endParaRPr>
          </a:p>
          <a:p>
            <a:r>
              <a:rPr lang="en-US" dirty="0" smtClean="0">
                <a:solidFill>
                  <a:schemeClr val="bg2">
                    <a:lumMod val="75000"/>
                    <a:lumOff val="25000"/>
                  </a:schemeClr>
                </a:solidFill>
              </a:rPr>
              <a:t>DNA ligase (enzyme) seals any gaps to form a continuous strand</a:t>
            </a:r>
          </a:p>
        </p:txBody>
      </p:sp>
      <p:pic>
        <p:nvPicPr>
          <p:cNvPr id="6" name="Picture1" descr="0608_DNA replication_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463674"/>
            <a:ext cx="1807369" cy="57835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601153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Rectangle 2"/>
          <p:cNvSpPr txBox="1">
            <a:spLocks noChangeArrowheads="1"/>
          </p:cNvSpPr>
          <p:nvPr/>
        </p:nvSpPr>
        <p:spPr>
          <a:xfrm>
            <a:off x="2057399" y="159975"/>
            <a:ext cx="7086601" cy="131445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US" sz="4400" dirty="0" smtClean="0">
                <a:solidFill>
                  <a:schemeClr val="bg2">
                    <a:lumMod val="75000"/>
                    <a:lumOff val="25000"/>
                  </a:schemeClr>
                </a:solidFill>
                <a:effectLst>
                  <a:outerShdw blurRad="38100" dist="38100" dir="2700000" algn="tl">
                    <a:srgbClr val="000000">
                      <a:alpha val="43137"/>
                    </a:srgbClr>
                  </a:outerShdw>
                </a:effectLst>
              </a:rPr>
              <a:t>Steps of DNA Replication</a:t>
            </a:r>
          </a:p>
        </p:txBody>
      </p:sp>
      <p:sp>
        <p:nvSpPr>
          <p:cNvPr id="5" name="Rectangle 3"/>
          <p:cNvSpPr>
            <a:spLocks noChangeArrowheads="1"/>
          </p:cNvSpPr>
          <p:nvPr/>
        </p:nvSpPr>
        <p:spPr bwMode="auto">
          <a:xfrm>
            <a:off x="2456361" y="1905000"/>
            <a:ext cx="6770150"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IN" sz="2400" b="1" dirty="0" smtClean="0">
                <a:solidFill>
                  <a:srgbClr val="FFFF00"/>
                </a:solidFill>
                <a:latin typeface="+mn-lt"/>
              </a:rPr>
              <a:t>1. </a:t>
            </a:r>
            <a:r>
              <a:rPr lang="en-IN" sz="2400" dirty="0" smtClean="0">
                <a:solidFill>
                  <a:schemeClr val="bg2">
                    <a:lumMod val="75000"/>
                    <a:lumOff val="25000"/>
                  </a:schemeClr>
                </a:solidFill>
                <a:latin typeface="+mn-lt"/>
              </a:rPr>
              <a:t>First step is the </a:t>
            </a:r>
            <a:r>
              <a:rPr lang="en-IN" sz="2400" dirty="0">
                <a:solidFill>
                  <a:schemeClr val="bg2">
                    <a:lumMod val="75000"/>
                    <a:lumOff val="25000"/>
                  </a:schemeClr>
                </a:solidFill>
                <a:latin typeface="+mn-lt"/>
              </a:rPr>
              <a:t>breaking of hydrogen bonds between bases of the two antiparallel strands. </a:t>
            </a:r>
            <a:endParaRPr lang="en-IN" sz="2400" dirty="0" smtClean="0">
              <a:solidFill>
                <a:schemeClr val="bg2">
                  <a:lumMod val="75000"/>
                  <a:lumOff val="25000"/>
                </a:schemeClr>
              </a:solidFill>
              <a:latin typeface="+mn-lt"/>
            </a:endParaRPr>
          </a:p>
          <a:p>
            <a:pPr eaLnBrk="1" hangingPunct="1"/>
            <a:endParaRPr lang="en-IN" sz="2400" dirty="0" smtClean="0">
              <a:solidFill>
                <a:schemeClr val="bg2">
                  <a:lumMod val="75000"/>
                  <a:lumOff val="25000"/>
                </a:schemeClr>
              </a:solidFill>
              <a:latin typeface="+mn-lt"/>
            </a:endParaRPr>
          </a:p>
          <a:p>
            <a:pPr eaLnBrk="1" hangingPunct="1"/>
            <a:r>
              <a:rPr lang="en-IN" sz="2400" b="1" dirty="0" smtClean="0">
                <a:solidFill>
                  <a:schemeClr val="bg2">
                    <a:lumMod val="75000"/>
                    <a:lumOff val="25000"/>
                  </a:schemeClr>
                </a:solidFill>
                <a:latin typeface="+mn-lt"/>
              </a:rPr>
              <a:t>Helicase</a:t>
            </a:r>
            <a:r>
              <a:rPr lang="en-IN" sz="2400" dirty="0">
                <a:solidFill>
                  <a:schemeClr val="bg2">
                    <a:lumMod val="75000"/>
                    <a:lumOff val="25000"/>
                  </a:schemeClr>
                </a:solidFill>
                <a:latin typeface="+mn-lt"/>
              </a:rPr>
              <a:t> is the enzyme that splits the two strands. </a:t>
            </a:r>
          </a:p>
          <a:p>
            <a:pPr eaLnBrk="1" hangingPunct="1"/>
            <a:endParaRPr lang="en-IN" sz="2400" dirty="0" smtClean="0">
              <a:solidFill>
                <a:schemeClr val="bg2">
                  <a:lumMod val="75000"/>
                  <a:lumOff val="25000"/>
                </a:schemeClr>
              </a:solidFill>
              <a:latin typeface="+mn-lt"/>
            </a:endParaRPr>
          </a:p>
          <a:p>
            <a:pPr eaLnBrk="1" hangingPunct="1"/>
            <a:r>
              <a:rPr lang="en-IN" sz="2400" dirty="0" smtClean="0">
                <a:solidFill>
                  <a:schemeClr val="bg2">
                    <a:lumMod val="75000"/>
                    <a:lumOff val="25000"/>
                  </a:schemeClr>
                </a:solidFill>
                <a:latin typeface="+mn-lt"/>
              </a:rPr>
              <a:t>The </a:t>
            </a:r>
            <a:r>
              <a:rPr lang="en-IN" sz="2400" dirty="0">
                <a:solidFill>
                  <a:schemeClr val="bg2">
                    <a:lumMod val="75000"/>
                    <a:lumOff val="25000"/>
                  </a:schemeClr>
                </a:solidFill>
                <a:latin typeface="+mn-lt"/>
              </a:rPr>
              <a:t>initiation point where the splitting starts is called "origin of replication</a:t>
            </a:r>
            <a:r>
              <a:rPr lang="en-IN" sz="2400" dirty="0" smtClean="0">
                <a:solidFill>
                  <a:schemeClr val="bg2">
                    <a:lumMod val="75000"/>
                    <a:lumOff val="25000"/>
                  </a:schemeClr>
                </a:solidFill>
                <a:latin typeface="+mn-lt"/>
              </a:rPr>
              <a:t>".</a:t>
            </a:r>
          </a:p>
          <a:p>
            <a:pPr eaLnBrk="1" hangingPunct="1"/>
            <a:endParaRPr lang="en-IN" sz="2400" dirty="0" smtClean="0">
              <a:solidFill>
                <a:schemeClr val="bg2">
                  <a:lumMod val="75000"/>
                  <a:lumOff val="25000"/>
                </a:schemeClr>
              </a:solidFill>
              <a:latin typeface="+mn-lt"/>
            </a:endParaRPr>
          </a:p>
          <a:p>
            <a:pPr eaLnBrk="1" hangingPunct="1"/>
            <a:r>
              <a:rPr lang="en-IN" sz="2400" dirty="0" smtClean="0">
                <a:solidFill>
                  <a:schemeClr val="bg2">
                    <a:lumMod val="75000"/>
                    <a:lumOff val="25000"/>
                  </a:schemeClr>
                </a:solidFill>
                <a:latin typeface="+mn-lt"/>
              </a:rPr>
              <a:t>The </a:t>
            </a:r>
            <a:r>
              <a:rPr lang="en-IN" sz="2400" dirty="0">
                <a:solidFill>
                  <a:schemeClr val="bg2">
                    <a:lumMod val="75000"/>
                    <a:lumOff val="25000"/>
                  </a:schemeClr>
                </a:solidFill>
                <a:latin typeface="+mn-lt"/>
              </a:rPr>
              <a:t>structure that is created is known as "</a:t>
            </a:r>
            <a:r>
              <a:rPr lang="en-IN" sz="2400" b="1" dirty="0">
                <a:solidFill>
                  <a:schemeClr val="bg2">
                    <a:lumMod val="75000"/>
                    <a:lumOff val="25000"/>
                  </a:schemeClr>
                </a:solidFill>
                <a:latin typeface="+mn-lt"/>
              </a:rPr>
              <a:t>Replication Fork</a:t>
            </a:r>
            <a:r>
              <a:rPr lang="en-IN" sz="2400" dirty="0">
                <a:solidFill>
                  <a:schemeClr val="bg2">
                    <a:lumMod val="75000"/>
                    <a:lumOff val="25000"/>
                  </a:schemeClr>
                </a:solidFill>
                <a:latin typeface="+mn-lt"/>
              </a:rPr>
              <a:t>".</a:t>
            </a:r>
          </a:p>
        </p:txBody>
      </p:sp>
      <p:pic>
        <p:nvPicPr>
          <p:cNvPr id="6" name="Picture 2" descr="Breaking of hydrogen bonds between bas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3817850"/>
            <a:ext cx="2456361" cy="2857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38669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extBox 5"/>
          <p:cNvSpPr txBox="1">
            <a:spLocks noChangeArrowheads="1"/>
          </p:cNvSpPr>
          <p:nvPr/>
        </p:nvSpPr>
        <p:spPr bwMode="auto">
          <a:xfrm>
            <a:off x="2569028" y="304800"/>
            <a:ext cx="6574971" cy="68018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IN" sz="2400" dirty="0">
                <a:solidFill>
                  <a:srgbClr val="FFFF00"/>
                </a:solidFill>
                <a:latin typeface="+mn-lt"/>
              </a:rPr>
              <a:t>2. </a:t>
            </a:r>
            <a:r>
              <a:rPr lang="en-IN" sz="2400" dirty="0">
                <a:solidFill>
                  <a:schemeClr val="bg2">
                    <a:lumMod val="75000"/>
                    <a:lumOff val="25000"/>
                  </a:schemeClr>
                </a:solidFill>
                <a:latin typeface="+mn-lt"/>
              </a:rPr>
              <a:t>binding of RNA Primase in the </a:t>
            </a:r>
            <a:r>
              <a:rPr lang="en-IN" sz="2400" dirty="0" err="1">
                <a:solidFill>
                  <a:schemeClr val="bg2">
                    <a:lumMod val="75000"/>
                    <a:lumOff val="25000"/>
                  </a:schemeClr>
                </a:solidFill>
                <a:latin typeface="+mn-lt"/>
              </a:rPr>
              <a:t>the</a:t>
            </a:r>
            <a:r>
              <a:rPr lang="en-IN" sz="2400" dirty="0">
                <a:solidFill>
                  <a:schemeClr val="bg2">
                    <a:lumMod val="75000"/>
                    <a:lumOff val="25000"/>
                  </a:schemeClr>
                </a:solidFill>
                <a:latin typeface="+mn-lt"/>
              </a:rPr>
              <a:t> initiation point of the 3'-5' parent chain. RNA Primase can attract RNA nucleotides which bind to the DNA nucleotides of the 3'-5' strand due to the hydrogen bonds between the bases.</a:t>
            </a:r>
          </a:p>
          <a:p>
            <a:pPr eaLnBrk="1" hangingPunct="1"/>
            <a:endParaRPr lang="en-IN" sz="2400" dirty="0">
              <a:solidFill>
                <a:schemeClr val="bg2">
                  <a:lumMod val="75000"/>
                  <a:lumOff val="25000"/>
                </a:schemeClr>
              </a:solidFill>
              <a:latin typeface="+mn-lt"/>
            </a:endParaRPr>
          </a:p>
          <a:p>
            <a:pPr eaLnBrk="1" hangingPunct="1"/>
            <a:r>
              <a:rPr lang="en-US" sz="2400" dirty="0">
                <a:solidFill>
                  <a:srgbClr val="FFFF00"/>
                </a:solidFill>
                <a:latin typeface="+mn-lt"/>
              </a:rPr>
              <a:t>3. </a:t>
            </a:r>
            <a:r>
              <a:rPr lang="en-IN" sz="2400" dirty="0">
                <a:solidFill>
                  <a:schemeClr val="bg2">
                    <a:lumMod val="75000"/>
                    <a:lumOff val="25000"/>
                  </a:schemeClr>
                </a:solidFill>
                <a:latin typeface="+mn-lt"/>
              </a:rPr>
              <a:t>The elongation process is different for the 5'-3' and 3'-5' template. </a:t>
            </a:r>
            <a:endParaRPr lang="en-IN" sz="2400" dirty="0" smtClean="0">
              <a:solidFill>
                <a:schemeClr val="bg2">
                  <a:lumMod val="75000"/>
                  <a:lumOff val="25000"/>
                </a:schemeClr>
              </a:solidFill>
              <a:latin typeface="+mn-lt"/>
            </a:endParaRPr>
          </a:p>
          <a:p>
            <a:pPr eaLnBrk="1" hangingPunct="1"/>
            <a:endParaRPr lang="en-IN" sz="800" dirty="0">
              <a:solidFill>
                <a:schemeClr val="bg2">
                  <a:lumMod val="75000"/>
                  <a:lumOff val="25000"/>
                </a:schemeClr>
              </a:solidFill>
              <a:latin typeface="+mn-lt"/>
            </a:endParaRPr>
          </a:p>
          <a:p>
            <a:pPr eaLnBrk="1" hangingPunct="1"/>
            <a:r>
              <a:rPr lang="en-IN" sz="2200" dirty="0">
                <a:solidFill>
                  <a:schemeClr val="bg2">
                    <a:lumMod val="75000"/>
                    <a:lumOff val="25000"/>
                  </a:schemeClr>
                </a:solidFill>
                <a:latin typeface="+mn-lt"/>
              </a:rPr>
              <a:t>a)5'-3' Template: The 3'-5' proceeding daughter strand </a:t>
            </a:r>
            <a:r>
              <a:rPr lang="en-IN" sz="2200" dirty="0" smtClean="0">
                <a:solidFill>
                  <a:schemeClr val="bg2">
                    <a:lumMod val="75000"/>
                    <a:lumOff val="25000"/>
                  </a:schemeClr>
                </a:solidFill>
                <a:latin typeface="+mn-lt"/>
              </a:rPr>
              <a:t>that </a:t>
            </a:r>
            <a:r>
              <a:rPr lang="en-IN" sz="2200" dirty="0">
                <a:solidFill>
                  <a:schemeClr val="bg2">
                    <a:lumMod val="75000"/>
                    <a:lumOff val="25000"/>
                  </a:schemeClr>
                </a:solidFill>
                <a:latin typeface="+mn-lt"/>
              </a:rPr>
              <a:t>uses a 5'-3' </a:t>
            </a:r>
            <a:r>
              <a:rPr lang="en-IN" sz="2200" dirty="0" smtClean="0">
                <a:solidFill>
                  <a:schemeClr val="bg2">
                    <a:lumMod val="75000"/>
                    <a:lumOff val="25000"/>
                  </a:schemeClr>
                </a:solidFill>
                <a:latin typeface="+mn-lt"/>
              </a:rPr>
              <a:t>template </a:t>
            </a:r>
            <a:r>
              <a:rPr lang="en-IN" sz="2200" dirty="0">
                <a:solidFill>
                  <a:schemeClr val="bg2">
                    <a:lumMod val="75000"/>
                    <a:lumOff val="25000"/>
                  </a:schemeClr>
                </a:solidFill>
                <a:latin typeface="+mn-lt"/>
              </a:rPr>
              <a:t>is called leading strand because DNA Polymerase ä can "read" the template and continuously adds </a:t>
            </a:r>
            <a:r>
              <a:rPr lang="en-IN" sz="2200" dirty="0" smtClean="0">
                <a:solidFill>
                  <a:schemeClr val="bg2">
                    <a:lumMod val="75000"/>
                    <a:lumOff val="25000"/>
                  </a:schemeClr>
                </a:solidFill>
                <a:latin typeface="+mn-lt"/>
              </a:rPr>
              <a:t>nucleotides</a:t>
            </a:r>
          </a:p>
          <a:p>
            <a:pPr eaLnBrk="1" hangingPunct="1"/>
            <a:endParaRPr lang="en-IN" sz="2200" dirty="0" smtClean="0">
              <a:solidFill>
                <a:schemeClr val="bg2">
                  <a:lumMod val="75000"/>
                  <a:lumOff val="25000"/>
                </a:schemeClr>
              </a:solidFill>
              <a:latin typeface="+mn-lt"/>
            </a:endParaRPr>
          </a:p>
          <a:p>
            <a:pPr eaLnBrk="1" hangingPunct="1"/>
            <a:r>
              <a:rPr lang="en-IN" sz="2200" dirty="0">
                <a:solidFill>
                  <a:schemeClr val="bg2">
                    <a:lumMod val="75000"/>
                    <a:lumOff val="25000"/>
                  </a:schemeClr>
                </a:solidFill>
                <a:latin typeface="+mn-lt"/>
              </a:rPr>
              <a:t>b)3'-5'Template: The 3'-5' template cannot be "read" by DNA Polymerase ä. The replication of this template is complicated and the new strand is called lagging strand. In the lagging strand the RNA Primase adds more RNA Primers</a:t>
            </a:r>
            <a:r>
              <a:rPr lang="en-IN" sz="2200" dirty="0" smtClean="0">
                <a:solidFill>
                  <a:schemeClr val="bg2">
                    <a:lumMod val="75000"/>
                    <a:lumOff val="25000"/>
                  </a:schemeClr>
                </a:solidFill>
                <a:latin typeface="+mn-lt"/>
              </a:rPr>
              <a:t>.</a:t>
            </a:r>
            <a:endParaRPr lang="en-IN" sz="2200" dirty="0">
              <a:solidFill>
                <a:schemeClr val="bg2">
                  <a:lumMod val="75000"/>
                  <a:lumOff val="25000"/>
                </a:schemeClr>
              </a:solidFill>
              <a:latin typeface="+mn-lt"/>
            </a:endParaRPr>
          </a:p>
        </p:txBody>
      </p:sp>
      <p:pic>
        <p:nvPicPr>
          <p:cNvPr id="5" name="Picture 2" descr="Binding of RNA Primase"/>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52400"/>
            <a:ext cx="2569028" cy="2569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descr="Elongation Proces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4000500"/>
            <a:ext cx="2569028" cy="25690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350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68552" y="1371600"/>
            <a:ext cx="7851648" cy="1828800"/>
          </a:xfrm>
        </p:spPr>
        <p:txBody>
          <a:bodyPr>
            <a:normAutofit/>
          </a:bodyPr>
          <a:lstStyle/>
          <a:p>
            <a:pPr algn="ctr"/>
            <a:r>
              <a:rPr lang="en-US" sz="4400" b="0" dirty="0"/>
              <a:t>DNA structure and function</a:t>
            </a:r>
          </a:p>
        </p:txBody>
      </p:sp>
      <p:sp>
        <p:nvSpPr>
          <p:cNvPr id="4" name="Date Placeholder 3"/>
          <p:cNvSpPr>
            <a:spLocks noGrp="1"/>
          </p:cNvSpPr>
          <p:nvPr>
            <p:ph type="dt" sz="half" idx="10"/>
          </p:nvPr>
        </p:nvSpPr>
        <p:spPr/>
        <p:txBody>
          <a:bodyPr/>
          <a:lstStyle/>
          <a:p>
            <a:r>
              <a:rPr lang="en-US" smtClean="0"/>
              <a:t>2015-2016</a:t>
            </a:r>
            <a:endParaRPr lang="en-PH"/>
          </a:p>
        </p:txBody>
      </p:sp>
      <p:sp>
        <p:nvSpPr>
          <p:cNvPr id="5" name="Footer Placeholder 4"/>
          <p:cNvSpPr>
            <a:spLocks noGrp="1"/>
          </p:cNvSpPr>
          <p:nvPr>
            <p:ph type="ftr" sz="quarter" idx="11"/>
          </p:nvPr>
        </p:nvSpPr>
        <p:spPr/>
        <p:txBody>
          <a:bodyPr/>
          <a:lstStyle/>
          <a:p>
            <a:r>
              <a:rPr lang="en-PH" smtClean="0"/>
              <a:t>May Alrashed, PhD</a:t>
            </a:r>
            <a:endParaRPr lang="en-PH"/>
          </a:p>
        </p:txBody>
      </p:sp>
    </p:spTree>
    <p:extLst>
      <p:ext uri="{BB962C8B-B14F-4D97-AF65-F5344CB8AC3E}">
        <p14:creationId xmlns:p14="http://schemas.microsoft.com/office/powerpoint/2010/main" xmlns="" val="2261205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Content Placeholder 2"/>
          <p:cNvSpPr txBox="1">
            <a:spLocks/>
          </p:cNvSpPr>
          <p:nvPr/>
        </p:nvSpPr>
        <p:spPr>
          <a:xfrm>
            <a:off x="2051050" y="914400"/>
            <a:ext cx="7092950" cy="4456113"/>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IN" sz="2400" dirty="0" smtClean="0">
                <a:solidFill>
                  <a:schemeClr val="bg2">
                    <a:lumMod val="75000"/>
                    <a:lumOff val="25000"/>
                  </a:schemeClr>
                </a:solidFill>
              </a:rPr>
              <a:t>In the lagging strand the </a:t>
            </a:r>
            <a:r>
              <a:rPr lang="en-IN" sz="2400" b="1" dirty="0" smtClean="0">
                <a:solidFill>
                  <a:schemeClr val="bg2">
                    <a:lumMod val="75000"/>
                    <a:lumOff val="25000"/>
                  </a:schemeClr>
                </a:solidFill>
              </a:rPr>
              <a:t>DNA Pol I</a:t>
            </a:r>
            <a:r>
              <a:rPr lang="en-IN" sz="2400" dirty="0" smtClean="0">
                <a:solidFill>
                  <a:schemeClr val="bg2">
                    <a:lumMod val="75000"/>
                    <a:lumOff val="25000"/>
                  </a:schemeClr>
                </a:solidFill>
              </a:rPr>
              <a:t> -</a:t>
            </a:r>
            <a:r>
              <a:rPr lang="en-IN" sz="2400" b="1" dirty="0" err="1" smtClean="0">
                <a:solidFill>
                  <a:schemeClr val="bg2">
                    <a:lumMod val="75000"/>
                    <a:lumOff val="25000"/>
                  </a:schemeClr>
                </a:solidFill>
              </a:rPr>
              <a:t>exonuclease</a:t>
            </a:r>
            <a:r>
              <a:rPr lang="en-IN" sz="2400" dirty="0" smtClean="0">
                <a:solidFill>
                  <a:schemeClr val="bg2">
                    <a:lumMod val="75000"/>
                    <a:lumOff val="25000"/>
                  </a:schemeClr>
                </a:solidFill>
              </a:rPr>
              <a:t>- reads the fragments and removes the RNA Primers. The gaps are closed with the action of DNA Polymerase.</a:t>
            </a:r>
          </a:p>
          <a:p>
            <a:r>
              <a:rPr lang="en-IN" sz="2400" dirty="0" smtClean="0">
                <a:solidFill>
                  <a:schemeClr val="bg2">
                    <a:lumMod val="75000"/>
                    <a:lumOff val="25000"/>
                  </a:schemeClr>
                </a:solidFill>
              </a:rPr>
              <a:t> Each new double helix is consisted of one old and one new chain. so  it is called </a:t>
            </a:r>
            <a:r>
              <a:rPr lang="en-IN" sz="2400" b="1" dirty="0" smtClean="0">
                <a:solidFill>
                  <a:schemeClr val="bg2">
                    <a:lumMod val="75000"/>
                    <a:lumOff val="25000"/>
                  </a:schemeClr>
                </a:solidFill>
              </a:rPr>
              <a:t>semiconservative replication</a:t>
            </a:r>
            <a:r>
              <a:rPr lang="en-IN" sz="2400" dirty="0" smtClean="0">
                <a:solidFill>
                  <a:schemeClr val="bg2">
                    <a:lumMod val="75000"/>
                    <a:lumOff val="25000"/>
                  </a:schemeClr>
                </a:solidFill>
              </a:rPr>
              <a:t>.</a:t>
            </a:r>
            <a:br>
              <a:rPr lang="en-IN" sz="2400" dirty="0" smtClean="0">
                <a:solidFill>
                  <a:schemeClr val="bg2">
                    <a:lumMod val="75000"/>
                    <a:lumOff val="25000"/>
                  </a:schemeClr>
                </a:solidFill>
              </a:rPr>
            </a:br>
            <a:endParaRPr lang="en-IN" sz="2400" dirty="0" smtClean="0">
              <a:solidFill>
                <a:schemeClr val="bg2">
                  <a:lumMod val="75000"/>
                  <a:lumOff val="25000"/>
                </a:schemeClr>
              </a:solidFill>
            </a:endParaRPr>
          </a:p>
        </p:txBody>
      </p:sp>
      <p:pic>
        <p:nvPicPr>
          <p:cNvPr id="5" name="Picture 2" descr="Termination: Last step of DNA Replicati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743200" y="3692662"/>
            <a:ext cx="4876800" cy="299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71789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Content Placeholder 2"/>
          <p:cNvSpPr txBox="1">
            <a:spLocks/>
          </p:cNvSpPr>
          <p:nvPr/>
        </p:nvSpPr>
        <p:spPr>
          <a:xfrm>
            <a:off x="2133600" y="1066800"/>
            <a:ext cx="6553200" cy="528955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IN" sz="2400" smtClean="0">
                <a:solidFill>
                  <a:schemeClr val="bg2">
                    <a:lumMod val="75000"/>
                    <a:lumOff val="25000"/>
                  </a:schemeClr>
                </a:solidFill>
              </a:rPr>
              <a:t>The last </a:t>
            </a:r>
            <a:r>
              <a:rPr lang="en-IN" sz="2400" b="1" smtClean="0">
                <a:solidFill>
                  <a:schemeClr val="bg2">
                    <a:lumMod val="75000"/>
                    <a:lumOff val="25000"/>
                  </a:schemeClr>
                </a:solidFill>
              </a:rPr>
              <a:t> step of Replication</a:t>
            </a:r>
            <a:r>
              <a:rPr lang="en-IN" sz="2400" smtClean="0">
                <a:solidFill>
                  <a:schemeClr val="bg2">
                    <a:lumMod val="75000"/>
                    <a:lumOff val="25000"/>
                  </a:schemeClr>
                </a:solidFill>
              </a:rPr>
              <a:t> is the </a:t>
            </a:r>
            <a:r>
              <a:rPr lang="en-IN" sz="2400" b="1" smtClean="0">
                <a:solidFill>
                  <a:schemeClr val="bg2">
                    <a:lumMod val="75000"/>
                    <a:lumOff val="25000"/>
                  </a:schemeClr>
                </a:solidFill>
              </a:rPr>
              <a:t>Termination</a:t>
            </a:r>
            <a:r>
              <a:rPr lang="en-IN" sz="2400" smtClean="0">
                <a:solidFill>
                  <a:schemeClr val="bg2">
                    <a:lumMod val="75000"/>
                    <a:lumOff val="25000"/>
                  </a:schemeClr>
                </a:solidFill>
              </a:rPr>
              <a:t>.</a:t>
            </a:r>
          </a:p>
          <a:p>
            <a:pPr>
              <a:buFontTx/>
              <a:buNone/>
            </a:pPr>
            <a:r>
              <a:rPr lang="en-IN" sz="2400" smtClean="0">
                <a:solidFill>
                  <a:schemeClr val="bg2">
                    <a:lumMod val="75000"/>
                    <a:lumOff val="25000"/>
                  </a:schemeClr>
                </a:solidFill>
              </a:rPr>
              <a:t> - the DNA Polymerase reaches the end of the strands. In the lagging strand, when the RNA primer is removed, it is not possible for the DNA Polymerase to seal the gap (because there is no primer). So, the end of the parental strand where the last primer binds isn't replicated. These ends of linear (chromosomal) DNA consists of noncoding DNA that contains repeat sequences and are called </a:t>
            </a:r>
            <a:r>
              <a:rPr lang="en-IN" sz="2400" b="1" smtClean="0">
                <a:solidFill>
                  <a:schemeClr val="bg2">
                    <a:lumMod val="75000"/>
                    <a:lumOff val="25000"/>
                  </a:schemeClr>
                </a:solidFill>
              </a:rPr>
              <a:t>telomeres</a:t>
            </a:r>
            <a:r>
              <a:rPr lang="en-IN" sz="2400" smtClean="0">
                <a:solidFill>
                  <a:schemeClr val="bg2">
                    <a:lumMod val="75000"/>
                    <a:lumOff val="25000"/>
                  </a:schemeClr>
                </a:solidFill>
              </a:rPr>
              <a:t>. As a result, a part of the telomere is removed in every cycle of DNA Replication. </a:t>
            </a:r>
            <a:endParaRPr lang="en-IN" sz="2400" dirty="0" smtClean="0">
              <a:solidFill>
                <a:schemeClr val="bg2">
                  <a:lumMod val="75000"/>
                  <a:lumOff val="25000"/>
                </a:schemeClr>
              </a:solidFill>
            </a:endParaRPr>
          </a:p>
        </p:txBody>
      </p:sp>
    </p:spTree>
    <p:extLst>
      <p:ext uri="{BB962C8B-B14F-4D97-AF65-F5344CB8AC3E}">
        <p14:creationId xmlns:p14="http://schemas.microsoft.com/office/powerpoint/2010/main" xmlns="" val="38884270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pic>
        <p:nvPicPr>
          <p:cNvPr id="4" name="Picture 4" descr="DNA Replication"/>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1752600"/>
            <a:ext cx="8774113" cy="46012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TextBox 5"/>
          <p:cNvSpPr txBox="1">
            <a:spLocks noChangeArrowheads="1"/>
          </p:cNvSpPr>
          <p:nvPr/>
        </p:nvSpPr>
        <p:spPr bwMode="auto">
          <a:xfrm>
            <a:off x="2057400" y="381000"/>
            <a:ext cx="6805068"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Verdana" panose="020B0604030504040204" pitchFamily="34" charset="0"/>
                <a:ea typeface="宋体" panose="02010600030101010101" pitchFamily="2" charset="-122"/>
              </a:defRPr>
            </a:lvl1pPr>
            <a:lvl2pPr marL="742950" indent="-285750" eaLnBrk="0" hangingPunct="0">
              <a:defRPr>
                <a:solidFill>
                  <a:schemeClr val="tx1"/>
                </a:solidFill>
                <a:latin typeface="Verdana" panose="020B0604030504040204" pitchFamily="34" charset="0"/>
                <a:ea typeface="宋体" panose="02010600030101010101" pitchFamily="2" charset="-122"/>
              </a:defRPr>
            </a:lvl2pPr>
            <a:lvl3pPr marL="1143000" indent="-228600" eaLnBrk="0" hangingPunct="0">
              <a:defRPr>
                <a:solidFill>
                  <a:schemeClr val="tx1"/>
                </a:solidFill>
                <a:latin typeface="Verdana" panose="020B0604030504040204" pitchFamily="34" charset="0"/>
                <a:ea typeface="宋体" panose="02010600030101010101" pitchFamily="2" charset="-122"/>
              </a:defRPr>
            </a:lvl3pPr>
            <a:lvl4pPr marL="1600200" indent="-228600" eaLnBrk="0" hangingPunct="0">
              <a:defRPr>
                <a:solidFill>
                  <a:schemeClr val="tx1"/>
                </a:solidFill>
                <a:latin typeface="Verdana" panose="020B0604030504040204" pitchFamily="34" charset="0"/>
                <a:ea typeface="宋体" panose="02010600030101010101" pitchFamily="2" charset="-122"/>
              </a:defRPr>
            </a:lvl4pPr>
            <a:lvl5pPr marL="2057400" indent="-228600" eaLnBrk="0" hangingPunct="0">
              <a:defRPr>
                <a:solidFill>
                  <a:schemeClr val="tx1"/>
                </a:solidFill>
                <a:latin typeface="Verdana" panose="020B060403050404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Verdana" panose="020B0604030504040204" pitchFamily="34" charset="0"/>
                <a:ea typeface="宋体" panose="02010600030101010101" pitchFamily="2" charset="-122"/>
              </a:defRPr>
            </a:lvl9pPr>
          </a:lstStyle>
          <a:p>
            <a:pPr eaLnBrk="1" hangingPunct="1"/>
            <a:r>
              <a:rPr lang="en-US" sz="4400" dirty="0">
                <a:solidFill>
                  <a:schemeClr val="bg2">
                    <a:lumMod val="75000"/>
                    <a:lumOff val="25000"/>
                  </a:schemeClr>
                </a:solidFill>
                <a:effectLst>
                  <a:outerShdw blurRad="38100" dist="38100" dir="2700000" algn="tl">
                    <a:srgbClr val="000000">
                      <a:alpha val="43137"/>
                    </a:srgbClr>
                  </a:outerShdw>
                </a:effectLst>
                <a:latin typeface="+mn-lt"/>
              </a:rPr>
              <a:t>Mechanism of Replication </a:t>
            </a:r>
            <a:endParaRPr lang="en-IN" sz="4400" dirty="0">
              <a:solidFill>
                <a:schemeClr val="bg2">
                  <a:lumMod val="75000"/>
                  <a:lumOff val="25000"/>
                </a:schemeClr>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xmlns="" val="1790654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itle 1"/>
          <p:cNvSpPr txBox="1">
            <a:spLocks/>
          </p:cNvSpPr>
          <p:nvPr/>
        </p:nvSpPr>
        <p:spPr>
          <a:xfrm>
            <a:off x="2016655" y="304800"/>
            <a:ext cx="6717241" cy="131445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US" sz="4400" dirty="0" smtClean="0">
                <a:solidFill>
                  <a:schemeClr val="bg2">
                    <a:lumMod val="75000"/>
                    <a:lumOff val="25000"/>
                  </a:schemeClr>
                </a:solidFill>
                <a:effectLst>
                  <a:outerShdw blurRad="38100" dist="38100" dir="2700000" algn="tl">
                    <a:srgbClr val="000000">
                      <a:alpha val="43137"/>
                    </a:srgbClr>
                  </a:outerShdw>
                </a:effectLst>
              </a:rPr>
              <a:t>DNA Repair mechanism</a:t>
            </a:r>
            <a:endParaRPr lang="en-IN" sz="4400" dirty="0">
              <a:solidFill>
                <a:schemeClr val="bg2">
                  <a:lumMod val="75000"/>
                  <a:lumOff val="25000"/>
                </a:schemeClr>
              </a:solidFill>
              <a:effectLst>
                <a:outerShdw blurRad="38100" dist="38100" dir="2700000" algn="tl">
                  <a:srgbClr val="000000">
                    <a:alpha val="43137"/>
                  </a:srgbClr>
                </a:outerShdw>
              </a:effectLst>
            </a:endParaRPr>
          </a:p>
        </p:txBody>
      </p:sp>
      <p:sp>
        <p:nvSpPr>
          <p:cNvPr id="5" name="Content Placeholder 2"/>
          <p:cNvSpPr txBox="1">
            <a:spLocks/>
          </p:cNvSpPr>
          <p:nvPr/>
        </p:nvSpPr>
        <p:spPr>
          <a:xfrm>
            <a:off x="2028296" y="2020887"/>
            <a:ext cx="6705600" cy="4456113"/>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IN" sz="2400" dirty="0" smtClean="0">
                <a:solidFill>
                  <a:schemeClr val="bg2">
                    <a:lumMod val="75000"/>
                    <a:lumOff val="25000"/>
                  </a:schemeClr>
                </a:solidFill>
              </a:rPr>
              <a:t>Repair  </a:t>
            </a:r>
            <a:r>
              <a:rPr lang="en-IN" sz="2400" b="1" dirty="0" smtClean="0">
                <a:solidFill>
                  <a:schemeClr val="bg2">
                    <a:lumMod val="75000"/>
                    <a:lumOff val="25000"/>
                  </a:schemeClr>
                </a:solidFill>
              </a:rPr>
              <a:t>mechanism </a:t>
            </a:r>
            <a:r>
              <a:rPr lang="en-IN" sz="2400" dirty="0" smtClean="0">
                <a:solidFill>
                  <a:schemeClr val="bg2">
                    <a:lumMod val="75000"/>
                    <a:lumOff val="25000"/>
                  </a:schemeClr>
                </a:solidFill>
              </a:rPr>
              <a:t> fixes possible errors caused during the replication. Enzymes like </a:t>
            </a:r>
            <a:r>
              <a:rPr lang="en-IN" sz="2400" b="1" dirty="0" smtClean="0">
                <a:solidFill>
                  <a:schemeClr val="bg2">
                    <a:lumMod val="75000"/>
                    <a:lumOff val="25000"/>
                  </a:schemeClr>
                </a:solidFill>
              </a:rPr>
              <a:t>nucleases</a:t>
            </a:r>
            <a:r>
              <a:rPr lang="en-IN" sz="2400" dirty="0" smtClean="0">
                <a:solidFill>
                  <a:schemeClr val="bg2">
                    <a:lumMod val="75000"/>
                    <a:lumOff val="25000"/>
                  </a:schemeClr>
                </a:solidFill>
              </a:rPr>
              <a:t> remove the wrong nucleotides and the DNA Polymerase fills the gaps.</a:t>
            </a:r>
          </a:p>
          <a:p>
            <a:pPr marL="0" indent="0">
              <a:buNone/>
            </a:pPr>
            <a:r>
              <a:rPr lang="en-IN" sz="2400" dirty="0" smtClean="0">
                <a:solidFill>
                  <a:schemeClr val="bg2">
                    <a:lumMod val="75000"/>
                    <a:lumOff val="25000"/>
                  </a:schemeClr>
                </a:solidFill>
              </a:rPr>
              <a:t/>
            </a:r>
            <a:br>
              <a:rPr lang="en-IN" sz="2400" dirty="0" smtClean="0">
                <a:solidFill>
                  <a:schemeClr val="bg2">
                    <a:lumMod val="75000"/>
                    <a:lumOff val="25000"/>
                  </a:schemeClr>
                </a:solidFill>
              </a:rPr>
            </a:br>
            <a:endParaRPr lang="en-IN" sz="2400" dirty="0" smtClean="0">
              <a:solidFill>
                <a:schemeClr val="bg2">
                  <a:lumMod val="75000"/>
                  <a:lumOff val="25000"/>
                </a:schemeClr>
              </a:solidFill>
            </a:endParaRPr>
          </a:p>
        </p:txBody>
      </p:sp>
      <p:pic>
        <p:nvPicPr>
          <p:cNvPr id="6" name="Picture 2" descr="mechanism of repai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11108" y="3730513"/>
            <a:ext cx="2875492" cy="2670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393457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Tree>
    <p:extLst>
      <p:ext uri="{BB962C8B-B14F-4D97-AF65-F5344CB8AC3E}">
        <p14:creationId xmlns:p14="http://schemas.microsoft.com/office/powerpoint/2010/main" xmlns="" val="183325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ext Placeholder 2"/>
          <p:cNvSpPr txBox="1">
            <a:spLocks/>
          </p:cNvSpPr>
          <p:nvPr/>
        </p:nvSpPr>
        <p:spPr>
          <a:xfrm>
            <a:off x="1828800" y="836613"/>
            <a:ext cx="7315200" cy="521970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buFontTx/>
              <a:buNone/>
            </a:pPr>
            <a:r>
              <a:rPr lang="en-US" sz="2800" dirty="0" smtClean="0">
                <a:solidFill>
                  <a:schemeClr val="bg2">
                    <a:lumMod val="75000"/>
                    <a:lumOff val="25000"/>
                  </a:schemeClr>
                </a:solidFill>
              </a:rPr>
              <a:t>What is a chromosome?</a:t>
            </a:r>
          </a:p>
          <a:p>
            <a:r>
              <a:rPr lang="en-US" sz="2400" b="1" dirty="0" smtClean="0">
                <a:solidFill>
                  <a:schemeClr val="bg2">
                    <a:lumMod val="75000"/>
                    <a:lumOff val="25000"/>
                  </a:schemeClr>
                </a:solidFill>
              </a:rPr>
              <a:t>Chromosome</a:t>
            </a:r>
          </a:p>
          <a:p>
            <a:pPr lvl="1"/>
            <a:r>
              <a:rPr lang="en-US" dirty="0" smtClean="0">
                <a:solidFill>
                  <a:schemeClr val="bg2">
                    <a:lumMod val="75000"/>
                    <a:lumOff val="25000"/>
                  </a:schemeClr>
                </a:solidFill>
              </a:rPr>
              <a:t>Structure made of DNA and associated proteins</a:t>
            </a:r>
          </a:p>
          <a:p>
            <a:pPr lvl="1"/>
            <a:r>
              <a:rPr lang="en-US" dirty="0" smtClean="0">
                <a:solidFill>
                  <a:schemeClr val="bg2">
                    <a:lumMod val="75000"/>
                    <a:lumOff val="25000"/>
                  </a:schemeClr>
                </a:solidFill>
              </a:rPr>
              <a:t>Carries part or all of a cell’s genetic information</a:t>
            </a:r>
          </a:p>
          <a:p>
            <a:pPr lvl="1"/>
            <a:r>
              <a:rPr lang="en-US" dirty="0" smtClean="0">
                <a:solidFill>
                  <a:schemeClr val="bg2">
                    <a:lumMod val="75000"/>
                    <a:lumOff val="25000"/>
                  </a:schemeClr>
                </a:solidFill>
              </a:rPr>
              <a:t>A human body cell has 23 pairs of chromosomes</a:t>
            </a:r>
          </a:p>
          <a:p>
            <a:r>
              <a:rPr lang="en-US" sz="2400" b="1" dirty="0" smtClean="0">
                <a:solidFill>
                  <a:schemeClr val="bg2">
                    <a:lumMod val="75000"/>
                    <a:lumOff val="25000"/>
                  </a:schemeClr>
                </a:solidFill>
              </a:rPr>
              <a:t>Diploid</a:t>
            </a:r>
          </a:p>
          <a:p>
            <a:pPr lvl="1"/>
            <a:r>
              <a:rPr lang="en-US" dirty="0" smtClean="0">
                <a:solidFill>
                  <a:schemeClr val="bg2">
                    <a:lumMod val="75000"/>
                    <a:lumOff val="25000"/>
                  </a:schemeClr>
                </a:solidFill>
              </a:rPr>
              <a:t>Cells having two of each type of chromosome characteristic of the species (2</a:t>
            </a:r>
            <a:r>
              <a:rPr lang="en-US" i="1" dirty="0" smtClean="0">
                <a:solidFill>
                  <a:schemeClr val="bg2">
                    <a:lumMod val="75000"/>
                    <a:lumOff val="25000"/>
                  </a:schemeClr>
                </a:solidFill>
              </a:rPr>
              <a:t>n</a:t>
            </a:r>
            <a:r>
              <a:rPr lang="en-US" dirty="0" smtClean="0">
                <a:solidFill>
                  <a:schemeClr val="bg2">
                    <a:lumMod val="75000"/>
                    <a:lumOff val="25000"/>
                  </a:schemeClr>
                </a:solidFill>
              </a:rPr>
              <a:t>).</a:t>
            </a:r>
          </a:p>
          <a:p>
            <a:endParaRPr lang="en-IN" sz="2400" dirty="0" smtClean="0">
              <a:solidFill>
                <a:schemeClr val="bg2">
                  <a:lumMod val="75000"/>
                  <a:lumOff val="2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5" name="Rectangle 2"/>
          <p:cNvSpPr txBox="1">
            <a:spLocks noChangeArrowheads="1"/>
          </p:cNvSpPr>
          <p:nvPr/>
        </p:nvSpPr>
        <p:spPr>
          <a:xfrm>
            <a:off x="2057399" y="103188"/>
            <a:ext cx="7087395" cy="131445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defRPr/>
            </a:pPr>
            <a:r>
              <a:rPr lang="en-US" sz="4400" dirty="0" smtClean="0">
                <a:solidFill>
                  <a:schemeClr val="bg2">
                    <a:lumMod val="75000"/>
                    <a:lumOff val="25000"/>
                  </a:schemeClr>
                </a:solidFill>
              </a:rPr>
              <a:t>Types of Chromosomes</a:t>
            </a:r>
          </a:p>
        </p:txBody>
      </p:sp>
      <p:sp>
        <p:nvSpPr>
          <p:cNvPr id="6" name="Rectangle 3"/>
          <p:cNvSpPr txBox="1">
            <a:spLocks noChangeArrowheads="1"/>
          </p:cNvSpPr>
          <p:nvPr/>
        </p:nvSpPr>
        <p:spPr>
          <a:xfrm>
            <a:off x="2068888" y="1600200"/>
            <a:ext cx="7075112" cy="4456113"/>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nSpc>
                <a:spcPct val="90000"/>
              </a:lnSpc>
            </a:pPr>
            <a:r>
              <a:rPr lang="en-US" sz="2400" dirty="0" smtClean="0">
                <a:solidFill>
                  <a:schemeClr val="bg2">
                    <a:lumMod val="75000"/>
                    <a:lumOff val="25000"/>
                  </a:schemeClr>
                </a:solidFill>
              </a:rPr>
              <a:t>There are two types of eukaryotic chromosomes: autosomes and sex chromosomes</a:t>
            </a:r>
          </a:p>
          <a:p>
            <a:pPr>
              <a:lnSpc>
                <a:spcPct val="90000"/>
              </a:lnSpc>
            </a:pPr>
            <a:r>
              <a:rPr lang="en-US" sz="2400" b="1" dirty="0" smtClean="0">
                <a:solidFill>
                  <a:schemeClr val="bg2">
                    <a:lumMod val="75000"/>
                    <a:lumOff val="25000"/>
                  </a:schemeClr>
                </a:solidFill>
              </a:rPr>
              <a:t>Autosomes</a:t>
            </a:r>
          </a:p>
          <a:p>
            <a:pPr lvl="1">
              <a:lnSpc>
                <a:spcPct val="90000"/>
              </a:lnSpc>
            </a:pPr>
            <a:r>
              <a:rPr lang="en-US" dirty="0" smtClean="0">
                <a:solidFill>
                  <a:schemeClr val="bg2">
                    <a:lumMod val="75000"/>
                    <a:lumOff val="25000"/>
                  </a:schemeClr>
                </a:solidFill>
              </a:rPr>
              <a:t>Paired chromosomes with the same length, shape, centromere location, and genes </a:t>
            </a:r>
          </a:p>
          <a:p>
            <a:pPr lvl="1">
              <a:lnSpc>
                <a:spcPct val="90000"/>
              </a:lnSpc>
            </a:pPr>
            <a:r>
              <a:rPr lang="en-US" dirty="0" smtClean="0">
                <a:solidFill>
                  <a:schemeClr val="bg2">
                    <a:lumMod val="75000"/>
                    <a:lumOff val="25000"/>
                  </a:schemeClr>
                </a:solidFill>
              </a:rPr>
              <a:t>Any chromosome other than a sex chromosome (Human- 22 pair)</a:t>
            </a:r>
          </a:p>
          <a:p>
            <a:pPr>
              <a:lnSpc>
                <a:spcPct val="90000"/>
              </a:lnSpc>
            </a:pPr>
            <a:endParaRPr lang="en-US" sz="2400" dirty="0" smtClean="0">
              <a:solidFill>
                <a:schemeClr val="bg2">
                  <a:lumMod val="75000"/>
                  <a:lumOff val="25000"/>
                </a:schemeClr>
              </a:solidFill>
            </a:endParaRPr>
          </a:p>
          <a:p>
            <a:pPr>
              <a:lnSpc>
                <a:spcPct val="90000"/>
              </a:lnSpc>
            </a:pPr>
            <a:r>
              <a:rPr lang="en-US" sz="2400" b="1" dirty="0" smtClean="0">
                <a:solidFill>
                  <a:schemeClr val="bg2">
                    <a:lumMod val="75000"/>
                    <a:lumOff val="25000"/>
                  </a:schemeClr>
                </a:solidFill>
              </a:rPr>
              <a:t>Sex chromosomes</a:t>
            </a:r>
          </a:p>
          <a:p>
            <a:pPr lvl="1">
              <a:lnSpc>
                <a:spcPct val="90000"/>
              </a:lnSpc>
              <a:buFontTx/>
              <a:buNone/>
            </a:pPr>
            <a:r>
              <a:rPr lang="en-US" dirty="0" smtClean="0">
                <a:solidFill>
                  <a:schemeClr val="bg2">
                    <a:lumMod val="75000"/>
                    <a:lumOff val="25000"/>
                  </a:schemeClr>
                </a:solidFill>
              </a:rPr>
              <a:t> a pair of chromosomes that differ between males and females (XX or XY)</a:t>
            </a:r>
          </a:p>
        </p:txBody>
      </p:sp>
    </p:spTree>
    <p:extLst>
      <p:ext uri="{BB962C8B-B14F-4D97-AF65-F5344CB8AC3E}">
        <p14:creationId xmlns:p14="http://schemas.microsoft.com/office/powerpoint/2010/main" xmlns="" val="302097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6" name="Rectangle 2"/>
          <p:cNvSpPr txBox="1">
            <a:spLocks noChangeArrowheads="1"/>
          </p:cNvSpPr>
          <p:nvPr/>
        </p:nvSpPr>
        <p:spPr>
          <a:xfrm>
            <a:off x="2057400" y="333375"/>
            <a:ext cx="7086600" cy="1314450"/>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defRPr/>
            </a:pPr>
            <a:r>
              <a:rPr lang="en-US" sz="4400" dirty="0" smtClean="0">
                <a:solidFill>
                  <a:schemeClr val="bg2">
                    <a:lumMod val="75000"/>
                    <a:lumOff val="25000"/>
                  </a:schemeClr>
                </a:solidFill>
              </a:rPr>
              <a:t>Chromosome Structure</a:t>
            </a:r>
          </a:p>
        </p:txBody>
      </p:sp>
      <p:sp>
        <p:nvSpPr>
          <p:cNvPr id="7" name="Rectangle 3"/>
          <p:cNvSpPr txBox="1">
            <a:spLocks noChangeArrowheads="1"/>
          </p:cNvSpPr>
          <p:nvPr/>
        </p:nvSpPr>
        <p:spPr>
          <a:xfrm>
            <a:off x="2069680" y="1628775"/>
            <a:ext cx="7074319" cy="4456113"/>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solidFill>
                  <a:schemeClr val="bg2">
                    <a:lumMod val="75000"/>
                    <a:lumOff val="25000"/>
                  </a:schemeClr>
                </a:solidFill>
              </a:rPr>
              <a:t>Proteins organize DNA structurally</a:t>
            </a:r>
          </a:p>
          <a:p>
            <a:pPr lvl="1"/>
            <a:r>
              <a:rPr lang="en-US" dirty="0" smtClean="0">
                <a:solidFill>
                  <a:schemeClr val="bg2">
                    <a:lumMod val="75000"/>
                    <a:lumOff val="25000"/>
                  </a:schemeClr>
                </a:solidFill>
              </a:rPr>
              <a:t>Allow chromosomes to pack tightly </a:t>
            </a:r>
          </a:p>
          <a:p>
            <a:r>
              <a:rPr lang="en-US" b="1" dirty="0" smtClean="0">
                <a:solidFill>
                  <a:schemeClr val="bg2">
                    <a:lumMod val="75000"/>
                    <a:lumOff val="25000"/>
                  </a:schemeClr>
                </a:solidFill>
              </a:rPr>
              <a:t>Histone</a:t>
            </a:r>
          </a:p>
          <a:p>
            <a:pPr lvl="1"/>
            <a:r>
              <a:rPr lang="en-US" dirty="0" smtClean="0">
                <a:solidFill>
                  <a:schemeClr val="bg2">
                    <a:lumMod val="75000"/>
                    <a:lumOff val="25000"/>
                  </a:schemeClr>
                </a:solidFill>
              </a:rPr>
              <a:t>Type of protein that structurally organizes eukaryotic chromosomes</a:t>
            </a:r>
          </a:p>
          <a:p>
            <a:r>
              <a:rPr lang="en-US" b="1" dirty="0" smtClean="0">
                <a:solidFill>
                  <a:schemeClr val="bg2">
                    <a:lumMod val="75000"/>
                    <a:lumOff val="25000"/>
                  </a:schemeClr>
                </a:solidFill>
              </a:rPr>
              <a:t>Nucleosome</a:t>
            </a:r>
          </a:p>
          <a:p>
            <a:pPr lvl="1"/>
            <a:r>
              <a:rPr lang="en-US" dirty="0" smtClean="0">
                <a:solidFill>
                  <a:schemeClr val="bg2">
                    <a:lumMod val="75000"/>
                    <a:lumOff val="25000"/>
                  </a:schemeClr>
                </a:solidFill>
              </a:rPr>
              <a:t>A length of DNA wound around a coil of histone proteins</a:t>
            </a:r>
          </a:p>
        </p:txBody>
      </p:sp>
    </p:spTree>
    <p:extLst>
      <p:ext uri="{BB962C8B-B14F-4D97-AF65-F5344CB8AC3E}">
        <p14:creationId xmlns:p14="http://schemas.microsoft.com/office/powerpoint/2010/main" xmlns="" val="2082391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6" name="Rectangle 2"/>
          <p:cNvSpPr txBox="1">
            <a:spLocks noChangeArrowheads="1"/>
          </p:cNvSpPr>
          <p:nvPr/>
        </p:nvSpPr>
        <p:spPr>
          <a:xfrm>
            <a:off x="2057400" y="0"/>
            <a:ext cx="7086600" cy="1172653"/>
          </a:xfrm>
          <a:prstGeom prst="rect">
            <a:avLst/>
          </a:prstGeom>
        </p:spPr>
        <p:txBody>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defRPr/>
            </a:pPr>
            <a:r>
              <a:rPr lang="en-US" smtClean="0">
                <a:solidFill>
                  <a:schemeClr val="bg2">
                    <a:lumMod val="75000"/>
                    <a:lumOff val="25000"/>
                  </a:schemeClr>
                </a:solidFill>
              </a:rPr>
              <a:t> </a:t>
            </a:r>
            <a:r>
              <a:rPr lang="en-US" sz="3600" smtClean="0">
                <a:solidFill>
                  <a:schemeClr val="bg2">
                    <a:lumMod val="75000"/>
                    <a:lumOff val="25000"/>
                  </a:schemeClr>
                </a:solidFill>
              </a:rPr>
              <a:t>Structure of a chromosome</a:t>
            </a:r>
            <a:endParaRPr lang="en-US" sz="3600" dirty="0" smtClean="0">
              <a:solidFill>
                <a:schemeClr val="bg2">
                  <a:lumMod val="75000"/>
                  <a:lumOff val="25000"/>
                </a:schemeClr>
              </a:solidFill>
            </a:endParaRPr>
          </a:p>
        </p:txBody>
      </p:sp>
      <p:sp>
        <p:nvSpPr>
          <p:cNvPr id="7" name="Rectangle 3"/>
          <p:cNvSpPr txBox="1">
            <a:spLocks noChangeArrowheads="1"/>
          </p:cNvSpPr>
          <p:nvPr/>
        </p:nvSpPr>
        <p:spPr>
          <a:xfrm>
            <a:off x="2209800" y="2254250"/>
            <a:ext cx="6870019" cy="4756150"/>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endParaRPr lang="en-US" sz="2400" b="1" dirty="0" smtClean="0">
              <a:solidFill>
                <a:schemeClr val="bg2">
                  <a:lumMod val="75000"/>
                  <a:lumOff val="25000"/>
                </a:schemeClr>
              </a:solidFill>
            </a:endParaRPr>
          </a:p>
          <a:p>
            <a:endParaRPr lang="en-US" sz="2400" b="1" dirty="0" smtClean="0">
              <a:solidFill>
                <a:schemeClr val="bg2">
                  <a:lumMod val="75000"/>
                  <a:lumOff val="25000"/>
                </a:schemeClr>
              </a:solidFill>
            </a:endParaRPr>
          </a:p>
          <a:p>
            <a:r>
              <a:rPr lang="en-US" sz="2400" b="1" dirty="0" smtClean="0">
                <a:solidFill>
                  <a:schemeClr val="bg2">
                    <a:lumMod val="75000"/>
                    <a:lumOff val="25000"/>
                  </a:schemeClr>
                </a:solidFill>
              </a:rPr>
              <a:t>Sister chromatid</a:t>
            </a:r>
          </a:p>
          <a:p>
            <a:pPr lvl="1"/>
            <a:r>
              <a:rPr lang="en-US" dirty="0" smtClean="0">
                <a:solidFill>
                  <a:schemeClr val="bg2">
                    <a:lumMod val="75000"/>
                    <a:lumOff val="25000"/>
                  </a:schemeClr>
                </a:solidFill>
              </a:rPr>
              <a:t>One of two attached members of a duplicated eukaryotic chromosome</a:t>
            </a:r>
          </a:p>
          <a:p>
            <a:pPr lvl="1"/>
            <a:endParaRPr lang="en-US" dirty="0" smtClean="0">
              <a:solidFill>
                <a:schemeClr val="bg2">
                  <a:lumMod val="75000"/>
                  <a:lumOff val="25000"/>
                </a:schemeClr>
              </a:solidFill>
            </a:endParaRPr>
          </a:p>
          <a:p>
            <a:r>
              <a:rPr lang="en-US" sz="2400" b="1" dirty="0" smtClean="0">
                <a:solidFill>
                  <a:schemeClr val="bg2">
                    <a:lumMod val="75000"/>
                    <a:lumOff val="25000"/>
                  </a:schemeClr>
                </a:solidFill>
              </a:rPr>
              <a:t>Centromere</a:t>
            </a:r>
          </a:p>
          <a:p>
            <a:pPr lvl="1"/>
            <a:r>
              <a:rPr lang="en-US" dirty="0" smtClean="0">
                <a:solidFill>
                  <a:schemeClr val="bg2">
                    <a:lumMod val="75000"/>
                    <a:lumOff val="25000"/>
                  </a:schemeClr>
                </a:solidFill>
              </a:rPr>
              <a:t>Constricted region in a eukaryotic chromosome where sister chromatids are attached</a:t>
            </a:r>
          </a:p>
        </p:txBody>
      </p:sp>
      <p:pic>
        <p:nvPicPr>
          <p:cNvPr id="8" name="Picture1" descr="06p103_chromosome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1333500"/>
            <a:ext cx="9159194" cy="148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07394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7" name="Title 1"/>
          <p:cNvSpPr txBox="1">
            <a:spLocks/>
          </p:cNvSpPr>
          <p:nvPr/>
        </p:nvSpPr>
        <p:spPr>
          <a:xfrm>
            <a:off x="1981200" y="214313"/>
            <a:ext cx="6605588"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CA" sz="4400" dirty="0" smtClean="0">
                <a:solidFill>
                  <a:schemeClr val="bg2">
                    <a:lumMod val="75000"/>
                    <a:lumOff val="25000"/>
                  </a:schemeClr>
                </a:solidFill>
                <a:effectLst>
                  <a:outerShdw blurRad="38100" dist="38100" dir="2700000" algn="tl">
                    <a:srgbClr val="000000">
                      <a:alpha val="43137"/>
                    </a:srgbClr>
                  </a:outerShdw>
                </a:effectLst>
              </a:rPr>
              <a:t>DNA Structure</a:t>
            </a:r>
            <a:endParaRPr lang="en-CA" sz="4400" dirty="0">
              <a:solidFill>
                <a:schemeClr val="bg2">
                  <a:lumMod val="75000"/>
                  <a:lumOff val="25000"/>
                </a:schemeClr>
              </a:solidFill>
              <a:effectLst>
                <a:outerShdw blurRad="38100" dist="38100" dir="2700000" algn="tl">
                  <a:srgbClr val="000000">
                    <a:alpha val="43137"/>
                  </a:srgbClr>
                </a:outerShdw>
              </a:effectLst>
            </a:endParaRPr>
          </a:p>
        </p:txBody>
      </p:sp>
      <p:sp>
        <p:nvSpPr>
          <p:cNvPr id="8" name="Content Placeholder 2"/>
          <p:cNvSpPr txBox="1">
            <a:spLocks/>
          </p:cNvSpPr>
          <p:nvPr/>
        </p:nvSpPr>
        <p:spPr>
          <a:xfrm>
            <a:off x="2020673" y="1571625"/>
            <a:ext cx="6766140" cy="4929188"/>
          </a:xfrm>
          <a:prstGeom prst="rect">
            <a:avLst/>
          </a:prstGeom>
        </p:spPr>
        <p:txBody>
          <a:bodyPr>
            <a:normAutofit/>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r>
              <a:rPr lang="en-CA" dirty="0" smtClean="0">
                <a:solidFill>
                  <a:schemeClr val="bg2">
                    <a:lumMod val="75000"/>
                    <a:lumOff val="25000"/>
                  </a:schemeClr>
                </a:solidFill>
              </a:rPr>
              <a:t>DNA consists of two molecules that are arranged into a ladder-like structure called a </a:t>
            </a:r>
            <a:r>
              <a:rPr lang="en-CA" dirty="0" smtClean="0">
                <a:solidFill>
                  <a:srgbClr val="FFFF00"/>
                </a:solidFill>
              </a:rPr>
              <a:t>Double Helix</a:t>
            </a:r>
            <a:r>
              <a:rPr lang="en-CA" dirty="0" smtClean="0">
                <a:solidFill>
                  <a:schemeClr val="bg2">
                    <a:lumMod val="75000"/>
                    <a:lumOff val="25000"/>
                  </a:schemeClr>
                </a:solidFill>
              </a:rPr>
              <a:t>.</a:t>
            </a:r>
          </a:p>
          <a:p>
            <a:pPr>
              <a:defRPr/>
            </a:pPr>
            <a:endParaRPr lang="en-CA" dirty="0" smtClean="0">
              <a:solidFill>
                <a:schemeClr val="bg2">
                  <a:lumMod val="75000"/>
                  <a:lumOff val="25000"/>
                </a:schemeClr>
              </a:solidFill>
            </a:endParaRPr>
          </a:p>
          <a:p>
            <a:pPr>
              <a:defRPr/>
            </a:pPr>
            <a:r>
              <a:rPr lang="en-CA" dirty="0" smtClean="0">
                <a:solidFill>
                  <a:schemeClr val="bg2">
                    <a:lumMod val="75000"/>
                    <a:lumOff val="25000"/>
                  </a:schemeClr>
                </a:solidFill>
              </a:rPr>
              <a:t>A molecule of DNA is made up of millions of tiny subunits called </a:t>
            </a:r>
            <a:r>
              <a:rPr lang="en-CA" dirty="0" smtClean="0">
                <a:solidFill>
                  <a:srgbClr val="FFFF00"/>
                </a:solidFill>
              </a:rPr>
              <a:t>Nucleotides</a:t>
            </a:r>
            <a:r>
              <a:rPr lang="en-CA" dirty="0" smtClean="0">
                <a:solidFill>
                  <a:schemeClr val="bg2">
                    <a:lumMod val="75000"/>
                    <a:lumOff val="25000"/>
                  </a:schemeClr>
                </a:solidFill>
              </a:rPr>
              <a:t>.</a:t>
            </a:r>
          </a:p>
          <a:p>
            <a:pPr>
              <a:defRPr/>
            </a:pPr>
            <a:endParaRPr lang="en-CA" dirty="0" smtClean="0">
              <a:solidFill>
                <a:schemeClr val="bg2">
                  <a:lumMod val="75000"/>
                  <a:lumOff val="25000"/>
                </a:schemeClr>
              </a:solidFill>
            </a:endParaRPr>
          </a:p>
          <a:p>
            <a:pPr>
              <a:defRPr/>
            </a:pPr>
            <a:r>
              <a:rPr lang="en-CA" dirty="0" smtClean="0">
                <a:solidFill>
                  <a:schemeClr val="bg2">
                    <a:lumMod val="75000"/>
                    <a:lumOff val="25000"/>
                  </a:schemeClr>
                </a:solidFill>
              </a:rPr>
              <a:t>Each nucleotide consists of:</a:t>
            </a:r>
          </a:p>
          <a:p>
            <a:pPr marL="907542" lvl="1" indent="-514350">
              <a:buFont typeface="+mj-lt"/>
              <a:buAutoNum type="arabicPeriod"/>
              <a:defRPr/>
            </a:pPr>
            <a:r>
              <a:rPr lang="en-CA" dirty="0" smtClean="0">
                <a:solidFill>
                  <a:schemeClr val="bg2">
                    <a:lumMod val="75000"/>
                    <a:lumOff val="25000"/>
                  </a:schemeClr>
                </a:solidFill>
              </a:rPr>
              <a:t>Phosphate group</a:t>
            </a:r>
          </a:p>
          <a:p>
            <a:pPr marL="907542" lvl="1" indent="-514350">
              <a:buFont typeface="+mj-lt"/>
              <a:buAutoNum type="arabicPeriod"/>
              <a:defRPr/>
            </a:pPr>
            <a:r>
              <a:rPr lang="en-CA" dirty="0" smtClean="0">
                <a:solidFill>
                  <a:schemeClr val="bg2">
                    <a:lumMod val="75000"/>
                    <a:lumOff val="25000"/>
                  </a:schemeClr>
                </a:solidFill>
              </a:rPr>
              <a:t>Pentose sugar</a:t>
            </a:r>
          </a:p>
          <a:p>
            <a:pPr marL="907542" lvl="1" indent="-514350">
              <a:buFont typeface="+mj-lt"/>
              <a:buAutoNum type="arabicPeriod"/>
              <a:defRPr/>
            </a:pPr>
            <a:r>
              <a:rPr lang="en-CA" dirty="0" smtClean="0">
                <a:solidFill>
                  <a:schemeClr val="bg2">
                    <a:lumMod val="75000"/>
                    <a:lumOff val="25000"/>
                  </a:schemeClr>
                </a:solidFill>
              </a:rPr>
              <a:t>Nitrogenous base</a:t>
            </a:r>
          </a:p>
          <a:p>
            <a:pPr>
              <a:defRPr/>
            </a:pPr>
            <a:endParaRPr lang="en-CA" dirty="0">
              <a:solidFill>
                <a:schemeClr val="bg2">
                  <a:lumMod val="75000"/>
                  <a:lumOff val="25000"/>
                </a:schemeClr>
              </a:solidFill>
            </a:endParaRPr>
          </a:p>
        </p:txBody>
      </p:sp>
    </p:spTree>
    <p:extLst>
      <p:ext uri="{BB962C8B-B14F-4D97-AF65-F5344CB8AC3E}">
        <p14:creationId xmlns:p14="http://schemas.microsoft.com/office/powerpoint/2010/main" xmlns="" val="209117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4" end="4"/>
                                            </p:txEl>
                                          </p:spTgt>
                                        </p:tgtEl>
                                        <p:attrNameLst>
                                          <p:attrName>style.visibility</p:attrName>
                                        </p:attrNameLst>
                                      </p:cBhvr>
                                      <p:to>
                                        <p:strVal val="visible"/>
                                      </p:to>
                                    </p:set>
                                    <p:anim calcmode="lin" valueType="num">
                                      <p:cBhvr additive="base">
                                        <p:cTn id="7"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5" end="5"/>
                                            </p:txEl>
                                          </p:spTgt>
                                        </p:tgtEl>
                                        <p:attrNameLst>
                                          <p:attrName>style.visibility</p:attrName>
                                        </p:attrNameLst>
                                      </p:cBhvr>
                                      <p:to>
                                        <p:strVal val="visible"/>
                                      </p:to>
                                    </p:set>
                                    <p:anim calcmode="lin" valueType="num">
                                      <p:cBhvr additive="base">
                                        <p:cTn id="11"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6" end="6"/>
                                            </p:txEl>
                                          </p:spTgt>
                                        </p:tgtEl>
                                        <p:attrNameLst>
                                          <p:attrName>style.visibility</p:attrName>
                                        </p:attrNameLst>
                                      </p:cBhvr>
                                      <p:to>
                                        <p:strVal val="visible"/>
                                      </p:to>
                                    </p:set>
                                    <p:anim calcmode="lin" valueType="num">
                                      <p:cBhvr additive="base">
                                        <p:cTn id="1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xEl>
                                              <p:pRg st="7" end="7"/>
                                            </p:txEl>
                                          </p:spTgt>
                                        </p:tgtEl>
                                        <p:attrNameLst>
                                          <p:attrName>style.visibility</p:attrName>
                                        </p:attrNameLst>
                                      </p:cBhvr>
                                      <p:to>
                                        <p:strVal val="visible"/>
                                      </p:to>
                                    </p:set>
                                    <p:anim calcmode="lin" valueType="num">
                                      <p:cBhvr additive="base">
                                        <p:cTn id="19"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itle 1"/>
          <p:cNvSpPr txBox="1">
            <a:spLocks/>
          </p:cNvSpPr>
          <p:nvPr/>
        </p:nvSpPr>
        <p:spPr>
          <a:xfrm>
            <a:off x="2362200" y="381000"/>
            <a:ext cx="6224588"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CA" sz="4400" dirty="0" smtClean="0">
                <a:solidFill>
                  <a:schemeClr val="bg2">
                    <a:lumMod val="75000"/>
                    <a:lumOff val="25000"/>
                  </a:schemeClr>
                </a:solidFill>
                <a:effectLst>
                  <a:outerShdw blurRad="38100" dist="38100" dir="2700000" algn="tl">
                    <a:srgbClr val="000000">
                      <a:alpha val="43137"/>
                    </a:srgbClr>
                  </a:outerShdw>
                </a:effectLst>
              </a:rPr>
              <a:t>Nucleotides</a:t>
            </a:r>
            <a:endParaRPr lang="en-CA" sz="4400" dirty="0">
              <a:solidFill>
                <a:schemeClr val="bg2">
                  <a:lumMod val="75000"/>
                  <a:lumOff val="25000"/>
                </a:schemeClr>
              </a:solidFill>
              <a:effectLst>
                <a:outerShdw blurRad="38100" dist="38100" dir="2700000" algn="tl">
                  <a:srgbClr val="000000">
                    <a:alpha val="43137"/>
                  </a:srgbClr>
                </a:outerShdw>
              </a:effectLst>
            </a:endParaRPr>
          </a:p>
        </p:txBody>
      </p:sp>
      <p:sp>
        <p:nvSpPr>
          <p:cNvPr id="5" name="Oval 4"/>
          <p:cNvSpPr/>
          <p:nvPr/>
        </p:nvSpPr>
        <p:spPr>
          <a:xfrm>
            <a:off x="1476324" y="2238348"/>
            <a:ext cx="2357462" cy="1785950"/>
          </a:xfrm>
          <a:prstGeom prst="ellipse">
            <a:avLst/>
          </a:prstGeom>
          <a:ln>
            <a:solidFill>
              <a:srgbClr val="000000"/>
            </a:solidFill>
          </a:ln>
          <a:scene3d>
            <a:camera prst="orthographicFront"/>
            <a:lightRig rig="threePt" dir="t"/>
          </a:scene3d>
          <a:sp3d>
            <a:bevelT w="1905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000" b="1" dirty="0">
                <a:solidFill>
                  <a:srgbClr val="000000"/>
                </a:solidFill>
              </a:rPr>
              <a:t>Phosphate</a:t>
            </a:r>
          </a:p>
        </p:txBody>
      </p:sp>
      <p:sp>
        <p:nvSpPr>
          <p:cNvPr id="6" name="Regular Pentagon 5"/>
          <p:cNvSpPr/>
          <p:nvPr/>
        </p:nvSpPr>
        <p:spPr>
          <a:xfrm>
            <a:off x="3548026" y="3809984"/>
            <a:ext cx="2286016" cy="2286016"/>
          </a:xfrm>
          <a:prstGeom prst="pentagon">
            <a:avLst/>
          </a:prstGeom>
          <a:solidFill>
            <a:srgbClr val="008000"/>
          </a:solidFill>
          <a:ln>
            <a:solidFill>
              <a:srgbClr val="000000"/>
            </a:solidFill>
          </a:ln>
          <a:scene3d>
            <a:camera prst="orthographicFront"/>
            <a:lightRig rig="threePt" dir="t"/>
          </a:scene3d>
          <a:sp3d>
            <a:bevelT w="2032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rPr>
              <a:t>Pentose</a:t>
            </a:r>
          </a:p>
          <a:p>
            <a:pPr algn="ctr">
              <a:defRPr/>
            </a:pPr>
            <a:r>
              <a:rPr lang="en-CA" sz="2400" b="1" dirty="0">
                <a:solidFill>
                  <a:srgbClr val="000000"/>
                </a:solidFill>
              </a:rPr>
              <a:t>Sugar</a:t>
            </a:r>
          </a:p>
        </p:txBody>
      </p:sp>
      <p:sp>
        <p:nvSpPr>
          <p:cNvPr id="7" name="Rectangle 6"/>
          <p:cNvSpPr/>
          <p:nvPr/>
        </p:nvSpPr>
        <p:spPr>
          <a:xfrm>
            <a:off x="6691298" y="3381356"/>
            <a:ext cx="2071702" cy="1285884"/>
          </a:xfrm>
          <a:prstGeom prst="rect">
            <a:avLst/>
          </a:prstGeom>
          <a:solidFill>
            <a:schemeClr val="accent3">
              <a:lumMod val="75000"/>
            </a:schemeClr>
          </a:solidFill>
          <a:ln>
            <a:solidFill>
              <a:srgbClr val="000000"/>
            </a:solidFill>
          </a:ln>
          <a:scene3d>
            <a:camera prst="orthographicFront"/>
            <a:lightRig rig="threePt" dir="t"/>
          </a:scene3d>
          <a:sp3d>
            <a:bevelT w="2032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b="1" dirty="0">
                <a:solidFill>
                  <a:srgbClr val="000000"/>
                </a:solidFill>
              </a:rPr>
              <a:t>Nitrogenous</a:t>
            </a:r>
          </a:p>
          <a:p>
            <a:pPr algn="ctr">
              <a:defRPr/>
            </a:pPr>
            <a:r>
              <a:rPr lang="en-CA" sz="2400" b="1" dirty="0">
                <a:solidFill>
                  <a:srgbClr val="000000"/>
                </a:solidFill>
              </a:rPr>
              <a:t>Base</a:t>
            </a:r>
          </a:p>
        </p:txBody>
      </p:sp>
      <p:cxnSp>
        <p:nvCxnSpPr>
          <p:cNvPr id="8" name="Straight Connector 7"/>
          <p:cNvCxnSpPr/>
          <p:nvPr/>
        </p:nvCxnSpPr>
        <p:spPr>
          <a:xfrm rot="16200000" flipH="1">
            <a:off x="3007492" y="4142568"/>
            <a:ext cx="777875" cy="303212"/>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834036" y="4667236"/>
            <a:ext cx="1893888" cy="15875"/>
          </a:xfrm>
          <a:prstGeom prst="line">
            <a:avLst/>
          </a:prstGeom>
          <a:ln w="38100">
            <a:solidFill>
              <a:srgbClr val="0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25677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2015-2016</a:t>
            </a:r>
            <a:endParaRPr lang="en-PH"/>
          </a:p>
        </p:txBody>
      </p:sp>
      <p:sp>
        <p:nvSpPr>
          <p:cNvPr id="3" name="Footer Placeholder 2"/>
          <p:cNvSpPr>
            <a:spLocks noGrp="1"/>
          </p:cNvSpPr>
          <p:nvPr>
            <p:ph type="ftr" sz="quarter" idx="11"/>
          </p:nvPr>
        </p:nvSpPr>
        <p:spPr/>
        <p:txBody>
          <a:bodyPr/>
          <a:lstStyle/>
          <a:p>
            <a:r>
              <a:rPr lang="en-PH" smtClean="0"/>
              <a:t>May Alrashed, PhD</a:t>
            </a:r>
            <a:endParaRPr lang="en-PH"/>
          </a:p>
        </p:txBody>
      </p:sp>
      <p:sp>
        <p:nvSpPr>
          <p:cNvPr id="4" name="Title 1"/>
          <p:cNvSpPr txBox="1">
            <a:spLocks/>
          </p:cNvSpPr>
          <p:nvPr/>
        </p:nvSpPr>
        <p:spPr>
          <a:xfrm>
            <a:off x="2071688" y="214313"/>
            <a:ext cx="6515100" cy="1143000"/>
          </a:xfrm>
          <a:prstGeom prst="rect">
            <a:avLst/>
          </a:prstGeom>
        </p:spPr>
        <p:txBody>
          <a:bodyPr>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CA" sz="4400" dirty="0" smtClean="0">
                <a:solidFill>
                  <a:schemeClr val="bg2">
                    <a:lumMod val="75000"/>
                    <a:lumOff val="25000"/>
                  </a:schemeClr>
                </a:solidFill>
                <a:effectLst>
                  <a:outerShdw blurRad="38100" dist="38100" dir="2700000" algn="tl">
                    <a:srgbClr val="000000">
                      <a:alpha val="43137"/>
                    </a:srgbClr>
                  </a:outerShdw>
                </a:effectLst>
              </a:rPr>
              <a:t>Nucleotides</a:t>
            </a:r>
            <a:endParaRPr lang="en-CA" sz="4400" dirty="0">
              <a:solidFill>
                <a:schemeClr val="bg2">
                  <a:lumMod val="75000"/>
                  <a:lumOff val="25000"/>
                </a:schemeClr>
              </a:solidFill>
              <a:effectLst>
                <a:outerShdw blurRad="38100" dist="38100" dir="2700000" algn="tl">
                  <a:srgbClr val="000000">
                    <a:alpha val="43137"/>
                  </a:srgbClr>
                </a:outerShdw>
              </a:effectLst>
            </a:endParaRPr>
          </a:p>
        </p:txBody>
      </p:sp>
      <p:sp>
        <p:nvSpPr>
          <p:cNvPr id="5" name="Content Placeholder 2"/>
          <p:cNvSpPr txBox="1">
            <a:spLocks/>
          </p:cNvSpPr>
          <p:nvPr/>
        </p:nvSpPr>
        <p:spPr>
          <a:xfrm>
            <a:off x="2071688" y="1571625"/>
            <a:ext cx="6715125" cy="4929188"/>
          </a:xfrm>
          <a:prstGeom prst="rect">
            <a:avLst/>
          </a:prstGeom>
        </p:spPr>
        <p:txBody>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r>
              <a:rPr lang="en-CA" dirty="0" smtClean="0">
                <a:solidFill>
                  <a:schemeClr val="bg2">
                    <a:lumMod val="75000"/>
                    <a:lumOff val="25000"/>
                  </a:schemeClr>
                </a:solidFill>
              </a:rPr>
              <a:t>The phosphate and sugar form the backbone of the DNA molecule, whereas the bases form the “rungs”.</a:t>
            </a:r>
          </a:p>
          <a:p>
            <a:pPr>
              <a:defRPr/>
            </a:pPr>
            <a:endParaRPr lang="en-CA" dirty="0" smtClean="0">
              <a:solidFill>
                <a:schemeClr val="bg2">
                  <a:lumMod val="75000"/>
                  <a:lumOff val="25000"/>
                </a:schemeClr>
              </a:solidFill>
            </a:endParaRPr>
          </a:p>
          <a:p>
            <a:pPr marL="0" indent="0">
              <a:buNone/>
              <a:defRPr/>
            </a:pPr>
            <a:endParaRPr lang="en-CA" dirty="0" smtClean="0">
              <a:solidFill>
                <a:schemeClr val="bg2">
                  <a:lumMod val="75000"/>
                  <a:lumOff val="25000"/>
                </a:schemeClr>
              </a:solidFill>
            </a:endParaRPr>
          </a:p>
          <a:p>
            <a:pPr>
              <a:defRPr/>
            </a:pPr>
            <a:endParaRPr lang="en-CA" dirty="0" smtClean="0">
              <a:solidFill>
                <a:schemeClr val="bg2">
                  <a:lumMod val="75000"/>
                  <a:lumOff val="25000"/>
                </a:schemeClr>
              </a:solidFill>
            </a:endParaRPr>
          </a:p>
          <a:p>
            <a:pPr>
              <a:defRPr/>
            </a:pPr>
            <a:endParaRPr lang="en-CA" dirty="0" smtClean="0">
              <a:solidFill>
                <a:schemeClr val="bg2">
                  <a:lumMod val="75000"/>
                  <a:lumOff val="25000"/>
                </a:schemeClr>
              </a:solidFill>
            </a:endParaRPr>
          </a:p>
          <a:p>
            <a:pPr>
              <a:defRPr/>
            </a:pPr>
            <a:endParaRPr lang="en-CA" dirty="0" smtClean="0">
              <a:solidFill>
                <a:schemeClr val="bg2">
                  <a:lumMod val="75000"/>
                  <a:lumOff val="25000"/>
                </a:schemeClr>
              </a:solidFill>
            </a:endParaRPr>
          </a:p>
          <a:p>
            <a:pPr>
              <a:defRPr/>
            </a:pPr>
            <a:endParaRPr lang="en-CA" dirty="0" smtClean="0">
              <a:solidFill>
                <a:schemeClr val="bg2">
                  <a:lumMod val="75000"/>
                  <a:lumOff val="25000"/>
                </a:schemeClr>
              </a:solidFill>
            </a:endParaRPr>
          </a:p>
        </p:txBody>
      </p:sp>
      <p:sp>
        <p:nvSpPr>
          <p:cNvPr id="6" name="Rectangle 5"/>
          <p:cNvSpPr/>
          <p:nvPr/>
        </p:nvSpPr>
        <p:spPr>
          <a:xfrm>
            <a:off x="1071538" y="3429000"/>
            <a:ext cx="7215238" cy="285752"/>
          </a:xfrm>
          <a:prstGeom prst="rect">
            <a:avLst/>
          </a:prstGeom>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grpSp>
        <p:nvGrpSpPr>
          <p:cNvPr id="7" name="Group 21"/>
          <p:cNvGrpSpPr>
            <a:grpSpLocks/>
          </p:cNvGrpSpPr>
          <p:nvPr/>
        </p:nvGrpSpPr>
        <p:grpSpPr bwMode="auto">
          <a:xfrm>
            <a:off x="1357313" y="3643313"/>
            <a:ext cx="6786562" cy="1214437"/>
            <a:chOff x="1357290" y="3643314"/>
            <a:chExt cx="6786610" cy="1214446"/>
          </a:xfrm>
        </p:grpSpPr>
        <p:sp>
          <p:nvSpPr>
            <p:cNvPr id="8" name="Parallelogram 7"/>
            <p:cNvSpPr/>
            <p:nvPr/>
          </p:nvSpPr>
          <p:spPr>
            <a:xfrm>
              <a:off x="135729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9" name="Parallelogram 8"/>
            <p:cNvSpPr/>
            <p:nvPr/>
          </p:nvSpPr>
          <p:spPr>
            <a:xfrm>
              <a:off x="207167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0" name="Parallelogram 9"/>
            <p:cNvSpPr/>
            <p:nvPr/>
          </p:nvSpPr>
          <p:spPr>
            <a:xfrm>
              <a:off x="278605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1" name="Parallelogram 10"/>
            <p:cNvSpPr/>
            <p:nvPr/>
          </p:nvSpPr>
          <p:spPr>
            <a:xfrm>
              <a:off x="350043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2" name="Parallelogram 11"/>
            <p:cNvSpPr/>
            <p:nvPr/>
          </p:nvSpPr>
          <p:spPr>
            <a:xfrm>
              <a:off x="421481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3" name="Parallelogram 12"/>
            <p:cNvSpPr/>
            <p:nvPr/>
          </p:nvSpPr>
          <p:spPr>
            <a:xfrm>
              <a:off x="492919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4" name="Parallelogram 13"/>
            <p:cNvSpPr/>
            <p:nvPr/>
          </p:nvSpPr>
          <p:spPr>
            <a:xfrm>
              <a:off x="564357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5" name="Parallelogram 14"/>
            <p:cNvSpPr/>
            <p:nvPr/>
          </p:nvSpPr>
          <p:spPr>
            <a:xfrm>
              <a:off x="635795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6" name="Parallelogram 15"/>
            <p:cNvSpPr/>
            <p:nvPr/>
          </p:nvSpPr>
          <p:spPr>
            <a:xfrm>
              <a:off x="707233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
          <p:nvSpPr>
            <p:cNvPr id="17" name="Parallelogram 16"/>
            <p:cNvSpPr/>
            <p:nvPr/>
          </p:nvSpPr>
          <p:spPr>
            <a:xfrm>
              <a:off x="7786710" y="3643314"/>
              <a:ext cx="357190" cy="1214446"/>
            </a:xfrm>
            <a:prstGeom prst="parallelogram">
              <a:avLst/>
            </a:prstGeom>
            <a:solidFill>
              <a:srgbClr val="92D050"/>
            </a:solidFill>
            <a:ln>
              <a:noFill/>
            </a:ln>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grpSp>
      <p:sp>
        <p:nvSpPr>
          <p:cNvPr id="18" name="Rectangle 17"/>
          <p:cNvSpPr/>
          <p:nvPr/>
        </p:nvSpPr>
        <p:spPr>
          <a:xfrm>
            <a:off x="1071538" y="4786322"/>
            <a:ext cx="7215238" cy="285752"/>
          </a:xfrm>
          <a:prstGeom prst="rect">
            <a:avLst/>
          </a:prstGeom>
          <a:scene3d>
            <a:camera prst="orthographicFront"/>
            <a:lightRig rig="threePt" dir="t"/>
          </a:scene3d>
          <a:sp3d>
            <a:bevelT w="1079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solidFill>
                <a:schemeClr val="bg2">
                  <a:lumMod val="75000"/>
                  <a:lumOff val="25000"/>
                </a:schemeClr>
              </a:solidFill>
            </a:endParaRPr>
          </a:p>
        </p:txBody>
      </p:sp>
    </p:spTree>
    <p:extLst>
      <p:ext uri="{BB962C8B-B14F-4D97-AF65-F5344CB8AC3E}">
        <p14:creationId xmlns:p14="http://schemas.microsoft.com/office/powerpoint/2010/main" xmlns="" val="3260390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5920</TotalTime>
  <Words>686</Words>
  <Application>Microsoft Office PowerPoint</Application>
  <PresentationFormat>On-screen Show (4:3)</PresentationFormat>
  <Paragraphs>189</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Medical Genetics 453 CLS</vt:lpstr>
      <vt:lpstr>DNA structure and function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Genetics</dc:title>
  <dc:creator>janet</dc:creator>
  <cp:lastModifiedBy>may alrashed</cp:lastModifiedBy>
  <cp:revision>56</cp:revision>
  <dcterms:created xsi:type="dcterms:W3CDTF">2012-03-08T09:39:19Z</dcterms:created>
  <dcterms:modified xsi:type="dcterms:W3CDTF">2015-10-03T20:32:19Z</dcterms:modified>
</cp:coreProperties>
</file>