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12"/>
  </p:notesMasterIdLst>
  <p:sldIdLst>
    <p:sldId id="256" r:id="rId2"/>
    <p:sldId id="257" r:id="rId3"/>
    <p:sldId id="259" r:id="rId4"/>
    <p:sldId id="260" r:id="rId5"/>
    <p:sldId id="258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0033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94" autoAdjust="0"/>
    <p:restoredTop sz="94660"/>
  </p:normalViewPr>
  <p:slideViewPr>
    <p:cSldViewPr>
      <p:cViewPr varScale="1">
        <p:scale>
          <a:sx n="86" d="100"/>
          <a:sy n="86" d="100"/>
        </p:scale>
        <p:origin x="-96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7F6CE449-212C-43E7-BA39-D0C8005598C8}" type="datetimeFigureOut">
              <a:rPr lang="ar-SA" smtClean="0"/>
              <a:t>30/01/1439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2504DE56-BF37-4063-8794-1E066DE7D8EF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04DE56-BF37-4063-8794-1E066DE7D8EF}" type="slidenum">
              <a:rPr lang="ar-SA" smtClean="0"/>
              <a:t>1</a:t>
            </a:fld>
            <a:endParaRPr lang="ar-SA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04DE56-BF37-4063-8794-1E066DE7D8EF}" type="slidenum">
              <a:rPr lang="ar-SA" smtClean="0"/>
              <a:t>10</a:t>
            </a:fld>
            <a:endParaRPr lang="ar-SA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04DE56-BF37-4063-8794-1E066DE7D8EF}" type="slidenum">
              <a:rPr lang="ar-SA" smtClean="0"/>
              <a:t>2</a:t>
            </a:fld>
            <a:endParaRPr lang="ar-SA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04DE56-BF37-4063-8794-1E066DE7D8EF}" type="slidenum">
              <a:rPr lang="ar-SA" smtClean="0"/>
              <a:t>3</a:t>
            </a:fld>
            <a:endParaRPr lang="ar-SA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04DE56-BF37-4063-8794-1E066DE7D8EF}" type="slidenum">
              <a:rPr lang="ar-SA" smtClean="0"/>
              <a:t>4</a:t>
            </a:fld>
            <a:endParaRPr lang="ar-SA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04DE56-BF37-4063-8794-1E066DE7D8EF}" type="slidenum">
              <a:rPr lang="ar-SA" smtClean="0"/>
              <a:t>5</a:t>
            </a:fld>
            <a:endParaRPr lang="ar-SA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04DE56-BF37-4063-8794-1E066DE7D8EF}" type="slidenum">
              <a:rPr lang="ar-SA" smtClean="0"/>
              <a:t>6</a:t>
            </a:fld>
            <a:endParaRPr lang="ar-SA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04DE56-BF37-4063-8794-1E066DE7D8EF}" type="slidenum">
              <a:rPr lang="ar-SA" smtClean="0"/>
              <a:t>7</a:t>
            </a:fld>
            <a:endParaRPr lang="ar-SA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04DE56-BF37-4063-8794-1E066DE7D8EF}" type="slidenum">
              <a:rPr lang="ar-SA" smtClean="0"/>
              <a:t>8</a:t>
            </a:fld>
            <a:endParaRPr lang="ar-SA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04DE56-BF37-4063-8794-1E066DE7D8EF}" type="slidenum">
              <a:rPr lang="ar-SA" smtClean="0"/>
              <a:t>9</a:t>
            </a:fld>
            <a:endParaRPr lang="ar-S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مستطيل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مستطيل 18"/>
          <p:cNvSpPr>
            <a:spLocks noChangeArrowheads="1"/>
          </p:cNvSpPr>
          <p:nvPr/>
        </p:nvSpPr>
        <p:spPr bwMode="white">
          <a:xfrm>
            <a:off x="8991600" y="3048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مستطيل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مستطيل 15"/>
          <p:cNvSpPr>
            <a:spLocks noChangeArrowheads="1"/>
          </p:cNvSpPr>
          <p:nvPr/>
        </p:nvSpPr>
        <p:spPr bwMode="white">
          <a:xfrm>
            <a:off x="0" y="0"/>
            <a:ext cx="9144000" cy="25146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مستطيل 11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عنوان فرعي 8"/>
          <p:cNvSpPr>
            <a:spLocks noGrp="1"/>
          </p:cNvSpPr>
          <p:nvPr>
            <p:ph type="subTitle" idx="1"/>
          </p:nvPr>
        </p:nvSpPr>
        <p:spPr>
          <a:xfrm>
            <a:off x="1371600" y="2819400"/>
            <a:ext cx="6400800" cy="1752600"/>
          </a:xfrm>
        </p:spPr>
        <p:txBody>
          <a:bodyPr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28" name="عنصر نائب للتاريخ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17" name="عنصر نائب للتذييل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رابط مستقيم 6"/>
          <p:cNvSpPr>
            <a:spLocks noChangeShapeType="1"/>
          </p:cNvSpPr>
          <p:nvPr/>
        </p:nvSpPr>
        <p:spPr bwMode="auto">
          <a:xfrm>
            <a:off x="155448" y="2420112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مستطيل 9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شكل بيضاوي 12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شكل بيضاوي 13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عنصر نائب لرقم الشريحة 28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عنوان 7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752600"/>
          </a:xfrm>
        </p:spPr>
        <p:txBody>
          <a:bodyPr anchor="b"/>
          <a:lstStyle>
            <a:lvl1pPr>
              <a:defRPr sz="4200">
                <a:solidFill>
                  <a:schemeClr val="accent1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عنوان ونص عموديان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مستطيل 7"/>
          <p:cNvSpPr>
            <a:spLocks noChangeArrowheads="1"/>
          </p:cNvSpPr>
          <p:nvPr/>
        </p:nvSpPr>
        <p:spPr bwMode="white">
          <a:xfrm>
            <a:off x="7010400" y="0"/>
            <a:ext cx="21336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مستطيل 8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مستطيل 9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مستطيل 10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مستطيل 11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رابط مستقيم 12"/>
          <p:cNvSpPr>
            <a:spLocks noChangeShapeType="1"/>
          </p:cNvSpPr>
          <p:nvPr/>
        </p:nvSpPr>
        <p:spPr bwMode="auto">
          <a:xfrm rot="5400000">
            <a:off x="4021836" y="3278124"/>
            <a:ext cx="6245352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شكل بيضاوي 13"/>
          <p:cNvSpPr/>
          <p:nvPr/>
        </p:nvSpPr>
        <p:spPr>
          <a:xfrm>
            <a:off x="6839712" y="2925763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شكل بيضاوي 14"/>
          <p:cNvSpPr/>
          <p:nvPr/>
        </p:nvSpPr>
        <p:spPr>
          <a:xfrm>
            <a:off x="6934200" y="3020251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6915912" y="3009901"/>
            <a:ext cx="457200" cy="441325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304800" y="304800"/>
            <a:ext cx="6553200" cy="5821366"/>
          </a:xfrm>
        </p:spPr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7391400" y="304801"/>
            <a:ext cx="1447800" cy="5851525"/>
          </a:xfrm>
        </p:spPr>
        <p:txBody>
          <a:bodyPr vert="eaVert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4361688" y="1026372"/>
            <a:ext cx="457200" cy="441325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عنصر نائب للمحتوى 7"/>
          <p:cNvSpPr>
            <a:spLocks noGrp="1"/>
          </p:cNvSpPr>
          <p:nvPr>
            <p:ph sz="quarter" idx="1"/>
          </p:nvPr>
        </p:nvSpPr>
        <p:spPr>
          <a:xfrm>
            <a:off x="301752" y="1527048"/>
            <a:ext cx="8503920" cy="45720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مستطيل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مستطيل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مستطيل 15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مستطيل 17"/>
          <p:cNvSpPr>
            <a:spLocks noChangeArrowheads="1"/>
          </p:cNvSpPr>
          <p:nvPr/>
        </p:nvSpPr>
        <p:spPr bwMode="white">
          <a:xfrm>
            <a:off x="8991600" y="1905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مستطيل 18"/>
          <p:cNvSpPr>
            <a:spLocks noChangeArrowheads="1"/>
          </p:cNvSpPr>
          <p:nvPr/>
        </p:nvSpPr>
        <p:spPr bwMode="white">
          <a:xfrm>
            <a:off x="152400" y="2286000"/>
            <a:ext cx="8833104" cy="304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مستطيل 11"/>
          <p:cNvSpPr>
            <a:spLocks noChangeArrowheads="1"/>
          </p:cNvSpPr>
          <p:nvPr/>
        </p:nvSpPr>
        <p:spPr bwMode="auto">
          <a:xfrm>
            <a:off x="155448" y="142352"/>
            <a:ext cx="8833104" cy="2139696"/>
          </a:xfrm>
          <a:prstGeom prst="rect">
            <a:avLst/>
          </a:prstGeom>
          <a:solidFill>
            <a:schemeClr val="accent1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1368426" y="2743200"/>
            <a:ext cx="6480174" cy="1673225"/>
          </a:xfrm>
        </p:spPr>
        <p:txBody>
          <a:bodyPr anchor="t"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13" name="مستطيل 12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مستطيل 13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8" name="رابط مستقيم 7"/>
          <p:cNvSpPr>
            <a:spLocks noChangeShapeType="1"/>
          </p:cNvSpPr>
          <p:nvPr/>
        </p:nvSpPr>
        <p:spPr bwMode="auto">
          <a:xfrm>
            <a:off x="152400" y="2438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شكل بيضاوي 9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شكل بيضاوي 10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533400"/>
            <a:ext cx="7772400" cy="1524000"/>
          </a:xfrm>
        </p:spPr>
        <p:txBody>
          <a:bodyPr anchor="b"/>
          <a:lstStyle>
            <a:lvl1pPr algn="ctr">
              <a:buNone/>
              <a:defRPr sz="4200" b="0" cap="none" baseline="0">
                <a:solidFill>
                  <a:srgbClr val="FFFFFF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</p:spPr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5791200" y="6409944"/>
            <a:ext cx="3044952" cy="365760"/>
          </a:xfrm>
        </p:spPr>
        <p:txBody>
          <a:bodyPr/>
          <a:lstStyle/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رابط مستقيم 7"/>
          <p:cNvSpPr>
            <a:spLocks noChangeShapeType="1"/>
          </p:cNvSpPr>
          <p:nvPr/>
        </p:nvSpPr>
        <p:spPr bwMode="auto">
          <a:xfrm flipV="1">
            <a:off x="4563080" y="1575652"/>
            <a:ext cx="8921" cy="4819557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عنصر نائب للمحتوى 9"/>
          <p:cNvSpPr>
            <a:spLocks noGrp="1"/>
          </p:cNvSpPr>
          <p:nvPr>
            <p:ph sz="half" idx="1"/>
          </p:nvPr>
        </p:nvSpPr>
        <p:spPr>
          <a:xfrm>
            <a:off x="301752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12" name="عنصر نائب للمحتوى 11"/>
          <p:cNvSpPr>
            <a:spLocks noGrp="1"/>
          </p:cNvSpPr>
          <p:nvPr>
            <p:ph sz="half" idx="2"/>
          </p:nvPr>
        </p:nvSpPr>
        <p:spPr>
          <a:xfrm>
            <a:off x="4800600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مقارنة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رابط مستقيم 9"/>
          <p:cNvSpPr>
            <a:spLocks noChangeShapeType="1"/>
          </p:cNvSpPr>
          <p:nvPr/>
        </p:nvSpPr>
        <p:spPr bwMode="auto">
          <a:xfrm flipV="1">
            <a:off x="4572000" y="2200275"/>
            <a:ext cx="0" cy="4187952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مستطيل 19"/>
          <p:cNvSpPr>
            <a:spLocks noChangeArrowheads="1"/>
          </p:cNvSpPr>
          <p:nvPr/>
        </p:nvSpPr>
        <p:spPr bwMode="white">
          <a:xfrm>
            <a:off x="0" y="0"/>
            <a:ext cx="9144000" cy="1447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مستطيل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1" name="مستطيل 20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2" name="مستطيل 21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مستطيل 10"/>
          <p:cNvSpPr/>
          <p:nvPr/>
        </p:nvSpPr>
        <p:spPr>
          <a:xfrm>
            <a:off x="152400" y="1371600"/>
            <a:ext cx="8833104" cy="914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مستطيل 12"/>
          <p:cNvSpPr>
            <a:spLocks noChangeArrowheads="1"/>
          </p:cNvSpPr>
          <p:nvPr/>
        </p:nvSpPr>
        <p:spPr bwMode="auto">
          <a:xfrm>
            <a:off x="145923" y="6391656"/>
            <a:ext cx="8833104" cy="310896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4040188" cy="732974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lang="en-US" sz="2200" b="1" dirty="0" smtClean="0">
                <a:solidFill>
                  <a:srgbClr val="FFFFFF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791330" y="1524000"/>
            <a:ext cx="4041775" cy="731520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sz="2200" b="1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>
          <a:xfrm>
            <a:off x="304800" y="6409944"/>
            <a:ext cx="3581400" cy="365760"/>
          </a:xfrm>
        </p:spPr>
        <p:txBody>
          <a:bodyPr/>
          <a:lstStyle/>
          <a:p>
            <a:endParaRPr lang="en-US"/>
          </a:p>
        </p:txBody>
      </p:sp>
      <p:sp>
        <p:nvSpPr>
          <p:cNvPr id="15" name="رابط مستقيم 14"/>
          <p:cNvSpPr>
            <a:spLocks noChangeShapeType="1"/>
          </p:cNvSpPr>
          <p:nvPr/>
        </p:nvSpPr>
        <p:spPr bwMode="auto">
          <a:xfrm>
            <a:off x="152400" y="128016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مستطيل 1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4" name="عنصر نائب للمحتوى 23"/>
          <p:cNvSpPr>
            <a:spLocks noGrp="1"/>
          </p:cNvSpPr>
          <p:nvPr>
            <p:ph sz="quarter" idx="2"/>
          </p:nvPr>
        </p:nvSpPr>
        <p:spPr>
          <a:xfrm>
            <a:off x="301752" y="2471383"/>
            <a:ext cx="4041648" cy="3818404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26" name="عنصر نائب للمحتوى 25"/>
          <p:cNvSpPr>
            <a:spLocks noGrp="1"/>
          </p:cNvSpPr>
          <p:nvPr>
            <p:ph sz="quarter" idx="4"/>
          </p:nvPr>
        </p:nvSpPr>
        <p:spPr>
          <a:xfrm>
            <a:off x="4800600" y="2471383"/>
            <a:ext cx="4038600" cy="3822192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25" name="شكل بيضاوي 24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شكل بيضاوي 26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>
          <a:xfrm>
            <a:off x="4343400" y="1042416"/>
            <a:ext cx="457200" cy="441325"/>
          </a:xfrm>
        </p:spPr>
        <p:txBody>
          <a:bodyPr/>
          <a:lstStyle>
            <a:lvl1pPr algn="ctr"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عنوان 22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>
          <a:xfrm>
            <a:off x="4343400" y="1036020"/>
            <a:ext cx="457200" cy="441325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مستطيل 7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مستطيل 9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مستطيل 8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مستطيل 4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6" name="مستطيل 5"/>
          <p:cNvSpPr>
            <a:spLocks noChangeArrowheads="1"/>
          </p:cNvSpPr>
          <p:nvPr/>
        </p:nvSpPr>
        <p:spPr bwMode="auto">
          <a:xfrm>
            <a:off x="152400" y="158496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>
          <a:xfrm>
            <a:off x="4267200" y="6324600"/>
            <a:ext cx="609600" cy="441324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مستطيل 18"/>
          <p:cNvSpPr>
            <a:spLocks noChangeArrowheads="1"/>
          </p:cNvSpPr>
          <p:nvPr/>
        </p:nvSpPr>
        <p:spPr bwMode="auto">
          <a:xfrm>
            <a:off x="152400" y="152400"/>
            <a:ext cx="8833104" cy="304800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مستطيل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مستطيل 17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مستطيل 15"/>
          <p:cNvSpPr>
            <a:spLocks noChangeArrowheads="1"/>
          </p:cNvSpPr>
          <p:nvPr/>
        </p:nvSpPr>
        <p:spPr bwMode="white">
          <a:xfrm>
            <a:off x="0" y="0"/>
            <a:ext cx="9144000" cy="118872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مستطيل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3" name="مستطيل 12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381000" y="914400"/>
            <a:ext cx="2362200" cy="990600"/>
          </a:xfrm>
        </p:spPr>
        <p:txBody>
          <a:bodyPr anchor="b">
            <a:noAutofit/>
          </a:bodyPr>
          <a:lstStyle>
            <a:lvl1pPr algn="l">
              <a:buNone/>
              <a:defRPr sz="2200" b="1">
                <a:solidFill>
                  <a:srgbClr val="FFFFFF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381000" y="1981200"/>
            <a:ext cx="2362200" cy="4144963"/>
          </a:xfrm>
        </p:spPr>
        <p:txBody>
          <a:bodyPr/>
          <a:lstStyle>
            <a:lvl1pPr marL="0" indent="0">
              <a:spcAft>
                <a:spcPts val="1000"/>
              </a:spcAft>
              <a:buNone/>
              <a:defRPr sz="1600">
                <a:solidFill>
                  <a:srgbClr val="FFFFFF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8" name="مستطيل 7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9" name="رابط مستقيم 8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عنصر نائب للمحتوى 19"/>
          <p:cNvSpPr>
            <a:spLocks noGrp="1"/>
          </p:cNvSpPr>
          <p:nvPr>
            <p:ph sz="quarter" idx="1"/>
          </p:nvPr>
        </p:nvSpPr>
        <p:spPr>
          <a:xfrm>
            <a:off x="3124200" y="685800"/>
            <a:ext cx="5638800" cy="54102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10" name="شكل بيضاوي 9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شكل بيضاوي 10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مستطيل 20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383280" cy="365760"/>
          </a:xfrm>
        </p:spPr>
        <p:txBody>
          <a:bodyPr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رابط مستقيم 20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مستطيل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مستطيل 15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مستطيل 16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مستطيل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0" name="مستطيل 19"/>
          <p:cNvSpPr>
            <a:spLocks noChangeArrowheads="1"/>
          </p:cNvSpPr>
          <p:nvPr/>
        </p:nvSpPr>
        <p:spPr bwMode="auto">
          <a:xfrm>
            <a:off x="152400" y="152400"/>
            <a:ext cx="8833104" cy="301752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مستطيل 7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مستطيل 14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2" name="شكل بيضاوي 11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شكل بيضاوي 12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3000375" y="5029200"/>
            <a:ext cx="5867400" cy="1219200"/>
          </a:xfrm>
        </p:spPr>
        <p:txBody>
          <a:bodyPr anchor="t">
            <a:noAutofit/>
          </a:bodyPr>
          <a:lstStyle>
            <a:lvl1pPr algn="l">
              <a:buNone/>
              <a:defRPr sz="2400" b="1">
                <a:solidFill>
                  <a:schemeClr val="tx2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3000375" y="609600"/>
            <a:ext cx="5867400" cy="4267200"/>
          </a:xfrm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381000" y="990600"/>
            <a:ext cx="2438400" cy="5257800"/>
          </a:xfrm>
        </p:spPr>
        <p:txBody>
          <a:bodyPr/>
          <a:lstStyle>
            <a:lvl1pPr marL="0" indent="0">
              <a:spcAft>
                <a:spcPts val="1000"/>
              </a:spcAft>
              <a:buFontTx/>
              <a:buNone/>
              <a:defRPr sz="16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22" name="مستطيل 21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5788152" y="6404984"/>
            <a:ext cx="3044952" cy="365760"/>
          </a:xfrm>
        </p:spPr>
        <p:txBody>
          <a:bodyPr/>
          <a:lstStyle/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584448" cy="36576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مستطيل 1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مستطيل 15"/>
          <p:cNvSpPr>
            <a:spLocks noChangeArrowheads="1"/>
          </p:cNvSpPr>
          <p:nvPr/>
        </p:nvSpPr>
        <p:spPr bwMode="white">
          <a:xfrm>
            <a:off x="0" y="0"/>
            <a:ext cx="9144000" cy="1393371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مستطيل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مستطيل 18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مستطيل 8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عنصر نائب للتاريخ 13"/>
          <p:cNvSpPr>
            <a:spLocks noGrp="1"/>
          </p:cNvSpPr>
          <p:nvPr>
            <p:ph type="dt" sz="half" idx="2"/>
          </p:nvPr>
        </p:nvSpPr>
        <p:spPr>
          <a:xfrm>
            <a:off x="5791200" y="6404984"/>
            <a:ext cx="3044952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rgbClr val="FFFFFF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10/20/2017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3"/>
          </p:nvPr>
        </p:nvSpPr>
        <p:spPr>
          <a:xfrm>
            <a:off x="304800" y="6410848"/>
            <a:ext cx="35814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8" name="مستطيل 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0" name="رابط مستقيم 9"/>
          <p:cNvSpPr>
            <a:spLocks noChangeShapeType="1"/>
          </p:cNvSpPr>
          <p:nvPr/>
        </p:nvSpPr>
        <p:spPr bwMode="auto">
          <a:xfrm>
            <a:off x="152400" y="1276743"/>
            <a:ext cx="8833104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شكل بيضاوي 11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شكل بيضاوي 14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عنصر نائب لرقم الشريحة 22"/>
          <p:cNvSpPr>
            <a:spLocks noGrp="1"/>
          </p:cNvSpPr>
          <p:nvPr>
            <p:ph type="sldNum" sz="quarter" idx="4"/>
          </p:nvPr>
        </p:nvSpPr>
        <p:spPr>
          <a:xfrm>
            <a:off x="4343400" y="1040174"/>
            <a:ext cx="457200" cy="441325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>
            <a:lvl1pPr algn="ctr" eaLnBrk="1" latinLnBrk="0" hangingPunct="1">
              <a:defRPr kumimoji="0" sz="1600"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2" name="عنصر نائب للعنوان 2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13" name="عنصر نائب للنص 1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8534400" cy="459943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rtl="1" eaLnBrk="1" latinLnBrk="0" hangingPunct="1">
        <a:spcBef>
          <a:spcPct val="0"/>
        </a:spcBef>
        <a:buNone/>
        <a:defRPr kumimoji="0" sz="3300" kern="1200">
          <a:solidFill>
            <a:schemeClr val="accent3">
              <a:shade val="75000"/>
            </a:schemeClr>
          </a:solidFill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r" rtl="1" eaLnBrk="1" latinLnBrk="0" hangingPunct="1">
        <a:spcBef>
          <a:spcPct val="20000"/>
        </a:spcBef>
        <a:buClr>
          <a:schemeClr val="accent2"/>
        </a:buClr>
        <a:buSzPct val="70000"/>
        <a:buFont typeface="Wingdings"/>
        <a:buChar char=""/>
        <a:defRPr kumimoji="0"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r" rtl="1" eaLnBrk="1" latinLnBrk="0" hangingPunct="1">
        <a:spcBef>
          <a:spcPct val="20000"/>
        </a:spcBef>
        <a:buClr>
          <a:schemeClr val="accent3"/>
        </a:buClr>
        <a:buSzPct val="75000"/>
        <a:buFont typeface="Wingdings 2"/>
        <a:buChar char="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r" rtl="1" eaLnBrk="1" latinLnBrk="0" hangingPunct="1">
        <a:spcBef>
          <a:spcPct val="20000"/>
        </a:spcBef>
        <a:buClr>
          <a:schemeClr val="accent4"/>
        </a:buClr>
        <a:buSzPct val="70000"/>
        <a:buFont typeface="Wingdings"/>
        <a:buChar char="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1371600" indent="-228600" algn="r" rtl="1" eaLnBrk="1" latinLnBrk="0" hangingPunct="1">
        <a:spcBef>
          <a:spcPct val="20000"/>
        </a:spcBef>
        <a:buClr>
          <a:schemeClr val="accent5"/>
        </a:buClr>
        <a:buFontTx/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r" rtl="1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rtl="1" eaLnBrk="1" latinLnBrk="0" hangingPunct="1">
        <a:spcBef>
          <a:spcPct val="20000"/>
        </a:spcBef>
        <a:buClr>
          <a:schemeClr val="accent1">
            <a:shade val="75000"/>
          </a:schemeClr>
        </a:buClr>
        <a:buSzPct val="90000"/>
        <a:buChar char="•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rtl="1" eaLnBrk="1" latinLnBrk="0" hangingPunct="1">
        <a:spcBef>
          <a:spcPct val="20000"/>
        </a:spcBef>
        <a:buClr>
          <a:schemeClr val="accent4">
            <a:shade val="75000"/>
          </a:schemeClr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r" rtl="1" eaLnBrk="1" latinLnBrk="0" hangingPunct="1">
        <a:spcBef>
          <a:spcPct val="20000"/>
        </a:spcBef>
        <a:buClr>
          <a:schemeClr val="accent2">
            <a:shade val="75000"/>
          </a:schemeClr>
        </a:buClr>
        <a:buSzPct val="90000"/>
        <a:buChar char="•"/>
        <a:defRPr kumimoji="0" sz="1400" kern="1200" cap="all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FF0000"/>
                </a:solidFill>
              </a:rPr>
              <a:t>الكشف عن المركبات العضويه 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5284989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algn="ctr">
              <a:buNone/>
            </a:pPr>
            <a:endParaRPr lang="ar-SA" dirty="0" smtClean="0"/>
          </a:p>
          <a:p>
            <a:pPr algn="ctr">
              <a:buNone/>
            </a:pPr>
            <a:endParaRPr lang="ar-SA" dirty="0" smtClean="0"/>
          </a:p>
          <a:p>
            <a:pPr algn="ctr">
              <a:buNone/>
            </a:pPr>
            <a:r>
              <a:rPr lang="ar-SA" dirty="0" smtClean="0">
                <a:cs typeface="FS_Africa" pitchFamily="2" charset="-78"/>
              </a:rPr>
              <a:t>نهاية </a:t>
            </a:r>
            <a:r>
              <a:rPr lang="ar-SA" dirty="0" err="1" smtClean="0">
                <a:cs typeface="FS_Africa" pitchFamily="2" charset="-78"/>
              </a:rPr>
              <a:t>المعمل...</a:t>
            </a:r>
            <a:endParaRPr lang="ar-SA" dirty="0">
              <a:cs typeface="FS_Africa" pitchFamily="2" charset="-78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ar-SA" dirty="0" smtClean="0"/>
              <a:t>مزيج النفط الخام مزيج معقد من عدد كبير من مركبات </a:t>
            </a:r>
            <a:r>
              <a:rPr lang="ar-SA" dirty="0" smtClean="0"/>
              <a:t>سواء </a:t>
            </a:r>
            <a:r>
              <a:rPr lang="ar-SA" dirty="0" smtClean="0"/>
              <a:t>كانت هيدروكربونيه واخرى غير هيدروكربونيه ,وعناصر كيمائيه مختلفه ,بالاضافه انه يتفاوت التركيب الكيمائي للنفط </a:t>
            </a:r>
            <a:r>
              <a:rPr lang="ar-SA" dirty="0" smtClean="0"/>
              <a:t>نوعياً وكمياً </a:t>
            </a:r>
            <a:r>
              <a:rPr lang="ar-SA" dirty="0" smtClean="0"/>
              <a:t>من نفط </a:t>
            </a:r>
            <a:r>
              <a:rPr lang="ar-SA" dirty="0" smtClean="0"/>
              <a:t>إلى </a:t>
            </a:r>
            <a:r>
              <a:rPr lang="ar-SA" dirty="0" err="1" smtClean="0"/>
              <a:t>آ</a:t>
            </a:r>
            <a:r>
              <a:rPr lang="ar-SA" dirty="0" err="1" smtClean="0"/>
              <a:t>خر </a:t>
            </a:r>
            <a:r>
              <a:rPr lang="ar-SA" dirty="0" smtClean="0"/>
              <a:t>,ولكن وجد ان </a:t>
            </a:r>
            <a:r>
              <a:rPr lang="ar-SA" b="1" dirty="0" smtClean="0"/>
              <a:t>السمة </a:t>
            </a:r>
            <a:r>
              <a:rPr lang="ar-SA" b="1" dirty="0" smtClean="0"/>
              <a:t>المشتركه بين معظم المركبات هو</a:t>
            </a:r>
            <a:r>
              <a:rPr lang="ar-SA" dirty="0" smtClean="0"/>
              <a:t> وجود ذرات الكربون والهيدروجين ,ويرجع اختلاف خواص النفط </a:t>
            </a:r>
            <a:r>
              <a:rPr lang="ar-SA" dirty="0" smtClean="0"/>
              <a:t>للكربون </a:t>
            </a:r>
            <a:r>
              <a:rPr lang="ar-SA" dirty="0" smtClean="0"/>
              <a:t>واتحاده مع العناصر الاخرى .ليشكل تكوينات جزيئيه بسيطه او </a:t>
            </a:r>
            <a:r>
              <a:rPr lang="ar-SA" dirty="0" err="1" smtClean="0"/>
              <a:t>معقدة .</a:t>
            </a:r>
            <a:endParaRPr lang="ar-SA" dirty="0" smtClean="0"/>
          </a:p>
          <a:p>
            <a:r>
              <a:rPr lang="ar-SA" dirty="0" smtClean="0"/>
              <a:t>تحتفظ الهيدروكربونات بخواصها ا لفترات طويله من الزمن بسبب انها اكثر المجموعات </a:t>
            </a:r>
            <a:r>
              <a:rPr lang="ar-SA" dirty="0" smtClean="0"/>
              <a:t>استقرارًا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2610899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ar-SA" sz="2900" dirty="0" smtClean="0"/>
              <a:t>تحتوي </a:t>
            </a:r>
            <a:r>
              <a:rPr lang="ar-SA" sz="2900" dirty="0" smtClean="0"/>
              <a:t>المواد العضويه على الكربون والهيدروجين وبعض </a:t>
            </a:r>
          </a:p>
          <a:p>
            <a:pPr marL="0" indent="0">
              <a:buNone/>
            </a:pPr>
            <a:r>
              <a:rPr lang="ar-SA" sz="2900" dirty="0" smtClean="0"/>
              <a:t>العناصر الاخرى مثل النيتروجين ,الكبريت ,الاوكسجين ,</a:t>
            </a:r>
          </a:p>
          <a:p>
            <a:pPr marL="0" indent="0">
              <a:buNone/>
            </a:pPr>
            <a:r>
              <a:rPr lang="ar-SA" sz="2900" dirty="0" smtClean="0"/>
              <a:t>الفسفور,الهالوجينات ,والمعادن .</a:t>
            </a:r>
          </a:p>
          <a:p>
            <a:pPr marL="0" indent="0">
              <a:buNone/>
            </a:pPr>
            <a:r>
              <a:rPr lang="ar-SA" sz="2900" dirty="0" smtClean="0"/>
              <a:t>وتعتبر </a:t>
            </a:r>
            <a:r>
              <a:rPr lang="ar-SA" sz="2900" b="1" u="sng" dirty="0" smtClean="0"/>
              <a:t>التغيرات </a:t>
            </a:r>
            <a:r>
              <a:rPr lang="ar-SA" sz="2900" b="1" u="sng" dirty="0" smtClean="0"/>
              <a:t>اللونية </a:t>
            </a:r>
            <a:r>
              <a:rPr lang="ar-SA" sz="2900" dirty="0" smtClean="0"/>
              <a:t>من </a:t>
            </a:r>
            <a:r>
              <a:rPr lang="ar-SA" sz="2900" dirty="0" smtClean="0"/>
              <a:t>أهم </a:t>
            </a:r>
            <a:r>
              <a:rPr lang="ar-SA" sz="2900" dirty="0" smtClean="0"/>
              <a:t>التجارب التى تجرى في الكشف عن وجود روابط </a:t>
            </a:r>
            <a:r>
              <a:rPr lang="ar-SA" sz="2900" dirty="0" smtClean="0"/>
              <a:t>مزدوجه .</a:t>
            </a:r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مستطيل 3"/>
          <p:cNvSpPr/>
          <p:nvPr/>
        </p:nvSpPr>
        <p:spPr>
          <a:xfrm>
            <a:off x="2819400" y="381000"/>
            <a:ext cx="60038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ar-SA" sz="2800" b="1" dirty="0" smtClean="0">
                <a:solidFill>
                  <a:schemeClr val="accent1">
                    <a:lumMod val="75000"/>
                  </a:schemeClr>
                </a:solidFill>
              </a:rPr>
              <a:t>عناصر المركبات </a:t>
            </a:r>
            <a:r>
              <a:rPr lang="ar-SA" sz="2800" b="1" dirty="0" err="1" smtClean="0">
                <a:solidFill>
                  <a:schemeClr val="accent1">
                    <a:lumMod val="75000"/>
                  </a:schemeClr>
                </a:solidFill>
              </a:rPr>
              <a:t>العضوية </a:t>
            </a:r>
            <a:r>
              <a:rPr lang="ar-SA" sz="2800" b="1" dirty="0" smtClean="0">
                <a:solidFill>
                  <a:schemeClr val="accent1">
                    <a:lumMod val="75000"/>
                  </a:schemeClr>
                </a:solidFill>
              </a:rPr>
              <a:t>(</a:t>
            </a:r>
            <a:r>
              <a:rPr lang="ar-SA" sz="2800" b="1" dirty="0" err="1" smtClean="0">
                <a:solidFill>
                  <a:schemeClr val="accent1">
                    <a:lumMod val="75000"/>
                  </a:schemeClr>
                </a:solidFill>
              </a:rPr>
              <a:t>الهيدروكربونات</a:t>
            </a:r>
            <a:r>
              <a:rPr lang="ar-SA" sz="2800" b="1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ar-SA" sz="2800" b="1" dirty="0" err="1" smtClean="0">
                <a:solidFill>
                  <a:schemeClr val="accent1">
                    <a:lumMod val="75000"/>
                  </a:schemeClr>
                </a:solidFill>
              </a:rPr>
              <a:t>)</a:t>
            </a:r>
            <a:endParaRPr lang="ar-SA" sz="2800" b="1" dirty="0" smtClean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7654658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ar-SA" sz="2800" b="1" dirty="0" smtClean="0"/>
              <a:t>1- ماء </a:t>
            </a:r>
            <a:r>
              <a:rPr lang="ar-SA" sz="2800" b="1" dirty="0" err="1" smtClean="0"/>
              <a:t>الـبـروم</a:t>
            </a:r>
            <a:r>
              <a:rPr lang="ar-SA" sz="2800" b="1" dirty="0" smtClean="0"/>
              <a:t> </a:t>
            </a:r>
            <a:r>
              <a:rPr lang="en-US" sz="2800" dirty="0" smtClean="0"/>
              <a:t>Bromine water</a:t>
            </a:r>
            <a:r>
              <a:rPr lang="ar-SA" sz="2800" b="1" dirty="0" err="1" smtClean="0"/>
              <a:t>:</a:t>
            </a:r>
            <a:endParaRPr lang="ar-SA" sz="2800" b="1" dirty="0" smtClean="0"/>
          </a:p>
          <a:p>
            <a:pPr marL="0" indent="0">
              <a:buNone/>
            </a:pPr>
            <a:r>
              <a:rPr lang="ar-SA" sz="2800" dirty="0" err="1" smtClean="0"/>
              <a:t>يساعد </a:t>
            </a:r>
            <a:r>
              <a:rPr lang="ar-SA" sz="2800" dirty="0" smtClean="0"/>
              <a:t>( تفاعل </a:t>
            </a:r>
            <a:r>
              <a:rPr lang="ar-SA" sz="2800" dirty="0" err="1" smtClean="0"/>
              <a:t>البروم</a:t>
            </a:r>
            <a:r>
              <a:rPr lang="ar-SA" sz="2800" dirty="0" smtClean="0"/>
              <a:t>) على التمييز </a:t>
            </a:r>
            <a:r>
              <a:rPr lang="ar-SA" sz="2800" dirty="0" smtClean="0"/>
              <a:t>بسهولة </a:t>
            </a:r>
            <a:r>
              <a:rPr lang="ar-SA" sz="2800" dirty="0" smtClean="0"/>
              <a:t>بين المركبات </a:t>
            </a:r>
            <a:r>
              <a:rPr lang="ar-SA" sz="2800" dirty="0" err="1" smtClean="0"/>
              <a:t>الاليفاتيه</a:t>
            </a:r>
            <a:r>
              <a:rPr lang="ar-SA" sz="2800" dirty="0" smtClean="0"/>
              <a:t> المشبعه وغير  </a:t>
            </a:r>
            <a:r>
              <a:rPr lang="ar-SA" sz="2800" dirty="0" err="1" smtClean="0"/>
              <a:t>المشبعة .</a:t>
            </a:r>
            <a:endParaRPr lang="ar-SA" sz="2800" dirty="0" smtClean="0"/>
          </a:p>
          <a:p>
            <a:pPr marL="0" indent="0">
              <a:buNone/>
            </a:pPr>
            <a:r>
              <a:rPr lang="ar-SA" sz="2800" dirty="0" smtClean="0">
                <a:solidFill>
                  <a:srgbClr val="990033"/>
                </a:solidFill>
              </a:rPr>
              <a:t>ويحدث  التفاعل نتيجة</a:t>
            </a:r>
            <a:r>
              <a:rPr lang="ar-SA" sz="2800" dirty="0" smtClean="0"/>
              <a:t> تفكك الرابطه المزدوجة </a:t>
            </a:r>
          </a:p>
          <a:p>
            <a:pPr marL="0" indent="0">
              <a:buNone/>
            </a:pPr>
            <a:r>
              <a:rPr lang="ar-SA" sz="2800" dirty="0" smtClean="0"/>
              <a:t>حيث يتم اضافة </a:t>
            </a:r>
            <a:r>
              <a:rPr lang="ar-SA" sz="2800" dirty="0" err="1" smtClean="0"/>
              <a:t>البروم</a:t>
            </a:r>
            <a:r>
              <a:rPr lang="ar-SA" sz="2800" dirty="0" smtClean="0"/>
              <a:t> الى ذرتي الكربون ولا يحدث هذا التفاعل في المركبات المشبعة </a:t>
            </a:r>
            <a:r>
              <a:rPr lang="ar-SA" sz="2800" dirty="0" err="1" smtClean="0"/>
              <a:t>الا</a:t>
            </a:r>
            <a:r>
              <a:rPr lang="ar-SA" sz="2800" dirty="0" smtClean="0"/>
              <a:t> في وجود عامل وسيط مثل </a:t>
            </a:r>
            <a:r>
              <a:rPr lang="ar-SA" sz="2800" dirty="0" err="1" smtClean="0"/>
              <a:t>الضوء .</a:t>
            </a:r>
            <a:endParaRPr lang="ar-SA" sz="2800" dirty="0" smtClean="0"/>
          </a:p>
          <a:p>
            <a:endParaRPr lang="ar-SA" dirty="0" smtClean="0"/>
          </a:p>
          <a:p>
            <a:endParaRPr lang="ar-SA" dirty="0" smtClean="0"/>
          </a:p>
          <a:p>
            <a:pPr>
              <a:buNone/>
            </a:pPr>
            <a:r>
              <a:rPr lang="ar-SA" b="1" dirty="0" smtClean="0"/>
              <a:t>2- </a:t>
            </a:r>
            <a:r>
              <a:rPr lang="ar-SA" b="1" dirty="0" err="1" smtClean="0"/>
              <a:t>برمنجنات</a:t>
            </a:r>
            <a:r>
              <a:rPr lang="ar-SA" b="1" dirty="0" smtClean="0"/>
              <a:t> </a:t>
            </a:r>
            <a:r>
              <a:rPr lang="ar-SA" b="1" dirty="0" err="1" smtClean="0"/>
              <a:t>البوتاسيوم</a:t>
            </a:r>
            <a:r>
              <a:rPr lang="ar-SA" b="1" dirty="0" smtClean="0"/>
              <a:t> </a:t>
            </a:r>
            <a:r>
              <a:rPr lang="en-US" dirty="0" smtClean="0"/>
              <a:t>KMnO</a:t>
            </a:r>
            <a:r>
              <a:rPr lang="en-US" baseline="-25000" dirty="0" smtClean="0"/>
              <a:t>4</a:t>
            </a:r>
            <a:r>
              <a:rPr lang="ar-SA" b="1" dirty="0" err="1" smtClean="0"/>
              <a:t>:</a:t>
            </a:r>
            <a:endParaRPr lang="ar-SA" b="1" dirty="0" smtClean="0"/>
          </a:p>
          <a:p>
            <a:r>
              <a:rPr lang="ar-SA" sz="2800" dirty="0" smtClean="0"/>
              <a:t>يحدث تأكسد للمركبات الهيروكربونيه الغير مشبعه بماده برمنجنات البوتاسيوم ,حيث يختفي لون البرمنجات البنفسجي وتترسب ماده ثاني اكسيد </a:t>
            </a:r>
            <a:r>
              <a:rPr lang="ar-SA" sz="2800" dirty="0" err="1" smtClean="0"/>
              <a:t>المنجنيز</a:t>
            </a:r>
            <a:r>
              <a:rPr lang="ar-SA" sz="2800" dirty="0" smtClean="0"/>
              <a:t> </a:t>
            </a:r>
            <a:r>
              <a:rPr lang="ar-SA" sz="2800" dirty="0" smtClean="0"/>
              <a:t>ذات </a:t>
            </a:r>
            <a:r>
              <a:rPr lang="ar-SA" sz="2800" dirty="0" smtClean="0"/>
              <a:t>اللون البني.</a:t>
            </a:r>
            <a:endParaRPr lang="en-US" sz="2800" dirty="0"/>
          </a:p>
        </p:txBody>
      </p:sp>
      <p:sp>
        <p:nvSpPr>
          <p:cNvPr id="5" name="مستطيل 4"/>
          <p:cNvSpPr/>
          <p:nvPr/>
        </p:nvSpPr>
        <p:spPr>
          <a:xfrm>
            <a:off x="685800" y="533400"/>
            <a:ext cx="81534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ar-SA" sz="2400" b="1" dirty="0" smtClean="0">
                <a:solidFill>
                  <a:srgbClr val="002060"/>
                </a:solidFill>
              </a:rPr>
              <a:t>بعض طرق الكشف عن المركبات </a:t>
            </a:r>
            <a:r>
              <a:rPr lang="ar-SA" sz="2400" b="1" dirty="0" err="1" smtClean="0">
                <a:solidFill>
                  <a:srgbClr val="002060"/>
                </a:solidFill>
              </a:rPr>
              <a:t>العضوية :</a:t>
            </a:r>
            <a:endParaRPr lang="ar-SA" sz="2400" b="1" dirty="0" smtClean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240829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جمع العينات 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/>
              <a:t>تجمع العينات من اماكن مصدر النفط او مناطق تسرب النفط  بحيث تكون على بعد 5-10سم من سطح التربه او المسطحات المائيه اوسطح الرواسب المائيه ,</a:t>
            </a:r>
            <a:r>
              <a:rPr lang="ar-SA" dirty="0" smtClean="0"/>
              <a:t>ويراعى </a:t>
            </a:r>
            <a:r>
              <a:rPr lang="ar-SA" dirty="0" smtClean="0"/>
              <a:t>عدم وجود فقاعات هوائيه عند جميع العينات ,كما تقسم </a:t>
            </a:r>
            <a:r>
              <a:rPr lang="ar-SA" dirty="0" smtClean="0"/>
              <a:t>العينات على </a:t>
            </a:r>
            <a:r>
              <a:rPr lang="ar-SA" dirty="0" smtClean="0"/>
              <a:t>حسب </a:t>
            </a:r>
            <a:r>
              <a:rPr lang="ar-SA" dirty="0" smtClean="0"/>
              <a:t>الدراسة القريبة </a:t>
            </a:r>
            <a:r>
              <a:rPr lang="ar-SA" dirty="0" smtClean="0"/>
              <a:t>من السطح او العينات </a:t>
            </a:r>
            <a:r>
              <a:rPr lang="ar-SA" dirty="0" smtClean="0"/>
              <a:t>الصخرية </a:t>
            </a:r>
            <a:r>
              <a:rPr lang="ar-SA" dirty="0" smtClean="0"/>
              <a:t>او </a:t>
            </a:r>
            <a:r>
              <a:rPr lang="ar-SA" dirty="0" smtClean="0"/>
              <a:t>البعيدة </a:t>
            </a:r>
            <a:r>
              <a:rPr lang="ar-SA" dirty="0" smtClean="0"/>
              <a:t>عن السطح. </a:t>
            </a:r>
          </a:p>
          <a:p>
            <a:r>
              <a:rPr lang="ar-SA" dirty="0" smtClean="0"/>
              <a:t>تعبئ العينات اما في اكياس او علب معقمه ومعباءه باحكام ,ثم تنقل العينات الى </a:t>
            </a:r>
            <a:r>
              <a:rPr lang="ar-SA" dirty="0" smtClean="0"/>
              <a:t>المختبر </a:t>
            </a:r>
            <a:r>
              <a:rPr lang="ar-SA" dirty="0" smtClean="0"/>
              <a:t>لتحليلها وتحفظ في درجات حراره 4م</a:t>
            </a:r>
            <a:r>
              <a:rPr lang="ar-SA" dirty="0" smtClean="0">
                <a:latin typeface="Algerian"/>
              </a:rPr>
              <a:t>°(الثلاجه)قبل المعالجه ولحين استخدامها في اقرب وقت ممكن (عاده خلال 3-4 ايام من وقت الجمع)</a:t>
            </a:r>
          </a:p>
          <a:p>
            <a:r>
              <a:rPr lang="ar-SA" dirty="0" smtClean="0"/>
              <a:t>قبل البدء باجراء التجارب ميكروبيا يجب التخلص من الاحجار او الشوائب اما في حاله عينات المياه يتم ترشيحها باوراق ترشيح 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840068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 smtClean="0"/>
              <a:t>اسم التجربه:الكشف عن المركبات العضويه البسيطه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ar-SA" dirty="0" smtClean="0"/>
              <a:t>يمكن الكشف عن المركبات العضويه البسيطه في العينه بطريقتين</a:t>
            </a:r>
          </a:p>
          <a:p>
            <a:pPr marL="0" indent="0">
              <a:buNone/>
            </a:pPr>
            <a:r>
              <a:rPr lang="ar-SA" dirty="0" smtClean="0"/>
              <a:t>الادوات المستخدمه :</a:t>
            </a:r>
          </a:p>
          <a:p>
            <a:pPr marL="0" indent="0">
              <a:buNone/>
            </a:pPr>
            <a:r>
              <a:rPr lang="ar-SA" dirty="0" smtClean="0"/>
              <a:t>عينات من اماكن تسرب نفط </a:t>
            </a:r>
          </a:p>
          <a:p>
            <a:pPr marL="0" indent="0">
              <a:buNone/>
            </a:pPr>
            <a:r>
              <a:rPr lang="ar-SA" dirty="0" smtClean="0"/>
              <a:t>انابيب اختبار </a:t>
            </a:r>
          </a:p>
          <a:p>
            <a:pPr marL="0" indent="0">
              <a:buNone/>
            </a:pPr>
            <a:r>
              <a:rPr lang="ar-SA" dirty="0" smtClean="0"/>
              <a:t>مصدر ضوئي </a:t>
            </a:r>
          </a:p>
          <a:p>
            <a:pPr marL="0" indent="0">
              <a:buNone/>
            </a:pPr>
            <a:r>
              <a:rPr lang="ar-SA" dirty="0" smtClean="0"/>
              <a:t>محلول ماء البروم </a:t>
            </a:r>
          </a:p>
          <a:p>
            <a:pPr marL="0" indent="0">
              <a:buNone/>
            </a:pPr>
            <a:r>
              <a:rPr lang="ar-SA" dirty="0" smtClean="0"/>
              <a:t>برمنجنات البوتاسيوم </a:t>
            </a:r>
          </a:p>
          <a:p>
            <a:pPr marL="0" indent="0">
              <a:buNone/>
            </a:pPr>
            <a:r>
              <a:rPr lang="ar-SA" dirty="0" smtClean="0"/>
              <a:t>محلول هيدروكسيد الصوديوم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368910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الطريقه الاولى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ar-SA" dirty="0" smtClean="0"/>
              <a:t>1-يوزن 1-2 جرام من العينه ثم توضع في انبوبه اختبار نظيفه .</a:t>
            </a:r>
          </a:p>
          <a:p>
            <a:r>
              <a:rPr lang="ar-SA" dirty="0" smtClean="0"/>
              <a:t>2-يضاف عليها عده قطرات حوالي 1مل من ماء البروم </a:t>
            </a:r>
          </a:p>
          <a:p>
            <a:r>
              <a:rPr lang="ar-SA" dirty="0" smtClean="0"/>
              <a:t>3-تدون النتائج بملاحظه اختفاء لون البروم في حاله وجود مركب غير مشبع ,اما المركبات المشبعه فلا تتأثر 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8030179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xmlns="" val="2683927304"/>
              </p:ext>
            </p:extLst>
          </p:nvPr>
        </p:nvGraphicFramePr>
        <p:xfrm>
          <a:off x="381000" y="2666999"/>
          <a:ext cx="8504238" cy="1478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34746"/>
                <a:gridCol w="2834746"/>
                <a:gridCol w="2834746"/>
              </a:tblGrid>
              <a:tr h="142240"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/>
                        <a:t>مركب غير مشبع         </a:t>
                      </a:r>
                      <a:endParaRPr lang="en-US" dirty="0"/>
                    </a:p>
                  </a:txBody>
                  <a:tcPr marL="94492" marR="9449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/>
                        <a:t> مركب مشبع           </a:t>
                      </a:r>
                      <a:endParaRPr lang="en-US" dirty="0"/>
                    </a:p>
                  </a:txBody>
                  <a:tcPr marL="94492" marR="9449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/>
                        <a:t>رقم العينه               </a:t>
                      </a:r>
                      <a:endParaRPr lang="en-US" dirty="0"/>
                    </a:p>
                  </a:txBody>
                  <a:tcPr marL="94492" marR="94492"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94492" marR="94492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4492" marR="94492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94492" marR="94492"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4492" marR="94492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4492" marR="94492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94492" marR="94492"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4492" marR="94492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4492" marR="94492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94492" marR="94492"/>
                </a:tc>
              </a:tr>
            </a:tbl>
          </a:graphicData>
        </a:graphic>
      </p:graphicFrame>
      <p:sp>
        <p:nvSpPr>
          <p:cNvPr id="3" name="مستطيل 2"/>
          <p:cNvSpPr/>
          <p:nvPr/>
        </p:nvSpPr>
        <p:spPr>
          <a:xfrm>
            <a:off x="5334000" y="1600200"/>
            <a:ext cx="3581400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2400" b="1" dirty="0" err="1" smtClean="0"/>
              <a:t>الـنـتـيـجـة :</a:t>
            </a:r>
            <a:endParaRPr lang="ar-SA" sz="2400" b="1" dirty="0"/>
          </a:p>
        </p:txBody>
      </p:sp>
    </p:spTree>
    <p:extLst>
      <p:ext uri="{BB962C8B-B14F-4D97-AF65-F5344CB8AC3E}">
        <p14:creationId xmlns:p14="http://schemas.microsoft.com/office/powerpoint/2010/main" xmlns="" val="260724417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الطريقه </a:t>
            </a:r>
            <a:r>
              <a:rPr lang="ar-SA" b="1" dirty="0" smtClean="0"/>
              <a:t>الثانية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ar-SA" dirty="0"/>
              <a:t>يوزن</a:t>
            </a:r>
            <a:r>
              <a:rPr lang="ar-SA" dirty="0" smtClean="0"/>
              <a:t> 1-2 جرام من العينه وتوضع في انبو</a:t>
            </a:r>
            <a:r>
              <a:rPr lang="ar-SA" dirty="0"/>
              <a:t>به اختبار</a:t>
            </a:r>
          </a:p>
          <a:p>
            <a:pPr marL="514350" indent="-514350">
              <a:buFont typeface="+mj-lt"/>
              <a:buAutoNum type="arabicPeriod"/>
            </a:pPr>
            <a:r>
              <a:rPr lang="ar-SA" dirty="0"/>
              <a:t>يضاف 1مل من برمنجات البوتاسيوم (%0.5</a:t>
            </a:r>
            <a:r>
              <a:rPr lang="ar-SA" dirty="0" smtClean="0"/>
              <a:t>) </a:t>
            </a:r>
            <a:r>
              <a:rPr lang="ar-SA" dirty="0" err="1" smtClean="0"/>
              <a:t>و0</a:t>
            </a:r>
            <a:r>
              <a:rPr lang="ar-SA" dirty="0" smtClean="0"/>
              <a:t>.</a:t>
            </a:r>
            <a:r>
              <a:rPr lang="ar-SA" dirty="0" err="1" smtClean="0"/>
              <a:t>5مل</a:t>
            </a:r>
            <a:r>
              <a:rPr lang="ar-SA" dirty="0" smtClean="0"/>
              <a:t>  من </a:t>
            </a:r>
            <a:r>
              <a:rPr lang="ar-SA" dirty="0"/>
              <a:t>محلول هيدروكسيدالصودم 10%</a:t>
            </a:r>
          </a:p>
          <a:p>
            <a:pPr marL="514350" indent="-514350">
              <a:buFont typeface="+mj-lt"/>
              <a:buAutoNum type="arabicPeriod"/>
            </a:pPr>
            <a:r>
              <a:rPr lang="ar-SA" dirty="0"/>
              <a:t>ترج الانابيب مع التسخين </a:t>
            </a:r>
          </a:p>
          <a:p>
            <a:pPr marL="514350" indent="-514350">
              <a:buFont typeface="+mj-lt"/>
              <a:buAutoNum type="arabicPeriod"/>
            </a:pPr>
            <a:r>
              <a:rPr lang="ar-SA" dirty="0"/>
              <a:t>تدون النتائج في ظهور تغيرات لونيه على الاختبار 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79811958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مدني">
  <a:themeElements>
    <a:clrScheme name="مدني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مدني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مدني">
      <a:fillStyleLst>
        <a:solidFill>
          <a:schemeClr val="phClr"/>
        </a:solidFill>
        <a:solidFill>
          <a:schemeClr val="phClr">
            <a:tint val="45000"/>
          </a:schemeClr>
        </a:solidFill>
        <a:solidFill>
          <a:schemeClr val="phClr">
            <a:tint val="95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1429" cap="flat" cmpd="sng" algn="ctr">
          <a:solidFill>
            <a:schemeClr val="phClr"/>
          </a:solidFill>
          <a:prstDash val="sysDash"/>
        </a:ln>
        <a:ln w="200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contourW="9525" prstMaterial="matte">
            <a:bevelT w="0" h="0"/>
            <a:contourClr>
              <a:schemeClr val="phClr">
                <a:shade val="70000"/>
                <a:satMod val="105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soft" dir="b">
              <a:rot lat="0" lon="0" rev="0"/>
            </a:lightRig>
          </a:scene3d>
          <a:sp3d prstMaterial="dkEdge">
            <a:bevelT w="63500" h="63500" prst="cross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70000"/>
                <a:satMod val="115000"/>
              </a:schemeClr>
              <a:schemeClr val="phClr">
                <a:tint val="85000"/>
              </a:schemeClr>
            </a:duotone>
          </a:blip>
          <a:tile tx="0" ty="0" sx="85000" sy="85000" flip="none" algn="tl"/>
        </a:blipFill>
        <a:blipFill>
          <a:blip xmlns:r="http://schemas.openxmlformats.org/officeDocument/2006/relationships" r:embed="rId2">
            <a:duotone>
              <a:schemeClr val="phClr">
                <a:shade val="65000"/>
                <a:satMod val="115000"/>
              </a:schemeClr>
              <a:schemeClr val="phClr">
                <a:tint val="85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Clarity</Template>
  <TotalTime>188</TotalTime>
  <Words>461</Words>
  <Application>Microsoft Office PowerPoint</Application>
  <PresentationFormat>عرض على الشاشة (3:4)‏</PresentationFormat>
  <Paragraphs>56</Paragraphs>
  <Slides>10</Slides>
  <Notes>10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10</vt:i4>
      </vt:variant>
    </vt:vector>
  </HeadingPairs>
  <TitlesOfParts>
    <vt:vector size="11" baseType="lpstr">
      <vt:lpstr>مدني</vt:lpstr>
      <vt:lpstr>الكشف عن المركبات العضويه </vt:lpstr>
      <vt:lpstr>الشريحة 2</vt:lpstr>
      <vt:lpstr>الشريحة 3</vt:lpstr>
      <vt:lpstr>الشريحة 4</vt:lpstr>
      <vt:lpstr>جمع العينات </vt:lpstr>
      <vt:lpstr>اسم التجربه:الكشف عن المركبات العضويه البسيطه</vt:lpstr>
      <vt:lpstr>الطريقه الاولى</vt:lpstr>
      <vt:lpstr>الشريحة 8</vt:lpstr>
      <vt:lpstr>الطريقه الثانية</vt:lpstr>
      <vt:lpstr>الشريحة 10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الكشف عن المركبات العضويه</dc:title>
  <dc:creator>LENOVO</dc:creator>
  <cp:lastModifiedBy>user</cp:lastModifiedBy>
  <cp:revision>22</cp:revision>
  <dcterms:created xsi:type="dcterms:W3CDTF">2006-08-16T00:00:00Z</dcterms:created>
  <dcterms:modified xsi:type="dcterms:W3CDTF">2017-10-20T18:47:54Z</dcterms:modified>
</cp:coreProperties>
</file>

<file path=docProps/thumbnail.jpeg>
</file>