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6" r:id="rId4"/>
    <p:sldId id="257" r:id="rId5"/>
    <p:sldId id="258" r:id="rId6"/>
    <p:sldId id="259" r:id="rId7"/>
    <p:sldId id="260" r:id="rId8"/>
    <p:sldId id="261" r:id="rId9"/>
    <p:sldId id="262" r:id="rId10"/>
    <p:sldId id="263" r:id="rId11"/>
    <p:sldId id="264" r:id="rId12"/>
    <p:sldId id="268" r:id="rId13"/>
    <p:sldId id="269"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49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46320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8896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6310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1077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33184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03866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169195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53030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643177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64921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455406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862350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432889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46229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724119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96374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04011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6213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323996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328625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270115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23/05/1438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56006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2/19/2017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C5969F38-F5C3-4C90-B476-DB8434006D6D}" type="datetimeFigureOut">
              <a:rPr lang="ar-SA" smtClean="0">
                <a:solidFill>
                  <a:prstClr val="black">
                    <a:tint val="75000"/>
                  </a:prstClr>
                </a:solidFill>
              </a:rPr>
              <a:pPr rtl="1"/>
              <a:t>23/05/1438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E7E70C6C-639C-4B20-83D3-54FE1DDD7C6E}"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val="3857812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C5969F38-F5C3-4C90-B476-DB8434006D6D}" type="datetimeFigureOut">
              <a:rPr lang="ar-SA" smtClean="0">
                <a:solidFill>
                  <a:prstClr val="black">
                    <a:tint val="75000"/>
                  </a:prstClr>
                </a:solidFill>
              </a:rPr>
              <a:pPr rtl="1"/>
              <a:t>23/05/1438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E7E70C6C-639C-4B20-83D3-54FE1DDD7C6E}"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val="39907855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rgbClr val="FF0000"/>
                </a:solidFill>
              </a:rPr>
              <a:t>الكشف عن المركبات العضويه </a:t>
            </a:r>
            <a:endParaRPr lang="en-US" dirty="0">
              <a:solidFill>
                <a:srgbClr val="FF0000"/>
              </a:solidFill>
            </a:endParaRPr>
          </a:p>
        </p:txBody>
      </p:sp>
    </p:spTree>
    <p:extLst>
      <p:ext uri="{BB962C8B-B14F-4D97-AF65-F5344CB8AC3E}">
        <p14:creationId xmlns:p14="http://schemas.microsoft.com/office/powerpoint/2010/main" val="1952849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268760"/>
            <a:ext cx="8229600" cy="2448272"/>
          </a:xfrm>
        </p:spPr>
        <p:txBody>
          <a:bodyPr>
            <a:normAutofit fontScale="90000"/>
          </a:bodyPr>
          <a:lstStyle/>
          <a:p>
            <a:r>
              <a:rPr lang="ar-SA" b="1" dirty="0" smtClean="0">
                <a:ln w="17780" cmpd="sng">
                  <a:solidFill>
                    <a:srgbClr val="FFFFFF"/>
                  </a:solidFill>
                  <a:prstDash val="solid"/>
                  <a:miter lim="800000"/>
                </a:ln>
                <a:effectLst>
                  <a:outerShdw blurRad="50800" algn="tl" rotWithShape="0">
                    <a:srgbClr val="000000"/>
                  </a:outerShdw>
                </a:effectLst>
              </a:rPr>
              <a:t> دراسة البكتيريا في </a:t>
            </a:r>
            <a:r>
              <a:rPr lang="ar-SA" b="1" dirty="0" smtClean="0">
                <a:ln w="17780" cmpd="sng">
                  <a:solidFill>
                    <a:srgbClr val="FFFFFF"/>
                  </a:solidFill>
                  <a:prstDash val="solid"/>
                  <a:miter lim="800000"/>
                </a:ln>
                <a:effectLst>
                  <a:outerShdw blurRad="50800" algn="tl" rotWithShape="0">
                    <a:srgbClr val="000000"/>
                  </a:outerShdw>
                </a:effectLst>
              </a:rPr>
              <a:t>تربة</a:t>
            </a:r>
            <a:r>
              <a:rPr lang="ar-SA" sz="2400" b="1" dirty="0">
                <a:ln w="17780" cmpd="sng">
                  <a:solidFill>
                    <a:srgbClr val="FFFFFF"/>
                  </a:solidFill>
                  <a:prstDash val="solid"/>
                  <a:miter lim="800000"/>
                </a:ln>
                <a:solidFill>
                  <a:schemeClr val="tx1"/>
                </a:solidFill>
                <a:effectLst>
                  <a:outerShdw blurRad="50800" algn="tl" rotWithShape="0">
                    <a:srgbClr val="000000"/>
                  </a:outerShdw>
                </a:effectLst>
                <a:latin typeface="+mn-lt"/>
                <a:ea typeface="+mn-ea"/>
                <a:cs typeface="+mn-cs"/>
              </a:rPr>
              <a:t/>
            </a:r>
            <a:br>
              <a:rPr lang="ar-SA" sz="2400" b="1" dirty="0">
                <a:ln w="17780" cmpd="sng">
                  <a:solidFill>
                    <a:srgbClr val="FFFFFF"/>
                  </a:solidFill>
                  <a:prstDash val="solid"/>
                  <a:miter lim="800000"/>
                </a:ln>
                <a:solidFill>
                  <a:schemeClr val="tx1"/>
                </a:solidFill>
                <a:effectLst>
                  <a:outerShdw blurRad="50800" algn="tl" rotWithShape="0">
                    <a:srgbClr val="000000"/>
                  </a:outerShdw>
                </a:effectLst>
                <a:latin typeface="+mn-lt"/>
                <a:ea typeface="+mn-ea"/>
                <a:cs typeface="+mn-cs"/>
              </a:rPr>
            </a:br>
            <a:r>
              <a:rPr lang="en-US" b="1" dirty="0" smtClean="0">
                <a:ln w="17780" cmpd="sng">
                  <a:solidFill>
                    <a:srgbClr val="FFFFFF"/>
                  </a:solidFill>
                  <a:prstDash val="solid"/>
                  <a:miter lim="800000"/>
                </a:ln>
                <a:effectLst>
                  <a:outerShdw blurRad="50800" algn="tl" rotWithShape="0">
                    <a:srgbClr val="000000"/>
                  </a:outerShdw>
                </a:effectLst>
              </a:rPr>
              <a:t> </a:t>
            </a:r>
            <a:r>
              <a:rPr lang="ar-SA" b="1" dirty="0" smtClean="0">
                <a:ln w="17780" cmpd="sng">
                  <a:solidFill>
                    <a:srgbClr val="FFFFFF"/>
                  </a:solidFill>
                  <a:prstDash val="solid"/>
                  <a:miter lim="800000"/>
                </a:ln>
                <a:effectLst>
                  <a:outerShdw blurRad="50800" algn="tl" rotWithShape="0">
                    <a:srgbClr val="000000"/>
                  </a:outerShdw>
                </a:effectLst>
              </a:rPr>
              <a:t> </a:t>
            </a:r>
            <a:r>
              <a:rPr lang="ar-SA" b="1" dirty="0" smtClean="0">
                <a:ln w="17780" cmpd="sng">
                  <a:solidFill>
                    <a:srgbClr val="FFFFFF"/>
                  </a:solidFill>
                  <a:prstDash val="solid"/>
                  <a:miter lim="800000"/>
                </a:ln>
                <a:effectLst>
                  <a:outerShdw blurRad="50800" algn="tl" rotWithShape="0">
                    <a:srgbClr val="000000"/>
                  </a:outerShdw>
                </a:effectLst>
              </a:rPr>
              <a:t>نفطيه بـ</a:t>
            </a:r>
            <a:r>
              <a:rPr lang="en-US" b="1" dirty="0" smtClean="0">
                <a:ln w="17780" cmpd="sng">
                  <a:solidFill>
                    <a:srgbClr val="FFFFFF"/>
                  </a:solidFill>
                  <a:prstDash val="solid"/>
                  <a:miter lim="800000"/>
                </a:ln>
                <a:effectLst>
                  <a:outerShdw blurRad="50800" algn="tl" rotWithShape="0">
                    <a:srgbClr val="000000"/>
                  </a:outerShdw>
                </a:effectLst>
              </a:rPr>
              <a:t/>
            </a:r>
            <a:br>
              <a:rPr lang="en-US" b="1" dirty="0" smtClean="0">
                <a:ln w="17780" cmpd="sng">
                  <a:solidFill>
                    <a:srgbClr val="FFFFFF"/>
                  </a:solidFill>
                  <a:prstDash val="solid"/>
                  <a:miter lim="800000"/>
                </a:ln>
                <a:effectLst>
                  <a:outerShdw blurRad="50800" algn="tl" rotWithShape="0">
                    <a:srgbClr val="000000"/>
                  </a:outerShdw>
                </a:effectLst>
              </a:rPr>
            </a:br>
            <a:r>
              <a:rPr lang="ar-SA" b="1" dirty="0" smtClean="0">
                <a:ln w="17780" cmpd="sng">
                  <a:solidFill>
                    <a:srgbClr val="FFFFFF"/>
                  </a:solidFill>
                  <a:prstDash val="solid"/>
                  <a:miter lim="800000"/>
                </a:ln>
                <a:effectLst>
                  <a:outerShdw blurRad="50800" algn="tl" rotWithShape="0">
                    <a:srgbClr val="000000"/>
                  </a:outerShdw>
                </a:effectLst>
              </a:rPr>
              <a:t>طريقة الشريحة المطمورة (المدفونة)</a:t>
            </a:r>
            <a:r>
              <a:rPr lang="en-US" b="1" dirty="0" smtClean="0">
                <a:ln w="17780" cmpd="sng">
                  <a:solidFill>
                    <a:srgbClr val="FFFFFF"/>
                  </a:solidFill>
                  <a:prstDash val="solid"/>
                  <a:miter lim="800000"/>
                </a:ln>
                <a:effectLst>
                  <a:outerShdw blurRad="50800" algn="tl" rotWithShape="0">
                    <a:srgbClr val="000000"/>
                  </a:outerShdw>
                </a:effectLst>
              </a:rPr>
              <a:t/>
            </a:r>
            <a:br>
              <a:rPr lang="en-US" b="1" dirty="0" smtClean="0">
                <a:ln w="17780" cmpd="sng">
                  <a:solidFill>
                    <a:srgbClr val="FFFFFF"/>
                  </a:solidFill>
                  <a:prstDash val="solid"/>
                  <a:miter lim="800000"/>
                </a:ln>
                <a:effectLst>
                  <a:outerShdw blurRad="50800" algn="tl" rotWithShape="0">
                    <a:srgbClr val="000000"/>
                  </a:outerShdw>
                </a:effectLst>
              </a:rPr>
            </a:br>
            <a:r>
              <a:rPr lang="en-US" b="1" dirty="0" smtClean="0">
                <a:ln w="17780" cmpd="sng">
                  <a:solidFill>
                    <a:srgbClr val="FFFFFF"/>
                  </a:solidFill>
                  <a:prstDash val="solid"/>
                  <a:miter lim="800000"/>
                </a:ln>
                <a:effectLst>
                  <a:outerShdw blurRad="50800" algn="tl" rotWithShape="0">
                    <a:srgbClr val="000000"/>
                  </a:outerShdw>
                </a:effectLst>
              </a:rPr>
              <a:t>Rossi and </a:t>
            </a:r>
            <a:r>
              <a:rPr lang="en-US" b="1" dirty="0" err="1" smtClean="0">
                <a:ln w="17780" cmpd="sng">
                  <a:solidFill>
                    <a:srgbClr val="FFFFFF"/>
                  </a:solidFill>
                  <a:prstDash val="solid"/>
                  <a:miter lim="800000"/>
                </a:ln>
                <a:effectLst>
                  <a:outerShdw blurRad="50800" algn="tl" rotWithShape="0">
                    <a:srgbClr val="000000"/>
                  </a:outerShdw>
                </a:effectLst>
              </a:rPr>
              <a:t>Cholodny</a:t>
            </a:r>
            <a:r>
              <a:rPr lang="en-US" b="1" dirty="0" smtClean="0">
                <a:ln w="17780" cmpd="sng">
                  <a:solidFill>
                    <a:srgbClr val="FFFFFF"/>
                  </a:solidFill>
                  <a:prstDash val="solid"/>
                  <a:miter lim="800000"/>
                </a:ln>
                <a:effectLst>
                  <a:outerShdw blurRad="50800" algn="tl" rotWithShape="0">
                    <a:srgbClr val="000000"/>
                  </a:outerShdw>
                </a:effectLst>
              </a:rPr>
              <a:t> Buried Slide Technique</a:t>
            </a:r>
            <a:endParaRPr lang="ar-SA" b="1" dirty="0">
              <a:ln w="17780" cmpd="sng">
                <a:solidFill>
                  <a:srgbClr val="FFFFFF"/>
                </a:solidFill>
                <a:prstDash val="solid"/>
                <a:miter lim="800000"/>
              </a:ln>
              <a:effectLst>
                <a:outerShdw blurRad="50800" algn="tl" rotWithShape="0">
                  <a:srgbClr val="000000"/>
                </a:outerShdw>
              </a:effectLst>
            </a:endParaRPr>
          </a:p>
        </p:txBody>
      </p:sp>
    </p:spTree>
    <p:extLst>
      <p:ext uri="{BB962C8B-B14F-4D97-AF65-F5344CB8AC3E}">
        <p14:creationId xmlns:p14="http://schemas.microsoft.com/office/powerpoint/2010/main" val="3559285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طريقة العمل</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p:txBody>
          <a:bodyPr>
            <a:normAutofit/>
          </a:bodyPr>
          <a:lstStyle/>
          <a:p>
            <a:pPr algn="just">
              <a:buNone/>
            </a:pPr>
            <a:r>
              <a:rPr lang="ar-SA" b="1" dirty="0" smtClean="0">
                <a:latin typeface="+mn-lt"/>
                <a:ea typeface="+mn-ea"/>
                <a:cs typeface="+mn-cs"/>
              </a:rPr>
              <a:t>- يوزن 100 جرام من التربة و يوضع داخل كأس زجاجي. </a:t>
            </a:r>
            <a:endParaRPr lang="en-US" dirty="0" smtClean="0">
              <a:latin typeface="+mn-lt"/>
              <a:ea typeface="+mn-ea"/>
              <a:cs typeface="+mn-cs"/>
            </a:endParaRPr>
          </a:p>
          <a:p>
            <a:pPr algn="just">
              <a:buNone/>
            </a:pPr>
            <a:r>
              <a:rPr lang="ar-SA" b="1" dirty="0" smtClean="0">
                <a:latin typeface="+mn-lt"/>
                <a:ea typeface="+mn-ea"/>
                <a:cs typeface="+mn-cs"/>
              </a:rPr>
              <a:t>- ترطب التربة بالماء ( يضاف لها من 5 إلى 15 مل من الماء) </a:t>
            </a:r>
            <a:endParaRPr lang="en-US" dirty="0" smtClean="0">
              <a:latin typeface="+mn-lt"/>
              <a:ea typeface="+mn-ea"/>
              <a:cs typeface="+mn-cs"/>
            </a:endParaRPr>
          </a:p>
          <a:p>
            <a:pPr algn="just">
              <a:buNone/>
            </a:pPr>
            <a:r>
              <a:rPr lang="ar-SA" b="1" dirty="0" smtClean="0">
                <a:latin typeface="+mn-lt"/>
                <a:ea typeface="+mn-ea"/>
                <a:cs typeface="+mn-cs"/>
              </a:rPr>
              <a:t>- يعمل مجرى في الوسط ويوضع فيه </a:t>
            </a:r>
            <a:r>
              <a:rPr lang="ar-SA" b="1" dirty="0" smtClean="0"/>
              <a:t>زوج من الشرائح </a:t>
            </a:r>
            <a:r>
              <a:rPr lang="ar-SA" b="1" dirty="0" smtClean="0">
                <a:latin typeface="+mn-lt"/>
                <a:ea typeface="+mn-ea"/>
                <a:cs typeface="+mn-cs"/>
              </a:rPr>
              <a:t> بشكل عمودي بحيث </a:t>
            </a:r>
            <a:r>
              <a:rPr lang="ar-SA" b="1" dirty="0" smtClean="0"/>
              <a:t>يكون احد سطحي</a:t>
            </a:r>
            <a:r>
              <a:rPr lang="ar-SA" b="1" dirty="0" smtClean="0">
                <a:latin typeface="+mn-lt"/>
                <a:ea typeface="+mn-ea"/>
                <a:cs typeface="+mn-cs"/>
              </a:rPr>
              <a:t> الشريحة ملاصق تماما للتربة .</a:t>
            </a:r>
            <a:endParaRPr lang="en-US" dirty="0" smtClean="0"/>
          </a:p>
          <a:p>
            <a:endParaRPr lang="ar-SA" dirty="0"/>
          </a:p>
        </p:txBody>
      </p:sp>
      <p:pic>
        <p:nvPicPr>
          <p:cNvPr id="4" name="Picture 3"/>
          <p:cNvPicPr>
            <a:picLocks noChangeAspect="1" noChangeArrowheads="1"/>
          </p:cNvPicPr>
          <p:nvPr/>
        </p:nvPicPr>
        <p:blipFill>
          <a:blip r:embed="rId2" cstate="print"/>
          <a:srcRect/>
          <a:stretch>
            <a:fillRect/>
          </a:stretch>
        </p:blipFill>
        <p:spPr bwMode="auto">
          <a:xfrm>
            <a:off x="3357554" y="4417454"/>
            <a:ext cx="2743200" cy="2440546"/>
          </a:xfrm>
          <a:prstGeom prst="rect">
            <a:avLst/>
          </a:prstGeom>
          <a:noFill/>
          <a:ln w="9525">
            <a:noFill/>
            <a:miter lim="800000"/>
            <a:headEnd/>
            <a:tailEnd/>
          </a:ln>
        </p:spPr>
      </p:pic>
    </p:spTree>
    <p:extLst>
      <p:ext uri="{BB962C8B-B14F-4D97-AF65-F5344CB8AC3E}">
        <p14:creationId xmlns:p14="http://schemas.microsoft.com/office/powerpoint/2010/main" val="400311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899592" y="1556792"/>
            <a:ext cx="2743200" cy="2440546"/>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5696755" y="1689279"/>
            <a:ext cx="2798763" cy="2361127"/>
          </a:xfrm>
          <a:prstGeom prst="rect">
            <a:avLst/>
          </a:prstGeom>
          <a:noFill/>
          <a:ln w="9525">
            <a:noFill/>
            <a:miter lim="800000"/>
            <a:headEnd/>
            <a:tailEnd/>
          </a:ln>
        </p:spPr>
      </p:pic>
      <p:sp>
        <p:nvSpPr>
          <p:cNvPr id="7" name="Left Arrow 6"/>
          <p:cNvSpPr/>
          <p:nvPr/>
        </p:nvSpPr>
        <p:spPr>
          <a:xfrm>
            <a:off x="1763688" y="2708920"/>
            <a:ext cx="5334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
        <p:nvSpPr>
          <p:cNvPr id="8" name="Right Arrow 7"/>
          <p:cNvSpPr/>
          <p:nvPr/>
        </p:nvSpPr>
        <p:spPr>
          <a:xfrm>
            <a:off x="4067944" y="2708920"/>
            <a:ext cx="953038" cy="6675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
        <p:nvSpPr>
          <p:cNvPr id="9" name="Up Arrow 8"/>
          <p:cNvSpPr/>
          <p:nvPr/>
        </p:nvSpPr>
        <p:spPr>
          <a:xfrm>
            <a:off x="6078827" y="2302099"/>
            <a:ext cx="228600"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Tree>
    <p:extLst>
      <p:ext uri="{BB962C8B-B14F-4D97-AF65-F5344CB8AC3E}">
        <p14:creationId xmlns:p14="http://schemas.microsoft.com/office/powerpoint/2010/main" val="194598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تابع طريقة العمل</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p:txBody>
          <a:bodyPr/>
          <a:lstStyle/>
          <a:p>
            <a:pPr algn="just">
              <a:buNone/>
            </a:pPr>
            <a:r>
              <a:rPr lang="ar-SA" b="1" dirty="0" smtClean="0"/>
              <a:t>- تغطى الكؤوس بالغطاء وتحضن عند درجة حرارة الغرفة لمدة أسبوع  مع التأكد من كتابة الأسم والبيانات </a:t>
            </a:r>
            <a:endParaRPr lang="en-US" dirty="0" smtClean="0"/>
          </a:p>
          <a:p>
            <a:pPr algn="just">
              <a:buFontTx/>
              <a:buChar char="-"/>
            </a:pPr>
            <a:r>
              <a:rPr lang="ar-SA" b="1" dirty="0" smtClean="0"/>
              <a:t>بعد نهاية المدة تسحب الشريحة وينظف سطحها المعرض وتزال عنه الحبيبات ثم( تعرض الشريحة للهب لتثبيت الغشاء ثم تصبغ بصبغة جرام) </a:t>
            </a:r>
          </a:p>
          <a:p>
            <a:pPr algn="just">
              <a:buNone/>
            </a:pPr>
            <a:r>
              <a:rPr lang="ar-SA" b="1" dirty="0" smtClean="0"/>
              <a:t>- تفحص الشريحة بالعدسة الزيتية </a:t>
            </a:r>
            <a:endParaRPr lang="en-US" dirty="0" smtClean="0"/>
          </a:p>
          <a:p>
            <a:endParaRPr lang="ar-SA" dirty="0"/>
          </a:p>
        </p:txBody>
      </p:sp>
    </p:spTree>
    <p:extLst>
      <p:ext uri="{BB962C8B-B14F-4D97-AF65-F5344CB8AC3E}">
        <p14:creationId xmlns:p14="http://schemas.microsoft.com/office/powerpoint/2010/main" val="1765094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مزيج النفط الخام مزيج معقد من عدد كبير من مركبات سوا كانت هيدروكربونيه واخرى غير هيدروكربونيه ,وعناصر كيمائيه مختلفه ,بالاضافه انه يتفاوت التركيب الكيمائي للنفط نوعيا وكميا من نفط الى اخر ,ولكن وجد ان السمه المشتركه بين معظم المركبات هو وجود ذرات الكربون والهيدروجين ,ويرجع اختلاف خواص النفط من الصفه المميزه للكربون واتحاده مع العناصر الاخرى .ليشكل تكوينات جزيئيه بسيطه او معقده </a:t>
            </a:r>
          </a:p>
          <a:p>
            <a:r>
              <a:rPr lang="ar-SA" dirty="0" smtClean="0"/>
              <a:t>تحتفظ الهيدروكربونات بخواصها ا لفترات طويله من الزمن بسبب انها اكثر المجموعات استقرارا.</a:t>
            </a:r>
            <a:endParaRPr lang="en-US" dirty="0"/>
          </a:p>
        </p:txBody>
      </p:sp>
    </p:spTree>
    <p:extLst>
      <p:ext uri="{BB962C8B-B14F-4D97-AF65-F5344CB8AC3E}">
        <p14:creationId xmlns:p14="http://schemas.microsoft.com/office/powerpoint/2010/main" val="2261089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جمع العينات </a:t>
            </a:r>
            <a:endParaRPr lang="en-US" dirty="0"/>
          </a:p>
        </p:txBody>
      </p:sp>
      <p:sp>
        <p:nvSpPr>
          <p:cNvPr id="3" name="Content Placeholder 2"/>
          <p:cNvSpPr>
            <a:spLocks noGrp="1"/>
          </p:cNvSpPr>
          <p:nvPr>
            <p:ph idx="1"/>
          </p:nvPr>
        </p:nvSpPr>
        <p:spPr/>
        <p:txBody>
          <a:bodyPr>
            <a:normAutofit/>
          </a:bodyPr>
          <a:lstStyle/>
          <a:p>
            <a:r>
              <a:rPr lang="ar-SA" dirty="0" smtClean="0"/>
              <a:t>تجمع العينات من اماكن مصدر النفط او مناطق تسرب النفط  بحيث تكون على بعد 5-10سم من سطح التربه او المسطحات المائيه اوسطح الرواسب المائيه ,ويراع عدم وجود فقاعات هوائيه عند جميع العينات ,كما تقسم العينات   </a:t>
            </a:r>
            <a:r>
              <a:rPr lang="en-US" dirty="0"/>
              <a:t> </a:t>
            </a:r>
            <a:r>
              <a:rPr lang="en-US" dirty="0" smtClean="0"/>
              <a:t>  </a:t>
            </a:r>
            <a:r>
              <a:rPr lang="ar-SA" dirty="0" smtClean="0"/>
              <a:t>على حسب الدراسه القريبه من السطح او العينات الصخريه او البعيده عن السطح. </a:t>
            </a:r>
          </a:p>
          <a:p>
            <a:r>
              <a:rPr lang="ar-SA" dirty="0" smtClean="0"/>
              <a:t>تعبئ العينات اما في اكياس او علب معقمه ومعباءه باحكام ,ثم تنقل العينات الى المحتبر لتحليلها وتحفظ في درجات حراره 4م</a:t>
            </a:r>
            <a:r>
              <a:rPr lang="ar-SA" dirty="0" smtClean="0">
                <a:latin typeface="Algerian"/>
              </a:rPr>
              <a:t>°(الثلاجه)قبل المعالجه ولحين استخدامها في اقرب وقت ممكن (عاده خلال 3-4 ايام من وقت الجمع)</a:t>
            </a:r>
          </a:p>
          <a:p>
            <a:r>
              <a:rPr lang="ar-SA" dirty="0" smtClean="0"/>
              <a:t>قبل البدء باجراء التجارب ميكروبيا يجب التخلص من الاحجار او الشوائب اما في حاله عينات المياه يتم ترشيحها باوراق ترشيح .</a:t>
            </a:r>
            <a:endParaRPr lang="en-US" dirty="0"/>
          </a:p>
        </p:txBody>
      </p:sp>
    </p:spTree>
    <p:extLst>
      <p:ext uri="{BB962C8B-B14F-4D97-AF65-F5344CB8AC3E}">
        <p14:creationId xmlns:p14="http://schemas.microsoft.com/office/powerpoint/2010/main" val="284006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ar-SA" dirty="0" smtClean="0"/>
              <a:t>عناصر المركبات العضويه (الهيدروكربونات )</a:t>
            </a:r>
          </a:p>
          <a:p>
            <a:pPr marL="0" indent="0">
              <a:buNone/>
            </a:pPr>
            <a:r>
              <a:rPr lang="ar-SA" dirty="0" smtClean="0"/>
              <a:t>تحتوي المواد العضويه على الكربون والهيدروجين وبعض </a:t>
            </a:r>
          </a:p>
          <a:p>
            <a:pPr marL="0" indent="0">
              <a:buNone/>
            </a:pPr>
            <a:r>
              <a:rPr lang="ar-SA" dirty="0" smtClean="0"/>
              <a:t>العناصر الاخرى مثل النيتروجين ,الكبريت ,الاوكسجين ,</a:t>
            </a:r>
          </a:p>
          <a:p>
            <a:pPr marL="0" indent="0">
              <a:buNone/>
            </a:pPr>
            <a:r>
              <a:rPr lang="ar-SA" dirty="0" smtClean="0"/>
              <a:t>الفسفور,الهالوجينات ,والمعادن .</a:t>
            </a:r>
          </a:p>
          <a:p>
            <a:pPr marL="0" indent="0">
              <a:buNone/>
            </a:pPr>
            <a:r>
              <a:rPr lang="ar-SA" dirty="0" smtClean="0"/>
              <a:t>وتعتبر التغيرات اللونيه من اهم التجارب التى تجرى في الكشف عن وجود روابط مزدوجه .</a:t>
            </a:r>
          </a:p>
          <a:p>
            <a:pPr marL="0" indent="0">
              <a:buNone/>
            </a:pPr>
            <a:r>
              <a:rPr lang="ar-SA" dirty="0" smtClean="0"/>
              <a:t>يساعد تفاعل البروم على على التمييز بسهوله بين المركبات الاليفاتيه المشبعه والغير  مشبعه .</a:t>
            </a:r>
          </a:p>
          <a:p>
            <a:pPr marL="0" indent="0">
              <a:buNone/>
            </a:pPr>
            <a:r>
              <a:rPr lang="ar-SA" dirty="0" smtClean="0"/>
              <a:t>ويحدث  التفاعل نتيجه تفكك الرابطه المزدوجه </a:t>
            </a:r>
          </a:p>
          <a:p>
            <a:pPr marL="0" indent="0">
              <a:buNone/>
            </a:pPr>
            <a:r>
              <a:rPr lang="ar-SA" dirty="0" smtClean="0"/>
              <a:t>حيث يتم اضافه البروم الى ذرتي الكربون ولا يحدث هذا التفاعل في المركبات المشبعه الا في وجود عامل وسيط مثل الضوء .</a:t>
            </a:r>
          </a:p>
          <a:p>
            <a:pPr marL="0" indent="0">
              <a:buNone/>
            </a:pPr>
            <a:endParaRPr lang="ar-SA" dirty="0" smtClean="0"/>
          </a:p>
          <a:p>
            <a:pPr marL="0" indent="0">
              <a:buNone/>
            </a:pPr>
            <a:endParaRPr lang="en-US" dirty="0"/>
          </a:p>
        </p:txBody>
      </p:sp>
    </p:spTree>
    <p:extLst>
      <p:ext uri="{BB962C8B-B14F-4D97-AF65-F5344CB8AC3E}">
        <p14:creationId xmlns:p14="http://schemas.microsoft.com/office/powerpoint/2010/main" val="3765465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يحدث تأكسد للمركبات الهيروكربونيه الغير مشبعه بماده برمنجنات البوتاسيوم ,حيث يختفي لون البرمنجات البنفسجي وتترسب ماده ثاني اكسيد المنجنيز ات اللون البني.</a:t>
            </a:r>
            <a:endParaRPr lang="en-US" dirty="0"/>
          </a:p>
        </p:txBody>
      </p:sp>
    </p:spTree>
    <p:extLst>
      <p:ext uri="{BB962C8B-B14F-4D97-AF65-F5344CB8AC3E}">
        <p14:creationId xmlns:p14="http://schemas.microsoft.com/office/powerpoint/2010/main" val="272408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اسم التجربه:الكشف عن المركبات العضويه البسيطه</a:t>
            </a:r>
            <a:endParaRPr lang="en-US" dirty="0"/>
          </a:p>
        </p:txBody>
      </p:sp>
      <p:sp>
        <p:nvSpPr>
          <p:cNvPr id="3" name="Content Placeholder 2"/>
          <p:cNvSpPr>
            <a:spLocks noGrp="1"/>
          </p:cNvSpPr>
          <p:nvPr>
            <p:ph idx="1"/>
          </p:nvPr>
        </p:nvSpPr>
        <p:spPr/>
        <p:txBody>
          <a:bodyPr/>
          <a:lstStyle/>
          <a:p>
            <a:r>
              <a:rPr lang="ar-SA" dirty="0" smtClean="0"/>
              <a:t>يمكن الكشف عن المركبات العضويه البسيطه في العينه بطريقتين</a:t>
            </a:r>
          </a:p>
          <a:p>
            <a:pPr marL="0" indent="0">
              <a:buNone/>
            </a:pPr>
            <a:r>
              <a:rPr lang="ar-SA" dirty="0" smtClean="0"/>
              <a:t>الادوات المستخدمه :</a:t>
            </a:r>
          </a:p>
          <a:p>
            <a:pPr marL="0" indent="0">
              <a:buNone/>
            </a:pPr>
            <a:r>
              <a:rPr lang="ar-SA" dirty="0" smtClean="0"/>
              <a:t>عينات من اماكن تسرب نفط </a:t>
            </a:r>
          </a:p>
          <a:p>
            <a:pPr marL="0" indent="0">
              <a:buNone/>
            </a:pPr>
            <a:r>
              <a:rPr lang="ar-SA" dirty="0" smtClean="0"/>
              <a:t>انابيب اختبار </a:t>
            </a:r>
          </a:p>
          <a:p>
            <a:pPr marL="0" indent="0">
              <a:buNone/>
            </a:pPr>
            <a:r>
              <a:rPr lang="ar-SA" dirty="0" smtClean="0"/>
              <a:t>مصدر ضوئي </a:t>
            </a:r>
          </a:p>
          <a:p>
            <a:pPr marL="0" indent="0">
              <a:buNone/>
            </a:pPr>
            <a:r>
              <a:rPr lang="ar-SA" dirty="0" smtClean="0"/>
              <a:t>محلول ماء البروم </a:t>
            </a:r>
          </a:p>
          <a:p>
            <a:pPr marL="0" indent="0">
              <a:buNone/>
            </a:pPr>
            <a:r>
              <a:rPr lang="ar-SA" dirty="0" smtClean="0"/>
              <a:t>برمنجنات البوتاسيوم </a:t>
            </a:r>
          </a:p>
          <a:p>
            <a:pPr marL="0" indent="0">
              <a:buNone/>
            </a:pPr>
            <a:r>
              <a:rPr lang="ar-SA" dirty="0" smtClean="0"/>
              <a:t>محلول هيدروكسيد الصوديوم </a:t>
            </a:r>
            <a:endParaRPr lang="en-US" dirty="0"/>
          </a:p>
        </p:txBody>
      </p:sp>
    </p:spTree>
    <p:extLst>
      <p:ext uri="{BB962C8B-B14F-4D97-AF65-F5344CB8AC3E}">
        <p14:creationId xmlns:p14="http://schemas.microsoft.com/office/powerpoint/2010/main" val="236891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الطريقه الاولى</a:t>
            </a:r>
            <a:endParaRPr lang="en-US" dirty="0"/>
          </a:p>
        </p:txBody>
      </p:sp>
      <p:sp>
        <p:nvSpPr>
          <p:cNvPr id="3" name="Content Placeholder 2"/>
          <p:cNvSpPr>
            <a:spLocks noGrp="1"/>
          </p:cNvSpPr>
          <p:nvPr>
            <p:ph idx="1"/>
          </p:nvPr>
        </p:nvSpPr>
        <p:spPr/>
        <p:txBody>
          <a:bodyPr/>
          <a:lstStyle/>
          <a:p>
            <a:r>
              <a:rPr lang="ar-SA" dirty="0" smtClean="0"/>
              <a:t>1-يوزن 1-2 جرام من العينه ثم توضع في انبوبه اختبار نظيفه .</a:t>
            </a:r>
          </a:p>
          <a:p>
            <a:r>
              <a:rPr lang="ar-SA" dirty="0" smtClean="0"/>
              <a:t>2-يضاف عليها عده قطرات حوالي 1مل من ماء البروم </a:t>
            </a:r>
          </a:p>
          <a:p>
            <a:r>
              <a:rPr lang="ar-SA" dirty="0" smtClean="0"/>
              <a:t>3-تدون النتائج بملاحظه اختفاء لون البروم في حاله وجود مركب غير مشبع ,اما المركبات المشبعه فلا تتأثر . </a:t>
            </a:r>
            <a:endParaRPr lang="en-US" dirty="0"/>
          </a:p>
        </p:txBody>
      </p:sp>
    </p:spTree>
    <p:extLst>
      <p:ext uri="{BB962C8B-B14F-4D97-AF65-F5344CB8AC3E}">
        <p14:creationId xmlns:p14="http://schemas.microsoft.com/office/powerpoint/2010/main" val="3803017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83927304"/>
              </p:ext>
            </p:extLst>
          </p:nvPr>
        </p:nvGraphicFramePr>
        <p:xfrm>
          <a:off x="457200" y="1600200"/>
          <a:ext cx="8229600" cy="1854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ar-SA" dirty="0" smtClean="0"/>
                        <a:t>مركب غير مشبع         </a:t>
                      </a:r>
                      <a:endParaRPr lang="en-US" dirty="0"/>
                    </a:p>
                  </a:txBody>
                  <a:tcPr/>
                </a:tc>
                <a:tc>
                  <a:txBody>
                    <a:bodyPr/>
                    <a:lstStyle/>
                    <a:p>
                      <a:r>
                        <a:rPr lang="ar-SA" dirty="0" smtClean="0"/>
                        <a:t> مركب مشبع           </a:t>
                      </a:r>
                      <a:endParaRPr lang="en-US" dirty="0"/>
                    </a:p>
                  </a:txBody>
                  <a:tcPr/>
                </a:tc>
                <a:tc>
                  <a:txBody>
                    <a:bodyPr/>
                    <a:lstStyle/>
                    <a:p>
                      <a:r>
                        <a:rPr lang="ar-SA" dirty="0" smtClean="0"/>
                        <a:t>رقم العينه               </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extLst>
      <p:ext uri="{BB962C8B-B14F-4D97-AF65-F5344CB8AC3E}">
        <p14:creationId xmlns:p14="http://schemas.microsoft.com/office/powerpoint/2010/main" val="2607244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الطريقه الثانيه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ar-SA" dirty="0"/>
              <a:t>يوزن</a:t>
            </a:r>
            <a:r>
              <a:rPr lang="ar-SA" dirty="0" smtClean="0"/>
              <a:t> 1-2 جرام من العينه وتوضع في انبو</a:t>
            </a:r>
            <a:r>
              <a:rPr lang="ar-SA" dirty="0"/>
              <a:t>به اختبار</a:t>
            </a:r>
            <a:endParaRPr lang="ar-SA" dirty="0"/>
          </a:p>
          <a:p>
            <a:pPr marL="514350" indent="-514350">
              <a:buFont typeface="+mj-lt"/>
              <a:buAutoNum type="arabicPeriod"/>
            </a:pPr>
            <a:r>
              <a:rPr lang="ar-SA" dirty="0"/>
              <a:t>يضاف 1مل من برمنجات البوتاسيوم (%0.5)و0.5مل </a:t>
            </a:r>
          </a:p>
          <a:p>
            <a:pPr marL="514350" indent="-514350">
              <a:buFont typeface="+mj-lt"/>
              <a:buAutoNum type="arabicPeriod"/>
            </a:pPr>
            <a:r>
              <a:rPr lang="ar-SA" dirty="0"/>
              <a:t>من محلول هيدروكسيدالصودم 10%</a:t>
            </a:r>
          </a:p>
          <a:p>
            <a:pPr marL="514350" indent="-514350">
              <a:buFont typeface="+mj-lt"/>
              <a:buAutoNum type="arabicPeriod"/>
            </a:pPr>
            <a:r>
              <a:rPr lang="ar-SA" dirty="0"/>
              <a:t>ترج الانابيب مع </a:t>
            </a:r>
            <a:r>
              <a:rPr lang="ar-SA" dirty="0"/>
              <a:t>التسخين </a:t>
            </a:r>
          </a:p>
          <a:p>
            <a:pPr marL="514350" indent="-514350">
              <a:buFont typeface="+mj-lt"/>
              <a:buAutoNum type="arabicPeriod"/>
            </a:pPr>
            <a:r>
              <a:rPr lang="ar-SA" dirty="0"/>
              <a:t>تدون النتائج في ظهور تغيرات لونيه على </a:t>
            </a:r>
            <a:r>
              <a:rPr lang="ar-SA" dirty="0"/>
              <a:t>الاختبار</a:t>
            </a:r>
            <a:r>
              <a:rPr lang="ar-SA" dirty="0"/>
              <a:t> </a:t>
            </a:r>
            <a:r>
              <a:rPr lang="ar-SA" dirty="0" smtClean="0"/>
              <a:t>.</a:t>
            </a:r>
            <a:endParaRPr lang="en-US" dirty="0"/>
          </a:p>
        </p:txBody>
      </p:sp>
    </p:spTree>
    <p:extLst>
      <p:ext uri="{BB962C8B-B14F-4D97-AF65-F5344CB8AC3E}">
        <p14:creationId xmlns:p14="http://schemas.microsoft.com/office/powerpoint/2010/main" val="1798119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128</TotalTime>
  <Words>530</Words>
  <Application>Microsoft Office PowerPoint</Application>
  <PresentationFormat>On-screen Show (4:3)</PresentationFormat>
  <Paragraphs>47</Paragraphs>
  <Slides>13</Slides>
  <Notes>0</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Clarity</vt:lpstr>
      <vt:lpstr>Office Theme</vt:lpstr>
      <vt:lpstr>1_Office Theme</vt:lpstr>
      <vt:lpstr>الكشف عن المركبات العضويه </vt:lpstr>
      <vt:lpstr>PowerPoint Presentation</vt:lpstr>
      <vt:lpstr>جمع العينات </vt:lpstr>
      <vt:lpstr>PowerPoint Presentation</vt:lpstr>
      <vt:lpstr>PowerPoint Presentation</vt:lpstr>
      <vt:lpstr>اسم التجربه:الكشف عن المركبات العضويه البسيطه</vt:lpstr>
      <vt:lpstr>الطريقه الاولى</vt:lpstr>
      <vt:lpstr>PowerPoint Presentation</vt:lpstr>
      <vt:lpstr>الطريقه الثانيه </vt:lpstr>
      <vt:lpstr> دراسة البكتيريا في تربة   نفطيه بـ طريقة الشريحة المطمورة (المدفونة) Rossi and Cholodny Buried Slide Technique</vt:lpstr>
      <vt:lpstr>طريقة العمل</vt:lpstr>
      <vt:lpstr>PowerPoint Presentation</vt:lpstr>
      <vt:lpstr>تابع طريقة العمل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الكشف عن المركبات العضويه</dc:title>
  <dc:creator>LENOVO</dc:creator>
  <cp:lastModifiedBy>LENOVO</cp:lastModifiedBy>
  <cp:revision>17</cp:revision>
  <dcterms:created xsi:type="dcterms:W3CDTF">2006-08-16T00:00:00Z</dcterms:created>
  <dcterms:modified xsi:type="dcterms:W3CDTF">2017-02-19T18:23:00Z</dcterms:modified>
</cp:coreProperties>
</file>