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87" r:id="rId1"/>
    <p:sldMasterId id="2147484299" r:id="rId2"/>
    <p:sldMasterId id="2147484606" r:id="rId3"/>
  </p:sldMasterIdLst>
  <p:notesMasterIdLst>
    <p:notesMasterId r:id="rId22"/>
  </p:notesMasterIdLst>
  <p:handoutMasterIdLst>
    <p:handoutMasterId r:id="rId23"/>
  </p:handoutMasterIdLst>
  <p:sldIdLst>
    <p:sldId id="328" r:id="rId4"/>
    <p:sldId id="401" r:id="rId5"/>
    <p:sldId id="378" r:id="rId6"/>
    <p:sldId id="379" r:id="rId7"/>
    <p:sldId id="380" r:id="rId8"/>
    <p:sldId id="348" r:id="rId9"/>
    <p:sldId id="394" r:id="rId10"/>
    <p:sldId id="395" r:id="rId11"/>
    <p:sldId id="396" r:id="rId12"/>
    <p:sldId id="359" r:id="rId13"/>
    <p:sldId id="389" r:id="rId14"/>
    <p:sldId id="397" r:id="rId15"/>
    <p:sldId id="360" r:id="rId16"/>
    <p:sldId id="398" r:id="rId17"/>
    <p:sldId id="361" r:id="rId18"/>
    <p:sldId id="399" r:id="rId19"/>
    <p:sldId id="363" r:id="rId20"/>
    <p:sldId id="400" r:id="rId21"/>
  </p:sldIdLst>
  <p:sldSz cx="9144000" cy="6858000" type="screen4x3"/>
  <p:notesSz cx="6858000" cy="9144000"/>
  <p:photoAlbum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9" autoAdjust="0"/>
    <p:restoredTop sz="94660"/>
  </p:normalViewPr>
  <p:slideViewPr>
    <p:cSldViewPr>
      <p:cViewPr varScale="1">
        <p:scale>
          <a:sx n="84" d="100"/>
          <a:sy n="84" d="100"/>
        </p:scale>
        <p:origin x="1454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0" d="100"/>
        <a:sy n="140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3870" y="-12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A36A4F92-5E2C-4891-A6A8-01B64A501B18}" type="datetimeFigureOut">
              <a:rPr lang="en-US"/>
              <a:pPr>
                <a:defRPr/>
              </a:pPr>
              <a:t>11/6/2016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4D52768B-F95B-4FF0-B262-3D919F86BA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7651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10BE5AB-2EB0-4C24-9A77-7746159ABAFB}" type="datetimeFigureOut">
              <a:rPr lang="en-US"/>
              <a:pPr>
                <a:defRPr/>
              </a:pPr>
              <a:t>11/6/2016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603AADE-8857-4811-B01E-47FE8521DA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8498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b="1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AC28AD0-4437-402C-AA46-122770329C4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014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0525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97391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9739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75271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7527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Source: Sander and McCormick (Ch. 10), 1993</a:t>
            </a:r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696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696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696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6514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3806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6514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3806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3AADE-8857-4811-B01E-47FE8521DA29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0525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A376ED-5D39-4FFC-8EE0-73B5C1ECC608}" type="datetime1">
              <a:rPr lang="en-US"/>
              <a:pPr>
                <a:defRPr/>
              </a:pPr>
              <a:t>11/6/2016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D30F65-43DB-484A-A50E-CF001EE9DE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9818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B5290A-1B90-4941-B83A-3CD860C73EBC}" type="datetime1">
              <a:rPr lang="en-US"/>
              <a:pPr>
                <a:defRPr/>
              </a:pPr>
              <a:t>11/6/2016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E5F1C-986D-4707-BC11-CE95752C3C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2572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0499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0499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2CD63E-8B39-47BA-8A01-81508676F3F1}" type="datetime1">
              <a:rPr lang="en-US"/>
              <a:pPr>
                <a:defRPr/>
              </a:pPr>
              <a:t>11/6/2016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F153C4-3CB8-4BB6-9FAC-9FB772FEE7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9671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29"/>
          <p:cNvSpPr>
            <a:spLocks noGrp="1"/>
          </p:cNvSpPr>
          <p:nvPr>
            <p:ph type="dt" sz="half" idx="10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fld id="{5E31E062-9DA5-4FCB-BD8E-B78C77A3F778}" type="datetime1">
              <a:rPr lang="en-US"/>
              <a:pPr>
                <a:defRPr/>
              </a:pPr>
              <a:t>11/6/2016</a:t>
            </a:fld>
            <a:endParaRPr lang="en-US"/>
          </a:p>
        </p:txBody>
      </p:sp>
      <p:sp>
        <p:nvSpPr>
          <p:cNvPr id="6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81000" y="6416675"/>
            <a:ext cx="6019800" cy="3651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09EDF62D-031E-4551-80FC-77AFEC745C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57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Right Triangle 5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Chevron 7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Chevron 8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D0B55E3-43E6-4353-B6E5-EEF50895934C}" type="datetime1">
              <a:rPr lang="en-US"/>
              <a:pPr>
                <a:defRPr/>
              </a:pPr>
              <a:t>11/6/2016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174269E-9F87-49BA-899D-8E65FBC5F0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6944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6640FC0-8FFD-4FFC-8627-7BBC59FBE49E}" type="datetime1">
              <a:rPr lang="en-US"/>
              <a:pPr>
                <a:defRPr/>
              </a:pPr>
              <a:t>11/6/2016</a:t>
            </a:fld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A4E4E0D-6B03-413C-BFB7-BFBC1F9743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1714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5F91913-6F3E-4108-9155-C29B50351DAE}" type="datetime1">
              <a:rPr lang="en-US"/>
              <a:pPr>
                <a:defRPr/>
              </a:pPr>
              <a:t>11/6/2016</a:t>
            </a:fld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75D9BC7-6E23-403A-AFF4-49B9FD70BF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21"/>
          <p:cNvSpPr>
            <a:spLocks noGrp="1"/>
          </p:cNvSpPr>
          <p:nvPr>
            <p:ph type="ftr" sz="quarter" idx="12"/>
          </p:nvPr>
        </p:nvSpPr>
        <p:spPr bwMode="auto">
          <a:xfrm>
            <a:off x="457200" y="6408738"/>
            <a:ext cx="62738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</p:spTree>
    <p:extLst>
      <p:ext uri="{BB962C8B-B14F-4D97-AF65-F5344CB8AC3E}">
        <p14:creationId xmlns:p14="http://schemas.microsoft.com/office/powerpoint/2010/main" val="21612349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4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Right Triangle 4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6EBB4D3-C347-4CAA-BF10-752B85F6EA4B}" type="datetime1">
              <a:rPr lang="en-US"/>
              <a:pPr>
                <a:defRPr/>
              </a:pPr>
              <a:t>11/6/2016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50D2F39-0B69-4BAA-9ECE-80D67AFDAE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52577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89AD79E-65BD-424E-8A5F-4D3A03816B5D}" type="datetime1">
              <a:rPr lang="en-US"/>
              <a:pPr>
                <a:defRPr/>
              </a:pPr>
              <a:t>11/6/2016</a:t>
            </a:fld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B871C78-86FE-48FC-82D1-B0A75F418F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21"/>
          <p:cNvSpPr>
            <a:spLocks noGrp="1"/>
          </p:cNvSpPr>
          <p:nvPr>
            <p:ph type="ftr" sz="quarter" idx="12"/>
          </p:nvPr>
        </p:nvSpPr>
        <p:spPr bwMode="auto">
          <a:xfrm>
            <a:off x="457200" y="6408738"/>
            <a:ext cx="62738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</p:spTree>
    <p:extLst>
      <p:ext uri="{BB962C8B-B14F-4D97-AF65-F5344CB8AC3E}">
        <p14:creationId xmlns:p14="http://schemas.microsoft.com/office/powerpoint/2010/main" val="6816925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9C3793EF-3CA2-4092-8D15-E29C7E3E56C6}" type="datetime1">
              <a:rPr lang="en-US"/>
              <a:pPr>
                <a:defRPr/>
              </a:pPr>
              <a:t>11/6/2016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8ACD199A-5F3E-42FC-8362-79DA78DFDA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6949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/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69D200-DC2F-43B0-B652-6E819C2748F6}" type="datetime1">
              <a:rPr lang="en-US"/>
              <a:pPr>
                <a:defRPr/>
              </a:pPr>
              <a:t>11/6/2016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5C01D4-21AB-4495-A841-3CCE299327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9984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C2A87F-DC0D-431A-A0F5-B87FC9464B0C}" type="datetime1">
              <a:rPr lang="en-US"/>
              <a:pPr>
                <a:defRPr/>
              </a:pPr>
              <a:t>11/6/2016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45732-683F-49FB-8D88-21FF0FF079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0984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C90204-1C87-4F0E-BC55-B8370217F0A2}" type="datetime1">
              <a:rPr lang="en-US"/>
              <a:pPr>
                <a:defRPr/>
              </a:pPr>
              <a:t>11/6/2016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E251A2-34F5-4672-841C-C2104838BC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22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495800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4695825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297363" y="3924300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361DD3-F014-48DF-8EFC-BB959A196D34}" type="datetime1">
              <a:rPr lang="en-US"/>
              <a:pPr>
                <a:defRPr/>
              </a:pPr>
              <a:t>11/6/2016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9D8E82-552F-4454-BF9E-1BC18D2FCA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629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3DD2DB-FFFC-41F6-9F37-159013B2BE3E}" type="datetime1">
              <a:rPr lang="en-US"/>
              <a:pPr>
                <a:defRPr/>
              </a:pPr>
              <a:t>11/6/2016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2C3F7E-C860-4928-8B07-2557DE0E6C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01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3A310E-DBEE-44E5-8688-CF141492C577}" type="datetime1">
              <a:rPr lang="en-US"/>
              <a:pPr>
                <a:defRPr/>
              </a:pPr>
              <a:t>11/6/2016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BF4A8D-7B31-4F61-9A12-7310F2F0C1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5152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14F704-EEA6-43BC-98B0-57236F04602F}" type="datetime1">
              <a:rPr lang="en-US"/>
              <a:pPr>
                <a:defRPr/>
              </a:pPr>
              <a:t>11/6/2016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31FE73-3640-4A35-A9A1-06D63901CB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2111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73953D-0DF0-4006-9AA1-FEB6451F293D}" type="datetime1">
              <a:rPr lang="en-US"/>
              <a:pPr>
                <a:defRPr/>
              </a:pPr>
              <a:t>11/6/2016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548DA8-CF17-4651-8C6C-52D82B6DD9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1086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CBBCFD-731F-4C42-B337-B32DAB017BF0}" type="datetime1">
              <a:rPr lang="en-US"/>
              <a:pPr>
                <a:defRPr/>
              </a:pPr>
              <a:t>11/6/2016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B5EE15-EB6E-4A3C-9E89-F1C459B6A4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3810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F8F429-A38D-455D-812B-39B1B5228DB3}" type="datetime1">
              <a:rPr lang="en-US"/>
              <a:pPr>
                <a:defRPr/>
              </a:pPr>
              <a:t>11/6/2016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CE823F-73B4-4EAF-ABE5-501988C0F5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0325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3E27CF-CB6C-4016-B582-D8964588B252}" type="datetime1">
              <a:rPr lang="en-US"/>
              <a:pPr>
                <a:defRPr/>
              </a:pPr>
              <a:t>11/6/2016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161758-9A15-4F31-BDF5-4930F26385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350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703AAA-FB29-4B64-9FD1-AD60BAF9B663}" type="datetime1">
              <a:rPr lang="en-US"/>
              <a:pPr>
                <a:defRPr/>
              </a:pPr>
              <a:t>11/6/2016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27281F-DB8B-4265-B94C-B42D112F16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4997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02DEC0-0CEA-48A2-A2F4-7D00F17E05EB}" type="datetime1">
              <a:rPr lang="en-US"/>
              <a:pPr>
                <a:defRPr/>
              </a:pPr>
              <a:t>11/6/2016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CBC1E6-A0D1-40AE-B85E-6400244873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5561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138"/>
            <a:ext cx="4038600" cy="4843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138"/>
            <a:ext cx="4038600" cy="4843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A08167-7406-484D-9839-819858960996}" type="datetime1">
              <a:rPr lang="en-US"/>
              <a:pPr>
                <a:defRPr/>
              </a:pPr>
              <a:t>11/6/2016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85E26B-3C3A-4CF0-B594-54091E21C1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6721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7FFDD0-138B-4043-B580-627C57E30E3E}" type="datetime1">
              <a:rPr lang="en-US"/>
              <a:pPr>
                <a:defRPr/>
              </a:pPr>
              <a:t>11/6/2016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79794A-F3C0-4C6D-ADC0-9F8A22DF54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92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DA095E-880E-427D-BD7D-F33A90B04120}" type="datetime1">
              <a:rPr lang="en-US"/>
              <a:pPr>
                <a:defRPr/>
              </a:pPr>
              <a:t>11/6/2016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B3C45F-3A29-416E-9CE0-9E5EFAB77C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5301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C99525-AE2F-499A-86E7-2DD46A079E61}" type="datetime1">
              <a:rPr lang="en-US"/>
              <a:pPr>
                <a:defRPr/>
              </a:pPr>
              <a:t>11/6/2016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F52E40-67F8-41C2-897D-EA6858AF59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2531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AB04EB-CF46-4AB2-B1CA-6FE632DDB402}" type="datetime1">
              <a:rPr lang="en-US"/>
              <a:pPr>
                <a:defRPr/>
              </a:pPr>
              <a:t>11/6/2016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FDCD3B-5FC5-4EF2-A429-B235824AB4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099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408C22-A376-4F24-AF82-67F0E4901F81}" type="datetime1">
              <a:rPr lang="en-US"/>
              <a:pPr>
                <a:defRPr/>
              </a:pPr>
              <a:t>11/6/2016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3E9060-742F-4D49-AF5A-A0DCE2F968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5601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CCECFF"/>
            </a:gs>
            <a:gs pos="100000">
              <a:srgbClr val="99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84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6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</a:defRPr>
            </a:lvl1pPr>
          </a:lstStyle>
          <a:p>
            <a:pPr>
              <a:defRPr/>
            </a:pPr>
            <a:fld id="{7170FC8D-C799-48BF-84C9-F8DFBE316D48}" type="datetime1">
              <a:rPr lang="en-US"/>
              <a:pPr>
                <a:defRPr/>
              </a:pPr>
              <a:t>11/6/2016</a:t>
            </a:fld>
            <a:endParaRPr lang="en-US"/>
          </a:p>
        </p:txBody>
      </p:sp>
      <p:sp>
        <p:nvSpPr>
          <p:cNvPr id="17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1143000" y="6408738"/>
            <a:ext cx="55880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19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</a:defRPr>
            </a:lvl1pPr>
          </a:lstStyle>
          <a:p>
            <a:pPr>
              <a:defRPr/>
            </a:pPr>
            <a:fld id="{D8719C0B-8023-4039-9964-3A3D27C51A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26" r:id="rId1"/>
    <p:sldLayoutId id="2147484627" r:id="rId2"/>
    <p:sldLayoutId id="2147484628" r:id="rId3"/>
    <p:sldLayoutId id="2147484629" r:id="rId4"/>
    <p:sldLayoutId id="2147484630" r:id="rId5"/>
    <p:sldLayoutId id="2147484631" r:id="rId6"/>
    <p:sldLayoutId id="2147484632" r:id="rId7"/>
    <p:sldLayoutId id="2147484633" r:id="rId8"/>
    <p:sldLayoutId id="2147484634" r:id="rId9"/>
    <p:sldLayoutId id="2147484635" r:id="rId10"/>
    <p:sldLayoutId id="2147484636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>
          <a:solidFill>
            <a:schemeClr val="tx1"/>
          </a:solidFill>
          <a:latin typeface="+mn-lt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>
          <a:solidFill>
            <a:schemeClr val="tx1"/>
          </a:solidFill>
          <a:latin typeface="+mn-lt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>
          <a:solidFill>
            <a:schemeClr val="tx1"/>
          </a:solidFill>
          <a:latin typeface="+mn-lt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5pPr>
      <a:lvl6pPr marL="18288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6pPr>
      <a:lvl7pPr marL="2286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7pPr>
      <a:lvl8pPr marL="27432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8pPr>
      <a:lvl9pPr marL="32004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99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51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3" name="Date Placeholder 4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A030C128-D466-4051-BDE6-CF7FF1B57D0E}" type="datetime1">
              <a:rPr lang="en-US"/>
              <a:pPr>
                <a:defRPr/>
              </a:pPr>
              <a:t>11/6/2016</a:t>
            </a:fld>
            <a:endParaRPr lang="en-US"/>
          </a:p>
        </p:txBody>
      </p:sp>
      <p:sp>
        <p:nvSpPr>
          <p:cNvPr id="24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25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AECDCC5E-276C-4089-BAD2-619CA294EC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647" r:id="rId1"/>
    <p:sldLayoutId id="2147484648" r:id="rId2"/>
    <p:sldLayoutId id="2147484649" r:id="rId3"/>
    <p:sldLayoutId id="2147484650" r:id="rId4"/>
    <p:sldLayoutId id="2147484651" r:id="rId5"/>
    <p:sldLayoutId id="2147484652" r:id="rId6"/>
    <p:sldLayoutId id="2147484653" r:id="rId7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2700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C60778A9-2B70-44A7-BA14-4365E14C62FE}" type="datetime1">
              <a:rPr lang="en-US"/>
              <a:pPr>
                <a:defRPr/>
              </a:pPr>
              <a:t>11/6/2016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8813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925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DBBCFF2E-8415-4904-805C-0BDCCD8EA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8200" y="6499225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69913" y="6499225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37" r:id="rId1"/>
    <p:sldLayoutId id="2147484638" r:id="rId2"/>
    <p:sldLayoutId id="2147484654" r:id="rId3"/>
    <p:sldLayoutId id="2147484639" r:id="rId4"/>
    <p:sldLayoutId id="2147484640" r:id="rId5"/>
    <p:sldLayoutId id="2147484641" r:id="rId6"/>
    <p:sldLayoutId id="2147484642" r:id="rId7"/>
    <p:sldLayoutId id="2147484643" r:id="rId8"/>
    <p:sldLayoutId id="2147484644" r:id="rId9"/>
    <p:sldLayoutId id="2147484645" r:id="rId10"/>
    <p:sldLayoutId id="2147484646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fontAlgn="base">
        <a:lnSpc>
          <a:spcPts val="5800"/>
        </a:lnSpc>
        <a:spcBef>
          <a:spcPct val="0"/>
        </a:spcBef>
        <a:spcAft>
          <a:spcPct val="0"/>
        </a:spcAft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  <a:lvl2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2pPr>
      <a:lvl3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3pPr>
      <a:lvl4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4pPr>
      <a:lvl5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5pPr>
      <a:lvl6pPr marL="4572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6pPr>
      <a:lvl7pPr marL="9144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7pPr>
      <a:lvl8pPr marL="13716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8pPr>
      <a:lvl9pPr marL="18288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7F7F7F"/>
          </a:solidFill>
          <a:latin typeface="+mj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+mj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+mj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3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0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7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4346" name="Rectangle 10"/>
          <p:cNvSpPr>
            <a:spLocks noGrp="1"/>
          </p:cNvSpPr>
          <p:nvPr>
            <p:ph type="ctrTitle"/>
          </p:nvPr>
        </p:nvSpPr>
        <p:spPr bwMode="auto">
          <a:xfrm>
            <a:off x="609600" y="533400"/>
            <a:ext cx="7848600" cy="38862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King Saud University </a:t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/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>College of Engineering</a:t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/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>IE – 341: “Human Factors Engineering”</a:t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/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>Fall </a:t>
            </a:r>
            <a:r>
              <a:rPr lang="en-US" sz="3700" dirty="0" smtClean="0">
                <a:solidFill>
                  <a:schemeClr val="tx1"/>
                </a:solidFill>
              </a:rPr>
              <a:t>– 2016 </a:t>
            </a:r>
            <a:r>
              <a:rPr lang="en-US" sz="3700" dirty="0" smtClean="0">
                <a:solidFill>
                  <a:schemeClr val="tx1"/>
                </a:solidFill>
              </a:rPr>
              <a:t>(1</a:t>
            </a:r>
            <a:r>
              <a:rPr lang="en-US" sz="3700" baseline="30000" dirty="0" smtClean="0">
                <a:solidFill>
                  <a:schemeClr val="tx1"/>
                </a:solidFill>
              </a:rPr>
              <a:t>st</a:t>
            </a:r>
            <a:r>
              <a:rPr lang="en-US" sz="3700" dirty="0" smtClean="0">
                <a:solidFill>
                  <a:schemeClr val="tx1"/>
                </a:solidFill>
              </a:rPr>
              <a:t> Sem</a:t>
            </a:r>
            <a:r>
              <a:rPr lang="en-US" sz="3700" dirty="0" smtClean="0">
                <a:solidFill>
                  <a:schemeClr val="tx1"/>
                </a:solidFill>
              </a:rPr>
              <a:t>. </a:t>
            </a:r>
            <a:r>
              <a:rPr lang="en-US" sz="3700" dirty="0" smtClean="0">
                <a:solidFill>
                  <a:schemeClr val="tx1"/>
                </a:solidFill>
              </a:rPr>
              <a:t>1437-8H</a:t>
            </a:r>
            <a:r>
              <a:rPr lang="en-US" sz="3700" dirty="0" smtClean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0244" name="Rectangle 12"/>
          <p:cNvSpPr>
            <a:spLocks noGrp="1"/>
          </p:cNvSpPr>
          <p:nvPr>
            <p:ph type="subTitle" idx="1"/>
          </p:nvPr>
        </p:nvSpPr>
        <p:spPr>
          <a:xfrm>
            <a:off x="1066800" y="4648200"/>
            <a:ext cx="7696200" cy="1752600"/>
          </a:xfrm>
        </p:spPr>
        <p:txBody>
          <a:bodyPr rtlCol="0">
            <a:normAutofit/>
          </a:bodyPr>
          <a:lstStyle/>
          <a:p>
            <a:pPr marL="109538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b="1" i="1" dirty="0" smtClean="0">
                <a:solidFill>
                  <a:schemeClr val="tx1"/>
                </a:solidFill>
              </a:rPr>
              <a:t>Chapter 10. Human Control of Systems</a:t>
            </a:r>
          </a:p>
          <a:p>
            <a:pPr marL="109538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b="1" i="1" dirty="0" smtClean="0">
                <a:solidFill>
                  <a:schemeClr val="tx1"/>
                </a:solidFill>
              </a:rPr>
              <a:t>– Tracking (Part 1)</a:t>
            </a:r>
          </a:p>
          <a:p>
            <a:pPr marL="109538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b="1" dirty="0" smtClean="0">
              <a:solidFill>
                <a:schemeClr val="tx1"/>
              </a:solidFill>
            </a:endParaRPr>
          </a:p>
          <a:p>
            <a:pPr marL="109538" fontAlgn="auto">
              <a:spcAft>
                <a:spcPts val="0"/>
              </a:spcAft>
              <a:buClr>
                <a:srgbClr val="2DA2BF"/>
              </a:buClr>
              <a:buFont typeface="Arial" pitchFamily="34" charset="0"/>
              <a:buNone/>
              <a:defRPr/>
            </a:pPr>
            <a:r>
              <a:rPr lang="en-US" altLang="en-US" sz="1900" b="1" dirty="0" smtClean="0">
                <a:solidFill>
                  <a:srgbClr val="000000"/>
                </a:solidFill>
              </a:rPr>
              <a:t>Prepared by: Ahmed M. El-Sherbeeny, PhD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5189D5-AF00-45E2-B4C8-6DB8541B845C}" type="slidenum">
              <a:rPr lang="en-US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152400" y="304800"/>
            <a:ext cx="89154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en-US" sz="3600" dirty="0">
                <a:solidFill>
                  <a:schemeClr val="tx1"/>
                </a:solidFill>
              </a:rPr>
              <a:t>Pursuit </a:t>
            </a:r>
            <a:r>
              <a:rPr lang="en-US" altLang="en-US" sz="3600" dirty="0" smtClean="0">
                <a:solidFill>
                  <a:schemeClr val="tx1"/>
                </a:solidFill>
              </a:rPr>
              <a:t>&amp; Compensatory Displays </a:t>
            </a:r>
            <a:r>
              <a:rPr lang="en-US" altLang="en-US" sz="3600" dirty="0">
                <a:solidFill>
                  <a:schemeClr val="tx1"/>
                </a:solidFill>
              </a:rPr>
              <a:t>in Tracking</a:t>
            </a:r>
            <a:endParaRPr lang="en-US" sz="3700" dirty="0" smtClean="0">
              <a:solidFill>
                <a:schemeClr val="tx1"/>
              </a:solidFill>
            </a:endParaRP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458200" cy="59436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Types of tracking displays (see next slide):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Pursuit display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Compensatory display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Displays are shown as: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1-D: relative movement of 2 elements: represented by single value (top fig.)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2-D: relative movement in 2-D (e.g. chasing a moving aircraft) (bottom fig.)</a:t>
            </a:r>
          </a:p>
          <a:p>
            <a:endParaRPr lang="en-US" altLang="en-US" dirty="0" smtClean="0">
              <a:solidFill>
                <a:schemeClr val="tx1"/>
              </a:solidFill>
            </a:endParaRPr>
          </a:p>
          <a:p>
            <a:r>
              <a:rPr lang="en-US" altLang="en-US" dirty="0" smtClean="0">
                <a:solidFill>
                  <a:schemeClr val="tx1"/>
                </a:solidFill>
              </a:rPr>
              <a:t>Pursuit </a:t>
            </a:r>
            <a:r>
              <a:rPr lang="en-US" altLang="en-US" dirty="0">
                <a:solidFill>
                  <a:schemeClr val="tx1"/>
                </a:solidFill>
              </a:rPr>
              <a:t>display: </a:t>
            </a:r>
          </a:p>
          <a:p>
            <a:pPr lvl="1"/>
            <a:r>
              <a:rPr lang="en-US" altLang="en-US" dirty="0">
                <a:solidFill>
                  <a:schemeClr val="tx1"/>
                </a:solidFill>
              </a:rPr>
              <a:t>Target and cursor </a:t>
            </a:r>
            <a:r>
              <a:rPr lang="en-US" altLang="en-US" dirty="0" smtClean="0">
                <a:solidFill>
                  <a:schemeClr val="tx1"/>
                </a:solidFill>
              </a:rPr>
              <a:t>(i.e. controlled </a:t>
            </a:r>
            <a:r>
              <a:rPr lang="en-US" altLang="en-US" dirty="0">
                <a:solidFill>
                  <a:schemeClr val="tx1"/>
                </a:solidFill>
              </a:rPr>
              <a:t>element) move </a:t>
            </a:r>
          </a:p>
          <a:p>
            <a:pPr lvl="1"/>
            <a:r>
              <a:rPr lang="en-US" altLang="en-US" dirty="0">
                <a:solidFill>
                  <a:schemeClr val="tx1"/>
                </a:solidFill>
              </a:rPr>
              <a:t>Each indicator shows its own location in space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Task </a:t>
            </a:r>
            <a:r>
              <a:rPr lang="en-US" altLang="en-US" dirty="0">
                <a:solidFill>
                  <a:schemeClr val="tx1"/>
                </a:solidFill>
              </a:rPr>
              <a:t>of the </a:t>
            </a:r>
            <a:r>
              <a:rPr lang="en-US" altLang="en-US" dirty="0" smtClean="0">
                <a:solidFill>
                  <a:schemeClr val="tx1"/>
                </a:solidFill>
              </a:rPr>
              <a:t>operator: align moving </a:t>
            </a:r>
            <a:r>
              <a:rPr lang="en-US" altLang="en-US" dirty="0">
                <a:solidFill>
                  <a:schemeClr val="tx1"/>
                </a:solidFill>
              </a:rPr>
              <a:t>cursor with </a:t>
            </a:r>
            <a:r>
              <a:rPr lang="en-US" altLang="en-US" dirty="0" smtClean="0">
                <a:solidFill>
                  <a:schemeClr val="tx1"/>
                </a:solidFill>
              </a:rPr>
              <a:t>moving target</a:t>
            </a:r>
            <a:endParaRPr lang="en-US" altLang="en-US" dirty="0">
              <a:solidFill>
                <a:schemeClr val="tx1"/>
              </a:solidFill>
            </a:endParaRPr>
          </a:p>
          <a:p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Compensatory display: 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One </a:t>
            </a:r>
            <a: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</a:rPr>
              <a:t>of the two indicators 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moves (controlled element); other </a:t>
            </a:r>
            <a: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</a:rPr>
              <a:t>is 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fixed (target)</a:t>
            </a:r>
            <a:endParaRPr lang="en-US" altLang="en-US" dirty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lvl="1"/>
            <a: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</a:rPr>
              <a:t>Task of the 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operator: get </a:t>
            </a:r>
            <a: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</a:rPr>
              <a:t>the moving cursor to align with the 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target</a:t>
            </a:r>
          </a:p>
          <a:p>
            <a:pPr marL="457200" indent="-457200"/>
            <a:endParaRPr lang="en-US" altLang="en-US" dirty="0">
              <a:solidFill>
                <a:schemeClr val="tx1"/>
              </a:solidFill>
              <a:sym typeface="Symbol" panose="05050102010706020507" pitchFamily="18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10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3314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0999" y="381000"/>
            <a:ext cx="8696515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en-US" sz="4000" dirty="0" smtClean="0">
                <a:solidFill>
                  <a:schemeClr val="tx1"/>
                </a:solidFill>
              </a:rPr>
              <a:t>Cont. Pursuit </a:t>
            </a:r>
            <a:r>
              <a:rPr lang="en-US" altLang="en-US" sz="4000" dirty="0">
                <a:solidFill>
                  <a:schemeClr val="tx1"/>
                </a:solidFill>
              </a:rPr>
              <a:t>&amp; Compensatory </a:t>
            </a:r>
            <a:r>
              <a:rPr lang="en-US" altLang="en-US" sz="4000" dirty="0" smtClean="0">
                <a:solidFill>
                  <a:schemeClr val="tx1"/>
                </a:solidFill>
              </a:rPr>
              <a:t>Displays</a:t>
            </a:r>
            <a:endParaRPr lang="en-US" sz="3700" dirty="0" smtClean="0">
              <a:solidFill>
                <a:schemeClr val="tx1"/>
              </a:solidFill>
            </a:endParaRP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458200" cy="5943600"/>
          </a:xfrm>
        </p:spPr>
        <p:txBody>
          <a:bodyPr/>
          <a:lstStyle/>
          <a:p>
            <a:pPr marL="0" indent="0">
              <a:buNone/>
            </a:pPr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11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6" name="Picture 2" descr="E:\My Works 2015\Epson scanner\img081.jpg"/>
          <p:cNvPicPr>
            <a:picLocks noChangeAspect="1" noChangeArrowheads="1"/>
          </p:cNvPicPr>
          <p:nvPr/>
        </p:nvPicPr>
        <p:blipFill rotWithShape="1">
          <a:blip r:embed="rId3"/>
          <a:srcRect l="9615" t="2444" r="3846" b="3514"/>
          <a:stretch/>
        </p:blipFill>
        <p:spPr bwMode="auto">
          <a:xfrm rot="16200000">
            <a:off x="2612847" y="-1204585"/>
            <a:ext cx="3925738" cy="915143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09838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152400" y="304800"/>
            <a:ext cx="89154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en-US" sz="3600" dirty="0">
                <a:solidFill>
                  <a:schemeClr val="tx1"/>
                </a:solidFill>
              </a:rPr>
              <a:t>Pursuit </a:t>
            </a:r>
            <a:r>
              <a:rPr lang="en-US" altLang="en-US" sz="3600" dirty="0" smtClean="0">
                <a:solidFill>
                  <a:schemeClr val="tx1"/>
                </a:solidFill>
              </a:rPr>
              <a:t>&amp; Compensatory Displays </a:t>
            </a:r>
            <a:r>
              <a:rPr lang="en-US" altLang="en-US" sz="3600" dirty="0">
                <a:solidFill>
                  <a:schemeClr val="tx1"/>
                </a:solidFill>
              </a:rPr>
              <a:t>in Tracking</a:t>
            </a:r>
            <a:endParaRPr lang="en-US" sz="3700" dirty="0" smtClean="0">
              <a:solidFill>
                <a:schemeClr val="tx1"/>
              </a:solidFill>
            </a:endParaRP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458200" cy="59436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Error control: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When indicators superimposed: controlled element is “on target”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Difference represents: error, which should be minimized/eliminated</a:t>
            </a:r>
          </a:p>
          <a:p>
            <a:pPr lvl="1"/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Error in pursuit display: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Operator can determine if error is due to target or controlled element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Operator can see target independent of any movement</a:t>
            </a:r>
          </a:p>
          <a:p>
            <a:pPr lvl="1"/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Error </a:t>
            </a:r>
            <a: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</a:rPr>
              <a:t>in 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compensatory </a:t>
            </a:r>
            <a: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</a:rPr>
              <a:t>display: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Only absolute error/difference between target and controlled element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If error increases, display does not show what has moved (i.e. target, or controlled element, or both)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Advantage of </a:t>
            </a:r>
            <a: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</a:rPr>
              <a:t>compensatory 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display: saves space on instrument panel since no need to show entire range of possible values of 2 elements</a:t>
            </a:r>
            <a:endParaRPr lang="en-US" altLang="en-US" dirty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lvl="2"/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lvl="2"/>
            <a:endParaRPr lang="en-US" altLang="en-US" dirty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457200" indent="-457200"/>
            <a:endParaRPr lang="en-US" altLang="en-US" dirty="0">
              <a:solidFill>
                <a:schemeClr val="tx1"/>
              </a:solidFill>
              <a:sym typeface="Symbol" panose="05050102010706020507" pitchFamily="18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12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4021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en-US" sz="4000" dirty="0">
                <a:solidFill>
                  <a:schemeClr val="tx1"/>
                </a:solidFill>
              </a:rPr>
              <a:t>Control Order of Systems</a:t>
            </a:r>
            <a:endParaRPr lang="en-US" sz="3700" dirty="0" smtClean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364" name="Rectangle 4"/>
              <p:cNvSpPr>
                <a:spLocks noGrp="1"/>
              </p:cNvSpPr>
              <p:nvPr>
                <p:ph idx="1"/>
              </p:nvPr>
            </p:nvSpPr>
            <p:spPr>
              <a:xfrm>
                <a:off x="533400" y="838200"/>
                <a:ext cx="8534400" cy="5943600"/>
              </a:xfrm>
            </p:spPr>
            <p:txBody>
              <a:bodyPr/>
              <a:lstStyle/>
              <a:p>
                <a:pPr marL="400050"/>
                <a:r>
                  <a:rPr lang="en-US" altLang="en-US" dirty="0" smtClean="0">
                    <a:solidFill>
                      <a:schemeClr val="tx1"/>
                    </a:solidFill>
                  </a:rPr>
                  <a:t>Control order:</a:t>
                </a:r>
              </a:p>
              <a:p>
                <a:pPr marL="800100" lvl="1"/>
                <a:r>
                  <a:rPr lang="en-US" altLang="en-US" dirty="0" smtClean="0">
                    <a:solidFill>
                      <a:schemeClr val="tx1"/>
                    </a:solidFill>
                  </a:rPr>
                  <a:t>It is the hierarchy of control relationships between:</a:t>
                </a:r>
              </a:p>
              <a:p>
                <a:pPr marL="1200150" lvl="2"/>
                <a:r>
                  <a:rPr lang="en-US" altLang="en-US" dirty="0" smtClean="0">
                    <a:solidFill>
                      <a:schemeClr val="tx1"/>
                    </a:solidFill>
                  </a:rPr>
                  <a:t>movement of control, and</a:t>
                </a:r>
              </a:p>
              <a:p>
                <a:pPr marL="1200150" lvl="2"/>
                <a:r>
                  <a:rPr lang="en-US" altLang="en-US" dirty="0" smtClean="0">
                    <a:solidFill>
                      <a:schemeClr val="tx1"/>
                    </a:solidFill>
                  </a:rPr>
                  <a:t>output it controls</a:t>
                </a:r>
              </a:p>
              <a:p>
                <a:pPr marL="800100" lvl="1"/>
                <a:r>
                  <a:rPr lang="en-US" altLang="en-US" dirty="0" smtClean="0">
                    <a:solidFill>
                      <a:schemeClr val="tx1"/>
                    </a:solidFill>
                  </a:rPr>
                  <a:t>Objective of tracking task:</a:t>
                </a:r>
              </a:p>
              <a:p>
                <a:pPr marL="1200150" lvl="2"/>
                <a:r>
                  <a:rPr lang="en-US" altLang="en-US" dirty="0" smtClean="0">
                    <a:solidFill>
                      <a:schemeClr val="tx1"/>
                    </a:solidFill>
                  </a:rPr>
                  <a:t>control system so that output corresponds </a:t>
                </a:r>
                <a:r>
                  <a:rPr lang="en-US" altLang="en-US" dirty="0">
                    <a:solidFill>
                      <a:schemeClr val="tx1"/>
                    </a:solidFill>
                  </a:rPr>
                  <a:t>to </a:t>
                </a:r>
                <a:r>
                  <a:rPr lang="en-US" altLang="en-US" dirty="0" smtClean="0">
                    <a:solidFill>
                      <a:schemeClr val="tx1"/>
                    </a:solidFill>
                  </a:rPr>
                  <a:t>input as closely as possible</a:t>
                </a:r>
              </a:p>
              <a:p>
                <a:pPr marL="400050"/>
                <a:r>
                  <a:rPr lang="en-US" altLang="en-US" dirty="0" smtClean="0">
                    <a:solidFill>
                      <a:schemeClr val="tx1"/>
                    </a:solidFill>
                  </a:rPr>
                  <a:t>Position (Zero-Order) tracking tasks:</a:t>
                </a:r>
              </a:p>
              <a:p>
                <a:pPr marL="800100" lvl="1"/>
                <a:r>
                  <a:rPr lang="en-US" altLang="en-US" dirty="0" smtClean="0">
                    <a:solidFill>
                      <a:schemeClr val="tx1"/>
                    </a:solidFill>
                  </a:rPr>
                  <a:t>Movement of control device controls position directly</a:t>
                </a:r>
              </a:p>
              <a:p>
                <a:pPr marL="800100" lvl="1"/>
                <a:r>
                  <a:rPr lang="en-US" altLang="en-US" dirty="0" smtClean="0">
                    <a:solidFill>
                      <a:schemeClr val="tx1"/>
                    </a:solidFill>
                  </a:rPr>
                  <a:t>e.g. moving </a:t>
                </a:r>
                <a:r>
                  <a:rPr lang="en-US" altLang="en-US" dirty="0">
                    <a:solidFill>
                      <a:schemeClr val="tx1"/>
                    </a:solidFill>
                  </a:rPr>
                  <a:t>a spotlight to keep it on an actor on a </a:t>
                </a:r>
                <a:r>
                  <a:rPr lang="en-US" altLang="en-US" dirty="0" smtClean="0">
                    <a:solidFill>
                      <a:schemeClr val="tx1"/>
                    </a:solidFill>
                  </a:rPr>
                  <a:t>stage</a:t>
                </a:r>
                <a:endParaRPr lang="en-US" altLang="en-US" dirty="0">
                  <a:solidFill>
                    <a:schemeClr val="tx1"/>
                  </a:solidFill>
                </a:endParaRPr>
              </a:p>
              <a:p>
                <a:pPr marL="800100" lvl="1"/>
                <a:r>
                  <a:rPr lang="en-US" altLang="en-US" dirty="0" smtClean="0">
                    <a:solidFill>
                      <a:schemeClr val="tx1"/>
                    </a:solidFill>
                  </a:rPr>
                  <a:t>e.g. following movement of athlete with a camera</a:t>
                </a:r>
                <a:endParaRPr lang="en-US" altLang="en-US" dirty="0">
                  <a:solidFill>
                    <a:schemeClr val="tx1"/>
                  </a:solidFill>
                </a:endParaRPr>
              </a:p>
              <a:p>
                <a:pPr marL="400050"/>
                <a:r>
                  <a:rPr lang="en-US" altLang="en-US" dirty="0">
                    <a:solidFill>
                      <a:schemeClr val="tx1"/>
                    </a:solidFill>
                  </a:rPr>
                  <a:t>Rate </a:t>
                </a:r>
                <a:r>
                  <a:rPr lang="en-US" altLang="en-US" dirty="0" smtClean="0">
                    <a:solidFill>
                      <a:schemeClr val="tx1"/>
                    </a:solidFill>
                  </a:rPr>
                  <a:t>(Velocity or First-Order) control tasks:</a:t>
                </a:r>
              </a:p>
              <a:p>
                <a:pPr marL="800100" lvl="1"/>
                <a:r>
                  <a:rPr lang="en-US" altLang="en-US" dirty="0" smtClean="0">
                    <a:solidFill>
                      <a:schemeClr val="tx1"/>
                    </a:solidFill>
                  </a:rPr>
                  <a:t>Operator movement controls rate at which output is being changed </a:t>
                </a:r>
              </a:p>
              <a:p>
                <a:pPr marL="800100" lvl="1"/>
                <a:r>
                  <a:rPr lang="en-US" altLang="en-US" dirty="0" smtClean="0">
                    <a:solidFill>
                      <a:schemeClr val="tx1"/>
                    </a:solidFill>
                  </a:rPr>
                  <a:t>e.g</a:t>
                </a:r>
                <a:r>
                  <a:rPr lang="en-US" altLang="en-US" dirty="0">
                    <a:solidFill>
                      <a:schemeClr val="tx1"/>
                    </a:solidFill>
                  </a:rPr>
                  <a:t>. </a:t>
                </a:r>
                <a:r>
                  <a:rPr lang="en-US" altLang="en-US" dirty="0" smtClean="0">
                    <a:solidFill>
                      <a:schemeClr val="tx1"/>
                    </a:solidFill>
                  </a:rPr>
                  <a:t>accelerator (i.e. gas pedal) of car which controls speed (</a:t>
                </a:r>
                <a14:m>
                  <m:oMath xmlns:m="http://schemas.openxmlformats.org/officeDocument/2006/math">
                    <m:r>
                      <a:rPr lang="en-US" altLang="en-US" i="1">
                        <a:solidFill>
                          <a:schemeClr val="tx1"/>
                        </a:solidFill>
                        <a:latin typeface="Cambria Math"/>
                      </a:rPr>
                      <m:t>𝑑𝑆</m:t>
                    </m:r>
                    <m:r>
                      <a:rPr lang="en-US" altLang="en-US" i="1">
                        <a:solidFill>
                          <a:schemeClr val="tx1"/>
                        </a:solidFill>
                        <a:latin typeface="Cambria Math"/>
                      </a:rPr>
                      <m:t>/</m:t>
                    </m:r>
                    <m:r>
                      <a:rPr lang="en-US" altLang="en-US" i="1">
                        <a:solidFill>
                          <a:schemeClr val="tx1"/>
                        </a:solidFill>
                        <a:latin typeface="Cambria Math"/>
                      </a:rPr>
                      <m:t>𝑑𝑡</m:t>
                    </m:r>
                  </m:oMath>
                </a14:m>
                <a:r>
                  <a:rPr lang="en-US" altLang="en-US" dirty="0" smtClean="0">
                    <a:solidFill>
                      <a:schemeClr val="tx1"/>
                    </a:solidFill>
                  </a:rPr>
                  <a:t>) </a:t>
                </a:r>
                <a:r>
                  <a:rPr lang="en-US" altLang="en-US" dirty="0" smtClean="0">
                    <a:solidFill>
                      <a:schemeClr val="tx1"/>
                    </a:solidFill>
                    <a:sym typeface="Symbol"/>
                  </a:rPr>
                  <a:t> also </a:t>
                </a:r>
                <a14:m>
                  <m:oMath xmlns:m="http://schemas.openxmlformats.org/officeDocument/2006/math">
                    <m:r>
                      <a:rPr lang="en-US" altLang="en-US" i="1">
                        <a:solidFill>
                          <a:schemeClr val="tx1"/>
                        </a:solidFill>
                        <a:latin typeface="Cambria Math"/>
                      </a:rPr>
                      <m:t>𝑆</m:t>
                    </m:r>
                  </m:oMath>
                </a14:m>
                <a:endParaRPr lang="en-US" altLang="en-US" dirty="0" smtClean="0">
                  <a:solidFill>
                    <a:schemeClr val="tx1"/>
                  </a:solidFill>
                </a:endParaRPr>
              </a:p>
              <a:p>
                <a:pPr marL="800100" lvl="1"/>
                <a:r>
                  <a:rPr lang="en-US" altLang="en-US" dirty="0" smtClean="0">
                    <a:solidFill>
                      <a:schemeClr val="tx1"/>
                    </a:solidFill>
                  </a:rPr>
                  <a:t>e.g. operation of machine gun that is controlled by hand cranks</a:t>
                </a:r>
                <a:endParaRPr lang="en-US" altLang="en-US" dirty="0">
                  <a:solidFill>
                    <a:schemeClr val="tx1"/>
                  </a:solidFill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15364" name="Rectangle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3400" y="838200"/>
                <a:ext cx="8534400" cy="5943600"/>
              </a:xfrm>
              <a:blipFill rotWithShape="0">
                <a:blip r:embed="rId3"/>
                <a:stretch>
                  <a:fillRect l="-357" t="-8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13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0" y="5383531"/>
            <a:ext cx="2590800" cy="1446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4192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en-US" sz="4000" dirty="0">
                <a:solidFill>
                  <a:schemeClr val="tx1"/>
                </a:solidFill>
              </a:rPr>
              <a:t>Control Order of Systems</a:t>
            </a:r>
            <a:endParaRPr lang="en-US" sz="3700" dirty="0" smtClean="0">
              <a:solidFill>
                <a:schemeClr val="tx1"/>
              </a:solidFill>
            </a:endParaRP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534400" cy="5943600"/>
          </a:xfrm>
        </p:spPr>
        <p:txBody>
          <a:bodyPr/>
          <a:lstStyle/>
          <a:p>
            <a:pPr marL="400050"/>
            <a:r>
              <a:rPr lang="en-US" altLang="en-US" dirty="0" smtClean="0">
                <a:solidFill>
                  <a:schemeClr val="tx1"/>
                </a:solidFill>
              </a:rPr>
              <a:t>Acceleration (second-order) control:</a:t>
            </a:r>
          </a:p>
          <a:p>
            <a:pPr marL="800100" lvl="1"/>
            <a:r>
              <a:rPr lang="en-US" altLang="en-US" dirty="0" smtClean="0">
                <a:solidFill>
                  <a:schemeClr val="tx1"/>
                </a:solidFill>
              </a:rPr>
              <a:t>Acceleration: rate of change in rate of movement</a:t>
            </a:r>
          </a:p>
          <a:p>
            <a:pPr marL="800100" lvl="1"/>
            <a:r>
              <a:rPr lang="en-US" altLang="en-US" dirty="0" smtClean="0">
                <a:solidFill>
                  <a:schemeClr val="tx1"/>
                </a:solidFill>
              </a:rPr>
              <a:t>e.g</a:t>
            </a:r>
            <a:r>
              <a:rPr lang="en-US" altLang="en-US" dirty="0">
                <a:solidFill>
                  <a:schemeClr val="tx1"/>
                </a:solidFill>
              </a:rPr>
              <a:t>. </a:t>
            </a:r>
            <a:r>
              <a:rPr lang="en-US" altLang="en-US" dirty="0" smtClean="0">
                <a:solidFill>
                  <a:schemeClr val="tx1"/>
                </a:solidFill>
              </a:rPr>
              <a:t>steering </a:t>
            </a:r>
            <a:r>
              <a:rPr lang="en-US" altLang="en-US" dirty="0">
                <a:solidFill>
                  <a:schemeClr val="tx1"/>
                </a:solidFill>
              </a:rPr>
              <a:t>wheel of </a:t>
            </a:r>
            <a:r>
              <a:rPr lang="en-US" altLang="en-US" dirty="0" smtClean="0">
                <a:solidFill>
                  <a:schemeClr val="tx1"/>
                </a:solidFill>
              </a:rPr>
              <a:t>car</a:t>
            </a:r>
          </a:p>
          <a:p>
            <a:pPr marL="1200150" lvl="2"/>
            <a:r>
              <a:rPr lang="en-US" altLang="en-US" dirty="0" smtClean="0">
                <a:solidFill>
                  <a:schemeClr val="tx1"/>
                </a:solidFill>
              </a:rPr>
              <a:t>angle at which wheel is turned controls angle of front wheels</a:t>
            </a:r>
          </a:p>
          <a:p>
            <a:pPr marL="1200150" lvl="2"/>
            <a:r>
              <a:rPr lang="en-US" altLang="en-US" dirty="0" smtClean="0">
                <a:solidFill>
                  <a:schemeClr val="tx1"/>
                </a:solidFill>
                <a:sym typeface="Symbol"/>
              </a:rPr>
              <a:t> this determines rate at which car turns</a:t>
            </a:r>
          </a:p>
          <a:p>
            <a:pPr marL="1200150" lvl="2"/>
            <a:r>
              <a:rPr lang="en-US" altLang="en-US" dirty="0" smtClean="0">
                <a:solidFill>
                  <a:schemeClr val="tx1"/>
                </a:solidFill>
                <a:sym typeface="Symbol"/>
              </a:rPr>
              <a:t>i.e. rotation of steering wheel accelerates car towards turning direction (i.e. angular acceleration)</a:t>
            </a:r>
            <a:endParaRPr lang="en-US" altLang="en-US" dirty="0">
              <a:solidFill>
                <a:schemeClr val="tx1"/>
              </a:solidFill>
            </a:endParaRPr>
          </a:p>
          <a:p>
            <a:pPr marL="400050"/>
            <a:r>
              <a:rPr lang="en-US" altLang="en-US" dirty="0" smtClean="0">
                <a:solidFill>
                  <a:schemeClr val="tx1"/>
                </a:solidFill>
              </a:rPr>
              <a:t>Higher </a:t>
            </a:r>
            <a:r>
              <a:rPr lang="en-US" altLang="en-US" dirty="0">
                <a:solidFill>
                  <a:schemeClr val="tx1"/>
                </a:solidFill>
              </a:rPr>
              <a:t>order </a:t>
            </a:r>
            <a:r>
              <a:rPr lang="en-US" altLang="en-US" dirty="0" smtClean="0">
                <a:solidFill>
                  <a:schemeClr val="tx1"/>
                </a:solidFill>
              </a:rPr>
              <a:t>control:</a:t>
            </a:r>
          </a:p>
          <a:p>
            <a:pPr marL="800100" lvl="1"/>
            <a:r>
              <a:rPr lang="en-US" altLang="en-US" dirty="0" smtClean="0">
                <a:solidFill>
                  <a:schemeClr val="tx1"/>
                </a:solidFill>
              </a:rPr>
              <a:t>i.e. third- or fourth-order control</a:t>
            </a:r>
          </a:p>
          <a:p>
            <a:pPr marL="800100" lvl="1"/>
            <a:r>
              <a:rPr lang="en-US" altLang="en-US" dirty="0" smtClean="0">
                <a:solidFill>
                  <a:schemeClr val="tx1"/>
                </a:solidFill>
              </a:rPr>
              <a:t>e.g. third-order control involves:</a:t>
            </a:r>
          </a:p>
          <a:p>
            <a:pPr marL="1200150" lvl="2"/>
            <a:r>
              <a:rPr lang="en-US" altLang="en-US" dirty="0" smtClean="0">
                <a:solidFill>
                  <a:schemeClr val="tx1"/>
                </a:solidFill>
              </a:rPr>
              <a:t>direct control of rate of change in acceleration (aka “jerk”)</a:t>
            </a:r>
          </a:p>
          <a:p>
            <a:pPr marL="1200150" lvl="2"/>
            <a:r>
              <a:rPr lang="en-US" altLang="en-US" dirty="0" smtClean="0">
                <a:solidFill>
                  <a:schemeClr val="tx1"/>
                </a:solidFill>
              </a:rPr>
              <a:t>which then controls rate (i.e. velocity)</a:t>
            </a:r>
          </a:p>
          <a:p>
            <a:pPr marL="1200150" lvl="2"/>
            <a:r>
              <a:rPr lang="en-US" altLang="en-US" dirty="0" smtClean="0">
                <a:solidFill>
                  <a:schemeClr val="tx1"/>
                </a:solidFill>
              </a:rPr>
              <a:t>which finally controls position of whatever is controlled</a:t>
            </a:r>
          </a:p>
          <a:p>
            <a:pPr marL="800100" lvl="1"/>
            <a:r>
              <a:rPr lang="en-US" altLang="en-US" dirty="0" smtClean="0">
                <a:solidFill>
                  <a:schemeClr val="tx1"/>
                </a:solidFill>
              </a:rPr>
              <a:t>e.g</a:t>
            </a:r>
            <a:r>
              <a:rPr lang="en-US" altLang="en-US" dirty="0">
                <a:solidFill>
                  <a:schemeClr val="tx1"/>
                </a:solidFill>
              </a:rPr>
              <a:t>. </a:t>
            </a:r>
            <a:r>
              <a:rPr lang="en-US" altLang="en-US" dirty="0" smtClean="0">
                <a:solidFill>
                  <a:schemeClr val="tx1"/>
                </a:solidFill>
              </a:rPr>
              <a:t>control </a:t>
            </a:r>
            <a:r>
              <a:rPr lang="en-US" altLang="en-US" dirty="0">
                <a:solidFill>
                  <a:schemeClr val="tx1"/>
                </a:solidFill>
              </a:rPr>
              <a:t>of a large ship</a:t>
            </a:r>
          </a:p>
          <a:p>
            <a:pPr marL="1257300" lvl="2" indent="-45720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Considered 3-rd or even 4</a:t>
            </a:r>
            <a:r>
              <a:rPr lang="en-US" altLang="en-US" baseline="30000" dirty="0" smtClean="0">
                <a:solidFill>
                  <a:schemeClr val="tx1"/>
                </a:solidFill>
                <a:sym typeface="Symbol" panose="05050102010706020507" pitchFamily="18" charset="2"/>
              </a:rPr>
              <a:t>th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 order control since involves many variables:</a:t>
            </a:r>
          </a:p>
          <a:p>
            <a:pPr marL="1257300" lvl="2" indent="-45720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Person steering and actual movement, position, mass of ship</a:t>
            </a:r>
          </a:p>
          <a:p>
            <a:pPr marL="857250" lvl="1" indent="-45720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Continuous control can be described as chain-reaction effects:</a:t>
            </a:r>
          </a:p>
          <a:p>
            <a:pPr marL="1257300" lvl="2" indent="-45720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i.e. change in position </a:t>
            </a:r>
            <a:r>
              <a:rPr lang="en-US" altLang="en-US" dirty="0" smtClean="0">
                <a:solidFill>
                  <a:schemeClr val="tx1"/>
                </a:solidFill>
                <a:sym typeface="Symbol"/>
              </a:rPr>
              <a:t> changes velocity (rate) </a:t>
            </a:r>
            <a:r>
              <a:rPr lang="en-US" altLang="en-US" dirty="0">
                <a:solidFill>
                  <a:schemeClr val="tx1"/>
                </a:solidFill>
                <a:sym typeface="Symbol"/>
              </a:rPr>
              <a:t> changes </a:t>
            </a:r>
            <a:r>
              <a:rPr lang="en-US" altLang="en-US" dirty="0" smtClean="0">
                <a:solidFill>
                  <a:schemeClr val="tx1"/>
                </a:solidFill>
                <a:sym typeface="Symbol"/>
              </a:rPr>
              <a:t>acceleration, etc. </a:t>
            </a:r>
            <a:endParaRPr lang="en-US" altLang="en-US" dirty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1257300" lvl="2" indent="-457200"/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1257300" lvl="2" indent="-457200"/>
            <a:endParaRPr lang="en-US" altLang="en-US" dirty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857250" lvl="1" indent="-457200"/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857250" lvl="1" indent="-457200"/>
            <a:endParaRPr lang="en-US" altLang="en-US" dirty="0">
              <a:solidFill>
                <a:schemeClr val="tx1"/>
              </a:solidFill>
              <a:sym typeface="Symbol" panose="05050102010706020507" pitchFamily="18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14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7987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en-US" sz="3100" dirty="0">
                <a:solidFill>
                  <a:schemeClr val="tx1"/>
                </a:solidFill>
              </a:rPr>
              <a:t>Control Responses with Various Control Orders</a:t>
            </a:r>
            <a:endParaRPr lang="en-US" sz="3700" dirty="0" smtClean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364" name="Rectangle 4"/>
              <p:cNvSpPr>
                <a:spLocks noGrp="1"/>
              </p:cNvSpPr>
              <p:nvPr>
                <p:ph idx="1"/>
              </p:nvPr>
            </p:nvSpPr>
            <p:spPr>
              <a:xfrm>
                <a:off x="533400" y="838200"/>
                <a:ext cx="8458200" cy="5943600"/>
              </a:xfrm>
            </p:spPr>
            <p:txBody>
              <a:bodyPr/>
              <a:lstStyle/>
              <a:p>
                <a:pPr marL="400050"/>
                <a:r>
                  <a:rPr lang="en-US" altLang="en-US" dirty="0" smtClean="0">
                    <a:solidFill>
                      <a:schemeClr val="tx1"/>
                    </a:solidFill>
                  </a:rPr>
                  <a:t>Operator Control:</a:t>
                </a:r>
              </a:p>
              <a:p>
                <a:pPr marL="800100" lvl="1"/>
                <a:r>
                  <a:rPr lang="en-US" altLang="en-US" dirty="0" smtClean="0">
                    <a:solidFill>
                      <a:schemeClr val="tx1"/>
                    </a:solidFill>
                    <a:sym typeface="Symbol" panose="05050102010706020507" pitchFamily="18" charset="2"/>
                  </a:rPr>
                  <a:t>Expected to make control responses</a:t>
                </a:r>
              </a:p>
              <a:p>
                <a:pPr marL="800100" lvl="1"/>
                <a:r>
                  <a:rPr lang="en-US" altLang="en-US" dirty="0" smtClean="0">
                    <a:solidFill>
                      <a:schemeClr val="tx1"/>
                    </a:solidFill>
                    <a:sym typeface="Symbol" panose="05050102010706020507" pitchFamily="18" charset="2"/>
                  </a:rPr>
                  <a:t>This brings about desired operation of system (that is implied by input)</a:t>
                </a:r>
              </a:p>
              <a:p>
                <a:pPr marL="800100" lvl="1"/>
                <a:r>
                  <a:rPr lang="en-US" altLang="en-US" dirty="0" smtClean="0">
                    <a:solidFill>
                      <a:schemeClr val="tx1"/>
                    </a:solidFill>
                    <a:sym typeface="Symbol" panose="05050102010706020507" pitchFamily="18" charset="2"/>
                  </a:rPr>
                  <a:t>e.g. road to be followed, or flight path of plane</a:t>
                </a:r>
              </a:p>
              <a:p>
                <a:pPr marL="400050"/>
                <a:endParaRPr lang="en-US" altLang="en-US" dirty="0" smtClean="0">
                  <a:solidFill>
                    <a:schemeClr val="tx1"/>
                  </a:solidFill>
                  <a:sym typeface="Symbol" panose="05050102010706020507" pitchFamily="18" charset="2"/>
                </a:endParaRPr>
              </a:p>
              <a:p>
                <a:pPr marL="400050"/>
                <a:r>
                  <a:rPr lang="en-US" altLang="en-US" dirty="0" smtClean="0">
                    <a:solidFill>
                      <a:schemeClr val="tx1"/>
                    </a:solidFill>
                    <a:sym typeface="Symbol" panose="05050102010706020507" pitchFamily="18" charset="2"/>
                  </a:rPr>
                  <a:t>Effect of control order on tracking performance</a:t>
                </a:r>
              </a:p>
              <a:p>
                <a:pPr marL="800100" lvl="1"/>
                <a:r>
                  <a:rPr lang="en-US" altLang="en-US" dirty="0" smtClean="0">
                    <a:solidFill>
                      <a:schemeClr val="tx1"/>
                    </a:solidFill>
                    <a:sym typeface="Symbol" panose="05050102010706020507" pitchFamily="18" charset="2"/>
                  </a:rPr>
                  <a:t>Absence of help to operator </a:t>
                </a:r>
                <a:r>
                  <a:rPr lang="en-US" altLang="en-US" dirty="0" smtClean="0">
                    <a:solidFill>
                      <a:schemeClr val="tx1"/>
                    </a:solidFill>
                    <a:sym typeface="Symbol"/>
                  </a:rPr>
                  <a:t> makes control harder, esp. with higher-order</a:t>
                </a:r>
              </a:p>
              <a:p>
                <a:pPr marL="800100" lvl="1"/>
                <a:r>
                  <a:rPr lang="en-US" altLang="en-US" dirty="0" smtClean="0">
                    <a:solidFill>
                      <a:schemeClr val="tx1"/>
                    </a:solidFill>
                    <a:sym typeface="Symbol"/>
                  </a:rPr>
                  <a:t>e.g. appropriate response for ramp, step, and sine inputs with:</a:t>
                </a:r>
                <a:br>
                  <a:rPr lang="en-US" altLang="en-US" dirty="0" smtClean="0">
                    <a:solidFill>
                      <a:schemeClr val="tx1"/>
                    </a:solidFill>
                    <a:sym typeface="Symbol"/>
                  </a:rPr>
                </a:br>
                <a:r>
                  <a:rPr lang="en-US" altLang="en-US" dirty="0" smtClean="0">
                    <a:solidFill>
                      <a:schemeClr val="tx1"/>
                    </a:solidFill>
                    <a:sym typeface="Symbol"/>
                  </a:rPr>
                  <a:t>position, rate, and acceleration control systems (</a:t>
                </a:r>
                <a:r>
                  <a:rPr lang="en-US" altLang="en-US" dirty="0" smtClean="0">
                    <a:solidFill>
                      <a:schemeClr val="tx1"/>
                    </a:solidFill>
                    <a:sym typeface="Symbol"/>
                    <a:hlinkClick r:id="rId3" action="ppaction://hlinksldjump"/>
                  </a:rPr>
                  <a:t>Figure 10-11</a:t>
                </a:r>
                <a:r>
                  <a:rPr lang="en-US" altLang="en-US" dirty="0" smtClean="0">
                    <a:solidFill>
                      <a:schemeClr val="tx1"/>
                    </a:solidFill>
                    <a:sym typeface="Symbol"/>
                  </a:rPr>
                  <a:t>)</a:t>
                </a:r>
              </a:p>
              <a:p>
                <a:pPr marL="800100" lvl="1"/>
                <a:r>
                  <a:rPr lang="en-US" altLang="en-US" dirty="0" smtClean="0">
                    <a:solidFill>
                      <a:schemeClr val="tx1"/>
                    </a:solidFill>
                    <a:sym typeface="Symbol"/>
                  </a:rPr>
                  <a:t>Dotted line: is response over time needed for satisfactory tracking of input</a:t>
                </a:r>
              </a:p>
              <a:p>
                <a:pPr marL="800100" lvl="1"/>
                <a:r>
                  <a:rPr lang="en-US" altLang="en-US" dirty="0" smtClean="0">
                    <a:solidFill>
                      <a:schemeClr val="tx1"/>
                    </a:solidFill>
                    <a:sym typeface="Symbol"/>
                  </a:rPr>
                  <a:t>With higher order </a:t>
                </a:r>
                <a:r>
                  <a:rPr lang="en-US" altLang="en-US" dirty="0">
                    <a:solidFill>
                      <a:schemeClr val="tx1"/>
                    </a:solidFill>
                    <a:sym typeface="Symbol"/>
                  </a:rPr>
                  <a:t>of control  </a:t>
                </a:r>
                <a:r>
                  <a:rPr lang="en-US" altLang="en-US" dirty="0" smtClean="0">
                    <a:solidFill>
                      <a:schemeClr val="tx1"/>
                    </a:solidFill>
                    <a:sym typeface="Symbol"/>
                  </a:rPr>
                  <a:t># of controlled movements operator needs to make in response to single change in input ↑</a:t>
                </a:r>
              </a:p>
              <a:p>
                <a:pPr marL="1200150" lvl="2"/>
                <a:r>
                  <a:rPr lang="en-US" altLang="en-US" dirty="0" smtClean="0">
                    <a:solidFill>
                      <a:schemeClr val="tx1"/>
                    </a:solidFill>
                    <a:sym typeface="Symbol"/>
                  </a:rPr>
                  <a:t> People do well in 0-order and 1</a:t>
                </a:r>
                <a:r>
                  <a:rPr lang="en-US" altLang="en-US" baseline="30000" dirty="0" smtClean="0">
                    <a:solidFill>
                      <a:schemeClr val="tx1"/>
                    </a:solidFill>
                    <a:sym typeface="Symbol"/>
                  </a:rPr>
                  <a:t>st</a:t>
                </a:r>
                <a:r>
                  <a:rPr lang="en-US" altLang="en-US" dirty="0" smtClean="0">
                    <a:solidFill>
                      <a:schemeClr val="tx1"/>
                    </a:solidFill>
                    <a:sym typeface="Symbol"/>
                  </a:rPr>
                  <a:t> order control systems</a:t>
                </a:r>
              </a:p>
              <a:p>
                <a:pPr marL="1200150" lvl="2"/>
                <a:r>
                  <a:rPr lang="en-US" altLang="en-US" dirty="0" smtClean="0">
                    <a:solidFill>
                      <a:schemeClr val="tx1"/>
                    </a:solidFill>
                    <a:sym typeface="Symbol"/>
                  </a:rPr>
                  <a:t>But performance ↓ with 2</a:t>
                </a:r>
                <a:r>
                  <a:rPr lang="en-US" altLang="en-US" baseline="30000" dirty="0" smtClean="0">
                    <a:solidFill>
                      <a:schemeClr val="tx1"/>
                    </a:solidFill>
                    <a:sym typeface="Symbol"/>
                  </a:rPr>
                  <a:t>nd</a:t>
                </a:r>
                <a:r>
                  <a:rPr lang="en-US" altLang="en-US" dirty="0" smtClean="0">
                    <a:solidFill>
                      <a:schemeClr val="tx1"/>
                    </a:solidFill>
                    <a:sym typeface="Symbol"/>
                  </a:rPr>
                  <a:t> order control system</a:t>
                </a:r>
              </a:p>
              <a:p>
                <a:pPr marL="1200150" lvl="2"/>
                <a:r>
                  <a:rPr lang="en-US" altLang="en-US" dirty="0" smtClean="0">
                    <a:solidFill>
                      <a:schemeClr val="tx1"/>
                    </a:solidFill>
                    <a:sym typeface="Symbol"/>
                  </a:rPr>
                  <a:t>Tracking error ↑ from </a:t>
                </a:r>
                <a14:m>
                  <m:oMath xmlns:m="http://schemas.openxmlformats.org/officeDocument/2006/math">
                    <m:r>
                      <a:rPr lang="en-US" altLang="en-US" i="1" dirty="0" smtClean="0">
                        <a:solidFill>
                          <a:schemeClr val="tx1"/>
                        </a:solidFill>
                        <a:latin typeface="Cambria Math"/>
                        <a:sym typeface="Symbol"/>
                      </a:rPr>
                      <m:t>40</m:t>
                    </m:r>
                  </m:oMath>
                </a14:m>
                <a:r>
                  <a:rPr lang="en-US" altLang="en-US" dirty="0" smtClean="0">
                    <a:solidFill>
                      <a:schemeClr val="tx1"/>
                    </a:solidFill>
                    <a:sym typeface="Symbol" panose="05050102010706020507" pitchFamily="18" charset="2"/>
                  </a:rPr>
                  <a:t> to </a:t>
                </a:r>
                <a14:m>
                  <m:oMath xmlns:m="http://schemas.openxmlformats.org/officeDocument/2006/math">
                    <m:r>
                      <a:rPr lang="en-US" altLang="en-US" i="1" dirty="0">
                        <a:solidFill>
                          <a:schemeClr val="tx1"/>
                        </a:solidFill>
                        <a:latin typeface="Cambria Math"/>
                        <a:sym typeface="Symbol"/>
                      </a:rPr>
                      <m:t>100</m:t>
                    </m:r>
                    <m:r>
                      <a:rPr lang="en-US" altLang="en-US" i="1" dirty="0">
                        <a:solidFill>
                          <a:schemeClr val="tx1"/>
                        </a:solidFill>
                        <a:latin typeface="Cambria Math"/>
                        <a:sym typeface="Symbol"/>
                      </a:rPr>
                      <m:t>%</m:t>
                    </m:r>
                  </m:oMath>
                </a14:m>
                <a:endParaRPr lang="en-US" altLang="en-US" dirty="0">
                  <a:solidFill>
                    <a:schemeClr val="tx1"/>
                  </a:solidFill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15364" name="Rectangle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3400" y="838200"/>
                <a:ext cx="8458200" cy="5943600"/>
              </a:xfrm>
              <a:blipFill rotWithShape="1">
                <a:blip r:embed="rId4"/>
                <a:stretch>
                  <a:fillRect l="-360" t="-821" r="-1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15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0215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en-US" sz="3100" dirty="0">
                <a:solidFill>
                  <a:schemeClr val="tx1"/>
                </a:solidFill>
              </a:rPr>
              <a:t>Control Responses with Various Control Orders</a:t>
            </a:r>
            <a:endParaRPr lang="en-US" sz="3700" dirty="0" smtClean="0">
              <a:solidFill>
                <a:schemeClr val="tx1"/>
              </a:solidFill>
            </a:endParaRP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458200" cy="5943600"/>
          </a:xfrm>
        </p:spPr>
        <p:txBody>
          <a:bodyPr/>
          <a:lstStyle/>
          <a:p>
            <a:pPr marL="400050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Example of deterioration of control</a:t>
            </a:r>
          </a:p>
          <a:p>
            <a:pPr marL="800100"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Consider step input: </a:t>
            </a:r>
            <a: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</a:rPr>
              <a:t>(middle 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column </a:t>
            </a:r>
            <a:r>
              <a:rPr lang="en-US" altLang="en-US" dirty="0">
                <a:solidFill>
                  <a:schemeClr val="tx1"/>
                </a:solidFill>
                <a:sym typeface="Symbol" panose="05050102010706020507" pitchFamily="18" charset="2"/>
              </a:rPr>
              <a:t>in </a:t>
            </a:r>
            <a:r>
              <a:rPr lang="en-US" altLang="en-US" dirty="0">
                <a:solidFill>
                  <a:schemeClr val="tx1"/>
                </a:solidFill>
                <a:sym typeface="Symbol"/>
                <a:hlinkClick r:id="rId3" action="ppaction://hlinksldjump"/>
              </a:rPr>
              <a:t>Figure </a:t>
            </a:r>
            <a:r>
              <a:rPr lang="en-US" altLang="en-US" dirty="0" smtClean="0">
                <a:solidFill>
                  <a:schemeClr val="tx1"/>
                </a:solidFill>
                <a:sym typeface="Symbol"/>
                <a:hlinkClick r:id="rId3" action="ppaction://hlinksldjump"/>
              </a:rPr>
              <a:t>10-11</a:t>
            </a:r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)</a:t>
            </a:r>
          </a:p>
          <a:p>
            <a:pPr marL="800100"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Target: jumps forward, then stops</a:t>
            </a:r>
          </a:p>
          <a:p>
            <a:pPr marL="800100" lvl="1"/>
            <a:r>
              <a:rPr lang="en-US" alt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Responses: made by joystick</a:t>
            </a:r>
          </a:p>
          <a:p>
            <a:pPr marL="800100" lvl="1"/>
            <a:r>
              <a:rPr lang="en-US" altLang="en-US" dirty="0" smtClean="0">
                <a:solidFill>
                  <a:schemeClr val="tx1"/>
                </a:solidFill>
                <a:sym typeface="Symbol"/>
              </a:rPr>
              <a:t>0-order control:</a:t>
            </a:r>
          </a:p>
          <a:p>
            <a:pPr marL="1200150" lvl="2"/>
            <a:r>
              <a:rPr lang="en-US" altLang="en-US" dirty="0" smtClean="0">
                <a:solidFill>
                  <a:schemeClr val="tx1"/>
                </a:solidFill>
                <a:sym typeface="Symbol"/>
              </a:rPr>
              <a:t>Simply move stick forward to proper distance and hold</a:t>
            </a:r>
          </a:p>
          <a:p>
            <a:pPr marL="800100" lvl="1"/>
            <a:r>
              <a:rPr lang="en-US" altLang="en-US" dirty="0" smtClean="0">
                <a:solidFill>
                  <a:schemeClr val="tx1"/>
                </a:solidFill>
                <a:sym typeface="Symbol"/>
              </a:rPr>
              <a:t>1-st order (rate) control:</a:t>
            </a:r>
          </a:p>
          <a:p>
            <a:pPr marL="1200150" lvl="2"/>
            <a:r>
              <a:rPr lang="en-US" altLang="en-US" dirty="0" smtClean="0">
                <a:solidFill>
                  <a:schemeClr val="tx1"/>
                </a:solidFill>
                <a:sym typeface="Symbol"/>
              </a:rPr>
              <a:t>Move stick forward to give certain velocity to controlled element</a:t>
            </a:r>
          </a:p>
          <a:p>
            <a:pPr marL="1200150" lvl="2"/>
            <a:r>
              <a:rPr lang="en-US" altLang="en-US" dirty="0" smtClean="0">
                <a:solidFill>
                  <a:schemeClr val="tx1"/>
                </a:solidFill>
                <a:sym typeface="Symbol"/>
              </a:rPr>
              <a:t>As controlled element approaches position of target  return stick to null position before overshooting target position</a:t>
            </a:r>
          </a:p>
          <a:p>
            <a:pPr marL="800100" lvl="1"/>
            <a:r>
              <a:rPr lang="en-US" altLang="en-US" dirty="0" smtClean="0">
                <a:solidFill>
                  <a:schemeClr val="tx1"/>
                </a:solidFill>
                <a:sym typeface="Symbol"/>
              </a:rPr>
              <a:t>2</a:t>
            </a:r>
            <a:r>
              <a:rPr lang="en-US" altLang="en-US" baseline="30000" dirty="0" smtClean="0">
                <a:solidFill>
                  <a:schemeClr val="tx1"/>
                </a:solidFill>
                <a:sym typeface="Symbol"/>
              </a:rPr>
              <a:t>nd</a:t>
            </a:r>
            <a:r>
              <a:rPr lang="en-US" altLang="en-US" dirty="0" smtClean="0">
                <a:solidFill>
                  <a:schemeClr val="tx1"/>
                </a:solidFill>
                <a:sym typeface="Symbol"/>
              </a:rPr>
              <a:t> order control:</a:t>
            </a:r>
          </a:p>
          <a:p>
            <a:pPr marL="1200150" lvl="2"/>
            <a:r>
              <a:rPr lang="en-US" altLang="en-US" dirty="0" smtClean="0">
                <a:solidFill>
                  <a:schemeClr val="tx1"/>
                </a:solidFill>
                <a:sym typeface="Symbol"/>
              </a:rPr>
              <a:t>More complicated procedure here</a:t>
            </a:r>
          </a:p>
          <a:p>
            <a:pPr marL="1200150" lvl="2"/>
            <a:r>
              <a:rPr lang="en-US" altLang="en-US" dirty="0" smtClean="0">
                <a:solidFill>
                  <a:schemeClr val="tx1"/>
                </a:solidFill>
                <a:sym typeface="Symbol"/>
              </a:rPr>
              <a:t>Control is first moved forward  this gives acc. to controlled element</a:t>
            </a:r>
          </a:p>
          <a:p>
            <a:pPr marL="1200150" lvl="2"/>
            <a:r>
              <a:rPr lang="en-US" altLang="en-US" dirty="0" smtClean="0">
                <a:solidFill>
                  <a:schemeClr val="tx1"/>
                </a:solidFill>
                <a:sym typeface="Symbol"/>
              </a:rPr>
              <a:t>Stick must then be brought to null position (i.e. 0 acc. or const. vel.)</a:t>
            </a:r>
          </a:p>
          <a:p>
            <a:pPr marL="1200150" lvl="2"/>
            <a:r>
              <a:rPr lang="en-US" altLang="en-US" dirty="0" smtClean="0">
                <a:solidFill>
                  <a:schemeClr val="tx1"/>
                </a:solidFill>
                <a:sym typeface="Symbol"/>
              </a:rPr>
              <a:t>Stick must then be moved in opposite direction (i.e. deceleration or slowing down control)  this avoids overshooting target</a:t>
            </a:r>
          </a:p>
          <a:p>
            <a:pPr marL="1200150" lvl="2"/>
            <a:r>
              <a:rPr lang="en-US" altLang="en-US" dirty="0" smtClean="0">
                <a:solidFill>
                  <a:schemeClr val="tx1"/>
                </a:solidFill>
                <a:sym typeface="Symbol"/>
              </a:rPr>
              <a:t>Finally, </a:t>
            </a:r>
            <a:r>
              <a:rPr lang="en-US" altLang="en-US" dirty="0">
                <a:solidFill>
                  <a:schemeClr val="tx1"/>
                </a:solidFill>
                <a:sym typeface="Symbol"/>
              </a:rPr>
              <a:t>return stick to null position  this avoids </a:t>
            </a:r>
            <a:r>
              <a:rPr lang="en-US" altLang="en-US" dirty="0" smtClean="0">
                <a:solidFill>
                  <a:schemeClr val="tx1"/>
                </a:solidFill>
                <a:sym typeface="Symbol"/>
              </a:rPr>
              <a:t>stopping and going to other direction</a:t>
            </a:r>
          </a:p>
          <a:p>
            <a:pPr marL="1200150" lvl="2"/>
            <a:r>
              <a:rPr lang="en-US" altLang="en-US" dirty="0" smtClean="0">
                <a:solidFill>
                  <a:schemeClr val="tx1"/>
                </a:solidFill>
                <a:sym typeface="Symbol"/>
              </a:rPr>
              <a:t>Note, this is all to move controlled element forward and stopping it!</a:t>
            </a:r>
          </a:p>
          <a:p>
            <a:pPr marL="1200150" lvl="2"/>
            <a:r>
              <a:rPr lang="en-US" altLang="en-US" dirty="0" smtClean="0">
                <a:solidFill>
                  <a:schemeClr val="tx1"/>
                </a:solidFill>
                <a:sym typeface="Symbol"/>
              </a:rPr>
              <a:t>Thus, performance here clearly deteriorates</a:t>
            </a:r>
          </a:p>
          <a:p>
            <a:pPr marL="1200150" lvl="2"/>
            <a:endParaRPr lang="en-US" altLang="en-US" dirty="0" smtClean="0">
              <a:solidFill>
                <a:schemeClr val="tx1"/>
              </a:solidFill>
              <a:sym typeface="Symbol"/>
            </a:endParaRPr>
          </a:p>
          <a:p>
            <a:pPr marL="1200150" lvl="2"/>
            <a:endParaRPr lang="en-US" altLang="en-US" dirty="0" smtClean="0">
              <a:solidFill>
                <a:schemeClr val="tx1"/>
              </a:solidFill>
              <a:sym typeface="Symbol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16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2708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en-US" sz="4000" dirty="0">
                <a:solidFill>
                  <a:schemeClr val="tx1"/>
                </a:solidFill>
              </a:rPr>
              <a:t>Human Limitations in Tracking Tasks</a:t>
            </a:r>
            <a:endParaRPr lang="en-US" sz="3700" dirty="0" smtClean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364" name="Rectangle 4"/>
              <p:cNvSpPr>
                <a:spLocks noGrp="1"/>
              </p:cNvSpPr>
              <p:nvPr>
                <p:ph idx="1"/>
              </p:nvPr>
            </p:nvSpPr>
            <p:spPr>
              <a:xfrm>
                <a:off x="533400" y="838200"/>
                <a:ext cx="8458200" cy="5943600"/>
              </a:xfrm>
            </p:spPr>
            <p:txBody>
              <a:bodyPr/>
              <a:lstStyle/>
              <a:p>
                <a:pPr marL="514350" indent="-457200"/>
                <a:r>
                  <a:rPr lang="en-US" altLang="en-US" dirty="0" smtClean="0">
                    <a:solidFill>
                      <a:schemeClr val="tx1"/>
                    </a:solidFill>
                  </a:rPr>
                  <a:t>Humans:</a:t>
                </a:r>
              </a:p>
              <a:p>
                <a:pPr marL="914400" lvl="1" indent="-457200"/>
                <a:r>
                  <a:rPr lang="en-US" altLang="en-US" dirty="0" smtClean="0">
                    <a:solidFill>
                      <a:schemeClr val="tx1"/>
                    </a:solidFill>
                  </a:rPr>
                  <a:t>Not very good at tracking tasks</a:t>
                </a:r>
              </a:p>
              <a:p>
                <a:pPr marL="914400" lvl="1" indent="-457200"/>
                <a:r>
                  <a:rPr lang="en-US" altLang="en-US" dirty="0" smtClean="0">
                    <a:solidFill>
                      <a:schemeClr val="tx1"/>
                    </a:solidFill>
                  </a:rPr>
                  <a:t>Especially with higher-order control parameters (see last slide)</a:t>
                </a:r>
              </a:p>
              <a:p>
                <a:pPr marL="514350" indent="-457200"/>
                <a:r>
                  <a:rPr lang="en-US" altLang="en-US" i="1" dirty="0" smtClean="0">
                    <a:solidFill>
                      <a:schemeClr val="tx1"/>
                    </a:solidFill>
                  </a:rPr>
                  <a:t>Wickens</a:t>
                </a:r>
                <a:r>
                  <a:rPr lang="en-US" altLang="en-US" dirty="0" smtClean="0">
                    <a:solidFill>
                      <a:schemeClr val="tx1"/>
                    </a:solidFill>
                  </a:rPr>
                  <a:t> (1984): limitations affecting tracking:</a:t>
                </a:r>
              </a:p>
              <a:p>
                <a:pPr marL="914400" lvl="1" indent="-457200">
                  <a:buFont typeface="+mj-lt"/>
                  <a:buAutoNum type="arabicPeriod"/>
                </a:pPr>
                <a:r>
                  <a:rPr lang="en-US" altLang="en-US" dirty="0" smtClean="0">
                    <a:solidFill>
                      <a:schemeClr val="tx1"/>
                    </a:solidFill>
                  </a:rPr>
                  <a:t>Processing time</a:t>
                </a:r>
              </a:p>
              <a:p>
                <a:pPr marL="914400" lvl="1" indent="-457200">
                  <a:buFont typeface="+mj-lt"/>
                  <a:buAutoNum type="arabicPeriod"/>
                </a:pPr>
                <a:r>
                  <a:rPr lang="en-US" altLang="en-US" dirty="0" smtClean="0">
                    <a:solidFill>
                      <a:schemeClr val="tx1"/>
                    </a:solidFill>
                  </a:rPr>
                  <a:t>Bandwidth </a:t>
                </a:r>
              </a:p>
              <a:p>
                <a:pPr marL="914400" lvl="1" indent="-457200">
                  <a:buFont typeface="+mj-lt"/>
                  <a:buAutoNum type="arabicPeriod"/>
                </a:pPr>
                <a:r>
                  <a:rPr lang="en-US" altLang="en-US" dirty="0" smtClean="0">
                    <a:solidFill>
                      <a:schemeClr val="tx1"/>
                    </a:solidFill>
                  </a:rPr>
                  <a:t>Anticipation </a:t>
                </a:r>
              </a:p>
              <a:p>
                <a:pPr marL="514350" indent="-457200">
                  <a:buFont typeface="+mj-lt"/>
                  <a:buAutoNum type="arabicPeriod"/>
                </a:pPr>
                <a:r>
                  <a:rPr lang="en-US" altLang="en-US" dirty="0" smtClean="0">
                    <a:solidFill>
                      <a:schemeClr val="tx1"/>
                    </a:solidFill>
                  </a:rPr>
                  <a:t>Processing time</a:t>
                </a:r>
              </a:p>
              <a:p>
                <a:pPr marL="914400" lvl="1" indent="-457200"/>
                <a:r>
                  <a:rPr lang="en-US" altLang="en-US" dirty="0" smtClean="0">
                    <a:solidFill>
                      <a:schemeClr val="tx1"/>
                    </a:solidFill>
                  </a:rPr>
                  <a:t>People don’t process information instantaneously </a:t>
                </a:r>
              </a:p>
              <a:p>
                <a:pPr marL="914400" lvl="1" indent="-457200"/>
                <a:r>
                  <a:rPr lang="en-US" altLang="en-US" dirty="0">
                    <a:solidFill>
                      <a:schemeClr val="tx1"/>
                    </a:solidFill>
                    <a:sym typeface="Symbol"/>
                  </a:rPr>
                  <a:t> </a:t>
                </a:r>
                <a:r>
                  <a:rPr lang="en-US" altLang="en-US" dirty="0" smtClean="0">
                    <a:solidFill>
                      <a:schemeClr val="tx1"/>
                    </a:solidFill>
                    <a:sym typeface="Symbol"/>
                  </a:rPr>
                  <a:t>t</a:t>
                </a:r>
                <a:r>
                  <a:rPr lang="en-US" altLang="en-US" dirty="0" smtClean="0">
                    <a:solidFill>
                      <a:schemeClr val="tx1"/>
                    </a:solidFill>
                  </a:rPr>
                  <a:t>here is time delay bet. target change and start of responses to track it</a:t>
                </a:r>
              </a:p>
              <a:p>
                <a:pPr marL="914400" lvl="1" indent="-457200"/>
                <a:r>
                  <a:rPr lang="en-US" altLang="en-US" dirty="0" smtClean="0">
                    <a:solidFill>
                      <a:schemeClr val="tx1"/>
                    </a:solidFill>
                  </a:rPr>
                  <a:t>Magnitude </a:t>
                </a:r>
                <a:r>
                  <a:rPr lang="en-US" altLang="en-US" dirty="0">
                    <a:solidFill>
                      <a:schemeClr val="tx1"/>
                    </a:solidFill>
                  </a:rPr>
                  <a:t>of </a:t>
                </a:r>
                <a:r>
                  <a:rPr lang="en-US" altLang="en-US" dirty="0" smtClean="0">
                    <a:solidFill>
                      <a:schemeClr val="tx1"/>
                    </a:solidFill>
                  </a:rPr>
                  <a:t>time </a:t>
                </a:r>
                <a:r>
                  <a:rPr lang="en-US" altLang="en-US" dirty="0">
                    <a:solidFill>
                      <a:schemeClr val="tx1"/>
                    </a:solidFill>
                  </a:rPr>
                  <a:t>delay is dependent on </a:t>
                </a:r>
                <a:r>
                  <a:rPr lang="en-US" altLang="en-US" dirty="0" smtClean="0">
                    <a:solidFill>
                      <a:schemeClr val="tx1"/>
                    </a:solidFill>
                  </a:rPr>
                  <a:t>order </a:t>
                </a:r>
                <a:r>
                  <a:rPr lang="en-US" altLang="en-US" dirty="0">
                    <a:solidFill>
                      <a:schemeClr val="tx1"/>
                    </a:solidFill>
                  </a:rPr>
                  <a:t>of </a:t>
                </a:r>
                <a:r>
                  <a:rPr lang="en-US" altLang="en-US" dirty="0" smtClean="0">
                    <a:solidFill>
                      <a:schemeClr val="tx1"/>
                    </a:solidFill>
                  </a:rPr>
                  <a:t>controlled system:</a:t>
                </a:r>
              </a:p>
              <a:p>
                <a:pPr marL="1314450" lvl="2" indent="-457200"/>
                <a:r>
                  <a:rPr lang="en-US" altLang="en-US" dirty="0" smtClean="0">
                    <a:solidFill>
                      <a:schemeClr val="tx1"/>
                    </a:solidFill>
                  </a:rPr>
                  <a:t>0 </a:t>
                </a:r>
                <a:r>
                  <a:rPr lang="en-US" altLang="en-US" dirty="0">
                    <a:solidFill>
                      <a:schemeClr val="tx1"/>
                    </a:solidFill>
                  </a:rPr>
                  <a:t>and </a:t>
                </a:r>
                <a:r>
                  <a:rPr lang="en-US" altLang="en-US" dirty="0" smtClean="0">
                    <a:solidFill>
                      <a:schemeClr val="tx1"/>
                    </a:solidFill>
                  </a:rPr>
                  <a:t>1</a:t>
                </a:r>
                <a:r>
                  <a:rPr lang="en-US" altLang="en-US" baseline="30000" dirty="0" smtClean="0">
                    <a:solidFill>
                      <a:schemeClr val="tx1"/>
                    </a:solidFill>
                  </a:rPr>
                  <a:t>st</a:t>
                </a:r>
                <a:r>
                  <a:rPr lang="en-US" altLang="en-US" dirty="0" smtClean="0">
                    <a:solidFill>
                      <a:schemeClr val="tx1"/>
                    </a:solidFill>
                  </a:rPr>
                  <a:t>-order</a:t>
                </a:r>
                <a:r>
                  <a:rPr lang="en-US" altLang="en-US" dirty="0">
                    <a:solidFill>
                      <a:schemeClr val="tx1"/>
                    </a:solidFill>
                  </a:rPr>
                  <a:t>: </a:t>
                </a:r>
                <a14:m>
                  <m:oMath xmlns:m="http://schemas.openxmlformats.org/officeDocument/2006/math">
                    <m:r>
                      <a:rPr lang="en-US" alt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150</m:t>
                    </m:r>
                    <m:r>
                      <a:rPr lang="en-US" alt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 − </m:t>
                    </m:r>
                    <m:r>
                      <a:rPr lang="en-US" alt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300</m:t>
                    </m:r>
                    <m:r>
                      <a:rPr lang="en-US" alt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r>
                      <a:rPr lang="en-US" altLang="en-US" i="1" dirty="0" err="1" smtClean="0">
                        <a:solidFill>
                          <a:schemeClr val="tx1"/>
                        </a:solidFill>
                        <a:latin typeface="Cambria Math"/>
                      </a:rPr>
                      <m:t>𝑚𝑠</m:t>
                    </m:r>
                  </m:oMath>
                </a14:m>
                <a:endParaRPr lang="en-US" altLang="en-US" dirty="0" smtClean="0">
                  <a:solidFill>
                    <a:schemeClr val="tx1"/>
                  </a:solidFill>
                </a:endParaRPr>
              </a:p>
              <a:p>
                <a:pPr marL="1314450" lvl="2" indent="-457200"/>
                <a:r>
                  <a:rPr lang="en-US" altLang="en-US" dirty="0" smtClean="0">
                    <a:solidFill>
                      <a:schemeClr val="tx1"/>
                    </a:solidFill>
                  </a:rPr>
                  <a:t>2</a:t>
                </a:r>
                <a:r>
                  <a:rPr lang="en-US" altLang="en-US" baseline="30000" dirty="0" smtClean="0">
                    <a:solidFill>
                      <a:schemeClr val="tx1"/>
                    </a:solidFill>
                  </a:rPr>
                  <a:t>nd</a:t>
                </a:r>
                <a:r>
                  <a:rPr lang="en-US" altLang="en-US" dirty="0" smtClean="0">
                    <a:solidFill>
                      <a:schemeClr val="tx1"/>
                    </a:solidFill>
                  </a:rPr>
                  <a:t> order</a:t>
                </a:r>
                <a:r>
                  <a:rPr lang="en-US" altLang="en-US" dirty="0">
                    <a:solidFill>
                      <a:schemeClr val="tx1"/>
                    </a:solidFill>
                  </a:rPr>
                  <a:t>: </a:t>
                </a:r>
                <a14:m>
                  <m:oMath xmlns:m="http://schemas.openxmlformats.org/officeDocument/2006/math">
                    <m:r>
                      <a:rPr lang="en-US" altLang="en-US" b="0" i="1" dirty="0" smtClean="0">
                        <a:solidFill>
                          <a:schemeClr val="tx1"/>
                        </a:solidFill>
                        <a:latin typeface="Cambria Math"/>
                      </a:rPr>
                      <m:t>400</m:t>
                    </m:r>
                    <m:r>
                      <a:rPr lang="en-US" altLang="en-US" i="1" dirty="0">
                        <a:solidFill>
                          <a:schemeClr val="tx1"/>
                        </a:solidFill>
                        <a:latin typeface="Cambria Math"/>
                      </a:rPr>
                      <m:t> −</m:t>
                    </m:r>
                    <m:r>
                      <a:rPr lang="en-US" altLang="en-US" b="0" i="1" dirty="0" smtClean="0">
                        <a:solidFill>
                          <a:schemeClr val="tx1"/>
                        </a:solidFill>
                        <a:latin typeface="Cambria Math"/>
                      </a:rPr>
                      <m:t>5</m:t>
                    </m:r>
                    <m:r>
                      <a:rPr lang="en-US" altLang="en-US" i="1" dirty="0">
                        <a:solidFill>
                          <a:schemeClr val="tx1"/>
                        </a:solidFill>
                        <a:latin typeface="Cambria Math"/>
                      </a:rPr>
                      <m:t>00</m:t>
                    </m:r>
                    <m:r>
                      <a:rPr lang="en-US" altLang="en-US" i="1" dirty="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r>
                      <a:rPr lang="en-US" altLang="en-US" i="1" dirty="0" err="1">
                        <a:solidFill>
                          <a:schemeClr val="tx1"/>
                        </a:solidFill>
                        <a:latin typeface="Cambria Math"/>
                      </a:rPr>
                      <m:t>𝑚𝑠</m:t>
                    </m:r>
                  </m:oMath>
                </a14:m>
                <a:endParaRPr lang="en-US" altLang="en-US" dirty="0" smtClean="0">
                  <a:solidFill>
                    <a:schemeClr val="tx1"/>
                  </a:solidFill>
                </a:endParaRPr>
              </a:p>
              <a:p>
                <a:pPr marL="914400" lvl="1" indent="-457200"/>
                <a:r>
                  <a:rPr lang="en-US" altLang="en-US" dirty="0" smtClean="0">
                    <a:solidFill>
                      <a:schemeClr val="tx1"/>
                    </a:solidFill>
                  </a:rPr>
                  <a:t>Delays are harmful to tracking performance since:</a:t>
                </a:r>
              </a:p>
              <a:p>
                <a:pPr marL="1314450" lvl="2" indent="-457200"/>
                <a:r>
                  <a:rPr lang="en-US" altLang="en-US" dirty="0" smtClean="0">
                    <a:solidFill>
                      <a:schemeClr val="tx1"/>
                    </a:solidFill>
                  </a:rPr>
                  <a:t>Operator is always chasing target, and</a:t>
                </a:r>
              </a:p>
              <a:p>
                <a:pPr marL="1314450" lvl="2" indent="-457200"/>
                <a:r>
                  <a:rPr lang="en-US" altLang="en-US" dirty="0" smtClean="0">
                    <a:solidFill>
                      <a:schemeClr val="tx1"/>
                    </a:solidFill>
                  </a:rPr>
                  <a:t>Operator is always behind (unless help is provided to operator)</a:t>
                </a:r>
                <a:endParaRPr lang="en-US" alt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5364" name="Rectangle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3400" y="838200"/>
                <a:ext cx="8458200" cy="5943600"/>
              </a:xfrm>
              <a:blipFill rotWithShape="0">
                <a:blip r:embed="rId3"/>
                <a:stretch>
                  <a:fillRect l="-505" t="-8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17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0745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en-US" sz="4000" dirty="0">
                <a:solidFill>
                  <a:schemeClr val="tx1"/>
                </a:solidFill>
              </a:rPr>
              <a:t>Human Limitations in Tracking Tasks</a:t>
            </a:r>
            <a:endParaRPr lang="en-US" sz="3700" dirty="0" smtClean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364" name="Rectangle 4"/>
              <p:cNvSpPr>
                <a:spLocks noGrp="1"/>
              </p:cNvSpPr>
              <p:nvPr>
                <p:ph idx="1"/>
              </p:nvPr>
            </p:nvSpPr>
            <p:spPr>
              <a:xfrm>
                <a:off x="533400" y="838200"/>
                <a:ext cx="8458200" cy="5943600"/>
              </a:xfrm>
            </p:spPr>
            <p:txBody>
              <a:bodyPr/>
              <a:lstStyle/>
              <a:p>
                <a:pPr marL="514350" indent="-457200">
                  <a:buFont typeface="+mj-lt"/>
                  <a:buAutoNum type="arabicPeriod" startAt="2"/>
                </a:pPr>
                <a:r>
                  <a:rPr lang="en-US" altLang="en-US" dirty="0" smtClean="0">
                    <a:solidFill>
                      <a:schemeClr val="tx1"/>
                    </a:solidFill>
                  </a:rPr>
                  <a:t>Bandwidth:</a:t>
                </a:r>
              </a:p>
              <a:p>
                <a:pPr marL="914400" lvl="1" indent="-457200"/>
                <a:r>
                  <a:rPr lang="en-US" altLang="en-US" dirty="0" smtClean="0">
                    <a:solidFill>
                      <a:schemeClr val="tx1"/>
                    </a:solidFill>
                  </a:rPr>
                  <a:t>This is upper limit of freq. with which corrective decisions can be made</a:t>
                </a:r>
              </a:p>
              <a:p>
                <a:pPr marL="914400" lvl="1" indent="-457200"/>
                <a:r>
                  <a:rPr lang="en-US" altLang="en-US" dirty="0" smtClean="0">
                    <a:solidFill>
                      <a:schemeClr val="tx1"/>
                    </a:solidFill>
                  </a:rPr>
                  <a:t>It is the max. freq. of random input that can be successfully tracked</a:t>
                </a:r>
              </a:p>
              <a:p>
                <a:pPr marL="914400" lvl="1" indent="-457200"/>
                <a:r>
                  <a:rPr lang="en-US" altLang="en-US" dirty="0" smtClean="0">
                    <a:solidFill>
                      <a:schemeClr val="tx1"/>
                    </a:solidFill>
                  </a:rPr>
                  <a:t>Typical values:</a:t>
                </a:r>
              </a:p>
              <a:p>
                <a:pPr marL="1314450" lvl="2" indent="-457200"/>
                <a14:m>
                  <m:oMath xmlns:m="http://schemas.openxmlformats.org/officeDocument/2006/math">
                    <m:r>
                      <a:rPr lang="en-US" alt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0</m:t>
                    </m:r>
                    <m:r>
                      <a:rPr lang="en-US" alt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.</m:t>
                    </m:r>
                    <m:r>
                      <a:rPr lang="en-US" alt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5</m:t>
                    </m:r>
                    <m:r>
                      <a:rPr lang="en-US" alt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 – </m:t>
                    </m:r>
                    <m:r>
                      <a:rPr lang="en-US" alt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1</m:t>
                    </m:r>
                    <m:r>
                      <a:rPr lang="en-US" alt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.</m:t>
                    </m:r>
                    <m:r>
                      <a:rPr lang="en-US" alt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0</m:t>
                    </m:r>
                    <m:r>
                      <a:rPr lang="en-US" alt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r>
                      <a:rPr lang="en-US" alt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𝐻𝑧</m:t>
                    </m:r>
                  </m:oMath>
                </a14:m>
                <a:r>
                  <a:rPr lang="en-US" altLang="en-US" dirty="0">
                    <a:solidFill>
                      <a:schemeClr val="tx1"/>
                    </a:solidFill>
                  </a:rPr>
                  <a:t> </a:t>
                </a:r>
                <a:r>
                  <a:rPr lang="en-US" altLang="en-US" dirty="0" smtClean="0">
                    <a:solidFill>
                      <a:schemeClr val="tx1"/>
                    </a:solidFill>
                  </a:rPr>
                  <a:t>(normally)</a:t>
                </a:r>
              </a:p>
              <a:p>
                <a:pPr marL="1314450" lvl="2" indent="-457200"/>
                <a:r>
                  <a:rPr lang="en-US" altLang="en-US" dirty="0" smtClean="0">
                    <a:solidFill>
                      <a:schemeClr val="tx1"/>
                    </a:solidFill>
                  </a:rPr>
                  <a:t>Note, since 2 corrections/cycle required </a:t>
                </a:r>
                <a:r>
                  <a:rPr lang="en-US" altLang="en-US" dirty="0">
                    <a:solidFill>
                      <a:schemeClr val="tx1"/>
                    </a:solidFill>
                    <a:sym typeface="Symbol"/>
                  </a:rPr>
                  <a:t></a:t>
                </a:r>
                <a:r>
                  <a:rPr lang="en-US" altLang="en-US" dirty="0" smtClean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en-US" i="1" dirty="0">
                        <a:solidFill>
                          <a:schemeClr val="tx1"/>
                        </a:solidFill>
                        <a:latin typeface="Cambria Math"/>
                      </a:rPr>
                      <m:t>1</m:t>
                    </m:r>
                    <m:r>
                      <a:rPr lang="en-US" altLang="en-US" i="1" dirty="0">
                        <a:solidFill>
                          <a:schemeClr val="tx1"/>
                        </a:solidFill>
                        <a:latin typeface="Cambria Math"/>
                      </a:rPr>
                      <m:t>.</m:t>
                    </m:r>
                    <m:r>
                      <a:rPr lang="en-US" altLang="en-US" i="1" dirty="0">
                        <a:solidFill>
                          <a:schemeClr val="tx1"/>
                        </a:solidFill>
                        <a:latin typeface="Cambria Math"/>
                      </a:rPr>
                      <m:t>0</m:t>
                    </m:r>
                    <m:r>
                      <a:rPr lang="en-US" altLang="en-US" i="1" dirty="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r>
                      <a:rPr lang="en-US" altLang="en-US" i="1" dirty="0">
                        <a:solidFill>
                          <a:schemeClr val="tx1"/>
                        </a:solidFill>
                        <a:latin typeface="Cambria Math"/>
                      </a:rPr>
                      <m:t>𝐻𝑧</m:t>
                    </m:r>
                  </m:oMath>
                </a14:m>
                <a:r>
                  <a:rPr lang="en-US" altLang="en-US" dirty="0" smtClean="0">
                    <a:solidFill>
                      <a:schemeClr val="tx1"/>
                    </a:solidFill>
                  </a:rPr>
                  <a:t> → </a:t>
                </a:r>
                <a14:m>
                  <m:oMath xmlns:m="http://schemas.openxmlformats.org/officeDocument/2006/math">
                    <m:r>
                      <a:rPr lang="en-US" alt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2</m:t>
                    </m:r>
                    <m:r>
                      <a:rPr lang="en-US" alt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r>
                      <a:rPr lang="en-US" alt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𝑐𝑜𝑟𝑟𝑒𝑐𝑡𝑖𝑜𝑛𝑠</m:t>
                    </m:r>
                    <m:r>
                      <a:rPr lang="en-US" alt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/</m:t>
                    </m:r>
                    <m:r>
                      <a:rPr lang="en-US" alt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𝑠</m:t>
                    </m:r>
                  </m:oMath>
                </a14:m>
                <a:endParaRPr lang="en-US" altLang="en-US" dirty="0" smtClean="0">
                  <a:solidFill>
                    <a:schemeClr val="tx1"/>
                  </a:solidFill>
                </a:endParaRPr>
              </a:p>
              <a:p>
                <a:pPr marL="1314450" lvl="2" indent="-457200"/>
                <a:r>
                  <a:rPr lang="en-US" altLang="en-US" dirty="0" smtClean="0">
                    <a:solidFill>
                      <a:schemeClr val="tx1"/>
                    </a:solidFill>
                  </a:rPr>
                  <a:t>People can predict courses as high as </a:t>
                </a:r>
                <a14:m>
                  <m:oMath xmlns:m="http://schemas.openxmlformats.org/officeDocument/2006/math">
                    <m:r>
                      <a:rPr lang="en-US" alt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2</m:t>
                    </m:r>
                    <m:r>
                      <a:rPr lang="en-US" alt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−</m:t>
                    </m:r>
                    <m:r>
                      <a:rPr lang="en-US" alt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3</m:t>
                    </m:r>
                    <m:r>
                      <a:rPr lang="en-US" alt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r>
                      <a:rPr lang="en-US" alt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𝐻𝑧</m:t>
                    </m:r>
                  </m:oMath>
                </a14:m>
                <a:endParaRPr lang="en-US" altLang="en-US" dirty="0">
                  <a:solidFill>
                    <a:schemeClr val="tx1"/>
                  </a:solidFill>
                </a:endParaRPr>
              </a:p>
              <a:p>
                <a:pPr marL="514350" indent="-457200"/>
                <a:endParaRPr lang="en-US" altLang="en-US" dirty="0" smtClean="0">
                  <a:solidFill>
                    <a:schemeClr val="tx1"/>
                  </a:solidFill>
                </a:endParaRPr>
              </a:p>
              <a:p>
                <a:pPr marL="514350" indent="-457200">
                  <a:buFont typeface="+mj-lt"/>
                  <a:buAutoNum type="arabicPeriod" startAt="3"/>
                </a:pPr>
                <a:r>
                  <a:rPr lang="en-US" altLang="en-US" dirty="0" smtClean="0">
                    <a:solidFill>
                      <a:schemeClr val="tx1"/>
                    </a:solidFill>
                  </a:rPr>
                  <a:t>Anticipation:</a:t>
                </a:r>
              </a:p>
              <a:p>
                <a:pPr marL="914400" lvl="1" indent="-457200"/>
                <a:r>
                  <a:rPr lang="en-US" altLang="en-US" dirty="0" smtClean="0">
                    <a:solidFill>
                      <a:schemeClr val="tx1"/>
                    </a:solidFill>
                  </a:rPr>
                  <a:t>Often operators track targets using time lagged/sluggish systems</a:t>
                </a:r>
              </a:p>
              <a:p>
                <a:pPr marL="914400" lvl="1" indent="-457200"/>
                <a:r>
                  <a:rPr lang="en-US" altLang="en-US" dirty="0" smtClean="0">
                    <a:solidFill>
                      <a:schemeClr val="tx1"/>
                    </a:solidFill>
                  </a:rPr>
                  <a:t>e.g. ships or planes</a:t>
                </a:r>
              </a:p>
              <a:p>
                <a:pPr marL="914400" lvl="1" indent="-457200"/>
                <a:r>
                  <a:rPr lang="en-US" altLang="en-US" dirty="0">
                    <a:solidFill>
                      <a:schemeClr val="tx1"/>
                    </a:solidFill>
                    <a:sym typeface="Symbol"/>
                  </a:rPr>
                  <a:t> </a:t>
                </a:r>
                <a:r>
                  <a:rPr lang="en-US" altLang="en-US" dirty="0" smtClean="0">
                    <a:solidFill>
                      <a:schemeClr val="tx1"/>
                    </a:solidFill>
                    <a:sym typeface="Symbol"/>
                  </a:rPr>
                  <a:t>o</a:t>
                </a:r>
                <a:r>
                  <a:rPr lang="en-US" altLang="en-US" dirty="0" smtClean="0">
                    <a:solidFill>
                      <a:schemeClr val="tx1"/>
                    </a:solidFill>
                  </a:rPr>
                  <a:t>perator must:</a:t>
                </a:r>
              </a:p>
              <a:p>
                <a:pPr marL="1314450" lvl="2" indent="-457200">
                  <a:buFont typeface="+mj-lt"/>
                  <a:buAutoNum type="alphaLcParenR"/>
                </a:pPr>
                <a:r>
                  <a:rPr lang="en-US" altLang="en-US" dirty="0" smtClean="0">
                    <a:solidFill>
                      <a:schemeClr val="tx1"/>
                    </a:solidFill>
                  </a:rPr>
                  <a:t>Anticipate future errors based on present conditions</a:t>
                </a:r>
              </a:p>
              <a:p>
                <a:pPr marL="1314450" lvl="2" indent="-457200">
                  <a:buFont typeface="+mj-lt"/>
                  <a:buAutoNum type="alphaLcParenR"/>
                </a:pPr>
                <a:r>
                  <a:rPr lang="en-US" altLang="en-US" dirty="0" smtClean="0">
                    <a:solidFill>
                      <a:schemeClr val="tx1"/>
                    </a:solidFill>
                  </a:rPr>
                  <a:t>Then make control responses that may reduce anticipated future error</a:t>
                </a:r>
              </a:p>
              <a:p>
                <a:pPr marL="914400" lvl="1" indent="-457200"/>
                <a:r>
                  <a:rPr lang="en-US" altLang="en-US" dirty="0">
                    <a:solidFill>
                      <a:schemeClr val="tx1"/>
                    </a:solidFill>
                  </a:rPr>
                  <a:t>Problem: people are not good at anticipating future outputs (esp. with slow systems) due to limitations of working memory</a:t>
                </a:r>
              </a:p>
              <a:p>
                <a:pPr marL="914400" lvl="1" indent="-457200"/>
                <a:r>
                  <a:rPr lang="en-US" altLang="en-US" dirty="0">
                    <a:solidFill>
                      <a:schemeClr val="tx1"/>
                    </a:solidFill>
                  </a:rPr>
                  <a:t>Note, </a:t>
                </a:r>
                <a:r>
                  <a:rPr lang="en-US" altLang="en-US" dirty="0" smtClean="0">
                    <a:solidFill>
                      <a:schemeClr val="tx1"/>
                    </a:solidFill>
                  </a:rPr>
                  <a:t>this </a:t>
                </a:r>
                <a:r>
                  <a:rPr lang="en-US" altLang="en-US" dirty="0">
                    <a:solidFill>
                      <a:schemeClr val="tx1"/>
                    </a:solidFill>
                  </a:rPr>
                  <a:t>is true even with experienced operators</a:t>
                </a:r>
              </a:p>
              <a:p>
                <a:pPr marL="914400" lvl="1" indent="-457200"/>
                <a:endParaRPr lang="en-US" alt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5364" name="Rectangle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3400" y="838200"/>
                <a:ext cx="8458200" cy="5943600"/>
              </a:xfrm>
              <a:blipFill rotWithShape="1">
                <a:blip r:embed="rId3"/>
                <a:stretch>
                  <a:fillRect l="-505" t="-8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18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319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Contents</a:t>
            </a:r>
          </a:p>
        </p:txBody>
      </p:sp>
      <p:sp>
        <p:nvSpPr>
          <p:cNvPr id="14340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US" altLang="en-US" b="1" i="1" dirty="0" smtClean="0">
                <a:solidFill>
                  <a:schemeClr val="tx1"/>
                </a:solidFill>
              </a:rPr>
              <a:t>PART I</a:t>
            </a:r>
          </a:p>
          <a:p>
            <a:pPr>
              <a:lnSpc>
                <a:spcPct val="15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Inputs and Outputs in Tracking</a:t>
            </a:r>
          </a:p>
          <a:p>
            <a:pPr>
              <a:lnSpc>
                <a:spcPct val="15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Pursuit and Compensatory Displays in Tracking</a:t>
            </a:r>
          </a:p>
          <a:p>
            <a:pPr>
              <a:lnSpc>
                <a:spcPct val="15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Control Order of Systems</a:t>
            </a:r>
          </a:p>
          <a:p>
            <a:pPr>
              <a:lnSpc>
                <a:spcPct val="15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Control Responses with Various Control Orders</a:t>
            </a:r>
          </a:p>
          <a:p>
            <a:pPr>
              <a:lnSpc>
                <a:spcPct val="15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Human Limitations in Tracking Tasks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en-US" b="1" i="1" dirty="0" smtClean="0">
                <a:solidFill>
                  <a:schemeClr val="tx1"/>
                </a:solidFill>
              </a:rPr>
              <a:t>PART II</a:t>
            </a:r>
          </a:p>
          <a:p>
            <a:pPr>
              <a:lnSpc>
                <a:spcPct val="15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Factors that Influence Tracking Performance</a:t>
            </a:r>
          </a:p>
          <a:p>
            <a:pPr>
              <a:lnSpc>
                <a:spcPct val="15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Procedures for Facilitating Tracking Performance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7FED1D-2A50-4441-B0CB-E5D9402D4163}" type="slidenum">
              <a:rPr lang="en-US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178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Image result for aircraft pane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533400"/>
            <a:ext cx="4191000" cy="3475465"/>
          </a:xfrm>
          <a:prstGeom prst="rect">
            <a:avLst/>
          </a:prstGeom>
          <a:noFill/>
        </p:spPr>
      </p:pic>
      <p:pic>
        <p:nvPicPr>
          <p:cNvPr id="9222" name="Picture 6" descr="Image result for aircraft hud displa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05399" y="2971800"/>
            <a:ext cx="3772275" cy="304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88439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Image result for aircraft hud displa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381000"/>
            <a:ext cx="4170966" cy="3124200"/>
          </a:xfrm>
          <a:prstGeom prst="rect">
            <a:avLst/>
          </a:prstGeom>
          <a:noFill/>
        </p:spPr>
      </p:pic>
      <p:pic>
        <p:nvPicPr>
          <p:cNvPr id="26630" name="Picture 6" descr="Image result for aircraft hud displa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510" y="381000"/>
            <a:ext cx="3400290" cy="3124200"/>
          </a:xfrm>
          <a:prstGeom prst="rect">
            <a:avLst/>
          </a:prstGeom>
          <a:noFill/>
        </p:spPr>
      </p:pic>
      <p:pic>
        <p:nvPicPr>
          <p:cNvPr id="5" name="Picture 2" descr="Image result for aircraft hud display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95600" y="3733800"/>
            <a:ext cx="3583639" cy="2971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09628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Image result for aircraft hud displa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8400" y="2133600"/>
            <a:ext cx="4527698" cy="2667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65648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en-US" sz="4000" dirty="0">
                <a:solidFill>
                  <a:schemeClr val="tx1"/>
                </a:solidFill>
              </a:rPr>
              <a:t>Inputs and Outputs in Tracking</a:t>
            </a:r>
            <a:endParaRPr lang="en-US" sz="3700" dirty="0" smtClean="0">
              <a:solidFill>
                <a:schemeClr val="tx1"/>
              </a:solidFill>
            </a:endParaRP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305800" cy="5943600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What is </a:t>
            </a:r>
            <a:r>
              <a:rPr lang="en-US" altLang="en-US" dirty="0" smtClean="0">
                <a:solidFill>
                  <a:schemeClr val="tx1"/>
                </a:solidFill>
              </a:rPr>
              <a:t>tracking?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Involves continuous control of something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Examples</a:t>
            </a:r>
            <a:r>
              <a:rPr lang="en-US" altLang="en-US" dirty="0">
                <a:solidFill>
                  <a:schemeClr val="tx1"/>
                </a:solidFill>
              </a:rPr>
              <a:t>: driving a vehicle, piloting a </a:t>
            </a:r>
            <a:r>
              <a:rPr lang="en-US" altLang="en-US" dirty="0" smtClean="0">
                <a:solidFill>
                  <a:schemeClr val="tx1"/>
                </a:solidFill>
              </a:rPr>
              <a:t>plane, tracing a line on a paper</a:t>
            </a:r>
          </a:p>
          <a:p>
            <a:endParaRPr lang="en-US" altLang="en-US" dirty="0" smtClean="0">
              <a:solidFill>
                <a:schemeClr val="tx1"/>
              </a:solidFill>
            </a:endParaRPr>
          </a:p>
          <a:p>
            <a:r>
              <a:rPr lang="en-US" altLang="en-US" dirty="0" smtClean="0">
                <a:solidFill>
                  <a:schemeClr val="tx1"/>
                </a:solidFill>
              </a:rPr>
              <a:t>Requirements of Tracking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Make correct movements at right times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Task is paced by person doing it (e.g. when driving a car)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Task can be externally paced, i.e. person has no control on task rate (e.g. following a racehorse with binoculars) </a:t>
            </a:r>
          </a:p>
          <a:p>
            <a:endParaRPr lang="en-US" altLang="en-US" dirty="0" smtClean="0">
              <a:solidFill>
                <a:schemeClr val="tx1"/>
              </a:solidFill>
            </a:endParaRPr>
          </a:p>
          <a:p>
            <a:r>
              <a:rPr lang="en-US" altLang="en-US" dirty="0" smtClean="0">
                <a:solidFill>
                  <a:schemeClr val="tx1"/>
                </a:solidFill>
              </a:rPr>
              <a:t>Topics to be covered here: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Some background on certain concepts  in tracking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Some background on many variables involved with tracking performance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6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0461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en-US" sz="4000" dirty="0" smtClean="0">
                <a:solidFill>
                  <a:schemeClr val="tx1"/>
                </a:solidFill>
              </a:rPr>
              <a:t>Cont. Inputs </a:t>
            </a:r>
            <a:r>
              <a:rPr lang="en-US" altLang="en-US" sz="4000" dirty="0">
                <a:solidFill>
                  <a:schemeClr val="tx1"/>
                </a:solidFill>
              </a:rPr>
              <a:t>and Outputs in Tracking</a:t>
            </a:r>
            <a:endParaRPr lang="en-US" sz="3700" dirty="0" smtClean="0">
              <a:solidFill>
                <a:schemeClr val="tx1"/>
              </a:solidFill>
            </a:endParaRP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458200" cy="59436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In tracking: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Input specifies desired output of system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Example: curves in road (</a:t>
            </a:r>
            <a:r>
              <a:rPr lang="en-US" altLang="en-US" i="1" dirty="0" smtClean="0">
                <a:solidFill>
                  <a:schemeClr val="tx1"/>
                </a:solidFill>
              </a:rPr>
              <a:t>input</a:t>
            </a:r>
            <a:r>
              <a:rPr lang="en-US" altLang="en-US" dirty="0" smtClean="0">
                <a:solidFill>
                  <a:schemeClr val="tx1"/>
                </a:solidFill>
              </a:rPr>
              <a:t>) specify desired path to be followed (</a:t>
            </a:r>
            <a:r>
              <a:rPr lang="en-US" altLang="en-US" i="1" dirty="0" smtClean="0">
                <a:solidFill>
                  <a:schemeClr val="tx1"/>
                </a:solidFill>
              </a:rPr>
              <a:t>output</a:t>
            </a:r>
            <a:r>
              <a:rPr lang="en-US" altLang="en-US" dirty="0" smtClean="0">
                <a:solidFill>
                  <a:schemeClr val="tx1"/>
                </a:solidFill>
              </a:rPr>
              <a:t>)</a:t>
            </a:r>
          </a:p>
          <a:p>
            <a:endParaRPr lang="en-US" altLang="en-US" dirty="0" smtClean="0">
              <a:solidFill>
                <a:schemeClr val="tx1"/>
              </a:solidFill>
            </a:endParaRPr>
          </a:p>
          <a:p>
            <a:r>
              <a:rPr lang="en-US" altLang="en-US" dirty="0" smtClean="0">
                <a:solidFill>
                  <a:schemeClr val="tx1"/>
                </a:solidFill>
              </a:rPr>
              <a:t>Inputs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Types of input: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Constant(e.g. steering </a:t>
            </a:r>
            <a:r>
              <a:rPr lang="en-US" altLang="en-US" dirty="0">
                <a:solidFill>
                  <a:schemeClr val="tx1"/>
                </a:solidFill>
              </a:rPr>
              <a:t>a ship to </a:t>
            </a:r>
            <a:r>
              <a:rPr lang="en-US" altLang="en-US" dirty="0" smtClean="0">
                <a:solidFill>
                  <a:schemeClr val="tx1"/>
                </a:solidFill>
              </a:rPr>
              <a:t>specified </a:t>
            </a:r>
            <a:r>
              <a:rPr lang="en-US" altLang="en-US" dirty="0">
                <a:solidFill>
                  <a:schemeClr val="tx1"/>
                </a:solidFill>
              </a:rPr>
              <a:t>heading, flying a plane to an assigned </a:t>
            </a:r>
            <a:r>
              <a:rPr lang="en-US" altLang="en-US" dirty="0" smtClean="0">
                <a:solidFill>
                  <a:schemeClr val="tx1"/>
                </a:solidFill>
              </a:rPr>
              <a:t>altitude), or </a:t>
            </a:r>
            <a:endParaRPr lang="en-US" altLang="en-US" dirty="0">
              <a:solidFill>
                <a:schemeClr val="tx1"/>
              </a:solidFill>
            </a:endParaRP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Variable (e.g. following winding road, chasing </a:t>
            </a:r>
            <a:r>
              <a:rPr lang="en-US" altLang="en-US" dirty="0">
                <a:solidFill>
                  <a:schemeClr val="tx1"/>
                </a:solidFill>
              </a:rPr>
              <a:t>a maneuvering butterfly with a net</a:t>
            </a:r>
            <a:r>
              <a:rPr lang="en-US" altLang="en-US" dirty="0" smtClean="0">
                <a:solidFill>
                  <a:schemeClr val="tx1"/>
                </a:solidFill>
              </a:rPr>
              <a:t>)</a:t>
            </a:r>
            <a:endParaRPr lang="en-US" altLang="en-US" dirty="0">
              <a:solidFill>
                <a:schemeClr val="tx1"/>
              </a:solidFill>
            </a:endParaRP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Received directly from environment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Sensed by:</a:t>
            </a:r>
          </a:p>
          <a:p>
            <a:pPr lvl="2"/>
            <a:r>
              <a:rPr lang="en-US" altLang="en-US" dirty="0">
                <a:solidFill>
                  <a:schemeClr val="tx1"/>
                </a:solidFill>
              </a:rPr>
              <a:t>People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Mechanical sensors (then presented on display as signals)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Other classification of input: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Signal sometimes called: </a:t>
            </a:r>
            <a:r>
              <a:rPr lang="en-US" altLang="en-US" i="1" dirty="0" smtClean="0">
                <a:solidFill>
                  <a:schemeClr val="tx1"/>
                </a:solidFill>
              </a:rPr>
              <a:t>target</a:t>
            </a:r>
            <a:r>
              <a:rPr lang="en-US" altLang="en-US" dirty="0" smtClean="0">
                <a:solidFill>
                  <a:schemeClr val="tx1"/>
                </a:solidFill>
              </a:rPr>
              <a:t> (or it really is a target)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Movement of signal called: </a:t>
            </a:r>
            <a:r>
              <a:rPr lang="en-US" altLang="en-US" i="1" dirty="0" smtClean="0">
                <a:solidFill>
                  <a:schemeClr val="tx1"/>
                </a:solidFill>
              </a:rPr>
              <a:t>course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Input signal can be described mathematically and shown graphically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These graphs can be used to characterize input</a:t>
            </a:r>
            <a:endParaRPr lang="en-US" altLang="en-US" dirty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7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2976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en-US" sz="4000" dirty="0" smtClean="0">
                <a:solidFill>
                  <a:schemeClr val="tx1"/>
                </a:solidFill>
              </a:rPr>
              <a:t>Cont. Inputs </a:t>
            </a:r>
            <a:r>
              <a:rPr lang="en-US" altLang="en-US" sz="4000" dirty="0">
                <a:solidFill>
                  <a:schemeClr val="tx1"/>
                </a:solidFill>
              </a:rPr>
              <a:t>and Outputs in Tracking</a:t>
            </a:r>
            <a:endParaRPr lang="en-US" sz="3700" dirty="0" smtClean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364" name="Rectangle 4"/>
              <p:cNvSpPr>
                <a:spLocks noGrp="1"/>
              </p:cNvSpPr>
              <p:nvPr>
                <p:ph idx="1"/>
              </p:nvPr>
            </p:nvSpPr>
            <p:spPr>
              <a:xfrm>
                <a:off x="533400" y="838200"/>
                <a:ext cx="8458200" cy="5943600"/>
              </a:xfrm>
            </p:spPr>
            <p:txBody>
              <a:bodyPr/>
              <a:lstStyle/>
              <a:p>
                <a:r>
                  <a:rPr lang="en-US" altLang="en-US" dirty="0" smtClean="0">
                    <a:solidFill>
                      <a:schemeClr val="tx1"/>
                    </a:solidFill>
                  </a:rPr>
                  <a:t>Input Patterns</a:t>
                </a:r>
              </a:p>
              <a:p>
                <a:pPr lvl="1"/>
                <a:r>
                  <a:rPr lang="en-US" altLang="en-US" dirty="0" smtClean="0">
                    <a:solidFill>
                      <a:schemeClr val="tx1"/>
                    </a:solidFill>
                  </a:rPr>
                  <a:t>Types of elementary patterns (input) that can be distinguished (next slide):</a:t>
                </a:r>
              </a:p>
              <a:p>
                <a:pPr lvl="2"/>
                <a:r>
                  <a:rPr lang="en-US" altLang="en-US" dirty="0">
                    <a:solidFill>
                      <a:schemeClr val="tx1"/>
                    </a:solidFill>
                  </a:rPr>
                  <a:t>Sine </a:t>
                </a:r>
                <a:r>
                  <a:rPr lang="en-US" altLang="en-US" dirty="0" smtClean="0">
                    <a:solidFill>
                      <a:schemeClr val="tx1"/>
                    </a:solidFill>
                  </a:rPr>
                  <a:t>input (characterized by a sine wave)</a:t>
                </a:r>
                <a:endParaRPr lang="en-US" altLang="en-US" dirty="0">
                  <a:solidFill>
                    <a:schemeClr val="tx1"/>
                  </a:solidFill>
                </a:endParaRPr>
              </a:p>
              <a:p>
                <a:pPr lvl="2"/>
                <a:r>
                  <a:rPr lang="en-US" altLang="en-US" dirty="0" smtClean="0">
                    <a:solidFill>
                      <a:schemeClr val="tx1"/>
                    </a:solidFill>
                  </a:rPr>
                  <a:t>Step input:</a:t>
                </a:r>
              </a:p>
              <a:p>
                <a:pPr lvl="3"/>
                <a:r>
                  <a:rPr lang="en-US" altLang="en-US" dirty="0" smtClean="0">
                    <a:solidFill>
                      <a:schemeClr val="tx1"/>
                    </a:solidFill>
                  </a:rPr>
                  <a:t>Specifies discrete change in value</a:t>
                </a:r>
              </a:p>
              <a:p>
                <a:pPr lvl="3"/>
                <a:r>
                  <a:rPr lang="en-US" altLang="en-US" dirty="0" smtClean="0">
                    <a:solidFill>
                      <a:schemeClr val="tx1"/>
                    </a:solidFill>
                  </a:rPr>
                  <a:t>e.g. instruction from control tower for plane to change altitude</a:t>
                </a:r>
              </a:p>
              <a:p>
                <a:pPr lvl="2"/>
                <a:r>
                  <a:rPr lang="en-US" altLang="en-US" dirty="0" smtClean="0">
                    <a:solidFill>
                      <a:schemeClr val="tx1"/>
                    </a:solidFill>
                  </a:rPr>
                  <a:t>Ramp input:</a:t>
                </a:r>
              </a:p>
              <a:p>
                <a:pPr lvl="3"/>
                <a:r>
                  <a:rPr lang="en-US" altLang="en-US" dirty="0" smtClean="0">
                    <a:solidFill>
                      <a:schemeClr val="tx1"/>
                    </a:solidFill>
                  </a:rPr>
                  <a:t>Specifies constant rate of change of some variable</a:t>
                </a:r>
              </a:p>
              <a:p>
                <a:pPr lvl="3"/>
                <a:r>
                  <a:rPr lang="en-US" altLang="en-US" dirty="0" smtClean="0">
                    <a:solidFill>
                      <a:schemeClr val="tx1"/>
                    </a:solidFill>
                  </a:rPr>
                  <a:t>e.g. maintaining constant velocity (since </a:t>
                </a:r>
                <a14:m>
                  <m:oMath xmlns:m="http://schemas.openxmlformats.org/officeDocument/2006/math">
                    <m:r>
                      <a:rPr lang="en-US" altLang="en-US" b="0" i="1" smtClean="0">
                        <a:solidFill>
                          <a:schemeClr val="tx1"/>
                        </a:solidFill>
                        <a:latin typeface="Cambria Math"/>
                      </a:rPr>
                      <m:t>𝑉</m:t>
                    </m:r>
                    <m:r>
                      <a:rPr lang="en-US" altLang="en-US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en-US" altLang="en-US" b="0" i="1" smtClean="0">
                        <a:solidFill>
                          <a:schemeClr val="tx1"/>
                        </a:solidFill>
                        <a:latin typeface="Cambria Math"/>
                      </a:rPr>
                      <m:t>𝑑𝑆</m:t>
                    </m:r>
                    <m:r>
                      <a:rPr lang="en-US" altLang="en-US" b="0" i="1" smtClean="0">
                        <a:solidFill>
                          <a:schemeClr val="tx1"/>
                        </a:solidFill>
                        <a:latin typeface="Cambria Math"/>
                      </a:rPr>
                      <m:t>/</m:t>
                    </m:r>
                    <m:r>
                      <a:rPr lang="en-US" altLang="en-US" b="0" i="1" smtClean="0">
                        <a:solidFill>
                          <a:schemeClr val="tx1"/>
                        </a:solidFill>
                        <a:latin typeface="Cambria Math"/>
                      </a:rPr>
                      <m:t>𝑑𝑡</m:t>
                    </m:r>
                  </m:oMath>
                </a14:m>
                <a:r>
                  <a:rPr lang="en-US" altLang="en-US" dirty="0" smtClean="0">
                    <a:solidFill>
                      <a:schemeClr val="tx1"/>
                    </a:solidFill>
                  </a:rPr>
                  <a:t>)</a:t>
                </a:r>
              </a:p>
              <a:p>
                <a:pPr lvl="1"/>
                <a:endParaRPr lang="en-US" altLang="en-US" dirty="0">
                  <a:solidFill>
                    <a:schemeClr val="tx1"/>
                  </a:solidFill>
                </a:endParaRPr>
              </a:p>
              <a:p>
                <a:r>
                  <a:rPr lang="en-US" altLang="en-US" dirty="0" smtClean="0">
                    <a:solidFill>
                      <a:schemeClr val="tx1"/>
                    </a:solidFill>
                  </a:rPr>
                  <a:t>Output</a:t>
                </a:r>
              </a:p>
              <a:p>
                <a:pPr lvl="1"/>
                <a:r>
                  <a:rPr lang="en-US" altLang="en-US" dirty="0" smtClean="0">
                    <a:solidFill>
                      <a:schemeClr val="tx1"/>
                    </a:solidFill>
                  </a:rPr>
                  <a:t>Frequently called the </a:t>
                </a:r>
                <a:r>
                  <a:rPr lang="en-US" altLang="en-US" i="1" dirty="0" smtClean="0">
                    <a:solidFill>
                      <a:schemeClr val="tx1"/>
                    </a:solidFill>
                  </a:rPr>
                  <a:t>controlled element</a:t>
                </a:r>
              </a:p>
              <a:p>
                <a:pPr lvl="1"/>
                <a:r>
                  <a:rPr lang="en-US" altLang="en-US" dirty="0" smtClean="0">
                    <a:solidFill>
                      <a:schemeClr val="tx1"/>
                    </a:solidFill>
                  </a:rPr>
                  <a:t>Outputs </a:t>
                </a:r>
                <a:r>
                  <a:rPr lang="en-US" altLang="en-US" dirty="0">
                    <a:solidFill>
                      <a:schemeClr val="tx1"/>
                    </a:solidFill>
                  </a:rPr>
                  <a:t>are brought </a:t>
                </a:r>
                <a:r>
                  <a:rPr lang="en-US" altLang="en-US" dirty="0" smtClean="0">
                    <a:solidFill>
                      <a:schemeClr val="tx1"/>
                    </a:solidFill>
                  </a:rPr>
                  <a:t>by:</a:t>
                </a:r>
                <a:endParaRPr lang="en-US" altLang="en-US" dirty="0">
                  <a:solidFill>
                    <a:schemeClr val="tx1"/>
                  </a:solidFill>
                </a:endParaRPr>
              </a:p>
              <a:p>
                <a:pPr lvl="2"/>
                <a:r>
                  <a:rPr lang="en-US" altLang="en-US" dirty="0">
                    <a:solidFill>
                      <a:schemeClr val="tx1"/>
                    </a:solidFill>
                  </a:rPr>
                  <a:t>Physical response with a control mechanism or </a:t>
                </a:r>
              </a:p>
              <a:p>
                <a:pPr lvl="2"/>
                <a:r>
                  <a:rPr lang="en-US" altLang="en-US" dirty="0">
                    <a:solidFill>
                      <a:schemeClr val="tx1"/>
                    </a:solidFill>
                  </a:rPr>
                  <a:t>Transmission of some form of energy</a:t>
                </a:r>
              </a:p>
              <a:p>
                <a:pPr lvl="1"/>
                <a:r>
                  <a:rPr lang="en-US" altLang="en-US" dirty="0" smtClean="0">
                    <a:solidFill>
                      <a:schemeClr val="tx1"/>
                    </a:solidFill>
                  </a:rPr>
                  <a:t>Output is reflected by:</a:t>
                </a:r>
              </a:p>
              <a:p>
                <a:pPr lvl="2"/>
                <a:r>
                  <a:rPr lang="en-US" altLang="en-US" dirty="0" smtClean="0">
                    <a:solidFill>
                      <a:schemeClr val="tx1"/>
                    </a:solidFill>
                  </a:rPr>
                  <a:t>Indication on display, sometimes called follower or </a:t>
                </a:r>
                <a:r>
                  <a:rPr lang="en-US" altLang="en-US" i="1" dirty="0" smtClean="0">
                    <a:solidFill>
                      <a:schemeClr val="tx1"/>
                    </a:solidFill>
                  </a:rPr>
                  <a:t>cursor</a:t>
                </a:r>
                <a:r>
                  <a:rPr lang="en-US" altLang="en-US" dirty="0" smtClean="0">
                    <a:solidFill>
                      <a:schemeClr val="tx1"/>
                    </a:solidFill>
                  </a:rPr>
                  <a:t>, or:</a:t>
                </a:r>
              </a:p>
              <a:p>
                <a:pPr lvl="2"/>
                <a:r>
                  <a:rPr lang="en-US" altLang="en-US" dirty="0" smtClean="0">
                    <a:solidFill>
                      <a:schemeClr val="tx1"/>
                    </a:solidFill>
                  </a:rPr>
                  <a:t>Observed by outward behavior of system (e.g. movement of car)</a:t>
                </a:r>
                <a:endParaRPr lang="en-US" alt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5364" name="Rectangle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3400" y="838200"/>
                <a:ext cx="8458200" cy="5943600"/>
              </a:xfrm>
              <a:blipFill rotWithShape="1">
                <a:blip r:embed="rId3"/>
                <a:stretch>
                  <a:fillRect l="-1009" t="-8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8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0937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458200" cy="5943600"/>
          </a:xfrm>
        </p:spPr>
        <p:txBody>
          <a:bodyPr/>
          <a:lstStyle/>
          <a:p>
            <a:pPr marL="0" indent="0">
              <a:buNone/>
            </a:pPr>
            <a:endParaRPr lang="en-US" altLang="en-US" dirty="0" smtClean="0">
              <a:solidFill>
                <a:schemeClr val="tx1"/>
              </a:solidFill>
              <a:sym typeface="Symbol" panose="05050102010706020507" pitchFamily="18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9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30621"/>
            <a:ext cx="6553200" cy="6803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3994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2_Concourse">
  <a:themeElements>
    <a:clrScheme name="2_Concourse 1">
      <a:dk1>
        <a:srgbClr val="000000"/>
      </a:dk1>
      <a:lt1>
        <a:srgbClr val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FFFFFF"/>
      </a:accent3>
      <a:accent4>
        <a:srgbClr val="000000"/>
      </a:accent4>
      <a:accent5>
        <a:srgbClr val="ADCEDC"/>
      </a:accent5>
      <a:accent6>
        <a:srgbClr val="C51B23"/>
      </a:accent6>
      <a:hlink>
        <a:srgbClr val="FF8119"/>
      </a:hlink>
      <a:folHlink>
        <a:srgbClr val="44B9E8"/>
      </a:folHlink>
    </a:clrScheme>
    <a:fontScheme name="2_Concourse">
      <a:majorFont>
        <a:latin typeface="Lucida Sans Unicode"/>
        <a:ea typeface=""/>
        <a:cs typeface=""/>
      </a:majorFont>
      <a:minorFont>
        <a:latin typeface="Lucida Sans Unico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ncourse 1">
        <a:dk1>
          <a:srgbClr val="000000"/>
        </a:dk1>
        <a:lt1>
          <a:srgbClr val="FFFFFF"/>
        </a:lt1>
        <a:dk2>
          <a:srgbClr val="464646"/>
        </a:dk2>
        <a:lt2>
          <a:srgbClr val="DEF5FA"/>
        </a:lt2>
        <a:accent1>
          <a:srgbClr val="2DA2BF"/>
        </a:accent1>
        <a:accent2>
          <a:srgbClr val="DA1F28"/>
        </a:accent2>
        <a:accent3>
          <a:srgbClr val="FFFFFF"/>
        </a:accent3>
        <a:accent4>
          <a:srgbClr val="000000"/>
        </a:accent4>
        <a:accent5>
          <a:srgbClr val="ADCEDC"/>
        </a:accent5>
        <a:accent6>
          <a:srgbClr val="C51B23"/>
        </a:accent6>
        <a:hlink>
          <a:srgbClr val="FF8119"/>
        </a:hlink>
        <a:folHlink>
          <a:srgbClr val="44B9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9_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9_Concours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4197</TotalTime>
  <Words>1507</Words>
  <Application>Microsoft Office PowerPoint</Application>
  <PresentationFormat>On-screen Show (4:3)</PresentationFormat>
  <Paragraphs>226</Paragraphs>
  <Slides>18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18</vt:i4>
      </vt:variant>
    </vt:vector>
  </HeadingPairs>
  <TitlesOfParts>
    <vt:vector size="32" baseType="lpstr">
      <vt:lpstr>Arial</vt:lpstr>
      <vt:lpstr>Calibri</vt:lpstr>
      <vt:lpstr>Cambria Math</vt:lpstr>
      <vt:lpstr>Century Gothic</vt:lpstr>
      <vt:lpstr>Courier New</vt:lpstr>
      <vt:lpstr>Lucida Sans Unicode</vt:lpstr>
      <vt:lpstr>Palatino Linotype</vt:lpstr>
      <vt:lpstr>Symbol</vt:lpstr>
      <vt:lpstr>Verdana</vt:lpstr>
      <vt:lpstr>Wingdings 2</vt:lpstr>
      <vt:lpstr>Wingdings 3</vt:lpstr>
      <vt:lpstr>2_Concourse</vt:lpstr>
      <vt:lpstr>9_Concourse</vt:lpstr>
      <vt:lpstr>Executive</vt:lpstr>
      <vt:lpstr>King Saud University   College of Engineering  IE – 341: “Human Factors Engineering”  Fall – 2016 (1st Sem. 1437-8H)</vt:lpstr>
      <vt:lpstr>Contents</vt:lpstr>
      <vt:lpstr>PowerPoint Presentation</vt:lpstr>
      <vt:lpstr>PowerPoint Presentation</vt:lpstr>
      <vt:lpstr>PowerPoint Presentation</vt:lpstr>
      <vt:lpstr>Inputs and Outputs in Tracking</vt:lpstr>
      <vt:lpstr>Cont. Inputs and Outputs in Tracking</vt:lpstr>
      <vt:lpstr>Cont. Inputs and Outputs in Tracking</vt:lpstr>
      <vt:lpstr>PowerPoint Presentation</vt:lpstr>
      <vt:lpstr>Pursuit &amp; Compensatory Displays in Tracking</vt:lpstr>
      <vt:lpstr>Cont. Pursuit &amp; Compensatory Displays</vt:lpstr>
      <vt:lpstr>Pursuit &amp; Compensatory Displays in Tracking</vt:lpstr>
      <vt:lpstr>Control Order of Systems</vt:lpstr>
      <vt:lpstr>Control Order of Systems</vt:lpstr>
      <vt:lpstr>Control Responses with Various Control Orders</vt:lpstr>
      <vt:lpstr>Control Responses with Various Control Orders</vt:lpstr>
      <vt:lpstr>Human Limitations in Tracking Tasks</vt:lpstr>
      <vt:lpstr>Human Limitations in Tracking Tasks</vt:lpstr>
    </vt:vector>
  </TitlesOfParts>
  <Company>IMedia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Album</dc:title>
  <dc:creator>IMedia</dc:creator>
  <cp:lastModifiedBy>welcome</cp:lastModifiedBy>
  <cp:revision>489</cp:revision>
  <dcterms:created xsi:type="dcterms:W3CDTF">2008-11-10T19:40:45Z</dcterms:created>
  <dcterms:modified xsi:type="dcterms:W3CDTF">2016-11-06T18:53:21Z</dcterms:modified>
</cp:coreProperties>
</file>