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87" r:id="rId1"/>
    <p:sldMasterId id="2147484299" r:id="rId2"/>
    <p:sldMasterId id="2147484606" r:id="rId3"/>
  </p:sldMasterIdLst>
  <p:notesMasterIdLst>
    <p:notesMasterId r:id="rId30"/>
  </p:notesMasterIdLst>
  <p:handoutMasterIdLst>
    <p:handoutMasterId r:id="rId31"/>
  </p:handoutMasterIdLst>
  <p:sldIdLst>
    <p:sldId id="328" r:id="rId4"/>
    <p:sldId id="329" r:id="rId5"/>
    <p:sldId id="378" r:id="rId6"/>
    <p:sldId id="379" r:id="rId7"/>
    <p:sldId id="380" r:id="rId8"/>
    <p:sldId id="390" r:id="rId9"/>
    <p:sldId id="366" r:id="rId10"/>
    <p:sldId id="391" r:id="rId11"/>
    <p:sldId id="383" r:id="rId12"/>
    <p:sldId id="395" r:id="rId13"/>
    <p:sldId id="392" r:id="rId14"/>
    <p:sldId id="396" r:id="rId15"/>
    <p:sldId id="384" r:id="rId16"/>
    <p:sldId id="397" r:id="rId17"/>
    <p:sldId id="385" r:id="rId18"/>
    <p:sldId id="393" r:id="rId19"/>
    <p:sldId id="386" r:id="rId20"/>
    <p:sldId id="365" r:id="rId21"/>
    <p:sldId id="398" r:id="rId22"/>
    <p:sldId id="401" r:id="rId23"/>
    <p:sldId id="399" r:id="rId24"/>
    <p:sldId id="387" r:id="rId25"/>
    <p:sldId id="402" r:id="rId26"/>
    <p:sldId id="400" r:id="rId27"/>
    <p:sldId id="403" r:id="rId28"/>
    <p:sldId id="377" r:id="rId29"/>
  </p:sldIdLst>
  <p:sldSz cx="9144000" cy="6858000" type="screen4x3"/>
  <p:notesSz cx="6858000" cy="9144000"/>
  <p:photoAlbum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9" autoAdjust="0"/>
    <p:restoredTop sz="94660"/>
  </p:normalViewPr>
  <p:slideViewPr>
    <p:cSldViewPr>
      <p:cViewPr varScale="1">
        <p:scale>
          <a:sx n="111" d="100"/>
          <a:sy n="111" d="100"/>
        </p:scale>
        <p:origin x="-162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0" d="100"/>
        <a:sy n="110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3870" y="-12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A36A4F92-5E2C-4891-A6A8-01B64A501B18}" type="datetimeFigureOut">
              <a:rPr lang="en-US"/>
              <a:pPr>
                <a:defRPr/>
              </a:pPr>
              <a:t>9/11/2016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4D52768B-F95B-4FF0-B262-3D919F86BA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7651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10BE5AB-2EB0-4C24-9A77-7746159ABAFB}" type="datetimeFigureOut">
              <a:rPr lang="en-US"/>
              <a:pPr>
                <a:defRPr/>
              </a:pPr>
              <a:t>9/11/2016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603AADE-8857-4811-B01E-47FE8521DA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8498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b="1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AC28AD0-4437-402C-AA46-122770329C4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014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4687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6630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* i.e. figuring out how sensitive the device/tracker</a:t>
            </a:r>
            <a:r>
              <a:rPr lang="en-US" i="1" baseline="0" dirty="0" smtClean="0"/>
              <a:t> is</a:t>
            </a:r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75667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* i.e. figuring out how sensitive the device/tracker</a:t>
            </a:r>
            <a:r>
              <a:rPr lang="en-US" i="1" baseline="0" dirty="0" smtClean="0"/>
              <a:t> is</a:t>
            </a:r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35788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04932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Figure</a:t>
            </a:r>
            <a:r>
              <a:rPr lang="en-US" baseline="0" dirty="0" smtClean="0"/>
              <a:t> 10-18: see how operator is being informed that s/he needs to shift the path to the right (since predictor is to left of runway)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486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4915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68561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87931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7358A1A-C822-48F1-9F2A-2DE6ED824030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3484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4687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4687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* Note, the book</a:t>
            </a:r>
            <a:r>
              <a:rPr lang="en-US" i="1" baseline="0" dirty="0" smtClean="0"/>
              <a:t> does not cover another type of compensatory display: target-moving and cursor fixed (e.g. as in 1</a:t>
            </a:r>
            <a:r>
              <a:rPr lang="en-US" i="1" baseline="30000" dirty="0" smtClean="0"/>
              <a:t>st</a:t>
            </a:r>
            <a:r>
              <a:rPr lang="en-US" i="1" baseline="0" dirty="0" smtClean="0"/>
              <a:t> person computer games)</a:t>
            </a:r>
          </a:p>
          <a:p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4687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baseline="0" dirty="0" smtClean="0"/>
              <a:t>* An analogy to this is moving-scale fixed pointer scale used to occupy less space than the generally preferred fixed-scale moving pointer scale (Chapter 5)</a:t>
            </a:r>
          </a:p>
          <a:p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1861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4687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* control-system lag here may be several seconds</a:t>
            </a:r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6446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Input</a:t>
            </a:r>
            <a:r>
              <a:rPr lang="en-US" i="1" baseline="0" dirty="0" smtClean="0"/>
              <a:t> here: target movement (dotted line); output: control or human response (3 types shown)</a:t>
            </a:r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7188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* i.e. control</a:t>
            </a:r>
            <a:r>
              <a:rPr lang="en-US" i="1" baseline="0" dirty="0" smtClean="0"/>
              <a:t> system lag vs. </a:t>
            </a:r>
            <a:r>
              <a:rPr lang="en-US" i="1" dirty="0" smtClean="0"/>
              <a:t>display</a:t>
            </a:r>
            <a:r>
              <a:rPr lang="en-US" i="1" baseline="0" dirty="0" smtClean="0"/>
              <a:t> system lag</a:t>
            </a:r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9527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A376ED-5D39-4FFC-8EE0-73B5C1ECC608}" type="datetime1">
              <a:rPr lang="en-US"/>
              <a:pPr>
                <a:defRPr/>
              </a:pPr>
              <a:t>9/11/2016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D30F65-43DB-484A-A50E-CF001EE9DE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9818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B5290A-1B90-4941-B83A-3CD860C73EBC}" type="datetime1">
              <a:rPr lang="en-US"/>
              <a:pPr>
                <a:defRPr/>
              </a:pPr>
              <a:t>9/11/2016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E5F1C-986D-4707-BC11-CE95752C3C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2572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0499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0499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2CD63E-8B39-47BA-8A01-81508676F3F1}" type="datetime1">
              <a:rPr lang="en-US"/>
              <a:pPr>
                <a:defRPr/>
              </a:pPr>
              <a:t>9/11/2016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F153C4-3CB8-4BB6-9FAC-9FB772FEE7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9671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29"/>
          <p:cNvSpPr>
            <a:spLocks noGrp="1"/>
          </p:cNvSpPr>
          <p:nvPr>
            <p:ph type="dt" sz="half" idx="10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fld id="{5E31E062-9DA5-4FCB-BD8E-B78C77A3F778}" type="datetime1">
              <a:rPr lang="en-US"/>
              <a:pPr>
                <a:defRPr/>
              </a:pPr>
              <a:t>9/11/2016</a:t>
            </a:fld>
            <a:endParaRPr lang="en-US"/>
          </a:p>
        </p:txBody>
      </p:sp>
      <p:sp>
        <p:nvSpPr>
          <p:cNvPr id="6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81000" y="6416675"/>
            <a:ext cx="6019800" cy="3651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09EDF62D-031E-4551-80FC-77AFEC745C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57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Right Triangle 5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Chevron 7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Chevron 8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D0B55E3-43E6-4353-B6E5-EEF50895934C}" type="datetime1">
              <a:rPr lang="en-US"/>
              <a:pPr>
                <a:defRPr/>
              </a:pPr>
              <a:t>9/11/2016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174269E-9F87-49BA-899D-8E65FBC5F0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6944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6640FC0-8FFD-4FFC-8627-7BBC59FBE49E}" type="datetime1">
              <a:rPr lang="en-US"/>
              <a:pPr>
                <a:defRPr/>
              </a:pPr>
              <a:t>9/11/2016</a:t>
            </a:fld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A4E4E0D-6B03-413C-BFB7-BFBC1F9743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1714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5F91913-6F3E-4108-9155-C29B50351DAE}" type="datetime1">
              <a:rPr lang="en-US"/>
              <a:pPr>
                <a:defRPr/>
              </a:pPr>
              <a:t>9/11/2016</a:t>
            </a:fld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75D9BC7-6E23-403A-AFF4-49B9FD70BF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21"/>
          <p:cNvSpPr>
            <a:spLocks noGrp="1"/>
          </p:cNvSpPr>
          <p:nvPr>
            <p:ph type="ftr" sz="quarter" idx="12"/>
          </p:nvPr>
        </p:nvSpPr>
        <p:spPr bwMode="auto">
          <a:xfrm>
            <a:off x="457200" y="6408738"/>
            <a:ext cx="62738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</p:spTree>
    <p:extLst>
      <p:ext uri="{BB962C8B-B14F-4D97-AF65-F5344CB8AC3E}">
        <p14:creationId xmlns:p14="http://schemas.microsoft.com/office/powerpoint/2010/main" val="21612349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4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Right Triangle 4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6EBB4D3-C347-4CAA-BF10-752B85F6EA4B}" type="datetime1">
              <a:rPr lang="en-US"/>
              <a:pPr>
                <a:defRPr/>
              </a:pPr>
              <a:t>9/11/2016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50D2F39-0B69-4BAA-9ECE-80D67AFDAE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52577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89AD79E-65BD-424E-8A5F-4D3A03816B5D}" type="datetime1">
              <a:rPr lang="en-US"/>
              <a:pPr>
                <a:defRPr/>
              </a:pPr>
              <a:t>9/11/2016</a:t>
            </a:fld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B871C78-86FE-48FC-82D1-B0A75F418F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21"/>
          <p:cNvSpPr>
            <a:spLocks noGrp="1"/>
          </p:cNvSpPr>
          <p:nvPr>
            <p:ph type="ftr" sz="quarter" idx="12"/>
          </p:nvPr>
        </p:nvSpPr>
        <p:spPr bwMode="auto">
          <a:xfrm>
            <a:off x="457200" y="6408738"/>
            <a:ext cx="62738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</p:spTree>
    <p:extLst>
      <p:ext uri="{BB962C8B-B14F-4D97-AF65-F5344CB8AC3E}">
        <p14:creationId xmlns:p14="http://schemas.microsoft.com/office/powerpoint/2010/main" val="6816925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9C3793EF-3CA2-4092-8D15-E29C7E3E56C6}" type="datetime1">
              <a:rPr lang="en-US"/>
              <a:pPr>
                <a:defRPr/>
              </a:pPr>
              <a:t>9/11/2016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8ACD199A-5F3E-42FC-8362-79DA78DFDA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6949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/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69D200-DC2F-43B0-B652-6E819C2748F6}" type="datetime1">
              <a:rPr lang="en-US"/>
              <a:pPr>
                <a:defRPr/>
              </a:pPr>
              <a:t>9/11/2016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5C01D4-21AB-4495-A841-3CCE299327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9984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C2A87F-DC0D-431A-A0F5-B87FC9464B0C}" type="datetime1">
              <a:rPr lang="en-US"/>
              <a:pPr>
                <a:defRPr/>
              </a:pPr>
              <a:t>9/11/2016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45732-683F-49FB-8D88-21FF0FF079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0984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C90204-1C87-4F0E-BC55-B8370217F0A2}" type="datetime1">
              <a:rPr lang="en-US"/>
              <a:pPr>
                <a:defRPr/>
              </a:pPr>
              <a:t>9/11/2016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E251A2-34F5-4672-841C-C2104838BC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22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495800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4695825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297363" y="3924300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361DD3-F014-48DF-8EFC-BB959A196D34}" type="datetime1">
              <a:rPr lang="en-US"/>
              <a:pPr>
                <a:defRPr/>
              </a:pPr>
              <a:t>9/11/2016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9D8E82-552F-4454-BF9E-1BC18D2FCA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629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3DD2DB-FFFC-41F6-9F37-159013B2BE3E}" type="datetime1">
              <a:rPr lang="en-US"/>
              <a:pPr>
                <a:defRPr/>
              </a:pPr>
              <a:t>9/11/2016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2C3F7E-C860-4928-8B07-2557DE0E6C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01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3A310E-DBEE-44E5-8688-CF141492C577}" type="datetime1">
              <a:rPr lang="en-US"/>
              <a:pPr>
                <a:defRPr/>
              </a:pPr>
              <a:t>9/11/2016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BF4A8D-7B31-4F61-9A12-7310F2F0C1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5152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14F704-EEA6-43BC-98B0-57236F04602F}" type="datetime1">
              <a:rPr lang="en-US"/>
              <a:pPr>
                <a:defRPr/>
              </a:pPr>
              <a:t>9/11/2016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31FE73-3640-4A35-A9A1-06D63901CB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2111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73953D-0DF0-4006-9AA1-FEB6451F293D}" type="datetime1">
              <a:rPr lang="en-US"/>
              <a:pPr>
                <a:defRPr/>
              </a:pPr>
              <a:t>9/11/2016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548DA8-CF17-4651-8C6C-52D82B6DD9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1086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CBBCFD-731F-4C42-B337-B32DAB017BF0}" type="datetime1">
              <a:rPr lang="en-US"/>
              <a:pPr>
                <a:defRPr/>
              </a:pPr>
              <a:t>9/11/2016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B5EE15-EB6E-4A3C-9E89-F1C459B6A4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3810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F8F429-A38D-455D-812B-39B1B5228DB3}" type="datetime1">
              <a:rPr lang="en-US"/>
              <a:pPr>
                <a:defRPr/>
              </a:pPr>
              <a:t>9/11/2016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CE823F-73B4-4EAF-ABE5-501988C0F5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0325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3E27CF-CB6C-4016-B582-D8964588B252}" type="datetime1">
              <a:rPr lang="en-US"/>
              <a:pPr>
                <a:defRPr/>
              </a:pPr>
              <a:t>9/11/2016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161758-9A15-4F31-BDF5-4930F26385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350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703AAA-FB29-4B64-9FD1-AD60BAF9B663}" type="datetime1">
              <a:rPr lang="en-US"/>
              <a:pPr>
                <a:defRPr/>
              </a:pPr>
              <a:t>9/11/2016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27281F-DB8B-4265-B94C-B42D112F16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4997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02DEC0-0CEA-48A2-A2F4-7D00F17E05EB}" type="datetime1">
              <a:rPr lang="en-US"/>
              <a:pPr>
                <a:defRPr/>
              </a:pPr>
              <a:t>9/11/2016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CBC1E6-A0D1-40AE-B85E-6400244873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5561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138"/>
            <a:ext cx="4038600" cy="4843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138"/>
            <a:ext cx="4038600" cy="4843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A08167-7406-484D-9839-819858960996}" type="datetime1">
              <a:rPr lang="en-US"/>
              <a:pPr>
                <a:defRPr/>
              </a:pPr>
              <a:t>9/11/2016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85E26B-3C3A-4CF0-B594-54091E21C1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6721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7FFDD0-138B-4043-B580-627C57E30E3E}" type="datetime1">
              <a:rPr lang="en-US"/>
              <a:pPr>
                <a:defRPr/>
              </a:pPr>
              <a:t>9/11/2016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79794A-F3C0-4C6D-ADC0-9F8A22DF54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92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DA095E-880E-427D-BD7D-F33A90B04120}" type="datetime1">
              <a:rPr lang="en-US"/>
              <a:pPr>
                <a:defRPr/>
              </a:pPr>
              <a:t>9/11/2016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B3C45F-3A29-416E-9CE0-9E5EFAB77C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5301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C99525-AE2F-499A-86E7-2DD46A079E61}" type="datetime1">
              <a:rPr lang="en-US"/>
              <a:pPr>
                <a:defRPr/>
              </a:pPr>
              <a:t>9/11/2016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F52E40-67F8-41C2-897D-EA6858AF59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2531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AB04EB-CF46-4AB2-B1CA-6FE632DDB402}" type="datetime1">
              <a:rPr lang="en-US"/>
              <a:pPr>
                <a:defRPr/>
              </a:pPr>
              <a:t>9/11/2016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FDCD3B-5FC5-4EF2-A429-B235824AB4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099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408C22-A376-4F24-AF82-67F0E4901F81}" type="datetime1">
              <a:rPr lang="en-US"/>
              <a:pPr>
                <a:defRPr/>
              </a:pPr>
              <a:t>9/11/2016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3E9060-742F-4D49-AF5A-A0DCE2F968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5601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CCECFF"/>
            </a:gs>
            <a:gs pos="100000">
              <a:srgbClr val="99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84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6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</a:defRPr>
            </a:lvl1pPr>
          </a:lstStyle>
          <a:p>
            <a:pPr>
              <a:defRPr/>
            </a:pPr>
            <a:fld id="{7170FC8D-C799-48BF-84C9-F8DFBE316D48}" type="datetime1">
              <a:rPr lang="en-US"/>
              <a:pPr>
                <a:defRPr/>
              </a:pPr>
              <a:t>9/11/2016</a:t>
            </a:fld>
            <a:endParaRPr lang="en-US"/>
          </a:p>
        </p:txBody>
      </p:sp>
      <p:sp>
        <p:nvSpPr>
          <p:cNvPr id="17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1143000" y="6408738"/>
            <a:ext cx="55880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19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</a:defRPr>
            </a:lvl1pPr>
          </a:lstStyle>
          <a:p>
            <a:pPr>
              <a:defRPr/>
            </a:pPr>
            <a:fld id="{D8719C0B-8023-4039-9964-3A3D27C51A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26" r:id="rId1"/>
    <p:sldLayoutId id="2147484627" r:id="rId2"/>
    <p:sldLayoutId id="2147484628" r:id="rId3"/>
    <p:sldLayoutId id="2147484629" r:id="rId4"/>
    <p:sldLayoutId id="2147484630" r:id="rId5"/>
    <p:sldLayoutId id="2147484631" r:id="rId6"/>
    <p:sldLayoutId id="2147484632" r:id="rId7"/>
    <p:sldLayoutId id="2147484633" r:id="rId8"/>
    <p:sldLayoutId id="2147484634" r:id="rId9"/>
    <p:sldLayoutId id="2147484635" r:id="rId10"/>
    <p:sldLayoutId id="2147484636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>
          <a:solidFill>
            <a:schemeClr val="tx1"/>
          </a:solidFill>
          <a:latin typeface="+mn-lt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>
          <a:solidFill>
            <a:schemeClr val="tx1"/>
          </a:solidFill>
          <a:latin typeface="+mn-lt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>
          <a:solidFill>
            <a:schemeClr val="tx1"/>
          </a:solidFill>
          <a:latin typeface="+mn-lt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5pPr>
      <a:lvl6pPr marL="18288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6pPr>
      <a:lvl7pPr marL="2286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7pPr>
      <a:lvl8pPr marL="27432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8pPr>
      <a:lvl9pPr marL="32004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99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51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3" name="Date Placeholder 4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A030C128-D466-4051-BDE6-CF7FF1B57D0E}" type="datetime1">
              <a:rPr lang="en-US"/>
              <a:pPr>
                <a:defRPr/>
              </a:pPr>
              <a:t>9/11/2016</a:t>
            </a:fld>
            <a:endParaRPr lang="en-US"/>
          </a:p>
        </p:txBody>
      </p:sp>
      <p:sp>
        <p:nvSpPr>
          <p:cNvPr id="24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25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AECDCC5E-276C-4089-BAD2-619CA294EC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647" r:id="rId1"/>
    <p:sldLayoutId id="2147484648" r:id="rId2"/>
    <p:sldLayoutId id="2147484649" r:id="rId3"/>
    <p:sldLayoutId id="2147484650" r:id="rId4"/>
    <p:sldLayoutId id="2147484651" r:id="rId5"/>
    <p:sldLayoutId id="2147484652" r:id="rId6"/>
    <p:sldLayoutId id="2147484653" r:id="rId7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2700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C60778A9-2B70-44A7-BA14-4365E14C62FE}" type="datetime1">
              <a:rPr lang="en-US"/>
              <a:pPr>
                <a:defRPr/>
              </a:pPr>
              <a:t>9/11/2016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8813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925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DBBCFF2E-8415-4904-805C-0BDCCD8EA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8200" y="6499225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69913" y="6499225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37" r:id="rId1"/>
    <p:sldLayoutId id="2147484638" r:id="rId2"/>
    <p:sldLayoutId id="2147484654" r:id="rId3"/>
    <p:sldLayoutId id="2147484639" r:id="rId4"/>
    <p:sldLayoutId id="2147484640" r:id="rId5"/>
    <p:sldLayoutId id="2147484641" r:id="rId6"/>
    <p:sldLayoutId id="2147484642" r:id="rId7"/>
    <p:sldLayoutId id="2147484643" r:id="rId8"/>
    <p:sldLayoutId id="2147484644" r:id="rId9"/>
    <p:sldLayoutId id="2147484645" r:id="rId10"/>
    <p:sldLayoutId id="2147484646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fontAlgn="base">
        <a:lnSpc>
          <a:spcPts val="5800"/>
        </a:lnSpc>
        <a:spcBef>
          <a:spcPct val="0"/>
        </a:spcBef>
        <a:spcAft>
          <a:spcPct val="0"/>
        </a:spcAft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  <a:lvl2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2pPr>
      <a:lvl3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3pPr>
      <a:lvl4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4pPr>
      <a:lvl5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5pPr>
      <a:lvl6pPr marL="4572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6pPr>
      <a:lvl7pPr marL="9144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7pPr>
      <a:lvl8pPr marL="13716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8pPr>
      <a:lvl9pPr marL="18288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7F7F7F"/>
          </a:solidFill>
          <a:latin typeface="+mj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+mj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+mj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16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6/60/Grey_square_optical_illusion.PNG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7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4346" name="Rectangle 10"/>
          <p:cNvSpPr>
            <a:spLocks noGrp="1"/>
          </p:cNvSpPr>
          <p:nvPr>
            <p:ph type="ctrTitle"/>
          </p:nvPr>
        </p:nvSpPr>
        <p:spPr bwMode="auto">
          <a:xfrm>
            <a:off x="609600" y="533400"/>
            <a:ext cx="7848600" cy="38862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King Saud University </a:t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/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>College of Engineering</a:t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/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>IE – 341: “Human Factors Engineering”</a:t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/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>Fall </a:t>
            </a:r>
            <a:r>
              <a:rPr lang="en-US" sz="3700" dirty="0" smtClean="0">
                <a:solidFill>
                  <a:schemeClr val="tx1"/>
                </a:solidFill>
              </a:rPr>
              <a:t>– 2016 </a:t>
            </a:r>
            <a:r>
              <a:rPr lang="en-US" sz="3700" dirty="0" smtClean="0">
                <a:solidFill>
                  <a:schemeClr val="tx1"/>
                </a:solidFill>
              </a:rPr>
              <a:t>(1</a:t>
            </a:r>
            <a:r>
              <a:rPr lang="en-US" sz="3700" baseline="30000" dirty="0" smtClean="0">
                <a:solidFill>
                  <a:schemeClr val="tx1"/>
                </a:solidFill>
              </a:rPr>
              <a:t>st</a:t>
            </a:r>
            <a:r>
              <a:rPr lang="en-US" sz="3700" dirty="0" smtClean="0">
                <a:solidFill>
                  <a:schemeClr val="tx1"/>
                </a:solidFill>
              </a:rPr>
              <a:t> Sem</a:t>
            </a:r>
            <a:r>
              <a:rPr lang="en-US" sz="3700" dirty="0" smtClean="0">
                <a:solidFill>
                  <a:schemeClr val="tx1"/>
                </a:solidFill>
              </a:rPr>
              <a:t>. </a:t>
            </a:r>
            <a:r>
              <a:rPr lang="en-US" sz="3700" dirty="0" smtClean="0">
                <a:solidFill>
                  <a:schemeClr val="tx1"/>
                </a:solidFill>
              </a:rPr>
              <a:t>1437-8H</a:t>
            </a:r>
            <a:r>
              <a:rPr lang="en-US" sz="3700" dirty="0" smtClean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0244" name="Rectangle 12"/>
          <p:cNvSpPr>
            <a:spLocks noGrp="1"/>
          </p:cNvSpPr>
          <p:nvPr>
            <p:ph type="subTitle" idx="1"/>
          </p:nvPr>
        </p:nvSpPr>
        <p:spPr>
          <a:xfrm>
            <a:off x="1066800" y="4648200"/>
            <a:ext cx="7696200" cy="1752600"/>
          </a:xfrm>
        </p:spPr>
        <p:txBody>
          <a:bodyPr rtlCol="0">
            <a:normAutofit/>
          </a:bodyPr>
          <a:lstStyle/>
          <a:p>
            <a:pPr marL="109538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b="1" i="1" dirty="0" smtClean="0">
                <a:solidFill>
                  <a:schemeClr val="tx1"/>
                </a:solidFill>
              </a:rPr>
              <a:t>Chapter 10. Human Control of Systems</a:t>
            </a:r>
          </a:p>
          <a:p>
            <a:pPr marL="109538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b="1" i="1" smtClean="0">
                <a:solidFill>
                  <a:schemeClr val="tx1"/>
                </a:solidFill>
              </a:rPr>
              <a:t>– Tracking (Part 2)</a:t>
            </a:r>
            <a:endParaRPr lang="en-US" altLang="en-US" b="1" i="1" dirty="0" smtClean="0">
              <a:solidFill>
                <a:schemeClr val="tx1"/>
              </a:solidFill>
            </a:endParaRPr>
          </a:p>
          <a:p>
            <a:pPr marL="109538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b="1" dirty="0" smtClean="0">
              <a:solidFill>
                <a:schemeClr val="tx1"/>
              </a:solidFill>
            </a:endParaRPr>
          </a:p>
          <a:p>
            <a:pPr marL="109538" fontAlgn="auto">
              <a:spcAft>
                <a:spcPts val="0"/>
              </a:spcAft>
              <a:buClr>
                <a:srgbClr val="2DA2BF"/>
              </a:buClr>
              <a:buFont typeface="Arial" pitchFamily="34" charset="0"/>
              <a:buNone/>
              <a:defRPr/>
            </a:pPr>
            <a:r>
              <a:rPr lang="en-US" altLang="en-US" sz="1900" b="1" dirty="0" smtClean="0">
                <a:solidFill>
                  <a:srgbClr val="000000"/>
                </a:solidFill>
              </a:rPr>
              <a:t>Prepared by: Ahmed M. El-Sherbeeny, PhD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5189D5-AF00-45E2-B4C8-6DB8541B845C}" type="slidenum">
              <a:rPr lang="en-US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en-US" sz="3200" dirty="0">
                <a:solidFill>
                  <a:schemeClr val="tx1"/>
                </a:solidFill>
              </a:rPr>
              <a:t>Factors that Influence Tracking Performance</a:t>
            </a:r>
            <a:endParaRPr lang="en-US" sz="2800" dirty="0" smtClean="0">
              <a:solidFill>
                <a:schemeClr val="tx1"/>
              </a:solidFill>
            </a:endParaRP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458200" cy="5943600"/>
          </a:xfrm>
        </p:spPr>
        <p:txBody>
          <a:bodyPr/>
          <a:lstStyle/>
          <a:p>
            <a:pPr marL="457200" indent="-457200">
              <a:buFont typeface="+mj-lt"/>
              <a:buAutoNum type="arabicPeriod" startAt="2"/>
            </a:pPr>
            <a:r>
              <a:rPr lang="en-US" altLang="en-US" dirty="0" smtClean="0">
                <a:solidFill>
                  <a:schemeClr val="tx1"/>
                </a:solidFill>
              </a:rPr>
              <a:t>Cot. Type </a:t>
            </a:r>
            <a:r>
              <a:rPr lang="en-US" altLang="en-US" dirty="0">
                <a:solidFill>
                  <a:schemeClr val="tx1"/>
                </a:solidFill>
              </a:rPr>
              <a:t>of </a:t>
            </a:r>
            <a:r>
              <a:rPr lang="en-US" altLang="en-US" dirty="0" smtClean="0">
                <a:solidFill>
                  <a:schemeClr val="tx1"/>
                </a:solidFill>
              </a:rPr>
              <a:t>display</a:t>
            </a:r>
          </a:p>
          <a:p>
            <a:pPr marL="457200" indent="-457200"/>
            <a:r>
              <a:rPr lang="en-US" altLang="en-US" dirty="0" smtClean="0">
                <a:solidFill>
                  <a:schemeClr val="tx1"/>
                </a:solidFill>
              </a:rPr>
              <a:t>Using digital displays:</a:t>
            </a:r>
          </a:p>
          <a:p>
            <a:pPr marL="857250" lvl="1" indent="-457200"/>
            <a:r>
              <a:rPr lang="en-US" altLang="en-US" dirty="0" smtClean="0">
                <a:solidFill>
                  <a:schemeClr val="tx1"/>
                </a:solidFill>
              </a:rPr>
              <a:t>Note all previous studies were using analog (continuous) displays</a:t>
            </a:r>
          </a:p>
          <a:p>
            <a:pPr marL="857250" lvl="1" indent="-457200"/>
            <a:r>
              <a:rPr lang="en-US" altLang="en-US" dirty="0" err="1" smtClean="0">
                <a:solidFill>
                  <a:schemeClr val="tx1"/>
                </a:solidFill>
              </a:rPr>
              <a:t>Kvälseth</a:t>
            </a:r>
            <a:r>
              <a:rPr lang="en-US" altLang="en-US" dirty="0" smtClean="0">
                <a:solidFill>
                  <a:schemeClr val="tx1"/>
                </a:solidFill>
              </a:rPr>
              <a:t> </a:t>
            </a:r>
            <a:r>
              <a:rPr lang="en-US" altLang="en-US" dirty="0">
                <a:solidFill>
                  <a:schemeClr val="tx1"/>
                </a:solidFill>
              </a:rPr>
              <a:t>(</a:t>
            </a:r>
            <a:r>
              <a:rPr lang="en-US" altLang="en-US" dirty="0" smtClean="0">
                <a:solidFill>
                  <a:schemeClr val="tx1"/>
                </a:solidFill>
              </a:rPr>
              <a:t>1978b): using digital displays:</a:t>
            </a:r>
          </a:p>
          <a:p>
            <a:pPr marL="1257300" lvl="2" indent="-457200"/>
            <a:r>
              <a:rPr lang="en-US" altLang="en-US" dirty="0" smtClean="0">
                <a:solidFill>
                  <a:schemeClr val="tx1"/>
                </a:solidFill>
              </a:rPr>
              <a:t>Harder to visualize target course (since only changing numbers)</a:t>
            </a:r>
          </a:p>
          <a:p>
            <a:pPr marL="1257300" lvl="2" indent="-457200"/>
            <a:r>
              <a:rPr lang="en-US" altLang="en-US" dirty="0" smtClean="0">
                <a:solidFill>
                  <a:schemeClr val="tx1"/>
                </a:solidFill>
              </a:rPr>
              <a:t>Here: no difference in performance between two display types</a:t>
            </a:r>
          </a:p>
          <a:p>
            <a:pPr marL="457200" indent="-457200"/>
            <a:r>
              <a:rPr lang="en-US" altLang="en-US" dirty="0" smtClean="0">
                <a:solidFill>
                  <a:schemeClr val="tx1"/>
                </a:solidFill>
              </a:rPr>
              <a:t>When compensatory display preferred:</a:t>
            </a:r>
          </a:p>
          <a:p>
            <a:pPr marL="857250" lvl="1" indent="-457200"/>
            <a:r>
              <a:rPr lang="en-US" altLang="en-US" dirty="0" smtClean="0">
                <a:solidFill>
                  <a:schemeClr val="tx1"/>
                </a:solidFill>
              </a:rPr>
              <a:t>May occupy less space on control panels (i.e. practical reason)*</a:t>
            </a:r>
            <a:endParaRPr lang="en-US" altLang="en-US" dirty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10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503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en-US" sz="3200" dirty="0">
                <a:solidFill>
                  <a:schemeClr val="tx1"/>
                </a:solidFill>
              </a:rPr>
              <a:t>Factors that Influence Tracking Performance</a:t>
            </a:r>
            <a:endParaRPr lang="en-US" sz="2800" dirty="0" smtClean="0">
              <a:solidFill>
                <a:schemeClr val="tx1"/>
              </a:solidFill>
            </a:endParaRP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458200" cy="5943600"/>
          </a:xfrm>
        </p:spPr>
        <p:txBody>
          <a:bodyPr/>
          <a:lstStyle/>
          <a:p>
            <a:pPr marL="457200" indent="-457200">
              <a:buFont typeface="+mj-lt"/>
              <a:buAutoNum type="arabicPeriod" startAt="3"/>
            </a:pPr>
            <a:r>
              <a:rPr lang="en-US" altLang="en-US" dirty="0" smtClean="0">
                <a:solidFill>
                  <a:schemeClr val="tx1"/>
                </a:solidFill>
              </a:rPr>
              <a:t>Time </a:t>
            </a:r>
            <a:r>
              <a:rPr lang="en-US" altLang="en-US" dirty="0">
                <a:solidFill>
                  <a:schemeClr val="tx1"/>
                </a:solidFill>
              </a:rPr>
              <a:t>lag in </a:t>
            </a:r>
            <a:r>
              <a:rPr lang="en-US" altLang="en-US" dirty="0" smtClean="0">
                <a:solidFill>
                  <a:schemeClr val="tx1"/>
                </a:solidFill>
              </a:rPr>
              <a:t>tracking</a:t>
            </a:r>
          </a:p>
          <a:p>
            <a:pPr marL="457200" indent="-457200"/>
            <a:r>
              <a:rPr lang="en-US" altLang="en-US" dirty="0" smtClean="0">
                <a:solidFill>
                  <a:schemeClr val="tx1"/>
                </a:solidFill>
              </a:rPr>
              <a:t>Correcting tracking errors:</a:t>
            </a:r>
          </a:p>
          <a:p>
            <a:pPr marL="857250" lvl="1" indent="-457200"/>
            <a:r>
              <a:rPr lang="en-US" altLang="en-US" dirty="0" smtClean="0">
                <a:solidFill>
                  <a:schemeClr val="tx1"/>
                </a:solidFill>
              </a:rPr>
              <a:t>Step 1: operator chooses and performs corrective response</a:t>
            </a:r>
          </a:p>
          <a:p>
            <a:pPr marL="857250" lvl="1" indent="-457200"/>
            <a:r>
              <a:rPr lang="en-US" altLang="en-US" dirty="0" smtClean="0">
                <a:solidFill>
                  <a:schemeClr val="tx1"/>
                </a:solidFill>
              </a:rPr>
              <a:t>Step 2: controlled system must respond to control input</a:t>
            </a:r>
          </a:p>
          <a:p>
            <a:pPr marL="857250" lvl="1" indent="-457200"/>
            <a:r>
              <a:rPr lang="en-US" altLang="en-US" dirty="0" smtClean="0">
                <a:solidFill>
                  <a:schemeClr val="tx1"/>
                </a:solidFill>
              </a:rPr>
              <a:t>Step 3: result must be displayed to operator</a:t>
            </a:r>
          </a:p>
          <a:p>
            <a:pPr marL="457200" indent="-457200"/>
            <a:endParaRPr lang="en-US" altLang="en-US" dirty="0" smtClean="0">
              <a:solidFill>
                <a:schemeClr val="tx1"/>
              </a:solidFill>
            </a:endParaRPr>
          </a:p>
          <a:p>
            <a:pPr marL="457200" indent="-457200"/>
            <a:r>
              <a:rPr lang="en-US" altLang="en-US" dirty="0" smtClean="0">
                <a:solidFill>
                  <a:schemeClr val="tx1"/>
                </a:solidFill>
              </a:rPr>
              <a:t>Time lag</a:t>
            </a:r>
          </a:p>
          <a:p>
            <a:pPr marL="857250" lvl="1" indent="-457200"/>
            <a:r>
              <a:rPr lang="en-US" altLang="en-US" dirty="0" smtClean="0">
                <a:solidFill>
                  <a:schemeClr val="tx1"/>
                </a:solidFill>
              </a:rPr>
              <a:t>Above steps all require time, aka </a:t>
            </a:r>
            <a:r>
              <a:rPr lang="en-US" altLang="en-US" b="1" dirty="0" smtClean="0">
                <a:solidFill>
                  <a:schemeClr val="tx1"/>
                </a:solidFill>
              </a:rPr>
              <a:t>time lag</a:t>
            </a:r>
            <a:r>
              <a:rPr lang="en-US" altLang="en-US" dirty="0" smtClean="0">
                <a:solidFill>
                  <a:schemeClr val="tx1"/>
                </a:solidFill>
              </a:rPr>
              <a:t> in the task</a:t>
            </a:r>
          </a:p>
          <a:p>
            <a:pPr marL="857250" lvl="1" indent="-457200"/>
            <a:r>
              <a:rPr lang="en-US" altLang="en-US" dirty="0" smtClean="0">
                <a:solidFill>
                  <a:schemeClr val="tx1"/>
                </a:solidFill>
              </a:rPr>
              <a:t>This degrades </a:t>
            </a:r>
            <a:r>
              <a:rPr lang="en-US" altLang="en-US" dirty="0">
                <a:solidFill>
                  <a:schemeClr val="tx1"/>
                </a:solidFill>
              </a:rPr>
              <a:t>operator </a:t>
            </a:r>
            <a:r>
              <a:rPr lang="en-US" altLang="en-US" dirty="0" smtClean="0">
                <a:solidFill>
                  <a:schemeClr val="tx1"/>
                </a:solidFill>
              </a:rPr>
              <a:t>performance</a:t>
            </a:r>
          </a:p>
          <a:p>
            <a:pPr marL="857250" lvl="1" indent="-457200"/>
            <a:r>
              <a:rPr lang="en-US" altLang="en-US" dirty="0" smtClean="0">
                <a:solidFill>
                  <a:schemeClr val="tx1"/>
                </a:solidFill>
              </a:rPr>
              <a:t>Reason: time lag:</a:t>
            </a:r>
          </a:p>
          <a:p>
            <a:pPr marL="1257300" lvl="2" indent="-457200"/>
            <a:r>
              <a:rPr lang="en-US" altLang="en-US" dirty="0" smtClean="0">
                <a:solidFill>
                  <a:schemeClr val="tx1"/>
                </a:solidFill>
              </a:rPr>
              <a:t>Requires greater </a:t>
            </a:r>
            <a:r>
              <a:rPr lang="en-US" altLang="en-US" dirty="0">
                <a:solidFill>
                  <a:schemeClr val="tx1"/>
                </a:solidFill>
              </a:rPr>
              <a:t>demand </a:t>
            </a:r>
            <a:r>
              <a:rPr lang="en-US" altLang="en-US" dirty="0" smtClean="0">
                <a:solidFill>
                  <a:schemeClr val="tx1"/>
                </a:solidFill>
              </a:rPr>
              <a:t>on </a:t>
            </a:r>
            <a:r>
              <a:rPr lang="en-US" altLang="en-US" dirty="0">
                <a:solidFill>
                  <a:schemeClr val="tx1"/>
                </a:solidFill>
              </a:rPr>
              <a:t>working </a:t>
            </a:r>
            <a:r>
              <a:rPr lang="en-US" altLang="en-US" dirty="0" smtClean="0">
                <a:solidFill>
                  <a:schemeClr val="tx1"/>
                </a:solidFill>
              </a:rPr>
              <a:t>memory</a:t>
            </a:r>
          </a:p>
          <a:p>
            <a:pPr marL="1257300" lvl="2" indent="-457200"/>
            <a:r>
              <a:rPr lang="en-US" altLang="en-US" dirty="0" smtClean="0">
                <a:solidFill>
                  <a:schemeClr val="tx1"/>
                </a:solidFill>
              </a:rPr>
              <a:t>Makes a greater need </a:t>
            </a:r>
            <a:r>
              <a:rPr lang="en-US" altLang="en-US" dirty="0">
                <a:solidFill>
                  <a:schemeClr val="tx1"/>
                </a:solidFill>
              </a:rPr>
              <a:t>to anticipate future </a:t>
            </a:r>
            <a:r>
              <a:rPr lang="en-US" altLang="en-US" dirty="0" smtClean="0">
                <a:solidFill>
                  <a:schemeClr val="tx1"/>
                </a:solidFill>
              </a:rPr>
              <a:t>events (in presence of lags)</a:t>
            </a:r>
            <a:endParaRPr lang="en-US" altLang="en-US" dirty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11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7567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en-US" sz="3200" dirty="0">
                <a:solidFill>
                  <a:schemeClr val="tx1"/>
                </a:solidFill>
              </a:rPr>
              <a:t>Factors that Influence Tracking Performance</a:t>
            </a:r>
            <a:endParaRPr lang="en-US" sz="2800" dirty="0" smtClean="0">
              <a:solidFill>
                <a:schemeClr val="tx1"/>
              </a:solidFill>
            </a:endParaRP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458200" cy="5943600"/>
          </a:xfrm>
        </p:spPr>
        <p:txBody>
          <a:bodyPr/>
          <a:lstStyle/>
          <a:p>
            <a:pPr marL="457200" indent="-457200">
              <a:buFont typeface="+mj-lt"/>
              <a:buAutoNum type="arabicPeriod" startAt="3"/>
            </a:pPr>
            <a:r>
              <a:rPr lang="en-US" altLang="en-US" dirty="0" smtClean="0">
                <a:solidFill>
                  <a:schemeClr val="tx1"/>
                </a:solidFill>
              </a:rPr>
              <a:t>Cont. Time </a:t>
            </a:r>
            <a:r>
              <a:rPr lang="en-US" altLang="en-US" dirty="0">
                <a:solidFill>
                  <a:schemeClr val="tx1"/>
                </a:solidFill>
              </a:rPr>
              <a:t>lag in </a:t>
            </a:r>
            <a:r>
              <a:rPr lang="en-US" altLang="en-US" dirty="0" smtClean="0">
                <a:solidFill>
                  <a:schemeClr val="tx1"/>
                </a:solidFill>
              </a:rPr>
              <a:t>tracking</a:t>
            </a:r>
          </a:p>
          <a:p>
            <a:pPr marL="457200" indent="-457200"/>
            <a:r>
              <a:rPr lang="en-US" altLang="en-US" dirty="0" smtClean="0">
                <a:solidFill>
                  <a:schemeClr val="tx1"/>
                </a:solidFill>
              </a:rPr>
              <a:t>Types </a:t>
            </a:r>
            <a:r>
              <a:rPr lang="en-US" altLang="en-US" dirty="0">
                <a:solidFill>
                  <a:schemeClr val="tx1"/>
                </a:solidFill>
              </a:rPr>
              <a:t>of time </a:t>
            </a:r>
            <a:r>
              <a:rPr lang="en-US" altLang="en-US" dirty="0" smtClean="0">
                <a:solidFill>
                  <a:schemeClr val="tx1"/>
                </a:solidFill>
              </a:rPr>
              <a:t>lags: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altLang="en-US" b="1" dirty="0">
                <a:solidFill>
                  <a:schemeClr val="tx1"/>
                </a:solidFill>
              </a:rPr>
              <a:t>Response lag</a:t>
            </a:r>
            <a:r>
              <a:rPr lang="en-US" altLang="en-US" dirty="0">
                <a:solidFill>
                  <a:schemeClr val="tx1"/>
                </a:solidFill>
              </a:rPr>
              <a:t>: </a:t>
            </a:r>
            <a:r>
              <a:rPr lang="en-US" altLang="en-US" dirty="0" smtClean="0">
                <a:solidFill>
                  <a:schemeClr val="tx1"/>
                </a:solidFill>
              </a:rPr>
              <a:t>time </a:t>
            </a:r>
            <a:r>
              <a:rPr lang="en-US" altLang="en-US" dirty="0">
                <a:solidFill>
                  <a:schemeClr val="tx1"/>
                </a:solidFill>
              </a:rPr>
              <a:t>taken by </a:t>
            </a:r>
            <a:r>
              <a:rPr lang="en-US" altLang="en-US" dirty="0" smtClean="0">
                <a:solidFill>
                  <a:schemeClr val="tx1"/>
                </a:solidFill>
              </a:rPr>
              <a:t>operator </a:t>
            </a:r>
            <a:r>
              <a:rPr lang="en-US" altLang="en-US" dirty="0">
                <a:solidFill>
                  <a:schemeClr val="tx1"/>
                </a:solidFill>
              </a:rPr>
              <a:t>to make a </a:t>
            </a:r>
            <a:r>
              <a:rPr lang="en-US" altLang="en-US" dirty="0" smtClean="0">
                <a:solidFill>
                  <a:schemeClr val="tx1"/>
                </a:solidFill>
              </a:rPr>
              <a:t>response </a:t>
            </a:r>
            <a:r>
              <a:rPr lang="en-US" altLang="en-US" dirty="0">
                <a:solidFill>
                  <a:schemeClr val="tx1"/>
                </a:solidFill>
              </a:rPr>
              <a:t>to an input</a:t>
            </a:r>
          </a:p>
          <a:p>
            <a:pPr marL="857250" lvl="1" indent="-457200">
              <a:buFont typeface="+mj-lt"/>
              <a:buAutoNum type="arabicPeriod"/>
            </a:pPr>
            <a:endParaRPr lang="en-US" altLang="en-US" b="1" dirty="0" smtClean="0">
              <a:solidFill>
                <a:schemeClr val="tx1"/>
              </a:solidFill>
            </a:endParaRPr>
          </a:p>
          <a:p>
            <a:pPr marL="857250" lvl="1" indent="-457200">
              <a:buFont typeface="+mj-lt"/>
              <a:buAutoNum type="arabicPeriod"/>
            </a:pPr>
            <a:r>
              <a:rPr lang="en-US" altLang="en-US" b="1" dirty="0" smtClean="0">
                <a:solidFill>
                  <a:schemeClr val="tx1"/>
                </a:solidFill>
              </a:rPr>
              <a:t>Control-system </a:t>
            </a:r>
            <a:r>
              <a:rPr lang="en-US" altLang="en-US" b="1" dirty="0">
                <a:solidFill>
                  <a:schemeClr val="tx1"/>
                </a:solidFill>
              </a:rPr>
              <a:t>lag</a:t>
            </a:r>
            <a:r>
              <a:rPr lang="en-US" altLang="en-US" dirty="0">
                <a:solidFill>
                  <a:schemeClr val="tx1"/>
                </a:solidFill>
              </a:rPr>
              <a:t>: </a:t>
            </a:r>
            <a:r>
              <a:rPr lang="en-US" altLang="en-US" dirty="0" smtClean="0">
                <a:solidFill>
                  <a:schemeClr val="tx1"/>
                </a:solidFill>
              </a:rPr>
              <a:t>time </a:t>
            </a:r>
            <a:r>
              <a:rPr lang="en-US" altLang="en-US" dirty="0">
                <a:solidFill>
                  <a:schemeClr val="tx1"/>
                </a:solidFill>
              </a:rPr>
              <a:t>between </a:t>
            </a:r>
            <a:r>
              <a:rPr lang="en-US" altLang="en-US" dirty="0" smtClean="0">
                <a:solidFill>
                  <a:schemeClr val="tx1"/>
                </a:solidFill>
              </a:rPr>
              <a:t>control </a:t>
            </a:r>
            <a:r>
              <a:rPr lang="en-US" altLang="en-US" dirty="0">
                <a:solidFill>
                  <a:schemeClr val="tx1"/>
                </a:solidFill>
              </a:rPr>
              <a:t>action of an operator and </a:t>
            </a:r>
            <a:r>
              <a:rPr lang="en-US" altLang="en-US" dirty="0" smtClean="0">
                <a:solidFill>
                  <a:schemeClr val="tx1"/>
                </a:solidFill>
              </a:rPr>
              <a:t>response </a:t>
            </a:r>
            <a:r>
              <a:rPr lang="en-US" altLang="en-US" dirty="0">
                <a:solidFill>
                  <a:schemeClr val="tx1"/>
                </a:solidFill>
              </a:rPr>
              <a:t>of the system under </a:t>
            </a:r>
            <a:r>
              <a:rPr lang="en-US" altLang="en-US" dirty="0" smtClean="0">
                <a:solidFill>
                  <a:schemeClr val="tx1"/>
                </a:solidFill>
              </a:rPr>
              <a:t>control</a:t>
            </a:r>
          </a:p>
          <a:p>
            <a:pPr marL="1257300" lvl="2" indent="-457200"/>
            <a:r>
              <a:rPr lang="en-US" altLang="en-US" dirty="0" smtClean="0">
                <a:solidFill>
                  <a:schemeClr val="tx1"/>
                </a:solidFill>
              </a:rPr>
              <a:t>e.g. for sluggish higher order systems (such as large </a:t>
            </a:r>
            <a:r>
              <a:rPr lang="en-US" altLang="en-US" dirty="0">
                <a:solidFill>
                  <a:schemeClr val="tx1"/>
                </a:solidFill>
              </a:rPr>
              <a:t>ship </a:t>
            </a:r>
            <a:r>
              <a:rPr lang="en-US" altLang="en-US" dirty="0" smtClean="0">
                <a:solidFill>
                  <a:schemeClr val="tx1"/>
                </a:solidFill>
              </a:rPr>
              <a:t>or plane*)</a:t>
            </a:r>
          </a:p>
          <a:p>
            <a:pPr marL="1257300" lvl="2" indent="-457200"/>
            <a:r>
              <a:rPr lang="en-US" altLang="en-US" dirty="0" smtClean="0">
                <a:solidFill>
                  <a:schemeClr val="tx1"/>
                </a:solidFill>
              </a:rPr>
              <a:t>This’s the major focus of time lag research (</a:t>
            </a:r>
            <a:r>
              <a:rPr lang="en-US" altLang="en-US" dirty="0" smtClean="0">
                <a:solidFill>
                  <a:schemeClr val="tx1"/>
                </a:solidFill>
                <a:hlinkClick r:id="rId3" action="ppaction://hlinksldjump"/>
              </a:rPr>
              <a:t>Figure 10-14: </a:t>
            </a:r>
            <a:r>
              <a:rPr lang="en-US" altLang="en-US" dirty="0" err="1" smtClean="0">
                <a:solidFill>
                  <a:schemeClr val="tx1"/>
                </a:solidFill>
                <a:hlinkClick r:id="rId3" action="ppaction://hlinksldjump"/>
              </a:rPr>
              <a:t>Poulton</a:t>
            </a:r>
            <a:r>
              <a:rPr lang="en-US" altLang="en-US" dirty="0" smtClean="0">
                <a:solidFill>
                  <a:schemeClr val="tx1"/>
                </a:solidFill>
                <a:hlinkClick r:id="rId3" action="ppaction://hlinksldjump"/>
              </a:rPr>
              <a:t>, 1974</a:t>
            </a:r>
            <a:r>
              <a:rPr lang="en-US" altLang="en-US" dirty="0" smtClean="0">
                <a:solidFill>
                  <a:schemeClr val="tx1"/>
                </a:solidFill>
              </a:rPr>
              <a:t>)</a:t>
            </a:r>
          </a:p>
          <a:p>
            <a:pPr marL="1257300" lvl="2" indent="-457200"/>
            <a:r>
              <a:rPr lang="en-US" altLang="en-US" dirty="0" smtClean="0">
                <a:solidFill>
                  <a:schemeClr val="tx1"/>
                </a:solidFill>
              </a:rPr>
              <a:t>Three types of control-system lag:</a:t>
            </a:r>
          </a:p>
          <a:p>
            <a:pPr lvl="3" indent="-342900">
              <a:buAutoNum type="alphaLcPeriod"/>
            </a:pPr>
            <a:r>
              <a:rPr lang="en-US" altLang="en-US" b="1" dirty="0" smtClean="0">
                <a:solidFill>
                  <a:schemeClr val="tx1"/>
                </a:solidFill>
              </a:rPr>
              <a:t>Transmission </a:t>
            </a:r>
            <a:r>
              <a:rPr lang="en-US" altLang="en-US" b="1" dirty="0">
                <a:solidFill>
                  <a:schemeClr val="tx1"/>
                </a:solidFill>
              </a:rPr>
              <a:t>time lag</a:t>
            </a:r>
            <a:r>
              <a:rPr lang="en-US" altLang="en-US" dirty="0">
                <a:solidFill>
                  <a:schemeClr val="tx1"/>
                </a:solidFill>
              </a:rPr>
              <a:t>: displays the effect of a person’s response; output follows the control response by a constant time </a:t>
            </a:r>
            <a:r>
              <a:rPr lang="en-US" altLang="en-US" dirty="0" smtClean="0">
                <a:solidFill>
                  <a:schemeClr val="tx1"/>
                </a:solidFill>
              </a:rPr>
              <a:t>interval</a:t>
            </a:r>
          </a:p>
          <a:p>
            <a:pPr lvl="3" indent="-342900">
              <a:buAutoNum type="alphaLcPeriod"/>
            </a:pPr>
            <a:r>
              <a:rPr lang="en-US" altLang="en-US" b="1" dirty="0">
                <a:solidFill>
                  <a:schemeClr val="tx1"/>
                </a:solidFill>
              </a:rPr>
              <a:t>Exponential time lag</a:t>
            </a:r>
            <a:r>
              <a:rPr lang="en-US" altLang="en-US" dirty="0">
                <a:solidFill>
                  <a:schemeClr val="tx1"/>
                </a:solidFill>
              </a:rPr>
              <a:t>: a situation in which the output is represented by an exponential function following a step </a:t>
            </a:r>
            <a:r>
              <a:rPr lang="en-US" altLang="en-US" dirty="0" smtClean="0">
                <a:solidFill>
                  <a:schemeClr val="tx1"/>
                </a:solidFill>
              </a:rPr>
              <a:t>input</a:t>
            </a:r>
          </a:p>
          <a:p>
            <a:pPr lvl="3" indent="-342900">
              <a:buAutoNum type="alphaLcPeriod"/>
            </a:pPr>
            <a:r>
              <a:rPr lang="en-US" altLang="en-US" b="1" dirty="0">
                <a:solidFill>
                  <a:schemeClr val="tx1"/>
                </a:solidFill>
              </a:rPr>
              <a:t>Sigmoid time lag</a:t>
            </a:r>
            <a:r>
              <a:rPr lang="en-US" altLang="en-US" dirty="0">
                <a:solidFill>
                  <a:schemeClr val="tx1"/>
                </a:solidFill>
              </a:rPr>
              <a:t>: is represented by a </a:t>
            </a:r>
            <a:r>
              <a:rPr lang="en-US" altLang="en-US" i="1" dirty="0">
                <a:solidFill>
                  <a:schemeClr val="tx1"/>
                </a:solidFill>
              </a:rPr>
              <a:t>S</a:t>
            </a:r>
            <a:r>
              <a:rPr lang="en-US" altLang="en-US" dirty="0">
                <a:solidFill>
                  <a:schemeClr val="tx1"/>
                </a:solidFill>
              </a:rPr>
              <a:t>-shaped curve (resembles most the human response)</a:t>
            </a:r>
            <a:endParaRPr lang="en-US" altLang="en-US" dirty="0" smtClean="0">
              <a:solidFill>
                <a:schemeClr val="tx1"/>
              </a:solidFill>
            </a:endParaRPr>
          </a:p>
          <a:p>
            <a:pPr marL="857250" lvl="1" indent="-457200">
              <a:buFont typeface="+mj-lt"/>
              <a:buAutoNum type="arabicPeriod"/>
            </a:pPr>
            <a:endParaRPr lang="en-US" altLang="en-US" b="1" dirty="0" smtClean="0">
              <a:solidFill>
                <a:schemeClr val="tx1"/>
              </a:solidFill>
            </a:endParaRPr>
          </a:p>
          <a:p>
            <a:pPr marL="857250" lvl="1" indent="-457200">
              <a:buFont typeface="+mj-lt"/>
              <a:buAutoNum type="arabicPeriod"/>
            </a:pPr>
            <a:r>
              <a:rPr lang="en-US" altLang="en-US" b="1" dirty="0" smtClean="0">
                <a:solidFill>
                  <a:schemeClr val="tx1"/>
                </a:solidFill>
              </a:rPr>
              <a:t>Display-system </a:t>
            </a:r>
            <a:r>
              <a:rPr lang="en-US" altLang="en-US" b="1" dirty="0">
                <a:solidFill>
                  <a:schemeClr val="tx1"/>
                </a:solidFill>
              </a:rPr>
              <a:t>lag</a:t>
            </a:r>
            <a:r>
              <a:rPr lang="en-US" altLang="en-US" dirty="0">
                <a:solidFill>
                  <a:schemeClr val="tx1"/>
                </a:solidFill>
              </a:rPr>
              <a:t>: </a:t>
            </a:r>
            <a:r>
              <a:rPr lang="en-US" altLang="en-US" dirty="0" smtClean="0">
                <a:solidFill>
                  <a:schemeClr val="tx1"/>
                </a:solidFill>
              </a:rPr>
              <a:t>time </a:t>
            </a:r>
            <a:r>
              <a:rPr lang="en-US" altLang="en-US" dirty="0">
                <a:solidFill>
                  <a:schemeClr val="tx1"/>
                </a:solidFill>
              </a:rPr>
              <a:t>between </a:t>
            </a:r>
            <a:r>
              <a:rPr lang="en-US" altLang="en-US" dirty="0" smtClean="0">
                <a:solidFill>
                  <a:schemeClr val="tx1"/>
                </a:solidFill>
              </a:rPr>
              <a:t>response of the controlled system (e.g. change in target) and display </a:t>
            </a:r>
            <a:r>
              <a:rPr lang="en-US" altLang="en-US" dirty="0">
                <a:solidFill>
                  <a:schemeClr val="tx1"/>
                </a:solidFill>
              </a:rPr>
              <a:t>of that change</a:t>
            </a:r>
          </a:p>
          <a:p>
            <a:pPr marL="1257300" lvl="2" indent="-457200"/>
            <a:endParaRPr lang="en-US" altLang="en-US" dirty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12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9966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My Works 2015\Epson scanner\img084.jpg"/>
          <p:cNvPicPr>
            <a:picLocks noChangeAspect="1" noChangeArrowheads="1"/>
          </p:cNvPicPr>
          <p:nvPr/>
        </p:nvPicPr>
        <p:blipFill rotWithShape="1">
          <a:blip r:embed="rId3"/>
          <a:srcRect l="14100" t="3894" r="5676" b="60300"/>
          <a:stretch/>
        </p:blipFill>
        <p:spPr bwMode="auto">
          <a:xfrm rot="16140000">
            <a:off x="371523" y="-295026"/>
            <a:ext cx="5238983" cy="5909738"/>
          </a:xfrm>
          <a:prstGeom prst="rect">
            <a:avLst/>
          </a:prstGeom>
          <a:noFill/>
        </p:spPr>
      </p:pic>
      <p:pic>
        <p:nvPicPr>
          <p:cNvPr id="3" name="Picture 2" descr="E:\My Works 2015\Epson scanner\img084.jpg"/>
          <p:cNvPicPr>
            <a:picLocks noChangeAspect="1" noChangeArrowheads="1"/>
          </p:cNvPicPr>
          <p:nvPr/>
        </p:nvPicPr>
        <p:blipFill rotWithShape="1">
          <a:blip r:embed="rId3"/>
          <a:srcRect l="43022" t="41854" r="5655" b="5275"/>
          <a:stretch/>
        </p:blipFill>
        <p:spPr bwMode="auto">
          <a:xfrm rot="16140000">
            <a:off x="4934579" y="2728688"/>
            <a:ext cx="2234072" cy="58167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87001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en-US" sz="3200" dirty="0">
                <a:solidFill>
                  <a:schemeClr val="tx1"/>
                </a:solidFill>
              </a:rPr>
              <a:t>Factors that Influence Tracking Performance</a:t>
            </a:r>
            <a:endParaRPr lang="en-US" sz="2800" dirty="0" smtClean="0">
              <a:solidFill>
                <a:schemeClr val="tx1"/>
              </a:solidFill>
            </a:endParaRP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534400" cy="5943600"/>
          </a:xfrm>
        </p:spPr>
        <p:txBody>
          <a:bodyPr/>
          <a:lstStyle/>
          <a:p>
            <a:pPr marL="457200" indent="-457200">
              <a:buFont typeface="+mj-lt"/>
              <a:buAutoNum type="arabicPeriod" startAt="3"/>
            </a:pPr>
            <a:r>
              <a:rPr lang="en-US" altLang="en-US" dirty="0" smtClean="0">
                <a:solidFill>
                  <a:schemeClr val="tx1"/>
                </a:solidFill>
              </a:rPr>
              <a:t>Cont. Time </a:t>
            </a:r>
            <a:r>
              <a:rPr lang="en-US" altLang="en-US" dirty="0">
                <a:solidFill>
                  <a:schemeClr val="tx1"/>
                </a:solidFill>
              </a:rPr>
              <a:t>lag in </a:t>
            </a:r>
            <a:r>
              <a:rPr lang="en-US" altLang="en-US" dirty="0" smtClean="0">
                <a:solidFill>
                  <a:schemeClr val="tx1"/>
                </a:solidFill>
              </a:rPr>
              <a:t>tracking</a:t>
            </a:r>
          </a:p>
          <a:p>
            <a:pPr marL="457200" indent="-457200"/>
            <a:r>
              <a:rPr lang="en-US" altLang="en-US" dirty="0" smtClean="0">
                <a:solidFill>
                  <a:schemeClr val="tx1"/>
                </a:solidFill>
              </a:rPr>
              <a:t>Effect of lags on performance</a:t>
            </a:r>
          </a:p>
          <a:p>
            <a:pPr marL="857250" lvl="1" indent="-457200"/>
            <a:r>
              <a:rPr lang="en-US" altLang="en-US" dirty="0" smtClean="0">
                <a:solidFill>
                  <a:schemeClr val="tx1"/>
                </a:solidFill>
              </a:rPr>
              <a:t>Kao and Smith,1978 (</a:t>
            </a:r>
            <a:r>
              <a:rPr lang="en-US" altLang="en-US" dirty="0" smtClean="0">
                <a:solidFill>
                  <a:schemeClr val="tx1"/>
                </a:solidFill>
                <a:hlinkClick r:id="rId3" action="ppaction://hlinksldjump"/>
              </a:rPr>
              <a:t>Figure 10-15</a:t>
            </a:r>
            <a:r>
              <a:rPr lang="en-US" altLang="en-US" dirty="0" smtClean="0">
                <a:solidFill>
                  <a:schemeClr val="tx1"/>
                </a:solidFill>
              </a:rPr>
              <a:t>):</a:t>
            </a:r>
          </a:p>
          <a:p>
            <a:pPr marL="1257300" lvl="2" indent="-457200"/>
            <a:r>
              <a:rPr lang="en-US" altLang="en-US" dirty="0" smtClean="0">
                <a:solidFill>
                  <a:schemeClr val="tx1"/>
                </a:solidFill>
              </a:rPr>
              <a:t>Study of compensatory tracking for control using one-hand (</a:t>
            </a:r>
            <a:r>
              <a:rPr lang="en-US" altLang="en-US" dirty="0" err="1" smtClean="0">
                <a:solidFill>
                  <a:schemeClr val="tx1"/>
                </a:solidFill>
              </a:rPr>
              <a:t>unimanual</a:t>
            </a:r>
            <a:r>
              <a:rPr lang="en-US" altLang="en-US" dirty="0" smtClean="0">
                <a:solidFill>
                  <a:schemeClr val="tx1"/>
                </a:solidFill>
              </a:rPr>
              <a:t>) vs. two-hands (bimanual)</a:t>
            </a:r>
          </a:p>
          <a:p>
            <a:pPr marL="1257300" lvl="2" indent="-457200"/>
            <a:r>
              <a:rPr lang="en-US" altLang="en-US" dirty="0" smtClean="0">
                <a:solidFill>
                  <a:schemeClr val="tx1"/>
                </a:solidFill>
              </a:rPr>
              <a:t>Result a: as time lags ↑ (≤ 0.8 s) 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 performance ↓ for both control types</a:t>
            </a:r>
          </a:p>
          <a:p>
            <a:pPr marL="1257300" lvl="2" indent="-45720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Result b: for longer display lag (1.5 s)  bimanual control affected more</a:t>
            </a:r>
            <a:endParaRPr lang="en-US" altLang="en-US" dirty="0" smtClean="0">
              <a:solidFill>
                <a:schemeClr val="tx1"/>
              </a:solidFill>
            </a:endParaRPr>
          </a:p>
          <a:p>
            <a:pPr marL="457200" indent="-457200"/>
            <a:r>
              <a:rPr lang="en-US" altLang="en-US" dirty="0" smtClean="0">
                <a:solidFill>
                  <a:schemeClr val="tx1"/>
                </a:solidFill>
              </a:rPr>
              <a:t>Ways to minimize error in tracking</a:t>
            </a:r>
          </a:p>
          <a:p>
            <a:pPr marL="857250" lvl="1" indent="-457200"/>
            <a:r>
              <a:rPr lang="en-US" altLang="en-US" dirty="0">
                <a:solidFill>
                  <a:schemeClr val="tx1"/>
                </a:solidFill>
              </a:rPr>
              <a:t>All three types of control lag increase </a:t>
            </a:r>
            <a:r>
              <a:rPr lang="en-US" altLang="en-US" dirty="0" smtClean="0">
                <a:solidFill>
                  <a:schemeClr val="tx1"/>
                </a:solidFill>
              </a:rPr>
              <a:t>undesirable error </a:t>
            </a:r>
            <a:r>
              <a:rPr lang="en-US" altLang="en-US" dirty="0">
                <a:solidFill>
                  <a:schemeClr val="tx1"/>
                </a:solidFill>
              </a:rPr>
              <a:t>in </a:t>
            </a:r>
            <a:r>
              <a:rPr lang="en-US" altLang="en-US" dirty="0" smtClean="0">
                <a:solidFill>
                  <a:schemeClr val="tx1"/>
                </a:solidFill>
              </a:rPr>
              <a:t>tracking</a:t>
            </a:r>
          </a:p>
          <a:p>
            <a:pPr marL="857250" lvl="1" indent="-457200"/>
            <a:r>
              <a:rPr lang="en-US" altLang="en-US" dirty="0" smtClean="0">
                <a:solidFill>
                  <a:schemeClr val="tx1"/>
                </a:solidFill>
              </a:rPr>
              <a:t>Suggestions to minimize error:</a:t>
            </a:r>
          </a:p>
          <a:p>
            <a:pPr marL="1257300" lvl="2" indent="-457200"/>
            <a:r>
              <a:rPr lang="en-US" altLang="en-US" dirty="0" err="1" smtClean="0">
                <a:solidFill>
                  <a:schemeClr val="tx1"/>
                </a:solidFill>
              </a:rPr>
              <a:t>Poulton</a:t>
            </a:r>
            <a:r>
              <a:rPr lang="en-US" altLang="en-US" dirty="0" smtClean="0">
                <a:solidFill>
                  <a:schemeClr val="tx1"/>
                </a:solidFill>
              </a:rPr>
              <a:t> (1974): reducing order of a system from acceleration (2</a:t>
            </a:r>
            <a:r>
              <a:rPr lang="en-US" altLang="en-US" baseline="30000" dirty="0" smtClean="0">
                <a:solidFill>
                  <a:schemeClr val="tx1"/>
                </a:solidFill>
              </a:rPr>
              <a:t>nd</a:t>
            </a:r>
            <a:r>
              <a:rPr lang="en-US" altLang="en-US" dirty="0" smtClean="0">
                <a:solidFill>
                  <a:schemeClr val="tx1"/>
                </a:solidFill>
              </a:rPr>
              <a:t> order) to rate (1</a:t>
            </a:r>
            <a:r>
              <a:rPr lang="en-US" altLang="en-US" baseline="30000" dirty="0" smtClean="0">
                <a:solidFill>
                  <a:schemeClr val="tx1"/>
                </a:solidFill>
              </a:rPr>
              <a:t>st</a:t>
            </a:r>
            <a:r>
              <a:rPr lang="en-US" altLang="en-US" dirty="0" smtClean="0">
                <a:solidFill>
                  <a:schemeClr val="tx1"/>
                </a:solidFill>
              </a:rPr>
              <a:t> order) control using an exponential lag</a:t>
            </a:r>
          </a:p>
          <a:p>
            <a:pPr marL="1257300" lvl="2" indent="-457200"/>
            <a:r>
              <a:rPr lang="en-US" altLang="en-US" dirty="0" err="1" smtClean="0">
                <a:solidFill>
                  <a:schemeClr val="tx1"/>
                </a:solidFill>
              </a:rPr>
              <a:t>Rockway</a:t>
            </a:r>
            <a:r>
              <a:rPr lang="en-US" altLang="en-US" dirty="0" smtClean="0">
                <a:solidFill>
                  <a:schemeClr val="tx1"/>
                </a:solidFill>
              </a:rPr>
              <a:t> (1954): with long delays: control-response ratio (C/R ratio) can have effect on tracking performance:</a:t>
            </a:r>
          </a:p>
          <a:p>
            <a:pPr marL="1714500" lvl="3" indent="-457200"/>
            <a:r>
              <a:rPr lang="en-US" altLang="en-US" dirty="0" smtClean="0">
                <a:solidFill>
                  <a:schemeClr val="tx1"/>
                </a:solidFill>
              </a:rPr>
              <a:t>C/R ratio: ratio of movement of control vs. movement of display*</a:t>
            </a:r>
          </a:p>
          <a:p>
            <a:pPr marL="1714500" lvl="3" indent="-457200"/>
            <a:r>
              <a:rPr lang="en-US" altLang="en-US" dirty="0" smtClean="0">
                <a:solidFill>
                  <a:schemeClr val="tx1"/>
                </a:solidFill>
              </a:rPr>
              <a:t>Higher ratios (1:3 and 1:6) 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 performance ↓ with long lags</a:t>
            </a:r>
          </a:p>
          <a:p>
            <a:pPr marL="1714500" lvl="3" indent="-45720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Low ratios (1:15 and 1:30</a:t>
            </a:r>
            <a: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</a:rPr>
              <a:t>)  performance 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stays the same or even improves</a:t>
            </a:r>
            <a:endParaRPr lang="en-US" altLang="en-US" dirty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14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5823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My Works 2015\Epson scanner\img085.jpg"/>
          <p:cNvPicPr>
            <a:picLocks noChangeAspect="1" noChangeArrowheads="1"/>
          </p:cNvPicPr>
          <p:nvPr/>
        </p:nvPicPr>
        <p:blipFill rotWithShape="1">
          <a:blip r:embed="rId2"/>
          <a:srcRect l="8697" t="2387" r="3891" b="7760"/>
          <a:stretch/>
        </p:blipFill>
        <p:spPr bwMode="auto">
          <a:xfrm rot="16140000">
            <a:off x="2192492" y="-1616186"/>
            <a:ext cx="4809622" cy="895963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38252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en-US" sz="3200" dirty="0">
                <a:solidFill>
                  <a:schemeClr val="tx1"/>
                </a:solidFill>
              </a:rPr>
              <a:t>Factors that Influence Tracking Performance</a:t>
            </a:r>
            <a:endParaRPr lang="en-US" sz="2800" dirty="0" smtClean="0">
              <a:solidFill>
                <a:schemeClr val="tx1"/>
              </a:solidFill>
            </a:endParaRP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610600" cy="6019800"/>
          </a:xfrm>
        </p:spPr>
        <p:txBody>
          <a:bodyPr/>
          <a:lstStyle/>
          <a:p>
            <a:pPr marL="457200" indent="-457200">
              <a:buFont typeface="+mj-lt"/>
              <a:buAutoNum type="arabicPeriod" startAt="4"/>
            </a:pPr>
            <a:r>
              <a:rPr lang="en-US" altLang="en-US" dirty="0" smtClean="0">
                <a:solidFill>
                  <a:schemeClr val="tx1"/>
                </a:solidFill>
              </a:rPr>
              <a:t>Specificity </a:t>
            </a:r>
            <a:r>
              <a:rPr lang="en-US" altLang="en-US" dirty="0">
                <a:solidFill>
                  <a:schemeClr val="tx1"/>
                </a:solidFill>
              </a:rPr>
              <a:t>of displayed error in </a:t>
            </a:r>
            <a:r>
              <a:rPr lang="en-US" altLang="en-US" dirty="0" smtClean="0">
                <a:solidFill>
                  <a:schemeClr val="tx1"/>
                </a:solidFill>
              </a:rPr>
              <a:t>tracking</a:t>
            </a:r>
          </a:p>
          <a:p>
            <a:pPr marL="857250" lvl="1" indent="-457200"/>
            <a:r>
              <a:rPr lang="en-US" altLang="en-US" dirty="0" smtClean="0">
                <a:solidFill>
                  <a:schemeClr val="tx1"/>
                </a:solidFill>
              </a:rPr>
              <a:t>Occurs in certain compensatory displays</a:t>
            </a:r>
          </a:p>
          <a:p>
            <a:pPr marL="857250" lvl="1" indent="-457200"/>
            <a:r>
              <a:rPr lang="en-US" altLang="en-US" dirty="0" smtClean="0">
                <a:solidFill>
                  <a:schemeClr val="tx1"/>
                </a:solidFill>
              </a:rPr>
              <a:t>Error (difference between input and output) presented with various degrees of specificity</a:t>
            </a:r>
          </a:p>
          <a:p>
            <a:pPr marL="857250" lvl="1" indent="-457200"/>
            <a:r>
              <a:rPr lang="en-US" altLang="en-US" dirty="0" smtClean="0">
                <a:solidFill>
                  <a:schemeClr val="tx1"/>
                </a:solidFill>
              </a:rPr>
              <a:t>Tracking experiment (</a:t>
            </a:r>
            <a:r>
              <a:rPr lang="en-US" altLang="en-US" dirty="0" smtClean="0">
                <a:solidFill>
                  <a:schemeClr val="tx1"/>
                </a:solidFill>
                <a:hlinkClick r:id="rId3" action="ppaction://hlinksldjump"/>
              </a:rPr>
              <a:t>Hunt, 1961: Figure 10-16</a:t>
            </a:r>
            <a:r>
              <a:rPr lang="en-US" altLang="en-US" dirty="0" smtClean="0">
                <a:solidFill>
                  <a:schemeClr val="tx1"/>
                </a:solidFill>
              </a:rPr>
              <a:t>) shows such variations:</a:t>
            </a:r>
          </a:p>
          <a:p>
            <a:pPr lvl="2" indent="-342900">
              <a:buAutoNum type="alphaLcPeriod"/>
            </a:pPr>
            <a:r>
              <a:rPr lang="en-US" altLang="en-US" dirty="0" smtClean="0">
                <a:solidFill>
                  <a:schemeClr val="tx1"/>
                </a:solidFill>
              </a:rPr>
              <a:t>3 categories of specificity (left, on target, right)</a:t>
            </a:r>
          </a:p>
          <a:p>
            <a:pPr lvl="2" indent="-342900">
              <a:buAutoNum type="alphaLcPeriod"/>
            </a:pPr>
            <a:r>
              <a:rPr lang="en-US" altLang="en-US" dirty="0" smtClean="0">
                <a:solidFill>
                  <a:schemeClr val="tx1"/>
                </a:solidFill>
              </a:rPr>
              <a:t>7 categories</a:t>
            </a:r>
          </a:p>
          <a:p>
            <a:pPr lvl="2" indent="-342900">
              <a:buAutoNum type="alphaLcPeriod"/>
            </a:pPr>
            <a:r>
              <a:rPr lang="en-US" altLang="en-US" dirty="0" smtClean="0">
                <a:solidFill>
                  <a:schemeClr val="tx1"/>
                </a:solidFill>
              </a:rPr>
              <a:t>13 categories</a:t>
            </a:r>
          </a:p>
          <a:p>
            <a:pPr lvl="2" indent="-342900">
              <a:buAutoNum type="alphaLcPeriod"/>
            </a:pPr>
            <a:r>
              <a:rPr lang="en-US" altLang="en-US" dirty="0" smtClean="0">
                <a:solidFill>
                  <a:schemeClr val="tx1"/>
                </a:solidFill>
              </a:rPr>
              <a:t>Continuous (i.e. analog)</a:t>
            </a:r>
          </a:p>
          <a:p>
            <a:pPr lvl="2" indent="-342900"/>
            <a:r>
              <a:rPr lang="en-US" altLang="en-US" dirty="0" smtClean="0">
                <a:solidFill>
                  <a:schemeClr val="tx1"/>
                </a:solidFill>
              </a:rPr>
              <a:t>Accuracy for tracking performance measure for 2 levels of difficulty</a:t>
            </a:r>
          </a:p>
          <a:p>
            <a:pPr lvl="2" indent="-342900"/>
            <a:r>
              <a:rPr lang="en-US" altLang="en-US" dirty="0" smtClean="0">
                <a:solidFill>
                  <a:schemeClr val="tx1"/>
                </a:solidFill>
              </a:rPr>
              <a:t>Result: performance ↑ with increased # of categories of info. (i.e. more specificity), especially with continuous feedback (for easy and hard)</a:t>
            </a:r>
          </a:p>
          <a:p>
            <a:pPr lvl="1" indent="-342900"/>
            <a:r>
              <a:rPr lang="en-US" altLang="en-US" dirty="0" smtClean="0">
                <a:solidFill>
                  <a:schemeClr val="tx1"/>
                </a:solidFill>
              </a:rPr>
              <a:t>Other experiments also show: more specific display info. 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 performance ↑</a:t>
            </a:r>
            <a:endParaRPr lang="en-US" altLang="en-US" dirty="0" smtClean="0">
              <a:solidFill>
                <a:schemeClr val="tx1"/>
              </a:solidFill>
            </a:endParaRPr>
          </a:p>
          <a:p>
            <a:pPr marL="457200" indent="-457200">
              <a:buFont typeface="+mj-lt"/>
              <a:buAutoNum type="arabicPeriod" startAt="5"/>
            </a:pPr>
            <a:r>
              <a:rPr lang="en-US" altLang="en-US" dirty="0" smtClean="0">
                <a:solidFill>
                  <a:schemeClr val="tx1"/>
                </a:solidFill>
              </a:rPr>
              <a:t>Paced </a:t>
            </a:r>
            <a:r>
              <a:rPr lang="en-US" altLang="en-US" dirty="0">
                <a:solidFill>
                  <a:schemeClr val="tx1"/>
                </a:solidFill>
              </a:rPr>
              <a:t>vs. self-paced </a:t>
            </a:r>
            <a:r>
              <a:rPr lang="en-US" altLang="en-US" dirty="0" smtClean="0">
                <a:solidFill>
                  <a:schemeClr val="tx1"/>
                </a:solidFill>
              </a:rPr>
              <a:t>tracking</a:t>
            </a:r>
          </a:p>
          <a:p>
            <a:pPr marL="857250" lvl="1" indent="-457200"/>
            <a:r>
              <a:rPr lang="en-US" altLang="en-US" dirty="0" smtClean="0">
                <a:solidFill>
                  <a:schemeClr val="tx1"/>
                </a:solidFill>
              </a:rPr>
              <a:t>Most tracking tasks: self-paced:</a:t>
            </a:r>
          </a:p>
          <a:p>
            <a:pPr marL="1257300" lvl="2" indent="-457200"/>
            <a:r>
              <a:rPr lang="en-US" altLang="en-US" dirty="0" smtClean="0">
                <a:solidFill>
                  <a:schemeClr val="tx1"/>
                </a:solidFill>
              </a:rPr>
              <a:t>Person has control over rate of output (e.g</a:t>
            </a:r>
            <a:r>
              <a:rPr lang="en-US" altLang="en-US" dirty="0">
                <a:solidFill>
                  <a:schemeClr val="tx1"/>
                </a:solidFill>
              </a:rPr>
              <a:t>. driving </a:t>
            </a:r>
            <a:r>
              <a:rPr lang="en-US" altLang="en-US" dirty="0" smtClean="0">
                <a:solidFill>
                  <a:schemeClr val="tx1"/>
                </a:solidFill>
              </a:rPr>
              <a:t>car: selecting speed)</a:t>
            </a:r>
          </a:p>
          <a:p>
            <a:pPr marL="857250" lvl="1" indent="-457200"/>
            <a:r>
              <a:rPr lang="en-US" altLang="en-US" dirty="0" smtClean="0">
                <a:solidFill>
                  <a:schemeClr val="tx1"/>
                </a:solidFill>
              </a:rPr>
              <a:t>Some tracking tasks: paced tracking (i.e. person has no control)</a:t>
            </a:r>
          </a:p>
          <a:p>
            <a:pPr marL="1257300" lvl="2" indent="-457200"/>
            <a:r>
              <a:rPr lang="en-US" altLang="en-US" dirty="0" smtClean="0">
                <a:solidFill>
                  <a:schemeClr val="tx1"/>
                </a:solidFill>
              </a:rPr>
              <a:t>e.g. </a:t>
            </a:r>
            <a:r>
              <a:rPr lang="en-US" altLang="en-US" dirty="0" err="1" smtClean="0">
                <a:solidFill>
                  <a:schemeClr val="tx1"/>
                </a:solidFill>
              </a:rPr>
              <a:t>Poulton</a:t>
            </a:r>
            <a:r>
              <a:rPr lang="en-US" altLang="en-US" dirty="0" smtClean="0">
                <a:solidFill>
                  <a:schemeClr val="tx1"/>
                </a:solidFill>
              </a:rPr>
              <a:t> (1974): plane pilot when landing: must keep plane within speed range &amp; keep plane in defined path</a:t>
            </a:r>
          </a:p>
          <a:p>
            <a:pPr marL="857250" lvl="1" indent="-457200"/>
            <a:r>
              <a:rPr lang="en-US" altLang="en-US" dirty="0" smtClean="0">
                <a:solidFill>
                  <a:schemeClr val="tx1"/>
                </a:solidFill>
              </a:rPr>
              <a:t>Tracking is easiest with self-paced &amp; more difficult as external pacing </a:t>
            </a:r>
            <a: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</a:rPr>
              <a:t>↑</a:t>
            </a:r>
            <a:endParaRPr lang="en-US" altLang="en-US" dirty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16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9416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My Works 2015\Epson scanner\img086.jpg"/>
          <p:cNvPicPr>
            <a:picLocks noChangeAspect="1" noChangeArrowheads="1"/>
          </p:cNvPicPr>
          <p:nvPr/>
        </p:nvPicPr>
        <p:blipFill rotWithShape="1">
          <a:blip r:embed="rId2"/>
          <a:srcRect l="4868" t="8005" r="4305" b="11101"/>
          <a:stretch/>
        </p:blipFill>
        <p:spPr bwMode="auto">
          <a:xfrm rot="16200000">
            <a:off x="1119915" y="-205517"/>
            <a:ext cx="6751767" cy="73152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7558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en-US" sz="2800" dirty="0">
                <a:solidFill>
                  <a:schemeClr val="tx1"/>
                </a:solidFill>
              </a:rPr>
              <a:t>Procedures for Facilitating Tracking Performance</a:t>
            </a:r>
            <a:endParaRPr lang="en-US" sz="2800" dirty="0" smtClean="0">
              <a:solidFill>
                <a:schemeClr val="tx1"/>
              </a:solidFill>
            </a:endParaRP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458200" cy="5943600"/>
          </a:xfrm>
        </p:spPr>
        <p:txBody>
          <a:bodyPr/>
          <a:lstStyle/>
          <a:p>
            <a:pPr marL="514350" indent="-457200"/>
            <a:r>
              <a:rPr lang="en-US" altLang="en-US" dirty="0" smtClean="0">
                <a:solidFill>
                  <a:schemeClr val="tx1"/>
                </a:solidFill>
              </a:rPr>
              <a:t>Humans have limitations (as shown in part-1):</a:t>
            </a:r>
          </a:p>
          <a:p>
            <a:pPr marL="914400" lvl="1" indent="-457200"/>
            <a:r>
              <a:rPr lang="en-US" altLang="en-US" dirty="0" smtClean="0">
                <a:solidFill>
                  <a:schemeClr val="tx1"/>
                </a:solidFill>
              </a:rPr>
              <a:t>Built-in </a:t>
            </a:r>
            <a:r>
              <a:rPr lang="en-US" altLang="en-US" dirty="0">
                <a:solidFill>
                  <a:schemeClr val="tx1"/>
                </a:solidFill>
              </a:rPr>
              <a:t>time </a:t>
            </a:r>
            <a:r>
              <a:rPr lang="en-US" altLang="en-US" dirty="0" smtClean="0">
                <a:solidFill>
                  <a:schemeClr val="tx1"/>
                </a:solidFill>
              </a:rPr>
              <a:t>lags (i.e. processing time)</a:t>
            </a:r>
          </a:p>
          <a:p>
            <a:pPr marL="914400" lvl="1" indent="-457200"/>
            <a:r>
              <a:rPr lang="en-US" altLang="en-US" dirty="0" smtClean="0">
                <a:solidFill>
                  <a:schemeClr val="tx1"/>
                </a:solidFill>
              </a:rPr>
              <a:t>Limited bandwidth</a:t>
            </a:r>
          </a:p>
          <a:p>
            <a:pPr marL="914400" lvl="1" indent="-457200"/>
            <a:r>
              <a:rPr lang="en-US" altLang="en-US" dirty="0" smtClean="0">
                <a:solidFill>
                  <a:schemeClr val="tx1"/>
                </a:solidFill>
              </a:rPr>
              <a:t>Poor </a:t>
            </a:r>
            <a:r>
              <a:rPr lang="en-US" altLang="en-US" dirty="0">
                <a:solidFill>
                  <a:schemeClr val="tx1"/>
                </a:solidFill>
              </a:rPr>
              <a:t>anticipation of system’s future state</a:t>
            </a:r>
          </a:p>
          <a:p>
            <a:pPr marL="514350" indent="-457200"/>
            <a:r>
              <a:rPr lang="en-US" altLang="en-US" dirty="0" smtClean="0">
                <a:solidFill>
                  <a:schemeClr val="tx1"/>
                </a:solidFill>
              </a:rPr>
              <a:t>Tracking performance is influenced (i.e. -</a:t>
            </a:r>
            <a:r>
              <a:rPr lang="en-US" altLang="en-US" dirty="0" err="1" smtClean="0">
                <a:solidFill>
                  <a:schemeClr val="tx1"/>
                </a:solidFill>
              </a:rPr>
              <a:t>vely</a:t>
            </a:r>
            <a:r>
              <a:rPr lang="en-US" altLang="en-US" dirty="0" smtClean="0">
                <a:solidFill>
                  <a:schemeClr val="tx1"/>
                </a:solidFill>
              </a:rPr>
              <a:t>) by;</a:t>
            </a:r>
          </a:p>
          <a:p>
            <a:pPr marL="914400" lvl="1" indent="-457200"/>
            <a:r>
              <a:rPr lang="en-US" altLang="en-US" dirty="0" smtClean="0">
                <a:solidFill>
                  <a:schemeClr val="tx1"/>
                </a:solidFill>
              </a:rPr>
              <a:t>Control order</a:t>
            </a:r>
          </a:p>
          <a:p>
            <a:pPr marL="914400" lvl="1" indent="-457200"/>
            <a:r>
              <a:rPr lang="en-US" altLang="en-US" dirty="0" smtClean="0">
                <a:solidFill>
                  <a:schemeClr val="tx1"/>
                </a:solidFill>
              </a:rPr>
              <a:t>Preview</a:t>
            </a:r>
          </a:p>
          <a:p>
            <a:pPr marL="914400" lvl="1" indent="-457200"/>
            <a:r>
              <a:rPr lang="en-US" altLang="en-US" dirty="0" smtClean="0">
                <a:solidFill>
                  <a:schemeClr val="tx1"/>
                </a:solidFill>
              </a:rPr>
              <a:t>Time lags</a:t>
            </a:r>
            <a:endParaRPr lang="en-US" altLang="en-US" dirty="0">
              <a:solidFill>
                <a:schemeClr val="tx1"/>
              </a:solidFill>
            </a:endParaRPr>
          </a:p>
          <a:p>
            <a:pPr marL="514350" indent="-457200"/>
            <a:r>
              <a:rPr lang="en-US" altLang="en-US" dirty="0" smtClean="0">
                <a:solidFill>
                  <a:schemeClr val="tx1"/>
                </a:solidFill>
              </a:rPr>
              <a:t>Limitations/influences:</a:t>
            </a:r>
          </a:p>
          <a:p>
            <a:pPr marL="914400" lvl="1" indent="-457200"/>
            <a:r>
              <a:rPr lang="en-US" altLang="en-US" dirty="0" smtClean="0">
                <a:solidFill>
                  <a:schemeClr val="tx1"/>
                </a:solidFill>
              </a:rPr>
              <a:t>Important especially for higher order systems (2</a:t>
            </a:r>
            <a:r>
              <a:rPr lang="en-US" altLang="en-US" baseline="30000" dirty="0" smtClean="0">
                <a:solidFill>
                  <a:schemeClr val="tx1"/>
                </a:solidFill>
              </a:rPr>
              <a:t>nd</a:t>
            </a:r>
            <a:r>
              <a:rPr lang="en-US" altLang="en-US" dirty="0" smtClean="0">
                <a:solidFill>
                  <a:schemeClr val="tx1"/>
                </a:solidFill>
              </a:rPr>
              <a:t>, 3</a:t>
            </a:r>
            <a:r>
              <a:rPr lang="en-US" altLang="en-US" baseline="30000" dirty="0" smtClean="0">
                <a:solidFill>
                  <a:schemeClr val="tx1"/>
                </a:solidFill>
              </a:rPr>
              <a:t>rd</a:t>
            </a:r>
            <a:r>
              <a:rPr lang="en-US" altLang="en-US" dirty="0" smtClean="0">
                <a:solidFill>
                  <a:schemeClr val="tx1"/>
                </a:solidFill>
              </a:rPr>
              <a:t>, 4</a:t>
            </a:r>
            <a:r>
              <a:rPr lang="en-US" altLang="en-US" baseline="30000" dirty="0" smtClean="0">
                <a:solidFill>
                  <a:schemeClr val="tx1"/>
                </a:solidFill>
              </a:rPr>
              <a:t>th</a:t>
            </a:r>
            <a:r>
              <a:rPr lang="en-US" altLang="en-US" dirty="0" smtClean="0">
                <a:solidFill>
                  <a:schemeClr val="tx1"/>
                </a:solidFill>
              </a:rPr>
              <a:t> order)</a:t>
            </a:r>
          </a:p>
          <a:p>
            <a:pPr marL="914400" lvl="1" indent="-45720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 </a:t>
            </a:r>
            <a:r>
              <a:rPr lang="en-US" altLang="en-US" dirty="0" smtClean="0">
                <a:solidFill>
                  <a:schemeClr val="tx1"/>
                </a:solidFill>
              </a:rPr>
              <a:t>often such system characteristics exceed capabilities of operator</a:t>
            </a:r>
          </a:p>
          <a:p>
            <a:pPr marL="514350" indent="-457200"/>
            <a:endParaRPr lang="en-US" altLang="en-US" dirty="0" smtClean="0">
              <a:solidFill>
                <a:schemeClr val="tx1"/>
              </a:solidFill>
            </a:endParaRPr>
          </a:p>
          <a:p>
            <a:pPr marL="514350" indent="-457200"/>
            <a:r>
              <a:rPr lang="en-US" altLang="en-US" dirty="0" smtClean="0">
                <a:solidFill>
                  <a:schemeClr val="tx1"/>
                </a:solidFill>
              </a:rPr>
              <a:t>Procedures to compensate for these obstacles: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altLang="en-US" dirty="0" smtClean="0">
                <a:solidFill>
                  <a:schemeClr val="tx1"/>
                </a:solidFill>
              </a:rPr>
              <a:t>Aiding</a:t>
            </a:r>
            <a:endParaRPr lang="en-US" altLang="en-US" dirty="0">
              <a:solidFill>
                <a:schemeClr val="tx1"/>
              </a:solidFill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US" altLang="en-US" dirty="0" smtClean="0">
                <a:solidFill>
                  <a:schemeClr val="tx1"/>
                </a:solidFill>
              </a:rPr>
              <a:t>Predictor displays</a:t>
            </a:r>
            <a:endParaRPr lang="en-US" altLang="en-US" dirty="0">
              <a:solidFill>
                <a:schemeClr val="tx1"/>
              </a:solidFill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US" altLang="en-US" dirty="0" smtClean="0">
                <a:solidFill>
                  <a:schemeClr val="tx1"/>
                </a:solidFill>
              </a:rPr>
              <a:t>Quickening</a:t>
            </a:r>
            <a:endParaRPr lang="en-US" altLang="en-US" dirty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18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4363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en-US" sz="2800" dirty="0">
                <a:solidFill>
                  <a:schemeClr val="tx1"/>
                </a:solidFill>
              </a:rPr>
              <a:t>Procedures for Facilitating Tracking Performance</a:t>
            </a:r>
            <a:endParaRPr lang="en-US" sz="2800" dirty="0" smtClean="0">
              <a:solidFill>
                <a:schemeClr val="tx1"/>
              </a:solidFill>
            </a:endParaRP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610600" cy="5943600"/>
          </a:xfrm>
        </p:spPr>
        <p:txBody>
          <a:bodyPr/>
          <a:lstStyle/>
          <a:p>
            <a:pPr marL="514350" indent="-457200">
              <a:buFont typeface="+mj-lt"/>
              <a:buAutoNum type="arabicPeriod"/>
            </a:pPr>
            <a:r>
              <a:rPr lang="en-US" altLang="en-US" dirty="0" smtClean="0">
                <a:solidFill>
                  <a:schemeClr val="tx1"/>
                </a:solidFill>
              </a:rPr>
              <a:t>Aiding</a:t>
            </a:r>
            <a:r>
              <a:rPr lang="en-US" altLang="en-US" dirty="0">
                <a:solidFill>
                  <a:schemeClr val="tx1"/>
                </a:solidFill>
              </a:rPr>
              <a:t>:</a:t>
            </a:r>
          </a:p>
          <a:p>
            <a:pPr marL="914400" lvl="1" indent="-457200"/>
            <a:r>
              <a:rPr lang="en-US" altLang="en-US" dirty="0" smtClean="0">
                <a:solidFill>
                  <a:schemeClr val="tx1"/>
                </a:solidFill>
              </a:rPr>
              <a:t>Background:</a:t>
            </a:r>
          </a:p>
          <a:p>
            <a:pPr marL="1314450" lvl="2" indent="-457200"/>
            <a:r>
              <a:rPr lang="en-US" altLang="en-US" dirty="0" smtClean="0">
                <a:solidFill>
                  <a:schemeClr val="tx1"/>
                </a:solidFill>
              </a:rPr>
              <a:t>Initially developed for gunnery tracking systems</a:t>
            </a:r>
          </a:p>
          <a:p>
            <a:pPr marL="1314450" lvl="2" indent="-457200"/>
            <a:r>
              <a:rPr lang="en-US" altLang="en-US" dirty="0" smtClean="0">
                <a:solidFill>
                  <a:schemeClr val="tx1"/>
                </a:solidFill>
              </a:rPr>
              <a:t>Also: any application where operator follows target with device</a:t>
            </a:r>
          </a:p>
          <a:p>
            <a:pPr marL="1314450" lvl="2" indent="-457200"/>
            <a:r>
              <a:rPr lang="en-US" altLang="en-US" dirty="0" smtClean="0">
                <a:solidFill>
                  <a:schemeClr val="tx1"/>
                </a:solidFill>
              </a:rPr>
              <a:t>Effect: modify output of control to help tracker</a:t>
            </a:r>
          </a:p>
          <a:p>
            <a:pPr marL="914400" lvl="1" indent="-457200"/>
            <a:endParaRPr lang="en-US" altLang="en-US" dirty="0" smtClean="0">
              <a:solidFill>
                <a:schemeClr val="tx1"/>
              </a:solidFill>
            </a:endParaRPr>
          </a:p>
          <a:p>
            <a:pPr marL="914400" lvl="1" indent="-457200"/>
            <a:r>
              <a:rPr lang="en-US" altLang="en-US" dirty="0" smtClean="0">
                <a:solidFill>
                  <a:schemeClr val="tx1"/>
                </a:solidFill>
              </a:rPr>
              <a:t>Other types of aiding:</a:t>
            </a:r>
          </a:p>
          <a:p>
            <a:pPr marL="1314450" lvl="2" indent="-457200"/>
            <a:r>
              <a:rPr lang="en-US" altLang="en-US" b="1" dirty="0" smtClean="0">
                <a:solidFill>
                  <a:schemeClr val="tx1"/>
                </a:solidFill>
              </a:rPr>
              <a:t>Rate aiding:</a:t>
            </a:r>
          </a:p>
          <a:p>
            <a:pPr lvl="3" indent="-285750"/>
            <a:r>
              <a:rPr lang="en-US" altLang="en-US" dirty="0" smtClean="0">
                <a:solidFill>
                  <a:schemeClr val="tx1"/>
                </a:solidFill>
              </a:rPr>
              <a:t>Single adjustment of control affects: rate and position of tracking</a:t>
            </a:r>
          </a:p>
          <a:p>
            <a:pPr lvl="3" indent="-285750"/>
            <a:r>
              <a:rPr lang="en-US" altLang="en-US" dirty="0" smtClean="0">
                <a:solidFill>
                  <a:schemeClr val="tx1"/>
                </a:solidFill>
              </a:rPr>
              <a:t>e.g.: using telescope to track high-flying plane:</a:t>
            </a:r>
          </a:p>
          <a:p>
            <a:pPr lvl="4" indent="-285750"/>
            <a:r>
              <a:rPr lang="en-US" altLang="en-US" dirty="0" smtClean="0">
                <a:solidFill>
                  <a:schemeClr val="tx1"/>
                </a:solidFill>
              </a:rPr>
              <a:t>If we fall behind </a:t>
            </a:r>
            <a: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</a:rPr>
              <a:t> </a:t>
            </a:r>
            <a:r>
              <a:rPr lang="en-US" altLang="en-US" dirty="0" smtClean="0">
                <a:solidFill>
                  <a:schemeClr val="tx1"/>
                </a:solidFill>
              </a:rPr>
              <a:t>telescope speeds up (i.e. rate of motion ↑) </a:t>
            </a:r>
            <a: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</a:rPr>
              <a:t> 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position also </a:t>
            </a:r>
            <a:r>
              <a:rPr lang="en-US" altLang="en-US" dirty="0" smtClean="0">
                <a:solidFill>
                  <a:schemeClr val="tx1"/>
                </a:solidFill>
              </a:rPr>
              <a:t>↑</a:t>
            </a:r>
          </a:p>
          <a:p>
            <a:pPr lvl="4" indent="-285750"/>
            <a:r>
              <a:rPr lang="en-US" altLang="en-US" dirty="0" smtClean="0">
                <a:solidFill>
                  <a:schemeClr val="tx1"/>
                </a:solidFill>
              </a:rPr>
              <a:t>If telescope is ahead of target 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 rate ↓ </a:t>
            </a:r>
            <a: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</a:rPr>
              <a:t> position also 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↓</a:t>
            </a:r>
          </a:p>
          <a:p>
            <a:pPr lvl="3" indent="-28575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This simplifies matching device rate with target rate </a:t>
            </a:r>
            <a: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</a:rPr>
              <a:t> 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better tracking </a:t>
            </a:r>
            <a:endParaRPr lang="en-US" altLang="en-US" dirty="0" smtClean="0">
              <a:solidFill>
                <a:schemeClr val="tx1"/>
              </a:solidFill>
            </a:endParaRPr>
          </a:p>
          <a:p>
            <a:pPr marL="1314450" lvl="2" indent="-457200"/>
            <a:r>
              <a:rPr lang="en-US" altLang="en-US" b="1" dirty="0" smtClean="0">
                <a:solidFill>
                  <a:schemeClr val="tx1"/>
                </a:solidFill>
              </a:rPr>
              <a:t>Acceleration aiding:</a:t>
            </a:r>
            <a:endParaRPr lang="en-US" altLang="en-US" b="1" dirty="0">
              <a:solidFill>
                <a:schemeClr val="tx1"/>
              </a:solidFill>
            </a:endParaRPr>
          </a:p>
          <a:p>
            <a:pPr lvl="3" indent="-285750"/>
            <a:r>
              <a:rPr lang="en-US" altLang="en-US" dirty="0" smtClean="0">
                <a:solidFill>
                  <a:schemeClr val="tx1"/>
                </a:solidFill>
              </a:rPr>
              <a:t>Control movement controls: acceleration, rate, and position</a:t>
            </a:r>
            <a:endParaRPr lang="en-US" altLang="en-US" dirty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19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0352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Contents</a:t>
            </a:r>
          </a:p>
        </p:txBody>
      </p:sp>
      <p:sp>
        <p:nvSpPr>
          <p:cNvPr id="14340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US" altLang="en-US" b="1" i="1" dirty="0" smtClean="0">
                <a:solidFill>
                  <a:schemeClr val="tx1"/>
                </a:solidFill>
              </a:rPr>
              <a:t>PART I</a:t>
            </a:r>
          </a:p>
          <a:p>
            <a:pPr>
              <a:lnSpc>
                <a:spcPct val="15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Inputs and Outputs in Tracking</a:t>
            </a:r>
          </a:p>
          <a:p>
            <a:pPr>
              <a:lnSpc>
                <a:spcPct val="15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Pursuit and Compensatory Displays in Tracking</a:t>
            </a:r>
          </a:p>
          <a:p>
            <a:pPr>
              <a:lnSpc>
                <a:spcPct val="15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Control Order of Systems</a:t>
            </a:r>
          </a:p>
          <a:p>
            <a:pPr>
              <a:lnSpc>
                <a:spcPct val="15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Control Responses with Various Control Orders</a:t>
            </a:r>
          </a:p>
          <a:p>
            <a:pPr>
              <a:lnSpc>
                <a:spcPct val="15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Human Limitations in Tracking Tasks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en-US" b="1" i="1" dirty="0" smtClean="0">
                <a:solidFill>
                  <a:schemeClr val="tx1"/>
                </a:solidFill>
              </a:rPr>
              <a:t>PART II</a:t>
            </a:r>
          </a:p>
          <a:p>
            <a:pPr>
              <a:lnSpc>
                <a:spcPct val="15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Factors that Influence Tracking Performance</a:t>
            </a:r>
          </a:p>
          <a:p>
            <a:pPr>
              <a:lnSpc>
                <a:spcPct val="15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Procedures for Facilitating Tracking Performance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7FED1D-2A50-4441-B0CB-E5D9402D4163}" type="slidenum">
              <a:rPr lang="en-US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en-US" sz="2800" dirty="0">
                <a:solidFill>
                  <a:schemeClr val="tx1"/>
                </a:solidFill>
              </a:rPr>
              <a:t>Procedures for Facilitating Tracking Performance</a:t>
            </a:r>
            <a:endParaRPr lang="en-US" sz="2800" dirty="0" smtClean="0">
              <a:solidFill>
                <a:schemeClr val="tx1"/>
              </a:solidFill>
            </a:endParaRP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610600" cy="5943600"/>
          </a:xfrm>
        </p:spPr>
        <p:txBody>
          <a:bodyPr/>
          <a:lstStyle/>
          <a:p>
            <a:pPr marL="514350" indent="-457200">
              <a:buFont typeface="+mj-lt"/>
              <a:buAutoNum type="arabicPeriod"/>
            </a:pPr>
            <a:r>
              <a:rPr lang="en-US" altLang="en-US" dirty="0" smtClean="0">
                <a:solidFill>
                  <a:schemeClr val="tx1"/>
                </a:solidFill>
              </a:rPr>
              <a:t>Cont. Aiding</a:t>
            </a:r>
            <a:r>
              <a:rPr lang="en-US" altLang="en-US" dirty="0">
                <a:solidFill>
                  <a:schemeClr val="tx1"/>
                </a:solidFill>
              </a:rPr>
              <a:t>:</a:t>
            </a:r>
          </a:p>
          <a:p>
            <a:pPr marL="914400" lvl="1" indent="-457200"/>
            <a:r>
              <a:rPr lang="en-US" altLang="en-US" dirty="0" smtClean="0">
                <a:solidFill>
                  <a:schemeClr val="tx1"/>
                </a:solidFill>
              </a:rPr>
              <a:t>Operational </a:t>
            </a:r>
            <a:r>
              <a:rPr lang="en-US" altLang="en-US" dirty="0">
                <a:solidFill>
                  <a:schemeClr val="tx1"/>
                </a:solidFill>
              </a:rPr>
              <a:t>effects of </a:t>
            </a:r>
            <a:r>
              <a:rPr lang="en-US" altLang="en-US" dirty="0" smtClean="0">
                <a:solidFill>
                  <a:schemeClr val="tx1"/>
                </a:solidFill>
              </a:rPr>
              <a:t>aiding</a:t>
            </a:r>
            <a:endParaRPr lang="en-US" altLang="en-US" dirty="0">
              <a:solidFill>
                <a:schemeClr val="tx1"/>
              </a:solidFill>
            </a:endParaRPr>
          </a:p>
          <a:p>
            <a:pPr marL="1314450" lvl="2" indent="-457200"/>
            <a:r>
              <a:rPr lang="en-US" altLang="en-US" dirty="0" smtClean="0">
                <a:solidFill>
                  <a:schemeClr val="tx1"/>
                </a:solidFill>
              </a:rPr>
              <a:t>It removes operator mental efforts of differentiation/integration/algebra</a:t>
            </a:r>
          </a:p>
          <a:p>
            <a:pPr marL="1314450" lvl="2" indent="-457200"/>
            <a: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</a:rPr>
              <a:t> o</a:t>
            </a:r>
            <a:r>
              <a:rPr lang="en-US" altLang="en-US" dirty="0" smtClean="0">
                <a:solidFill>
                  <a:schemeClr val="tx1"/>
                </a:solidFill>
              </a:rPr>
              <a:t>perator can focus on amplification (i.e. figuring out ratio of movement of control vs. controlled element*)</a:t>
            </a:r>
          </a:p>
          <a:p>
            <a:pPr marL="914400" lvl="1" indent="-457200"/>
            <a:endParaRPr lang="en-US" altLang="en-US" dirty="0">
              <a:solidFill>
                <a:schemeClr val="tx1"/>
              </a:solidFill>
            </a:endParaRPr>
          </a:p>
          <a:p>
            <a:pPr marL="914400" lvl="1" indent="-457200"/>
            <a:r>
              <a:rPr lang="en-US" altLang="en-US" dirty="0" smtClean="0">
                <a:solidFill>
                  <a:schemeClr val="tx1"/>
                </a:solidFill>
              </a:rPr>
              <a:t>Factors affecting aiding:</a:t>
            </a:r>
          </a:p>
          <a:p>
            <a:pPr marL="1314450" lvl="2" indent="-457200"/>
            <a:r>
              <a:rPr lang="en-US" altLang="en-US" dirty="0" smtClean="0">
                <a:solidFill>
                  <a:schemeClr val="tx1"/>
                </a:solidFill>
              </a:rPr>
              <a:t>Nature of the input signal</a:t>
            </a:r>
          </a:p>
          <a:p>
            <a:pPr marL="1314450" lvl="2" indent="-457200"/>
            <a:r>
              <a:rPr lang="en-US" altLang="en-US" dirty="0" smtClean="0">
                <a:solidFill>
                  <a:schemeClr val="tx1"/>
                </a:solidFill>
              </a:rPr>
              <a:t>Control order</a:t>
            </a:r>
          </a:p>
          <a:p>
            <a:pPr marL="1314450" lvl="2" indent="-457200"/>
            <a:r>
              <a:rPr lang="en-US" altLang="en-US" dirty="0" smtClean="0">
                <a:solidFill>
                  <a:schemeClr val="tx1"/>
                </a:solidFill>
              </a:rPr>
              <a:t>System type: pursuit or compensatory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20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5721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en-US" sz="2800" dirty="0">
                <a:solidFill>
                  <a:schemeClr val="tx1"/>
                </a:solidFill>
              </a:rPr>
              <a:t>Procedures for Facilitating Tracking Performance</a:t>
            </a:r>
            <a:endParaRPr lang="en-US" sz="2800" dirty="0" smtClean="0">
              <a:solidFill>
                <a:schemeClr val="tx1"/>
              </a:solidFill>
            </a:endParaRP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458200" cy="5943600"/>
          </a:xfrm>
        </p:spPr>
        <p:txBody>
          <a:bodyPr/>
          <a:lstStyle/>
          <a:p>
            <a:pPr marL="514350" indent="-457200">
              <a:buFont typeface="+mj-lt"/>
              <a:buAutoNum type="arabicPeriod" startAt="2"/>
            </a:pPr>
            <a:r>
              <a:rPr lang="en-US" altLang="en-US" dirty="0" smtClean="0">
                <a:solidFill>
                  <a:schemeClr val="tx1"/>
                </a:solidFill>
              </a:rPr>
              <a:t>Predictor displays</a:t>
            </a:r>
            <a:endParaRPr lang="en-US" altLang="en-US" dirty="0">
              <a:solidFill>
                <a:schemeClr val="tx1"/>
              </a:solidFill>
            </a:endParaRPr>
          </a:p>
          <a:p>
            <a:pPr marL="914400" lvl="1" indent="-457200"/>
            <a:r>
              <a:rPr lang="en-US" altLang="en-US" dirty="0" smtClean="0">
                <a:solidFill>
                  <a:schemeClr val="tx1"/>
                </a:solidFill>
              </a:rPr>
              <a:t>Another procedure for simplifying control of higher-order systems</a:t>
            </a:r>
          </a:p>
          <a:p>
            <a:pPr marL="914400" lvl="1" indent="-457200"/>
            <a:r>
              <a:rPr lang="en-US" altLang="en-US" dirty="0" smtClean="0">
                <a:solidFill>
                  <a:schemeClr val="tx1"/>
                </a:solidFill>
              </a:rPr>
              <a:t>e.g.: used with large bodies such as submarines</a:t>
            </a:r>
          </a:p>
          <a:p>
            <a:pPr marL="914400" lvl="1" indent="-457200"/>
            <a:r>
              <a:rPr lang="en-US" altLang="en-US" dirty="0" smtClean="0">
                <a:solidFill>
                  <a:schemeClr val="tx1"/>
                </a:solidFill>
              </a:rPr>
              <a:t>Procedure:</a:t>
            </a:r>
          </a:p>
          <a:p>
            <a:pPr marL="1314450" lvl="2" indent="-457200"/>
            <a:r>
              <a:rPr lang="en-US" altLang="en-US" dirty="0" smtClean="0">
                <a:solidFill>
                  <a:schemeClr val="tx1"/>
                </a:solidFill>
              </a:rPr>
              <a:t>Uses fast-time model of system to predict future movement of system</a:t>
            </a:r>
          </a:p>
          <a:p>
            <a:pPr marL="1314450" lvl="2" indent="-457200"/>
            <a:r>
              <a:rPr lang="en-US" altLang="en-US" dirty="0" smtClean="0">
                <a:solidFill>
                  <a:schemeClr val="tx1"/>
                </a:solidFill>
              </a:rPr>
              <a:t>Displays this depiction on some device</a:t>
            </a:r>
          </a:p>
          <a:p>
            <a:pPr marL="914400" lvl="1" indent="-457200"/>
            <a:r>
              <a:rPr lang="en-US" altLang="en-US" dirty="0" smtClean="0">
                <a:solidFill>
                  <a:schemeClr val="tx1"/>
                </a:solidFill>
              </a:rPr>
              <a:t>Function of predictor displays:</a:t>
            </a:r>
          </a:p>
          <a:p>
            <a:pPr marL="1314450" lvl="2" indent="-457200"/>
            <a:r>
              <a:rPr lang="en-US" altLang="en-US" dirty="0" smtClean="0">
                <a:solidFill>
                  <a:schemeClr val="tx1"/>
                </a:solidFill>
              </a:rPr>
              <a:t>Model predicts real system’s future based on assumptions of what the operator will do with the control, e.g.:</a:t>
            </a:r>
          </a:p>
          <a:p>
            <a:pPr marL="1771650" lvl="3" indent="-457200"/>
            <a:r>
              <a:rPr lang="en-US" altLang="en-US" dirty="0" smtClean="0">
                <a:solidFill>
                  <a:schemeClr val="tx1"/>
                </a:solidFill>
              </a:rPr>
              <a:t>Return control to neutral position</a:t>
            </a:r>
          </a:p>
          <a:p>
            <a:pPr marL="1771650" lvl="3" indent="-457200"/>
            <a:r>
              <a:rPr lang="en-US" altLang="en-US" dirty="0" smtClean="0">
                <a:solidFill>
                  <a:schemeClr val="tx1"/>
                </a:solidFill>
              </a:rPr>
              <a:t>Hold it in its place</a:t>
            </a:r>
          </a:p>
          <a:p>
            <a:pPr marL="1771650" lvl="3" indent="-457200"/>
            <a:r>
              <a:rPr lang="en-US" altLang="en-US" dirty="0" smtClean="0">
                <a:solidFill>
                  <a:schemeClr val="tx1"/>
                </a:solidFill>
              </a:rPr>
              <a:t>Move it to another extreme</a:t>
            </a:r>
          </a:p>
          <a:p>
            <a:pPr marL="1314450" lvl="2" indent="-457200"/>
            <a:r>
              <a:rPr lang="en-US" altLang="en-US" dirty="0" smtClean="0">
                <a:solidFill>
                  <a:schemeClr val="tx1"/>
                </a:solidFill>
              </a:rPr>
              <a:t>Predictions: reduce difference bet. predicted and desired output</a:t>
            </a:r>
          </a:p>
          <a:p>
            <a:pPr marL="1314450" lvl="2" indent="-457200"/>
            <a:r>
              <a:rPr lang="en-US" altLang="en-US" dirty="0" smtClean="0">
                <a:solidFill>
                  <a:schemeClr val="tx1"/>
                </a:solidFill>
              </a:rPr>
              <a:t>Display: shows both present and predicted (future) state of system</a:t>
            </a:r>
          </a:p>
          <a:p>
            <a:pPr marL="914400" lvl="1" indent="-457200"/>
            <a:r>
              <a:rPr lang="en-US" altLang="en-US" dirty="0" smtClean="0">
                <a:solidFill>
                  <a:schemeClr val="tx1"/>
                </a:solidFill>
              </a:rPr>
              <a:t>Examples of predictor display</a:t>
            </a:r>
          </a:p>
          <a:p>
            <a:pPr marL="1314450" lvl="2" indent="-457200">
              <a:buFont typeface="+mj-lt"/>
              <a:buAutoNum type="arabicPeriod"/>
            </a:pPr>
            <a:r>
              <a:rPr lang="en-US" altLang="en-US" dirty="0" smtClean="0">
                <a:solidFill>
                  <a:schemeClr val="tx1"/>
                </a:solidFill>
                <a:hlinkClick r:id="rId3" action="ppaction://hlinksldjump"/>
              </a:rPr>
              <a:t>Figure 10-17</a:t>
            </a:r>
            <a:r>
              <a:rPr lang="en-US" altLang="en-US" dirty="0" smtClean="0">
                <a:solidFill>
                  <a:schemeClr val="tx1"/>
                </a:solidFill>
              </a:rPr>
              <a:t>: present &amp; predicted path of submarine (10 s)</a:t>
            </a:r>
          </a:p>
          <a:p>
            <a:pPr marL="1314450" lvl="2" indent="-457200">
              <a:buFont typeface="+mj-lt"/>
              <a:buAutoNum type="arabicPeriod"/>
            </a:pPr>
            <a:r>
              <a:rPr lang="en-US" altLang="en-US" dirty="0" smtClean="0">
                <a:solidFill>
                  <a:schemeClr val="tx1"/>
                </a:solidFill>
                <a:hlinkClick r:id="rId3" action="ppaction://hlinksldjump"/>
              </a:rPr>
              <a:t>Figure 10-18</a:t>
            </a:r>
            <a:r>
              <a:rPr lang="en-US" altLang="en-US" dirty="0">
                <a:solidFill>
                  <a:schemeClr val="tx1"/>
                </a:solidFill>
              </a:rPr>
              <a:t>: present &amp; predicted path of aircraft </a:t>
            </a:r>
            <a:r>
              <a:rPr lang="en-US" altLang="en-US" dirty="0" smtClean="0">
                <a:solidFill>
                  <a:schemeClr val="tx1"/>
                </a:solidFill>
              </a:rPr>
              <a:t>(8 s) during landing</a:t>
            </a:r>
            <a:endParaRPr lang="en-US" altLang="en-US" dirty="0">
              <a:solidFill>
                <a:schemeClr val="tx1"/>
              </a:solidFill>
            </a:endParaRPr>
          </a:p>
          <a:p>
            <a:pPr marL="914400" lvl="1" indent="-457200"/>
            <a:endParaRPr lang="en-US" altLang="en-US" dirty="0" smtClean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21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4452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E:\My Works 2015\Epson scanner\img087.jpg"/>
          <p:cNvPicPr>
            <a:picLocks noChangeAspect="1" noChangeArrowheads="1"/>
          </p:cNvPicPr>
          <p:nvPr/>
        </p:nvPicPr>
        <p:blipFill rotWithShape="1">
          <a:blip r:embed="rId3"/>
          <a:srcRect l="12878" t="5465" r="5415" b="6524"/>
          <a:stretch/>
        </p:blipFill>
        <p:spPr bwMode="auto">
          <a:xfrm rot="16042748">
            <a:off x="2995724" y="-2305109"/>
            <a:ext cx="2777684" cy="7876090"/>
          </a:xfrm>
          <a:prstGeom prst="rect">
            <a:avLst/>
          </a:prstGeom>
          <a:noFill/>
        </p:spPr>
      </p:pic>
      <p:pic>
        <p:nvPicPr>
          <p:cNvPr id="3" name="Picture 2" descr="E:\My Works 2015\Epson scanner\img088.jpg"/>
          <p:cNvPicPr>
            <a:picLocks noChangeAspect="1" noChangeArrowheads="1"/>
          </p:cNvPicPr>
          <p:nvPr/>
        </p:nvPicPr>
        <p:blipFill rotWithShape="1">
          <a:blip r:embed="rId4"/>
          <a:srcRect l="2242" t="1847" r="4159" b="5055"/>
          <a:stretch/>
        </p:blipFill>
        <p:spPr bwMode="auto">
          <a:xfrm rot="15984158">
            <a:off x="2795220" y="711902"/>
            <a:ext cx="3493041" cy="817863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12050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en-US" sz="2800" dirty="0">
                <a:solidFill>
                  <a:schemeClr val="tx1"/>
                </a:solidFill>
              </a:rPr>
              <a:t>Procedures for Facilitating Tracking Performance</a:t>
            </a:r>
            <a:endParaRPr lang="en-US" sz="2800" dirty="0" smtClean="0">
              <a:solidFill>
                <a:schemeClr val="tx1"/>
              </a:solidFill>
            </a:endParaRP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458200" cy="5943600"/>
          </a:xfrm>
        </p:spPr>
        <p:txBody>
          <a:bodyPr/>
          <a:lstStyle/>
          <a:p>
            <a:pPr marL="514350" indent="-457200">
              <a:buFont typeface="+mj-lt"/>
              <a:buAutoNum type="arabicPeriod" startAt="2"/>
            </a:pPr>
            <a:r>
              <a:rPr lang="en-US" altLang="en-US" dirty="0" smtClean="0">
                <a:solidFill>
                  <a:schemeClr val="tx1"/>
                </a:solidFill>
              </a:rPr>
              <a:t>Cont. Predictor displays</a:t>
            </a:r>
            <a:endParaRPr lang="en-US" altLang="en-US" dirty="0">
              <a:solidFill>
                <a:schemeClr val="tx1"/>
              </a:solidFill>
            </a:endParaRPr>
          </a:p>
          <a:p>
            <a:pPr marL="914400" lvl="1" indent="-457200"/>
            <a:r>
              <a:rPr lang="en-US" altLang="en-US" dirty="0" smtClean="0">
                <a:solidFill>
                  <a:schemeClr val="tx1"/>
                </a:solidFill>
              </a:rPr>
              <a:t>Advantages of predictor displays:</a:t>
            </a:r>
          </a:p>
          <a:p>
            <a:pPr marL="1314450" lvl="2" indent="-457200"/>
            <a:r>
              <a:rPr lang="en-US" altLang="en-US" dirty="0" smtClean="0">
                <a:solidFill>
                  <a:schemeClr val="tx1"/>
                </a:solidFill>
              </a:rPr>
              <a:t>Useful with complex control systems where operator needs to anticipate several seconds in advance</a:t>
            </a:r>
          </a:p>
          <a:p>
            <a:pPr marL="1314450" lvl="2" indent="-457200"/>
            <a:r>
              <a:rPr lang="en-US" altLang="en-US" dirty="0" smtClean="0">
                <a:solidFill>
                  <a:schemeClr val="tx1"/>
                </a:solidFill>
              </a:rPr>
              <a:t>e.g. with submarines, aircraft, spacecraft </a:t>
            </a:r>
          </a:p>
          <a:p>
            <a:pPr marL="1314450" lvl="2" indent="-457200"/>
            <a:r>
              <a:rPr lang="en-US" altLang="en-US" dirty="0" smtClean="0">
                <a:solidFill>
                  <a:schemeClr val="tx1"/>
                </a:solidFill>
              </a:rPr>
              <a:t>Experiment by </a:t>
            </a:r>
            <a:r>
              <a:rPr lang="en-US" altLang="en-US" dirty="0" err="1" smtClean="0">
                <a:solidFill>
                  <a:schemeClr val="tx1"/>
                </a:solidFill>
              </a:rPr>
              <a:t>Dey</a:t>
            </a:r>
            <a:r>
              <a:rPr lang="en-US" altLang="en-US" dirty="0" smtClean="0">
                <a:solidFill>
                  <a:schemeClr val="tx1"/>
                </a:solidFill>
              </a:rPr>
              <a:t> (1972):</a:t>
            </a:r>
          </a:p>
          <a:p>
            <a:pPr marL="1771650" lvl="3" indent="-457200"/>
            <a:r>
              <a:rPr lang="en-US" altLang="en-US" dirty="0" smtClean="0">
                <a:solidFill>
                  <a:schemeClr val="tx1"/>
                </a:solidFill>
              </a:rPr>
              <a:t>Simulated control of VTOL (vertical takeoff and landing)</a:t>
            </a:r>
          </a:p>
          <a:p>
            <a:pPr marL="1771650" lvl="3" indent="-457200"/>
            <a:r>
              <a:rPr lang="en-US" altLang="en-US" dirty="0" smtClean="0">
                <a:solidFill>
                  <a:schemeClr val="tx1"/>
                </a:solidFill>
              </a:rPr>
              <a:t>Index of deviation from desired course:</a:t>
            </a:r>
          </a:p>
          <a:p>
            <a:pPr marL="2228850" lvl="4" indent="-457200"/>
            <a:r>
              <a:rPr lang="en-US" altLang="en-US" dirty="0" smtClean="0">
                <a:solidFill>
                  <a:schemeClr val="tx1"/>
                </a:solidFill>
              </a:rPr>
              <a:t>With predictor display: 2.48</a:t>
            </a:r>
          </a:p>
          <a:p>
            <a:pPr marL="2228850" lvl="4" indent="-457200"/>
            <a:r>
              <a:rPr lang="en-US" altLang="en-US" dirty="0" smtClean="0">
                <a:solidFill>
                  <a:schemeClr val="tx1"/>
                </a:solidFill>
              </a:rPr>
              <a:t>Without predictor display: 7.92</a:t>
            </a:r>
          </a:p>
          <a:p>
            <a:pPr marL="1771650" lvl="3" indent="-457200"/>
            <a:r>
              <a:rPr lang="en-US" altLang="en-US" dirty="0" smtClean="0">
                <a:solidFill>
                  <a:schemeClr val="tx1"/>
                </a:solidFill>
              </a:rPr>
              <a:t>Other experiments: also showed control performance ↑ with predictor display</a:t>
            </a:r>
          </a:p>
          <a:p>
            <a:pPr marL="914400" lvl="1" indent="-457200"/>
            <a:endParaRPr lang="en-US" altLang="en-US" dirty="0" smtClean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23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796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en-US" sz="2800" dirty="0">
                <a:solidFill>
                  <a:schemeClr val="tx1"/>
                </a:solidFill>
              </a:rPr>
              <a:t>Procedures for Facilitating Tracking Performance</a:t>
            </a:r>
            <a:endParaRPr lang="en-US" sz="2800" dirty="0" smtClean="0">
              <a:solidFill>
                <a:schemeClr val="tx1"/>
              </a:solidFill>
            </a:endParaRP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572500" cy="5943600"/>
          </a:xfrm>
        </p:spPr>
        <p:txBody>
          <a:bodyPr/>
          <a:lstStyle/>
          <a:p>
            <a:pPr marL="514350" indent="-457200">
              <a:buFont typeface="+mj-lt"/>
              <a:buAutoNum type="arabicPeriod" startAt="3"/>
            </a:pPr>
            <a:r>
              <a:rPr lang="en-US" altLang="en-US" dirty="0" smtClean="0">
                <a:solidFill>
                  <a:schemeClr val="tx1"/>
                </a:solidFill>
              </a:rPr>
              <a:t>Quickening:</a:t>
            </a:r>
          </a:p>
          <a:p>
            <a:pPr marL="914400" lvl="1" indent="-457200"/>
            <a:r>
              <a:rPr lang="en-US" altLang="en-US" dirty="0" smtClean="0">
                <a:solidFill>
                  <a:schemeClr val="tx1"/>
                </a:solidFill>
              </a:rPr>
              <a:t>Closely related to predictor displays</a:t>
            </a:r>
          </a:p>
          <a:p>
            <a:pPr marL="914400" lvl="1" indent="-457200"/>
            <a:r>
              <a:rPr lang="en-US" altLang="en-US" dirty="0" smtClean="0">
                <a:solidFill>
                  <a:schemeClr val="tx1"/>
                </a:solidFill>
              </a:rPr>
              <a:t>Displays info. about where system will be in future given action by operator</a:t>
            </a:r>
          </a:p>
          <a:p>
            <a:pPr marL="914400" lvl="1" indent="-45720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 operator learns quickly (from where name </a:t>
            </a:r>
            <a:r>
              <a:rPr lang="en-US" altLang="en-US" i="1" dirty="0" smtClean="0">
                <a:solidFill>
                  <a:schemeClr val="tx1"/>
                </a:solidFill>
                <a:sym typeface="Symbol" panose="05050102010706020507" pitchFamily="18" charset="2"/>
              </a:rPr>
              <a:t>quickening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 comes)</a:t>
            </a:r>
            <a:r>
              <a:rPr lang="en-US" altLang="en-US" dirty="0" smtClean="0">
                <a:solidFill>
                  <a:schemeClr val="tx1"/>
                </a:solidFill>
              </a:rPr>
              <a:t> future consequences of control action</a:t>
            </a:r>
          </a:p>
          <a:p>
            <a:pPr marL="914400" lvl="1" indent="-457200"/>
            <a:r>
              <a:rPr lang="en-US" altLang="en-US" dirty="0">
                <a:solidFill>
                  <a:schemeClr val="tx1"/>
                </a:solidFill>
              </a:rPr>
              <a:t>P</a:t>
            </a:r>
            <a:r>
              <a:rPr lang="en-US" altLang="en-US" dirty="0" smtClean="0">
                <a:solidFill>
                  <a:schemeClr val="tx1"/>
                </a:solidFill>
              </a:rPr>
              <a:t>redictor vs. </a:t>
            </a:r>
            <a:r>
              <a:rPr lang="en-US" altLang="en-US" dirty="0">
                <a:solidFill>
                  <a:schemeClr val="tx1"/>
                </a:solidFill>
              </a:rPr>
              <a:t>quickening </a:t>
            </a:r>
            <a:r>
              <a:rPr lang="en-US" altLang="en-US" dirty="0" smtClean="0">
                <a:solidFill>
                  <a:schemeClr val="tx1"/>
                </a:solidFill>
              </a:rPr>
              <a:t>displays:</a:t>
            </a:r>
          </a:p>
          <a:p>
            <a:pPr marL="1314450" lvl="2" indent="-457200"/>
            <a:r>
              <a:rPr lang="en-US" altLang="en-US" dirty="0" smtClean="0">
                <a:solidFill>
                  <a:schemeClr val="tx1"/>
                </a:solidFill>
              </a:rPr>
              <a:t>Predictor displays:</a:t>
            </a:r>
          </a:p>
          <a:p>
            <a:pPr marL="1771650" lvl="3" indent="-457200"/>
            <a:r>
              <a:rPr lang="en-US" altLang="en-US" dirty="0" smtClean="0">
                <a:solidFill>
                  <a:schemeClr val="tx1"/>
                </a:solidFill>
              </a:rPr>
              <a:t>Show current state/position of system</a:t>
            </a:r>
          </a:p>
          <a:p>
            <a:pPr marL="1771650" lvl="3" indent="-457200"/>
            <a:r>
              <a:rPr lang="en-US" altLang="en-US" dirty="0" smtClean="0">
                <a:solidFill>
                  <a:schemeClr val="tx1"/>
                </a:solidFill>
              </a:rPr>
              <a:t>Generally result in better tracking performance</a:t>
            </a:r>
          </a:p>
          <a:p>
            <a:pPr marL="1314450" lvl="2" indent="-457200"/>
            <a:r>
              <a:rPr lang="en-US" altLang="en-US" dirty="0" smtClean="0">
                <a:solidFill>
                  <a:schemeClr val="tx1"/>
                </a:solidFill>
              </a:rPr>
              <a:t>Quickened displays:</a:t>
            </a:r>
          </a:p>
          <a:p>
            <a:pPr marL="1771650" lvl="3" indent="-457200"/>
            <a:r>
              <a:rPr lang="en-US" altLang="en-US" dirty="0" smtClean="0">
                <a:solidFill>
                  <a:schemeClr val="tx1"/>
                </a:solidFill>
              </a:rPr>
              <a:t>Do </a:t>
            </a:r>
            <a:r>
              <a:rPr lang="en-US" altLang="en-US" dirty="0">
                <a:solidFill>
                  <a:schemeClr val="tx1"/>
                </a:solidFill>
              </a:rPr>
              <a:t>not show current state/position of </a:t>
            </a:r>
            <a:r>
              <a:rPr lang="en-US" altLang="en-US" dirty="0" smtClean="0">
                <a:solidFill>
                  <a:schemeClr val="tx1"/>
                </a:solidFill>
              </a:rPr>
              <a:t>system</a:t>
            </a:r>
          </a:p>
          <a:p>
            <a:pPr marL="1771650" lvl="3" indent="-457200"/>
            <a:r>
              <a:rPr lang="en-US" altLang="en-US" dirty="0" smtClean="0">
                <a:solidFill>
                  <a:schemeClr val="tx1"/>
                </a:solidFill>
              </a:rPr>
              <a:t>Look like regular displays</a:t>
            </a:r>
          </a:p>
          <a:p>
            <a:pPr marL="1771650" lvl="3" indent="-457200"/>
            <a:r>
              <a:rPr lang="en-US" altLang="en-US" dirty="0" smtClean="0">
                <a:solidFill>
                  <a:schemeClr val="tx1"/>
                </a:solidFill>
              </a:rPr>
              <a:t>Show what the situation will be in the future</a:t>
            </a:r>
          </a:p>
          <a:p>
            <a:pPr marL="1771650" lvl="3" indent="-457200"/>
            <a:r>
              <a:rPr lang="en-US" altLang="en-US" dirty="0" smtClean="0">
                <a:solidFill>
                  <a:schemeClr val="tx1"/>
                </a:solidFill>
              </a:rPr>
              <a:t>Preferred only in specific conditions</a:t>
            </a:r>
          </a:p>
          <a:p>
            <a:pPr marL="914400" lvl="1" indent="-457200"/>
            <a:r>
              <a:rPr lang="en-US" altLang="en-US" dirty="0" smtClean="0">
                <a:solidFill>
                  <a:schemeClr val="tx1"/>
                </a:solidFill>
              </a:rPr>
              <a:t>Example of how quickening display may be misleading:</a:t>
            </a:r>
          </a:p>
          <a:p>
            <a:pPr marL="1314450" lvl="2" indent="-457200"/>
            <a:r>
              <a:rPr lang="en-US" altLang="en-US" dirty="0" smtClean="0">
                <a:solidFill>
                  <a:schemeClr val="tx1"/>
                </a:solidFill>
              </a:rPr>
              <a:t>May show that controlled element is on target</a:t>
            </a:r>
          </a:p>
          <a:p>
            <a:pPr marL="1314450" lvl="2" indent="-457200"/>
            <a:r>
              <a:rPr lang="en-US" altLang="en-US" dirty="0" smtClean="0">
                <a:solidFill>
                  <a:schemeClr val="tx1"/>
                </a:solidFill>
              </a:rPr>
              <a:t>This may not necessarily mean controlled element is on target </a:t>
            </a:r>
            <a:r>
              <a:rPr lang="en-US" altLang="en-US" i="1" dirty="0" smtClean="0">
                <a:solidFill>
                  <a:schemeClr val="tx1"/>
                </a:solidFill>
              </a:rPr>
              <a:t>now</a:t>
            </a:r>
          </a:p>
          <a:p>
            <a:pPr marL="1314450" lvl="2" indent="-457200"/>
            <a:r>
              <a:rPr lang="en-US" altLang="en-US" dirty="0" smtClean="0">
                <a:solidFill>
                  <a:schemeClr val="tx1"/>
                </a:solidFill>
              </a:rPr>
              <a:t>Only means it is predicting that element will be on target in future</a:t>
            </a:r>
          </a:p>
          <a:p>
            <a:pPr marL="914400" lvl="1" indent="-457200"/>
            <a:endParaRPr lang="en-US" altLang="en-US" dirty="0">
              <a:solidFill>
                <a:schemeClr val="tx1"/>
              </a:solidFill>
            </a:endParaRPr>
          </a:p>
          <a:p>
            <a:pPr marL="914400" lvl="1" indent="-457200"/>
            <a:endParaRPr lang="en-US" altLang="en-US" dirty="0" smtClean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24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7861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en-US" sz="2800" dirty="0">
                <a:solidFill>
                  <a:schemeClr val="tx1"/>
                </a:solidFill>
              </a:rPr>
              <a:t>Procedures for Facilitating Tracking Performance</a:t>
            </a:r>
            <a:endParaRPr lang="en-US" sz="2800" dirty="0" smtClean="0">
              <a:solidFill>
                <a:schemeClr val="tx1"/>
              </a:solidFill>
            </a:endParaRP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686800" cy="5943600"/>
          </a:xfrm>
        </p:spPr>
        <p:txBody>
          <a:bodyPr/>
          <a:lstStyle/>
          <a:p>
            <a:pPr marL="514350" indent="-457200"/>
            <a:r>
              <a:rPr lang="en-US" altLang="en-US" dirty="0" smtClean="0">
                <a:solidFill>
                  <a:schemeClr val="tx1"/>
                </a:solidFill>
              </a:rPr>
              <a:t>Discussion</a:t>
            </a:r>
            <a:endParaRPr lang="en-US" altLang="en-US" dirty="0">
              <a:solidFill>
                <a:schemeClr val="tx1"/>
              </a:solidFill>
            </a:endParaRPr>
          </a:p>
          <a:p>
            <a:pPr marL="914400" lvl="1" indent="-457200"/>
            <a:r>
              <a:rPr lang="en-US" altLang="en-US" dirty="0" smtClean="0">
                <a:solidFill>
                  <a:schemeClr val="tx1"/>
                </a:solidFill>
              </a:rPr>
              <a:t>Usefulness of many methods of facilitating tracking performance depend on:</a:t>
            </a:r>
          </a:p>
          <a:p>
            <a:pPr marL="1314450" lvl="2" indent="-457200"/>
            <a:r>
              <a:rPr lang="en-US" altLang="en-US" dirty="0" smtClean="0">
                <a:solidFill>
                  <a:schemeClr val="tx1"/>
                </a:solidFill>
              </a:rPr>
              <a:t>Type of input (step, ramp, sine wave, etc.)</a:t>
            </a:r>
          </a:p>
          <a:p>
            <a:pPr marL="1314450" lvl="2" indent="-457200"/>
            <a:r>
              <a:rPr lang="en-US" altLang="en-US" dirty="0" smtClean="0">
                <a:solidFill>
                  <a:schemeClr val="tx1"/>
                </a:solidFill>
              </a:rPr>
              <a:t>Control order (zero, first, second, etc.)</a:t>
            </a:r>
          </a:p>
          <a:p>
            <a:pPr marL="1314450" lvl="2" indent="-457200"/>
            <a:r>
              <a:rPr lang="en-US" altLang="en-US" dirty="0" smtClean="0">
                <a:solidFill>
                  <a:schemeClr val="tx1"/>
                </a:solidFill>
              </a:rPr>
              <a:t>Type of display (pursuit, compensatory)</a:t>
            </a:r>
          </a:p>
          <a:p>
            <a:pPr marL="914400" lvl="1" indent="-457200"/>
            <a:r>
              <a:rPr lang="en-US" altLang="en-US" dirty="0" smtClean="0">
                <a:solidFill>
                  <a:schemeClr val="tx1"/>
                </a:solidFill>
              </a:rPr>
              <a:t>Aiding:</a:t>
            </a:r>
          </a:p>
          <a:p>
            <a:pPr marL="1314450" lvl="2" indent="-457200"/>
            <a:r>
              <a:rPr lang="en-US" altLang="en-US" dirty="0" smtClean="0">
                <a:solidFill>
                  <a:schemeClr val="tx1"/>
                </a:solidFill>
              </a:rPr>
              <a:t>Useful in some situations</a:t>
            </a:r>
          </a:p>
          <a:p>
            <a:pPr marL="1314450" lvl="2" indent="-457200"/>
            <a:r>
              <a:rPr lang="en-US" altLang="en-US" dirty="0" smtClean="0">
                <a:solidFill>
                  <a:schemeClr val="tx1"/>
                </a:solidFill>
              </a:rPr>
              <a:t>Has limited general applicability</a:t>
            </a:r>
          </a:p>
          <a:p>
            <a:pPr marL="914400" lvl="1" indent="-457200"/>
            <a:r>
              <a:rPr lang="en-US" altLang="en-US" dirty="0" smtClean="0">
                <a:solidFill>
                  <a:schemeClr val="tx1"/>
                </a:solidFill>
              </a:rPr>
              <a:t>Combining predictor and quickened displays:</a:t>
            </a:r>
          </a:p>
          <a:p>
            <a:pPr marL="1314450" lvl="2" indent="-457200"/>
            <a:r>
              <a:rPr lang="en-US" altLang="en-US" dirty="0" smtClean="0">
                <a:solidFill>
                  <a:schemeClr val="tx1"/>
                </a:solidFill>
              </a:rPr>
              <a:t>In general pursuit displays (for higher order systems): much easier and safer to use </a:t>
            </a:r>
            <a:r>
              <a:rPr lang="en-US" altLang="en-US" dirty="0">
                <a:solidFill>
                  <a:schemeClr val="tx1"/>
                </a:solidFill>
              </a:rPr>
              <a:t>than quickened </a:t>
            </a:r>
            <a:r>
              <a:rPr lang="en-US" altLang="en-US" dirty="0" smtClean="0">
                <a:solidFill>
                  <a:schemeClr val="tx1"/>
                </a:solidFill>
              </a:rPr>
              <a:t>displays</a:t>
            </a:r>
          </a:p>
          <a:p>
            <a:pPr marL="1314450" lvl="2" indent="-457200"/>
            <a:r>
              <a:rPr lang="en-US" altLang="en-US" dirty="0" smtClean="0">
                <a:solidFill>
                  <a:schemeClr val="tx1"/>
                </a:solidFill>
              </a:rPr>
              <a:t>However, it’s possible to combine both displays in one display 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 performance found to possibly improve</a:t>
            </a:r>
            <a:endParaRPr lang="en-US" altLang="en-US" dirty="0" smtClean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25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2748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300" b="0" dirty="0" smtClean="0">
                <a:solidFill>
                  <a:schemeClr val="tx1"/>
                </a:solidFill>
              </a:rPr>
              <a:t>References</a:t>
            </a:r>
            <a:endParaRPr lang="en-US" sz="2800" b="0" dirty="0" smtClean="0">
              <a:solidFill>
                <a:schemeClr val="tx1"/>
              </a:solidFill>
            </a:endParaRPr>
          </a:p>
        </p:txBody>
      </p:sp>
      <p:sp>
        <p:nvSpPr>
          <p:cNvPr id="40964" name="Rectangle 4"/>
          <p:cNvSpPr>
            <a:spLocks noGrp="1"/>
          </p:cNvSpPr>
          <p:nvPr>
            <p:ph idx="1"/>
          </p:nvPr>
        </p:nvSpPr>
        <p:spPr>
          <a:xfrm>
            <a:off x="304800" y="838200"/>
            <a:ext cx="8229600" cy="5943600"/>
          </a:xfrm>
        </p:spPr>
        <p:txBody>
          <a:bodyPr/>
          <a:lstStyle/>
          <a:p>
            <a:pPr marL="877888" lvl="1" indent="-514350">
              <a:buClr>
                <a:srgbClr val="2DA2BF"/>
              </a:buClr>
            </a:pPr>
            <a:r>
              <a:rPr lang="en-US" altLang="en-US" sz="2400" b="1" i="1" dirty="0" smtClean="0">
                <a:solidFill>
                  <a:schemeClr val="tx1"/>
                </a:solidFill>
              </a:rPr>
              <a:t>Human Factors in Engineering and Design</a:t>
            </a:r>
            <a:r>
              <a:rPr lang="en-US" altLang="en-US" sz="2400" dirty="0" smtClean="0">
                <a:solidFill>
                  <a:schemeClr val="tx1"/>
                </a:solidFill>
              </a:rPr>
              <a:t>. Mark S. Sanders, Ernest J. McCormick. 7</a:t>
            </a:r>
            <a:r>
              <a:rPr lang="en-US" altLang="en-US" sz="2400" baseline="30000" dirty="0" smtClean="0">
                <a:solidFill>
                  <a:schemeClr val="tx1"/>
                </a:solidFill>
              </a:rPr>
              <a:t>th</a:t>
            </a:r>
            <a:r>
              <a:rPr lang="en-US" altLang="en-US" sz="2400" dirty="0" smtClean="0">
                <a:solidFill>
                  <a:schemeClr val="tx1"/>
                </a:solidFill>
              </a:rPr>
              <a:t> Ed. McGraw: New York, 1993. ISBN: 0-07-112826-3.</a:t>
            </a:r>
          </a:p>
          <a:p>
            <a:pPr marL="877888" lvl="1" indent="-514350">
              <a:buClr>
                <a:srgbClr val="2DA2BF"/>
              </a:buClr>
            </a:pPr>
            <a:r>
              <a:rPr lang="en-US" altLang="en-US" sz="2400" b="1" dirty="0" smtClean="0">
                <a:solidFill>
                  <a:schemeClr val="tx1"/>
                </a:solidFill>
              </a:rPr>
              <a:t>Slides by: </a:t>
            </a:r>
            <a:r>
              <a:rPr lang="en-US" altLang="en-US" sz="2400" b="1" i="1" dirty="0" smtClean="0">
                <a:solidFill>
                  <a:schemeClr val="tx1"/>
                </a:solidFill>
              </a:rPr>
              <a:t>Dr. </a:t>
            </a:r>
            <a:r>
              <a:rPr lang="en-US" altLang="en-US" sz="2400" b="1" i="1" dirty="0" err="1" smtClean="0">
                <a:solidFill>
                  <a:schemeClr val="tx1"/>
                </a:solidFill>
              </a:rPr>
              <a:t>Woohyung</a:t>
            </a:r>
            <a:r>
              <a:rPr lang="en-US" altLang="en-US" sz="2400" b="1" i="1" dirty="0" smtClean="0">
                <a:solidFill>
                  <a:schemeClr val="tx1"/>
                </a:solidFill>
              </a:rPr>
              <a:t> Park</a:t>
            </a:r>
            <a:endParaRPr lang="en-US" altLang="en-US" sz="2400" dirty="0" smtClean="0">
              <a:solidFill>
                <a:schemeClr val="tx1"/>
              </a:solidFill>
              <a:hlinkClick r:id="rId3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C23F02-F9A5-4FF6-B16F-62F84637AE0E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2979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Image result for aircraft pane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533400"/>
            <a:ext cx="4191000" cy="3475465"/>
          </a:xfrm>
          <a:prstGeom prst="rect">
            <a:avLst/>
          </a:prstGeom>
          <a:noFill/>
        </p:spPr>
      </p:pic>
      <p:pic>
        <p:nvPicPr>
          <p:cNvPr id="9222" name="Picture 6" descr="Image result for aircraft hud displa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05399" y="2971800"/>
            <a:ext cx="3772275" cy="304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88439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Image result for aircraft hud displa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381000"/>
            <a:ext cx="4170966" cy="3124200"/>
          </a:xfrm>
          <a:prstGeom prst="rect">
            <a:avLst/>
          </a:prstGeom>
          <a:noFill/>
        </p:spPr>
      </p:pic>
      <p:pic>
        <p:nvPicPr>
          <p:cNvPr id="26630" name="Picture 6" descr="Image result for aircraft hud displa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510" y="381000"/>
            <a:ext cx="3400290" cy="3124200"/>
          </a:xfrm>
          <a:prstGeom prst="rect">
            <a:avLst/>
          </a:prstGeom>
          <a:noFill/>
        </p:spPr>
      </p:pic>
      <p:pic>
        <p:nvPicPr>
          <p:cNvPr id="5" name="Picture 2" descr="Image result for aircraft hud display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95600" y="3733800"/>
            <a:ext cx="3583639" cy="2971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09628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Image result for aircraft hud displa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8400" y="2133600"/>
            <a:ext cx="4527698" cy="2667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65648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en-US" sz="3200" dirty="0">
                <a:solidFill>
                  <a:schemeClr val="tx1"/>
                </a:solidFill>
              </a:rPr>
              <a:t>Factors that Influence Tracking Performance</a:t>
            </a:r>
            <a:endParaRPr lang="en-US" sz="2800" dirty="0" smtClean="0">
              <a:solidFill>
                <a:schemeClr val="tx1"/>
              </a:solidFill>
            </a:endParaRP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458200" cy="5943600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altLang="en-US" dirty="0">
                <a:solidFill>
                  <a:schemeClr val="tx1"/>
                </a:solidFill>
              </a:rPr>
              <a:t>Preview of track </a:t>
            </a:r>
            <a:r>
              <a:rPr lang="en-US" altLang="en-US" dirty="0" smtClean="0">
                <a:solidFill>
                  <a:schemeClr val="tx1"/>
                </a:solidFill>
              </a:rPr>
              <a:t>ahead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en-US" dirty="0" smtClean="0">
                <a:solidFill>
                  <a:schemeClr val="tx1"/>
                </a:solidFill>
              </a:rPr>
              <a:t>Type </a:t>
            </a:r>
            <a:r>
              <a:rPr lang="en-US" altLang="en-US" dirty="0">
                <a:solidFill>
                  <a:schemeClr val="tx1"/>
                </a:solidFill>
              </a:rPr>
              <a:t>of </a:t>
            </a:r>
            <a:r>
              <a:rPr lang="en-US" altLang="en-US" dirty="0" smtClean="0">
                <a:solidFill>
                  <a:schemeClr val="tx1"/>
                </a:solidFill>
              </a:rPr>
              <a:t>display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en-US" dirty="0" smtClean="0">
                <a:solidFill>
                  <a:schemeClr val="tx1"/>
                </a:solidFill>
              </a:rPr>
              <a:t>Time </a:t>
            </a:r>
            <a:r>
              <a:rPr lang="en-US" altLang="en-US" dirty="0">
                <a:solidFill>
                  <a:schemeClr val="tx1"/>
                </a:solidFill>
              </a:rPr>
              <a:t>lag in </a:t>
            </a:r>
            <a:r>
              <a:rPr lang="en-US" altLang="en-US" dirty="0" smtClean="0">
                <a:solidFill>
                  <a:schemeClr val="tx1"/>
                </a:solidFill>
              </a:rPr>
              <a:t>tracking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en-US" dirty="0" smtClean="0">
                <a:solidFill>
                  <a:schemeClr val="tx1"/>
                </a:solidFill>
              </a:rPr>
              <a:t>Specificity </a:t>
            </a:r>
            <a:r>
              <a:rPr lang="en-US" altLang="en-US" dirty="0">
                <a:solidFill>
                  <a:schemeClr val="tx1"/>
                </a:solidFill>
              </a:rPr>
              <a:t>of displayed error in tracking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en-US" dirty="0">
                <a:solidFill>
                  <a:schemeClr val="tx1"/>
                </a:solidFill>
              </a:rPr>
              <a:t>Paced vs. self-paced tracking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6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2030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en-US" sz="3200" dirty="0">
                <a:solidFill>
                  <a:schemeClr val="tx1"/>
                </a:solidFill>
              </a:rPr>
              <a:t>Factors that Influence Tracking Performance</a:t>
            </a:r>
            <a:endParaRPr lang="en-US" sz="2800" dirty="0" smtClean="0">
              <a:solidFill>
                <a:schemeClr val="tx1"/>
              </a:solidFill>
            </a:endParaRP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458200" cy="5943600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altLang="en-US" dirty="0">
                <a:solidFill>
                  <a:schemeClr val="tx1"/>
                </a:solidFill>
              </a:rPr>
              <a:t>Preview of track </a:t>
            </a:r>
            <a:r>
              <a:rPr lang="en-US" altLang="en-US" dirty="0" smtClean="0">
                <a:solidFill>
                  <a:schemeClr val="tx1"/>
                </a:solidFill>
              </a:rPr>
              <a:t>ahead</a:t>
            </a:r>
          </a:p>
          <a:p>
            <a:pPr marL="457200" indent="-457200"/>
            <a:r>
              <a:rPr lang="en-US" altLang="en-US" dirty="0" smtClean="0">
                <a:solidFill>
                  <a:schemeClr val="tx1"/>
                </a:solidFill>
              </a:rPr>
              <a:t>Background</a:t>
            </a:r>
          </a:p>
          <a:p>
            <a:pPr marL="857250" lvl="1" indent="-457200"/>
            <a:r>
              <a:rPr lang="en-US" altLang="en-US" dirty="0" smtClean="0">
                <a:solidFill>
                  <a:schemeClr val="tx1"/>
                </a:solidFill>
              </a:rPr>
              <a:t>Preview assists operator in tracking task</a:t>
            </a:r>
          </a:p>
          <a:p>
            <a:pPr marL="857250" lvl="1" indent="-457200"/>
            <a:r>
              <a:rPr lang="en-US" altLang="en-US" dirty="0" smtClean="0">
                <a:solidFill>
                  <a:schemeClr val="tx1"/>
                </a:solidFill>
              </a:rPr>
              <a:t>e.g.: driving on winding road that is visible ahead </a:t>
            </a:r>
          </a:p>
          <a:p>
            <a:pPr marL="457200" indent="-457200"/>
            <a:r>
              <a:rPr lang="en-US" altLang="en-US" dirty="0" smtClean="0">
                <a:solidFill>
                  <a:schemeClr val="tx1"/>
                </a:solidFill>
              </a:rPr>
              <a:t>Functions of preview</a:t>
            </a:r>
          </a:p>
          <a:p>
            <a:pPr marL="857250" lvl="1" indent="-457200"/>
            <a:r>
              <a:rPr lang="en-US" altLang="en-US" dirty="0" smtClean="0">
                <a:solidFill>
                  <a:schemeClr val="tx1"/>
                </a:solidFill>
              </a:rPr>
              <a:t>Nature of preview</a:t>
            </a:r>
          </a:p>
          <a:p>
            <a:pPr marL="1257300" lvl="2" indent="-457200"/>
            <a:r>
              <a:rPr lang="en-US" altLang="en-US" dirty="0" smtClean="0">
                <a:solidFill>
                  <a:schemeClr val="tx1"/>
                </a:solidFill>
              </a:rPr>
              <a:t>Nature of task affects possible benefit of preview</a:t>
            </a:r>
          </a:p>
          <a:p>
            <a:pPr marL="1257300" lvl="2" indent="-457200"/>
            <a:r>
              <a:rPr lang="en-US" altLang="en-US" dirty="0" err="1" smtClean="0">
                <a:solidFill>
                  <a:schemeClr val="tx1"/>
                </a:solidFill>
              </a:rPr>
              <a:t>Kvälseth</a:t>
            </a:r>
            <a:r>
              <a:rPr lang="en-US" altLang="en-US" dirty="0" smtClean="0">
                <a:solidFill>
                  <a:schemeClr val="tx1"/>
                </a:solidFill>
              </a:rPr>
              <a:t> (1979):</a:t>
            </a:r>
          </a:p>
          <a:p>
            <a:pPr marL="1714500" lvl="3" indent="-457200"/>
            <a:r>
              <a:rPr lang="en-US" altLang="en-US" dirty="0" smtClean="0">
                <a:solidFill>
                  <a:schemeClr val="tx1"/>
                </a:solidFill>
              </a:rPr>
              <a:t>Preview is best when shows track immediately preceding current position</a:t>
            </a:r>
          </a:p>
          <a:p>
            <a:pPr marL="1714500" lvl="3" indent="-457200"/>
            <a:r>
              <a:rPr lang="en-US" altLang="en-US" dirty="0" smtClean="0">
                <a:solidFill>
                  <a:schemeClr val="tx1"/>
                </a:solidFill>
              </a:rPr>
              <a:t>Better than lagged preview (gap between preview and present) </a:t>
            </a:r>
          </a:p>
          <a:p>
            <a:pPr marL="857250" lvl="1" indent="-457200"/>
            <a:r>
              <a:rPr lang="en-US" altLang="en-US" dirty="0" smtClean="0">
                <a:solidFill>
                  <a:schemeClr val="tx1"/>
                </a:solidFill>
              </a:rPr>
              <a:t>Duration of preview</a:t>
            </a:r>
          </a:p>
          <a:p>
            <a:pPr marL="1257300" lvl="2" indent="-457200"/>
            <a:r>
              <a:rPr lang="en-US" altLang="en-US" dirty="0" smtClean="0">
                <a:solidFill>
                  <a:schemeClr val="tx1"/>
                </a:solidFill>
              </a:rPr>
              <a:t>It is more important to have some preview than its duration</a:t>
            </a:r>
          </a:p>
          <a:p>
            <a:pPr marL="1257300" lvl="2" indent="-457200"/>
            <a:r>
              <a:rPr lang="en-US" altLang="en-US" dirty="0" err="1">
                <a:solidFill>
                  <a:schemeClr val="tx1"/>
                </a:solidFill>
              </a:rPr>
              <a:t>Kvälseth</a:t>
            </a:r>
            <a:r>
              <a:rPr lang="en-US" altLang="en-US" dirty="0">
                <a:solidFill>
                  <a:schemeClr val="tx1"/>
                </a:solidFill>
              </a:rPr>
              <a:t> (</a:t>
            </a:r>
            <a:r>
              <a:rPr lang="en-US" altLang="en-US" dirty="0" smtClean="0">
                <a:solidFill>
                  <a:schemeClr val="tx1"/>
                </a:solidFill>
              </a:rPr>
              <a:t>1978a):</a:t>
            </a:r>
          </a:p>
          <a:p>
            <a:pPr marL="1714500" lvl="3" indent="-457200"/>
            <a:r>
              <a:rPr lang="en-US" altLang="en-US" dirty="0" smtClean="0">
                <a:solidFill>
                  <a:schemeClr val="tx1"/>
                </a:solidFill>
              </a:rPr>
              <a:t>Performance </a:t>
            </a:r>
            <a:r>
              <a:rPr lang="en-US" altLang="en-US" dirty="0">
                <a:solidFill>
                  <a:schemeClr val="tx1"/>
                </a:solidFill>
              </a:rPr>
              <a:t>improves steadily </a:t>
            </a:r>
            <a:r>
              <a:rPr lang="en-US" altLang="en-US" dirty="0" smtClean="0">
                <a:solidFill>
                  <a:schemeClr val="tx1"/>
                </a:solidFill>
              </a:rPr>
              <a:t>when preview: approx</a:t>
            </a:r>
            <a:r>
              <a:rPr lang="en-US" altLang="en-US" dirty="0">
                <a:solidFill>
                  <a:schemeClr val="tx1"/>
                </a:solidFill>
              </a:rPr>
              <a:t>. 0.5 </a:t>
            </a:r>
            <a:r>
              <a:rPr lang="en-US" altLang="en-US" dirty="0" smtClean="0">
                <a:solidFill>
                  <a:schemeClr val="tx1"/>
                </a:solidFill>
              </a:rPr>
              <a:t>s</a:t>
            </a:r>
          </a:p>
          <a:p>
            <a:pPr marL="1714500" lvl="3" indent="-457200"/>
            <a:r>
              <a:rPr lang="en-US" altLang="en-US" dirty="0" smtClean="0">
                <a:solidFill>
                  <a:schemeClr val="tx1"/>
                </a:solidFill>
              </a:rPr>
              <a:t>For preview &gt; 0.5s: performance doesn’t improve much</a:t>
            </a:r>
          </a:p>
          <a:p>
            <a:pPr marL="857250" lvl="1" indent="-457200"/>
            <a:r>
              <a:rPr lang="en-US" altLang="en-US" dirty="0" smtClean="0">
                <a:solidFill>
                  <a:schemeClr val="tx1"/>
                </a:solidFill>
              </a:rPr>
              <a:t>Advantages </a:t>
            </a:r>
            <a:r>
              <a:rPr lang="en-US" altLang="en-US" dirty="0">
                <a:solidFill>
                  <a:schemeClr val="tx1"/>
                </a:solidFill>
              </a:rPr>
              <a:t>of </a:t>
            </a:r>
            <a:r>
              <a:rPr lang="en-US" altLang="en-US" dirty="0" smtClean="0">
                <a:solidFill>
                  <a:schemeClr val="tx1"/>
                </a:solidFill>
              </a:rPr>
              <a:t>preview</a:t>
            </a:r>
          </a:p>
          <a:p>
            <a:pPr marL="1257300" lvl="2" indent="-457200"/>
            <a:r>
              <a:rPr lang="en-US" altLang="en-US" dirty="0" smtClean="0">
                <a:solidFill>
                  <a:schemeClr val="tx1"/>
                </a:solidFill>
              </a:rPr>
              <a:t>Enables operator </a:t>
            </a:r>
            <a:r>
              <a:rPr lang="en-US" altLang="en-US" dirty="0">
                <a:solidFill>
                  <a:schemeClr val="tx1"/>
                </a:solidFill>
              </a:rPr>
              <a:t>to compensate for time </a:t>
            </a:r>
            <a:r>
              <a:rPr lang="en-US" altLang="en-US" dirty="0" smtClean="0">
                <a:solidFill>
                  <a:schemeClr val="tx1"/>
                </a:solidFill>
              </a:rPr>
              <a:t>lags</a:t>
            </a:r>
          </a:p>
          <a:p>
            <a:pPr marL="1257300" lvl="2" indent="-457200"/>
            <a:r>
              <a:rPr lang="en-US" altLang="en-US" dirty="0" smtClean="0">
                <a:solidFill>
                  <a:schemeClr val="tx1"/>
                </a:solidFill>
              </a:rPr>
              <a:t>0.5 s preview: offers good response time for </a:t>
            </a:r>
            <a:r>
              <a:rPr lang="en-US" altLang="en-US" dirty="0">
                <a:solidFill>
                  <a:schemeClr val="tx1"/>
                </a:solidFill>
              </a:rPr>
              <a:t>higher order </a:t>
            </a:r>
            <a:r>
              <a:rPr lang="en-US" altLang="en-US" dirty="0" smtClean="0">
                <a:solidFill>
                  <a:schemeClr val="tx1"/>
                </a:solidFill>
              </a:rPr>
              <a:t>control</a:t>
            </a:r>
            <a:endParaRPr lang="en-US" altLang="en-US" dirty="0">
              <a:solidFill>
                <a:schemeClr val="tx1"/>
              </a:solidFill>
            </a:endParaRPr>
          </a:p>
          <a:p>
            <a:pPr marL="857250" lvl="1" indent="-457200"/>
            <a:endParaRPr lang="en-US" altLang="en-US" dirty="0" smtClean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7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43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en-US" sz="3200" dirty="0">
                <a:solidFill>
                  <a:schemeClr val="tx1"/>
                </a:solidFill>
              </a:rPr>
              <a:t>Factors that Influence Tracking Performance</a:t>
            </a:r>
            <a:endParaRPr lang="en-US" sz="2800" dirty="0" smtClean="0">
              <a:solidFill>
                <a:schemeClr val="tx1"/>
              </a:solidFill>
            </a:endParaRP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458200" cy="5943600"/>
          </a:xfrm>
        </p:spPr>
        <p:txBody>
          <a:bodyPr/>
          <a:lstStyle/>
          <a:p>
            <a:pPr marL="457200" indent="-457200">
              <a:buFont typeface="+mj-lt"/>
              <a:buAutoNum type="arabicPeriod" startAt="2"/>
            </a:pPr>
            <a:r>
              <a:rPr lang="en-US" altLang="en-US" dirty="0" smtClean="0">
                <a:solidFill>
                  <a:schemeClr val="tx1"/>
                </a:solidFill>
              </a:rPr>
              <a:t>Type </a:t>
            </a:r>
            <a:r>
              <a:rPr lang="en-US" altLang="en-US" dirty="0">
                <a:solidFill>
                  <a:schemeClr val="tx1"/>
                </a:solidFill>
              </a:rPr>
              <a:t>of </a:t>
            </a:r>
            <a:r>
              <a:rPr lang="en-US" altLang="en-US" dirty="0" smtClean="0">
                <a:solidFill>
                  <a:schemeClr val="tx1"/>
                </a:solidFill>
              </a:rPr>
              <a:t>display</a:t>
            </a:r>
          </a:p>
          <a:p>
            <a:pPr marL="457200" indent="-457200"/>
            <a:r>
              <a:rPr lang="en-US" altLang="en-US" dirty="0">
                <a:solidFill>
                  <a:schemeClr val="tx1"/>
                </a:solidFill>
              </a:rPr>
              <a:t>P</a:t>
            </a:r>
            <a:r>
              <a:rPr lang="en-US" altLang="en-US" dirty="0" smtClean="0">
                <a:solidFill>
                  <a:schemeClr val="tx1"/>
                </a:solidFill>
              </a:rPr>
              <a:t>ursuit </a:t>
            </a:r>
            <a:r>
              <a:rPr lang="en-US" altLang="en-US" dirty="0">
                <a:solidFill>
                  <a:schemeClr val="tx1"/>
                </a:solidFill>
              </a:rPr>
              <a:t>vs. compensatory </a:t>
            </a:r>
            <a:r>
              <a:rPr lang="en-US" altLang="en-US" dirty="0" smtClean="0">
                <a:solidFill>
                  <a:schemeClr val="tx1"/>
                </a:solidFill>
              </a:rPr>
              <a:t>display:</a:t>
            </a:r>
          </a:p>
          <a:p>
            <a:pPr marL="857250" lvl="1" indent="-457200"/>
            <a:r>
              <a:rPr lang="en-US" altLang="en-US" dirty="0" smtClean="0">
                <a:solidFill>
                  <a:schemeClr val="tx1"/>
                </a:solidFill>
                <a:hlinkClick r:id="rId3" action="ppaction://hlinksldjump"/>
              </a:rPr>
              <a:t>Table </a:t>
            </a:r>
            <a:r>
              <a:rPr lang="en-US" altLang="en-US" dirty="0">
                <a:solidFill>
                  <a:schemeClr val="tx1"/>
                </a:solidFill>
                <a:hlinkClick r:id="rId3" action="ppaction://hlinksldjump"/>
              </a:rPr>
              <a:t>10-2</a:t>
            </a:r>
            <a:r>
              <a:rPr lang="en-US" altLang="en-US" dirty="0">
                <a:solidFill>
                  <a:schemeClr val="tx1"/>
                </a:solidFill>
              </a:rPr>
              <a:t> (</a:t>
            </a:r>
            <a:r>
              <a:rPr lang="en-US" altLang="en-US" dirty="0" err="1">
                <a:solidFill>
                  <a:schemeClr val="tx1"/>
                </a:solidFill>
              </a:rPr>
              <a:t>Poulton</a:t>
            </a:r>
            <a:r>
              <a:rPr lang="en-US" altLang="en-US" dirty="0">
                <a:solidFill>
                  <a:schemeClr val="tx1"/>
                </a:solidFill>
              </a:rPr>
              <a:t>, </a:t>
            </a:r>
            <a:r>
              <a:rPr lang="en-US" altLang="en-US" dirty="0" smtClean="0">
                <a:solidFill>
                  <a:schemeClr val="tx1"/>
                </a:solidFill>
              </a:rPr>
              <a:t>1974):</a:t>
            </a:r>
          </a:p>
          <a:p>
            <a:pPr marL="1257300" lvl="2" indent="-457200"/>
            <a:r>
              <a:rPr lang="en-US" altLang="en-US" dirty="0" smtClean="0">
                <a:solidFill>
                  <a:schemeClr val="tx1"/>
                </a:solidFill>
              </a:rPr>
              <a:t>Summarized numerous (79) studies on tracking display</a:t>
            </a:r>
          </a:p>
          <a:p>
            <a:pPr marL="1257300" lvl="2" indent="-457200"/>
            <a:r>
              <a:rPr lang="en-US" altLang="en-US" dirty="0" smtClean="0">
                <a:solidFill>
                  <a:schemeClr val="tx1"/>
                </a:solidFill>
              </a:rPr>
              <a:t>Conclusion: conventional </a:t>
            </a:r>
            <a:r>
              <a:rPr lang="en-US" altLang="en-US" dirty="0">
                <a:solidFill>
                  <a:schemeClr val="tx1"/>
                </a:solidFill>
              </a:rPr>
              <a:t>pursuit </a:t>
            </a:r>
            <a:r>
              <a:rPr lang="en-US" altLang="en-US" dirty="0" smtClean="0">
                <a:solidFill>
                  <a:schemeClr val="tx1"/>
                </a:solidFill>
              </a:rPr>
              <a:t>display (true motion) </a:t>
            </a:r>
            <a:r>
              <a:rPr lang="en-US" altLang="en-US" dirty="0">
                <a:solidFill>
                  <a:schemeClr val="tx1"/>
                </a:solidFill>
              </a:rPr>
              <a:t>is preferable to </a:t>
            </a:r>
            <a:r>
              <a:rPr lang="en-US" altLang="en-US" dirty="0" smtClean="0">
                <a:solidFill>
                  <a:schemeClr val="tx1"/>
                </a:solidFill>
              </a:rPr>
              <a:t>compensatory (relative motion) display</a:t>
            </a:r>
            <a:endParaRPr lang="en-US" altLang="en-US" dirty="0">
              <a:solidFill>
                <a:schemeClr val="tx1"/>
              </a:solidFill>
            </a:endParaRPr>
          </a:p>
          <a:p>
            <a:pPr marL="857250" lvl="1" indent="-457200"/>
            <a:r>
              <a:rPr lang="en-US" altLang="en-US" dirty="0">
                <a:solidFill>
                  <a:schemeClr val="tx1"/>
                </a:solidFill>
                <a:hlinkClick r:id="rId3" action="ppaction://hlinksldjump"/>
              </a:rPr>
              <a:t>Figure 10-13</a:t>
            </a:r>
            <a:r>
              <a:rPr lang="en-US" altLang="en-US" dirty="0">
                <a:solidFill>
                  <a:schemeClr val="tx1"/>
                </a:solidFill>
              </a:rPr>
              <a:t> (</a:t>
            </a:r>
            <a:r>
              <a:rPr lang="en-US" altLang="en-US" dirty="0" smtClean="0">
                <a:solidFill>
                  <a:schemeClr val="tx1"/>
                </a:solidFill>
              </a:rPr>
              <a:t>Brigg, </a:t>
            </a:r>
            <a:r>
              <a:rPr lang="en-US" altLang="en-US" dirty="0">
                <a:solidFill>
                  <a:schemeClr val="tx1"/>
                </a:solidFill>
              </a:rPr>
              <a:t>1966): error rate is higher for compensatory</a:t>
            </a:r>
          </a:p>
          <a:p>
            <a:pPr marL="457200" indent="-457200"/>
            <a:r>
              <a:rPr lang="en-US" altLang="en-US" dirty="0" smtClean="0">
                <a:solidFill>
                  <a:schemeClr val="tx1"/>
                </a:solidFill>
              </a:rPr>
              <a:t>Why </a:t>
            </a:r>
            <a:r>
              <a:rPr lang="en-US" altLang="en-US" dirty="0">
                <a:solidFill>
                  <a:schemeClr val="tx1"/>
                </a:solidFill>
              </a:rPr>
              <a:t>pursuit </a:t>
            </a:r>
            <a:r>
              <a:rPr lang="en-US" altLang="en-US" dirty="0" smtClean="0">
                <a:solidFill>
                  <a:schemeClr val="tx1"/>
                </a:solidFill>
              </a:rPr>
              <a:t>display generally preferred: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altLang="en-US" dirty="0" smtClean="0">
                <a:solidFill>
                  <a:schemeClr val="tx1"/>
                </a:solidFill>
              </a:rPr>
              <a:t>Separate </a:t>
            </a:r>
            <a:r>
              <a:rPr lang="en-US" altLang="en-US" dirty="0">
                <a:solidFill>
                  <a:schemeClr val="tx1"/>
                </a:solidFill>
              </a:rPr>
              <a:t>effects of </a:t>
            </a:r>
            <a:r>
              <a:rPr lang="en-US" altLang="en-US" dirty="0" smtClean="0">
                <a:solidFill>
                  <a:schemeClr val="tx1"/>
                </a:solidFill>
              </a:rPr>
              <a:t>target </a:t>
            </a:r>
            <a:r>
              <a:rPr lang="en-US" altLang="en-US" dirty="0">
                <a:solidFill>
                  <a:schemeClr val="tx1"/>
                </a:solidFill>
              </a:rPr>
              <a:t>and </a:t>
            </a:r>
            <a:r>
              <a:rPr lang="en-US" altLang="en-US" dirty="0" smtClean="0">
                <a:solidFill>
                  <a:schemeClr val="tx1"/>
                </a:solidFill>
              </a:rPr>
              <a:t>controlled-element</a:t>
            </a:r>
          </a:p>
          <a:p>
            <a:pPr marL="1257300" lvl="2" indent="-457200"/>
            <a:r>
              <a:rPr lang="en-US" altLang="en-US" dirty="0">
                <a:solidFill>
                  <a:schemeClr val="tx1"/>
                </a:solidFill>
              </a:rPr>
              <a:t>O</a:t>
            </a:r>
            <a:r>
              <a:rPr lang="en-US" altLang="en-US" dirty="0" smtClean="0">
                <a:solidFill>
                  <a:schemeClr val="tx1"/>
                </a:solidFill>
              </a:rPr>
              <a:t>perator </a:t>
            </a:r>
            <a:r>
              <a:rPr lang="en-US" altLang="en-US" dirty="0">
                <a:solidFill>
                  <a:schemeClr val="tx1"/>
                </a:solidFill>
              </a:rPr>
              <a:t>can see </a:t>
            </a:r>
            <a:r>
              <a:rPr lang="en-US" altLang="en-US" dirty="0" smtClean="0">
                <a:solidFill>
                  <a:schemeClr val="tx1"/>
                </a:solidFill>
              </a:rPr>
              <a:t>effects of cursor movements </a:t>
            </a:r>
            <a:r>
              <a:rPr lang="en-US" altLang="en-US" dirty="0">
                <a:solidFill>
                  <a:schemeClr val="tx1"/>
                </a:solidFill>
              </a:rPr>
              <a:t>on </a:t>
            </a:r>
            <a:r>
              <a:rPr lang="en-US" altLang="en-US" dirty="0" smtClean="0">
                <a:solidFill>
                  <a:schemeClr val="tx1"/>
                </a:solidFill>
              </a:rPr>
              <a:t>error generated</a:t>
            </a:r>
          </a:p>
          <a:p>
            <a:pPr marL="1257300" lvl="2" indent="-457200"/>
            <a:r>
              <a:rPr lang="en-US" altLang="en-US" dirty="0" smtClean="0">
                <a:solidFill>
                  <a:schemeClr val="tx1"/>
                </a:solidFill>
              </a:rPr>
              <a:t>This </a:t>
            </a:r>
            <a:r>
              <a:rPr lang="en-US" altLang="en-US" dirty="0">
                <a:solidFill>
                  <a:schemeClr val="tx1"/>
                </a:solidFill>
              </a:rPr>
              <a:t>makes </a:t>
            </a:r>
            <a:r>
              <a:rPr lang="en-US" altLang="en-US" dirty="0" smtClean="0">
                <a:solidFill>
                  <a:schemeClr val="tx1"/>
                </a:solidFill>
              </a:rPr>
              <a:t>it easier </a:t>
            </a:r>
            <a:r>
              <a:rPr lang="en-US" altLang="en-US" dirty="0">
                <a:solidFill>
                  <a:schemeClr val="tx1"/>
                </a:solidFill>
              </a:rPr>
              <a:t>to predict </a:t>
            </a:r>
            <a:r>
              <a:rPr lang="en-US" altLang="en-US" dirty="0" smtClean="0">
                <a:solidFill>
                  <a:schemeClr val="tx1"/>
                </a:solidFill>
              </a:rPr>
              <a:t>target’s course</a:t>
            </a:r>
          </a:p>
          <a:p>
            <a:pPr marL="1257300" lvl="2" indent="-457200"/>
            <a:r>
              <a:rPr lang="en-US" altLang="en-US" dirty="0" smtClean="0">
                <a:solidFill>
                  <a:schemeClr val="tx1"/>
                </a:solidFill>
              </a:rPr>
              <a:t>Also makes easier to learn effects of </a:t>
            </a:r>
            <a:r>
              <a:rPr lang="en-US" altLang="en-US" dirty="0">
                <a:solidFill>
                  <a:schemeClr val="tx1"/>
                </a:solidFill>
              </a:rPr>
              <a:t>various control actions on </a:t>
            </a:r>
            <a:r>
              <a:rPr lang="en-US" altLang="en-US" dirty="0" smtClean="0">
                <a:solidFill>
                  <a:schemeClr val="tx1"/>
                </a:solidFill>
              </a:rPr>
              <a:t>movement </a:t>
            </a:r>
            <a:r>
              <a:rPr lang="en-US" altLang="en-US" dirty="0">
                <a:solidFill>
                  <a:schemeClr val="tx1"/>
                </a:solidFill>
              </a:rPr>
              <a:t>of </a:t>
            </a:r>
            <a:r>
              <a:rPr lang="en-US" altLang="en-US" dirty="0" smtClean="0">
                <a:solidFill>
                  <a:schemeClr val="tx1"/>
                </a:solidFill>
              </a:rPr>
              <a:t>controlled element</a:t>
            </a:r>
            <a:endParaRPr lang="en-US" altLang="en-US" dirty="0">
              <a:solidFill>
                <a:schemeClr val="tx1"/>
              </a:solidFill>
            </a:endParaRPr>
          </a:p>
          <a:p>
            <a:pPr marL="857250" lvl="1" indent="-457200">
              <a:buFont typeface="+mj-lt"/>
              <a:buAutoNum type="arabicPeriod"/>
            </a:pPr>
            <a:r>
              <a:rPr lang="en-US" altLang="en-US" dirty="0" smtClean="0">
                <a:solidFill>
                  <a:schemeClr val="tx1"/>
                </a:solidFill>
              </a:rPr>
              <a:t>Greater movement compatibility</a:t>
            </a:r>
          </a:p>
          <a:p>
            <a:pPr marL="1257300" lvl="2" indent="-457200"/>
            <a:r>
              <a:rPr lang="en-US" altLang="en-US" dirty="0" smtClean="0">
                <a:solidFill>
                  <a:schemeClr val="tx1"/>
                </a:solidFill>
              </a:rPr>
              <a:t>When </a:t>
            </a:r>
            <a:r>
              <a:rPr lang="en-US" altLang="en-US" dirty="0">
                <a:solidFill>
                  <a:schemeClr val="tx1"/>
                </a:solidFill>
              </a:rPr>
              <a:t>target moves </a:t>
            </a:r>
            <a:r>
              <a:rPr lang="en-US" altLang="en-US" dirty="0" smtClean="0">
                <a:solidFill>
                  <a:schemeClr val="tx1"/>
                </a:solidFill>
              </a:rPr>
              <a:t>left*:</a:t>
            </a:r>
          </a:p>
          <a:p>
            <a:pPr marL="1714500" lvl="3" indent="-457200"/>
            <a:r>
              <a:rPr lang="en-US" altLang="en-US" dirty="0" smtClean="0">
                <a:solidFill>
                  <a:schemeClr val="tx1"/>
                </a:solidFill>
              </a:rPr>
              <a:t>Pursuit display: </a:t>
            </a:r>
            <a:r>
              <a:rPr lang="en-US" altLang="en-US" dirty="0">
                <a:solidFill>
                  <a:schemeClr val="tx1"/>
                </a:solidFill>
              </a:rPr>
              <a:t>shows correct </a:t>
            </a:r>
            <a:r>
              <a:rPr lang="en-US" altLang="en-US" dirty="0" smtClean="0">
                <a:solidFill>
                  <a:schemeClr val="tx1"/>
                </a:solidFill>
              </a:rPr>
              <a:t>response movement, which is to left to chase target</a:t>
            </a:r>
          </a:p>
          <a:p>
            <a:pPr marL="1714500" lvl="3" indent="-457200"/>
            <a:r>
              <a:rPr lang="en-US" altLang="en-US" dirty="0" smtClean="0">
                <a:solidFill>
                  <a:schemeClr val="tx1"/>
                </a:solidFill>
              </a:rPr>
              <a:t>Compensatory display: </a:t>
            </a:r>
            <a:r>
              <a:rPr lang="en-US" altLang="en-US" dirty="0">
                <a:solidFill>
                  <a:schemeClr val="tx1"/>
                </a:solidFill>
              </a:rPr>
              <a:t>displays cursor and </a:t>
            </a:r>
            <a:r>
              <a:rPr lang="en-US" altLang="en-US" dirty="0" smtClean="0">
                <a:solidFill>
                  <a:schemeClr val="tx1"/>
                </a:solidFill>
              </a:rPr>
              <a:t>error: moving right 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 less movement compatibility than in pursuit display </a:t>
            </a:r>
            <a:endParaRPr lang="en-US" altLang="en-US" dirty="0" smtClean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8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7260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My Works 2015\Epson scanner\img083.jpg"/>
          <p:cNvPicPr>
            <a:picLocks noChangeAspect="1" noChangeArrowheads="1"/>
          </p:cNvPicPr>
          <p:nvPr/>
        </p:nvPicPr>
        <p:blipFill rotWithShape="1">
          <a:blip r:embed="rId2"/>
          <a:srcRect l="8560" t="3212" r="9582" b="3915"/>
          <a:stretch/>
        </p:blipFill>
        <p:spPr bwMode="auto">
          <a:xfrm rot="16080000">
            <a:off x="3088527" y="934522"/>
            <a:ext cx="3123750" cy="8388286"/>
          </a:xfrm>
          <a:prstGeom prst="rect">
            <a:avLst/>
          </a:prstGeom>
          <a:noFill/>
        </p:spPr>
      </p:pic>
      <p:pic>
        <p:nvPicPr>
          <p:cNvPr id="3" name="Picture 2" descr="E:\My Works 2015\Epson scanner\img082.jpg"/>
          <p:cNvPicPr>
            <a:picLocks noChangeAspect="1" noChangeArrowheads="1"/>
          </p:cNvPicPr>
          <p:nvPr/>
        </p:nvPicPr>
        <p:blipFill>
          <a:blip r:embed="rId3"/>
          <a:srcRect l="5531" t="1761" r="74" b="2934"/>
          <a:stretch>
            <a:fillRect/>
          </a:stretch>
        </p:blipFill>
        <p:spPr bwMode="auto">
          <a:xfrm rot="16080000">
            <a:off x="3153928" y="-2036526"/>
            <a:ext cx="2988419" cy="76765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88685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2_Concourse">
  <a:themeElements>
    <a:clrScheme name="2_Concourse 1">
      <a:dk1>
        <a:srgbClr val="000000"/>
      </a:dk1>
      <a:lt1>
        <a:srgbClr val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FFFFFF"/>
      </a:accent3>
      <a:accent4>
        <a:srgbClr val="000000"/>
      </a:accent4>
      <a:accent5>
        <a:srgbClr val="ADCEDC"/>
      </a:accent5>
      <a:accent6>
        <a:srgbClr val="C51B23"/>
      </a:accent6>
      <a:hlink>
        <a:srgbClr val="FF8119"/>
      </a:hlink>
      <a:folHlink>
        <a:srgbClr val="44B9E8"/>
      </a:folHlink>
    </a:clrScheme>
    <a:fontScheme name="2_Concourse">
      <a:majorFont>
        <a:latin typeface="Lucida Sans Unicode"/>
        <a:ea typeface=""/>
        <a:cs typeface=""/>
      </a:majorFont>
      <a:minorFont>
        <a:latin typeface="Lucida Sans Unico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ncourse 1">
        <a:dk1>
          <a:srgbClr val="000000"/>
        </a:dk1>
        <a:lt1>
          <a:srgbClr val="FFFFFF"/>
        </a:lt1>
        <a:dk2>
          <a:srgbClr val="464646"/>
        </a:dk2>
        <a:lt2>
          <a:srgbClr val="DEF5FA"/>
        </a:lt2>
        <a:accent1>
          <a:srgbClr val="2DA2BF"/>
        </a:accent1>
        <a:accent2>
          <a:srgbClr val="DA1F28"/>
        </a:accent2>
        <a:accent3>
          <a:srgbClr val="FFFFFF"/>
        </a:accent3>
        <a:accent4>
          <a:srgbClr val="000000"/>
        </a:accent4>
        <a:accent5>
          <a:srgbClr val="ADCEDC"/>
        </a:accent5>
        <a:accent6>
          <a:srgbClr val="C51B23"/>
        </a:accent6>
        <a:hlink>
          <a:srgbClr val="FF8119"/>
        </a:hlink>
        <a:folHlink>
          <a:srgbClr val="44B9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9_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9_Concours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4685</TotalTime>
  <Words>1993</Words>
  <Application>Microsoft Office PowerPoint</Application>
  <PresentationFormat>On-screen Show (4:3)</PresentationFormat>
  <Paragraphs>274</Paragraphs>
  <Slides>26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26</vt:i4>
      </vt:variant>
    </vt:vector>
  </HeadingPairs>
  <TitlesOfParts>
    <vt:vector size="29" baseType="lpstr">
      <vt:lpstr>2_Concourse</vt:lpstr>
      <vt:lpstr>9_Concourse</vt:lpstr>
      <vt:lpstr>Executive</vt:lpstr>
      <vt:lpstr>King Saud University   College of Engineering  IE – 341: “Human Factors Engineering”  Fall – 2016 (1st Sem. 1437-8H)</vt:lpstr>
      <vt:lpstr>Contents</vt:lpstr>
      <vt:lpstr>PowerPoint Presentation</vt:lpstr>
      <vt:lpstr>PowerPoint Presentation</vt:lpstr>
      <vt:lpstr>PowerPoint Presentation</vt:lpstr>
      <vt:lpstr>Factors that Influence Tracking Performance</vt:lpstr>
      <vt:lpstr>Factors that Influence Tracking Performance</vt:lpstr>
      <vt:lpstr>Factors that Influence Tracking Performance</vt:lpstr>
      <vt:lpstr>PowerPoint Presentation</vt:lpstr>
      <vt:lpstr>Factors that Influence Tracking Performance</vt:lpstr>
      <vt:lpstr>Factors that Influence Tracking Performance</vt:lpstr>
      <vt:lpstr>Factors that Influence Tracking Performance</vt:lpstr>
      <vt:lpstr>PowerPoint Presentation</vt:lpstr>
      <vt:lpstr>Factors that Influence Tracking Performance</vt:lpstr>
      <vt:lpstr>PowerPoint Presentation</vt:lpstr>
      <vt:lpstr>Factors that Influence Tracking Performance</vt:lpstr>
      <vt:lpstr>PowerPoint Presentation</vt:lpstr>
      <vt:lpstr>Procedures for Facilitating Tracking Performance</vt:lpstr>
      <vt:lpstr>Procedures for Facilitating Tracking Performance</vt:lpstr>
      <vt:lpstr>Procedures for Facilitating Tracking Performance</vt:lpstr>
      <vt:lpstr>Procedures for Facilitating Tracking Performance</vt:lpstr>
      <vt:lpstr>PowerPoint Presentation</vt:lpstr>
      <vt:lpstr>Procedures for Facilitating Tracking Performance</vt:lpstr>
      <vt:lpstr>Procedures for Facilitating Tracking Performance</vt:lpstr>
      <vt:lpstr>Procedures for Facilitating Tracking Performance</vt:lpstr>
      <vt:lpstr>References</vt:lpstr>
    </vt:vector>
  </TitlesOfParts>
  <Company>IMedia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Album</dc:title>
  <dc:creator>IMedia</dc:creator>
  <cp:lastModifiedBy>User</cp:lastModifiedBy>
  <cp:revision>542</cp:revision>
  <dcterms:created xsi:type="dcterms:W3CDTF">2008-11-10T19:40:45Z</dcterms:created>
  <dcterms:modified xsi:type="dcterms:W3CDTF">2016-11-09T06:53:22Z</dcterms:modified>
</cp:coreProperties>
</file>