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807" r:id="rId3"/>
  </p:sldMasterIdLst>
  <p:notesMasterIdLst>
    <p:notesMasterId r:id="rId47"/>
  </p:notesMasterIdLst>
  <p:handoutMasterIdLst>
    <p:handoutMasterId r:id="rId48"/>
  </p:handoutMasterIdLst>
  <p:sldIdLst>
    <p:sldId id="328" r:id="rId4"/>
    <p:sldId id="482" r:id="rId5"/>
    <p:sldId id="534" r:id="rId6"/>
    <p:sldId id="581" r:id="rId7"/>
    <p:sldId id="588" r:id="rId8"/>
    <p:sldId id="508" r:id="rId9"/>
    <p:sldId id="539" r:id="rId10"/>
    <p:sldId id="600" r:id="rId11"/>
    <p:sldId id="542" r:id="rId12"/>
    <p:sldId id="541" r:id="rId13"/>
    <p:sldId id="527" r:id="rId14"/>
    <p:sldId id="528" r:id="rId15"/>
    <p:sldId id="582" r:id="rId16"/>
    <p:sldId id="543" r:id="rId17"/>
    <p:sldId id="601" r:id="rId18"/>
    <p:sldId id="602" r:id="rId19"/>
    <p:sldId id="544" r:id="rId20"/>
    <p:sldId id="603" r:id="rId21"/>
    <p:sldId id="604" r:id="rId22"/>
    <p:sldId id="583" r:id="rId23"/>
    <p:sldId id="605" r:id="rId24"/>
    <p:sldId id="606" r:id="rId25"/>
    <p:sldId id="607" r:id="rId26"/>
    <p:sldId id="584" r:id="rId27"/>
    <p:sldId id="597" r:id="rId28"/>
    <p:sldId id="608" r:id="rId29"/>
    <p:sldId id="609" r:id="rId30"/>
    <p:sldId id="610" r:id="rId31"/>
    <p:sldId id="585" r:id="rId32"/>
    <p:sldId id="612" r:id="rId33"/>
    <p:sldId id="614" r:id="rId34"/>
    <p:sldId id="621" r:id="rId35"/>
    <p:sldId id="620" r:id="rId36"/>
    <p:sldId id="616" r:id="rId37"/>
    <p:sldId id="617" r:id="rId38"/>
    <p:sldId id="549" r:id="rId39"/>
    <p:sldId id="619" r:id="rId40"/>
    <p:sldId id="586" r:id="rId41"/>
    <p:sldId id="550" r:id="rId42"/>
    <p:sldId id="622" r:id="rId43"/>
    <p:sldId id="618" r:id="rId44"/>
    <p:sldId id="535" r:id="rId45"/>
    <p:sldId id="426" r:id="rId46"/>
  </p:sldIdLst>
  <p:sldSz cx="9144000" cy="6858000" type="screen4x3"/>
  <p:notesSz cx="6834188" cy="9979025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FF99"/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714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886138C-8458-4D42-B0E4-C0DCA1A8BC85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468AABA-D3AB-4433-8EE9-503B940D7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F209B4-2659-4F1F-B3F5-788B0245DA64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5B4288-8F0C-486A-BA4A-15C44EA05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48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fr-FR"/>
              <a:t>Chapter 8 – Data Modeling And Analysis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FF9E6-D9AE-49E6-AAF2-D07B3775B8BB}" type="slidenum">
              <a:rPr lang="en-US" altLang="fr-FR"/>
              <a:pPr/>
              <a:t>18</a:t>
            </a:fld>
            <a:endParaRPr lang="en-US" altLang="fr-FR"/>
          </a:p>
        </p:txBody>
      </p:sp>
      <p:sp>
        <p:nvSpPr>
          <p:cNvPr id="88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665163" y="957263"/>
            <a:ext cx="6316663" cy="473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565" y="6020333"/>
            <a:ext cx="3656652" cy="5706322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dirty="0"/>
              <a:t>Sorority: </a:t>
            </a:r>
            <a:r>
              <a:rPr lang="ar-SA" altLang="fr-FR" dirty="0"/>
              <a:t>ناد لفتيات الجامعة</a:t>
            </a:r>
            <a:r>
              <a:rPr lang="en-US" altLang="fr-FR" dirty="0"/>
              <a:t>; Answer to Q above is: </a:t>
            </a:r>
            <a:r>
              <a:rPr lang="en-US" altLang="fr-FR" b="1" dirty="0"/>
              <a:t>No! Because there is only one treasurer; TREASURER data do not need to be kept</a:t>
            </a:r>
          </a:p>
        </p:txBody>
      </p:sp>
    </p:spTree>
    <p:extLst>
      <p:ext uri="{BB962C8B-B14F-4D97-AF65-F5344CB8AC3E}">
        <p14:creationId xmlns:p14="http://schemas.microsoft.com/office/powerpoint/2010/main" val="3643390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fr-FR"/>
              <a:t>Chapter 8 – Data Modeling And Analysis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FF9E6-D9AE-49E6-AAF2-D07B3775B8BB}" type="slidenum">
              <a:rPr lang="en-US" altLang="fr-FR"/>
              <a:pPr/>
              <a:t>19</a:t>
            </a:fld>
            <a:endParaRPr lang="en-US" altLang="fr-FR"/>
          </a:p>
        </p:txBody>
      </p:sp>
      <p:sp>
        <p:nvSpPr>
          <p:cNvPr id="88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665163" y="957263"/>
            <a:ext cx="6316663" cy="473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565" y="6020333"/>
            <a:ext cx="3656652" cy="5706322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dirty="0"/>
              <a:t>i.e. for last example here, a PURCHASE ORDER is used for orders placed with suppliers should be distinct from CUSTOMER ORDER for orders placed by customers</a:t>
            </a:r>
          </a:p>
        </p:txBody>
      </p:sp>
    </p:spTree>
    <p:extLst>
      <p:ext uri="{BB962C8B-B14F-4D97-AF65-F5344CB8AC3E}">
        <p14:creationId xmlns:p14="http://schemas.microsoft.com/office/powerpoint/2010/main" val="4119997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fr-FR"/>
              <a:t>Chapter 8 – Data Modeling And Analysis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FF9E6-D9AE-49E6-AAF2-D07B3775B8BB}" type="slidenum">
              <a:rPr lang="en-US" altLang="fr-FR"/>
              <a:pPr/>
              <a:t>21</a:t>
            </a:fld>
            <a:endParaRPr lang="en-US" altLang="fr-FR"/>
          </a:p>
        </p:txBody>
      </p:sp>
      <p:sp>
        <p:nvSpPr>
          <p:cNvPr id="88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665163" y="957263"/>
            <a:ext cx="6316663" cy="473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565" y="6020333"/>
            <a:ext cx="3656652" cy="5706322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dirty="0"/>
              <a:t>Note, we will also later see that </a:t>
            </a:r>
            <a:r>
              <a:rPr lang="en-US" altLang="fr-FR" b="1" i="1" dirty="0"/>
              <a:t>relationships may also have attributes</a:t>
            </a:r>
          </a:p>
        </p:txBody>
      </p:sp>
    </p:spTree>
    <p:extLst>
      <p:ext uri="{BB962C8B-B14F-4D97-AF65-F5344CB8AC3E}">
        <p14:creationId xmlns:p14="http://schemas.microsoft.com/office/powerpoint/2010/main" val="1286073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fr-FR"/>
              <a:t>Chapter 8 – Data Modeling And Analysis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FF9E6-D9AE-49E6-AAF2-D07B3775B8BB}" type="slidenum">
              <a:rPr lang="en-US" altLang="fr-FR"/>
              <a:pPr/>
              <a:t>22</a:t>
            </a:fld>
            <a:endParaRPr lang="en-US" altLang="fr-FR"/>
          </a:p>
        </p:txBody>
      </p:sp>
      <p:sp>
        <p:nvSpPr>
          <p:cNvPr id="88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665163" y="957263"/>
            <a:ext cx="6316663" cy="473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565" y="6020333"/>
            <a:ext cx="3656652" cy="5706322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b="0" i="0" dirty="0"/>
              <a:t>Again, notation used here is similar to that used by many CASE and E-R drawing tools, such as Microsoft Visio</a:t>
            </a:r>
          </a:p>
          <a:p>
            <a:r>
              <a:rPr lang="en-US" altLang="fr-FR" b="0" i="0" dirty="0"/>
              <a:t>Note, Similar attributes of different entity types should use similar but distinguishing names; for example, the city of residence for faculty and students should be, respectively, </a:t>
            </a:r>
            <a:r>
              <a:rPr lang="en-US" altLang="fr-FR" b="1" i="0" dirty="0" err="1"/>
              <a:t>Faculty_Residence_City_Name</a:t>
            </a:r>
            <a:r>
              <a:rPr lang="en-US" altLang="fr-FR" b="0" i="0" dirty="0"/>
              <a:t> and </a:t>
            </a:r>
            <a:r>
              <a:rPr lang="en-US" altLang="fr-FR" b="1" i="0" dirty="0" err="1"/>
              <a:t>Student_Residence_City_Name</a:t>
            </a:r>
            <a:endParaRPr lang="en-US" altLang="fr-FR" b="1" i="0" dirty="0"/>
          </a:p>
        </p:txBody>
      </p:sp>
    </p:spTree>
    <p:extLst>
      <p:ext uri="{BB962C8B-B14F-4D97-AF65-F5344CB8AC3E}">
        <p14:creationId xmlns:p14="http://schemas.microsoft.com/office/powerpoint/2010/main" val="1400942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fr-FR"/>
              <a:t>Chapter 8 – Data Modeling And Analysis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FF9E6-D9AE-49E6-AAF2-D07B3775B8BB}" type="slidenum">
              <a:rPr lang="en-US" altLang="fr-FR"/>
              <a:pPr/>
              <a:t>23</a:t>
            </a:fld>
            <a:endParaRPr lang="en-US" altLang="fr-FR"/>
          </a:p>
        </p:txBody>
      </p:sp>
      <p:sp>
        <p:nvSpPr>
          <p:cNvPr id="88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665163" y="957263"/>
            <a:ext cx="6316663" cy="473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565" y="6020333"/>
            <a:ext cx="3656652" cy="5706322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b="0" i="0" dirty="0"/>
              <a:t>Again, notation used here is similar to that used by many CASE and E-R drawing tools, such as Microsoft Visio </a:t>
            </a:r>
          </a:p>
        </p:txBody>
      </p:sp>
    </p:spTree>
    <p:extLst>
      <p:ext uri="{BB962C8B-B14F-4D97-AF65-F5344CB8AC3E}">
        <p14:creationId xmlns:p14="http://schemas.microsoft.com/office/powerpoint/2010/main" val="1723146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you see how that may happen “</a:t>
            </a:r>
            <a:r>
              <a:rPr lang="en-US" dirty="0" smtClean="0"/>
              <a:t>two employees with the same name live at the same address</a:t>
            </a:r>
            <a:r>
              <a:rPr lang="en-US" baseline="0" dirty="0" smtClean="0"/>
              <a:t>”? (e.g. two cousins with same name living at the same large house)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22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22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22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{: ‘curly brackets’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29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7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crow’s foot notation is used by many E-R drawing tools, including Microsoft Visio®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5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show Dep_Name in the weak entity and use a double underline to designate it as a partial identifier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78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Obtained from course textbook:</a:t>
            </a:r>
            <a:r>
              <a:rPr lang="en-US" baseline="0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Modern Systems Analysis and Design</a:t>
            </a:r>
            <a:r>
              <a:rPr lang="en-US" dirty="0" smtClean="0">
                <a:solidFill>
                  <a:schemeClr val="tx1"/>
                </a:solidFill>
              </a:rPr>
              <a:t>. Joseph S. </a:t>
            </a:r>
            <a:r>
              <a:rPr lang="en-US" dirty="0" err="1" smtClean="0">
                <a:solidFill>
                  <a:schemeClr val="tx1"/>
                </a:solidFill>
              </a:rPr>
              <a:t>Valacich</a:t>
            </a:r>
            <a:r>
              <a:rPr lang="en-US" dirty="0" smtClean="0">
                <a:solidFill>
                  <a:schemeClr val="tx1"/>
                </a:solidFill>
              </a:rPr>
              <a:t> and Joey F. George. Pearson. Eighth Ed. 2017. Chapter 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42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r>
              <a:rPr lang="en-US" baseline="0" dirty="0" smtClean="0"/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- required attributes: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Employee_ID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,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Employee_Name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- optional attributes: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Date_of_Birth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Employee_Age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65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r>
              <a:rPr lang="en-US" baseline="0" dirty="0" smtClean="0"/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- composite attribute: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Employee_Name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- derived attribute: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Employee_Age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since it can be computed from today’s date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Date_of_Birth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0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Note, you should be able to work with either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51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Q: Melton has completed what course?; A: three courses (C++, COBOL, and Perl)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Q: SQL course has been completed by who?; A: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Celko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and Gosling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79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video is a detailed </a:t>
            </a:r>
            <a:r>
              <a:rPr lang="en-US"/>
              <a:t>video and contains </a:t>
            </a:r>
            <a:r>
              <a:rPr lang="en-US" dirty="0"/>
              <a:t>exercises on ERD’s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1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how this standard uses </a:t>
            </a:r>
            <a:r>
              <a:rPr lang="en-US" i="1" dirty="0" smtClean="0"/>
              <a:t>two verb phrases</a:t>
            </a:r>
            <a:r>
              <a:rPr lang="en-US" dirty="0" smtClean="0"/>
              <a:t> for a relationship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7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20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fr-FR"/>
              <a:t>Chapter 8 – Data Modeling And Analysis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FF9E6-D9AE-49E6-AAF2-D07B3775B8BB}" type="slidenum">
              <a:rPr lang="en-US" altLang="fr-FR"/>
              <a:pPr/>
              <a:t>14</a:t>
            </a:fld>
            <a:endParaRPr lang="en-US" altLang="fr-FR"/>
          </a:p>
        </p:txBody>
      </p:sp>
      <p:sp>
        <p:nvSpPr>
          <p:cNvPr id="88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665163" y="957263"/>
            <a:ext cx="6316663" cy="473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565" y="6020333"/>
            <a:ext cx="3656652" cy="5706322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26173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fr-FR"/>
              <a:t>Chapter 8 – Data Modeling And Analysis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FF9E6-D9AE-49E6-AAF2-D07B3775B8BB}" type="slidenum">
              <a:rPr lang="en-US" altLang="fr-FR"/>
              <a:pPr/>
              <a:t>15</a:t>
            </a:fld>
            <a:endParaRPr lang="en-US" altLang="fr-FR"/>
          </a:p>
        </p:txBody>
      </p:sp>
      <p:sp>
        <p:nvSpPr>
          <p:cNvPr id="88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665163" y="957263"/>
            <a:ext cx="6316663" cy="473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565" y="6020333"/>
            <a:ext cx="3656652" cy="5706322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b="0" dirty="0"/>
              <a:t>Note, for events: Event entity types should be named for the </a:t>
            </a:r>
            <a:r>
              <a:rPr lang="en-US" altLang="fr-FR" b="1" dirty="0"/>
              <a:t>result </a:t>
            </a:r>
            <a:r>
              <a:rPr lang="en-US" altLang="fr-FR" b="0" dirty="0"/>
              <a:t>of the event, not the activity or process of the event. e.g. the event of a project manager </a:t>
            </a:r>
            <a:r>
              <a:rPr lang="en-US" altLang="fr-FR" b="1" dirty="0"/>
              <a:t>assigning</a:t>
            </a:r>
            <a:r>
              <a:rPr lang="en-US" altLang="fr-FR" b="0" dirty="0"/>
              <a:t> an </a:t>
            </a:r>
            <a:r>
              <a:rPr lang="en-US" altLang="fr-FR" b="1" dirty="0"/>
              <a:t>employee</a:t>
            </a:r>
            <a:r>
              <a:rPr lang="en-US" altLang="fr-FR" b="0" dirty="0"/>
              <a:t> to work on a </a:t>
            </a:r>
            <a:r>
              <a:rPr lang="en-US" altLang="fr-FR" b="1" dirty="0"/>
              <a:t>project</a:t>
            </a:r>
            <a:r>
              <a:rPr lang="en-US" altLang="fr-FR" b="0" dirty="0"/>
              <a:t> results in an </a:t>
            </a:r>
            <a:r>
              <a:rPr lang="en-US" altLang="fr-FR" b="1" dirty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863393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fr-FR"/>
              <a:t>Chapter 8 – Data Modeling And Analysis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FF9E6-D9AE-49E6-AAF2-D07B3775B8BB}" type="slidenum">
              <a:rPr lang="en-US" altLang="fr-FR"/>
              <a:pPr/>
              <a:t>16</a:t>
            </a:fld>
            <a:endParaRPr lang="en-US" altLang="fr-FR"/>
          </a:p>
        </p:txBody>
      </p:sp>
      <p:sp>
        <p:nvSpPr>
          <p:cNvPr id="88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665163" y="957263"/>
            <a:ext cx="6316663" cy="473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565" y="6020333"/>
            <a:ext cx="3656652" cy="5706322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b="1" dirty="0"/>
              <a:t>Teaching Notes:</a:t>
            </a:r>
          </a:p>
          <a:p>
            <a:endParaRPr lang="en-US" altLang="fr-FR" b="1" dirty="0"/>
          </a:p>
          <a:p>
            <a:pPr lvl="1"/>
            <a:r>
              <a:rPr lang="en-US" altLang="fr-FR" dirty="0"/>
              <a:t>Prompt the students for additional examples. Have them classify their example(s).</a:t>
            </a:r>
          </a:p>
          <a:p>
            <a:pPr lvl="1"/>
            <a:r>
              <a:rPr lang="en-US" altLang="fr-FR" dirty="0"/>
              <a:t>Obtain a data model from a source other than the textbook. Ask the students to classify the entities.</a:t>
            </a:r>
          </a:p>
          <a:p>
            <a:endParaRPr lang="en-US" altLang="fr-FR" b="1" dirty="0"/>
          </a:p>
          <a:p>
            <a:endParaRPr lang="en-US" altLang="fr-FR" sz="500" dirty="0">
              <a:latin typeface="Times New Roman" panose="02020603050405020304" pitchFamily="18" charset="0"/>
            </a:endParaRPr>
          </a:p>
          <a:p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37843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fr-FR"/>
              <a:t>Chapter 8 – Data Modeling And Analysis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3E4F2-6314-4D1F-9F48-D235D4E33D89}" type="slidenum">
              <a:rPr lang="en-US" altLang="fr-FR"/>
              <a:pPr/>
              <a:t>17</a:t>
            </a:fld>
            <a:endParaRPr lang="en-US" altLang="fr-FR"/>
          </a:p>
        </p:txBody>
      </p:sp>
      <p:sp>
        <p:nvSpPr>
          <p:cNvPr id="887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665163" y="957263"/>
            <a:ext cx="6316663" cy="473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565" y="6020333"/>
            <a:ext cx="3656652" cy="5706322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b="1" dirty="0"/>
              <a:t>Teaching Notes</a:t>
            </a:r>
            <a:endParaRPr lang="en-US" altLang="fr-FR" dirty="0"/>
          </a:p>
          <a:p>
            <a:pPr lvl="1"/>
            <a:r>
              <a:rPr lang="en-US" altLang="fr-FR" dirty="0"/>
              <a:t>Substitute the name(s) of one or more of your students.</a:t>
            </a:r>
          </a:p>
          <a:p>
            <a:pPr lvl="1"/>
            <a:r>
              <a:rPr lang="en-US" altLang="fr-FR" dirty="0"/>
              <a:t>Be sure to explain that these are “instances” and that instances do NOT appear in the names of entity symbols.</a:t>
            </a:r>
          </a:p>
        </p:txBody>
      </p:sp>
    </p:spTree>
    <p:extLst>
      <p:ext uri="{BB962C8B-B14F-4D97-AF65-F5344CB8AC3E}">
        <p14:creationId xmlns:p14="http://schemas.microsoft.com/office/powerpoint/2010/main" val="406936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1CB6-EFBD-486A-A991-AEE6B5224588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849C-7736-4FAF-860A-CA1C0B91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6459-0F3C-4887-9FFE-E0A14DB0A018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416D-AC83-4677-AAC6-D9EA61099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1202-24D1-428A-A1FE-6A88C3D27824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80BC-7DEC-4B9C-B3CD-B8E58D21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8C0B6CD9-9C73-4E78-AB50-7DD72EA057A2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D107D5-6E95-45FE-A6D8-863F6BFA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5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D49C3F-8F29-4B5A-854F-98B28C079EF5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530DFF-0C40-4DB3-8286-70235257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6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29281B-E4F5-4738-A846-FC36C2BD234E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A49822-F0BD-4A13-965B-71A7439A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3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5D8A2-A1B2-4D99-B2F5-AFF6C12E61D1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CDF00A-F0DA-473F-B7FE-0FD310B9E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750718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5CD6FE-B46F-4EE9-843C-4274C872ED1F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206EA4-3DE1-4789-8899-25FBEDC1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D7E37-D24E-4517-8365-04187272CBD6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0291F-DAAB-41DE-A896-08D3CC977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02176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55885B-42C1-4AB1-BD42-A9DF41AF9FA2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8CEFFB-C974-45B4-A616-87220CBF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9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2B5F-3E0F-498A-A64A-D188AC2AB2FB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2087-8418-422A-9814-BDF85D0F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208E-377E-4D0E-BE0B-F5E37DBBB1D5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0D3A-7ECB-491C-BE9D-4A078F6DF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4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2400"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A92A-5FAA-4DCB-927B-BCE4509F32F7}" type="datetime1">
              <a:rPr lang="en-US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9625" y="6356350"/>
            <a:ext cx="2847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IE-462 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4961-0CA2-4DED-9EF1-9581010AD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19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1219200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700" kern="1200" baseline="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AD5D-019B-40AF-8B2F-0F692AEA59B2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D07D-5CBF-4A6B-BA12-06124894E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4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36B6-8329-443A-93EC-232F297129D3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71BA-5738-414B-BD6C-316D8A897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4540-F904-48A6-A587-0D8D38707F3B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5071-3D91-42B9-9EB9-AEC8CF3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6DDB-85B5-48DF-BDA5-AE7DB3669518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B643-6F02-4C0E-9BAB-E9A71FB1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E043-FEF6-4DF6-BC11-2019DAADF852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8008-77BC-40D4-87B3-8059BCB4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7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B02F-F58E-4D8F-8F43-B16D7C0DBB78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4FBC-603E-404E-B5A6-CEB77986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8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7006-3D4B-46BB-9754-8CEF07C0C3B3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43B3-581D-49B9-BC2F-9FA0F271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18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75B9-117C-4435-AFC3-7D863181F005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A711-3A8D-4AEA-9534-2708137C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6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5498-A781-4B49-96EA-FCC5934A4155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23F1-E81E-4765-B884-407C0328F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2E6D-571E-42AE-BAD0-4AA7A18CD5F1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0D42-1EB8-49E6-A3E2-3713E5AB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0431-E8C3-4AD6-87BA-C0EB715378D9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422A-A670-44B6-8913-3D5382FD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EE51-B567-47B1-9A7B-179B255B0072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983F-084D-4D41-B3AD-2086589BE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CE1-9D5F-41A8-93A7-906F1662147E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6476-BF69-4443-AFBD-42C8601B6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5C02-7CF0-4ED8-977B-0ED22417D71E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CA5D-6DD7-4A49-B5E6-0B52E6827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0BCC-6520-43E8-8E6E-620C56B4F9AD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60A0-9BDB-4800-8795-977EF733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7311-DD38-4177-A528-39D226751C5C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4B05-6364-46FD-A543-E9C615B5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3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4143BF5-A9CD-4E9E-9B77-E508700256BB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B4CAF75-4991-47B9-8354-FAC4F39B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7" r:id="rId1"/>
    <p:sldLayoutId id="2147485828" r:id="rId2"/>
    <p:sldLayoutId id="2147485829" r:id="rId3"/>
    <p:sldLayoutId id="2147485830" r:id="rId4"/>
    <p:sldLayoutId id="2147485831" r:id="rId5"/>
    <p:sldLayoutId id="2147485832" r:id="rId6"/>
    <p:sldLayoutId id="2147485833" r:id="rId7"/>
    <p:sldLayoutId id="2147485834" r:id="rId8"/>
    <p:sldLayoutId id="2147485835" r:id="rId9"/>
    <p:sldLayoutId id="2147485836" r:id="rId10"/>
    <p:sldLayoutId id="21474858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469E13-47C8-4E37-A9B7-0BC769AB2C5F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11C31BB-E5BF-4950-93C0-11CD8577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48" r:id="rId1"/>
    <p:sldLayoutId id="2147485849" r:id="rId2"/>
    <p:sldLayoutId id="2147485850" r:id="rId3"/>
    <p:sldLayoutId id="2147485851" r:id="rId4"/>
    <p:sldLayoutId id="2147485852" r:id="rId5"/>
    <p:sldLayoutId id="2147485853" r:id="rId6"/>
    <p:sldLayoutId id="214748585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35A42A2-424F-43BB-8FFB-701CEC20C1C7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F284DAB-5F9B-4F9B-A27F-62C02A79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8" r:id="rId1"/>
    <p:sldLayoutId id="2147485839" r:id="rId2"/>
    <p:sldLayoutId id="2147485855" r:id="rId3"/>
    <p:sldLayoutId id="2147485840" r:id="rId4"/>
    <p:sldLayoutId id="2147485841" r:id="rId5"/>
    <p:sldLayoutId id="2147485842" r:id="rId6"/>
    <p:sldLayoutId id="2147485843" r:id="rId7"/>
    <p:sldLayoutId id="2147485844" r:id="rId8"/>
    <p:sldLayoutId id="2147485845" r:id="rId9"/>
    <p:sldLayoutId id="2147485846" r:id="rId10"/>
    <p:sldLayoutId id="2147485847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slide" Target="slide35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VGTvgaJllM" TargetMode="External"/><Relationship Id="rId7" Type="http://schemas.openxmlformats.org/officeDocument/2006/relationships/hyperlink" Target="https://youtu.be/-fQ-bRllhXc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youtu.be/c0_9Y8QAstg" TargetMode="External"/><Relationship Id="rId5" Type="http://schemas.openxmlformats.org/officeDocument/2006/relationships/hyperlink" Target="https://youtu.be/-CuY5ADwn24" TargetMode="External"/><Relationship Id="rId4" Type="http://schemas.openxmlformats.org/officeDocument/2006/relationships/hyperlink" Target="https://youtu.be/QpdhBUYk7Kk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-sharpcorner.com/UploadFile/65fc13/types-of-database-management-systems/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81534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King Saud University 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College of Engineering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IE – 462: “Industrial Information Systems”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Fall – 2018 (1</a:t>
            </a:r>
            <a:r>
              <a:rPr lang="en-US" sz="3700" baseline="30000" dirty="0">
                <a:solidFill>
                  <a:schemeClr val="tx1"/>
                </a:solidFill>
              </a:rPr>
              <a:t>st</a:t>
            </a:r>
            <a:r>
              <a:rPr lang="en-US" sz="3700" dirty="0">
                <a:solidFill>
                  <a:schemeClr val="tx1"/>
                </a:solidFill>
              </a:rPr>
              <a:t> Sem. 1439-40H)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52400" y="4419600"/>
            <a:ext cx="8839200" cy="2362200"/>
          </a:xfrm>
        </p:spPr>
        <p:txBody>
          <a:bodyPr rtlCol="0">
            <a:normAutofit/>
          </a:bodyPr>
          <a:lstStyle/>
          <a:p>
            <a:pPr marL="109538" fontAlgn="auto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Chapter 3</a:t>
            </a:r>
          </a:p>
          <a:p>
            <a:pPr marL="109538" fontAlgn="auto">
              <a:spcAft>
                <a:spcPts val="0"/>
              </a:spcAft>
              <a:defRPr/>
            </a:pPr>
            <a:endParaRPr lang="en-US" altLang="en-US" b="1" i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b="1" i="1" dirty="0">
                <a:solidFill>
                  <a:schemeClr val="tx1"/>
                </a:solidFill>
              </a:rPr>
              <a:t>Data Modeling and Design – p2 – E-R Diagram</a:t>
            </a:r>
            <a:r>
              <a:rPr lang="en-US" b="1" dirty="0"/>
              <a:t/>
            </a:r>
            <a:br>
              <a:rPr lang="en-US" b="1" dirty="0"/>
            </a:br>
            <a:endParaRPr lang="en-US" altLang="en-US" sz="1900" b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sz="1900" b="1" dirty="0">
                <a:solidFill>
                  <a:schemeClr val="tx1"/>
                </a:solidFill>
              </a:rPr>
              <a:t>Prepared by: Ahmed M. El-</a:t>
            </a:r>
            <a:r>
              <a:rPr lang="en-US" altLang="en-US" sz="1900" b="1" dirty="0" err="1">
                <a:solidFill>
                  <a:schemeClr val="tx1"/>
                </a:solidFill>
              </a:rPr>
              <a:t>Sherbeeny</a:t>
            </a:r>
            <a:r>
              <a:rPr lang="en-US" altLang="en-US" sz="1900" b="1" dirty="0">
                <a:solidFill>
                  <a:schemeClr val="tx1"/>
                </a:solidFill>
              </a:rPr>
              <a:t>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5F704-2C95-4857-BBC6-FDC6BE1FE14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6908"/>
          </a:xfrm>
        </p:spPr>
        <p:txBody>
          <a:bodyPr/>
          <a:lstStyle/>
          <a:p>
            <a:r>
              <a:rPr lang="en-US" sz="3200" b="1" dirty="0"/>
              <a:t>Basic E-R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7187-CEE3-4EE5-A44D-7C659BA2BD5B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A38E32-178A-4072-BF96-ACDC0B586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59" t="15306" r="14477" b="6122"/>
          <a:stretch/>
        </p:blipFill>
        <p:spPr>
          <a:xfrm>
            <a:off x="430213" y="838199"/>
            <a:ext cx="8485187" cy="59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1414"/>
            <a:ext cx="8915400" cy="766786"/>
          </a:xfrm>
        </p:spPr>
        <p:txBody>
          <a:bodyPr>
            <a:noAutofit/>
          </a:bodyPr>
          <a:lstStyle/>
          <a:p>
            <a:r>
              <a:rPr lang="en-US" sz="3200" b="1" dirty="0"/>
              <a:t>Gathering Info. for Conceptual Data Modeling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680"/>
            <a:ext cx="9067800" cy="437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3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1414"/>
            <a:ext cx="8915400" cy="766786"/>
          </a:xfrm>
        </p:spPr>
        <p:txBody>
          <a:bodyPr>
            <a:noAutofit/>
          </a:bodyPr>
          <a:lstStyle/>
          <a:p>
            <a:r>
              <a:rPr lang="en-US" sz="3200" b="1" dirty="0"/>
              <a:t>Gathering Info. for Conceptual Data Modeling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 bwMode="auto">
          <a:xfrm>
            <a:off x="0" y="1411680"/>
            <a:ext cx="9067800" cy="39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40893"/>
            <a:ext cx="9144000" cy="405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7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4000" dirty="0"/>
              <a:t>Entities</a:t>
            </a:r>
          </a:p>
        </p:txBody>
      </p:sp>
      <p:pic>
        <p:nvPicPr>
          <p:cNvPr id="5" name="Picture 2" descr="C:\Users\User\AppData\Local\Microsoft\Windows\Temporary Internet Files\Content.IE5\TYSL3NYF\MC90044215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19" y="5257800"/>
            <a:ext cx="1052562" cy="10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90600" y="21336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0000"/>
              <a:buFont typeface="Wingdings" panose="05000000000000000000" pitchFamily="2" charset="2"/>
              <a:buChar char=":"/>
            </a:pPr>
            <a:endParaRPr lang="en-US" alt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457200" y="9144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Entity: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Class of </a:t>
            </a:r>
            <a:r>
              <a:rPr lang="en-US" altLang="fr-FR" sz="2400" i="1" dirty="0">
                <a:latin typeface="Century Gothic" panose="020B0502020202020204" pitchFamily="34" charset="0"/>
                <a:cs typeface="Times New Roman" pitchFamily="18" charset="0"/>
              </a:rPr>
              <a:t>persons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altLang="fr-FR" sz="2400" i="1" dirty="0">
                <a:latin typeface="Century Gothic" panose="020B0502020202020204" pitchFamily="34" charset="0"/>
                <a:cs typeface="Times New Roman" pitchFamily="18" charset="0"/>
              </a:rPr>
              <a:t>places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altLang="fr-FR" sz="2400" i="1" dirty="0">
                <a:latin typeface="Century Gothic" panose="020B0502020202020204" pitchFamily="34" charset="0"/>
                <a:cs typeface="Times New Roman" pitchFamily="18" charset="0"/>
              </a:rPr>
              <a:t>objects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altLang="fr-FR" sz="2400" i="1" dirty="0">
                <a:latin typeface="Century Gothic" panose="020B0502020202020204" pitchFamily="34" charset="0"/>
                <a:cs typeface="Times New Roman" pitchFamily="18" charset="0"/>
              </a:rPr>
              <a:t>events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, or </a:t>
            </a:r>
            <a:r>
              <a:rPr lang="en-US" altLang="fr-FR" sz="2400" i="1" dirty="0">
                <a:latin typeface="Century Gothic" panose="020B0502020202020204" pitchFamily="34" charset="0"/>
                <a:cs typeface="Times New Roman" pitchFamily="18" charset="0"/>
              </a:rPr>
              <a:t>concepts  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for which the organization wishes to maintain data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Represented by </a:t>
            </a:r>
            <a:r>
              <a:rPr lang="en-US" altLang="fr-FR" sz="2400" i="1" dirty="0">
                <a:latin typeface="Century Gothic" panose="020B0502020202020204" pitchFamily="34" charset="0"/>
                <a:cs typeface="Times New Roman" pitchFamily="18" charset="0"/>
              </a:rPr>
              <a:t>Q1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 in 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  <a:hlinkClick r:id="rId3" action="ppaction://hlinksldjump"/>
              </a:rPr>
              <a:t>Table 8-1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Each entity must have a </a:t>
            </a:r>
            <a:r>
              <a:rPr lang="en-US" altLang="fr-FR" sz="2400" i="1" dirty="0">
                <a:latin typeface="Century Gothic" panose="020B0502020202020204" pitchFamily="34" charset="0"/>
                <a:cs typeface="Times New Roman" pitchFamily="18" charset="0"/>
              </a:rPr>
              <a:t>unique identity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 that distinguishes it from each other entity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Entities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54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90600" y="21336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0000"/>
              <a:buFont typeface="Wingdings" panose="05000000000000000000" pitchFamily="2" charset="2"/>
              <a:buChar char=":"/>
            </a:pPr>
            <a:endParaRPr lang="en-US" alt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457200" y="9144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Examples of Entities</a:t>
            </a:r>
            <a:r>
              <a:rPr kumimoji="0" lang="en-US" altLang="fr-FR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(cont.):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b="1" dirty="0">
                <a:latin typeface="Century Gothic" panose="020B0502020202020204" pitchFamily="34" charset="0"/>
                <a:cs typeface="Times New Roman" pitchFamily="18" charset="0"/>
              </a:rPr>
              <a:t>Persons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: agency, contractor, customer, department, division, employee, instructor, student, supplier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b="1" dirty="0">
                <a:latin typeface="Century Gothic" panose="020B0502020202020204" pitchFamily="34" charset="0"/>
                <a:cs typeface="Times New Roman" pitchFamily="18" charset="0"/>
              </a:rPr>
              <a:t>Places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: sales region, building, room, branch office, campus, store, warehouse, state, shop floor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b="1" dirty="0">
                <a:latin typeface="Century Gothic" panose="020B0502020202020204" pitchFamily="34" charset="0"/>
                <a:cs typeface="Times New Roman" pitchFamily="18" charset="0"/>
              </a:rPr>
              <a:t>Objects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: book, machine, part, product, raw material, software license, software package, tool, vehicle model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b="1" dirty="0">
                <a:latin typeface="Century Gothic" panose="020B0502020202020204" pitchFamily="34" charset="0"/>
                <a:cs typeface="Times New Roman" pitchFamily="18" charset="0"/>
              </a:rPr>
              <a:t>Events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: application, award, cancellation, class, flight, order, registration, renewal, requisition, reservation, sale, trip, assignment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b="1" dirty="0">
                <a:latin typeface="Century Gothic" panose="020B0502020202020204" pitchFamily="34" charset="0"/>
                <a:cs typeface="Times New Roman" pitchFamily="18" charset="0"/>
              </a:rPr>
              <a:t>Concepts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:  account, block of time, bond, course, fund, qualification, stock, work center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b="1" dirty="0"/>
              <a:t>Entities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0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90600" y="21336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0000"/>
              <a:buFont typeface="Wingdings" panose="05000000000000000000" pitchFamily="2" charset="2"/>
              <a:buChar char=":"/>
            </a:pPr>
            <a:endParaRPr lang="en-US" alt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457200" y="9144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fr-FR" sz="2400" b="1" dirty="0">
                <a:latin typeface="Century Gothic" panose="020B0502020202020204" pitchFamily="34" charset="0"/>
              </a:rPr>
              <a:t>Entity </a:t>
            </a:r>
            <a:r>
              <a:rPr lang="en-US" altLang="fr-FR" sz="2400" b="1" i="1" dirty="0">
                <a:latin typeface="Century Gothic" panose="020B0502020202020204" pitchFamily="34" charset="0"/>
              </a:rPr>
              <a:t>Types</a:t>
            </a:r>
            <a:r>
              <a:rPr lang="en-US" altLang="fr-FR" sz="2400" b="1" dirty="0">
                <a:latin typeface="Century Gothic" panose="020B0502020202020204" pitchFamily="34" charset="0"/>
              </a:rPr>
              <a:t> vs. Entity </a:t>
            </a:r>
            <a:r>
              <a:rPr lang="en-US" altLang="fr-FR" sz="2400" b="1" i="1" dirty="0">
                <a:latin typeface="Century Gothic" panose="020B0502020202020204" pitchFamily="34" charset="0"/>
              </a:rPr>
              <a:t>Instances</a:t>
            </a:r>
            <a:r>
              <a:rPr kumimoji="0" lang="en-US" altLang="fr-FR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Important to distinguish between </a:t>
            </a:r>
            <a:r>
              <a:rPr lang="en-US" altLang="fr-FR" sz="2400" i="1" dirty="0">
                <a:latin typeface="Century Gothic" panose="020B0502020202020204" pitchFamily="34" charset="0"/>
                <a:cs typeface="Times New Roman" pitchFamily="18" charset="0"/>
              </a:rPr>
              <a:t>entity types 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and </a:t>
            </a:r>
            <a:r>
              <a:rPr lang="en-US" altLang="fr-FR" sz="2400" i="1" dirty="0">
                <a:latin typeface="Century Gothic" panose="020B0502020202020204" pitchFamily="34" charset="0"/>
                <a:cs typeface="Times New Roman" pitchFamily="18" charset="0"/>
              </a:rPr>
              <a:t>entity instances</a:t>
            </a:r>
          </a:p>
          <a:p>
            <a:pPr>
              <a:buFont typeface="Courier New" pitchFamily="49" charset="0"/>
              <a:buChar char="o"/>
              <a:defRPr/>
            </a:pPr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b="1" dirty="0">
                <a:latin typeface="Century Gothic" panose="020B0502020202020204" pitchFamily="34" charset="0"/>
                <a:cs typeface="Times New Roman" pitchFamily="18" charset="0"/>
              </a:rPr>
              <a:t>Entity type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 (aka </a:t>
            </a:r>
            <a:r>
              <a:rPr lang="en-US" altLang="fr-FR" sz="2400" b="1" dirty="0">
                <a:latin typeface="Century Gothic" panose="020B0502020202020204" pitchFamily="34" charset="0"/>
                <a:cs typeface="Times New Roman" pitchFamily="18" charset="0"/>
              </a:rPr>
              <a:t>entity class 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or –simply– </a:t>
            </a:r>
            <a:r>
              <a:rPr lang="en-US" altLang="fr-FR" sz="2400" b="1" dirty="0">
                <a:latin typeface="Century Gothic" panose="020B0502020202020204" pitchFamily="34" charset="0"/>
                <a:cs typeface="Times New Roman" pitchFamily="18" charset="0"/>
              </a:rPr>
              <a:t>entity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)</a:t>
            </a:r>
            <a:r>
              <a:rPr lang="en-US" altLang="fr-FR" sz="2400" b="1" dirty="0">
                <a:latin typeface="Century Gothic" panose="020B0502020202020204" pitchFamily="34" charset="0"/>
                <a:cs typeface="Times New Roman" pitchFamily="18" charset="0"/>
              </a:rPr>
              <a:t>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collection of entities that share common properties/characteristics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i="1" dirty="0">
                <a:latin typeface="Century Gothic" panose="020B0502020202020204" pitchFamily="34" charset="0"/>
                <a:cs typeface="Times New Roman" pitchFamily="18" charset="0"/>
              </a:rPr>
              <a:t>each entity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 type in an E-R model is given a name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name is placed inside a rectangle representing the entity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 smtClean="0">
                <a:latin typeface="Century Gothic" panose="020B0502020202020204" pitchFamily="34" charset="0"/>
                <a:cs typeface="Times New Roman" pitchFamily="18" charset="0"/>
              </a:rPr>
              <a:t>each 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entity is described just </a:t>
            </a:r>
            <a:r>
              <a:rPr lang="en-US" altLang="fr-FR" i="1" dirty="0">
                <a:latin typeface="Century Gothic" panose="020B0502020202020204" pitchFamily="34" charset="0"/>
                <a:cs typeface="Times New Roman" pitchFamily="18" charset="0"/>
              </a:rPr>
              <a:t>once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 in a data model	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altLang="fr-FR" b="1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  <a:defRPr/>
            </a:pPr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Entities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9686AC3-69E5-4A27-A55A-29CB067F8B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4" t="26296" r="9158" b="54444"/>
          <a:stretch/>
        </p:blipFill>
        <p:spPr>
          <a:xfrm>
            <a:off x="1905000" y="5410200"/>
            <a:ext cx="594434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4662" y="914399"/>
            <a:ext cx="8364538" cy="2412995"/>
          </a:xfrm>
        </p:spPr>
        <p:txBody>
          <a:bodyPr/>
          <a:lstStyle/>
          <a:p>
            <a:pPr>
              <a:buNone/>
            </a:pPr>
            <a:r>
              <a:rPr lang="en-US" altLang="fr-FR" b="1" dirty="0">
                <a:latin typeface="Century Gothic" panose="020B0502020202020204" pitchFamily="34" charset="0"/>
              </a:rPr>
              <a:t>Entity </a:t>
            </a:r>
            <a:r>
              <a:rPr lang="en-US" altLang="fr-FR" b="1" i="1" dirty="0">
                <a:latin typeface="Century Gothic" panose="020B0502020202020204" pitchFamily="34" charset="0"/>
              </a:rPr>
              <a:t>Types</a:t>
            </a:r>
            <a:r>
              <a:rPr lang="en-US" altLang="fr-FR" b="1" dirty="0">
                <a:latin typeface="Century Gothic" panose="020B0502020202020204" pitchFamily="34" charset="0"/>
              </a:rPr>
              <a:t> vs. Entity </a:t>
            </a:r>
            <a:r>
              <a:rPr lang="en-US" altLang="fr-FR" b="1" i="1" dirty="0">
                <a:latin typeface="Century Gothic" panose="020B0502020202020204" pitchFamily="34" charset="0"/>
              </a:rPr>
              <a:t>Instances</a:t>
            </a:r>
            <a:r>
              <a:rPr lang="en-US" altLang="fr-FR" dirty="0">
                <a:latin typeface="Century Gothic" panose="020B0502020202020204" pitchFamily="34" charset="0"/>
              </a:rPr>
              <a:t> (cont.):</a:t>
            </a:r>
          </a:p>
          <a:p>
            <a:r>
              <a:rPr lang="en-US" altLang="fr-FR" b="1" dirty="0"/>
              <a:t>Entity instance </a:t>
            </a:r>
            <a:r>
              <a:rPr lang="en-US" altLang="fr-FR" dirty="0"/>
              <a:t>(aka </a:t>
            </a:r>
            <a:r>
              <a:rPr lang="en-US" altLang="fr-FR" b="1" dirty="0"/>
              <a:t>instance</a:t>
            </a:r>
            <a:r>
              <a:rPr lang="en-US" altLang="fr-FR" dirty="0"/>
              <a:t>):</a:t>
            </a:r>
          </a:p>
          <a:p>
            <a:pPr lvl="1"/>
            <a:r>
              <a:rPr lang="en-US" altLang="fr-FR" dirty="0"/>
              <a:t>a single occurrence of an entity</a:t>
            </a:r>
          </a:p>
          <a:p>
            <a:pPr lvl="1"/>
            <a:r>
              <a:rPr lang="en-US" altLang="fr-FR" i="1" dirty="0"/>
              <a:t>many</a:t>
            </a:r>
            <a:r>
              <a:rPr lang="en-US" altLang="fr-FR" dirty="0"/>
              <a:t> instances of an entity type may be represented by data stored in the database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676"/>
          </a:xfrm>
        </p:spPr>
        <p:txBody>
          <a:bodyPr>
            <a:noAutofit/>
          </a:bodyPr>
          <a:lstStyle/>
          <a:p>
            <a:r>
              <a:rPr lang="en-US" sz="3200" b="1" dirty="0"/>
              <a:t>Entities</a:t>
            </a:r>
            <a:endParaRPr lang="en-US" sz="3200" dirty="0"/>
          </a:p>
        </p:txBody>
      </p:sp>
      <p:graphicFrame>
        <p:nvGraphicFramePr>
          <p:cNvPr id="16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89770"/>
              </p:ext>
            </p:extLst>
          </p:nvPr>
        </p:nvGraphicFramePr>
        <p:xfrm>
          <a:off x="3962400" y="3403598"/>
          <a:ext cx="4418013" cy="3454402"/>
        </p:xfrm>
        <a:graphic>
          <a:graphicData uri="http://schemas.openxmlformats.org/drawingml/2006/table">
            <a:tbl>
              <a:tblPr/>
              <a:tblGrid>
                <a:gridCol w="1454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8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371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Student 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Last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First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1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Arnold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Betty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71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Taylor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Simmons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71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21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71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Wrench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" name="AutoShape 49"/>
          <p:cNvSpPr>
            <a:spLocks/>
          </p:cNvSpPr>
          <p:nvPr/>
        </p:nvSpPr>
        <p:spPr bwMode="auto">
          <a:xfrm>
            <a:off x="762000" y="5492748"/>
            <a:ext cx="1468438" cy="458788"/>
          </a:xfrm>
          <a:prstGeom prst="borderCallout2">
            <a:avLst>
              <a:gd name="adj1" fmla="val 24912"/>
              <a:gd name="adj2" fmla="val 105468"/>
              <a:gd name="adj3" fmla="val 24912"/>
              <a:gd name="adj4" fmla="val 154440"/>
              <a:gd name="adj5" fmla="val -76997"/>
              <a:gd name="adj6" fmla="val 208979"/>
            </a:avLst>
          </a:prstGeom>
          <a:solidFill>
            <a:srgbClr val="FEF0A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instance</a:t>
            </a:r>
          </a:p>
        </p:txBody>
      </p:sp>
      <p:sp>
        <p:nvSpPr>
          <p:cNvPr id="18" name="Line 50"/>
          <p:cNvSpPr>
            <a:spLocks noChangeShapeType="1"/>
          </p:cNvSpPr>
          <p:nvPr/>
        </p:nvSpPr>
        <p:spPr bwMode="auto">
          <a:xfrm>
            <a:off x="2819400" y="5603873"/>
            <a:ext cx="990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" name="Line 51"/>
          <p:cNvSpPr>
            <a:spLocks noChangeShapeType="1"/>
          </p:cNvSpPr>
          <p:nvPr/>
        </p:nvSpPr>
        <p:spPr bwMode="auto">
          <a:xfrm>
            <a:off x="3009900" y="5613398"/>
            <a:ext cx="800100" cy="53339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" name="AutoShape 53"/>
          <p:cNvSpPr>
            <a:spLocks/>
          </p:cNvSpPr>
          <p:nvPr/>
        </p:nvSpPr>
        <p:spPr bwMode="auto">
          <a:xfrm>
            <a:off x="1143000" y="3082923"/>
            <a:ext cx="1204913" cy="473075"/>
          </a:xfrm>
          <a:prstGeom prst="borderCallout2">
            <a:avLst>
              <a:gd name="adj1" fmla="val 24162"/>
              <a:gd name="adj2" fmla="val 106324"/>
              <a:gd name="adj3" fmla="val 24162"/>
              <a:gd name="adj4" fmla="val 163111"/>
              <a:gd name="adj5" fmla="val 113088"/>
              <a:gd name="adj6" fmla="val 222005"/>
            </a:avLst>
          </a:prstGeom>
          <a:solidFill>
            <a:srgbClr val="FEF0A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</a:p>
        </p:txBody>
      </p:sp>
    </p:spTree>
    <p:extLst>
      <p:ext uri="{BB962C8B-B14F-4D97-AF65-F5344CB8AC3E}">
        <p14:creationId xmlns:p14="http://schemas.microsoft.com/office/powerpoint/2010/main" val="15244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90600" y="21336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0000"/>
              <a:buFont typeface="Wingdings" panose="05000000000000000000" pitchFamily="2" charset="2"/>
              <a:buChar char=":"/>
            </a:pPr>
            <a:endParaRPr lang="en-US" alt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457200" y="9144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fr-FR" sz="2400" b="1" dirty="0">
                <a:latin typeface="Century Gothic" panose="020B0502020202020204" pitchFamily="34" charset="0"/>
              </a:rPr>
              <a:t>Common Mistakes with Data Entities</a:t>
            </a:r>
            <a:r>
              <a:rPr kumimoji="0" lang="en-US" altLang="fr-FR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Many people confuse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data </a:t>
            </a:r>
            <a:r>
              <a:rPr lang="en-US" altLang="fr-FR" i="1" dirty="0">
                <a:latin typeface="Century Gothic" panose="020B0502020202020204" pitchFamily="34" charset="0"/>
                <a:cs typeface="Times New Roman" pitchFamily="18" charset="0"/>
              </a:rPr>
              <a:t>entities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 with </a:t>
            </a:r>
            <a:r>
              <a:rPr lang="en-US" altLang="fr-FR" i="1" dirty="0">
                <a:latin typeface="Century Gothic" panose="020B0502020202020204" pitchFamily="34" charset="0"/>
                <a:cs typeface="Times New Roman" pitchFamily="18" charset="0"/>
              </a:rPr>
              <a:t>sources/sinks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 or system outputs,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i="1" dirty="0">
                <a:latin typeface="Century Gothic" panose="020B0502020202020204" pitchFamily="34" charset="0"/>
                <a:cs typeface="Times New Roman" pitchFamily="18" charset="0"/>
              </a:rPr>
              <a:t>relationships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 with </a:t>
            </a:r>
            <a:r>
              <a:rPr lang="en-US" altLang="fr-FR" i="1" dirty="0">
                <a:latin typeface="Century Gothic" panose="020B0502020202020204" pitchFamily="34" charset="0"/>
                <a:cs typeface="Times New Roman" pitchFamily="18" charset="0"/>
              </a:rPr>
              <a:t>data flows</a:t>
            </a:r>
          </a:p>
          <a:p>
            <a:pPr>
              <a:buFont typeface="Courier New" pitchFamily="49" charset="0"/>
              <a:buChar char="o"/>
              <a:defRPr/>
            </a:pPr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Avoid this problem with a simple rule: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true data entity will have </a:t>
            </a:r>
            <a:r>
              <a:rPr lang="en-US" altLang="fr-FR" i="1" dirty="0">
                <a:latin typeface="Century Gothic" panose="020B0502020202020204" pitchFamily="34" charset="0"/>
                <a:cs typeface="Times New Roman" pitchFamily="18" charset="0"/>
              </a:rPr>
              <a:t>many possible instances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,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each instance has a distinguishing characteristic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altLang="fr-FR" sz="1000" b="1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Example </a:t>
            </a:r>
            <a:r>
              <a:rPr lang="en-US" altLang="fr-FR" sz="2400" dirty="0" smtClean="0">
                <a:latin typeface="Century Gothic" panose="020B0502020202020204" pitchFamily="34" charset="0"/>
                <a:cs typeface="Times New Roman" pitchFamily="18" charset="0"/>
              </a:rPr>
              <a:t>below, 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“sorority expense system”: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do we need to keep track of data about the treasurer?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Entities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9497F3-7551-44BE-954B-8BF51C646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44074" r="1666" b="30741"/>
          <a:stretch/>
        </p:blipFill>
        <p:spPr>
          <a:xfrm>
            <a:off x="2133600" y="5673969"/>
            <a:ext cx="7010400" cy="11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90600" y="21336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0000"/>
              <a:buFont typeface="Wingdings" panose="05000000000000000000" pitchFamily="2" charset="2"/>
              <a:buChar char=":"/>
            </a:pPr>
            <a:endParaRPr lang="en-US" alt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457200" y="9144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fr-FR" sz="2400" b="1" dirty="0">
                <a:latin typeface="Century Gothic" panose="020B0502020202020204" pitchFamily="34" charset="0"/>
              </a:rPr>
              <a:t>Naming Entity Types: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</a:rPr>
              <a:t>Should use all </a:t>
            </a:r>
            <a:r>
              <a:rPr lang="en-US" altLang="fr-FR" sz="2400" i="1" dirty="0">
                <a:latin typeface="Century Gothic" panose="020B0502020202020204" pitchFamily="34" charset="0"/>
              </a:rPr>
              <a:t>capital letters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>
                <a:latin typeface="Century Gothic" panose="020B0502020202020204" pitchFamily="34" charset="0"/>
              </a:rPr>
              <a:t>e.g. EMPLOYEE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fr-FR" sz="1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</a:rPr>
              <a:t>Should be named by a </a:t>
            </a:r>
            <a:r>
              <a:rPr lang="en-US" altLang="fr-FR" sz="2400" i="1" dirty="0">
                <a:latin typeface="Century Gothic" panose="020B0502020202020204" pitchFamily="34" charset="0"/>
              </a:rPr>
              <a:t>singular noun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>
                <a:latin typeface="Century Gothic" panose="020B0502020202020204" pitchFamily="34" charset="0"/>
              </a:rPr>
              <a:t>e.g. CUSTOMER, STUDENT, or AUTOMOBILE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fr-FR" sz="1000" i="1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</a:rPr>
              <a:t>Use </a:t>
            </a:r>
            <a:r>
              <a:rPr lang="en-US" altLang="fr-FR" sz="2400" i="1" dirty="0">
                <a:latin typeface="Century Gothic" panose="020B0502020202020204" pitchFamily="34" charset="0"/>
              </a:rPr>
              <a:t>simple</a:t>
            </a:r>
            <a:r>
              <a:rPr lang="en-US" altLang="fr-FR" sz="2400" dirty="0">
                <a:latin typeface="Century Gothic" panose="020B0502020202020204" pitchFamily="34" charset="0"/>
              </a:rPr>
              <a:t>, </a:t>
            </a:r>
            <a:r>
              <a:rPr lang="en-US" altLang="fr-FR" sz="2400" i="1" dirty="0">
                <a:latin typeface="Century Gothic" panose="020B0502020202020204" pitchFamily="34" charset="0"/>
              </a:rPr>
              <a:t>concise</a:t>
            </a:r>
            <a:r>
              <a:rPr lang="en-US" altLang="fr-FR" sz="2400" dirty="0">
                <a:latin typeface="Century Gothic" panose="020B0502020202020204" pitchFamily="34" charset="0"/>
              </a:rPr>
              <a:t> </a:t>
            </a:r>
            <a:r>
              <a:rPr lang="en-US" altLang="fr-FR" sz="2400" dirty="0" smtClean="0">
                <a:latin typeface="Century Gothic" panose="020B0502020202020204" pitchFamily="34" charset="0"/>
              </a:rPr>
              <a:t>nouns</a:t>
            </a:r>
            <a:endParaRPr lang="en-US" altLang="fr-FR" sz="2400" dirty="0">
              <a:latin typeface="Century Gothic" panose="020B0502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>
                <a:latin typeface="Century Gothic" panose="020B0502020202020204" pitchFamily="34" charset="0"/>
              </a:rPr>
              <a:t>e.g. use REGISTRATION instead of </a:t>
            </a:r>
            <a:br>
              <a:rPr lang="en-US" altLang="fr-FR" dirty="0">
                <a:latin typeface="Century Gothic" panose="020B0502020202020204" pitchFamily="34" charset="0"/>
              </a:rPr>
            </a:br>
            <a:r>
              <a:rPr lang="en-US" altLang="fr-FR" dirty="0">
                <a:latin typeface="Century Gothic" panose="020B0502020202020204" pitchFamily="34" charset="0"/>
              </a:rPr>
              <a:t>STUDENT REGISTRATION FOR CLASS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 smtClean="0">
                <a:latin typeface="Century Gothic" panose="020B0502020202020204" pitchFamily="34" charset="0"/>
                <a:cs typeface="Times New Roman" pitchFamily="18" charset="0"/>
              </a:rPr>
              <a:t>Name 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should be </a:t>
            </a:r>
            <a:r>
              <a:rPr lang="en-US" altLang="fr-FR" sz="2400" i="1" dirty="0">
                <a:latin typeface="Century Gothic" panose="020B0502020202020204" pitchFamily="34" charset="0"/>
                <a:cs typeface="Times New Roman" pitchFamily="18" charset="0"/>
              </a:rPr>
              <a:t>descriptive/specific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 to company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>
                <a:latin typeface="Century Gothic" panose="020B0502020202020204" pitchFamily="34" charset="0"/>
              </a:rPr>
              <a:t>e.g. instead of just using ORDER,</a:t>
            </a:r>
            <a:br>
              <a:rPr lang="en-US" altLang="fr-FR" dirty="0">
                <a:latin typeface="Century Gothic" panose="020B0502020202020204" pitchFamily="34" charset="0"/>
              </a:rPr>
            </a:br>
            <a:r>
              <a:rPr lang="en-US" altLang="fr-FR" dirty="0">
                <a:latin typeface="Century Gothic" panose="020B0502020202020204" pitchFamily="34" charset="0"/>
              </a:rPr>
              <a:t>use PURCHASE ORDER (to distinguish between it and CUSTOMER ORDER)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altLang="fr-FR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fr-FR" sz="24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Entities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Lesson Overview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Introduction – (p1)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b="1" dirty="0">
                <a:solidFill>
                  <a:schemeClr val="tx1"/>
                </a:solidFill>
              </a:rPr>
              <a:t>E-R Diagram</a:t>
            </a:r>
            <a:r>
              <a:rPr lang="en-US" altLang="en-US" dirty="0">
                <a:solidFill>
                  <a:schemeClr val="tx1"/>
                </a:solidFill>
              </a:rPr>
              <a:t> – (p2)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Case Studies – (p3)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E10F5-5EEB-4563-8644-8856C174A3D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4000" dirty="0"/>
              <a:t>Attributes</a:t>
            </a:r>
          </a:p>
        </p:txBody>
      </p:sp>
      <p:pic>
        <p:nvPicPr>
          <p:cNvPr id="5" name="Picture 2" descr="C:\Users\User\AppData\Local\Microsoft\Windows\Temporary Internet Files\Content.IE5\TYSL3NYF\MC90044215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19" y="5257800"/>
            <a:ext cx="1052562" cy="10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90600" y="21336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0000"/>
              <a:buFont typeface="Wingdings" panose="05000000000000000000" pitchFamily="2" charset="2"/>
              <a:buChar char=":"/>
            </a:pPr>
            <a:endParaRPr lang="en-US" alt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457200" y="9144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fr-FR" sz="2400" b="1" dirty="0">
                <a:latin typeface="Century Gothic" panose="020B0502020202020204" pitchFamily="34" charset="0"/>
              </a:rPr>
              <a:t>Attribute: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A named </a:t>
            </a:r>
            <a:r>
              <a:rPr lang="en-US" altLang="fr-FR" sz="2400" i="1" dirty="0">
                <a:latin typeface="Century Gothic" panose="020B0502020202020204" pitchFamily="34" charset="0"/>
                <a:cs typeface="Times New Roman" pitchFamily="18" charset="0"/>
              </a:rPr>
              <a:t>property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 or </a:t>
            </a:r>
            <a:r>
              <a:rPr lang="en-US" altLang="fr-FR" sz="2400" i="1" dirty="0">
                <a:latin typeface="Century Gothic" panose="020B0502020202020204" pitchFamily="34" charset="0"/>
                <a:cs typeface="Times New Roman" pitchFamily="18" charset="0"/>
              </a:rPr>
              <a:t>characteristic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 of an entity that is of interest to the organization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Represented by </a:t>
            </a:r>
            <a:r>
              <a:rPr lang="en-US" altLang="fr-FR" sz="2400" i="1" dirty="0">
                <a:latin typeface="Century Gothic" panose="020B0502020202020204" pitchFamily="34" charset="0"/>
                <a:cs typeface="Times New Roman" pitchFamily="18" charset="0"/>
              </a:rPr>
              <a:t>Q3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 in 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  <a:hlinkClick r:id="rId3" action="ppaction://hlinksldjump"/>
              </a:rPr>
              <a:t>Table 8-1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Some typical entity types and associated attributes: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STUDENT: </a:t>
            </a:r>
            <a:r>
              <a:rPr lang="en-US" altLang="fr-FR" dirty="0" err="1">
                <a:latin typeface="Century Gothic" panose="020B0502020202020204" pitchFamily="34" charset="0"/>
                <a:cs typeface="Times New Roman" pitchFamily="18" charset="0"/>
              </a:rPr>
              <a:t>Student_ID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altLang="fr-FR" dirty="0" err="1">
                <a:latin typeface="Century Gothic" panose="020B0502020202020204" pitchFamily="34" charset="0"/>
                <a:cs typeface="Times New Roman" pitchFamily="18" charset="0"/>
              </a:rPr>
              <a:t>Student_Name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altLang="fr-FR" dirty="0" err="1">
                <a:latin typeface="Century Gothic" panose="020B0502020202020204" pitchFamily="34" charset="0"/>
                <a:cs typeface="Times New Roman" pitchFamily="18" charset="0"/>
              </a:rPr>
              <a:t>Home_Address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altLang="fr-FR" dirty="0" err="1">
                <a:latin typeface="Century Gothic" panose="020B0502020202020204" pitchFamily="34" charset="0"/>
                <a:cs typeface="Times New Roman" pitchFamily="18" charset="0"/>
              </a:rPr>
              <a:t>Phone_Number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, Major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AUTOMOBILE: </a:t>
            </a:r>
            <a:r>
              <a:rPr lang="en-US" altLang="fr-FR" dirty="0" err="1">
                <a:latin typeface="Century Gothic" panose="020B0502020202020204" pitchFamily="34" charset="0"/>
                <a:cs typeface="Times New Roman" pitchFamily="18" charset="0"/>
              </a:rPr>
              <a:t>Vehicle_ID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, Color, Weight, Horsepower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EMPLOYEE: </a:t>
            </a:r>
            <a:r>
              <a:rPr lang="en-US" altLang="fr-FR" dirty="0" err="1">
                <a:latin typeface="Century Gothic" panose="020B0502020202020204" pitchFamily="34" charset="0"/>
                <a:cs typeface="Times New Roman" pitchFamily="18" charset="0"/>
              </a:rPr>
              <a:t>Employee_ID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altLang="fr-FR" dirty="0" err="1">
                <a:latin typeface="Century Gothic" panose="020B0502020202020204" pitchFamily="34" charset="0"/>
                <a:cs typeface="Times New Roman" pitchFamily="18" charset="0"/>
              </a:rPr>
              <a:t>Employee_Name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altLang="fr-FR" dirty="0" err="1">
                <a:latin typeface="Century Gothic" panose="020B0502020202020204" pitchFamily="34" charset="0"/>
                <a:cs typeface="Times New Roman" pitchFamily="18" charset="0"/>
              </a:rPr>
              <a:t>Payroll_Address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, Skill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altLang="fr-FR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Attributes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38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90600" y="21336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0000"/>
              <a:buFont typeface="Wingdings" panose="05000000000000000000" pitchFamily="2" charset="2"/>
              <a:buChar char=":"/>
            </a:pPr>
            <a:endParaRPr lang="en-US" alt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457200" y="9144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fr-FR" sz="2400" b="1" dirty="0">
                <a:latin typeface="Century Gothic" panose="020B0502020202020204" pitchFamily="34" charset="0"/>
              </a:rPr>
              <a:t>Naming Attributes: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Use initial capital letter, followed by lowercase letters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Use nouns for names; e.g. Age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Use underscores to separate words (optional</a:t>
            </a:r>
            <a:r>
              <a:rPr lang="en-US" altLang="fr-FR" sz="2400" dirty="0" smtClean="0">
                <a:latin typeface="Century Gothic" panose="020B0502020202020204" pitchFamily="34" charset="0"/>
                <a:cs typeface="Times New Roman" pitchFamily="18" charset="0"/>
              </a:rPr>
              <a:t>);</a:t>
            </a:r>
            <a:br>
              <a:rPr lang="en-US" altLang="fr-FR" sz="2400" dirty="0" smtClean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altLang="fr-FR" sz="2400" dirty="0" smtClean="0">
                <a:latin typeface="Century Gothic" panose="020B0502020202020204" pitchFamily="34" charset="0"/>
                <a:cs typeface="Times New Roman" pitchFamily="18" charset="0"/>
              </a:rPr>
              <a:t>e.g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. </a:t>
            </a:r>
            <a:r>
              <a:rPr lang="en-US" altLang="fr-FR" sz="2400" dirty="0" err="1">
                <a:latin typeface="Century Gothic" panose="020B0502020202020204" pitchFamily="34" charset="0"/>
                <a:cs typeface="Times New Roman" pitchFamily="18" charset="0"/>
              </a:rPr>
              <a:t>Customer_ID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altLang="fr-FR" sz="2400" dirty="0" err="1">
                <a:latin typeface="Century Gothic" panose="020B0502020202020204" pitchFamily="34" charset="0"/>
                <a:cs typeface="Times New Roman" pitchFamily="18" charset="0"/>
              </a:rPr>
              <a:t>Product_Minimum_Price</a:t>
            </a:r>
            <a:endParaRPr lang="en-US" altLang="fr-FR" sz="24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Attribute name should be </a:t>
            </a:r>
            <a:r>
              <a:rPr lang="en-US" altLang="fr-FR" sz="2400" i="1" dirty="0">
                <a:latin typeface="Century Gothic" panose="020B0502020202020204" pitchFamily="34" charset="0"/>
                <a:cs typeface="Times New Roman" pitchFamily="18" charset="0"/>
              </a:rPr>
              <a:t>unique</a:t>
            </a: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 smtClean="0">
                <a:latin typeface="Century Gothic" panose="020B0502020202020204" pitchFamily="34" charset="0"/>
                <a:cs typeface="Times New Roman" pitchFamily="18" charset="0"/>
              </a:rPr>
              <a:t>no 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2 attributes of same entity type may have the same name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 smtClean="0">
                <a:latin typeface="Century Gothic" panose="020B0502020202020204" pitchFamily="34" charset="0"/>
                <a:cs typeface="Times New Roman" pitchFamily="18" charset="0"/>
              </a:rPr>
              <a:t>preferable 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no two attributes have the same name (i.e. across all entity types)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Follow a standard format for naming attributes: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e.g. using </a:t>
            </a:r>
            <a:r>
              <a:rPr lang="en-US" altLang="fr-FR" dirty="0" err="1">
                <a:latin typeface="Century Gothic" panose="020B0502020202020204" pitchFamily="34" charset="0"/>
                <a:cs typeface="Times New Roman" pitchFamily="18" charset="0"/>
              </a:rPr>
              <a:t>Student_GPA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b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as opposed to </a:t>
            </a:r>
            <a:r>
              <a:rPr lang="en-US" altLang="fr-FR" dirty="0" err="1">
                <a:latin typeface="Century Gothic" panose="020B0502020202020204" pitchFamily="34" charset="0"/>
                <a:cs typeface="Times New Roman" pitchFamily="18" charset="0"/>
              </a:rPr>
              <a:t>GPA_of_Student</a:t>
            </a:r>
            <a:endParaRPr lang="en-US" altLang="fr-FR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Attributes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56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90600" y="21336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0000"/>
              <a:buFont typeface="Wingdings" panose="05000000000000000000" pitchFamily="2" charset="2"/>
              <a:buChar char=":"/>
            </a:pPr>
            <a:endParaRPr lang="en-US" alt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457200" y="9144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fr-FR" sz="2400" b="1" dirty="0">
                <a:latin typeface="Century Gothic" panose="020B0502020202020204" pitchFamily="34" charset="0"/>
              </a:rPr>
              <a:t>Using Attributes in E-R Diagram: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Place the name inside the rectangle</a:t>
            </a:r>
            <a:b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for associated entity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We use different notations to </a:t>
            </a:r>
            <a:b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distinguish between different</a:t>
            </a:r>
            <a:b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types of attributes </a:t>
            </a:r>
            <a:b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altLang="fr-FR" sz="2400" dirty="0">
                <a:latin typeface="Century Gothic" panose="020B0502020202020204" pitchFamily="34" charset="0"/>
                <a:cs typeface="Times New Roman" pitchFamily="18" charset="0"/>
              </a:rPr>
              <a:t>(to be discussed next)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fr-FR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fr-FR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altLang="fr-FR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altLang="fr-FR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altLang="fr-FR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fr-FR" sz="24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altLang="fr-FR" sz="28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Attributes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CE2A9C-8F2C-4CDF-B3F7-A8E8FF4D5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30" t="31866" r="67462" b="53571"/>
          <a:stretch/>
        </p:blipFill>
        <p:spPr>
          <a:xfrm>
            <a:off x="6383431" y="897481"/>
            <a:ext cx="2379569" cy="1464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F69FD9A-0E77-45BB-8E50-FEE6162F1F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472" t="18580" r="31151" b="57939"/>
          <a:stretch/>
        </p:blipFill>
        <p:spPr>
          <a:xfrm>
            <a:off x="6248400" y="2482017"/>
            <a:ext cx="2606689" cy="239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altLang="en-US" sz="4000" dirty="0"/>
              <a:t>Candidate Keys and Identifiers</a:t>
            </a:r>
            <a:endParaRPr lang="en-US" sz="4000" b="1" dirty="0"/>
          </a:p>
        </p:txBody>
      </p:sp>
      <p:pic>
        <p:nvPicPr>
          <p:cNvPr id="5" name="Picture 2" descr="C:\Users\User\AppData\Local\Microsoft\Windows\Temporary Internet Files\Content.IE5\TYSL3NYF\MC90044215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19" y="5257800"/>
            <a:ext cx="1052562" cy="10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1568"/>
          </a:xfrm>
        </p:spPr>
        <p:txBody>
          <a:bodyPr/>
          <a:lstStyle/>
          <a:p>
            <a:r>
              <a:rPr lang="en-US" sz="3200" b="1" dirty="0"/>
              <a:t>Candidate Keys and Identifiers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0634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  <a:defRPr/>
            </a:pPr>
            <a:r>
              <a:rPr lang="en-US" altLang="en-US" b="1" dirty="0">
                <a:latin typeface="Century Gothic" panose="020B0502020202020204" pitchFamily="34" charset="0"/>
                <a:cs typeface="Times New Roman" pitchFamily="18" charset="0"/>
              </a:rPr>
              <a:t>Candidate Key </a:t>
            </a:r>
            <a:r>
              <a:rPr lang="en-US" altLang="en-US" dirty="0" smtClean="0">
                <a:latin typeface="Century Gothic" panose="020B0502020202020204" pitchFamily="34" charset="0"/>
                <a:cs typeface="Times New Roman" pitchFamily="18" charset="0"/>
              </a:rPr>
              <a:t>(aka </a:t>
            </a:r>
            <a:r>
              <a:rPr lang="en-US" altLang="en-US" b="1" dirty="0" smtClean="0">
                <a:latin typeface="Century Gothic" panose="020B0502020202020204" pitchFamily="34" charset="0"/>
                <a:cs typeface="Times New Roman" pitchFamily="18" charset="0"/>
              </a:rPr>
              <a:t>Primary </a:t>
            </a:r>
            <a:r>
              <a:rPr lang="en-US" altLang="en-US" b="1" dirty="0">
                <a:latin typeface="Century Gothic" panose="020B0502020202020204" pitchFamily="34" charset="0"/>
                <a:cs typeface="Times New Roman" pitchFamily="18" charset="0"/>
              </a:rPr>
              <a:t>key</a:t>
            </a:r>
            <a:r>
              <a:rPr lang="en-US" altLang="en-US" dirty="0" smtClean="0">
                <a:latin typeface="Century Gothic" panose="020B0502020202020204" pitchFamily="34" charset="0"/>
                <a:cs typeface="Times New Roman" pitchFamily="18" charset="0"/>
              </a:rPr>
              <a:t>):</a:t>
            </a:r>
            <a:endParaRPr lang="en-US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Century Gothic" panose="020B0502020202020204" pitchFamily="34" charset="0"/>
                <a:cs typeface="Times New Roman" pitchFamily="18" charset="0"/>
              </a:rPr>
              <a:t>It’s an </a:t>
            </a:r>
            <a:r>
              <a:rPr lang="en-US" altLang="en-US" dirty="0">
                <a:latin typeface="Century Gothic" panose="020B0502020202020204" pitchFamily="34" charset="0"/>
                <a:cs typeface="Times New Roman" pitchFamily="18" charset="0"/>
              </a:rPr>
              <a:t>attribute (or combination of attributes) that </a:t>
            </a:r>
            <a:r>
              <a:rPr lang="en-US" altLang="en-US" i="1" dirty="0">
                <a:latin typeface="Century Gothic" panose="020B0502020202020204" pitchFamily="34" charset="0"/>
                <a:cs typeface="Times New Roman" pitchFamily="18" charset="0"/>
              </a:rPr>
              <a:t>uniquely</a:t>
            </a:r>
            <a:r>
              <a:rPr lang="en-US" altLang="en-US" dirty="0">
                <a:latin typeface="Century Gothic" panose="020B0502020202020204" pitchFamily="34" charset="0"/>
                <a:cs typeface="Times New Roman" pitchFamily="18" charset="0"/>
              </a:rPr>
              <a:t> identifies each instance of an entity </a:t>
            </a:r>
            <a:r>
              <a:rPr lang="en-US" altLang="en-US" dirty="0" smtClean="0">
                <a:latin typeface="Century Gothic" panose="020B0502020202020204" pitchFamily="34" charset="0"/>
                <a:cs typeface="Times New Roman" pitchFamily="18" charset="0"/>
              </a:rPr>
              <a:t>type</a:t>
            </a:r>
          </a:p>
          <a:p>
            <a:pPr eaLnBrk="0" hangingPunct="0">
              <a:buFont typeface="Arial" panose="020B0604020202020204" pitchFamily="34" charset="0"/>
              <a:buChar char="•"/>
              <a:defRPr/>
            </a:pPr>
            <a:endParaRPr lang="en-US" sz="1000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pPr eaLnBrk="0" hangingPunct="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entury Gothic" panose="020B0502020202020204" pitchFamily="34" charset="0"/>
                <a:cs typeface="Times New Roman" pitchFamily="18" charset="0"/>
              </a:rPr>
              <a:t>Represented </a:t>
            </a: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by </a:t>
            </a:r>
            <a:r>
              <a:rPr lang="en-US" i="1" dirty="0" smtClean="0">
                <a:latin typeface="Century Gothic" panose="020B0502020202020204" pitchFamily="34" charset="0"/>
                <a:cs typeface="Times New Roman" pitchFamily="18" charset="0"/>
              </a:rPr>
              <a:t>Q2</a:t>
            </a:r>
            <a:r>
              <a:rPr lang="en-US" dirty="0" smtClean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in </a:t>
            </a:r>
            <a:r>
              <a:rPr lang="en-US" dirty="0">
                <a:latin typeface="Century Gothic" panose="020B0502020202020204" pitchFamily="34" charset="0"/>
                <a:cs typeface="Times New Roman" pitchFamily="18" charset="0"/>
                <a:hlinkClick r:id="rId2" action="ppaction://hlinksldjump"/>
              </a:rPr>
              <a:t>Table 8-1</a:t>
            </a: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endParaRPr lang="en-US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pPr eaLnBrk="0" hangingPunct="0">
              <a:buFont typeface="Arial" panose="020B0604020202020204" pitchFamily="34" charset="0"/>
              <a:buChar char="•"/>
              <a:defRPr/>
            </a:pPr>
            <a:endParaRPr lang="en-US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eaLnBrk="0" hangingPunct="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entury Gothic" panose="020B0502020202020204" pitchFamily="34" charset="0"/>
                <a:cs typeface="Times New Roman" pitchFamily="18" charset="0"/>
              </a:rPr>
              <a:t>e.g. candidate </a:t>
            </a: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key for a STUDENT entity type might </a:t>
            </a:r>
            <a:r>
              <a:rPr lang="en-US" dirty="0" smtClean="0">
                <a:latin typeface="Century Gothic" panose="020B0502020202020204" pitchFamily="34" charset="0"/>
                <a:cs typeface="Times New Roman" pitchFamily="18" charset="0"/>
              </a:rPr>
              <a:t>be </a:t>
            </a:r>
            <a:r>
              <a:rPr lang="en-US" dirty="0" err="1" smtClean="0">
                <a:latin typeface="Century Gothic" panose="020B0502020202020204" pitchFamily="34" charset="0"/>
                <a:cs typeface="Times New Roman" pitchFamily="18" charset="0"/>
              </a:rPr>
              <a:t>Student_ID</a:t>
            </a:r>
            <a:endParaRPr lang="en-US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eaLnBrk="0" hangingPunct="0">
              <a:buFont typeface="Arial" panose="020B0604020202020204" pitchFamily="34" charset="0"/>
              <a:buChar char="•"/>
              <a:defRPr/>
            </a:pPr>
            <a:endParaRPr lang="en-US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817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1568"/>
          </a:xfrm>
        </p:spPr>
        <p:txBody>
          <a:bodyPr/>
          <a:lstStyle/>
          <a:p>
            <a:r>
              <a:rPr lang="en-US" sz="3200" b="1" dirty="0"/>
              <a:t>Candidate Keys and Identifiers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638800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  <a:defRPr/>
            </a:pPr>
            <a:r>
              <a:rPr lang="en-US" altLang="en-US" b="1" dirty="0">
                <a:latin typeface="Century Gothic" panose="020B0502020202020204" pitchFamily="34" charset="0"/>
                <a:cs typeface="Times New Roman" pitchFamily="18" charset="0"/>
              </a:rPr>
              <a:t>Identifiers</a:t>
            </a:r>
            <a:r>
              <a:rPr lang="en-US" altLang="en-US" dirty="0" smtClean="0">
                <a:latin typeface="Century Gothic" panose="020B0502020202020204" pitchFamily="34" charset="0"/>
                <a:cs typeface="Times New Roman" pitchFamily="18" charset="0"/>
              </a:rPr>
              <a:t>:</a:t>
            </a:r>
            <a:endParaRPr lang="en-US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  <a:cs typeface="Times New Roman" pitchFamily="18" charset="0"/>
              </a:rPr>
              <a:t>Some entities may have </a:t>
            </a:r>
            <a:r>
              <a:rPr lang="en-US" altLang="en-US" dirty="0" smtClean="0">
                <a:latin typeface="Century Gothic" panose="020B0502020202020204" pitchFamily="34" charset="0"/>
                <a:cs typeface="Times New Roman" pitchFamily="18" charset="0"/>
              </a:rPr>
              <a:t>&gt; 1 </a:t>
            </a:r>
            <a:r>
              <a:rPr lang="en-US" altLang="en-US" dirty="0">
                <a:latin typeface="Century Gothic" panose="020B0502020202020204" pitchFamily="34" charset="0"/>
                <a:cs typeface="Times New Roman" pitchFamily="18" charset="0"/>
              </a:rPr>
              <a:t>possible candidate </a:t>
            </a:r>
            <a:r>
              <a:rPr lang="en-US" altLang="en-US" dirty="0" smtClean="0">
                <a:latin typeface="Century Gothic" panose="020B0502020202020204" pitchFamily="34" charset="0"/>
                <a:cs typeface="Times New Roman" pitchFamily="18" charset="0"/>
              </a:rPr>
              <a:t>key; e.g.</a:t>
            </a:r>
            <a:r>
              <a:rPr lang="en-US" dirty="0" smtClean="0"/>
              <a:t> </a:t>
            </a:r>
            <a:r>
              <a:rPr lang="en-US" dirty="0"/>
              <a:t>for EMPLOYEE </a:t>
            </a:r>
            <a:r>
              <a:rPr lang="en-US" dirty="0" smtClean="0"/>
              <a:t>data entity</a:t>
            </a:r>
            <a:r>
              <a:rPr lang="en-US" altLang="en-US" dirty="0" smtClean="0">
                <a:latin typeface="Century Gothic" panose="020B0502020202020204" pitchFamily="34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smtClean="0"/>
              <a:t>possible </a:t>
            </a:r>
            <a:r>
              <a:rPr lang="en-US" altLang="en-US" dirty="0">
                <a:latin typeface="Century Gothic" panose="020B0502020202020204" pitchFamily="34" charset="0"/>
                <a:cs typeface="Times New Roman" pitchFamily="18" charset="0"/>
              </a:rPr>
              <a:t>candidate </a:t>
            </a:r>
            <a:r>
              <a:rPr lang="en-US" altLang="en-US" dirty="0" smtClean="0">
                <a:latin typeface="Century Gothic" panose="020B0502020202020204" pitchFamily="34" charset="0"/>
                <a:cs typeface="Times New Roman" pitchFamily="18" charset="0"/>
              </a:rPr>
              <a:t>key: </a:t>
            </a:r>
            <a:r>
              <a:rPr lang="en-US" dirty="0" err="1" smtClean="0"/>
              <a:t>Employee_ID</a:t>
            </a:r>
            <a:endParaRPr lang="en-US" dirty="0" smtClean="0"/>
          </a:p>
          <a:p>
            <a:pPr lvl="1"/>
            <a:r>
              <a:rPr lang="en-US" dirty="0" smtClean="0"/>
              <a:t>another </a:t>
            </a:r>
            <a:r>
              <a:rPr lang="en-US" dirty="0"/>
              <a:t>possible </a:t>
            </a:r>
            <a:r>
              <a:rPr lang="en-US" altLang="en-US" dirty="0">
                <a:latin typeface="Century Gothic" panose="020B0502020202020204" pitchFamily="34" charset="0"/>
                <a:cs typeface="Times New Roman" pitchFamily="18" charset="0"/>
              </a:rPr>
              <a:t>candidate </a:t>
            </a:r>
            <a:r>
              <a:rPr lang="en-US" altLang="en-US" dirty="0" smtClean="0">
                <a:latin typeface="Century Gothic" panose="020B0502020202020204" pitchFamily="34" charset="0"/>
                <a:cs typeface="Times New Roman" pitchFamily="18" charset="0"/>
              </a:rPr>
              <a:t>key: </a:t>
            </a:r>
            <a:r>
              <a:rPr lang="en-US" dirty="0" err="1" smtClean="0"/>
              <a:t>Employee_Name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Address </a:t>
            </a:r>
            <a:r>
              <a:rPr lang="en-US" dirty="0"/>
              <a:t>(assuming no two employees with the same name live at </a:t>
            </a:r>
            <a:r>
              <a:rPr lang="en-US" dirty="0" smtClean="0"/>
              <a:t>the same address)</a:t>
            </a:r>
          </a:p>
          <a:p>
            <a:pPr lvl="1"/>
            <a:r>
              <a:rPr lang="en-US" dirty="0"/>
              <a:t>designer </a:t>
            </a:r>
            <a:r>
              <a:rPr lang="en-US" dirty="0" smtClean="0"/>
              <a:t>must choose </a:t>
            </a:r>
            <a:r>
              <a:rPr lang="en-US" dirty="0"/>
              <a:t>one of the candidate keys as </a:t>
            </a:r>
            <a:r>
              <a:rPr lang="en-US" dirty="0" smtClean="0"/>
              <a:t>identifier thus: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Identifier: candidate </a:t>
            </a:r>
            <a:r>
              <a:rPr lang="en-US" dirty="0"/>
              <a:t>key that has been selected </a:t>
            </a:r>
            <a:r>
              <a:rPr lang="en-US" dirty="0" smtClean="0"/>
              <a:t>as the </a:t>
            </a:r>
            <a:r>
              <a:rPr lang="en-US" i="1" dirty="0"/>
              <a:t>unique</a:t>
            </a:r>
            <a:r>
              <a:rPr lang="en-US" dirty="0"/>
              <a:t>, </a:t>
            </a:r>
            <a:r>
              <a:rPr lang="en-US" i="1" dirty="0"/>
              <a:t>identifying characteristic</a:t>
            </a:r>
            <a:r>
              <a:rPr lang="en-US" dirty="0"/>
              <a:t> for </a:t>
            </a:r>
            <a:r>
              <a:rPr lang="en-US" dirty="0" smtClean="0"/>
              <a:t>entity type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represented by placing a</a:t>
            </a:r>
            <a:br>
              <a:rPr lang="en-US" dirty="0" smtClean="0"/>
            </a:br>
            <a:r>
              <a:rPr lang="en-US" i="1" dirty="0" smtClean="0"/>
              <a:t>solid </a:t>
            </a:r>
            <a:r>
              <a:rPr lang="en-US" i="1" dirty="0"/>
              <a:t>underline</a:t>
            </a:r>
            <a:r>
              <a:rPr lang="en-US" dirty="0"/>
              <a:t> below </a:t>
            </a:r>
            <a:r>
              <a:rPr lang="en-US" dirty="0" smtClean="0"/>
              <a:t>identifier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7187-CEE3-4EE5-A44D-7C659BA2BD5B}" type="slidenum">
              <a:rPr lang="ar-SA" smtClean="0"/>
              <a:pPr/>
              <a:t>26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21" y="5638800"/>
            <a:ext cx="1921379" cy="118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7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1568"/>
          </a:xfrm>
        </p:spPr>
        <p:txBody>
          <a:bodyPr/>
          <a:lstStyle/>
          <a:p>
            <a:r>
              <a:rPr lang="en-US" sz="3200" b="1" dirty="0"/>
              <a:t>Candidate Keys and Identifiers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10600" cy="5638800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  <a:defRPr/>
            </a:pPr>
            <a:r>
              <a:rPr lang="en-US" altLang="en-US" b="1" dirty="0" smtClean="0">
                <a:latin typeface="Century Gothic" panose="020B0502020202020204" pitchFamily="34" charset="0"/>
                <a:cs typeface="Times New Roman" pitchFamily="18" charset="0"/>
              </a:rPr>
              <a:t>Criteria </a:t>
            </a:r>
            <a:r>
              <a:rPr lang="en-US" altLang="en-US" b="1" dirty="0">
                <a:latin typeface="Century Gothic" panose="020B0502020202020204" pitchFamily="34" charset="0"/>
                <a:cs typeface="Times New Roman" pitchFamily="18" charset="0"/>
              </a:rPr>
              <a:t>for </a:t>
            </a:r>
            <a:r>
              <a:rPr lang="en-US" altLang="en-US" b="1" dirty="0" smtClean="0">
                <a:latin typeface="Century Gothic" panose="020B0502020202020204" pitchFamily="34" charset="0"/>
                <a:cs typeface="Times New Roman" pitchFamily="18" charset="0"/>
              </a:rPr>
              <a:t>Selecting Identifiers</a:t>
            </a:r>
            <a:r>
              <a:rPr lang="en-US" altLang="en-US" dirty="0" smtClean="0">
                <a:latin typeface="Century Gothic" panose="020B0502020202020204" pitchFamily="34" charset="0"/>
                <a:cs typeface="Times New Roman" pitchFamily="18" charset="0"/>
              </a:rPr>
              <a:t>:</a:t>
            </a:r>
            <a:endParaRPr lang="en-US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  <a:cs typeface="Times New Roman" pitchFamily="18" charset="0"/>
              </a:rPr>
              <a:t>Choose a candidate key that will </a:t>
            </a:r>
            <a:r>
              <a:rPr lang="en-US" altLang="en-US" i="1" dirty="0">
                <a:latin typeface="Century Gothic" panose="020B0502020202020204" pitchFamily="34" charset="0"/>
                <a:cs typeface="Times New Roman" pitchFamily="18" charset="0"/>
              </a:rPr>
              <a:t>not change</a:t>
            </a:r>
            <a:r>
              <a:rPr lang="en-US" altLang="en-US" dirty="0">
                <a:latin typeface="Century Gothic" panose="020B0502020202020204" pitchFamily="34" charset="0"/>
                <a:cs typeface="Times New Roman" pitchFamily="18" charset="0"/>
              </a:rPr>
              <a:t> its value over life of each </a:t>
            </a:r>
            <a:r>
              <a:rPr lang="en-US" altLang="en-US" dirty="0" smtClean="0">
                <a:latin typeface="Century Gothic" panose="020B0502020202020204" pitchFamily="34" charset="0"/>
                <a:cs typeface="Times New Roman" pitchFamily="18" charset="0"/>
              </a:rPr>
              <a:t>instance of </a:t>
            </a:r>
            <a:r>
              <a:rPr lang="en-US" altLang="en-US" dirty="0">
                <a:latin typeface="Century Gothic" panose="020B0502020202020204" pitchFamily="34" charset="0"/>
                <a:cs typeface="Times New Roman" pitchFamily="18" charset="0"/>
              </a:rPr>
              <a:t>the entity </a:t>
            </a:r>
            <a:r>
              <a:rPr lang="en-US" altLang="en-US" dirty="0" smtClean="0">
                <a:latin typeface="Century Gothic" panose="020B0502020202020204" pitchFamily="34" charset="0"/>
                <a:cs typeface="Times New Roman" pitchFamily="18" charset="0"/>
              </a:rPr>
              <a:t>type</a:t>
            </a:r>
          </a:p>
          <a:p>
            <a:pPr lvl="1" eaLnBrk="0" hangingPunct="0">
              <a:defRPr/>
            </a:pPr>
            <a:r>
              <a:rPr lang="en-US" dirty="0" smtClean="0"/>
              <a:t>e.g. </a:t>
            </a:r>
            <a:r>
              <a:rPr lang="en-US" dirty="0"/>
              <a:t>don’t </a:t>
            </a:r>
            <a:r>
              <a:rPr lang="en-US" dirty="0" smtClean="0"/>
              <a:t>pick identifier for EMPLOYEE: combination </a:t>
            </a:r>
            <a:r>
              <a:rPr lang="en-US" dirty="0"/>
              <a:t>of </a:t>
            </a:r>
            <a:r>
              <a:rPr lang="en-US" dirty="0" err="1"/>
              <a:t>Employee_Name</a:t>
            </a:r>
            <a:r>
              <a:rPr lang="en-US" dirty="0"/>
              <a:t> and </a:t>
            </a:r>
            <a:r>
              <a:rPr lang="en-US" dirty="0" err="1" smtClean="0"/>
              <a:t>Payroll_Address</a:t>
            </a:r>
            <a:endParaRPr lang="en-US" dirty="0" smtClean="0"/>
          </a:p>
          <a:p>
            <a:pPr eaLnBrk="0" hangingPunct="0">
              <a:defRPr/>
            </a:pPr>
            <a:endParaRPr lang="en-US" sz="1000" dirty="0" smtClean="0"/>
          </a:p>
          <a:p>
            <a:pPr eaLnBrk="0" hangingPunct="0">
              <a:defRPr/>
            </a:pPr>
            <a:r>
              <a:rPr lang="en-US" dirty="0" smtClean="0"/>
              <a:t>Choose candidate </a:t>
            </a:r>
            <a:r>
              <a:rPr lang="en-US" dirty="0"/>
              <a:t>key so that, for each instance of the entity, the attribute </a:t>
            </a:r>
            <a:r>
              <a:rPr lang="en-US" dirty="0" smtClean="0"/>
              <a:t>is guaranteed </a:t>
            </a:r>
            <a:r>
              <a:rPr lang="en-US" dirty="0"/>
              <a:t>to </a:t>
            </a:r>
            <a:r>
              <a:rPr lang="en-US" dirty="0" smtClean="0"/>
              <a:t>have:</a:t>
            </a:r>
            <a:endParaRPr lang="en-US" dirty="0" smtClean="0"/>
          </a:p>
          <a:p>
            <a:pPr lvl="1" eaLnBrk="0" hangingPunct="0">
              <a:defRPr/>
            </a:pPr>
            <a:r>
              <a:rPr lang="en-US" dirty="0" smtClean="0"/>
              <a:t>valid </a:t>
            </a:r>
            <a:r>
              <a:rPr lang="en-US" dirty="0"/>
              <a:t>values and </a:t>
            </a:r>
            <a:endParaRPr lang="en-US" dirty="0" smtClean="0"/>
          </a:p>
          <a:p>
            <a:pPr lvl="1" eaLnBrk="0" hangingPunct="0">
              <a:defRPr/>
            </a:pPr>
            <a:r>
              <a:rPr lang="en-US" dirty="0" smtClean="0"/>
              <a:t>not </a:t>
            </a:r>
            <a:r>
              <a:rPr lang="en-US" dirty="0"/>
              <a:t>be </a:t>
            </a:r>
            <a:r>
              <a:rPr lang="en-US" dirty="0" smtClean="0"/>
              <a:t>‘null</a:t>
            </a:r>
            <a:r>
              <a:rPr lang="en-US" dirty="0"/>
              <a:t>’ (note, </a:t>
            </a:r>
            <a:r>
              <a:rPr lang="en-US" dirty="0" smtClean="0"/>
              <a:t>special </a:t>
            </a:r>
            <a:r>
              <a:rPr lang="en-US" dirty="0"/>
              <a:t>controls in data </a:t>
            </a:r>
            <a:r>
              <a:rPr lang="en-US" dirty="0" smtClean="0"/>
              <a:t>entry can eliminate possibility of errors, e.g. </a:t>
            </a:r>
            <a:r>
              <a:rPr lang="en-US" dirty="0" smtClean="0"/>
              <a:t>use of ‘*’)</a:t>
            </a:r>
            <a:endParaRPr lang="en-US" dirty="0" smtClean="0"/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498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1568"/>
          </a:xfrm>
        </p:spPr>
        <p:txBody>
          <a:bodyPr/>
          <a:lstStyle/>
          <a:p>
            <a:r>
              <a:rPr lang="en-US" sz="3200" b="1" dirty="0"/>
              <a:t>Candidate Keys and Identifiers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10600" cy="5638800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  <a:defRPr/>
            </a:pPr>
            <a:r>
              <a:rPr lang="en-US" altLang="en-US" b="1" dirty="0" smtClean="0">
                <a:latin typeface="Century Gothic" panose="020B0502020202020204" pitchFamily="34" charset="0"/>
                <a:cs typeface="Times New Roman" pitchFamily="18" charset="0"/>
              </a:rPr>
              <a:t>Criteria </a:t>
            </a:r>
            <a:r>
              <a:rPr lang="en-US" altLang="en-US" b="1" dirty="0">
                <a:latin typeface="Century Gothic" panose="020B0502020202020204" pitchFamily="34" charset="0"/>
                <a:cs typeface="Times New Roman" pitchFamily="18" charset="0"/>
              </a:rPr>
              <a:t>for </a:t>
            </a:r>
            <a:r>
              <a:rPr lang="en-US" altLang="en-US" b="1" dirty="0" smtClean="0">
                <a:latin typeface="Century Gothic" panose="020B0502020202020204" pitchFamily="34" charset="0"/>
                <a:cs typeface="Times New Roman" pitchFamily="18" charset="0"/>
              </a:rPr>
              <a:t>Selecting Identifiers</a:t>
            </a:r>
            <a:r>
              <a:rPr lang="en-US" altLang="en-US" dirty="0" smtClean="0">
                <a:latin typeface="Century Gothic" panose="020B0502020202020204" pitchFamily="34" charset="0"/>
                <a:cs typeface="Times New Roman" pitchFamily="18" charset="0"/>
              </a:rPr>
              <a:t> (cont.):</a:t>
            </a:r>
            <a:endParaRPr lang="en-US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dirty="0" smtClean="0"/>
              <a:t>Avoid so-called “intelligent identifiers”</a:t>
            </a:r>
          </a:p>
          <a:p>
            <a:pPr lvl="1" eaLnBrk="0" hangingPunct="0">
              <a:defRPr/>
            </a:pPr>
            <a:r>
              <a:rPr lang="en-US" dirty="0"/>
              <a:t>e.g. </a:t>
            </a:r>
            <a:r>
              <a:rPr lang="en-US" dirty="0" smtClean="0"/>
              <a:t>first 2 </a:t>
            </a:r>
            <a:r>
              <a:rPr lang="en-US" dirty="0"/>
              <a:t>digits of a key for </a:t>
            </a:r>
            <a:r>
              <a:rPr lang="en-US" dirty="0" smtClean="0"/>
              <a:t>a PART </a:t>
            </a:r>
            <a:r>
              <a:rPr lang="en-US" dirty="0"/>
              <a:t>entity may indicate the warehouse </a:t>
            </a:r>
            <a:r>
              <a:rPr lang="en-US" dirty="0" smtClean="0"/>
              <a:t>location</a:t>
            </a:r>
          </a:p>
          <a:p>
            <a:pPr lvl="1" eaLnBrk="0" hangingPunct="0">
              <a:defRPr/>
            </a:pPr>
            <a:r>
              <a:rPr lang="en-US" dirty="0" smtClean="0"/>
              <a:t>note that such </a:t>
            </a:r>
            <a:r>
              <a:rPr lang="en-US" dirty="0"/>
              <a:t>codes are often </a:t>
            </a:r>
            <a:r>
              <a:rPr lang="en-US" dirty="0" smtClean="0"/>
              <a:t>modified, and this would make primary </a:t>
            </a:r>
            <a:r>
              <a:rPr lang="en-US" dirty="0"/>
              <a:t>key values </a:t>
            </a:r>
            <a:r>
              <a:rPr lang="en-US" dirty="0" smtClean="0"/>
              <a:t>invalid</a:t>
            </a:r>
            <a:endParaRPr lang="en-US" dirty="0"/>
          </a:p>
          <a:p>
            <a:pPr lvl="1"/>
            <a:endParaRPr lang="en-US" sz="1000" dirty="0" smtClean="0"/>
          </a:p>
          <a:p>
            <a:r>
              <a:rPr lang="en-US" dirty="0" smtClean="0"/>
              <a:t>Example here:</a:t>
            </a:r>
          </a:p>
          <a:p>
            <a:pPr lvl="1"/>
            <a:r>
              <a:rPr lang="en-US" dirty="0"/>
              <a:t>representation for a </a:t>
            </a:r>
            <a:r>
              <a:rPr lang="en-US" dirty="0" smtClean="0"/>
              <a:t>STUDENT</a:t>
            </a:r>
            <a:br>
              <a:rPr lang="en-US" dirty="0" smtClean="0"/>
            </a:br>
            <a:r>
              <a:rPr lang="en-US" dirty="0" smtClean="0"/>
              <a:t>entity </a:t>
            </a:r>
            <a:r>
              <a:rPr lang="en-US" dirty="0"/>
              <a:t>type using </a:t>
            </a:r>
            <a:r>
              <a:rPr lang="en-US" dirty="0" smtClean="0"/>
              <a:t>E-R notation</a:t>
            </a:r>
          </a:p>
          <a:p>
            <a:pPr lvl="1"/>
            <a:r>
              <a:rPr lang="en-US" dirty="0" smtClean="0"/>
              <a:t>STUDENT has: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simple identifier, </a:t>
            </a:r>
            <a:r>
              <a:rPr lang="en-US" dirty="0" err="1"/>
              <a:t>Student_ID</a:t>
            </a:r>
            <a:r>
              <a:rPr lang="en-US" dirty="0"/>
              <a:t>, </a:t>
            </a:r>
            <a:r>
              <a:rPr lang="en-US" dirty="0" smtClean="0"/>
              <a:t>and</a:t>
            </a:r>
          </a:p>
          <a:p>
            <a:pPr lvl="2"/>
            <a:r>
              <a:rPr lang="en-US" dirty="0" smtClean="0"/>
              <a:t>3 </a:t>
            </a:r>
            <a:r>
              <a:rPr lang="en-US" dirty="0"/>
              <a:t>other </a:t>
            </a:r>
            <a:r>
              <a:rPr lang="en-US" dirty="0" smtClean="0"/>
              <a:t>simple attributes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52324"/>
            <a:ext cx="3004225" cy="185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4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altLang="en-US" sz="4000" dirty="0"/>
              <a:t>Other Attribute Types</a:t>
            </a:r>
            <a:endParaRPr lang="en-US" sz="4000" b="1" dirty="0"/>
          </a:p>
        </p:txBody>
      </p:sp>
      <p:pic>
        <p:nvPicPr>
          <p:cNvPr id="5" name="Picture 2" descr="C:\Users\User\AppData\Local\Microsoft\Windows\Temporary Internet Files\Content.IE5\TYSL3NYF\MC90044215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19" y="5257800"/>
            <a:ext cx="1052562" cy="10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Lesson Overview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b="1" dirty="0"/>
              <a:t>E-R Diagram</a:t>
            </a:r>
            <a:r>
              <a:rPr lang="en-US" altLang="en-US" dirty="0"/>
              <a:t> – (</a:t>
            </a:r>
            <a:r>
              <a:rPr lang="en-US" altLang="en-US" dirty="0" smtClean="0"/>
              <a:t>part-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lvl="1">
              <a:lnSpc>
                <a:spcPts val="3200"/>
              </a:lnSpc>
            </a:pPr>
            <a:r>
              <a:rPr lang="en-US" altLang="en-US" b="1" dirty="0"/>
              <a:t>Introduction to E-R Modeling</a:t>
            </a:r>
            <a:r>
              <a:rPr lang="en-US" altLang="en-US" dirty="0"/>
              <a:t> </a:t>
            </a:r>
          </a:p>
          <a:p>
            <a:pPr lvl="2">
              <a:lnSpc>
                <a:spcPts val="3200"/>
              </a:lnSpc>
            </a:pPr>
            <a:r>
              <a:rPr lang="en-US" altLang="en-US" sz="2400" dirty="0"/>
              <a:t>Entities</a:t>
            </a:r>
          </a:p>
          <a:p>
            <a:pPr lvl="2">
              <a:lnSpc>
                <a:spcPts val="3200"/>
              </a:lnSpc>
            </a:pPr>
            <a:r>
              <a:rPr lang="en-US" altLang="en-US" sz="2400" dirty="0"/>
              <a:t>Attributes</a:t>
            </a:r>
          </a:p>
          <a:p>
            <a:pPr lvl="2">
              <a:lnSpc>
                <a:spcPts val="3200"/>
              </a:lnSpc>
            </a:pPr>
            <a:r>
              <a:rPr lang="en-US" altLang="en-US" sz="2400" dirty="0"/>
              <a:t>Candidate Keys and Identifiers</a:t>
            </a:r>
          </a:p>
          <a:p>
            <a:pPr lvl="2">
              <a:lnSpc>
                <a:spcPts val="3200"/>
              </a:lnSpc>
            </a:pPr>
            <a:r>
              <a:rPr lang="en-US" altLang="en-US" sz="2400" dirty="0"/>
              <a:t>Other Attribute Types</a:t>
            </a:r>
          </a:p>
          <a:p>
            <a:pPr lvl="2">
              <a:lnSpc>
                <a:spcPts val="3200"/>
              </a:lnSpc>
            </a:pPr>
            <a:r>
              <a:rPr lang="en-US" altLang="en-US" sz="2400" dirty="0"/>
              <a:t>Relationships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E10F5-5EEB-4563-8644-8856C174A3DA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b="1" dirty="0"/>
              <a:t>Other Attribute Types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668963"/>
          </a:xfrm>
        </p:spPr>
        <p:txBody>
          <a:bodyPr>
            <a:normAutofit/>
          </a:bodyPr>
          <a:lstStyle/>
          <a:p>
            <a:r>
              <a:rPr lang="en-US" b="1" dirty="0" smtClean="0"/>
              <a:t>Single-valued attribute:</a:t>
            </a:r>
          </a:p>
          <a:p>
            <a:pPr lvl="1"/>
            <a:r>
              <a:rPr lang="en-US" dirty="0"/>
              <a:t>attribute </a:t>
            </a:r>
            <a:r>
              <a:rPr lang="en-US" dirty="0" smtClean="0"/>
              <a:t>that may take one </a:t>
            </a:r>
            <a:r>
              <a:rPr lang="en-US" dirty="0"/>
              <a:t>entry in each instance of that attribute</a:t>
            </a:r>
          </a:p>
          <a:p>
            <a:pPr lvl="1"/>
            <a:r>
              <a:rPr lang="en-US" dirty="0"/>
              <a:t>e.g. there is only </a:t>
            </a:r>
            <a:r>
              <a:rPr lang="en-US" dirty="0" smtClean="0"/>
              <a:t>1 employee ID </a:t>
            </a:r>
            <a:r>
              <a:rPr lang="en-US" dirty="0"/>
              <a:t>number to be entered in each </a:t>
            </a:r>
            <a:r>
              <a:rPr lang="en-US" dirty="0" smtClean="0"/>
              <a:t>instance </a:t>
            </a:r>
            <a:r>
              <a:rPr lang="en-US" dirty="0"/>
              <a:t>of the attribute </a:t>
            </a:r>
            <a:r>
              <a:rPr lang="en-US" dirty="0" err="1" smtClean="0"/>
              <a:t>Employee_ID</a:t>
            </a:r>
            <a:endParaRPr lang="en-US" altLang="en-US" sz="1000" b="1" dirty="0"/>
          </a:p>
          <a:p>
            <a:pPr algn="l" rtl="0"/>
            <a:endParaRPr lang="en-US" altLang="en-US" sz="1000" b="1" dirty="0" smtClean="0"/>
          </a:p>
          <a:p>
            <a:pPr algn="l" rtl="0"/>
            <a:r>
              <a:rPr lang="en-US" altLang="en-US" b="1" dirty="0" smtClean="0"/>
              <a:t>Multi-valued attribute</a:t>
            </a:r>
            <a:r>
              <a:rPr lang="en-US" altLang="en-US" dirty="0" smtClean="0"/>
              <a:t>: </a:t>
            </a:r>
          </a:p>
          <a:p>
            <a:pPr lvl="1"/>
            <a:r>
              <a:rPr lang="en-US" altLang="en-US" dirty="0" smtClean="0"/>
              <a:t>an attribute that may take</a:t>
            </a:r>
            <a:br>
              <a:rPr lang="en-US" altLang="en-US" dirty="0" smtClean="0"/>
            </a:br>
            <a:r>
              <a:rPr lang="en-US" altLang="en-US" dirty="0" smtClean="0"/>
              <a:t>on &gt; 1 value for each </a:t>
            </a:r>
            <a:br>
              <a:rPr lang="en-US" altLang="en-US" dirty="0" smtClean="0"/>
            </a:br>
            <a:r>
              <a:rPr lang="en-US" altLang="en-US" dirty="0" smtClean="0"/>
              <a:t>entity instance</a:t>
            </a:r>
          </a:p>
          <a:p>
            <a:pPr lvl="1"/>
            <a:r>
              <a:rPr lang="en-US" altLang="en-US" dirty="0"/>
              <a:t>e.g. Skill is a multivalued attribute (since each employee can </a:t>
            </a:r>
            <a:r>
              <a:rPr lang="en-US" altLang="en-US" dirty="0" smtClean="0"/>
              <a:t>have &gt; 1 skill)</a:t>
            </a:r>
          </a:p>
          <a:p>
            <a:pPr lvl="1"/>
            <a:r>
              <a:rPr lang="en-US" altLang="en-US" dirty="0"/>
              <a:t>special symbol </a:t>
            </a:r>
            <a:r>
              <a:rPr lang="en-US" altLang="en-US" dirty="0" smtClean="0"/>
              <a:t>indicates </a:t>
            </a:r>
            <a:r>
              <a:rPr lang="en-US" altLang="en-US" dirty="0"/>
              <a:t>that it is </a:t>
            </a:r>
            <a:r>
              <a:rPr lang="en-US" altLang="en-US" dirty="0" smtClean="0"/>
              <a:t>multivalued: { }</a:t>
            </a:r>
          </a:p>
          <a:p>
            <a:pPr algn="l" rtl="0"/>
            <a:endParaRPr lang="en-US" altLang="en-US" sz="1000" dirty="0" smtClean="0"/>
          </a:p>
          <a:p>
            <a:pPr algn="l" rtl="0"/>
            <a:endParaRPr lang="en-US" altLang="en-US" sz="1000" dirty="0"/>
          </a:p>
          <a:p>
            <a:pPr algn="l" rtl="0"/>
            <a:endParaRPr lang="en-US" altLang="en-US" sz="1000" dirty="0" smtClean="0"/>
          </a:p>
          <a:p>
            <a:pPr algn="l" rtl="0"/>
            <a:endParaRPr lang="en-US" alt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48" b="73748"/>
          <a:stretch/>
        </p:blipFill>
        <p:spPr bwMode="auto">
          <a:xfrm>
            <a:off x="5638800" y="3124200"/>
            <a:ext cx="3206809" cy="162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5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b="1" dirty="0"/>
              <a:t>Other Attribute Types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821363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altLang="en-US" b="1" dirty="0" smtClean="0"/>
              <a:t>Repeating group</a:t>
            </a:r>
            <a:r>
              <a:rPr lang="en-US" altLang="en-US" dirty="0" smtClean="0"/>
              <a:t>: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/>
              <a:t>A </a:t>
            </a:r>
            <a:r>
              <a:rPr lang="en-US" altLang="en-US" dirty="0"/>
              <a:t>set </a:t>
            </a:r>
            <a:r>
              <a:rPr lang="en-US" altLang="en-US" dirty="0" smtClean="0"/>
              <a:t>of two or more</a:t>
            </a:r>
            <a:br>
              <a:rPr lang="en-US" altLang="en-US" dirty="0" smtClean="0"/>
            </a:br>
            <a:r>
              <a:rPr lang="en-US" altLang="en-US" dirty="0" smtClean="0"/>
              <a:t>multi-valued attributes</a:t>
            </a:r>
            <a:br>
              <a:rPr lang="en-US" altLang="en-US" dirty="0" smtClean="0"/>
            </a:br>
            <a:r>
              <a:rPr lang="en-US" altLang="en-US" dirty="0" smtClean="0"/>
              <a:t>that </a:t>
            </a:r>
            <a:r>
              <a:rPr lang="en-US" altLang="en-US" dirty="0"/>
              <a:t>are logically </a:t>
            </a:r>
            <a:r>
              <a:rPr lang="en-US" altLang="en-US" dirty="0" smtClean="0"/>
              <a:t>related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e.g. employee entity </a:t>
            </a:r>
            <a:r>
              <a:rPr lang="en-US" altLang="en-US" dirty="0" smtClean="0"/>
              <a:t>with</a:t>
            </a:r>
            <a:br>
              <a:rPr lang="en-US" altLang="en-US" dirty="0" smtClean="0"/>
            </a:br>
            <a:r>
              <a:rPr lang="en-US" altLang="en-US" dirty="0" smtClean="0"/>
              <a:t>multivalued </a:t>
            </a:r>
            <a:r>
              <a:rPr lang="en-US" altLang="en-US" dirty="0"/>
              <a:t>attributes for data about each </a:t>
            </a:r>
            <a:r>
              <a:rPr lang="en-US" altLang="en-US" dirty="0" smtClean="0"/>
              <a:t>employee’s dependents: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data </a:t>
            </a:r>
            <a:r>
              <a:rPr lang="en-US" altLang="en-US" dirty="0" smtClean="0"/>
              <a:t>includes: dependent </a:t>
            </a:r>
            <a:r>
              <a:rPr lang="en-US" altLang="en-US" dirty="0"/>
              <a:t>name, age, and relation </a:t>
            </a:r>
            <a:r>
              <a:rPr lang="en-US" altLang="en-US" dirty="0" smtClean="0"/>
              <a:t>to employee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dependents: </a:t>
            </a:r>
            <a:r>
              <a:rPr lang="en-US" altLang="en-US" dirty="0"/>
              <a:t>spouse, child, parent, etc</a:t>
            </a:r>
            <a:r>
              <a:rPr lang="en-US" altLang="en-US" dirty="0" smtClean="0"/>
              <a:t>.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data are</a:t>
            </a:r>
            <a:r>
              <a:rPr lang="en-US" dirty="0" smtClean="0"/>
              <a:t> </a:t>
            </a:r>
            <a:r>
              <a:rPr lang="en-US" dirty="0"/>
              <a:t>multivalued attributes about </a:t>
            </a:r>
            <a:r>
              <a:rPr lang="en-US" dirty="0" smtClean="0"/>
              <a:t>employee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we show this by using one set of curly </a:t>
            </a:r>
            <a:r>
              <a:rPr lang="en-US" altLang="en-US" dirty="0" smtClean="0"/>
              <a:t>brackets around </a:t>
            </a:r>
            <a:r>
              <a:rPr lang="en-US" altLang="en-US" dirty="0"/>
              <a:t>the data that repeats </a:t>
            </a:r>
            <a:r>
              <a:rPr lang="en-US" altLang="en-US" dirty="0" smtClean="0"/>
              <a:t>together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we call this a </a:t>
            </a:r>
            <a:r>
              <a:rPr lang="en-US" altLang="en-US" i="1" dirty="0" smtClean="0"/>
              <a:t>repeating group</a:t>
            </a:r>
            <a:endParaRPr lang="en-US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7" r="51348" b="37962"/>
          <a:stretch/>
        </p:blipFill>
        <p:spPr bwMode="auto">
          <a:xfrm>
            <a:off x="5491822" y="805962"/>
            <a:ext cx="3506188" cy="178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t="62946" r="51349" b="32682"/>
          <a:stretch/>
        </p:blipFill>
        <p:spPr bwMode="auto">
          <a:xfrm>
            <a:off x="5782695" y="2590800"/>
            <a:ext cx="2924442" cy="26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9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b="1" dirty="0"/>
              <a:t>Other Attribute Types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534400" cy="58213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altLang="en-US" b="1" dirty="0" smtClean="0"/>
              <a:t>Weak entity</a:t>
            </a:r>
            <a:r>
              <a:rPr lang="en-US" altLang="en-US" dirty="0" smtClean="0"/>
              <a:t>: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Second </a:t>
            </a:r>
            <a:r>
              <a:rPr lang="en-US" dirty="0"/>
              <a:t>approach to representing a repeating </a:t>
            </a:r>
            <a:r>
              <a:rPr lang="en-US" dirty="0" smtClean="0"/>
              <a:t>group: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consider </a:t>
            </a:r>
            <a:r>
              <a:rPr lang="en-US" dirty="0" smtClean="0"/>
              <a:t>dependents as </a:t>
            </a:r>
            <a:r>
              <a:rPr lang="en-US" i="1" dirty="0" smtClean="0"/>
              <a:t>entities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we separate the repeating data into another entity, called a </a:t>
            </a:r>
            <a:r>
              <a:rPr lang="en-US" i="1" dirty="0"/>
              <a:t>weak</a:t>
            </a:r>
            <a:r>
              <a:rPr lang="en-US" dirty="0"/>
              <a:t> (or </a:t>
            </a:r>
            <a:r>
              <a:rPr lang="en-US" i="1" dirty="0"/>
              <a:t>attributive</a:t>
            </a:r>
            <a:r>
              <a:rPr lang="en-US" dirty="0"/>
              <a:t>) </a:t>
            </a:r>
            <a:r>
              <a:rPr lang="en-US" i="1" dirty="0" smtClean="0"/>
              <a:t>entity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weak </a:t>
            </a:r>
            <a:r>
              <a:rPr lang="en-US" dirty="0" smtClean="0"/>
              <a:t>entity is designated </a:t>
            </a:r>
            <a:r>
              <a:rPr lang="en-US" dirty="0" smtClean="0"/>
              <a:t>by:</a:t>
            </a:r>
            <a:endParaRPr lang="en-US" dirty="0" smtClean="0"/>
          </a:p>
          <a:p>
            <a:pPr lvl="2">
              <a:lnSpc>
                <a:spcPct val="110000"/>
              </a:lnSpc>
            </a:pPr>
            <a:r>
              <a:rPr lang="en-US" i="1" dirty="0" smtClean="0"/>
              <a:t>rectangle</a:t>
            </a:r>
            <a:r>
              <a:rPr lang="en-US" dirty="0" smtClean="0"/>
              <a:t> </a:t>
            </a:r>
            <a:r>
              <a:rPr lang="en-US" dirty="0"/>
              <a:t>with a </a:t>
            </a:r>
            <a:r>
              <a:rPr lang="en-US" i="1" dirty="0"/>
              <a:t>double line </a:t>
            </a:r>
            <a:r>
              <a:rPr lang="en-US" i="1" dirty="0" smtClean="0"/>
              <a:t>border </a:t>
            </a:r>
            <a:r>
              <a:rPr lang="en-US" dirty="0" smtClean="0"/>
              <a:t>and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relationship to link the weak entity to its </a:t>
            </a:r>
            <a:r>
              <a:rPr lang="en-US" dirty="0" smtClean="0"/>
              <a:t>associated regular entity (using </a:t>
            </a:r>
            <a:r>
              <a:rPr lang="en-US" i="1" dirty="0" smtClean="0"/>
              <a:t>double line</a:t>
            </a:r>
            <a:r>
              <a:rPr lang="en-US" dirty="0" smtClean="0"/>
              <a:t>)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7187-CEE3-4EE5-A44D-7C659BA2BD5B}" type="slidenum">
              <a:rPr lang="ar-SA" smtClean="0"/>
              <a:pPr/>
              <a:t>32</a:t>
            </a:fld>
            <a:endParaRPr lang="ar-S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38" b="6061"/>
          <a:stretch/>
        </p:blipFill>
        <p:spPr bwMode="auto">
          <a:xfrm>
            <a:off x="3276600" y="5586706"/>
            <a:ext cx="5867400" cy="123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95554" r="56901"/>
          <a:stretch/>
        </p:blipFill>
        <p:spPr bwMode="auto">
          <a:xfrm>
            <a:off x="577554" y="5973913"/>
            <a:ext cx="2546646" cy="27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b="1" dirty="0"/>
              <a:t>Other Attribute Types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534400" cy="58213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altLang="en-US" b="1" dirty="0" smtClean="0"/>
              <a:t>Weak entity </a:t>
            </a:r>
            <a:r>
              <a:rPr lang="en-US" altLang="en-US" dirty="0" smtClean="0"/>
              <a:t>(cont.):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Examine example below: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use </a:t>
            </a:r>
            <a:r>
              <a:rPr lang="en-US" altLang="en-US" dirty="0"/>
              <a:t>a weak entity, </a:t>
            </a:r>
            <a:r>
              <a:rPr lang="en-US" altLang="en-US" dirty="0" smtClean="0"/>
              <a:t>DEPENDENT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establish relationship </a:t>
            </a:r>
            <a:r>
              <a:rPr lang="en-US" altLang="en-US" dirty="0"/>
              <a:t>between DEPENDENT and </a:t>
            </a:r>
            <a:r>
              <a:rPr lang="en-US" altLang="en-US" dirty="0" smtClean="0"/>
              <a:t>EMPLOYEE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crow’s foot next to </a:t>
            </a:r>
            <a:r>
              <a:rPr lang="en-US" altLang="en-US" dirty="0" smtClean="0"/>
              <a:t>DEPENDENT: there </a:t>
            </a:r>
            <a:r>
              <a:rPr lang="en-US" altLang="en-US" dirty="0"/>
              <a:t>may be many DEPENDENTs for the same </a:t>
            </a:r>
            <a:r>
              <a:rPr lang="en-US" altLang="en-US" dirty="0" smtClean="0"/>
              <a:t>EMPLOYEE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identifier of </a:t>
            </a:r>
            <a:r>
              <a:rPr lang="en-US" altLang="en-US" dirty="0" smtClean="0"/>
              <a:t>DEPENDENT: </a:t>
            </a:r>
            <a:r>
              <a:rPr lang="en-US" altLang="en-US" dirty="0"/>
              <a:t>dependent’s name </a:t>
            </a:r>
            <a:r>
              <a:rPr lang="en-US" altLang="en-US" dirty="0" smtClean="0"/>
              <a:t>+ ID </a:t>
            </a:r>
            <a:r>
              <a:rPr lang="en-US" altLang="en-US" dirty="0"/>
              <a:t>of </a:t>
            </a:r>
            <a:r>
              <a:rPr lang="en-US" altLang="en-US" dirty="0" smtClean="0"/>
              <a:t>the employee, or </a:t>
            </a:r>
            <a:r>
              <a:rPr lang="en-US" dirty="0">
                <a:cs typeface="Arial" charset="0"/>
              </a:rPr>
              <a:t>use a double underline </a:t>
            </a:r>
            <a:r>
              <a:rPr lang="en-US" dirty="0" smtClean="0">
                <a:cs typeface="Arial" charset="0"/>
              </a:rPr>
              <a:t>for </a:t>
            </a:r>
            <a:r>
              <a:rPr lang="en-US" u="dbl" dirty="0" smtClean="0">
                <a:cs typeface="Arial" charset="0"/>
              </a:rPr>
              <a:t>Dep_Name</a:t>
            </a:r>
            <a:r>
              <a:rPr lang="en-US" dirty="0" smtClean="0">
                <a:cs typeface="Arial" charset="0"/>
              </a:rPr>
              <a:t> to </a:t>
            </a:r>
            <a:r>
              <a:rPr lang="en-US" dirty="0">
                <a:cs typeface="Arial" charset="0"/>
              </a:rPr>
              <a:t>designate it as a </a:t>
            </a:r>
            <a:r>
              <a:rPr lang="en-US" i="1" dirty="0">
                <a:cs typeface="Arial" charset="0"/>
              </a:rPr>
              <a:t>partial identifier</a:t>
            </a:r>
            <a:endParaRPr lang="en-US" altLang="en-US" i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7187-CEE3-4EE5-A44D-7C659BA2BD5B}" type="slidenum">
              <a:rPr lang="ar-SA" smtClean="0"/>
              <a:pPr/>
              <a:t>33</a:t>
            </a:fld>
            <a:endParaRPr lang="ar-S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38" b="6061"/>
          <a:stretch/>
        </p:blipFill>
        <p:spPr bwMode="auto">
          <a:xfrm>
            <a:off x="3276600" y="5586706"/>
            <a:ext cx="5867400" cy="123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95554" r="56901"/>
          <a:stretch/>
        </p:blipFill>
        <p:spPr bwMode="auto">
          <a:xfrm>
            <a:off x="501354" y="5989069"/>
            <a:ext cx="2546646" cy="27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14400"/>
            <a:ext cx="8501122" cy="5376090"/>
          </a:xfrm>
        </p:spPr>
        <p:txBody>
          <a:bodyPr>
            <a:normAutofit/>
          </a:bodyPr>
          <a:lstStyle/>
          <a:p>
            <a:pPr eaLnBrk="0" hangingPunct="0">
              <a:buFont typeface="Courier New" pitchFamily="49" charset="0"/>
              <a:buChar char="o"/>
              <a:defRPr/>
            </a:pP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E-R diagram uses a box to represent an entity set (PURCHASE_ORDER, PO_DETAIL, and VENDOR)</a:t>
            </a:r>
          </a:p>
          <a:p>
            <a:pPr algn="l" rtl="0"/>
            <a:endParaRPr lang="en-US" sz="1000" dirty="0"/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E-R diagrams distinguish between </a:t>
            </a:r>
            <a:r>
              <a:rPr lang="en-US" i="1" dirty="0">
                <a:latin typeface="Century Gothic" panose="020B0502020202020204" pitchFamily="34" charset="0"/>
                <a:cs typeface="Times New Roman" pitchFamily="18" charset="0"/>
              </a:rPr>
              <a:t>weak</a:t>
            </a: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 and </a:t>
            </a:r>
            <a:r>
              <a:rPr lang="en-US" i="1" dirty="0">
                <a:latin typeface="Century Gothic" panose="020B0502020202020204" pitchFamily="34" charset="0"/>
                <a:cs typeface="Times New Roman" pitchFamily="18" charset="0"/>
              </a:rPr>
              <a:t>strong </a:t>
            </a: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entities</a:t>
            </a:r>
          </a:p>
          <a:p>
            <a:pPr lvl="1" eaLnBrk="0" hangingPunct="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entity is </a:t>
            </a:r>
            <a:r>
              <a:rPr lang="en-US" i="1" dirty="0">
                <a:latin typeface="Century Gothic" panose="020B0502020202020204" pitchFamily="34" charset="0"/>
                <a:cs typeface="Times New Roman" pitchFamily="18" charset="0"/>
              </a:rPr>
              <a:t>weak</a:t>
            </a: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 if its existence is dependent on the existence of another entity</a:t>
            </a:r>
          </a:p>
          <a:p>
            <a:pPr lvl="1" eaLnBrk="0" hangingPunct="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e.g. of this occurs in the case of </a:t>
            </a:r>
            <a:r>
              <a:rPr lang="en-US" dirty="0" smtClean="0">
                <a:latin typeface="Century Gothic" panose="020B0502020202020204" pitchFamily="34" charset="0"/>
                <a:cs typeface="Times New Roman" pitchFamily="18" charset="0"/>
              </a:rPr>
              <a:t>PO_DETAIL: </a:t>
            </a: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PO_DETAIL is dependent on the existence of PURCHASE_ORDER</a:t>
            </a:r>
            <a:endParaRPr lang="ar-SA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Weak and Strong Entities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62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056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4F082BD-D237-4FCE-8B34-6DA09BD3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95348"/>
          </a:xfrm>
        </p:spPr>
        <p:txBody>
          <a:bodyPr>
            <a:noAutofit/>
          </a:bodyPr>
          <a:lstStyle/>
          <a:p>
            <a:r>
              <a:rPr lang="en-US" sz="3200" b="1" dirty="0"/>
              <a:t>Weak and Strong Entities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620000" cy="59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9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b="1" dirty="0"/>
              <a:t>Other Attribute Types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40" y="990600"/>
            <a:ext cx="8572560" cy="5715000"/>
          </a:xfrm>
        </p:spPr>
        <p:txBody>
          <a:bodyPr>
            <a:normAutofit/>
          </a:bodyPr>
          <a:lstStyle/>
          <a:p>
            <a:pPr algn="l" rtl="0"/>
            <a:r>
              <a:rPr lang="en-US" altLang="en-US" b="1" dirty="0"/>
              <a:t>Required attribute</a:t>
            </a:r>
            <a:r>
              <a:rPr lang="en-US" altLang="en-US" dirty="0"/>
              <a:t>: an attribute </a:t>
            </a:r>
            <a:r>
              <a:rPr lang="en-US" altLang="en-US" dirty="0" smtClean="0"/>
              <a:t>that </a:t>
            </a:r>
            <a:r>
              <a:rPr lang="en-US" altLang="en-US" i="1" dirty="0"/>
              <a:t>must</a:t>
            </a:r>
            <a:r>
              <a:rPr lang="en-US" altLang="en-US" dirty="0"/>
              <a:t> have a </a:t>
            </a:r>
            <a:r>
              <a:rPr lang="en-US" altLang="en-US" dirty="0" smtClean="0"/>
              <a:t>value for </a:t>
            </a:r>
            <a:r>
              <a:rPr lang="en-US" altLang="en-US" dirty="0"/>
              <a:t>every entity </a:t>
            </a:r>
            <a:r>
              <a:rPr lang="en-US" altLang="en-US" dirty="0" smtClean="0"/>
              <a:t>instance</a:t>
            </a:r>
          </a:p>
          <a:p>
            <a:pPr lvl="1"/>
            <a:r>
              <a:rPr lang="en-US" altLang="en-US" dirty="0" smtClean="0"/>
              <a:t>shown in bold letters (list!)</a:t>
            </a:r>
            <a:endParaRPr lang="en-US" altLang="en-US" dirty="0"/>
          </a:p>
          <a:p>
            <a:pPr algn="l" rtl="0"/>
            <a:endParaRPr lang="en-US" altLang="en-US" sz="1000" b="1" dirty="0"/>
          </a:p>
          <a:p>
            <a:pPr algn="l" rtl="0"/>
            <a:r>
              <a:rPr lang="en-US" altLang="en-US" b="1" dirty="0"/>
              <a:t>Optional attribute</a:t>
            </a:r>
            <a:r>
              <a:rPr lang="en-US" altLang="en-US" dirty="0"/>
              <a:t>: an </a:t>
            </a:r>
            <a:r>
              <a:rPr lang="en-US" altLang="en-US" dirty="0" smtClean="0"/>
              <a:t>attribute that </a:t>
            </a:r>
            <a:r>
              <a:rPr lang="en-US" altLang="en-US" i="1" dirty="0"/>
              <a:t>may not</a:t>
            </a:r>
            <a:r>
              <a:rPr lang="en-US" altLang="en-US" dirty="0"/>
              <a:t> </a:t>
            </a:r>
            <a:r>
              <a:rPr lang="en-US" altLang="en-US" dirty="0" smtClean="0"/>
              <a:t>have </a:t>
            </a:r>
            <a:r>
              <a:rPr lang="en-US" altLang="en-US" dirty="0"/>
              <a:t>a value </a:t>
            </a:r>
            <a:r>
              <a:rPr lang="en-US" altLang="en-US" dirty="0" smtClean="0"/>
              <a:t>for every </a:t>
            </a:r>
            <a:r>
              <a:rPr lang="en-US" altLang="en-US" dirty="0"/>
              <a:t>entity </a:t>
            </a:r>
            <a:r>
              <a:rPr lang="en-US" altLang="en-US" dirty="0" smtClean="0"/>
              <a:t>instance</a:t>
            </a:r>
          </a:p>
          <a:p>
            <a:pPr lvl="1"/>
            <a:r>
              <a:rPr lang="en-US" altLang="en-US" dirty="0" smtClean="0"/>
              <a:t>shown in normal letters (list!)</a:t>
            </a:r>
            <a:endParaRPr lang="en-US" altLang="en-US" dirty="0"/>
          </a:p>
          <a:p>
            <a:pPr algn="l" rtl="0"/>
            <a:endParaRPr lang="en-US" altLang="en-US" sz="1000" b="1" dirty="0"/>
          </a:p>
          <a:p>
            <a:pPr algn="l"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08"/>
          <a:stretch/>
        </p:blipFill>
        <p:spPr bwMode="auto">
          <a:xfrm>
            <a:off x="5435411" y="3810000"/>
            <a:ext cx="3597207" cy="143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05" r="24018"/>
          <a:stretch/>
        </p:blipFill>
        <p:spPr bwMode="auto">
          <a:xfrm>
            <a:off x="5867399" y="5279343"/>
            <a:ext cx="2733230" cy="51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6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b="1" dirty="0"/>
              <a:t>Other Attribute Types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40" y="990600"/>
            <a:ext cx="8572560" cy="5715000"/>
          </a:xfrm>
        </p:spPr>
        <p:txBody>
          <a:bodyPr>
            <a:normAutofit/>
          </a:bodyPr>
          <a:lstStyle/>
          <a:p>
            <a:pPr algn="l" rtl="0"/>
            <a:r>
              <a:rPr lang="en-US" altLang="en-US" b="1" dirty="0" smtClean="0"/>
              <a:t>Composite </a:t>
            </a:r>
            <a:r>
              <a:rPr lang="en-US" altLang="en-US" b="1" dirty="0"/>
              <a:t>attribute</a:t>
            </a:r>
            <a:r>
              <a:rPr lang="en-US" altLang="en-US" dirty="0"/>
              <a:t>: an </a:t>
            </a:r>
            <a:r>
              <a:rPr lang="en-US" altLang="en-US" dirty="0" smtClean="0"/>
              <a:t>attribute that </a:t>
            </a:r>
            <a:r>
              <a:rPr lang="en-US" altLang="en-US" dirty="0"/>
              <a:t>has meaningful </a:t>
            </a:r>
            <a:r>
              <a:rPr lang="en-US" altLang="en-US" i="1" dirty="0"/>
              <a:t>component</a:t>
            </a:r>
            <a:r>
              <a:rPr lang="en-US" altLang="en-US" dirty="0"/>
              <a:t> </a:t>
            </a:r>
            <a:r>
              <a:rPr lang="en-US" altLang="en-US" dirty="0" smtClean="0"/>
              <a:t>parts</a:t>
            </a:r>
          </a:p>
          <a:p>
            <a:pPr lvl="1"/>
            <a:r>
              <a:rPr lang="en-US" altLang="en-US" dirty="0" smtClean="0"/>
              <a:t>e.g. </a:t>
            </a:r>
            <a:r>
              <a:rPr lang="en-US" dirty="0"/>
              <a:t>Name or </a:t>
            </a:r>
            <a:r>
              <a:rPr lang="en-US" dirty="0" smtClean="0"/>
              <a:t>Address</a:t>
            </a:r>
          </a:p>
          <a:p>
            <a:pPr lvl="1"/>
            <a:r>
              <a:rPr lang="en-US" altLang="en-US" dirty="0" smtClean="0"/>
              <a:t>components are shown between brackets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 ) </a:t>
            </a:r>
            <a:r>
              <a:rPr lang="en-US" altLang="en-US" dirty="0"/>
              <a:t>(list!)</a:t>
            </a:r>
          </a:p>
          <a:p>
            <a:pPr algn="l" rtl="0"/>
            <a:endParaRPr lang="en-US" altLang="en-US" sz="1000" b="1" dirty="0"/>
          </a:p>
          <a:p>
            <a:pPr algn="l" rtl="0"/>
            <a:r>
              <a:rPr lang="en-US" altLang="en-US" b="1" dirty="0"/>
              <a:t>Derived attribute</a:t>
            </a:r>
            <a:r>
              <a:rPr lang="en-US" altLang="en-US" dirty="0"/>
              <a:t>: an </a:t>
            </a:r>
            <a:r>
              <a:rPr lang="en-US" altLang="en-US" dirty="0" smtClean="0"/>
              <a:t>attribute whose </a:t>
            </a:r>
            <a:r>
              <a:rPr lang="en-US" altLang="en-US" dirty="0"/>
              <a:t>value can be </a:t>
            </a:r>
            <a:r>
              <a:rPr lang="en-US" altLang="en-US" dirty="0" smtClean="0"/>
              <a:t>computed from </a:t>
            </a:r>
            <a:r>
              <a:rPr lang="en-US" altLang="en-US" i="1" dirty="0"/>
              <a:t>related attribute</a:t>
            </a:r>
            <a:r>
              <a:rPr lang="en-US" altLang="en-US" dirty="0"/>
              <a:t> </a:t>
            </a:r>
            <a:r>
              <a:rPr lang="en-US" altLang="en-US" dirty="0" smtClean="0"/>
              <a:t>values</a:t>
            </a:r>
          </a:p>
          <a:p>
            <a:pPr lvl="1"/>
            <a:r>
              <a:rPr lang="en-US" altLang="en-US" dirty="0" smtClean="0"/>
              <a:t>shown inside square brackets: [</a:t>
            </a:r>
            <a:r>
              <a:rPr lang="en-US" altLang="en-US" sz="1050" dirty="0" smtClean="0"/>
              <a:t> </a:t>
            </a:r>
            <a:r>
              <a:rPr lang="en-US" altLang="en-US" dirty="0" smtClean="0"/>
              <a:t>] (list!)</a:t>
            </a:r>
          </a:p>
          <a:p>
            <a:endParaRPr lang="en-US" altLang="en-US" sz="1000" dirty="0" smtClean="0"/>
          </a:p>
          <a:p>
            <a:r>
              <a:rPr lang="en-US" dirty="0" smtClean="0"/>
              <a:t>Notations for each </a:t>
            </a:r>
            <a:br>
              <a:rPr lang="en-US" dirty="0" smtClean="0"/>
            </a:br>
            <a:r>
              <a:rPr lang="en-US" dirty="0" smtClean="0"/>
              <a:t>attributes type is </a:t>
            </a:r>
            <a:br>
              <a:rPr lang="en-US" dirty="0" smtClean="0"/>
            </a:br>
            <a:r>
              <a:rPr lang="en-US" dirty="0" smtClean="0"/>
              <a:t>shown below</a:t>
            </a:r>
            <a:endParaRPr lang="en-US" altLang="en-US" dirty="0"/>
          </a:p>
          <a:p>
            <a:pPr algn="l"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08"/>
          <a:stretch/>
        </p:blipFill>
        <p:spPr bwMode="auto">
          <a:xfrm>
            <a:off x="5511898" y="4114800"/>
            <a:ext cx="3597207" cy="143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05" r="24018"/>
          <a:stretch/>
        </p:blipFill>
        <p:spPr bwMode="auto">
          <a:xfrm>
            <a:off x="5943600" y="5562600"/>
            <a:ext cx="2733230" cy="51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69FD9A-0E77-45BB-8E50-FEE6162F1F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472" t="18580" r="31151" b="57939"/>
          <a:stretch/>
        </p:blipFill>
        <p:spPr>
          <a:xfrm>
            <a:off x="3200400" y="5023261"/>
            <a:ext cx="1997089" cy="18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altLang="en-US" sz="4000" dirty="0"/>
              <a:t>Relationships</a:t>
            </a:r>
            <a:endParaRPr lang="en-US" sz="4000" b="1" dirty="0"/>
          </a:p>
        </p:txBody>
      </p:sp>
      <p:pic>
        <p:nvPicPr>
          <p:cNvPr id="5" name="Picture 2" descr="C:\Users\User\AppData\Local\Microsoft\Windows\Temporary Internet Files\Content.IE5\TYSL3NYF\MC90044215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19" y="5257800"/>
            <a:ext cx="1052562" cy="10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95348"/>
          </a:xfrm>
        </p:spPr>
        <p:txBody>
          <a:bodyPr>
            <a:noAutofit/>
          </a:bodyPr>
          <a:lstStyle/>
          <a:p>
            <a:r>
              <a:rPr lang="en-US" sz="3200" b="1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715436" cy="5424510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b="1" dirty="0"/>
              <a:t>Relationship</a:t>
            </a:r>
            <a:r>
              <a:rPr lang="en-US" dirty="0" smtClean="0"/>
              <a:t>:</a:t>
            </a:r>
          </a:p>
          <a:p>
            <a:pPr algn="just"/>
            <a:r>
              <a:rPr lang="en-US" dirty="0" smtClean="0"/>
              <a:t>It is </a:t>
            </a:r>
            <a:r>
              <a:rPr lang="en-US" dirty="0"/>
              <a:t>association between the instances of one or more entity types that is of interest to the </a:t>
            </a:r>
            <a:r>
              <a:rPr lang="en-US" dirty="0" smtClean="0"/>
              <a:t>organization</a:t>
            </a:r>
          </a:p>
          <a:p>
            <a:pPr algn="just"/>
            <a:endParaRPr lang="en-US" sz="1000" dirty="0" smtClean="0"/>
          </a:p>
          <a:p>
            <a:pPr algn="just"/>
            <a:r>
              <a:rPr lang="en-US" dirty="0" smtClean="0"/>
              <a:t>It is </a:t>
            </a:r>
            <a:r>
              <a:rPr lang="en-US" dirty="0"/>
              <a:t>the </a:t>
            </a:r>
            <a:r>
              <a:rPr lang="en-US" dirty="0" smtClean="0"/>
              <a:t>‘glue’ </a:t>
            </a:r>
            <a:r>
              <a:rPr lang="en-US" dirty="0"/>
              <a:t>that holds together the various components of an </a:t>
            </a:r>
            <a:r>
              <a:rPr lang="en-US" dirty="0" smtClean="0"/>
              <a:t>E-R model</a:t>
            </a:r>
          </a:p>
          <a:p>
            <a:pPr algn="just"/>
            <a:endParaRPr lang="en-US" sz="1000" dirty="0" smtClean="0"/>
          </a:p>
          <a:p>
            <a:pPr algn="just"/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Represented by </a:t>
            </a:r>
            <a:r>
              <a:rPr lang="en-US" altLang="fr-FR" i="1" dirty="0" smtClean="0">
                <a:latin typeface="Century Gothic" panose="020B0502020202020204" pitchFamily="34" charset="0"/>
                <a:cs typeface="Times New Roman" pitchFamily="18" charset="0"/>
              </a:rPr>
              <a:t>Questions 5, 7, and 8</a:t>
            </a:r>
            <a:r>
              <a:rPr lang="en-US" altLang="fr-FR" dirty="0" smtClean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in 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  <a:hlinkClick r:id="rId3" action="ppaction://hlinksldjump"/>
              </a:rPr>
              <a:t>Table 8-1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endParaRPr lang="en-US" altLang="fr-FR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pPr algn="just"/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algn="just"/>
            <a:r>
              <a:rPr lang="en-US" dirty="0" smtClean="0"/>
              <a:t>Labeled </a:t>
            </a:r>
            <a:r>
              <a:rPr lang="en-US" dirty="0"/>
              <a:t>with verb </a:t>
            </a:r>
            <a:r>
              <a:rPr lang="en-US" dirty="0" smtClean="0"/>
              <a:t>phrases since </a:t>
            </a:r>
            <a:r>
              <a:rPr lang="en-US" altLang="fr-FR" dirty="0" smtClean="0">
                <a:latin typeface="Century Gothic" panose="020B0502020202020204" pitchFamily="34" charset="0"/>
                <a:cs typeface="Times New Roman" pitchFamily="18" charset="0"/>
              </a:rPr>
              <a:t>usually </a:t>
            </a:r>
            <a:r>
              <a:rPr lang="en-US" altLang="fr-FR" dirty="0">
                <a:latin typeface="Century Gothic" panose="020B0502020202020204" pitchFamily="34" charset="0"/>
                <a:cs typeface="Times New Roman" pitchFamily="18" charset="0"/>
              </a:rPr>
              <a:t>means that an event has </a:t>
            </a:r>
            <a:r>
              <a:rPr lang="en-US" altLang="fr-FR" dirty="0" smtClean="0">
                <a:latin typeface="Century Gothic" panose="020B0502020202020204" pitchFamily="34" charset="0"/>
                <a:cs typeface="Times New Roman" pitchFamily="18" charset="0"/>
              </a:rPr>
              <a:t>occurred</a:t>
            </a:r>
          </a:p>
          <a:p>
            <a:pPr algn="just"/>
            <a:endParaRPr lang="en-US" altLang="fr-FR" sz="1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algn="just"/>
            <a:r>
              <a:rPr lang="en-US" altLang="fr-FR" dirty="0" smtClean="0">
                <a:latin typeface="Century Gothic" panose="020B0502020202020204" pitchFamily="34" charset="0"/>
                <a:cs typeface="Times New Roman" pitchFamily="18" charset="0"/>
              </a:rPr>
              <a:t>Note, some </a:t>
            </a:r>
            <a:r>
              <a:rPr lang="en-US" dirty="0" smtClean="0"/>
              <a:t>standards use </a:t>
            </a:r>
            <a:r>
              <a:rPr lang="en-US" i="1" dirty="0">
                <a:hlinkClick r:id="rId4" action="ppaction://hlinksldjump"/>
              </a:rPr>
              <a:t>two verb phrases</a:t>
            </a:r>
            <a:r>
              <a:rPr lang="en-US" dirty="0"/>
              <a:t> for a relationship </a:t>
            </a:r>
            <a:r>
              <a:rPr lang="en-US" dirty="0" smtClean="0"/>
              <a:t>name (so it can be read in two directions), while some only use </a:t>
            </a:r>
            <a:r>
              <a:rPr lang="en-US" i="1" dirty="0" smtClean="0">
                <a:hlinkClick r:id="rId5" action="ppaction://hlinksldjump"/>
              </a:rPr>
              <a:t>one verb phrase</a:t>
            </a:r>
            <a:endParaRPr lang="en-US" altLang="fr-FR" i="1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0" indent="0" algn="just" rtl="0">
              <a:buNone/>
            </a:pPr>
            <a:endParaRPr lang="en-US" dirty="0"/>
          </a:p>
          <a:p>
            <a:pPr algn="just"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37814E0-513C-48D9-8132-68247B0EC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50" r="58423" b="10373"/>
          <a:stretch/>
        </p:blipFill>
        <p:spPr bwMode="auto">
          <a:xfrm>
            <a:off x="5277740" y="762000"/>
            <a:ext cx="3788938" cy="77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0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Lesson Overview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b="1" dirty="0"/>
              <a:t>E-R Diagram</a:t>
            </a:r>
            <a:r>
              <a:rPr lang="en-US" altLang="en-US" dirty="0"/>
              <a:t> – (</a:t>
            </a:r>
            <a:r>
              <a:rPr lang="en-US" altLang="en-US" dirty="0" smtClean="0"/>
              <a:t>part-ii)</a:t>
            </a:r>
            <a:endParaRPr lang="en-US" altLang="en-US" dirty="0"/>
          </a:p>
          <a:p>
            <a:pPr lvl="1">
              <a:lnSpc>
                <a:spcPts val="3200"/>
              </a:lnSpc>
            </a:pPr>
            <a:r>
              <a:rPr lang="en-US" altLang="en-US" dirty="0"/>
              <a:t>Conceptual Data Modeling and the E-R Model</a:t>
            </a:r>
          </a:p>
          <a:p>
            <a:pPr lvl="2">
              <a:lnSpc>
                <a:spcPts val="3200"/>
              </a:lnSpc>
            </a:pPr>
            <a:r>
              <a:rPr lang="en-US" altLang="en-US" sz="2400" dirty="0"/>
              <a:t>Degree of a Relationship</a:t>
            </a:r>
          </a:p>
          <a:p>
            <a:pPr lvl="3">
              <a:lnSpc>
                <a:spcPts val="3200"/>
              </a:lnSpc>
            </a:pPr>
            <a:r>
              <a:rPr lang="en-US" altLang="en-US" sz="2400" dirty="0"/>
              <a:t>Unary Relationships</a:t>
            </a:r>
          </a:p>
          <a:p>
            <a:pPr lvl="3">
              <a:lnSpc>
                <a:spcPts val="3200"/>
              </a:lnSpc>
            </a:pPr>
            <a:r>
              <a:rPr lang="en-US" altLang="en-US" sz="2400" dirty="0"/>
              <a:t>Binary Relationships</a:t>
            </a:r>
          </a:p>
          <a:p>
            <a:pPr lvl="3">
              <a:lnSpc>
                <a:spcPts val="3200"/>
              </a:lnSpc>
            </a:pPr>
            <a:r>
              <a:rPr lang="en-US" altLang="en-US" sz="2400" dirty="0"/>
              <a:t>Ternary Relationships </a:t>
            </a:r>
          </a:p>
          <a:p>
            <a:pPr lvl="2">
              <a:lnSpc>
                <a:spcPts val="3200"/>
              </a:lnSpc>
            </a:pPr>
            <a:r>
              <a:rPr lang="en-US" altLang="en-US" sz="2400" dirty="0"/>
              <a:t>Cardinalities in Relationships </a:t>
            </a:r>
          </a:p>
          <a:p>
            <a:pPr lvl="3">
              <a:lnSpc>
                <a:spcPts val="3200"/>
              </a:lnSpc>
            </a:pPr>
            <a:r>
              <a:rPr lang="en-US" altLang="en-US" sz="2400" dirty="0"/>
              <a:t>Minimum and Maximum Cardinalities </a:t>
            </a:r>
          </a:p>
          <a:p>
            <a:pPr lvl="2">
              <a:lnSpc>
                <a:spcPts val="3200"/>
              </a:lnSpc>
            </a:pPr>
            <a:r>
              <a:rPr lang="en-US" altLang="en-US" sz="2400" dirty="0"/>
              <a:t>Naming and Defining Relationships </a:t>
            </a:r>
          </a:p>
          <a:p>
            <a:pPr lvl="2">
              <a:lnSpc>
                <a:spcPts val="3200"/>
              </a:lnSpc>
            </a:pPr>
            <a:r>
              <a:rPr lang="en-US" altLang="en-US" sz="2400" dirty="0"/>
              <a:t>Associative Entities</a:t>
            </a:r>
          </a:p>
          <a:p>
            <a:pPr lvl="2">
              <a:lnSpc>
                <a:spcPts val="3200"/>
              </a:lnSpc>
            </a:pPr>
            <a:r>
              <a:rPr lang="en-US" altLang="en-US" sz="2400" dirty="0"/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E10F5-5EEB-4563-8644-8856C174A3DA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95348"/>
          </a:xfrm>
        </p:spPr>
        <p:txBody>
          <a:bodyPr>
            <a:noAutofit/>
          </a:bodyPr>
          <a:lstStyle/>
          <a:p>
            <a:r>
              <a:rPr lang="en-US" sz="3200" b="1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715436" cy="5715000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b="1" dirty="0" smtClean="0"/>
              <a:t>Relationship </a:t>
            </a:r>
            <a:r>
              <a:rPr lang="en-US" dirty="0" smtClean="0"/>
              <a:t>(cont.):</a:t>
            </a:r>
          </a:p>
          <a:p>
            <a:pPr algn="just"/>
            <a:r>
              <a:rPr lang="en-US" dirty="0" smtClean="0"/>
              <a:t>Consider example shown on next slide:</a:t>
            </a:r>
          </a:p>
          <a:p>
            <a:pPr lvl="1" algn="just"/>
            <a:r>
              <a:rPr lang="en-US" dirty="0" smtClean="0"/>
              <a:t>training department </a:t>
            </a:r>
            <a:r>
              <a:rPr lang="en-US" dirty="0"/>
              <a:t>in a company </a:t>
            </a:r>
            <a:r>
              <a:rPr lang="en-US" dirty="0" smtClean="0"/>
              <a:t>wants to track </a:t>
            </a:r>
            <a:r>
              <a:rPr lang="en-US" dirty="0"/>
              <a:t>which training </a:t>
            </a:r>
            <a:r>
              <a:rPr lang="en-US" dirty="0" smtClean="0"/>
              <a:t>courses </a:t>
            </a:r>
            <a:r>
              <a:rPr lang="en-US" dirty="0" smtClean="0"/>
              <a:t>employees </a:t>
            </a:r>
            <a:r>
              <a:rPr lang="en-US" dirty="0" smtClean="0"/>
              <a:t>have completed</a:t>
            </a:r>
          </a:p>
          <a:p>
            <a:pPr lvl="1" algn="just"/>
            <a:r>
              <a:rPr lang="en-US" dirty="0" smtClean="0"/>
              <a:t>this </a:t>
            </a:r>
            <a:r>
              <a:rPr lang="en-US" dirty="0"/>
              <a:t>leads to a relationship called Completes </a:t>
            </a:r>
            <a:r>
              <a:rPr lang="en-US" dirty="0" smtClean="0"/>
              <a:t>between the </a:t>
            </a:r>
            <a:r>
              <a:rPr lang="en-US" dirty="0"/>
              <a:t>EMPLOYEE and COURSE entity </a:t>
            </a:r>
            <a:r>
              <a:rPr lang="en-US" dirty="0" smtClean="0"/>
              <a:t>types</a:t>
            </a:r>
          </a:p>
          <a:p>
            <a:pPr lvl="1" algn="just"/>
            <a:r>
              <a:rPr lang="en-US" dirty="0"/>
              <a:t>this is a </a:t>
            </a:r>
            <a:r>
              <a:rPr lang="en-US" i="1" dirty="0"/>
              <a:t>many-to-many</a:t>
            </a:r>
            <a:r>
              <a:rPr lang="en-US" dirty="0"/>
              <a:t> </a:t>
            </a:r>
            <a:r>
              <a:rPr lang="en-US" dirty="0" smtClean="0"/>
              <a:t>relationship:</a:t>
            </a:r>
          </a:p>
          <a:p>
            <a:pPr lvl="2" algn="just"/>
            <a:r>
              <a:rPr lang="en-US" dirty="0"/>
              <a:t>each </a:t>
            </a:r>
            <a:r>
              <a:rPr lang="en-US" i="1" dirty="0" smtClean="0"/>
              <a:t>employee</a:t>
            </a:r>
            <a:r>
              <a:rPr lang="en-US" dirty="0" smtClean="0"/>
              <a:t> may </a:t>
            </a:r>
            <a:r>
              <a:rPr lang="en-US" dirty="0"/>
              <a:t>complete </a:t>
            </a:r>
            <a:r>
              <a:rPr lang="en-US" dirty="0" smtClean="0"/>
              <a:t>&gt;1 </a:t>
            </a:r>
            <a:r>
              <a:rPr lang="en-US" i="1" dirty="0" smtClean="0"/>
              <a:t>course</a:t>
            </a:r>
          </a:p>
          <a:p>
            <a:pPr lvl="2" algn="just"/>
            <a:r>
              <a:rPr lang="en-US" dirty="0"/>
              <a:t>each </a:t>
            </a:r>
            <a:r>
              <a:rPr lang="en-US" i="1" dirty="0"/>
              <a:t>course</a:t>
            </a:r>
            <a:r>
              <a:rPr lang="en-US" dirty="0"/>
              <a:t> may be completed by </a:t>
            </a:r>
            <a:r>
              <a:rPr lang="en-US" dirty="0" smtClean="0"/>
              <a:t>&gt;1 </a:t>
            </a:r>
            <a:r>
              <a:rPr lang="en-US" i="1" dirty="0" smtClean="0"/>
              <a:t>employee</a:t>
            </a:r>
          </a:p>
          <a:p>
            <a:pPr lvl="1" algn="just"/>
            <a:r>
              <a:rPr lang="en-US" dirty="0"/>
              <a:t>we can use </a:t>
            </a:r>
            <a:r>
              <a:rPr lang="en-US" dirty="0" smtClean="0"/>
              <a:t>Completes </a:t>
            </a:r>
            <a:r>
              <a:rPr lang="en-US" dirty="0"/>
              <a:t>relationship </a:t>
            </a:r>
            <a:r>
              <a:rPr lang="en-US" dirty="0" smtClean="0"/>
              <a:t>to </a:t>
            </a:r>
            <a:r>
              <a:rPr lang="en-US" dirty="0" smtClean="0"/>
              <a:t>determine:</a:t>
            </a:r>
            <a:endParaRPr lang="en-US" dirty="0" smtClean="0"/>
          </a:p>
          <a:p>
            <a:pPr lvl="2" algn="just"/>
            <a:r>
              <a:rPr lang="en-US" dirty="0" smtClean="0"/>
              <a:t>courses a </a:t>
            </a:r>
            <a:r>
              <a:rPr lang="en-US" dirty="0"/>
              <a:t>given employee has </a:t>
            </a:r>
            <a:r>
              <a:rPr lang="en-US" dirty="0" smtClean="0"/>
              <a:t>completed</a:t>
            </a:r>
          </a:p>
          <a:p>
            <a:pPr lvl="2" algn="just"/>
            <a:r>
              <a:rPr lang="en-US" dirty="0"/>
              <a:t>identity of each employee who has completed a particular course</a:t>
            </a:r>
          </a:p>
          <a:p>
            <a:pPr lvl="1"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0" indent="0" algn="just" rtl="0">
              <a:buNone/>
            </a:pPr>
            <a:endParaRPr lang="en-US" dirty="0"/>
          </a:p>
          <a:p>
            <a:pPr algn="just"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689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" r="790" b="78412"/>
          <a:stretch/>
        </p:blipFill>
        <p:spPr bwMode="auto">
          <a:xfrm>
            <a:off x="61957" y="749181"/>
            <a:ext cx="7786643" cy="138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6"/>
          <a:stretch/>
        </p:blipFill>
        <p:spPr bwMode="auto">
          <a:xfrm>
            <a:off x="2633451" y="76200"/>
            <a:ext cx="2929149" cy="7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3"/>
          <a:stretch/>
        </p:blipFill>
        <p:spPr bwMode="auto">
          <a:xfrm>
            <a:off x="24213" y="2102265"/>
            <a:ext cx="7848600" cy="475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81000" y="33528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29400" y="64770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86800" cy="792162"/>
          </a:xfrm>
        </p:spPr>
        <p:txBody>
          <a:bodyPr>
            <a:noAutofit/>
          </a:bodyPr>
          <a:lstStyle/>
          <a:p>
            <a:r>
              <a:rPr lang="en-US" sz="3200" b="1" dirty="0"/>
              <a:t>Videos to Watch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b="1" dirty="0"/>
              <a:t>Entity Relationship Diagram (ERD) Tutorial - Part 1</a:t>
            </a:r>
            <a:r>
              <a:rPr lang="en-US" b="1" dirty="0">
                <a:solidFill>
                  <a:schemeClr val="tx1"/>
                </a:solidFill>
                <a:hlinkClick r:id="rId3"/>
              </a:rPr>
              <a:t/>
            </a:r>
            <a:br>
              <a:rPr lang="en-US" b="1" dirty="0">
                <a:solidFill>
                  <a:schemeClr val="tx1"/>
                </a:solidFill>
                <a:hlinkClick r:id="rId3"/>
              </a:rPr>
            </a:br>
            <a:r>
              <a:rPr lang="en-US" b="1" dirty="0">
                <a:hlinkClick r:id="rId4"/>
              </a:rPr>
              <a:t>https://youtu.be/QpdhBUYk7Kk</a:t>
            </a:r>
            <a:r>
              <a:rPr lang="en-US" b="1" dirty="0"/>
              <a:t>  </a:t>
            </a:r>
            <a:r>
              <a:rPr lang="en-US" b="1" dirty="0">
                <a:solidFill>
                  <a:schemeClr val="tx1"/>
                </a:solidFill>
              </a:rPr>
              <a:t>	</a:t>
            </a:r>
          </a:p>
          <a:p>
            <a:endParaRPr lang="en-US" sz="1000" b="1" dirty="0"/>
          </a:p>
          <a:p>
            <a:r>
              <a:rPr lang="en-US" b="1" dirty="0"/>
              <a:t>Entity Relationship Diagram (ERD) Tutorial - Part 2</a:t>
            </a:r>
            <a:br>
              <a:rPr lang="en-US" b="1" dirty="0"/>
            </a:br>
            <a:r>
              <a:rPr lang="en-US" b="1" dirty="0">
                <a:hlinkClick r:id="rId5"/>
              </a:rPr>
              <a:t>https://youtu.be/-CuY5ADwn24</a:t>
            </a:r>
            <a:r>
              <a:rPr lang="en-US" b="1" dirty="0"/>
              <a:t>  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/>
              <a:t>Entity-Relationship Diagrams </a:t>
            </a:r>
            <a:r>
              <a:rPr lang="en-US" dirty="0"/>
              <a:t>(another system)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hlinkClick r:id="rId6"/>
              </a:rPr>
              <a:t>https://youtu.be/c0_9Y8QAstg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r>
              <a:rPr lang="en-US" b="1" dirty="0"/>
              <a:t>Entity Relationship Diagram (ERD) Training Video</a:t>
            </a:r>
            <a:br>
              <a:rPr lang="en-US" b="1" dirty="0"/>
            </a:br>
            <a:r>
              <a:rPr lang="en-US" b="1" dirty="0">
                <a:hlinkClick r:id="rId7"/>
              </a:rPr>
              <a:t>https://youtu.be/-fQ-bRllhXc</a:t>
            </a:r>
            <a:r>
              <a:rPr lang="en-US" b="1" dirty="0"/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860537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86800" cy="792162"/>
          </a:xfrm>
        </p:spPr>
        <p:txBody>
          <a:bodyPr>
            <a:noAutofit/>
          </a:bodyPr>
          <a:lstStyle/>
          <a:p>
            <a:r>
              <a:rPr lang="en-US" sz="3200" b="1" dirty="0"/>
              <a:t>Sources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b="1" dirty="0">
                <a:solidFill>
                  <a:schemeClr val="tx1"/>
                </a:solidFill>
              </a:rPr>
              <a:t>Chapter 3: Database Modeling and Design</a:t>
            </a:r>
            <a:r>
              <a:rPr lang="en-US" dirty="0">
                <a:solidFill>
                  <a:schemeClr val="tx1"/>
                </a:solidFill>
              </a:rPr>
              <a:t>”; Slides by Dr. </a:t>
            </a:r>
            <a:r>
              <a:rPr lang="en-US" dirty="0" err="1">
                <a:solidFill>
                  <a:schemeClr val="tx1"/>
                </a:solidFill>
              </a:rPr>
              <a:t>Sabeur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Kosantini</a:t>
            </a:r>
            <a:r>
              <a:rPr lang="en-US" dirty="0">
                <a:solidFill>
                  <a:schemeClr val="tx1"/>
                </a:solidFill>
              </a:rPr>
              <a:t> (2017)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b="1" dirty="0">
                <a:solidFill>
                  <a:schemeClr val="tx1"/>
                </a:solidFill>
              </a:rPr>
              <a:t>Types of Database Management Systems</a:t>
            </a:r>
            <a:r>
              <a:rPr lang="en-US" dirty="0">
                <a:solidFill>
                  <a:schemeClr val="tx1"/>
                </a:solidFill>
              </a:rPr>
              <a:t>” (2017) by Arjun Panwar, c-sharpcorner.com; Available at: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https://www.c/sharpcorner.com/UploadFile/65fc13/types-of-database-management-systems/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Modern Systems Analysis and Design</a:t>
            </a:r>
            <a:r>
              <a:rPr lang="en-US" dirty="0">
                <a:solidFill>
                  <a:schemeClr val="tx1"/>
                </a:solidFill>
              </a:rPr>
              <a:t>. Joseph S. </a:t>
            </a:r>
            <a:r>
              <a:rPr lang="en-US" dirty="0" err="1">
                <a:solidFill>
                  <a:schemeClr val="tx1"/>
                </a:solidFill>
              </a:rPr>
              <a:t>Valacich</a:t>
            </a:r>
            <a:r>
              <a:rPr lang="en-US" dirty="0">
                <a:solidFill>
                  <a:schemeClr val="tx1"/>
                </a:solidFill>
              </a:rPr>
              <a:t> and Joey F. George. Pearson. Eighth Ed. 2017. Chapter 8.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Design of Industrial Information Systems</a:t>
            </a:r>
            <a:r>
              <a:rPr lang="en-US" dirty="0">
                <a:solidFill>
                  <a:schemeClr val="tx1"/>
                </a:solidFill>
              </a:rPr>
              <a:t>. Thomas Boucher, and Ali </a:t>
            </a:r>
            <a:r>
              <a:rPr lang="en-US" dirty="0" err="1">
                <a:solidFill>
                  <a:schemeClr val="tx1"/>
                </a:solidFill>
              </a:rPr>
              <a:t>Yalcin</a:t>
            </a:r>
            <a:r>
              <a:rPr lang="en-US" dirty="0">
                <a:solidFill>
                  <a:schemeClr val="tx1"/>
                </a:solidFill>
              </a:rPr>
              <a:t>. Academic Press. First Ed. 2006. Chapter 3.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81646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Lesson Overview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b="1" dirty="0"/>
              <a:t>E-R Diagram</a:t>
            </a:r>
            <a:r>
              <a:rPr lang="en-US" altLang="en-US" dirty="0"/>
              <a:t> – (part-ii)</a:t>
            </a:r>
          </a:p>
          <a:p>
            <a:pPr lvl="1">
              <a:lnSpc>
                <a:spcPts val="3200"/>
              </a:lnSpc>
            </a:pPr>
            <a:r>
              <a:rPr lang="en-US" altLang="en-US" dirty="0"/>
              <a:t>Supertypes and Subtypes  </a:t>
            </a:r>
          </a:p>
          <a:p>
            <a:pPr lvl="1">
              <a:lnSpc>
                <a:spcPts val="3200"/>
              </a:lnSpc>
            </a:pPr>
            <a:r>
              <a:rPr lang="en-US" altLang="en-US" dirty="0"/>
              <a:t>Business Rules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E10F5-5EEB-4563-8644-8856C174A3DA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0"/>
            <a:ext cx="7772400" cy="1371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700" b="1" dirty="0"/>
              <a:t>INTRODUCTION TO</a:t>
            </a:r>
            <a:br>
              <a:rPr lang="en-US" sz="3700" b="1" dirty="0"/>
            </a:br>
            <a:r>
              <a:rPr lang="en-US" sz="3700" b="1" dirty="0"/>
              <a:t>E-R MODELING</a:t>
            </a:r>
            <a:endParaRPr lang="en-US" sz="4000" b="1" dirty="0"/>
          </a:p>
        </p:txBody>
      </p:sp>
      <p:pic>
        <p:nvPicPr>
          <p:cNvPr id="5" name="Picture 2" descr="C:\Users\User\AppData\Local\Microsoft\Windows\Temporary Internet Files\Content.IE5\TYSL3NYF\MC90044215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19" y="5257800"/>
            <a:ext cx="1052562" cy="10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721568"/>
          </a:xfrm>
        </p:spPr>
        <p:txBody>
          <a:bodyPr>
            <a:noAutofit/>
          </a:bodyPr>
          <a:lstStyle/>
          <a:p>
            <a:r>
              <a:rPr lang="en-US" sz="3200" b="1" dirty="0"/>
              <a:t>Introduction to E-R Modeling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908720"/>
            <a:ext cx="8820472" cy="5949280"/>
          </a:xfrm>
        </p:spPr>
        <p:txBody>
          <a:bodyPr>
            <a:normAutofit/>
          </a:bodyPr>
          <a:lstStyle/>
          <a:p>
            <a:r>
              <a:rPr lang="en-US" dirty="0"/>
              <a:t>Purpose of E-R modeling is to design a conceptual schema (model) of entities and their relationships for an organization/business</a:t>
            </a:r>
          </a:p>
          <a:p>
            <a:endParaRPr lang="en-US" sz="1000" dirty="0"/>
          </a:p>
          <a:p>
            <a:r>
              <a:rPr lang="en-US" b="1" dirty="0"/>
              <a:t>Entity-relationship data model</a:t>
            </a:r>
            <a:r>
              <a:rPr lang="en-US" dirty="0"/>
              <a:t> (E-R model): detailed, logical representation </a:t>
            </a:r>
            <a:r>
              <a:rPr lang="en-US" dirty="0" smtClean="0"/>
              <a:t>of:</a:t>
            </a:r>
            <a:endParaRPr lang="en-US" dirty="0"/>
          </a:p>
          <a:p>
            <a:pPr lvl="1"/>
            <a:r>
              <a:rPr lang="en-US" b="1" dirty="0"/>
              <a:t>data entities</a:t>
            </a:r>
          </a:p>
          <a:p>
            <a:pPr lvl="1"/>
            <a:r>
              <a:rPr lang="en-US" b="1" dirty="0"/>
              <a:t>relationships</a:t>
            </a:r>
            <a:r>
              <a:rPr lang="en-US" dirty="0"/>
              <a:t>, and</a:t>
            </a:r>
          </a:p>
          <a:p>
            <a:pPr lvl="1"/>
            <a:r>
              <a:rPr lang="en-US" b="1" dirty="0"/>
              <a:t>attributes</a:t>
            </a:r>
            <a:r>
              <a:rPr lang="en-US" dirty="0"/>
              <a:t>; they represent </a:t>
            </a:r>
            <a:r>
              <a:rPr lang="en-US" altLang="en-US" dirty="0"/>
              <a:t>properties of </a:t>
            </a:r>
            <a:r>
              <a:rPr lang="en-US" altLang="en-US" i="1" dirty="0"/>
              <a:t>both</a:t>
            </a:r>
            <a:r>
              <a:rPr lang="en-US" altLang="en-US" dirty="0"/>
              <a:t> the entities and their relationships</a:t>
            </a:r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35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721568"/>
          </a:xfrm>
        </p:spPr>
        <p:txBody>
          <a:bodyPr>
            <a:noAutofit/>
          </a:bodyPr>
          <a:lstStyle/>
          <a:p>
            <a:r>
              <a:rPr lang="en-US" sz="3200" b="1" dirty="0"/>
              <a:t>Introduction to E-R Modeling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908720"/>
            <a:ext cx="8820472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Entity-relationship diagram</a:t>
            </a:r>
            <a:r>
              <a:rPr lang="en-US" dirty="0"/>
              <a:t> (ERD):</a:t>
            </a:r>
          </a:p>
          <a:p>
            <a:r>
              <a:rPr lang="en-US" dirty="0"/>
              <a:t>graphical representation of an E-R model</a:t>
            </a:r>
          </a:p>
          <a:p>
            <a:endParaRPr lang="en-US" sz="1000" dirty="0"/>
          </a:p>
          <a:p>
            <a:r>
              <a:rPr lang="en-US" dirty="0"/>
              <a:t>utilizes several notations to show data in terms of the entities and relationships described by that data</a:t>
            </a:r>
          </a:p>
          <a:p>
            <a:pPr lvl="1"/>
            <a:r>
              <a:rPr lang="en-US" dirty="0" smtClean="0"/>
              <a:t>notation </a:t>
            </a:r>
            <a:r>
              <a:rPr lang="en-US" dirty="0"/>
              <a:t>mostly uses</a:t>
            </a:r>
            <a:br>
              <a:rPr lang="en-US" dirty="0"/>
            </a:br>
            <a:r>
              <a:rPr lang="en-US" dirty="0"/>
              <a:t>“</a:t>
            </a:r>
            <a:r>
              <a:rPr lang="en-US" b="1" dirty="0"/>
              <a:t>crow’s foot</a:t>
            </a:r>
            <a:r>
              <a:rPr lang="en-US" dirty="0"/>
              <a:t>” symbols</a:t>
            </a:r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dirty="0"/>
              <a:t>places data attribute names</a:t>
            </a:r>
            <a:br>
              <a:rPr lang="en-US" dirty="0"/>
            </a:br>
            <a:r>
              <a:rPr lang="en-US" dirty="0"/>
              <a:t>within entity rectangles</a:t>
            </a:r>
          </a:p>
          <a:p>
            <a:endParaRPr lang="en-US" sz="1000" dirty="0"/>
          </a:p>
          <a:p>
            <a:r>
              <a:rPr lang="en-US" dirty="0"/>
              <a:t>see next </a:t>
            </a:r>
            <a:r>
              <a:rPr lang="en-US" dirty="0" smtClean="0"/>
              <a:t>2 slides </a:t>
            </a:r>
            <a:r>
              <a:rPr lang="en-US" dirty="0"/>
              <a:t>for notations,</a:t>
            </a:r>
            <a:br>
              <a:rPr lang="en-US" dirty="0"/>
            </a:br>
            <a:r>
              <a:rPr lang="en-US" dirty="0"/>
              <a:t>which will be explained in detail in following sections</a:t>
            </a:r>
          </a:p>
          <a:p>
            <a:pPr lvl="1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1EE3359-4A60-4C55-B7B3-29BFACAF0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7" t="86751" r="35704" b="6107"/>
          <a:stretch/>
        </p:blipFill>
        <p:spPr bwMode="auto">
          <a:xfrm>
            <a:off x="7086600" y="32385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E4F1DA4-D381-4CB7-A5D4-8FF52B31C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4" t="87131" r="11707" b="5727"/>
          <a:stretch/>
        </p:blipFill>
        <p:spPr bwMode="auto">
          <a:xfrm>
            <a:off x="8102193" y="32385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4669B62-3DFB-48ED-B0AC-0AEDD792C0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30" t="31866" r="67462" b="53571"/>
          <a:stretch/>
        </p:blipFill>
        <p:spPr>
          <a:xfrm>
            <a:off x="6916831" y="4267889"/>
            <a:ext cx="2227169" cy="1370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2B25EC-C1CB-45E8-9DAA-DA136A08AF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70" y="2789876"/>
            <a:ext cx="1813452" cy="15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>
            <a:noAutofit/>
          </a:bodyPr>
          <a:lstStyle/>
          <a:p>
            <a:r>
              <a:rPr lang="en-US" sz="3200" b="1" dirty="0"/>
              <a:t>Sample </a:t>
            </a:r>
            <a:r>
              <a:rPr lang="en-US" sz="3200" b="1" dirty="0" smtClean="0"/>
              <a:t>E-R Diagram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7187-CEE3-4EE5-A44D-7C659BA2BD5B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37814E0-513C-48D9-8132-68247B0EC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"/>
          <a:stretch/>
        </p:blipFill>
        <p:spPr bwMode="auto">
          <a:xfrm>
            <a:off x="31032" y="1371600"/>
            <a:ext cx="911296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6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15630</TotalTime>
  <Words>2250</Words>
  <Application>Microsoft Office PowerPoint</Application>
  <PresentationFormat>On-screen Show (4:3)</PresentationFormat>
  <Paragraphs>427</Paragraphs>
  <Slides>43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2_Concourse</vt:lpstr>
      <vt:lpstr>9_Concourse</vt:lpstr>
      <vt:lpstr>Executive</vt:lpstr>
      <vt:lpstr>King Saud University   College of Engineering  IE – 462: “Industrial Information Systems”  Fall – 2018 (1st Sem. 1439-40H)</vt:lpstr>
      <vt:lpstr>Lesson Overview</vt:lpstr>
      <vt:lpstr>Lesson Overview</vt:lpstr>
      <vt:lpstr>Lesson Overview</vt:lpstr>
      <vt:lpstr>Lesson Overview</vt:lpstr>
      <vt:lpstr>PowerPoint Presentation</vt:lpstr>
      <vt:lpstr>Introduction to E-R Modeling</vt:lpstr>
      <vt:lpstr>Introduction to E-R Modeling</vt:lpstr>
      <vt:lpstr>Sample E-R Diagram</vt:lpstr>
      <vt:lpstr>Basic E-R Notation</vt:lpstr>
      <vt:lpstr>Gathering Info. for Conceptual Data Modeling</vt:lpstr>
      <vt:lpstr>Gathering Info. for Conceptual Data Modeling</vt:lpstr>
      <vt:lpstr>PowerPoint Presentation</vt:lpstr>
      <vt:lpstr>Entities</vt:lpstr>
      <vt:lpstr>Entities</vt:lpstr>
      <vt:lpstr>Entities</vt:lpstr>
      <vt:lpstr>Entities</vt:lpstr>
      <vt:lpstr>Entities</vt:lpstr>
      <vt:lpstr>Entities</vt:lpstr>
      <vt:lpstr>PowerPoint Presentation</vt:lpstr>
      <vt:lpstr>Attributes</vt:lpstr>
      <vt:lpstr>Attributes</vt:lpstr>
      <vt:lpstr>Attributes</vt:lpstr>
      <vt:lpstr>PowerPoint Presentation</vt:lpstr>
      <vt:lpstr>Candidate Keys and Identifiers</vt:lpstr>
      <vt:lpstr>Candidate Keys and Identifiers</vt:lpstr>
      <vt:lpstr>Candidate Keys and Identifiers</vt:lpstr>
      <vt:lpstr>Candidate Keys and Identifiers</vt:lpstr>
      <vt:lpstr>PowerPoint Presentation</vt:lpstr>
      <vt:lpstr>Other Attribute Types</vt:lpstr>
      <vt:lpstr>Other Attribute Types</vt:lpstr>
      <vt:lpstr>Other Attribute Types</vt:lpstr>
      <vt:lpstr>Other Attribute Types</vt:lpstr>
      <vt:lpstr>Weak and Strong Entities</vt:lpstr>
      <vt:lpstr>Weak and Strong Entities</vt:lpstr>
      <vt:lpstr>Other Attribute Types</vt:lpstr>
      <vt:lpstr>Other Attribute Types</vt:lpstr>
      <vt:lpstr>PowerPoint Presentation</vt:lpstr>
      <vt:lpstr>Relationships</vt:lpstr>
      <vt:lpstr>Relationships</vt:lpstr>
      <vt:lpstr>PowerPoint Presentation</vt:lpstr>
      <vt:lpstr>Videos to Watch</vt:lpstr>
      <vt:lpstr>Sources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1813</cp:revision>
  <dcterms:created xsi:type="dcterms:W3CDTF">2008-11-10T19:40:45Z</dcterms:created>
  <dcterms:modified xsi:type="dcterms:W3CDTF">2018-12-02T04:57:27Z</dcterms:modified>
</cp:coreProperties>
</file>