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</p:sldMasterIdLst>
  <p:notesMasterIdLst>
    <p:notesMasterId r:id="rId23"/>
  </p:notesMasterIdLst>
  <p:handoutMasterIdLst>
    <p:handoutMasterId r:id="rId24"/>
  </p:handoutMasterIdLst>
  <p:sldIdLst>
    <p:sldId id="328" r:id="rId3"/>
    <p:sldId id="330" r:id="rId4"/>
    <p:sldId id="329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5" r:id="rId17"/>
    <p:sldId id="342" r:id="rId18"/>
    <p:sldId id="343" r:id="rId19"/>
    <p:sldId id="346" r:id="rId20"/>
    <p:sldId id="344" r:id="rId21"/>
    <p:sldId id="347" r:id="rId22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DC84E47-9675-4ACD-970B-1385F5B065B1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C5701D7-98E6-4AEA-BA50-852CA0EFD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3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9A345-B1EB-43BF-9FA2-A8FF4E6ACA0C}" type="datetimeFigureOut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19CEDD-5C35-4B50-9041-BD573B1D1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97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10B89F-EAEA-429F-A8D6-9699137AD9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53F20E-0F62-45C9-8DC6-416CE8A8BD7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56DB3D-3DD4-489C-B9C5-BADB6B257B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D2346C-7FAC-458C-98E5-A736824937C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Shouting is required for loud noise since SNR = 12 dB @ noise = 100 dB </a:t>
            </a:r>
            <a:r>
              <a:rPr lang="en-US" altLang="en-US" smtClean="0">
                <a:latin typeface="Lucida Sans Unicode" pitchFamily="34" charset="0"/>
              </a:rPr>
              <a:t>⇒ signal = 112 dB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7BCF1-7B56-4C2E-B7E9-9DC738C79F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7F969C-748F-48B9-A697-EEC7803FACB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the large SI drop at the 60 year 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B8AA4C-E075-4AAC-AE06-DE0480BC77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031D1C-13F1-4DB3-98AD-DB754EA1153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C6BB7D-32A0-4C11-B7ED-05DD963AE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*The clip shown was created using program “Wavepad Sound Editor”; clip is by Sh. Abdul-Bassitt Abdul-Samad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00FD60-B55B-43C3-A096-0205E982AD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BD239D-5E99-4EB9-BA14-DAEA40FB6B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*note: </a:t>
            </a:r>
            <a:r>
              <a:rPr lang="en-US" altLang="en-US" i="1" smtClean="0"/>
              <a:t>A</a:t>
            </a:r>
            <a:r>
              <a:rPr lang="en-US" altLang="en-US" smtClean="0"/>
              <a:t> in dB</a:t>
            </a:r>
            <a:r>
              <a:rPr lang="en-US" altLang="en-US" i="1" smtClean="0"/>
              <a:t>A</a:t>
            </a:r>
            <a:r>
              <a:rPr lang="en-US" altLang="en-US" smtClean="0"/>
              <a:t>: most widely used sound filter (i.e. used to control noise in sound); sound level meter is thus less sensitive to very high and very low frequencies; </a:t>
            </a:r>
            <a:r>
              <a:rPr lang="en-US" altLang="en-US" i="1" smtClean="0"/>
              <a:t>C</a:t>
            </a:r>
            <a:r>
              <a:rPr lang="en-US" altLang="en-US" smtClean="0"/>
              <a:t> filter is used for v. high sounds (dB</a:t>
            </a:r>
            <a:r>
              <a:rPr lang="en-US" altLang="en-US" i="1" smtClean="0"/>
              <a:t>C</a:t>
            </a:r>
            <a:r>
              <a:rPr lang="en-US" altLang="en-US" smtClean="0"/>
              <a:t>)</a:t>
            </a:r>
            <a:endParaRPr lang="en-US" altLang="en-US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0DDF89-B632-45C5-81C0-50D4168612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8B4930-C6E1-42D4-9282-3C272D5B15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37811B-5120-4EE6-9148-68D824B082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CEB51E-A67D-4215-8AA0-7ABF7F79EF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618704-08EC-455A-91AD-E4B211D7F59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CF75-3E12-4936-A734-69F7BCDB644C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77DF-28D8-445D-B636-9E8076B2E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5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2AF2-79A9-4E1D-8725-B7A195751F5D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529F8-7E8E-46FA-9987-95595B27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E9FBB-12F8-4539-9116-E4235993B5B9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F0F2-1472-43A0-9B66-D6A0A54AF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69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170F9C78-4D17-4A32-B5AF-46074F90CA9C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1536F4A-99C2-4820-90D1-85D88D88B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33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AD3CAE-0C2C-4374-8146-7A4BF0A7013A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E33A07-1DAF-48CE-9399-7BCA0DB2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88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BE4D2-D827-45FE-AAD4-3AF0E6A28E13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6C407-2C4E-4960-BDAF-BCDE5265C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07738-A337-4B7A-A14F-4986E9C180CB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235C1F-6526-4A3C-ADC9-CB73E59C3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16406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AB0190-AE70-4EFF-A442-E372E6038F7D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DC59E8-C7AA-4C9D-903A-4A5AD7894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2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0F725E-8E16-4C3E-A250-74F283249D3B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6CF8AB-E471-4AB8-9445-24057648A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86948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011844-5069-4B2D-ADB0-57915E848EEE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9161173-7114-4F73-9678-504B75731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C40E-4CBA-4A70-8FD5-645F92EB71ED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93E1-46F6-4578-BA9C-3E3FC610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1634-B777-43DE-801D-4F8D4C61C140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A048-A159-4E55-9BB0-AE1DCB726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7B296-6C29-4010-9E2C-CA2E2768FDF3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69AE-B368-421F-900D-F63244FF3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3DCA-A0BB-484F-B8DC-150916876248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F46E-28F8-49B7-9F66-C8AA97F57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7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4D3F-D2BD-4057-BFB9-061DD527B72B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5ADF-145B-4E8E-B573-EEF0E7F28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11EA7-122A-4B1E-923F-27C185A8D032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826B1-E99F-4CF7-B4CE-176E38C49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2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1AF22-3906-40F7-9198-A014AF790538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6EB1-A66D-4F70-8CF8-6FD3A0953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6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D27E-C407-40E9-9C93-0EF48583CB3F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0E2D-1B1A-46F0-83EA-9585DE5E7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94B6E41A-F42E-4AE9-BCF2-E38B0A21D508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EBA1507-02D2-4F17-A2B8-02D012F1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KSU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80072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39" r:id="rId1"/>
    <p:sldLayoutId id="2147485240" r:id="rId2"/>
    <p:sldLayoutId id="2147485241" r:id="rId3"/>
    <p:sldLayoutId id="2147485242" r:id="rId4"/>
    <p:sldLayoutId id="2147485243" r:id="rId5"/>
    <p:sldLayoutId id="2147485244" r:id="rId6"/>
    <p:sldLayoutId id="2147485245" r:id="rId7"/>
    <p:sldLayoutId id="2147485246" r:id="rId8"/>
    <p:sldLayoutId id="2147485247" r:id="rId9"/>
    <p:sldLayoutId id="2147485248" r:id="rId10"/>
    <p:sldLayoutId id="21474852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CA1877-849A-439E-9C26-5567417F0DB6}" type="datetime1">
              <a:rPr lang="en-US"/>
              <a:pPr>
                <a:defRPr/>
              </a:pPr>
              <a:t>10/11/2014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B2657E6-F5C3-4638-988F-84203599C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50" r:id="rId1"/>
    <p:sldLayoutId id="2147485251" r:id="rId2"/>
    <p:sldLayoutId id="2147485252" r:id="rId3"/>
    <p:sldLayoutId id="2147485253" r:id="rId4"/>
    <p:sldLayoutId id="2147485254" r:id="rId5"/>
    <p:sldLayoutId id="2147485255" r:id="rId6"/>
    <p:sldLayoutId id="214748525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YpDwhpILk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Fall – 2014 (1</a:t>
            </a:r>
            <a:r>
              <a:rPr lang="en-US" sz="37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b="0" dirty="0" smtClean="0">
                <a:solidFill>
                  <a:schemeClr val="tx1"/>
                </a:solidFill>
              </a:rPr>
              <a:t> Sem. 1435-6H)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077200" cy="2057400"/>
          </a:xfrm>
        </p:spPr>
        <p:txBody>
          <a:bodyPr/>
          <a:lstStyle/>
          <a:p>
            <a:pPr marL="109538"/>
            <a:r>
              <a:rPr lang="en-US" altLang="en-US" b="1" dirty="0"/>
              <a:t>Human Capabilities</a:t>
            </a:r>
          </a:p>
          <a:p>
            <a:pPr marL="109538"/>
            <a:r>
              <a:rPr lang="en-US" altLang="en-US" b="1" dirty="0" smtClean="0"/>
              <a:t>Part </a:t>
            </a:r>
            <a:r>
              <a:rPr lang="en-US" altLang="en-US" b="1" dirty="0" smtClean="0"/>
              <a:t>- B. Speech Communications</a:t>
            </a:r>
          </a:p>
          <a:p>
            <a:pPr marL="109538"/>
            <a:r>
              <a:rPr lang="en-US" altLang="en-US" b="1" dirty="0" smtClean="0"/>
              <a:t>(Chapter 7)</a:t>
            </a:r>
          </a:p>
          <a:p>
            <a:pPr marL="109538"/>
            <a:r>
              <a:rPr lang="en-US" altLang="en-US" sz="1900" b="1" dirty="0" smtClean="0"/>
              <a:t>Prepared by: Ahmed M. El-Sherbeeny,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E9056-6256-40FC-8D82-4185B3B58A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Criteria for Evaluating Speech</a:t>
            </a:r>
          </a:p>
        </p:txBody>
      </p:sp>
      <p:sp>
        <p:nvSpPr>
          <p:cNvPr id="19460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458200" cy="5943600"/>
          </a:xfrm>
        </p:spPr>
        <p:txBody>
          <a:bodyPr/>
          <a:lstStyle/>
          <a:p>
            <a:r>
              <a:rPr lang="en-US" altLang="en-US" smtClean="0"/>
              <a:t>Speech Intelligibility</a:t>
            </a:r>
          </a:p>
          <a:p>
            <a:pPr lvl="1"/>
            <a:r>
              <a:rPr lang="en-US" altLang="en-US" smtClean="0"/>
              <a:t>Def</a:t>
            </a:r>
            <a:r>
              <a:rPr lang="en-US" altLang="en-US" baseline="30000" smtClean="0"/>
              <a:t>n</a:t>
            </a:r>
            <a:r>
              <a:rPr lang="en-US" altLang="en-US" smtClean="0"/>
              <a:t>: “degree/percentage to which a speech message </a:t>
            </a:r>
            <a:br>
              <a:rPr lang="en-US" altLang="en-US" smtClean="0"/>
            </a:br>
            <a:r>
              <a:rPr lang="en-US" altLang="en-US" smtClean="0"/>
              <a:t>(e.g. group of words) is </a:t>
            </a:r>
            <a:r>
              <a:rPr lang="en-US" altLang="en-US" i="1" smtClean="0"/>
              <a:t>correctly</a:t>
            </a:r>
            <a:r>
              <a:rPr lang="en-US" altLang="en-US" smtClean="0"/>
              <a:t> recognized”</a:t>
            </a:r>
          </a:p>
          <a:p>
            <a:pPr lvl="1"/>
            <a:r>
              <a:rPr lang="en-US" altLang="en-US" smtClean="0"/>
              <a:t>This’s major criterion for evaluating speech</a:t>
            </a:r>
          </a:p>
          <a:p>
            <a:pPr lvl="1"/>
            <a:r>
              <a:rPr lang="en-US" altLang="en-US" smtClean="0"/>
              <a:t>Assessment of speech intelligibility:</a:t>
            </a:r>
          </a:p>
          <a:p>
            <a:pPr lvl="2"/>
            <a:r>
              <a:rPr lang="en-US" altLang="en-US" smtClean="0"/>
              <a:t>Either repeating back read material</a:t>
            </a:r>
          </a:p>
          <a:p>
            <a:pPr lvl="2"/>
            <a:r>
              <a:rPr lang="en-US" altLang="en-US" smtClean="0"/>
              <a:t>Or answering questions regarding material</a:t>
            </a:r>
          </a:p>
          <a:p>
            <a:pPr lvl="1"/>
            <a:r>
              <a:rPr lang="en-US" altLang="en-US" smtClean="0"/>
              <a:t>Speech Intelligibility tests:</a:t>
            </a:r>
          </a:p>
          <a:p>
            <a:pPr lvl="2"/>
            <a:r>
              <a:rPr lang="en-US" altLang="en-US" smtClean="0"/>
              <a:t>Nonsense syllables (e.g. un, us, mus, sub, sud, …)</a:t>
            </a:r>
          </a:p>
          <a:p>
            <a:pPr lvl="3"/>
            <a:r>
              <a:rPr lang="en-US" altLang="en-US" smtClean="0"/>
              <a:t>these have least intelligibility</a:t>
            </a:r>
          </a:p>
          <a:p>
            <a:pPr lvl="2"/>
            <a:r>
              <a:rPr lang="en-US" altLang="en-US" smtClean="0"/>
              <a:t>Phonetically balanced (PB) word lists</a:t>
            </a:r>
          </a:p>
          <a:p>
            <a:pPr lvl="3"/>
            <a:r>
              <a:rPr lang="en-US" altLang="en-US" smtClean="0"/>
              <a:t>Nonsense syllables &lt; words Intelligibility &lt; sentences</a:t>
            </a:r>
          </a:p>
          <a:p>
            <a:pPr lvl="2"/>
            <a:r>
              <a:rPr lang="en-US" altLang="en-US" smtClean="0"/>
              <a:t>Complete sentences</a:t>
            </a:r>
          </a:p>
          <a:p>
            <a:pPr lvl="3"/>
            <a:r>
              <a:rPr lang="en-US" altLang="en-US" smtClean="0"/>
              <a:t>These have highest intelligibility, even when some words are not recognized (i.e. depends on context)</a:t>
            </a:r>
          </a:p>
          <a:p>
            <a:pPr lvl="3"/>
            <a:r>
              <a:rPr lang="en-US" altLang="en-US" smtClean="0"/>
              <a:t>e.g. “Did you go to the store” may sound as “Dijoo 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69210-1BFB-4038-86B3-568AFCCADD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Criteria for Evaluating Speech</a:t>
            </a:r>
          </a:p>
        </p:txBody>
      </p:sp>
      <p:sp>
        <p:nvSpPr>
          <p:cNvPr id="20484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Speech Quality</a:t>
            </a:r>
          </a:p>
          <a:p>
            <a:pPr lvl="1"/>
            <a:r>
              <a:rPr lang="en-US" altLang="en-US" smtClean="0"/>
              <a:t>Another criterion for evaluating speech</a:t>
            </a:r>
          </a:p>
          <a:p>
            <a:pPr lvl="1"/>
            <a:r>
              <a:rPr lang="en-US" altLang="en-US" smtClean="0"/>
              <a:t>May be important in identifying a specific speaker</a:t>
            </a:r>
            <a:br>
              <a:rPr lang="en-US" altLang="en-US" smtClean="0"/>
            </a:br>
            <a:r>
              <a:rPr lang="en-US" altLang="en-US" smtClean="0"/>
              <a:t>e.g. on phone (i.e. absolute identification)</a:t>
            </a:r>
          </a:p>
          <a:p>
            <a:pPr lvl="1"/>
            <a:r>
              <a:rPr lang="en-US" altLang="en-US" smtClean="0"/>
              <a:t>Also important to choose bet. different products</a:t>
            </a:r>
            <a:br>
              <a:rPr lang="en-US" altLang="en-US" smtClean="0"/>
            </a:br>
            <a:r>
              <a:rPr lang="en-US" altLang="en-US" smtClean="0"/>
              <a:t>e.g. speaker phone on home phones, mobile phones</a:t>
            </a:r>
          </a:p>
          <a:p>
            <a:pPr lvl="1"/>
            <a:r>
              <a:rPr lang="en-US" altLang="en-US" smtClean="0"/>
              <a:t>Assessment of speech quality</a:t>
            </a:r>
          </a:p>
          <a:p>
            <a:pPr lvl="2"/>
            <a:r>
              <a:rPr lang="en-US" altLang="en-US" smtClean="0"/>
              <a:t>Usually done using rating system</a:t>
            </a:r>
          </a:p>
          <a:p>
            <a:pPr lvl="2"/>
            <a:r>
              <a:rPr lang="en-US" altLang="en-US" smtClean="0"/>
              <a:t>e.g. people listen to speech and asked to rate quality:</a:t>
            </a:r>
            <a:br>
              <a:rPr lang="en-US" altLang="en-US" smtClean="0"/>
            </a:br>
            <a:r>
              <a:rPr lang="en-US" altLang="en-US" smtClean="0"/>
              <a:t>excellent, fair, poor, unacceptable, etc.</a:t>
            </a:r>
          </a:p>
          <a:p>
            <a:pPr lvl="2"/>
            <a:r>
              <a:rPr lang="en-US" altLang="en-US" smtClean="0"/>
              <a:t>May also be done by comparing to some standard speech quality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01462-4144-410D-87DA-5F72194F98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0" y="304800"/>
            <a:ext cx="9144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Components of Speech Communication Systems</a:t>
            </a:r>
          </a:p>
        </p:txBody>
      </p:sp>
      <p:sp>
        <p:nvSpPr>
          <p:cNvPr id="12292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Components</a:t>
            </a:r>
          </a:p>
          <a:p>
            <a:pPr marL="849313" lvl="1" indent="-457200">
              <a:buFont typeface="+mj-lt"/>
              <a:buAutoNum type="arabicPeriod"/>
              <a:defRPr/>
            </a:pPr>
            <a:r>
              <a:rPr lang="en-US" dirty="0" smtClean="0"/>
              <a:t>Speaker</a:t>
            </a:r>
          </a:p>
          <a:p>
            <a:pPr marL="849313" lvl="1" indent="-457200">
              <a:buFont typeface="+mj-lt"/>
              <a:buAutoNum type="arabicPeriod"/>
              <a:defRPr/>
            </a:pPr>
            <a:r>
              <a:rPr lang="en-US" dirty="0" smtClean="0"/>
              <a:t>Message</a:t>
            </a:r>
          </a:p>
          <a:p>
            <a:pPr marL="849313" lvl="1" indent="-457200">
              <a:buFont typeface="+mj-lt"/>
              <a:buAutoNum type="arabicPeriod"/>
              <a:defRPr/>
            </a:pPr>
            <a:r>
              <a:rPr lang="en-US" dirty="0" smtClean="0"/>
              <a:t>Transmission System</a:t>
            </a:r>
          </a:p>
          <a:p>
            <a:pPr marL="849313" lvl="1" indent="-457200">
              <a:buFont typeface="+mj-lt"/>
              <a:buAutoNum type="arabicPeriod"/>
              <a:defRPr/>
            </a:pPr>
            <a:r>
              <a:rPr lang="en-US" dirty="0" smtClean="0"/>
              <a:t>Noise Environment</a:t>
            </a:r>
          </a:p>
          <a:p>
            <a:pPr marL="849313" lvl="1" indent="-457200">
              <a:buFont typeface="+mj-lt"/>
              <a:buAutoNum type="arabicPeriod"/>
              <a:defRPr/>
            </a:pPr>
            <a:r>
              <a:rPr lang="en-US" dirty="0" smtClean="0"/>
              <a:t>Hearer</a:t>
            </a:r>
          </a:p>
          <a:p>
            <a:pPr>
              <a:defRPr/>
            </a:pPr>
            <a:r>
              <a:rPr lang="en-US" dirty="0" smtClean="0"/>
              <a:t>Discussed here in terms of</a:t>
            </a:r>
          </a:p>
          <a:p>
            <a:pPr lvl="1">
              <a:defRPr/>
            </a:pPr>
            <a:r>
              <a:rPr lang="en-US" dirty="0" smtClean="0"/>
              <a:t>Effects on intelligibility of speech communications</a:t>
            </a:r>
          </a:p>
          <a:p>
            <a:pPr lvl="1">
              <a:defRPr/>
            </a:pPr>
            <a:r>
              <a:rPr lang="en-US" dirty="0" smtClean="0"/>
              <a:t>Methods to improve intelligibility of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90B4F-6D77-4269-A439-89435B7D93F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763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Cont. Speech Communication Systems</a:t>
            </a:r>
          </a:p>
        </p:txBody>
      </p:sp>
      <p:sp>
        <p:nvSpPr>
          <p:cNvPr id="22532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100000"/>
              <a:buFont typeface="Lucida Sans Unicode" pitchFamily="34" charset="0"/>
              <a:buAutoNum type="arabicPeriod"/>
            </a:pPr>
            <a:r>
              <a:rPr lang="en-US" altLang="en-US" smtClean="0"/>
              <a:t>Speaker</a:t>
            </a:r>
          </a:p>
          <a:p>
            <a:pPr lvl="1"/>
            <a:r>
              <a:rPr lang="en-US" altLang="en-US" smtClean="0"/>
              <a:t>Intelligibility of speaker usu. called “</a:t>
            </a:r>
            <a:r>
              <a:rPr lang="en-US" altLang="en-US" b="1" smtClean="0"/>
              <a:t>enunciation</a:t>
            </a:r>
            <a:r>
              <a:rPr lang="en-US" altLang="en-US" smtClean="0"/>
              <a:t>”</a:t>
            </a:r>
          </a:p>
          <a:p>
            <a:pPr lvl="1"/>
            <a:r>
              <a:rPr lang="en-US" altLang="en-US" smtClean="0"/>
              <a:t>Research found higher intelligibility is caused by:</a:t>
            </a:r>
          </a:p>
          <a:p>
            <a:pPr lvl="2"/>
            <a:r>
              <a:rPr lang="en-US" altLang="en-US" b="1" smtClean="0"/>
              <a:t>Longer syllable</a:t>
            </a:r>
            <a:r>
              <a:rPr lang="en-US" altLang="en-US" smtClean="0"/>
              <a:t> duration</a:t>
            </a:r>
          </a:p>
          <a:p>
            <a:pPr lvl="2"/>
            <a:r>
              <a:rPr lang="en-US" altLang="en-US" smtClean="0"/>
              <a:t>Speaking with </a:t>
            </a:r>
            <a:r>
              <a:rPr lang="en-US" altLang="en-US" b="1" smtClean="0"/>
              <a:t>high intensity</a:t>
            </a:r>
          </a:p>
          <a:p>
            <a:pPr lvl="2"/>
            <a:r>
              <a:rPr lang="en-US" altLang="en-US" smtClean="0"/>
              <a:t>Making </a:t>
            </a:r>
            <a:r>
              <a:rPr lang="en-US" altLang="en-US" b="1" smtClean="0"/>
              <a:t>use of speech time </a:t>
            </a:r>
            <a:r>
              <a:rPr lang="en-US" altLang="en-US" smtClean="0"/>
              <a:t>with spoken words and little pauses</a:t>
            </a:r>
          </a:p>
          <a:p>
            <a:pPr lvl="2"/>
            <a:r>
              <a:rPr lang="en-US" altLang="en-US" smtClean="0"/>
              <a:t>Variation of </a:t>
            </a:r>
            <a:r>
              <a:rPr lang="en-US" altLang="en-US" b="1" smtClean="0"/>
              <a:t>speech frequencies</a:t>
            </a:r>
          </a:p>
          <a:p>
            <a:pPr lvl="1"/>
            <a:r>
              <a:rPr lang="en-US" altLang="en-US" smtClean="0"/>
              <a:t>Differences bet. Intelligibilities generate from:</a:t>
            </a:r>
          </a:p>
          <a:p>
            <a:pPr lvl="2"/>
            <a:r>
              <a:rPr lang="en-US" altLang="en-US" smtClean="0"/>
              <a:t>Structure of articulators (sound-producing organs)</a:t>
            </a:r>
          </a:p>
          <a:p>
            <a:pPr lvl="2"/>
            <a:r>
              <a:rPr lang="en-US" altLang="en-US" smtClean="0"/>
              <a:t>Speech habits that people acquire</a:t>
            </a:r>
          </a:p>
          <a:p>
            <a:pPr lvl="2"/>
            <a:r>
              <a:rPr lang="en-US" altLang="en-US" smtClean="0"/>
              <a:t>Speech training may improve speech intelligibility (but not very much)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A39D4-FB32-4EEB-B589-E1965BEE9E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763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Cont. Speech Communication Systems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100000"/>
              <a:buFont typeface="Lucida Sans Unicode" pitchFamily="34" charset="0"/>
              <a:buAutoNum type="arabicPeriod" startAt="2"/>
            </a:pPr>
            <a:r>
              <a:rPr lang="en-US" altLang="en-US" smtClean="0"/>
              <a:t>Message</a:t>
            </a:r>
          </a:p>
          <a:p>
            <a:pPr marL="622300" indent="-514350">
              <a:buSzPct val="100000"/>
              <a:buFont typeface="Wingdings 3" pitchFamily="18" charset="2"/>
              <a:buNone/>
            </a:pPr>
            <a:r>
              <a:rPr lang="en-US" altLang="en-US" smtClean="0"/>
              <a:t>Affected by: phonemes used, words, context</a:t>
            </a:r>
          </a:p>
          <a:p>
            <a:pPr lvl="1"/>
            <a:r>
              <a:rPr lang="en-US" altLang="en-US" smtClean="0"/>
              <a:t>Phoneme Confusions</a:t>
            </a:r>
          </a:p>
          <a:p>
            <a:pPr lvl="2"/>
            <a:r>
              <a:rPr lang="en-US" altLang="en-US" smtClean="0"/>
              <a:t>Some speech sounds more easily confused than others</a:t>
            </a:r>
          </a:p>
          <a:p>
            <a:pPr lvl="2"/>
            <a:r>
              <a:rPr lang="en-US" altLang="en-US" smtClean="0"/>
              <a:t>e.g. letters in each group (consonants) can be confused with each other: </a:t>
            </a:r>
            <a:r>
              <a:rPr lang="en-US" altLang="en-US" b="1" smtClean="0"/>
              <a:t>DVPBGCET</a:t>
            </a:r>
            <a:r>
              <a:rPr lang="en-US" altLang="en-US" smtClean="0"/>
              <a:t>, </a:t>
            </a:r>
            <a:r>
              <a:rPr lang="en-US" altLang="en-US" b="1" smtClean="0"/>
              <a:t>FXSH</a:t>
            </a:r>
            <a:r>
              <a:rPr lang="en-US" altLang="en-US" smtClean="0"/>
              <a:t>, </a:t>
            </a:r>
            <a:r>
              <a:rPr lang="en-US" altLang="en-US" b="1" smtClean="0"/>
              <a:t>KJA</a:t>
            </a:r>
            <a:r>
              <a:rPr lang="en-US" altLang="en-US" smtClean="0"/>
              <a:t>, </a:t>
            </a:r>
            <a:r>
              <a:rPr lang="en-US" altLang="en-US" b="1" smtClean="0"/>
              <a:t>MN</a:t>
            </a:r>
            <a:endParaRPr lang="en-US" altLang="en-US" smtClean="0"/>
          </a:p>
          <a:p>
            <a:pPr lvl="2"/>
            <a:r>
              <a:rPr lang="en-US" altLang="en-US" smtClean="0"/>
              <a:t>Avoid using single letters in presence of noise</a:t>
            </a:r>
          </a:p>
          <a:p>
            <a:pPr lvl="1"/>
            <a:r>
              <a:rPr lang="en-US" altLang="en-US" smtClean="0"/>
              <a:t>Word Characteristics: for higher intelligibility use:</a:t>
            </a:r>
          </a:p>
          <a:p>
            <a:pPr lvl="2"/>
            <a:r>
              <a:rPr lang="en-US" altLang="en-US" smtClean="0"/>
              <a:t>More </a:t>
            </a:r>
            <a:r>
              <a:rPr lang="en-US" altLang="en-US" b="1" smtClean="0"/>
              <a:t>familiar words</a:t>
            </a:r>
          </a:p>
          <a:p>
            <a:pPr lvl="2"/>
            <a:r>
              <a:rPr lang="en-US" altLang="en-US" b="1" smtClean="0"/>
              <a:t>Longer words</a:t>
            </a:r>
            <a:r>
              <a:rPr lang="en-US" altLang="en-US" smtClean="0"/>
              <a:t>: for longer words even if part of word is dropped, rest can still be figured out</a:t>
            </a:r>
          </a:p>
          <a:p>
            <a:pPr lvl="2"/>
            <a:r>
              <a:rPr lang="en-US" altLang="en-US" smtClean="0"/>
              <a:t>e.g. “word-spelling” alphabet: alpha, bravo, charlie, delta, … instead of A, B, C, 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73140-8BF6-48C1-8B29-00D7B253D62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763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Cont. Speech Communication Systems</a:t>
            </a:r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100000"/>
              <a:buFont typeface="Lucida Sans Unicode" pitchFamily="34" charset="0"/>
              <a:buAutoNum type="arabicPeriod" startAt="2"/>
            </a:pPr>
            <a:r>
              <a:rPr lang="en-US" altLang="en-US" smtClean="0"/>
              <a:t>Cont. Message</a:t>
            </a:r>
          </a:p>
          <a:p>
            <a:pPr lvl="1"/>
            <a:r>
              <a:rPr lang="en-US" altLang="en-US" smtClean="0"/>
              <a:t>Context features: for higher intelligibility use:</a:t>
            </a:r>
          </a:p>
          <a:p>
            <a:pPr lvl="2"/>
            <a:r>
              <a:rPr lang="en-US" altLang="en-US" b="1" smtClean="0"/>
              <a:t>Sentences</a:t>
            </a:r>
            <a:r>
              <a:rPr lang="en-US" altLang="en-US" smtClean="0"/>
              <a:t> (rather than words)</a:t>
            </a:r>
          </a:p>
          <a:p>
            <a:pPr lvl="2"/>
            <a:r>
              <a:rPr lang="en-US" altLang="en-US" b="1" smtClean="0"/>
              <a:t>Meaningful sentences</a:t>
            </a:r>
            <a:r>
              <a:rPr lang="en-US" altLang="en-US" smtClean="0"/>
              <a:t> (rather than non-sense phrases)</a:t>
            </a:r>
          </a:p>
          <a:p>
            <a:pPr lvl="3"/>
            <a:r>
              <a:rPr lang="en-US" altLang="en-US" smtClean="0"/>
              <a:t>e.g. “This book is great” rather than “is great book this”</a:t>
            </a:r>
          </a:p>
          <a:p>
            <a:pPr lvl="2"/>
            <a:r>
              <a:rPr lang="en-US" altLang="en-US" b="1" smtClean="0"/>
              <a:t>Less vocabulary</a:t>
            </a:r>
            <a:r>
              <a:rPr lang="en-US" altLang="en-US" smtClean="0"/>
              <a:t> (words) in the presence of noise</a:t>
            </a:r>
          </a:p>
          <a:p>
            <a:pPr lvl="3"/>
            <a:r>
              <a:rPr lang="en-US" altLang="en-US" smtClean="0"/>
              <a:t>More words with noise ⇒ less intelligibility (see below)</a:t>
            </a:r>
          </a:p>
          <a:p>
            <a:pPr lvl="3"/>
            <a:r>
              <a:rPr lang="en-US" altLang="en-US" smtClean="0"/>
              <a:t>Note, -ve SNR</a:t>
            </a:r>
            <a:br>
              <a:rPr lang="en-US" altLang="en-US" smtClean="0"/>
            </a:br>
            <a:r>
              <a:rPr lang="en-US" altLang="en-US" smtClean="0"/>
              <a:t>means noise is</a:t>
            </a:r>
            <a:br>
              <a:rPr lang="en-US" altLang="en-US" smtClean="0"/>
            </a:br>
            <a:r>
              <a:rPr lang="en-US" altLang="en-US" smtClean="0"/>
              <a:t>more  intense</a:t>
            </a:r>
            <a:br>
              <a:rPr lang="en-US" altLang="en-US" smtClean="0"/>
            </a:br>
            <a:r>
              <a:rPr lang="en-US" altLang="en-US" smtClean="0"/>
              <a:t>than signal</a:t>
            </a:r>
          </a:p>
          <a:p>
            <a:pPr lvl="3"/>
            <a:r>
              <a:rPr lang="en-US" altLang="en-US" smtClean="0"/>
              <a:t>Also note,</a:t>
            </a:r>
            <a:br>
              <a:rPr lang="en-US" altLang="en-US" smtClean="0"/>
            </a:br>
            <a:r>
              <a:rPr lang="en-US" altLang="en-US" smtClean="0"/>
              <a:t>monosyllable: </a:t>
            </a:r>
            <a:br>
              <a:rPr lang="en-US" altLang="en-US" smtClean="0"/>
            </a:br>
            <a:r>
              <a:rPr lang="en-US" altLang="en-US" smtClean="0"/>
              <a:t>words with only</a:t>
            </a:r>
            <a:br>
              <a:rPr lang="en-US" altLang="en-US" smtClean="0"/>
            </a:br>
            <a:r>
              <a:rPr lang="en-US" altLang="en-US" smtClean="0"/>
              <a:t>one syllable</a:t>
            </a:r>
            <a:br>
              <a:rPr lang="en-US" altLang="en-US" smtClean="0"/>
            </a:br>
            <a:r>
              <a:rPr lang="en-US" altLang="en-US" smtClean="0"/>
              <a:t>(e.g. hit, ant,</a:t>
            </a:r>
            <a:br>
              <a:rPr lang="en-US" altLang="en-US" smtClean="0"/>
            </a:br>
            <a:r>
              <a:rPr lang="en-US" altLang="en-US" smtClean="0"/>
              <a:t>cube, fish)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B2247-285E-4D05-80EB-6E52A28589E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3495675"/>
            <a:ext cx="54768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763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Cont. Speech Communication Systems</a:t>
            </a:r>
          </a:p>
        </p:txBody>
      </p:sp>
      <p:sp>
        <p:nvSpPr>
          <p:cNvPr id="22532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100000"/>
              <a:buFont typeface="+mj-lt"/>
              <a:buAutoNum type="arabicPeriod" startAt="3"/>
              <a:defRPr/>
            </a:pPr>
            <a:r>
              <a:rPr lang="en-US" dirty="0" smtClean="0"/>
              <a:t>Transmission System</a:t>
            </a:r>
          </a:p>
          <a:p>
            <a:pPr>
              <a:defRPr/>
            </a:pPr>
            <a:r>
              <a:rPr lang="en-US" dirty="0" smtClean="0"/>
              <a:t>Transmission Systems</a:t>
            </a:r>
          </a:p>
          <a:p>
            <a:pPr lvl="1">
              <a:defRPr/>
            </a:pPr>
            <a:r>
              <a:rPr lang="en-US" dirty="0" smtClean="0"/>
              <a:t>Natural: air</a:t>
            </a:r>
          </a:p>
          <a:p>
            <a:pPr lvl="1">
              <a:defRPr/>
            </a:pPr>
            <a:r>
              <a:rPr lang="en-US" dirty="0" smtClean="0"/>
              <a:t>Artificial: telephone, radio, etc.</a:t>
            </a:r>
          </a:p>
          <a:p>
            <a:pPr>
              <a:defRPr/>
            </a:pPr>
            <a:r>
              <a:rPr lang="en-US" dirty="0" smtClean="0"/>
              <a:t>Artificial systems cause distortions, e.g.</a:t>
            </a:r>
          </a:p>
          <a:p>
            <a:pPr lvl="1">
              <a:defRPr/>
            </a:pPr>
            <a:r>
              <a:rPr lang="en-US" dirty="0" smtClean="0"/>
              <a:t>Frequency distortion</a:t>
            </a:r>
          </a:p>
          <a:p>
            <a:pPr lvl="1">
              <a:defRPr/>
            </a:pPr>
            <a:r>
              <a:rPr lang="en-US" dirty="0" smtClean="0"/>
              <a:t>Amplitude distortion</a:t>
            </a:r>
          </a:p>
          <a:p>
            <a:pPr lvl="1">
              <a:defRPr/>
            </a:pPr>
            <a:r>
              <a:rPr lang="en-US" dirty="0" smtClean="0"/>
              <a:t>Filtering</a:t>
            </a:r>
          </a:p>
          <a:p>
            <a:pPr lvl="2">
              <a:defRPr/>
            </a:pPr>
            <a:r>
              <a:rPr lang="en-US" dirty="0" smtClean="0"/>
              <a:t>Low-pass filter:</a:t>
            </a:r>
            <a:br>
              <a:rPr lang="en-US" dirty="0" smtClean="0"/>
            </a:br>
            <a:r>
              <a:rPr lang="en-US" dirty="0" smtClean="0"/>
              <a:t>eliminates freq.</a:t>
            </a:r>
            <a:br>
              <a:rPr lang="en-US" dirty="0" smtClean="0"/>
            </a:br>
            <a:r>
              <a:rPr lang="en-US" dirty="0" smtClean="0"/>
              <a:t>above some level</a:t>
            </a:r>
          </a:p>
          <a:p>
            <a:pPr lvl="2">
              <a:defRPr/>
            </a:pPr>
            <a:r>
              <a:rPr lang="en-US" dirty="0" smtClean="0"/>
              <a:t>High-pass filter:</a:t>
            </a:r>
            <a:br>
              <a:rPr lang="en-US" dirty="0" smtClean="0"/>
            </a:br>
            <a:r>
              <a:rPr lang="en-US" dirty="0" smtClean="0"/>
              <a:t>eliminates freq. </a:t>
            </a:r>
            <a:br>
              <a:rPr lang="en-US" dirty="0" smtClean="0"/>
            </a:br>
            <a:r>
              <a:rPr lang="en-US" dirty="0" smtClean="0"/>
              <a:t>Below level</a:t>
            </a:r>
          </a:p>
          <a:p>
            <a:pPr lvl="2">
              <a:defRPr/>
            </a:pPr>
            <a:r>
              <a:rPr lang="en-US" dirty="0" smtClean="0"/>
              <a:t>Filtering: freq. &gt; 4000 Hz, &lt; 600 Hz: little effect on intelligibility; but how about &gt; 1000 Hz, &lt; 3000 Hz?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9B41F-9BBB-45E8-B73B-F567A8482B6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3" y="2971800"/>
            <a:ext cx="4973637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763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Cont. Speech Communication Systems</a:t>
            </a:r>
          </a:p>
        </p:txBody>
      </p:sp>
      <p:sp>
        <p:nvSpPr>
          <p:cNvPr id="26628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382000" cy="5943600"/>
          </a:xfrm>
        </p:spPr>
        <p:txBody>
          <a:bodyPr/>
          <a:lstStyle/>
          <a:p>
            <a:pPr marL="622300" indent="-514350">
              <a:buSzPct val="100000"/>
              <a:buFont typeface="Lucida Sans Unicode" pitchFamily="34" charset="0"/>
              <a:buAutoNum type="arabicPeriod" startAt="4"/>
            </a:pPr>
            <a:r>
              <a:rPr lang="en-US" altLang="en-US" smtClean="0"/>
              <a:t>Noise Environment</a:t>
            </a:r>
          </a:p>
          <a:p>
            <a:pPr lvl="1"/>
            <a:r>
              <a:rPr lang="en-US" altLang="en-US" smtClean="0"/>
              <a:t>causes biggest harm to speech intelligibility</a:t>
            </a:r>
          </a:p>
          <a:p>
            <a:pPr lvl="1"/>
            <a:r>
              <a:rPr lang="en-US" altLang="en-US" b="1" smtClean="0"/>
              <a:t>SNR</a:t>
            </a:r>
            <a:r>
              <a:rPr lang="en-US" altLang="en-US" smtClean="0"/>
              <a:t> (signal to noise ratio):</a:t>
            </a:r>
          </a:p>
          <a:p>
            <a:pPr lvl="2"/>
            <a:r>
              <a:rPr lang="en-US" altLang="en-US" smtClean="0"/>
              <a:t>Simplest way to evaluate impact of noise on intelligibility</a:t>
            </a:r>
          </a:p>
          <a:p>
            <a:pPr lvl="2"/>
            <a:r>
              <a:rPr lang="en-US" altLang="en-US" smtClean="0"/>
              <a:t>Study: for noise level of 35-100 dB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SNR = 12 dB for threshold of intelligibility (what to do for loud noise?)</a:t>
            </a:r>
          </a:p>
          <a:p>
            <a:pPr lvl="2"/>
            <a:r>
              <a:rPr lang="en-US" altLang="en-US" smtClean="0"/>
              <a:t>However, SNR does not take frequency into consideration (only intensity)</a:t>
            </a:r>
          </a:p>
          <a:p>
            <a:pPr lvl="1"/>
            <a:r>
              <a:rPr lang="en-US" altLang="en-US" smtClean="0"/>
              <a:t>Other measures (taking freq. into consideration):</a:t>
            </a:r>
          </a:p>
          <a:p>
            <a:pPr lvl="2"/>
            <a:r>
              <a:rPr lang="en-US" altLang="en-US" smtClean="0"/>
              <a:t>Articulation index (AI): a measure (0-1) of speech intelligibility while knowing the noise environment</a:t>
            </a:r>
          </a:p>
          <a:p>
            <a:pPr lvl="2"/>
            <a:r>
              <a:rPr lang="en-US" altLang="en-US" smtClean="0"/>
              <a:t>Preferred-octave speech interference level (PSIL): rough measure of effect of noise on speech reception</a:t>
            </a:r>
          </a:p>
          <a:p>
            <a:pPr lvl="2"/>
            <a:r>
              <a:rPr lang="en-US" altLang="en-US" smtClean="0"/>
              <a:t>Preferred noise criteria (PNC) curves: suggest acceptable noise level for different work environments (e.g. offices)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5A514-C8BD-41B0-BE5B-C72E2FB5E5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763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Cont. Speech Communication Systems</a:t>
            </a:r>
          </a:p>
        </p:txBody>
      </p:sp>
      <p:sp>
        <p:nvSpPr>
          <p:cNvPr id="27652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382000" cy="5943600"/>
          </a:xfrm>
        </p:spPr>
        <p:txBody>
          <a:bodyPr/>
          <a:lstStyle/>
          <a:p>
            <a:pPr marL="622300" indent="-514350">
              <a:buSzPct val="100000"/>
              <a:buFont typeface="Lucida Sans Unicode" pitchFamily="34" charset="0"/>
              <a:buAutoNum type="arabicPeriod" startAt="4"/>
            </a:pPr>
            <a:r>
              <a:rPr lang="en-US" altLang="en-US" smtClean="0"/>
              <a:t>Cont. Noise Environment</a:t>
            </a:r>
          </a:p>
          <a:p>
            <a:pPr lvl="1"/>
            <a:r>
              <a:rPr lang="en-US" altLang="en-US" b="1" smtClean="0"/>
              <a:t>Reverberation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Bouncing effect of noise from walls, floor, ceiling in a closed room</a:t>
            </a:r>
          </a:p>
          <a:p>
            <a:pPr lvl="2"/>
            <a:r>
              <a:rPr lang="en-US" altLang="en-US" smtClean="0"/>
              <a:t>Greatly decreases speech intelligibility (e.g. classrooms)</a:t>
            </a:r>
          </a:p>
          <a:p>
            <a:pPr lvl="2"/>
            <a:r>
              <a:rPr lang="en-US" altLang="en-US" smtClean="0"/>
              <a:t>In general, the longer the reverberation time, the more the speech intelligibility decreases</a:t>
            </a:r>
          </a:p>
          <a:p>
            <a:pPr lvl="2"/>
            <a:r>
              <a:rPr lang="en-US" altLang="en-US" smtClean="0"/>
              <a:t>Examine the linear relation</a:t>
            </a:r>
            <a:br>
              <a:rPr lang="en-US" altLang="en-US" smtClean="0"/>
            </a:br>
            <a:r>
              <a:rPr lang="en-US" altLang="en-US" smtClean="0"/>
              <a:t>(right) for decaying a 60 dB</a:t>
            </a:r>
            <a:br>
              <a:rPr lang="en-US" altLang="en-US" smtClean="0"/>
            </a:br>
            <a:r>
              <a:rPr lang="en-US" altLang="en-US" smtClean="0"/>
              <a:t>noise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AED5B-10DD-48DD-9ED9-0D750D20DB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52813"/>
            <a:ext cx="3962400" cy="34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7630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Cont. Speech Communication Systems</a:t>
            </a:r>
          </a:p>
        </p:txBody>
      </p:sp>
      <p:sp>
        <p:nvSpPr>
          <p:cNvPr id="22532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100000"/>
              <a:buFont typeface="+mj-lt"/>
              <a:buAutoNum type="arabicPeriod" startAt="5"/>
              <a:defRPr/>
            </a:pPr>
            <a:r>
              <a:rPr lang="en-US" dirty="0" smtClean="0"/>
              <a:t>Hearer</a:t>
            </a:r>
          </a:p>
          <a:p>
            <a:pPr>
              <a:defRPr/>
            </a:pPr>
            <a:r>
              <a:rPr lang="en-US" dirty="0" smtClean="0"/>
              <a:t>To receive speech under noise: hearer should</a:t>
            </a:r>
          </a:p>
          <a:p>
            <a:pPr lvl="1">
              <a:defRPr/>
            </a:pPr>
            <a:r>
              <a:rPr lang="en-US" dirty="0" smtClean="0"/>
              <a:t>Have normal hearing</a:t>
            </a:r>
          </a:p>
          <a:p>
            <a:pPr lvl="1">
              <a:defRPr/>
            </a:pPr>
            <a:r>
              <a:rPr lang="en-US" dirty="0" smtClean="0"/>
              <a:t>Be trained to receive messages</a:t>
            </a:r>
          </a:p>
          <a:p>
            <a:pPr lvl="1">
              <a:defRPr/>
            </a:pPr>
            <a:r>
              <a:rPr lang="en-US" dirty="0" smtClean="0"/>
              <a:t>Be able to withstand stress of situation</a:t>
            </a:r>
          </a:p>
          <a:p>
            <a:pPr>
              <a:defRPr/>
            </a:pPr>
            <a:r>
              <a:rPr lang="en-US" dirty="0" smtClean="0"/>
              <a:t>Age</a:t>
            </a:r>
          </a:p>
          <a:p>
            <a:pPr lvl="1">
              <a:defRPr/>
            </a:pPr>
            <a:r>
              <a:rPr lang="en-US" dirty="0" smtClean="0"/>
              <a:t>Also affects speech reception</a:t>
            </a:r>
            <a:br>
              <a:rPr lang="en-US" dirty="0" smtClean="0"/>
            </a:br>
            <a:r>
              <a:rPr lang="en-US" dirty="0" smtClean="0"/>
              <a:t>(i.e. intelligibility); see right</a:t>
            </a:r>
          </a:p>
          <a:p>
            <a:pPr lvl="1">
              <a:defRPr/>
            </a:pPr>
            <a:r>
              <a:rPr lang="en-US" dirty="0" smtClean="0"/>
              <a:t>20-29 age group: base level </a:t>
            </a:r>
          </a:p>
          <a:p>
            <a:pPr lvl="1">
              <a:defRPr/>
            </a:pPr>
            <a:r>
              <a:rPr lang="en-US" dirty="0" smtClean="0"/>
              <a:t>Note, unaltered speech: 120 wpm</a:t>
            </a:r>
            <a:br>
              <a:rPr lang="en-US" dirty="0" smtClean="0"/>
            </a:br>
            <a:r>
              <a:rPr lang="en-US" dirty="0" smtClean="0"/>
              <a:t>vs. speeded speech: 300 wpm</a:t>
            </a:r>
          </a:p>
          <a:p>
            <a:pPr>
              <a:defRPr/>
            </a:pPr>
            <a:r>
              <a:rPr lang="en-US" dirty="0" smtClean="0"/>
              <a:t>Hearing protection</a:t>
            </a:r>
          </a:p>
          <a:p>
            <a:pPr lvl="1">
              <a:defRPr/>
            </a:pPr>
            <a:r>
              <a:rPr lang="en-US" dirty="0" smtClean="0"/>
              <a:t>Prevents hearing loss</a:t>
            </a:r>
          </a:p>
          <a:p>
            <a:pPr lvl="1">
              <a:defRPr/>
            </a:pPr>
            <a:r>
              <a:rPr lang="en-US" dirty="0" smtClean="0"/>
              <a:t>May improve SI for noise &gt;80 </a:t>
            </a:r>
            <a:r>
              <a:rPr lang="en-US" dirty="0" err="1" smtClean="0"/>
              <a:t>dB</a:t>
            </a:r>
            <a:r>
              <a:rPr lang="en-US" i="1" dirty="0" err="1" smtClean="0"/>
              <a:t>A</a:t>
            </a:r>
            <a:endParaRPr lang="en-US" i="1" dirty="0" smtClean="0"/>
          </a:p>
          <a:p>
            <a:pPr lvl="1">
              <a:defRPr/>
            </a:pPr>
            <a:r>
              <a:rPr lang="en-US" dirty="0" smtClean="0"/>
              <a:t>Decreases SI for noise &lt;80 </a:t>
            </a:r>
            <a:r>
              <a:rPr lang="en-US" dirty="0" err="1" smtClean="0"/>
              <a:t>dB</a:t>
            </a:r>
            <a:r>
              <a:rPr lang="en-US" i="1" dirty="0" err="1" smtClean="0"/>
              <a:t>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0F941-5A14-4DCC-9C67-7C55472FD36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11475"/>
            <a:ext cx="30480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Lesson Overview</a:t>
            </a:r>
          </a:p>
        </p:txBody>
      </p:sp>
      <p:sp>
        <p:nvSpPr>
          <p:cNvPr id="11268" name="Rectangle 4"/>
          <p:cNvSpPr>
            <a:spLocks noGrp="1"/>
          </p:cNvSpPr>
          <p:nvPr>
            <p:ph type="body" idx="1"/>
          </p:nvPr>
        </p:nvSpPr>
        <p:spPr>
          <a:xfrm>
            <a:off x="533400" y="762000"/>
            <a:ext cx="8229600" cy="5943600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  <a:p>
            <a:r>
              <a:rPr lang="en-US" altLang="en-US" smtClean="0"/>
              <a:t>The Nature of Speech</a:t>
            </a:r>
          </a:p>
          <a:p>
            <a:r>
              <a:rPr lang="en-US" altLang="en-US" smtClean="0"/>
              <a:t>Criteria for Evaluating Speech</a:t>
            </a:r>
          </a:p>
          <a:p>
            <a:r>
              <a:rPr lang="en-US" altLang="en-US" smtClean="0"/>
              <a:t>Components of Speech Communication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F3452-1F4E-40CD-83FE-1F9831E901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300" b="0" dirty="0" smtClean="0">
                <a:solidFill>
                  <a:schemeClr val="tx1"/>
                </a:solidFill>
              </a:rPr>
              <a:t>References</a:t>
            </a:r>
            <a:endParaRPr lang="en-US" sz="2800" b="0" dirty="0" smtClean="0">
              <a:solidFill>
                <a:schemeClr val="tx1"/>
              </a:solidFill>
            </a:endParaRPr>
          </a:p>
        </p:txBody>
      </p:sp>
      <p:sp>
        <p:nvSpPr>
          <p:cNvPr id="29700" name="Rectangle 4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2296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</a:pPr>
            <a:r>
              <a:rPr lang="en-US" altLang="en-US" sz="2400" b="1" i="1" smtClean="0"/>
              <a:t>Human Factors in Engineering and Design</a:t>
            </a:r>
            <a:r>
              <a:rPr lang="en-US" altLang="en-US" sz="2400" smtClean="0"/>
              <a:t>. Mark S. Sanders, Ernest J. McCormick. 7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Ed. McGraw: New York, 1993. ISBN: 0-07-112826-3.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0767F-1CE7-44D9-8BC8-9FDA89776A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12292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Speech is form of “display”</a:t>
            </a:r>
          </a:p>
          <a:p>
            <a:pPr lvl="1"/>
            <a:r>
              <a:rPr lang="en-US" altLang="en-US" smtClean="0"/>
              <a:t>i.e. form of auditory information</a:t>
            </a:r>
          </a:p>
          <a:p>
            <a:r>
              <a:rPr lang="en-US" altLang="en-US" smtClean="0"/>
              <a:t>Source of speech</a:t>
            </a:r>
          </a:p>
          <a:p>
            <a:pPr lvl="1"/>
            <a:r>
              <a:rPr lang="en-US" altLang="en-US" smtClean="0"/>
              <a:t>Mostly human (focus of this lesson)</a:t>
            </a:r>
          </a:p>
          <a:p>
            <a:pPr lvl="1"/>
            <a:r>
              <a:rPr lang="en-US" altLang="en-US" smtClean="0"/>
              <a:t>Could also be </a:t>
            </a:r>
            <a:r>
              <a:rPr lang="en-US" altLang="en-US" i="1" smtClean="0"/>
              <a:t>synthesized</a:t>
            </a:r>
          </a:p>
          <a:p>
            <a:pPr lvl="2"/>
            <a:r>
              <a:rPr lang="en-US" altLang="en-US" smtClean="0"/>
              <a:t>i.e. machine; e.g. voice mail, access confirmation)</a:t>
            </a:r>
          </a:p>
          <a:p>
            <a:r>
              <a:rPr lang="en-US" altLang="en-US" smtClean="0"/>
              <a:t>Receiver of speech</a:t>
            </a:r>
          </a:p>
          <a:p>
            <a:pPr lvl="1"/>
            <a:r>
              <a:rPr lang="en-US" altLang="en-US" smtClean="0"/>
              <a:t>Mostly human</a:t>
            </a:r>
          </a:p>
          <a:p>
            <a:pPr lvl="1"/>
            <a:r>
              <a:rPr lang="en-US" altLang="en-US" smtClean="0"/>
              <a:t>Could also be machine: “voice recognition”</a:t>
            </a:r>
          </a:p>
          <a:p>
            <a:pPr lvl="2"/>
            <a:r>
              <a:rPr lang="en-US" altLang="en-US" smtClean="0"/>
              <a:t>not advanced as synthesized sound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90E04-DF99-42DB-B191-F301F907253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The Nature of Speech</a:t>
            </a:r>
          </a:p>
        </p:txBody>
      </p:sp>
      <p:sp>
        <p:nvSpPr>
          <p:cNvPr id="13316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Speech: closely associated with breathing</a:t>
            </a:r>
          </a:p>
          <a:p>
            <a:r>
              <a:rPr lang="en-US" altLang="en-US" smtClean="0"/>
              <a:t>Organs associated with speech:</a:t>
            </a:r>
          </a:p>
          <a:p>
            <a:pPr lvl="1"/>
            <a:r>
              <a:rPr lang="en-US" altLang="en-US" smtClean="0"/>
              <a:t>Lungs</a:t>
            </a:r>
          </a:p>
          <a:p>
            <a:pPr lvl="1"/>
            <a:r>
              <a:rPr lang="en-US" altLang="en-US" smtClean="0"/>
              <a:t>Larynx</a:t>
            </a:r>
          </a:p>
          <a:p>
            <a:pPr lvl="2"/>
            <a:r>
              <a:rPr lang="en-US" altLang="en-US" smtClean="0"/>
              <a:t>contains vocal cords</a:t>
            </a:r>
          </a:p>
          <a:p>
            <a:pPr lvl="1"/>
            <a:r>
              <a:rPr lang="en-US" altLang="en-US" smtClean="0"/>
              <a:t>Pharynx</a:t>
            </a:r>
          </a:p>
          <a:p>
            <a:pPr lvl="2"/>
            <a:r>
              <a:rPr lang="en-US" altLang="en-US" smtClean="0"/>
              <a:t>channel bet. larynx &amp; mouth</a:t>
            </a:r>
          </a:p>
          <a:p>
            <a:pPr lvl="1"/>
            <a:r>
              <a:rPr lang="en-US" altLang="en-US" smtClean="0"/>
              <a:t>Mouth (AKA: oral cavity): </a:t>
            </a:r>
          </a:p>
          <a:p>
            <a:pPr lvl="2"/>
            <a:r>
              <a:rPr lang="en-US" altLang="en-US" smtClean="0"/>
              <a:t>tongue, lips, teeth, velum</a:t>
            </a:r>
          </a:p>
          <a:p>
            <a:pPr lvl="1"/>
            <a:r>
              <a:rPr lang="en-US" altLang="en-US" smtClean="0"/>
              <a:t>Nasal cavity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129B0-E2DB-4255-A7C9-D60912D258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3318" name="Picture 5" descr="speech org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1828800"/>
            <a:ext cx="3910012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48600" y="2786063"/>
            <a:ext cx="9144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Velum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7429500" y="3086100"/>
            <a:ext cx="609600" cy="53340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The Nature of Speech</a:t>
            </a:r>
          </a:p>
        </p:txBody>
      </p:sp>
      <p:sp>
        <p:nvSpPr>
          <p:cNvPr id="14340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Vocal cords</a:t>
            </a:r>
          </a:p>
          <a:p>
            <a:pPr lvl="1"/>
            <a:r>
              <a:rPr lang="en-US" altLang="en-US" smtClean="0"/>
              <a:t>Contains vibrating folds</a:t>
            </a:r>
          </a:p>
          <a:p>
            <a:pPr lvl="1"/>
            <a:r>
              <a:rPr lang="en-US" altLang="en-US" smtClean="0"/>
              <a:t>Opening between folds: glottis / epiglottis</a:t>
            </a:r>
          </a:p>
          <a:p>
            <a:pPr lvl="1"/>
            <a:r>
              <a:rPr lang="en-US" altLang="en-US" smtClean="0"/>
              <a:t>Vibrates 80-400 times/sec.</a:t>
            </a:r>
          </a:p>
          <a:p>
            <a:pPr lvl="1"/>
            <a:r>
              <a:rPr lang="en-US" altLang="en-US" smtClean="0"/>
              <a:t>Rate of vibration of vocal cords:</a:t>
            </a:r>
            <a:br>
              <a:rPr lang="en-US" altLang="en-US" smtClean="0"/>
            </a:br>
            <a:r>
              <a:rPr lang="en-US" altLang="en-US" smtClean="0"/>
              <a:t>controls freq. of resulting</a:t>
            </a:r>
            <a:br>
              <a:rPr lang="en-US" altLang="en-US" smtClean="0"/>
            </a:br>
            <a:r>
              <a:rPr lang="en-US" altLang="en-US" smtClean="0"/>
              <a:t>speech sounds</a:t>
            </a:r>
          </a:p>
          <a:p>
            <a:pPr lvl="1"/>
            <a:r>
              <a:rPr lang="en-US" altLang="en-US" smtClean="0"/>
              <a:t>Watch “Vocal Cords in Action”:</a:t>
            </a:r>
            <a:br>
              <a:rPr lang="en-US" altLang="en-US" smtClean="0"/>
            </a:br>
            <a:r>
              <a:rPr lang="en-US" altLang="en-US" sz="1600" b="1" u="sng" smtClean="0">
                <a:solidFill>
                  <a:srgbClr val="3333CC"/>
                </a:solidFill>
                <a:hlinkClick r:id="rId3"/>
              </a:rPr>
              <a:t>www.youtube.com/watch?v=iYpDwhpILkQ</a:t>
            </a:r>
            <a:endParaRPr lang="en-US" altLang="en-US" sz="1600" b="1" u="sng" smtClean="0">
              <a:solidFill>
                <a:srgbClr val="3333CC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altLang="en-US" smtClean="0">
                <a:solidFill>
                  <a:srgbClr val="000000"/>
                </a:solidFill>
              </a:rPr>
              <a:t>Speech/sound waves:</a:t>
            </a:r>
          </a:p>
          <a:p>
            <a:pPr lvl="2">
              <a:buClr>
                <a:srgbClr val="2DA2BF"/>
              </a:buClr>
            </a:pPr>
            <a:r>
              <a:rPr lang="en-US" altLang="en-US" smtClean="0">
                <a:solidFill>
                  <a:srgbClr val="000000"/>
                </a:solidFill>
              </a:rPr>
              <a:t>Produced by: vocal cords</a:t>
            </a:r>
          </a:p>
          <a:p>
            <a:pPr lvl="2">
              <a:buClr>
                <a:srgbClr val="2DA2BF"/>
              </a:buClr>
            </a:pPr>
            <a:r>
              <a:rPr lang="en-US" altLang="en-US" smtClean="0">
                <a:solidFill>
                  <a:srgbClr val="000000"/>
                </a:solidFill>
              </a:rPr>
              <a:t>Further modified by “resonators”: </a:t>
            </a:r>
          </a:p>
          <a:p>
            <a:pPr lvl="3">
              <a:buClr>
                <a:srgbClr val="2DA2BF"/>
              </a:buClr>
            </a:pPr>
            <a:r>
              <a:rPr lang="en-US" altLang="en-US" smtClean="0">
                <a:solidFill>
                  <a:srgbClr val="000000"/>
                </a:solidFill>
              </a:rPr>
              <a:t>pharynx, oral cavity, nasal cavity</a:t>
            </a:r>
          </a:p>
          <a:p>
            <a:pPr lvl="2">
              <a:buClr>
                <a:srgbClr val="2DA2BF"/>
              </a:buClr>
            </a:pPr>
            <a:r>
              <a:rPr lang="en-US" altLang="en-US" smtClean="0">
                <a:solidFill>
                  <a:srgbClr val="000000"/>
                </a:solidFill>
              </a:rPr>
              <a:t>Further articulated by “manipulators”:</a:t>
            </a:r>
          </a:p>
          <a:p>
            <a:pPr lvl="3">
              <a:buClr>
                <a:srgbClr val="2DA2BF"/>
              </a:buClr>
            </a:pPr>
            <a:r>
              <a:rPr lang="en-US" altLang="en-US" smtClean="0">
                <a:solidFill>
                  <a:srgbClr val="000000"/>
                </a:solidFill>
              </a:rPr>
              <a:t>Mouth: tongue, lips, velum</a:t>
            </a:r>
          </a:p>
          <a:p>
            <a:pPr lvl="3">
              <a:buClr>
                <a:srgbClr val="2DA2BF"/>
              </a:buClr>
            </a:pPr>
            <a:r>
              <a:rPr lang="en-US" altLang="en-US" smtClean="0">
                <a:solidFill>
                  <a:srgbClr val="000000"/>
                </a:solidFill>
              </a:rPr>
              <a:t>Nasal cavity: velum, pharynx muscles</a:t>
            </a:r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01109-F791-4297-A6ED-1151FF32FCE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4342" name="Picture 6" descr="vocal_cord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22488"/>
            <a:ext cx="3429000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The Nature of Speech</a:t>
            </a:r>
          </a:p>
        </p:txBody>
      </p:sp>
      <p:sp>
        <p:nvSpPr>
          <p:cNvPr id="15364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Types of Speech sounds</a:t>
            </a:r>
          </a:p>
          <a:p>
            <a:pPr lvl="1"/>
            <a:r>
              <a:rPr lang="en-US" altLang="en-US" b="1" smtClean="0"/>
              <a:t>Phonemes</a:t>
            </a:r>
          </a:p>
          <a:p>
            <a:pPr lvl="2"/>
            <a:r>
              <a:rPr lang="en-US" altLang="en-US" smtClean="0"/>
              <a:t>Basic unit of speech</a:t>
            </a:r>
          </a:p>
          <a:p>
            <a:pPr lvl="2"/>
            <a:r>
              <a:rPr lang="en-US" altLang="en-US" smtClean="0"/>
              <a:t>Def</a:t>
            </a:r>
            <a:r>
              <a:rPr lang="en-US" altLang="en-US" baseline="30000" smtClean="0"/>
              <a:t>n</a:t>
            </a:r>
            <a:r>
              <a:rPr lang="en-US" altLang="en-US" smtClean="0"/>
              <a:t>: “shortest segment of speech which, if changed, would change the meaning of a word”</a:t>
            </a:r>
          </a:p>
          <a:p>
            <a:pPr lvl="2"/>
            <a:r>
              <a:rPr lang="en-US" altLang="en-US" smtClean="0"/>
              <a:t>Phonemes in English language:</a:t>
            </a:r>
          </a:p>
          <a:p>
            <a:pPr lvl="3"/>
            <a:r>
              <a:rPr lang="en-US" altLang="en-US" smtClean="0"/>
              <a:t>Vowel sounds: 13 (e.g. </a:t>
            </a:r>
            <a:r>
              <a:rPr lang="en-US" altLang="en-US" b="1" i="1" smtClean="0"/>
              <a:t>u</a:t>
            </a:r>
            <a:r>
              <a:rPr lang="en-US" altLang="en-US" smtClean="0"/>
              <a:t> sound in </a:t>
            </a:r>
            <a:r>
              <a:rPr lang="en-US" altLang="en-US" i="1" smtClean="0"/>
              <a:t>put</a:t>
            </a:r>
            <a:r>
              <a:rPr lang="en-US" altLang="en-US" smtClean="0"/>
              <a:t>, </a:t>
            </a:r>
            <a:r>
              <a:rPr lang="en-US" altLang="en-US" b="1" i="1" smtClean="0"/>
              <a:t>u</a:t>
            </a:r>
            <a:r>
              <a:rPr lang="en-US" altLang="en-US" smtClean="0"/>
              <a:t> sound in </a:t>
            </a:r>
            <a:r>
              <a:rPr lang="en-US" altLang="en-US" i="1" smtClean="0"/>
              <a:t>but</a:t>
            </a:r>
            <a:r>
              <a:rPr lang="en-US" altLang="en-US" smtClean="0"/>
              <a:t>)</a:t>
            </a:r>
          </a:p>
          <a:p>
            <a:pPr lvl="3"/>
            <a:r>
              <a:rPr lang="en-US" altLang="en-US" smtClean="0"/>
              <a:t>Consonant sounds: 25 (e.g. </a:t>
            </a:r>
            <a:r>
              <a:rPr lang="en-US" altLang="en-US" b="1" i="1" smtClean="0"/>
              <a:t>g</a:t>
            </a:r>
            <a:r>
              <a:rPr lang="en-US" altLang="en-US" smtClean="0"/>
              <a:t> sound in </a:t>
            </a:r>
            <a:r>
              <a:rPr lang="en-US" altLang="en-US" i="1" smtClean="0"/>
              <a:t>gyp</a:t>
            </a:r>
            <a:r>
              <a:rPr lang="en-US" altLang="en-US" smtClean="0"/>
              <a:t>, </a:t>
            </a:r>
            <a:r>
              <a:rPr lang="en-US" altLang="en-US" b="1" i="1" smtClean="0"/>
              <a:t>g</a:t>
            </a:r>
            <a:r>
              <a:rPr lang="en-US" altLang="en-US" smtClean="0"/>
              <a:t> in </a:t>
            </a:r>
            <a:r>
              <a:rPr lang="en-US" altLang="en-US" i="1" smtClean="0"/>
              <a:t>gale</a:t>
            </a:r>
            <a:r>
              <a:rPr lang="en-US" altLang="en-US" smtClean="0"/>
              <a:t>)</a:t>
            </a:r>
          </a:p>
          <a:p>
            <a:pPr lvl="3"/>
            <a:r>
              <a:rPr lang="en-US" altLang="en-US" smtClean="0"/>
              <a:t>Diphthongs (i.e. sound combinations):</a:t>
            </a:r>
            <a:br>
              <a:rPr lang="en-US" altLang="en-US" smtClean="0"/>
            </a:br>
            <a:r>
              <a:rPr lang="en-US" altLang="en-US" smtClean="0"/>
              <a:t>e.g. </a:t>
            </a:r>
            <a:r>
              <a:rPr lang="en-US" altLang="en-US" b="1" i="1" smtClean="0"/>
              <a:t>oy</a:t>
            </a:r>
            <a:r>
              <a:rPr lang="en-US" altLang="en-US" smtClean="0"/>
              <a:t> sound in </a:t>
            </a:r>
            <a:r>
              <a:rPr lang="en-US" altLang="en-US" i="1" smtClean="0"/>
              <a:t>boy</a:t>
            </a:r>
            <a:r>
              <a:rPr lang="en-US" altLang="en-US" smtClean="0"/>
              <a:t>; </a:t>
            </a:r>
            <a:r>
              <a:rPr lang="en-US" altLang="en-US" b="1" i="1" smtClean="0"/>
              <a:t>ou</a:t>
            </a:r>
            <a:r>
              <a:rPr lang="en-US" altLang="en-US" smtClean="0"/>
              <a:t> sound in </a:t>
            </a:r>
            <a:r>
              <a:rPr lang="en-US" altLang="en-US" i="1" smtClean="0"/>
              <a:t>about</a:t>
            </a:r>
          </a:p>
          <a:p>
            <a:pPr lvl="3"/>
            <a:r>
              <a:rPr lang="en-US" altLang="en-US" smtClean="0"/>
              <a:t>Can you compare these to Arabic phonemes?</a:t>
            </a:r>
          </a:p>
          <a:p>
            <a:pPr lvl="2"/>
            <a:r>
              <a:rPr lang="en-US" altLang="en-US" smtClean="0"/>
              <a:t>Combining phonemes:</a:t>
            </a:r>
          </a:p>
          <a:p>
            <a:pPr lvl="3"/>
            <a:r>
              <a:rPr lang="en-US" altLang="en-US" smtClean="0"/>
              <a:t>Phonemes form syllables ⇒</a:t>
            </a:r>
            <a:br>
              <a:rPr lang="en-US" altLang="en-US" smtClean="0"/>
            </a:br>
            <a:r>
              <a:rPr lang="en-US" altLang="en-US" smtClean="0"/>
              <a:t>syllables form words (e.g. </a:t>
            </a:r>
            <a:r>
              <a:rPr lang="en-US" altLang="en-US" b="1" smtClean="0"/>
              <a:t>ac·a·dem·ic</a:t>
            </a:r>
            <a:r>
              <a:rPr lang="en-US" altLang="en-US" smtClean="0"/>
              <a:t>) ⇒</a:t>
            </a:r>
            <a:br>
              <a:rPr lang="en-US" altLang="en-US" smtClean="0"/>
            </a:br>
            <a:r>
              <a:rPr lang="en-US" altLang="en-US" smtClean="0"/>
              <a:t>words form sentences</a:t>
            </a:r>
          </a:p>
          <a:p>
            <a:pPr lvl="3"/>
            <a:r>
              <a:rPr lang="en-US" altLang="en-US" smtClean="0"/>
              <a:t>Note Phonemes &gt; letters (why?): since phonemes change when combined together (e.g. </a:t>
            </a:r>
            <a:r>
              <a:rPr lang="en-US" altLang="en-US" b="1" i="1" smtClean="0"/>
              <a:t>d</a:t>
            </a:r>
            <a:r>
              <a:rPr lang="en-US" altLang="en-US" smtClean="0"/>
              <a:t> in </a:t>
            </a:r>
            <a:r>
              <a:rPr lang="en-US" altLang="en-US" i="1" smtClean="0"/>
              <a:t>di</a:t>
            </a:r>
            <a:r>
              <a:rPr lang="en-US" altLang="en-US" smtClean="0"/>
              <a:t> different than </a:t>
            </a:r>
            <a:r>
              <a:rPr lang="en-US" altLang="en-US" i="1" smtClean="0"/>
              <a:t>du</a:t>
            </a:r>
            <a:r>
              <a:rPr lang="en-US" altLang="en-US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B3B3F-A41D-476C-9CC4-EC947AA04C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The Nature of Speech</a:t>
            </a:r>
          </a:p>
        </p:txBody>
      </p:sp>
      <p:sp>
        <p:nvSpPr>
          <p:cNvPr id="16388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Depicting Speech</a:t>
            </a:r>
          </a:p>
          <a:p>
            <a:pPr lvl="1"/>
            <a:r>
              <a:rPr lang="en-US" altLang="en-US" smtClean="0"/>
              <a:t>Sound is generated by variations in air pressure</a:t>
            </a:r>
          </a:p>
          <a:p>
            <a:pPr lvl="1"/>
            <a:r>
              <a:rPr lang="en-US" altLang="en-US" smtClean="0"/>
              <a:t>This is represented in several graphical ways</a:t>
            </a:r>
          </a:p>
          <a:p>
            <a:pPr lvl="1"/>
            <a:r>
              <a:rPr lang="en-US" altLang="en-US" smtClean="0"/>
              <a:t>Method 1: </a:t>
            </a:r>
            <a:r>
              <a:rPr lang="en-US" altLang="en-US" b="1" smtClean="0"/>
              <a:t>waveform</a:t>
            </a:r>
          </a:p>
          <a:p>
            <a:pPr lvl="2"/>
            <a:r>
              <a:rPr lang="en-US" altLang="en-US" smtClean="0"/>
              <a:t>Shows intensity variation over time (relative scale)</a:t>
            </a:r>
          </a:p>
          <a:p>
            <a:pPr lvl="2"/>
            <a:r>
              <a:rPr lang="en-US" altLang="en-US" smtClean="0"/>
              <a:t>Listen to file below for verse “</a:t>
            </a:r>
            <a:r>
              <a:rPr lang="ar-SA" altLang="en-US" smtClean="0"/>
              <a:t>بسم الله الرحمن الرحيم</a:t>
            </a:r>
            <a:r>
              <a:rPr lang="en-US" altLang="en-US" smtClean="0"/>
              <a:t>”*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0F49D-569A-4420-AF9C-481A0B9ACB2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615791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sm78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The Nature of Speech</a:t>
            </a:r>
          </a:p>
        </p:txBody>
      </p:sp>
      <p:sp>
        <p:nvSpPr>
          <p:cNvPr id="17412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Cont. Depicting Speech</a:t>
            </a:r>
          </a:p>
          <a:p>
            <a:pPr lvl="1"/>
            <a:r>
              <a:rPr lang="en-US" altLang="en-US" smtClean="0"/>
              <a:t>Method 2: </a:t>
            </a:r>
            <a:r>
              <a:rPr lang="en-US" altLang="en-US" b="1" smtClean="0"/>
              <a:t>spectrum</a:t>
            </a:r>
          </a:p>
          <a:p>
            <a:pPr lvl="2"/>
            <a:r>
              <a:rPr lang="en-US" altLang="en-US" smtClean="0"/>
              <a:t>Shows for given phoneme / word: </a:t>
            </a:r>
            <a:br>
              <a:rPr lang="en-US" altLang="en-US" smtClean="0"/>
            </a:br>
            <a:r>
              <a:rPr lang="en-US" altLang="en-US" smtClean="0"/>
              <a:t>intensity of various frequencies</a:t>
            </a:r>
            <a:br>
              <a:rPr lang="en-US" altLang="en-US" smtClean="0"/>
            </a:br>
            <a:r>
              <a:rPr lang="en-US" altLang="en-US" smtClean="0"/>
              <a:t>in that sound sample (see right)</a:t>
            </a:r>
          </a:p>
          <a:p>
            <a:pPr lvl="2"/>
            <a:r>
              <a:rPr lang="en-US" altLang="en-US" smtClean="0"/>
              <a:t>Which freq. has highest intensity</a:t>
            </a:r>
            <a:br>
              <a:rPr lang="en-US" altLang="en-US" smtClean="0"/>
            </a:br>
            <a:r>
              <a:rPr lang="en-US" altLang="en-US" smtClean="0"/>
              <a:t>in shown figure?</a:t>
            </a:r>
          </a:p>
          <a:p>
            <a:pPr lvl="1"/>
            <a:r>
              <a:rPr lang="en-US" altLang="en-US" smtClean="0"/>
              <a:t>Method 3: sound </a:t>
            </a:r>
            <a:r>
              <a:rPr lang="en-US" altLang="en-US" b="1" smtClean="0"/>
              <a:t>spectrogram</a:t>
            </a:r>
          </a:p>
          <a:p>
            <a:pPr lvl="2"/>
            <a:r>
              <a:rPr lang="en-US" altLang="en-US" smtClean="0"/>
              <a:t>Frequency: vertical scale</a:t>
            </a:r>
          </a:p>
          <a:p>
            <a:pPr lvl="2"/>
            <a:r>
              <a:rPr lang="en-US" altLang="en-US" smtClean="0"/>
              <a:t>Time: horizontal scale</a:t>
            </a:r>
          </a:p>
          <a:p>
            <a:pPr lvl="2"/>
            <a:r>
              <a:rPr lang="en-US" altLang="en-US" smtClean="0"/>
              <a:t>Intensity: degree of darkness</a:t>
            </a:r>
            <a:br>
              <a:rPr lang="en-US" altLang="en-US" smtClean="0"/>
            </a:br>
            <a:r>
              <a:rPr lang="en-US" altLang="en-US" smtClean="0"/>
              <a:t>on plot (see right)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0F83D-8128-4CE8-883B-DEDCD3A256D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762000"/>
            <a:ext cx="314483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4343400"/>
            <a:ext cx="38338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The Nature of Speech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Intensity of Speech (AKA “Speech Power”)</a:t>
            </a:r>
          </a:p>
          <a:p>
            <a:pPr lvl="1"/>
            <a:r>
              <a:rPr lang="en-US" altLang="en-US" smtClean="0"/>
              <a:t>Variation among phonemes</a:t>
            </a:r>
          </a:p>
          <a:p>
            <a:pPr lvl="2"/>
            <a:r>
              <a:rPr lang="en-US" altLang="en-US" smtClean="0"/>
              <a:t>Vowels speech power </a:t>
            </a:r>
            <a:r>
              <a:rPr lang="en-US" altLang="en-US" b="1" smtClean="0"/>
              <a:t>»</a:t>
            </a:r>
            <a:r>
              <a:rPr lang="en-US" altLang="en-US" smtClean="0"/>
              <a:t> consonants</a:t>
            </a:r>
          </a:p>
          <a:p>
            <a:pPr lvl="2"/>
            <a:r>
              <a:rPr lang="en-US" altLang="en-US" smtClean="0"/>
              <a:t>e.g. </a:t>
            </a:r>
            <a:r>
              <a:rPr lang="en-US" altLang="en-US" b="1" i="1" smtClean="0"/>
              <a:t>a</a:t>
            </a:r>
            <a:r>
              <a:rPr lang="en-US" altLang="en-US" smtClean="0"/>
              <a:t>  in “</a:t>
            </a:r>
            <a:r>
              <a:rPr lang="en-US" altLang="en-US" i="1" smtClean="0"/>
              <a:t>talk”  </a:t>
            </a:r>
            <a:r>
              <a:rPr lang="en-US" altLang="en-US" smtClean="0"/>
              <a:t>has speech power:</a:t>
            </a:r>
            <a:br>
              <a:rPr lang="en-US" altLang="en-US" smtClean="0"/>
            </a:br>
            <a:r>
              <a:rPr lang="en-US" altLang="en-US" smtClean="0"/>
              <a:t>680 times &gt; </a:t>
            </a:r>
            <a:r>
              <a:rPr lang="en-US" altLang="en-US" b="1" i="1" smtClean="0"/>
              <a:t>th</a:t>
            </a:r>
            <a:r>
              <a:rPr lang="en-US" altLang="en-US" smtClean="0"/>
              <a:t> in </a:t>
            </a:r>
            <a:r>
              <a:rPr lang="en-US" altLang="en-US" i="1" smtClean="0"/>
              <a:t>then </a:t>
            </a:r>
            <a:r>
              <a:rPr lang="en-US" altLang="en-US" smtClean="0"/>
              <a:t>(i.e 28 dB difference) </a:t>
            </a:r>
          </a:p>
          <a:p>
            <a:pPr lvl="1"/>
            <a:r>
              <a:rPr lang="en-US" altLang="en-US" smtClean="0"/>
              <a:t>Variation among speech types</a:t>
            </a:r>
          </a:p>
          <a:p>
            <a:pPr lvl="2"/>
            <a:r>
              <a:rPr lang="en-US" altLang="en-US" smtClean="0"/>
              <a:t>conversational speech: 45-55 dB</a:t>
            </a:r>
            <a:r>
              <a:rPr lang="en-US" altLang="en-US" i="1" smtClean="0"/>
              <a:t>A*</a:t>
            </a:r>
          </a:p>
          <a:p>
            <a:pPr lvl="2"/>
            <a:r>
              <a:rPr lang="en-US" altLang="en-US" smtClean="0"/>
              <a:t>Telephone/lecture speech: 65 dB</a:t>
            </a:r>
            <a:r>
              <a:rPr lang="en-US" altLang="en-US" i="1" smtClean="0"/>
              <a:t>A</a:t>
            </a:r>
          </a:p>
          <a:p>
            <a:pPr lvl="2"/>
            <a:r>
              <a:rPr lang="en-US" altLang="en-US" smtClean="0"/>
              <a:t>Loud speech: 75 dB</a:t>
            </a:r>
            <a:r>
              <a:rPr lang="en-US" altLang="en-US" i="1" smtClean="0"/>
              <a:t>A</a:t>
            </a:r>
          </a:p>
          <a:p>
            <a:pPr lvl="2"/>
            <a:r>
              <a:rPr lang="en-US" altLang="en-US" smtClean="0"/>
              <a:t>Shouting: 85 dB</a:t>
            </a:r>
            <a:r>
              <a:rPr lang="en-US" altLang="en-US" i="1" smtClean="0"/>
              <a:t>A</a:t>
            </a:r>
          </a:p>
          <a:p>
            <a:pPr lvl="1"/>
            <a:r>
              <a:rPr lang="en-US" altLang="en-US" smtClean="0"/>
              <a:t>Variation: Male &amp; Female</a:t>
            </a:r>
          </a:p>
          <a:p>
            <a:pPr lvl="2"/>
            <a:r>
              <a:rPr lang="en-US" altLang="en-US" smtClean="0"/>
              <a:t>Male &gt; female by 3-5 dB</a:t>
            </a:r>
            <a:br>
              <a:rPr lang="en-US" altLang="en-US" smtClean="0"/>
            </a:br>
            <a:r>
              <a:rPr lang="en-US" altLang="en-US" smtClean="0"/>
              <a:t>(in general)</a:t>
            </a:r>
          </a:p>
          <a:p>
            <a:pPr lvl="2"/>
            <a:r>
              <a:rPr lang="en-US" altLang="en-US" smtClean="0"/>
              <a:t>Men in lower freq. has</a:t>
            </a:r>
            <a:br>
              <a:rPr lang="en-US" altLang="en-US" smtClean="0"/>
            </a:br>
            <a:r>
              <a:rPr lang="en-US" altLang="en-US" smtClean="0"/>
              <a:t>higher intensity than </a:t>
            </a:r>
            <a:br>
              <a:rPr lang="en-US" altLang="en-US" smtClean="0"/>
            </a:br>
            <a:r>
              <a:rPr lang="en-US" altLang="en-US" smtClean="0"/>
              <a:t>women (see right)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FC3EA-9881-42FF-B710-F518647CE9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3886200"/>
            <a:ext cx="440213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9299</TotalTime>
  <Words>1103</Words>
  <Application>Microsoft Office PowerPoint</Application>
  <PresentationFormat>On-screen Show (4:3)</PresentationFormat>
  <Paragraphs>243</Paragraphs>
  <Slides>20</Slides>
  <Notes>16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2_Concourse</vt:lpstr>
      <vt:lpstr>9_Concourse</vt:lpstr>
      <vt:lpstr>King Saud University   College of Engineering  IE – 341: “Human Factors”  Fall – 2014 (1st Sem. 1435-6H)</vt:lpstr>
      <vt:lpstr>Lesson Overview</vt:lpstr>
      <vt:lpstr>Introduction</vt:lpstr>
      <vt:lpstr>The Nature of Speech</vt:lpstr>
      <vt:lpstr>Cont. The Nature of Speech</vt:lpstr>
      <vt:lpstr>Cont. The Nature of Speech</vt:lpstr>
      <vt:lpstr>Cont. The Nature of Speech</vt:lpstr>
      <vt:lpstr>Cont. The Nature of Speech</vt:lpstr>
      <vt:lpstr>Cont. The Nature of Speech</vt:lpstr>
      <vt:lpstr>Criteria for Evaluating Speech</vt:lpstr>
      <vt:lpstr>Cont. Criteria for Evaluating Speech</vt:lpstr>
      <vt:lpstr>Components of Speech Communication Systems</vt:lpstr>
      <vt:lpstr>Cont. Speech Communication Systems</vt:lpstr>
      <vt:lpstr>Cont. Speech Communication Systems</vt:lpstr>
      <vt:lpstr>Cont. Speech Communication Systems</vt:lpstr>
      <vt:lpstr>Cont. Speech Communication Systems</vt:lpstr>
      <vt:lpstr>Cont. Speech Communication Systems</vt:lpstr>
      <vt:lpstr>Cont. Speech Communication Systems</vt:lpstr>
      <vt:lpstr>Cont. Speech Communication Systems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979</cp:revision>
  <dcterms:created xsi:type="dcterms:W3CDTF">2008-11-10T19:40:45Z</dcterms:created>
  <dcterms:modified xsi:type="dcterms:W3CDTF">2014-11-10T11:37:54Z</dcterms:modified>
</cp:coreProperties>
</file>