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4" r:id="rId1"/>
  </p:sldMasterIdLst>
  <p:notesMasterIdLst>
    <p:notesMasterId r:id="rId89"/>
  </p:notesMasterIdLst>
  <p:handoutMasterIdLst>
    <p:handoutMasterId r:id="rId90"/>
  </p:handoutMasterIdLst>
  <p:sldIdLst>
    <p:sldId id="256" r:id="rId2"/>
    <p:sldId id="262" r:id="rId3"/>
    <p:sldId id="291" r:id="rId4"/>
    <p:sldId id="292" r:id="rId5"/>
    <p:sldId id="290" r:id="rId6"/>
    <p:sldId id="258" r:id="rId7"/>
    <p:sldId id="260" r:id="rId8"/>
    <p:sldId id="293" r:id="rId9"/>
    <p:sldId id="294" r:id="rId10"/>
    <p:sldId id="295" r:id="rId11"/>
    <p:sldId id="296" r:id="rId12"/>
    <p:sldId id="298" r:id="rId13"/>
    <p:sldId id="299" r:id="rId14"/>
    <p:sldId id="350" r:id="rId15"/>
    <p:sldId id="300" r:id="rId16"/>
    <p:sldId id="351" r:id="rId17"/>
    <p:sldId id="301" r:id="rId18"/>
    <p:sldId id="352" r:id="rId19"/>
    <p:sldId id="302" r:id="rId20"/>
    <p:sldId id="303" r:id="rId21"/>
    <p:sldId id="353" r:id="rId22"/>
    <p:sldId id="304" r:id="rId23"/>
    <p:sldId id="305" r:id="rId24"/>
    <p:sldId id="306" r:id="rId25"/>
    <p:sldId id="307" r:id="rId26"/>
    <p:sldId id="308" r:id="rId27"/>
    <p:sldId id="309" r:id="rId28"/>
    <p:sldId id="310" r:id="rId29"/>
    <p:sldId id="311" r:id="rId30"/>
    <p:sldId id="312" r:id="rId31"/>
    <p:sldId id="313" r:id="rId32"/>
    <p:sldId id="314" r:id="rId33"/>
    <p:sldId id="315" r:id="rId34"/>
    <p:sldId id="354" r:id="rId35"/>
    <p:sldId id="316" r:id="rId36"/>
    <p:sldId id="317" r:id="rId37"/>
    <p:sldId id="318" r:id="rId38"/>
    <p:sldId id="320" r:id="rId39"/>
    <p:sldId id="321" r:id="rId40"/>
    <p:sldId id="322" r:id="rId41"/>
    <p:sldId id="323" r:id="rId42"/>
    <p:sldId id="324" r:id="rId43"/>
    <p:sldId id="325" r:id="rId44"/>
    <p:sldId id="355" r:id="rId45"/>
    <p:sldId id="356" r:id="rId46"/>
    <p:sldId id="326" r:id="rId47"/>
    <p:sldId id="357" r:id="rId48"/>
    <p:sldId id="327" r:id="rId49"/>
    <p:sldId id="358" r:id="rId50"/>
    <p:sldId id="328" r:id="rId51"/>
    <p:sldId id="329" r:id="rId52"/>
    <p:sldId id="330" r:id="rId53"/>
    <p:sldId id="331" r:id="rId54"/>
    <p:sldId id="359" r:id="rId55"/>
    <p:sldId id="332" r:id="rId56"/>
    <p:sldId id="333" r:id="rId57"/>
    <p:sldId id="360" r:id="rId58"/>
    <p:sldId id="334" r:id="rId59"/>
    <p:sldId id="335" r:id="rId60"/>
    <p:sldId id="361" r:id="rId61"/>
    <p:sldId id="336" r:id="rId62"/>
    <p:sldId id="337" r:id="rId63"/>
    <p:sldId id="338" r:id="rId64"/>
    <p:sldId id="362" r:id="rId65"/>
    <p:sldId id="339" r:id="rId66"/>
    <p:sldId id="363" r:id="rId67"/>
    <p:sldId id="340" r:id="rId68"/>
    <p:sldId id="364" r:id="rId69"/>
    <p:sldId id="365" r:id="rId70"/>
    <p:sldId id="341" r:id="rId71"/>
    <p:sldId id="342" r:id="rId72"/>
    <p:sldId id="366" r:id="rId73"/>
    <p:sldId id="343" r:id="rId74"/>
    <p:sldId id="367" r:id="rId75"/>
    <p:sldId id="344" r:id="rId76"/>
    <p:sldId id="368" r:id="rId77"/>
    <p:sldId id="345" r:id="rId78"/>
    <p:sldId id="369" r:id="rId79"/>
    <p:sldId id="370" r:id="rId80"/>
    <p:sldId id="371" r:id="rId81"/>
    <p:sldId id="346" r:id="rId82"/>
    <p:sldId id="372" r:id="rId83"/>
    <p:sldId id="347" r:id="rId84"/>
    <p:sldId id="373" r:id="rId85"/>
    <p:sldId id="348" r:id="rId86"/>
    <p:sldId id="374" r:id="rId87"/>
    <p:sldId id="349" r:id="rId88"/>
  </p:sldIdLst>
  <p:sldSz cx="9144000" cy="6858000" type="screen4x3"/>
  <p:notesSz cx="7045325" cy="93456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63" autoAdjust="0"/>
    <p:restoredTop sz="94671" autoAdjust="0"/>
  </p:normalViewPr>
  <p:slideViewPr>
    <p:cSldViewPr>
      <p:cViewPr varScale="1">
        <p:scale>
          <a:sx n="117" d="100"/>
          <a:sy n="117" d="100"/>
        </p:scale>
        <p:origin x="-14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handoutMaster" Target="handoutMasters/handout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9.wmf"/><Relationship Id="rId1" Type="http://schemas.openxmlformats.org/officeDocument/2006/relationships/image" Target="../media/image58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61.wmf"/><Relationship Id="rId2" Type="http://schemas.openxmlformats.org/officeDocument/2006/relationships/image" Target="../media/image59.wmf"/><Relationship Id="rId1" Type="http://schemas.openxmlformats.org/officeDocument/2006/relationships/image" Target="../media/image60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65.wmf"/><Relationship Id="rId1" Type="http://schemas.openxmlformats.org/officeDocument/2006/relationships/image" Target="../media/image64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2763" cy="466725"/>
          </a:xfrm>
          <a:prstGeom prst="rect">
            <a:avLst/>
          </a:prstGeom>
        </p:spPr>
        <p:txBody>
          <a:bodyPr vert="horz" lIns="93662" tIns="46831" rIns="93662" bIns="46831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90975" y="0"/>
            <a:ext cx="3052763" cy="466725"/>
          </a:xfrm>
          <a:prstGeom prst="rect">
            <a:avLst/>
          </a:prstGeom>
        </p:spPr>
        <p:txBody>
          <a:bodyPr vert="horz" lIns="93662" tIns="46831" rIns="93662" bIns="46831" rtlCol="0"/>
          <a:lstStyle>
            <a:lvl1pPr algn="r">
              <a:defRPr sz="1200"/>
            </a:lvl1pPr>
          </a:lstStyle>
          <a:p>
            <a:pPr>
              <a:defRPr/>
            </a:pPr>
            <a:fld id="{27B70F89-6151-41E8-9C10-F9E9B9E8D25C}" type="datetimeFigureOut">
              <a:rPr lang="en-US"/>
              <a:pPr>
                <a:defRPr/>
              </a:pPr>
              <a:t>7/3/2017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77300"/>
            <a:ext cx="3052763" cy="466725"/>
          </a:xfrm>
          <a:prstGeom prst="rect">
            <a:avLst/>
          </a:prstGeom>
        </p:spPr>
        <p:txBody>
          <a:bodyPr vert="horz" lIns="93662" tIns="46831" rIns="93662" bIns="46831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90975" y="8877300"/>
            <a:ext cx="3052763" cy="466725"/>
          </a:xfrm>
          <a:prstGeom prst="rect">
            <a:avLst/>
          </a:prstGeom>
        </p:spPr>
        <p:txBody>
          <a:bodyPr vert="horz" lIns="93662" tIns="46831" rIns="93662" bIns="46831" rtlCol="0" anchor="b"/>
          <a:lstStyle>
            <a:lvl1pPr algn="r">
              <a:defRPr sz="1200"/>
            </a:lvl1pPr>
          </a:lstStyle>
          <a:p>
            <a:pPr>
              <a:defRPr/>
            </a:pPr>
            <a:fld id="{2D78C410-4DB8-48FD-B274-7B273FC409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0501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2763" cy="466725"/>
          </a:xfrm>
          <a:prstGeom prst="rect">
            <a:avLst/>
          </a:prstGeom>
        </p:spPr>
        <p:txBody>
          <a:bodyPr vert="horz" wrap="square" lIns="93662" tIns="46831" rIns="93662" bIns="46831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90975" y="0"/>
            <a:ext cx="3052763" cy="466725"/>
          </a:xfrm>
          <a:prstGeom prst="rect">
            <a:avLst/>
          </a:prstGeom>
        </p:spPr>
        <p:txBody>
          <a:bodyPr vert="horz" wrap="square" lIns="93662" tIns="46831" rIns="93662" bIns="46831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508063D9-87A4-472D-B292-10021F5B1D7D}" type="datetimeFigureOut">
              <a:rPr lang="en-US" altLang="zh-CN"/>
              <a:pPr>
                <a:defRPr/>
              </a:pPr>
              <a:t>7/3/2017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7450" y="701675"/>
            <a:ext cx="4670425" cy="35036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662" tIns="46831" rIns="93662" bIns="4683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4850" y="4438650"/>
            <a:ext cx="5635625" cy="4205288"/>
          </a:xfrm>
          <a:prstGeom prst="rect">
            <a:avLst/>
          </a:prstGeom>
        </p:spPr>
        <p:txBody>
          <a:bodyPr vert="horz" lIns="93662" tIns="46831" rIns="93662" bIns="46831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77300"/>
            <a:ext cx="3052763" cy="466725"/>
          </a:xfrm>
          <a:prstGeom prst="rect">
            <a:avLst/>
          </a:prstGeom>
        </p:spPr>
        <p:txBody>
          <a:bodyPr vert="horz" wrap="square" lIns="93662" tIns="46831" rIns="93662" bIns="46831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90975" y="8877300"/>
            <a:ext cx="3052763" cy="466725"/>
          </a:xfrm>
          <a:prstGeom prst="rect">
            <a:avLst/>
          </a:prstGeom>
        </p:spPr>
        <p:txBody>
          <a:bodyPr vert="horz" wrap="square" lIns="93662" tIns="46831" rIns="93662" bIns="46831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86DB9174-58D9-4494-9100-67C7C2634F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895710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Presentation slide for courses, classes, lectures et al. </a:t>
            </a:r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22CD078-33E2-4BA8-BE9F-7B1BADCB33B0}" type="slidenum">
              <a:rPr lang="en-US" altLang="zh-CN" smtClean="0"/>
              <a:pPr eaLnBrk="1" hangingPunct="1">
                <a:spcBef>
                  <a:spcPct val="0"/>
                </a:spcBef>
              </a:pPr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957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059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161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4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366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469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571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673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776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878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137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98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083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185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88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390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493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595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697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800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902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0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005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107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209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2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414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517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619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721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824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926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342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029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131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233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6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438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54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643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745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848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Presentation slide for courses, classes, lectures et al. </a:t>
            </a:r>
          </a:p>
        </p:txBody>
      </p:sp>
      <p:sp>
        <p:nvSpPr>
          <p:cNvPr id="104452" name="Slide Number Placeholder 3"/>
          <p:cNvSpPr txBox="1">
            <a:spLocks noGrp="1"/>
          </p:cNvSpPr>
          <p:nvPr/>
        </p:nvSpPr>
        <p:spPr bwMode="auto">
          <a:xfrm>
            <a:off x="3990975" y="8877300"/>
            <a:ext cx="3052763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662" tIns="46831" rIns="93662" bIns="46831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E51AF34D-5FFA-4E0D-A726-259103CC4F19}" type="slidenum">
              <a:rPr lang="en-US" altLang="zh-CN"/>
              <a:pPr algn="r" eaLnBrk="1" hangingPunct="1">
                <a:spcBef>
                  <a:spcPct val="0"/>
                </a:spcBef>
              </a:pPr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053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155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257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462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565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667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769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872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974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547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077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179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281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4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486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691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793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896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998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49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10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203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305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08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510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613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715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817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920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022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752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125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227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329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2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534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637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739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841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854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>
              <a:solidFill>
                <a:srgbClr val="FFFFFF"/>
              </a:solidFill>
            </a:endParaRPr>
          </a:p>
        </p:txBody>
      </p:sp>
      <p:sp>
        <p:nvSpPr>
          <p:cNvPr id="5" name="Rectangle 9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>
              <a:solidFill>
                <a:srgbClr val="FFFFFF"/>
              </a:solidFill>
            </a:endParaRPr>
          </a:p>
        </p:txBody>
      </p:sp>
      <p:sp>
        <p:nvSpPr>
          <p:cNvPr id="6" name="Rectangle 10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>
              <a:solidFill>
                <a:srgbClr val="FFFFFF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35743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>
              <a:solidFill>
                <a:srgbClr val="FFFFFF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>
              <a:solidFill>
                <a:srgbClr val="FFFFFF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>
              <a:solidFill>
                <a:srgbClr val="FFFFFF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49B08FE-2D93-408D-A110-607E95D8B14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43832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7"/>
          <p:cNvSpPr>
            <a:spLocks noGrp="1"/>
          </p:cNvSpPr>
          <p:nvPr>
            <p:ph type="dt" sz="half" idx="10"/>
          </p:nvPr>
        </p:nvSpPr>
        <p:spPr>
          <a:xfrm>
            <a:off x="6400800" y="6172200"/>
            <a:ext cx="2667000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FA666887-89CB-4C4B-93A7-50256A05037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3822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F1E1AAC-1636-429C-B4BF-7FD60DDA0BB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32125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A5DAC91-4B97-4FF2-86F1-94D32C7C1BA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452032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F96D480F-4E01-4EF6-A922-26ACBB93B4B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217181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>
              <a:solidFill>
                <a:srgbClr val="FFFFFF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>
              <a:solidFill>
                <a:srgbClr val="FFFFFF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>
              <a:solidFill>
                <a:srgbClr val="FFFFFF"/>
              </a:solidFill>
            </a:endParaRPr>
          </a:p>
        </p:txBody>
      </p:sp>
      <p:sp>
        <p:nvSpPr>
          <p:cNvPr id="8" name="Rectangle 10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>
              <a:solidFill>
                <a:srgbClr val="FFFFFF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/>
          <a:lstStyle>
            <a:lvl1pPr>
              <a:defRPr sz="28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5691394-97F9-416F-AD5A-55251C1E9BF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1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89555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8D9028-1627-49E2-A75B-13021B4A52A7}" type="slidenum">
              <a:rPr lang="en-US" altLang="zh-CN"/>
              <a:pPr>
                <a:defRPr/>
              </a:pPr>
              <a:t>‹#›</a:t>
            </a:fld>
            <a:endParaRPr lang="en-US" altLang="zh-CN" sz="1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820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>
              <a:solidFill>
                <a:srgbClr val="FFFFFF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>
              <a:solidFill>
                <a:srgbClr val="FFFFFF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>
              <a:solidFill>
                <a:srgbClr val="FFFFFF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B49CA0-EACC-45D9-956E-E5CA35EE7B2C}" type="slidenum">
              <a:rPr lang="en-US" altLang="zh-CN"/>
              <a:pPr>
                <a:defRPr/>
              </a:pPr>
              <a:t>‹#›</a:t>
            </a:fld>
            <a:endParaRPr lang="en-US" altLang="zh-CN" sz="1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418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2"/>
                </a:solidFill>
                <a:latin typeface="Tw Cen MT" pitchFamily="34" charset="0"/>
                <a:ea typeface="SimSun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2"/>
                </a:solidFill>
                <a:latin typeface="Tw Cen MT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>
              <a:solidFill>
                <a:srgbClr val="FFFFFF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defRPr sz="1200" b="1">
                <a:solidFill>
                  <a:schemeClr val="tx2"/>
                </a:solidFill>
                <a:latin typeface="Tw Cen MT" pitchFamily="34" charset="0"/>
                <a:ea typeface="SimSun" pitchFamily="2" charset="-122"/>
              </a:defRPr>
            </a:lvl1pPr>
          </a:lstStyle>
          <a:p>
            <a:pPr>
              <a:defRPr/>
            </a:pPr>
            <a:fld id="{36F3B98C-1FDC-42B2-A483-F421623B2E7C}" type="slidenum">
              <a:rPr lang="en-US" altLang="zh-CN"/>
              <a:pPr>
                <a:defRPr/>
              </a:pPr>
              <a:t>‹#›</a:t>
            </a:fld>
            <a:endParaRPr lang="en-US" altLang="zh-CN" sz="1400" dirty="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03" r:id="rId1"/>
    <p:sldLayoutId id="2147484404" r:id="rId2"/>
    <p:sldLayoutId id="2147484405" r:id="rId3"/>
    <p:sldLayoutId id="2147484406" r:id="rId4"/>
    <p:sldLayoutId id="2147484407" r:id="rId5"/>
    <p:sldLayoutId id="2147484408" r:id="rId6"/>
    <p:sldLayoutId id="2147484409" r:id="rId7"/>
    <p:sldLayoutId id="2147484402" r:id="rId8"/>
    <p:sldLayoutId id="2147484410" r:id="rId9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A04DA3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C4652D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Times New Roman" pitchFamily="18" charset="0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7.wmf"/><Relationship Id="rId4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19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8.wmf"/><Relationship Id="rId4" Type="http://schemas.openxmlformats.org/officeDocument/2006/relationships/oleObject" Target="../embeddings/oleObject2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21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20.wmf"/><Relationship Id="rId4" Type="http://schemas.openxmlformats.org/officeDocument/2006/relationships/oleObject" Target="../embeddings/oleObject4.bin"/><Relationship Id="rId9" Type="http://schemas.openxmlformats.org/officeDocument/2006/relationships/image" Target="../media/image22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w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png"/><Relationship Id="rId4" Type="http://schemas.openxmlformats.org/officeDocument/2006/relationships/image" Target="../media/image26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7" Type="http://schemas.openxmlformats.org/officeDocument/2006/relationships/image" Target="../media/image32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31.wmf"/><Relationship Id="rId4" Type="http://schemas.openxmlformats.org/officeDocument/2006/relationships/oleObject" Target="../embeddings/oleObject7.bin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slide" Target="slide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notesSlide" Target="../notesSlides/notesSlide34.xml"/><Relationship Id="rId7" Type="http://schemas.openxmlformats.org/officeDocument/2006/relationships/image" Target="../media/image35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34.wmf"/><Relationship Id="rId4" Type="http://schemas.openxmlformats.org/officeDocument/2006/relationships/oleObject" Target="../embeddings/oleObject9.bin"/><Relationship Id="rId9" Type="http://schemas.openxmlformats.org/officeDocument/2006/relationships/image" Target="../media/image36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37.wmf"/><Relationship Id="rId4" Type="http://schemas.openxmlformats.org/officeDocument/2006/relationships/oleObject" Target="../embeddings/oleObject12.bin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notesSlide" Target="../notesSlides/notesSlide36.xml"/><Relationship Id="rId7" Type="http://schemas.openxmlformats.org/officeDocument/2006/relationships/image" Target="../media/image39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38.wmf"/><Relationship Id="rId4" Type="http://schemas.openxmlformats.org/officeDocument/2006/relationships/oleObject" Target="../embeddings/oleObject13.bin"/><Relationship Id="rId9" Type="http://schemas.openxmlformats.org/officeDocument/2006/relationships/image" Target="../media/image40.wm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notesSlide" Target="../notesSlides/notesSlide37.xml"/><Relationship Id="rId7" Type="http://schemas.openxmlformats.org/officeDocument/2006/relationships/image" Target="../media/image42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7.bin"/><Relationship Id="rId5" Type="http://schemas.openxmlformats.org/officeDocument/2006/relationships/image" Target="../media/image41.wmf"/><Relationship Id="rId4" Type="http://schemas.openxmlformats.org/officeDocument/2006/relationships/oleObject" Target="../embeddings/oleObject16.bin"/><Relationship Id="rId9" Type="http://schemas.openxmlformats.org/officeDocument/2006/relationships/image" Target="../media/image43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notesSlide" Target="../notesSlides/notesSlide41.xml"/><Relationship Id="rId7" Type="http://schemas.openxmlformats.org/officeDocument/2006/relationships/image" Target="../media/image46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45.wmf"/><Relationship Id="rId4" Type="http://schemas.openxmlformats.org/officeDocument/2006/relationships/oleObject" Target="../embeddings/oleObject19.bin"/><Relationship Id="rId9" Type="http://schemas.openxmlformats.org/officeDocument/2006/relationships/image" Target="../media/image47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7" Type="http://schemas.openxmlformats.org/officeDocument/2006/relationships/image" Target="../media/image49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3.bin"/><Relationship Id="rId5" Type="http://schemas.openxmlformats.org/officeDocument/2006/relationships/image" Target="../media/image48.wmf"/><Relationship Id="rId4" Type="http://schemas.openxmlformats.org/officeDocument/2006/relationships/oleObject" Target="../embeddings/oleObject22.bin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1.vml"/><Relationship Id="rId6" Type="http://schemas.openxmlformats.org/officeDocument/2006/relationships/slide" Target="slide6.xml"/><Relationship Id="rId5" Type="http://schemas.openxmlformats.org/officeDocument/2006/relationships/image" Target="../media/image50.wmf"/><Relationship Id="rId4" Type="http://schemas.openxmlformats.org/officeDocument/2006/relationships/oleObject" Target="../embeddings/oleObject24.bin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2.vml"/><Relationship Id="rId6" Type="http://schemas.openxmlformats.org/officeDocument/2006/relationships/slide" Target="slide6.xml"/><Relationship Id="rId5" Type="http://schemas.openxmlformats.org/officeDocument/2006/relationships/image" Target="../media/image51.wmf"/><Relationship Id="rId4" Type="http://schemas.openxmlformats.org/officeDocument/2006/relationships/oleObject" Target="../embeddings/oleObject25.bin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57.wmf"/><Relationship Id="rId5" Type="http://schemas.openxmlformats.org/officeDocument/2006/relationships/image" Target="../media/image56.wmf"/><Relationship Id="rId4" Type="http://schemas.openxmlformats.org/officeDocument/2006/relationships/oleObject" Target="../embeddings/oleObject26.bin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7" Type="http://schemas.openxmlformats.org/officeDocument/2006/relationships/image" Target="../media/image59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28.bin"/><Relationship Id="rId5" Type="http://schemas.openxmlformats.org/officeDocument/2006/relationships/image" Target="../media/image58.wmf"/><Relationship Id="rId4" Type="http://schemas.openxmlformats.org/officeDocument/2006/relationships/oleObject" Target="../embeddings/oleObject27.bin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3" Type="http://schemas.openxmlformats.org/officeDocument/2006/relationships/notesSlide" Target="../notesSlides/notesSlide55.xml"/><Relationship Id="rId7" Type="http://schemas.openxmlformats.org/officeDocument/2006/relationships/image" Target="../media/image59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30.bin"/><Relationship Id="rId5" Type="http://schemas.openxmlformats.org/officeDocument/2006/relationships/image" Target="../media/image60.wmf"/><Relationship Id="rId4" Type="http://schemas.openxmlformats.org/officeDocument/2006/relationships/oleObject" Target="../embeddings/oleObject29.bin"/><Relationship Id="rId9" Type="http://schemas.openxmlformats.org/officeDocument/2006/relationships/image" Target="../media/image61.w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7" Type="http://schemas.openxmlformats.org/officeDocument/2006/relationships/image" Target="../media/image65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33.bin"/><Relationship Id="rId5" Type="http://schemas.openxmlformats.org/officeDocument/2006/relationships/image" Target="../media/image64.wmf"/><Relationship Id="rId4" Type="http://schemas.openxmlformats.org/officeDocument/2006/relationships/oleObject" Target="../embeddings/oleObject32.bin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6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3" Type="http://schemas.openxmlformats.org/officeDocument/2006/relationships/slide" Target="slide7.xml"/><Relationship Id="rId7" Type="http://schemas.openxmlformats.org/officeDocument/2006/relationships/slide" Target="slide50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slide" Target="slide43.xml"/><Relationship Id="rId5" Type="http://schemas.openxmlformats.org/officeDocument/2006/relationships/slide" Target="slide32.xml"/><Relationship Id="rId4" Type="http://schemas.openxmlformats.org/officeDocument/2006/relationships/slide" Target="slide10.xml"/><Relationship Id="rId9" Type="http://schemas.openxmlformats.org/officeDocument/2006/relationships/slide" Target="slide7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7.w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wmf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3.xml"/><Relationship Id="rId5" Type="http://schemas.openxmlformats.org/officeDocument/2006/relationships/slide" Target="slide46.xml"/><Relationship Id="rId4" Type="http://schemas.openxmlformats.org/officeDocument/2006/relationships/image" Target="../media/image69.w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3.xml"/><Relationship Id="rId4" Type="http://schemas.openxmlformats.org/officeDocument/2006/relationships/slide" Target="slide6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62.xml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wmf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slide" Target="slide6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wmf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2.xml"/><Relationship Id="rId7" Type="http://schemas.openxmlformats.org/officeDocument/2006/relationships/image" Target="../media/image72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34.bin"/><Relationship Id="rId5" Type="http://schemas.openxmlformats.org/officeDocument/2006/relationships/image" Target="../media/image73.png"/><Relationship Id="rId4" Type="http://schemas.openxmlformats.org/officeDocument/2006/relationships/slide" Target="slide8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" Target="slide70.xml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slide" Target="slide6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3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3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3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3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3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3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3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ctrTitle"/>
          </p:nvPr>
        </p:nvSpPr>
        <p:spPr>
          <a:xfrm>
            <a:off x="0" y="4343400"/>
            <a:ext cx="9144000" cy="1447800"/>
          </a:xfrm>
        </p:spPr>
        <p:txBody>
          <a:bodyPr>
            <a:normAutofit fontScale="90000"/>
          </a:bodyPr>
          <a:lstStyle/>
          <a:p>
            <a:pPr algn="r" eaLnBrk="1" hangingPunct="1">
              <a:defRPr/>
            </a:pPr>
            <a:r>
              <a:rPr lang="en-US" altLang="zh-CN" sz="2400" b="1" cap="none" dirty="0" smtClean="0">
                <a:solidFill>
                  <a:srgbClr val="3E3F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Manufacturing Engineering Technology in SI Units, 6</a:t>
            </a:r>
            <a:r>
              <a:rPr lang="en-US" altLang="zh-CN" sz="2400" b="1" cap="none" baseline="30000" dirty="0" smtClean="0">
                <a:solidFill>
                  <a:srgbClr val="3E3F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th</a:t>
            </a:r>
            <a:r>
              <a:rPr lang="en-US" altLang="zh-CN" sz="2400" b="1" cap="none" dirty="0" smtClean="0">
                <a:solidFill>
                  <a:srgbClr val="3E3F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 Edition</a:t>
            </a:r>
            <a:r>
              <a:rPr lang="en-US" altLang="zh-CN" cap="none" dirty="0" smtClean="0">
                <a:solidFill>
                  <a:srgbClr val="3E3F68"/>
                </a:solidFill>
                <a:ea typeface="SimSun" pitchFamily="2" charset="-122"/>
              </a:rPr>
              <a:t> </a:t>
            </a:r>
            <a:r>
              <a:rPr lang="en-US" altLang="zh-CN" sz="3600" cap="none" dirty="0" smtClean="0">
                <a:solidFill>
                  <a:srgbClr val="3E3F68"/>
                </a:solidFill>
                <a:ea typeface="SimSun" pitchFamily="2" charset="-122"/>
              </a:rPr>
              <a:t/>
            </a:r>
            <a:br>
              <a:rPr lang="en-US" altLang="zh-CN" sz="3600" cap="none" dirty="0" smtClean="0">
                <a:solidFill>
                  <a:srgbClr val="3E3F68"/>
                </a:solidFill>
                <a:ea typeface="SimSun" pitchFamily="2" charset="-122"/>
              </a:rPr>
            </a:br>
            <a:r>
              <a:rPr lang="en-US" altLang="zh-CN" sz="3000" b="1" cap="none" dirty="0" smtClean="0">
                <a:solidFill>
                  <a:srgbClr val="3E3F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PART IV: </a:t>
            </a:r>
            <a:br>
              <a:rPr lang="en-US" altLang="zh-CN" sz="3000" b="1" cap="none" dirty="0" smtClean="0">
                <a:solidFill>
                  <a:srgbClr val="3E3F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</a:br>
            <a:r>
              <a:rPr lang="en-US" altLang="zh-CN" sz="3000" b="1" cap="none" dirty="0" smtClean="0">
                <a:solidFill>
                  <a:srgbClr val="3E3F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Machining Processes and Machine Tools</a:t>
            </a:r>
            <a:endParaRPr lang="en-US" altLang="zh-CN" sz="2600" cap="none" dirty="0" smtClean="0">
              <a:solidFill>
                <a:srgbClr val="3E3F68"/>
              </a:solidFill>
              <a:ea typeface="SimSun" pitchFamily="2" charset="-122"/>
            </a:endParaRPr>
          </a:p>
        </p:txBody>
      </p:sp>
      <p:sp>
        <p:nvSpPr>
          <p:cNvPr id="10243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solidFill>
                  <a:schemeClr val="bg1"/>
                </a:solidFill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sp>
        <p:nvSpPr>
          <p:cNvPr id="4" name="Rectangle 1"/>
          <p:cNvSpPr txBox="1">
            <a:spLocks/>
          </p:cNvSpPr>
          <p:nvPr/>
        </p:nvSpPr>
        <p:spPr bwMode="auto">
          <a:xfrm>
            <a:off x="0" y="1981200"/>
            <a:ext cx="91440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normAutofit fontScale="97500"/>
          </a:bodyPr>
          <a:lstStyle/>
          <a:p>
            <a:pPr algn="ctr">
              <a:defRPr/>
            </a:pPr>
            <a:r>
              <a:rPr lang="en-US" altLang="zh-CN" sz="2400" b="1" dirty="0">
                <a:solidFill>
                  <a:srgbClr val="3E3F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SimSun" pitchFamily="2" charset="-122"/>
                <a:cs typeface="+mj-cs"/>
              </a:rPr>
              <a:t>Manufacturing Processes (2), IE-352</a:t>
            </a:r>
          </a:p>
          <a:p>
            <a:pPr algn="ctr">
              <a:defRPr/>
            </a:pPr>
            <a:r>
              <a:rPr lang="en-US" altLang="zh-CN" sz="2400" b="1" dirty="0">
                <a:solidFill>
                  <a:srgbClr val="3E3F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SimSun" pitchFamily="2" charset="-122"/>
                <a:cs typeface="+mj-cs"/>
              </a:rPr>
              <a:t>Ahmed M El-Sherbeeny, PhD</a:t>
            </a:r>
          </a:p>
          <a:p>
            <a:pPr algn="ctr">
              <a:defRPr/>
            </a:pPr>
            <a:r>
              <a:rPr lang="en-US" altLang="zh-CN" sz="2400" b="1" dirty="0" smtClean="0">
                <a:solidFill>
                  <a:srgbClr val="3E3F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SimSun" pitchFamily="2" charset="-122"/>
                <a:cs typeface="+mj-cs"/>
              </a:rPr>
              <a:t>Spring-2017</a:t>
            </a:r>
            <a:endParaRPr lang="en-US" altLang="zh-CN" sz="2400" b="1" dirty="0">
              <a:solidFill>
                <a:srgbClr val="3E3F6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SimSun" pitchFamily="2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b="1" smtClean="0"/>
              <a:t>Mechanics of Cutting</a:t>
            </a:r>
            <a:endParaRPr lang="en-AU" altLang="en-US" b="1" smtClean="0"/>
          </a:p>
        </p:txBody>
      </p:sp>
      <p:sp>
        <p:nvSpPr>
          <p:cNvPr id="19459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pic>
        <p:nvPicPr>
          <p:cNvPr id="19460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5" y="1524000"/>
            <a:ext cx="7953375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8" descr="MCj04421500000[1]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5715000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A12B5986-5D13-4DF1-8367-9A328BF5FD77}" type="slidenum">
              <a:rPr lang="en-US" altLang="zh-CN" smtClean="0"/>
              <a:pPr>
                <a:defRPr/>
              </a:pPr>
              <a:t>10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b="1" smtClean="0"/>
              <a:t>Mechanics of Cutting</a:t>
            </a:r>
            <a:endParaRPr lang="en-AU" altLang="en-US" b="1" smtClean="0"/>
          </a:p>
        </p:txBody>
      </p:sp>
      <p:sp>
        <p:nvSpPr>
          <p:cNvPr id="20483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Major </a:t>
            </a:r>
            <a:r>
              <a:rPr lang="en-US" altLang="en-US" sz="2400" i="1" smtClean="0">
                <a:latin typeface="Arial" charset="0"/>
              </a:rPr>
              <a:t>independent variables </a:t>
            </a:r>
            <a:r>
              <a:rPr lang="en-US" altLang="en-US" sz="2400" smtClean="0">
                <a:latin typeface="Arial" charset="0"/>
              </a:rPr>
              <a:t>in the cutting process: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AU" altLang="en-US" sz="2400" smtClean="0">
                <a:latin typeface="Arial" charset="0"/>
              </a:rPr>
              <a:t>Tool material and coatings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AU" altLang="en-US" sz="2400" smtClean="0">
                <a:latin typeface="Arial" charset="0"/>
              </a:rPr>
              <a:t>Tool shape, surface finish, and sharpness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AU" altLang="en-US" sz="2400" smtClean="0">
                <a:latin typeface="Arial" charset="0"/>
              </a:rPr>
              <a:t>Workpiece material and condition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AU" altLang="en-US" sz="2400" smtClean="0">
                <a:latin typeface="Arial" charset="0"/>
              </a:rPr>
              <a:t>Cutting speed, feed, and depth of cut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AU" altLang="en-US" sz="2400" smtClean="0">
                <a:latin typeface="Arial" charset="0"/>
              </a:rPr>
              <a:t>Cutting fluids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AU" altLang="en-US" sz="2400" smtClean="0">
                <a:latin typeface="Arial" charset="0"/>
              </a:rPr>
              <a:t>Characteristics of the machine tool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AU" altLang="en-US" sz="2400" smtClean="0">
                <a:latin typeface="Arial" charset="0"/>
              </a:rPr>
              <a:t>Work holding and fixturing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B6F39CFA-3518-481C-9BDD-7218AB1C3E9F}" type="slidenum">
              <a:rPr lang="en-US" altLang="zh-CN" smtClean="0"/>
              <a:pPr>
                <a:defRPr/>
              </a:pPr>
              <a:t>11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b="1" smtClean="0"/>
              <a:t>Mechanics of Cutting</a:t>
            </a:r>
            <a:endParaRPr lang="en-AU" altLang="en-US" b="1" smtClean="0"/>
          </a:p>
        </p:txBody>
      </p:sp>
      <p:sp>
        <p:nvSpPr>
          <p:cNvPr id="21507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457200" indent="-457200" eaLnBrk="1" hangingPunct="1"/>
            <a:r>
              <a:rPr lang="en-US" altLang="en-US" sz="2400" i="1" smtClean="0">
                <a:latin typeface="Arial" charset="0"/>
              </a:rPr>
              <a:t>Dependent variables </a:t>
            </a:r>
            <a:r>
              <a:rPr lang="en-US" altLang="en-US" sz="2400" smtClean="0">
                <a:latin typeface="Arial" charset="0"/>
              </a:rPr>
              <a:t>in cutting (influenced by changes in independent variables):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AU" altLang="en-US" sz="2400" smtClean="0">
                <a:latin typeface="Arial" charset="0"/>
              </a:rPr>
              <a:t>Type of chip produced (studied since early 1940’s)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AU" altLang="en-US" sz="2400" smtClean="0">
                <a:latin typeface="Arial" charset="0"/>
              </a:rPr>
              <a:t>Force and energy dissipated during cutting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AU" altLang="en-US" sz="2400" smtClean="0">
                <a:latin typeface="Arial" charset="0"/>
              </a:rPr>
              <a:t>Temperature rise in the workpiece, the tool and the chip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AU" altLang="en-US" sz="2400" smtClean="0">
                <a:latin typeface="Arial" charset="0"/>
              </a:rPr>
              <a:t>Tool wear and failure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AU" altLang="en-US" sz="2400" smtClean="0">
                <a:latin typeface="Arial" charset="0"/>
              </a:rPr>
              <a:t>Surface finish and surface integrity of the workpiece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64F81B02-6A3A-40AB-B74A-ED701828A02F}" type="slidenum">
              <a:rPr lang="en-US" altLang="zh-CN" smtClean="0"/>
              <a:pPr>
                <a:defRPr/>
              </a:pPr>
              <a:t>12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b="1" smtClean="0"/>
              <a:t>Mechanics of Cutting</a:t>
            </a:r>
            <a:endParaRPr lang="en-AU" altLang="en-US" b="1" smtClean="0"/>
          </a:p>
        </p:txBody>
      </p:sp>
      <p:sp>
        <p:nvSpPr>
          <p:cNvPr id="22531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Merchant model </a:t>
            </a:r>
            <a:r>
              <a:rPr lang="en-AU" altLang="en-US" sz="2400" smtClean="0">
                <a:latin typeface="Arial" charset="0"/>
              </a:rPr>
              <a:t>is known as </a:t>
            </a:r>
            <a:r>
              <a:rPr lang="en-AU" altLang="en-US" sz="2400" b="1" smtClean="0">
                <a:latin typeface="Arial" charset="0"/>
              </a:rPr>
              <a:t>orthogonal cutting (?)</a:t>
            </a:r>
            <a:endParaRPr lang="en-AU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AU" altLang="en-US" sz="2400" smtClean="0">
                <a:latin typeface="Arial" charset="0"/>
              </a:rPr>
              <a:t>It is two dimensional and the forces involved are perpendicular to each other</a:t>
            </a:r>
          </a:p>
          <a:p>
            <a:pPr marL="457200" indent="-457200" eaLnBrk="1" hangingPunct="1"/>
            <a:r>
              <a:rPr lang="en-AU" altLang="en-US" sz="2400" smtClean="0">
                <a:latin typeface="Arial" charset="0"/>
              </a:rPr>
              <a:t>Cutting tool has a </a:t>
            </a:r>
            <a:r>
              <a:rPr lang="en-AU" altLang="en-US" sz="2400" b="1" smtClean="0">
                <a:latin typeface="Arial" charset="0"/>
              </a:rPr>
              <a:t>rake angle </a:t>
            </a:r>
            <a:r>
              <a:rPr lang="en-AU" altLang="en-US" sz="2400" smtClean="0">
                <a:latin typeface="Arial" charset="0"/>
              </a:rPr>
              <a:t>(</a:t>
            </a:r>
            <a:r>
              <a:rPr lang="en-US" altLang="en-US" sz="2400" i="1" smtClean="0">
                <a:latin typeface="Cambria Math" pitchFamily="18" charset="0"/>
                <a:ea typeface="Cambria Math" pitchFamily="18" charset="0"/>
                <a:cs typeface="Cambria Math" pitchFamily="18" charset="0"/>
                <a:sym typeface="Symbol" pitchFamily="18" charset="2"/>
              </a:rPr>
              <a:t></a:t>
            </a:r>
            <a:r>
              <a:rPr lang="en-US" altLang="en-US" sz="2400" smtClean="0">
                <a:latin typeface="Arial" charset="0"/>
                <a:sym typeface="Symbol" pitchFamily="18" charset="2"/>
              </a:rPr>
              <a:t>)</a:t>
            </a:r>
            <a:r>
              <a:rPr lang="en-US" altLang="en-US" sz="2400" smtClean="0">
                <a:latin typeface="Arial" charset="0"/>
                <a:cs typeface="Arial" charset="0"/>
              </a:rPr>
              <a:t> </a:t>
            </a:r>
            <a:r>
              <a:rPr lang="en-AU" altLang="en-US" sz="2400" smtClean="0">
                <a:latin typeface="Arial" charset="0"/>
              </a:rPr>
              <a:t>and a </a:t>
            </a:r>
            <a:r>
              <a:rPr lang="en-AU" altLang="en-US" sz="2400" b="1" smtClean="0">
                <a:latin typeface="Arial" charset="0"/>
              </a:rPr>
              <a:t>relief </a:t>
            </a:r>
            <a:r>
              <a:rPr lang="en-AU" altLang="en-US" sz="2400" smtClean="0">
                <a:latin typeface="Arial" charset="0"/>
              </a:rPr>
              <a:t>or </a:t>
            </a:r>
            <a:r>
              <a:rPr lang="en-AU" altLang="en-US" sz="2400" b="1" smtClean="0">
                <a:latin typeface="Arial" charset="0"/>
              </a:rPr>
              <a:t>clearance angle</a:t>
            </a:r>
          </a:p>
          <a:p>
            <a:pPr marL="457200" indent="-457200" eaLnBrk="1" hangingPunct="1"/>
            <a:r>
              <a:rPr lang="en-AU" altLang="en-US" sz="2400" smtClean="0">
                <a:latin typeface="Arial" charset="0"/>
              </a:rPr>
              <a:t>Shearing takes place in a </a:t>
            </a:r>
            <a:r>
              <a:rPr lang="en-AU" altLang="en-US" sz="2400" b="1" smtClean="0">
                <a:latin typeface="Arial" charset="0"/>
              </a:rPr>
              <a:t>shear zone </a:t>
            </a:r>
            <a:r>
              <a:rPr lang="en-AU" altLang="en-US" sz="2400" smtClean="0">
                <a:latin typeface="Arial" charset="0"/>
              </a:rPr>
              <a:t>at </a:t>
            </a:r>
            <a:r>
              <a:rPr lang="en-AU" altLang="en-US" sz="2400" b="1" smtClean="0">
                <a:latin typeface="Arial" charset="0"/>
              </a:rPr>
              <a:t>shear angle</a:t>
            </a:r>
            <a:r>
              <a:rPr lang="en-AU" altLang="en-US" sz="2400" smtClean="0">
                <a:latin typeface="Arial" charset="0"/>
              </a:rPr>
              <a:t> (</a:t>
            </a:r>
            <a:r>
              <a:rPr lang="en-US" altLang="en-US" sz="2400" i="1" smtClean="0">
                <a:latin typeface="Arial" charset="0"/>
                <a:sym typeface="Symbol" pitchFamily="18" charset="2"/>
              </a:rPr>
              <a:t></a:t>
            </a:r>
            <a:r>
              <a:rPr lang="en-US" altLang="en-US" sz="2400" smtClean="0">
                <a:latin typeface="Arial" charset="0"/>
                <a:sym typeface="Symbol" pitchFamily="18" charset="2"/>
              </a:rPr>
              <a:t>)</a:t>
            </a:r>
            <a:endParaRPr lang="el-GR" altLang="en-US" sz="2400" smtClean="0">
              <a:latin typeface="Arial" charset="0"/>
            </a:endParaRPr>
          </a:p>
        </p:txBody>
      </p:sp>
      <p:pic>
        <p:nvPicPr>
          <p:cNvPr id="2253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4114800"/>
            <a:ext cx="50927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3"/>
          <p:cNvSpPr txBox="1">
            <a:spLocks/>
          </p:cNvSpPr>
          <p:nvPr/>
        </p:nvSpPr>
        <p:spPr bwMode="auto">
          <a:xfrm>
            <a:off x="990600" y="4648200"/>
            <a:ext cx="152717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r>
              <a:rPr lang="en-US" altLang="zh-CN" dirty="0">
                <a:ea typeface="SimSun" pitchFamily="2" charset="-122"/>
              </a:rPr>
              <a:t>Basic mechanism of chip formation by shearing</a:t>
            </a:r>
          </a:p>
          <a:p>
            <a:pPr marL="457200" indent="-457200"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endParaRPr lang="en-AU" sz="2400" i="1" dirty="0"/>
          </a:p>
        </p:txBody>
      </p:sp>
      <p:sp>
        <p:nvSpPr>
          <p:cNvPr id="7" name="Rectangle 3"/>
          <p:cNvSpPr txBox="1">
            <a:spLocks/>
          </p:cNvSpPr>
          <p:nvPr/>
        </p:nvSpPr>
        <p:spPr bwMode="auto">
          <a:xfrm>
            <a:off x="7086600" y="4191000"/>
            <a:ext cx="1905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r>
              <a:rPr lang="en-US" altLang="zh-CN" sz="1600" dirty="0">
                <a:ea typeface="SimSun" pitchFamily="2" charset="-122"/>
              </a:rPr>
              <a:t>Velocity diagram showing angular relationship among 3 speeds in cutting zone:</a:t>
            </a:r>
          </a:p>
          <a:p>
            <a:pPr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r>
              <a:rPr lang="en-US" altLang="zh-CN" sz="1600" i="1" dirty="0">
                <a:ea typeface="SimSun" pitchFamily="2" charset="-122"/>
              </a:rPr>
              <a:t>V</a:t>
            </a:r>
            <a:r>
              <a:rPr lang="en-US" altLang="zh-CN" sz="1600" dirty="0">
                <a:ea typeface="SimSun" pitchFamily="2" charset="-122"/>
              </a:rPr>
              <a:t>: cutting speed</a:t>
            </a:r>
          </a:p>
          <a:p>
            <a:pPr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r>
              <a:rPr lang="en-US" altLang="zh-CN" sz="1600" i="1" dirty="0">
                <a:ea typeface="SimSun" pitchFamily="2" charset="-122"/>
              </a:rPr>
              <a:t>V</a:t>
            </a:r>
            <a:r>
              <a:rPr lang="en-US" altLang="zh-CN" sz="1600" i="1" baseline="-25000" dirty="0">
                <a:ea typeface="SimSun" pitchFamily="2" charset="-122"/>
              </a:rPr>
              <a:t>s</a:t>
            </a:r>
            <a:r>
              <a:rPr lang="en-US" altLang="zh-CN" sz="1600" dirty="0">
                <a:ea typeface="SimSun" pitchFamily="2" charset="-122"/>
              </a:rPr>
              <a:t>: shearing speed</a:t>
            </a:r>
          </a:p>
          <a:p>
            <a:pPr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r>
              <a:rPr lang="en-US" altLang="zh-CN" sz="1600" i="1" dirty="0" err="1">
                <a:ea typeface="SimSun" pitchFamily="2" charset="-122"/>
              </a:rPr>
              <a:t>V</a:t>
            </a:r>
            <a:r>
              <a:rPr lang="en-US" altLang="zh-CN" sz="1600" i="1" baseline="-25000" dirty="0" err="1">
                <a:ea typeface="SimSun" pitchFamily="2" charset="-122"/>
              </a:rPr>
              <a:t>c</a:t>
            </a:r>
            <a:r>
              <a:rPr lang="en-US" altLang="zh-CN" sz="1600" dirty="0">
                <a:ea typeface="SimSun" pitchFamily="2" charset="-122"/>
              </a:rPr>
              <a:t>: chip velocity</a:t>
            </a:r>
          </a:p>
          <a:p>
            <a:pPr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endParaRPr lang="en-US" altLang="zh-CN" sz="1600" dirty="0">
              <a:ea typeface="SimSun" pitchFamily="2" charset="-122"/>
            </a:endParaRPr>
          </a:p>
          <a:p>
            <a:pPr marL="457200" indent="-457200"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endParaRPr lang="en-AU" sz="2400" i="1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116F8F57-637D-4339-A89B-6ADFEC8AA1C6}" type="slidenum">
              <a:rPr lang="en-US" altLang="zh-CN" smtClean="0"/>
              <a:pPr>
                <a:defRPr/>
              </a:pPr>
              <a:t>13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b="1" smtClean="0"/>
              <a:t>Mechanics of Cutting</a:t>
            </a:r>
            <a:endParaRPr lang="en-AU" altLang="en-US" b="1" smtClean="0"/>
          </a:p>
        </p:txBody>
      </p:sp>
      <p:sp>
        <p:nvSpPr>
          <p:cNvPr id="23555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  <a:cs typeface="Arial" charset="0"/>
              </a:rPr>
              <a:t>Imagine shearing: “deck of cards” sliding along each other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  <a:cs typeface="Arial" charset="0"/>
              </a:rPr>
              <a:t>Below shear plane, workpiece: undeformed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  <a:cs typeface="Arial" charset="0"/>
              </a:rPr>
              <a:t>Above shear plane: chip moves up rake face (tool)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  <a:cs typeface="Arial" charset="0"/>
              </a:rPr>
              <a:t>Dimension </a:t>
            </a:r>
            <a:r>
              <a:rPr lang="en-US" altLang="en-US" sz="2400" b="1" i="1" smtClean="0">
                <a:latin typeface="Arial" charset="0"/>
                <a:cs typeface="Arial" charset="0"/>
              </a:rPr>
              <a:t>d</a:t>
            </a:r>
            <a:r>
              <a:rPr lang="en-US" altLang="en-US" sz="2400" i="1" smtClean="0">
                <a:latin typeface="Arial" charset="0"/>
                <a:cs typeface="Arial" charset="0"/>
              </a:rPr>
              <a:t> </a:t>
            </a:r>
            <a:r>
              <a:rPr lang="en-US" altLang="en-US" sz="2400" smtClean="0">
                <a:latin typeface="Arial" charset="0"/>
                <a:cs typeface="Arial" charset="0"/>
              </a:rPr>
              <a:t>(distance between shear planes, </a:t>
            </a:r>
            <a:r>
              <a:rPr lang="en-US" altLang="en-US" sz="2400" i="1" smtClean="0">
                <a:latin typeface="Arial" charset="0"/>
                <a:cs typeface="Arial" charset="0"/>
              </a:rPr>
              <a:t>OC</a:t>
            </a:r>
            <a:r>
              <a:rPr lang="en-US" altLang="en-US" sz="2400" smtClean="0">
                <a:latin typeface="Arial" charset="0"/>
                <a:cs typeface="Arial" charset="0"/>
              </a:rPr>
              <a:t>)</a:t>
            </a:r>
            <a:endParaRPr lang="en-US" altLang="en-US" sz="2400" b="1" smtClean="0">
              <a:latin typeface="Arial" charset="0"/>
              <a:cs typeface="Arial" charset="0"/>
            </a:endParaRP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  <a:cs typeface="Arial" charset="0"/>
              </a:rPr>
              <a:t>highly exaggerated to show mechanism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  <a:cs typeface="Arial" charset="0"/>
              </a:rPr>
              <a:t>It is only in order of 10</a:t>
            </a:r>
            <a:r>
              <a:rPr lang="en-US" altLang="en-US" sz="2100" baseline="30000" smtClean="0">
                <a:latin typeface="Arial" charset="0"/>
                <a:cs typeface="Arial" charset="0"/>
              </a:rPr>
              <a:t>-2</a:t>
            </a:r>
            <a:r>
              <a:rPr lang="en-US" altLang="en-US" sz="2100" smtClean="0">
                <a:latin typeface="Arial" charset="0"/>
                <a:cs typeface="Arial" charset="0"/>
              </a:rPr>
              <a:t> to 10</a:t>
            </a:r>
            <a:r>
              <a:rPr lang="en-US" altLang="en-US" sz="2100" baseline="30000" smtClean="0">
                <a:latin typeface="Arial" charset="0"/>
                <a:cs typeface="Arial" charset="0"/>
              </a:rPr>
              <a:t>-3</a:t>
            </a:r>
            <a:r>
              <a:rPr lang="en-US" altLang="en-US" sz="2100" smtClean="0">
                <a:latin typeface="Arial" charset="0"/>
                <a:cs typeface="Arial" charset="0"/>
              </a:rPr>
              <a:t> mm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  <a:cs typeface="Arial" charset="0"/>
              </a:rPr>
              <a:t>Some materials shear in a zone (not plane: </a:t>
            </a:r>
            <a:r>
              <a:rPr lang="en-US" altLang="en-US" sz="2400" smtClean="0">
                <a:latin typeface="Arial" charset="0"/>
                <a:cs typeface="Arial" charset="0"/>
                <a:hlinkClick r:id="rId3" action="ppaction://hlinksldjump"/>
              </a:rPr>
              <a:t>slide 9</a:t>
            </a:r>
            <a:r>
              <a:rPr lang="en-US" altLang="en-US" sz="2400" smtClean="0">
                <a:latin typeface="Arial" charset="0"/>
                <a:cs typeface="Arial" charset="0"/>
              </a:rPr>
              <a:t>)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  <a:cs typeface="Arial" charset="0"/>
              </a:rPr>
              <a:t>e.g. cast iron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  <a:cs typeface="Arial" charset="0"/>
              </a:rPr>
              <a:t>this leads to surface defects in workpiece</a:t>
            </a:r>
          </a:p>
          <a:p>
            <a:pPr marL="457200" indent="-457200" eaLnBrk="1" hangingPunct="1"/>
            <a:endParaRPr lang="en-US" altLang="en-US" sz="2400" smtClean="0">
              <a:latin typeface="Arial" charset="0"/>
              <a:cs typeface="Arial" charset="0"/>
            </a:endParaRPr>
          </a:p>
          <a:p>
            <a:pPr marL="457200" indent="-457200" eaLnBrk="1" hangingPunct="1"/>
            <a:endParaRPr lang="el-GR" altLang="en-US" sz="2400" smtClean="0">
              <a:latin typeface="Arial" charset="0"/>
              <a:cs typeface="Arial" charset="0"/>
            </a:endParaRP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CB3145A5-5A17-4733-9788-A46ACAD7EEFF}" type="slidenum">
              <a:rPr lang="en-US" altLang="zh-CN" smtClean="0"/>
              <a:pPr>
                <a:defRPr/>
              </a:pPr>
              <a:t>14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b="1" smtClean="0"/>
              <a:t>Mechanics of Cutting</a:t>
            </a:r>
            <a:endParaRPr lang="en-AU" altLang="en-US" b="1" smtClean="0"/>
          </a:p>
        </p:txBody>
      </p:sp>
      <p:sp>
        <p:nvSpPr>
          <p:cNvPr id="24579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Cutting Ratio </a:t>
            </a:r>
            <a:r>
              <a:rPr lang="en-US" altLang="en-US" sz="2400" smtClean="0">
                <a:latin typeface="Arial" charset="0"/>
              </a:rPr>
              <a:t>(or chip-thickness ratio, </a:t>
            </a:r>
            <a:r>
              <a:rPr lang="en-US" altLang="en-US" sz="2400" i="1" smtClean="0">
                <a:latin typeface="Arial" charset="0"/>
              </a:rPr>
              <a:t>r </a:t>
            </a:r>
            <a:r>
              <a:rPr lang="en-US" altLang="en-US" sz="2400" smtClean="0">
                <a:latin typeface="Arial" charset="0"/>
              </a:rPr>
              <a:t>)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The ratio is related to the two angles</a:t>
            </a:r>
          </a:p>
          <a:p>
            <a:pPr marL="777875" lvl="1" indent="-457200" eaLnBrk="1" hangingPunct="1"/>
            <a:r>
              <a:rPr lang="en-US" altLang="en-US" sz="2100" i="1" smtClean="0">
                <a:latin typeface="Arial" charset="0"/>
                <a:sym typeface="Symbol" pitchFamily="18" charset="2"/>
              </a:rPr>
              <a:t>shear angle, </a:t>
            </a:r>
          </a:p>
          <a:p>
            <a:pPr marL="777875" lvl="1" indent="-457200" eaLnBrk="1" hangingPunct="1"/>
            <a:r>
              <a:rPr lang="en-US" altLang="en-US" sz="2100" i="1" smtClean="0">
                <a:latin typeface="Arial" charset="0"/>
                <a:ea typeface="Cambria Math" pitchFamily="18" charset="0"/>
                <a:cs typeface="Cambria Math" pitchFamily="18" charset="0"/>
                <a:sym typeface="Symbol" pitchFamily="18" charset="2"/>
              </a:rPr>
              <a:t>rake angle, </a:t>
            </a:r>
            <a:r>
              <a:rPr lang="en-US" altLang="en-US" sz="2100" i="1" smtClean="0">
                <a:latin typeface="Cambria Math" pitchFamily="18" charset="0"/>
                <a:ea typeface="Cambria Math" pitchFamily="18" charset="0"/>
                <a:cs typeface="Cambria Math" pitchFamily="18" charset="0"/>
                <a:sym typeface="Symbol" pitchFamily="18" charset="2"/>
              </a:rPr>
              <a:t></a:t>
            </a:r>
            <a:endParaRPr lang="en-US" altLang="en-US" sz="2100" i="1" smtClean="0">
              <a:latin typeface="Arial" charset="0"/>
            </a:endParaRP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/>
            <a:r>
              <a:rPr lang="en-US" altLang="en-US" sz="2400" smtClean="0">
                <a:latin typeface="Arial" charset="0"/>
              </a:rPr>
              <a:t>C</a:t>
            </a:r>
            <a:r>
              <a:rPr lang="el-GR" altLang="en-US" sz="2400" smtClean="0">
                <a:latin typeface="Arial" charset="0"/>
              </a:rPr>
              <a:t>hip thickness </a:t>
            </a:r>
            <a:r>
              <a:rPr lang="en-US" altLang="zh-CN" sz="2400" b="1" i="1" smtClean="0">
                <a:latin typeface="Arial" charset="0"/>
                <a:ea typeface="SimSun" pitchFamily="2" charset="-122"/>
              </a:rPr>
              <a:t>t</a:t>
            </a:r>
            <a:r>
              <a:rPr lang="en-US" altLang="zh-CN" sz="2400" b="1" i="1" baseline="-25000" smtClean="0">
                <a:latin typeface="Arial" charset="0"/>
                <a:ea typeface="SimSun" pitchFamily="2" charset="-122"/>
              </a:rPr>
              <a:t>c </a:t>
            </a:r>
            <a:r>
              <a:rPr lang="el-GR" altLang="en-US" sz="2400" smtClean="0">
                <a:latin typeface="Arial" charset="0"/>
              </a:rPr>
              <a:t>is always </a:t>
            </a:r>
            <a:r>
              <a:rPr lang="en-US" altLang="en-US" sz="2400" smtClean="0">
                <a:latin typeface="Arial" charset="0"/>
              </a:rPr>
              <a:t>&gt;</a:t>
            </a:r>
            <a:r>
              <a:rPr lang="el-GR" altLang="en-US" sz="2400" smtClean="0">
                <a:latin typeface="Arial" charset="0"/>
              </a:rPr>
              <a:t> than the depth of cut</a:t>
            </a:r>
            <a:r>
              <a:rPr lang="en-US" altLang="en-US" sz="2400" smtClean="0">
                <a:latin typeface="Arial" charset="0"/>
              </a:rPr>
              <a:t>, </a:t>
            </a:r>
            <a:r>
              <a:rPr lang="en-US" altLang="zh-CN" sz="2400" b="1" i="1" smtClean="0">
                <a:latin typeface="Arial" charset="0"/>
                <a:ea typeface="SimSun" pitchFamily="2" charset="-122"/>
              </a:rPr>
              <a:t>t</a:t>
            </a:r>
            <a:r>
              <a:rPr lang="en-US" altLang="zh-CN" sz="2400" b="1" i="1" baseline="-25000" smtClean="0">
                <a:latin typeface="Arial" charset="0"/>
                <a:ea typeface="SimSun" pitchFamily="2" charset="-122"/>
              </a:rPr>
              <a:t>o</a:t>
            </a:r>
          </a:p>
          <a:p>
            <a:pPr marL="777875" lvl="1" indent="-457200" eaLnBrk="1" hangingPunct="1"/>
            <a:r>
              <a:rPr lang="en-US" altLang="en-US" sz="2100" smtClean="0">
                <a:latin typeface="Lucida Sans Unicode" pitchFamily="34" charset="0"/>
                <a:ea typeface="Lucida Sans Unicode" pitchFamily="34" charset="0"/>
                <a:cs typeface="Lucida Sans Unicode" pitchFamily="34" charset="0"/>
              </a:rPr>
              <a:t>⇒</a:t>
            </a:r>
            <a:r>
              <a:rPr lang="en-US" altLang="en-US" sz="2100" smtClean="0">
                <a:latin typeface="Arial" charset="0"/>
              </a:rPr>
              <a:t> </a:t>
            </a:r>
            <a:r>
              <a:rPr lang="el-GR" altLang="en-US" sz="2100" smtClean="0">
                <a:latin typeface="Arial" charset="0"/>
              </a:rPr>
              <a:t>the value of</a:t>
            </a:r>
            <a:r>
              <a:rPr lang="en-US" altLang="en-US" sz="2100" smtClean="0">
                <a:latin typeface="Arial" charset="0"/>
              </a:rPr>
              <a:t> </a:t>
            </a:r>
            <a:r>
              <a:rPr lang="el-GR" altLang="en-US" sz="2100" i="1" smtClean="0">
                <a:latin typeface="Arial" charset="0"/>
              </a:rPr>
              <a:t>r</a:t>
            </a:r>
            <a:r>
              <a:rPr lang="el-GR" altLang="en-US" sz="2100" smtClean="0">
                <a:latin typeface="Arial" charset="0"/>
              </a:rPr>
              <a:t> is always less than unity</a:t>
            </a:r>
            <a:r>
              <a:rPr lang="en-US" altLang="en-US" sz="2100" smtClean="0">
                <a:latin typeface="Arial" charset="0"/>
              </a:rPr>
              <a:t> (i.e. &lt;1)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R</a:t>
            </a:r>
            <a:r>
              <a:rPr lang="el-GR" altLang="en-US" sz="2400" smtClean="0">
                <a:latin typeface="Arial" charset="0"/>
              </a:rPr>
              <a:t>eciprocal of </a:t>
            </a:r>
            <a:r>
              <a:rPr lang="el-GR" altLang="en-US" sz="2400" i="1" smtClean="0">
                <a:latin typeface="Arial" charset="0"/>
              </a:rPr>
              <a:t>r</a:t>
            </a:r>
            <a:r>
              <a:rPr lang="en-US" altLang="en-US" sz="2400" i="1" smtClean="0">
                <a:latin typeface="Arial" charset="0"/>
              </a:rPr>
              <a:t>  </a:t>
            </a:r>
            <a:r>
              <a:rPr lang="en-US" altLang="en-US" sz="2400" smtClean="0">
                <a:latin typeface="Arial" charset="0"/>
              </a:rPr>
              <a:t>(i.e. 1/</a:t>
            </a:r>
            <a:r>
              <a:rPr lang="en-US" altLang="en-US" sz="2400" i="1" smtClean="0">
                <a:latin typeface="Arial" charset="0"/>
              </a:rPr>
              <a:t>r </a:t>
            </a:r>
            <a:r>
              <a:rPr lang="en-US" altLang="en-US" sz="2400" smtClean="0">
                <a:latin typeface="Arial" charset="0"/>
              </a:rPr>
              <a:t>) </a:t>
            </a:r>
            <a:r>
              <a:rPr lang="el-GR" altLang="en-US" sz="2400" smtClean="0">
                <a:latin typeface="Arial" charset="0"/>
              </a:rPr>
              <a:t>is known as the</a:t>
            </a:r>
            <a:r>
              <a:rPr lang="en-US" altLang="en-US" sz="2400" smtClean="0">
                <a:latin typeface="Arial" charset="0"/>
              </a:rPr>
              <a:t/>
            </a:r>
            <a:br>
              <a:rPr lang="en-US" altLang="en-US" sz="2400" smtClean="0">
                <a:latin typeface="Arial" charset="0"/>
              </a:rPr>
            </a:br>
            <a:r>
              <a:rPr lang="el-GR" altLang="en-US" sz="2400" i="1" smtClean="0">
                <a:latin typeface="Arial" charset="0"/>
              </a:rPr>
              <a:t>chip-compression</a:t>
            </a:r>
            <a:r>
              <a:rPr lang="en-US" altLang="en-US" sz="2400" i="1" smtClean="0">
                <a:latin typeface="Arial" charset="0"/>
              </a:rPr>
              <a:t> </a:t>
            </a:r>
            <a:r>
              <a:rPr lang="el-GR" altLang="en-US" sz="2400" i="1" smtClean="0">
                <a:latin typeface="Arial" charset="0"/>
              </a:rPr>
              <a:t>ratio </a:t>
            </a:r>
            <a:r>
              <a:rPr lang="el-GR" altLang="en-US" sz="2400" smtClean="0">
                <a:latin typeface="Arial" charset="0"/>
              </a:rPr>
              <a:t>or </a:t>
            </a:r>
            <a:r>
              <a:rPr lang="el-GR" altLang="en-US" sz="2400" i="1" smtClean="0">
                <a:latin typeface="Arial" charset="0"/>
              </a:rPr>
              <a:t>chip-compression factor</a:t>
            </a:r>
            <a:endParaRPr lang="en-US" altLang="en-US" sz="2400" i="1" smtClean="0">
              <a:latin typeface="Arial" charset="0"/>
            </a:endParaRP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It’s a</a:t>
            </a:r>
            <a:r>
              <a:rPr lang="el-GR" altLang="en-US" sz="2100" smtClean="0">
                <a:latin typeface="Arial" charset="0"/>
              </a:rPr>
              <a:t> measure of how thick the chip has become</a:t>
            </a:r>
            <a:endParaRPr lang="en-US" altLang="en-US" sz="2100" smtClean="0">
              <a:latin typeface="Arial" charset="0"/>
            </a:endParaRP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Always &gt; 1</a:t>
            </a:r>
            <a:endParaRPr lang="el-GR" altLang="en-US" sz="2100" smtClean="0">
              <a:latin typeface="Arial" charset="0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graphicFrame>
        <p:nvGraphicFramePr>
          <p:cNvPr id="24581" name="Object 6"/>
          <p:cNvGraphicFramePr>
            <a:graphicFrameLocks noChangeAspect="1"/>
          </p:cNvGraphicFramePr>
          <p:nvPr/>
        </p:nvGraphicFramePr>
        <p:xfrm>
          <a:off x="2209800" y="3381375"/>
          <a:ext cx="4576763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3" name="Equation" r:id="rId4" imgW="2438400" imgH="431800" progId="Equation.3">
                  <p:embed/>
                </p:oleObj>
              </mc:Choice>
              <mc:Fallback>
                <p:oleObj name="Equation" r:id="rId4" imgW="2438400" imgH="4318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3381375"/>
                        <a:ext cx="4576763" cy="809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61CDC05D-CF98-432C-8601-64336214E978}" type="slidenum">
              <a:rPr lang="en-US" altLang="zh-CN" smtClean="0"/>
              <a:pPr>
                <a:defRPr/>
              </a:pPr>
              <a:t>15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b="1" smtClean="0"/>
              <a:t>Mechanics of Cutting</a:t>
            </a:r>
            <a:endParaRPr lang="en-AU" altLang="en-US" b="1" smtClean="0"/>
          </a:p>
        </p:txBody>
      </p:sp>
      <p:sp>
        <p:nvSpPr>
          <p:cNvPr id="25603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smtClean="0">
                <a:latin typeface="Arial" charset="0"/>
              </a:rPr>
              <a:t>Making use of cutting ratio in evaluating cutting conditions:</a:t>
            </a:r>
          </a:p>
          <a:p>
            <a:pPr marL="457200" indent="-457200" eaLnBrk="1" hangingPunct="1"/>
            <a:r>
              <a:rPr lang="el-GR" altLang="en-US" sz="2400" smtClean="0">
                <a:latin typeface="Arial" charset="0"/>
              </a:rPr>
              <a:t>depth of cut</a:t>
            </a:r>
            <a:r>
              <a:rPr lang="en-US" altLang="en-US" sz="2400" smtClean="0">
                <a:latin typeface="Arial" charset="0"/>
              </a:rPr>
              <a:t>, </a:t>
            </a:r>
            <a:r>
              <a:rPr lang="en-US" altLang="zh-CN" sz="2400" b="1" i="1" smtClean="0">
                <a:latin typeface="Arial" charset="0"/>
                <a:ea typeface="SimSun" pitchFamily="2" charset="-122"/>
              </a:rPr>
              <a:t>t</a:t>
            </a:r>
            <a:r>
              <a:rPr lang="en-US" altLang="zh-CN" sz="2400" b="1" i="1" baseline="-25000" smtClean="0">
                <a:latin typeface="Arial" charset="0"/>
                <a:ea typeface="SimSun" pitchFamily="2" charset="-122"/>
              </a:rPr>
              <a:t>o</a:t>
            </a:r>
            <a:r>
              <a:rPr lang="en-US" altLang="en-US" sz="2400" smtClean="0">
                <a:latin typeface="Arial" charset="0"/>
              </a:rPr>
              <a:t>: machine setting (i.e. indep. variable)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chip thickness, </a:t>
            </a:r>
            <a:r>
              <a:rPr lang="en-US" altLang="zh-CN" sz="2400" b="1" i="1" smtClean="0">
                <a:latin typeface="Arial" charset="0"/>
                <a:ea typeface="SimSun" pitchFamily="2" charset="-122"/>
              </a:rPr>
              <a:t>t</a:t>
            </a:r>
            <a:r>
              <a:rPr lang="en-US" altLang="zh-CN" sz="2400" b="1" i="1" baseline="-25000" smtClean="0">
                <a:latin typeface="Arial" charset="0"/>
                <a:ea typeface="SimSun" pitchFamily="2" charset="-122"/>
              </a:rPr>
              <a:t>c </a:t>
            </a:r>
            <a:r>
              <a:rPr lang="en-US" altLang="en-US" sz="2400" smtClean="0">
                <a:latin typeface="Arial" charset="0"/>
              </a:rPr>
              <a:t>can be measured using micrometer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cutting ratio, </a:t>
            </a:r>
            <a:r>
              <a:rPr lang="en-US" altLang="en-US" sz="2400" b="1" i="1" smtClean="0">
                <a:latin typeface="Arial" charset="0"/>
              </a:rPr>
              <a:t>r</a:t>
            </a:r>
            <a:r>
              <a:rPr lang="en-US" altLang="en-US" sz="2400" smtClean="0">
                <a:latin typeface="Arial" charset="0"/>
              </a:rPr>
              <a:t> can then easily be calculated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rake angle, </a:t>
            </a:r>
            <a:r>
              <a:rPr lang="en-US" altLang="en-US" sz="2400" b="1" i="1" smtClean="0">
                <a:latin typeface="Cambria Math" pitchFamily="18" charset="0"/>
                <a:ea typeface="Cambria Math" pitchFamily="18" charset="0"/>
                <a:cs typeface="Cambria Math" pitchFamily="18" charset="0"/>
                <a:sym typeface="Symbol" pitchFamily="18" charset="2"/>
              </a:rPr>
              <a:t></a:t>
            </a:r>
            <a:r>
              <a:rPr lang="en-US" altLang="en-US" sz="2400" i="1" smtClean="0">
                <a:latin typeface="Cambria Math" pitchFamily="18" charset="0"/>
                <a:ea typeface="Cambria Math" pitchFamily="18" charset="0"/>
                <a:cs typeface="Cambria Math" pitchFamily="18" charset="0"/>
                <a:sym typeface="Symbol" pitchFamily="18" charset="2"/>
              </a:rPr>
              <a:t>  </a:t>
            </a:r>
            <a:r>
              <a:rPr lang="en-US" altLang="en-US" sz="2400" smtClean="0">
                <a:latin typeface="Arial" charset="0"/>
              </a:rPr>
              <a:t>is also known for cutting operation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It is function of tool and workpiece geometry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Cutting ratio and rake angle can be used to find shear angle, </a:t>
            </a:r>
            <a:r>
              <a:rPr lang="en-US" altLang="en-US" sz="2400" b="1" i="1" smtClean="0">
                <a:latin typeface="Arial" charset="0"/>
                <a:sym typeface="Symbol" pitchFamily="18" charset="2"/>
              </a:rPr>
              <a:t></a:t>
            </a:r>
            <a:r>
              <a:rPr lang="en-US" altLang="en-US" sz="2400" i="1" smtClean="0">
                <a:latin typeface="Arial" charset="0"/>
                <a:sym typeface="Symbol" pitchFamily="18" charset="2"/>
              </a:rPr>
              <a:t> </a:t>
            </a:r>
            <a:r>
              <a:rPr lang="en-US" altLang="en-US" sz="2400" smtClean="0">
                <a:latin typeface="Arial" charset="0"/>
                <a:sym typeface="Symbol" pitchFamily="18" charset="2"/>
              </a:rPr>
              <a:t>(equation in </a:t>
            </a:r>
            <a:r>
              <a:rPr lang="en-US" altLang="en-US" sz="2400" smtClean="0">
                <a:latin typeface="Arial" charset="0"/>
                <a:sym typeface="Symbol" pitchFamily="18" charset="2"/>
                <a:hlinkClick r:id="" action="ppaction://hlinkshowjump?jump=previousslide"/>
              </a:rPr>
              <a:t>previous slide</a:t>
            </a:r>
            <a:r>
              <a:rPr lang="en-US" altLang="en-US" sz="2400" smtClean="0">
                <a:latin typeface="Arial" charset="0"/>
                <a:sym typeface="Symbol" pitchFamily="18" charset="2"/>
              </a:rPr>
              <a:t>)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>
              <a:buFont typeface="Wingdings" pitchFamily="2" charset="2"/>
              <a:buNone/>
            </a:pPr>
            <a:endParaRPr lang="el-GR" altLang="en-US" sz="2100" smtClean="0">
              <a:latin typeface="Arial" charset="0"/>
            </a:endParaRP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1CC2B717-4761-45E8-87DE-7822582DB062}" type="slidenum">
              <a:rPr lang="en-US" altLang="zh-CN" smtClean="0"/>
              <a:pPr>
                <a:defRPr/>
              </a:pPr>
              <a:t>16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b="1" smtClean="0"/>
              <a:t>Mechanics of Cutting</a:t>
            </a:r>
            <a:endParaRPr lang="en-AU" altLang="en-US" b="1" smtClean="0"/>
          </a:p>
        </p:txBody>
      </p:sp>
      <p:sp>
        <p:nvSpPr>
          <p:cNvPr id="26627" name="Rectangle 3"/>
          <p:cNvSpPr>
            <a:spLocks noGrp="1"/>
          </p:cNvSpPr>
          <p:nvPr>
            <p:ph type="body" idx="4294967295"/>
          </p:nvPr>
        </p:nvSpPr>
        <p:spPr>
          <a:xfrm>
            <a:off x="609600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Shear Strain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The </a:t>
            </a:r>
            <a:r>
              <a:rPr lang="el-GR" altLang="en-US" sz="2400" b="1" smtClean="0">
                <a:latin typeface="Arial" charset="0"/>
              </a:rPr>
              <a:t>shear strain</a:t>
            </a:r>
            <a:r>
              <a:rPr lang="en-US" altLang="en-US" sz="2400" smtClean="0">
                <a:latin typeface="Arial" charset="0"/>
              </a:rPr>
              <a:t> (i.e. deformation relative to original size) </a:t>
            </a:r>
            <a:r>
              <a:rPr lang="el-GR" altLang="en-US" sz="2400" smtClean="0">
                <a:latin typeface="Arial" charset="0"/>
              </a:rPr>
              <a:t>that</a:t>
            </a:r>
            <a:r>
              <a:rPr lang="en-US" altLang="en-US" sz="2400" smtClean="0">
                <a:latin typeface="Arial" charset="0"/>
              </a:rPr>
              <a:t> </a:t>
            </a:r>
            <a:r>
              <a:rPr lang="el-GR" altLang="en-US" sz="2400" smtClean="0">
                <a:latin typeface="Arial" charset="0"/>
              </a:rPr>
              <a:t>the material undergoes can be expressed as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L</a:t>
            </a:r>
            <a:r>
              <a:rPr lang="el-GR" altLang="en-US" sz="2400" smtClean="0">
                <a:latin typeface="Arial" charset="0"/>
              </a:rPr>
              <a:t>arge shear strains </a:t>
            </a:r>
            <a:r>
              <a:rPr lang="en-US" altLang="en-US" sz="2400" smtClean="0">
                <a:latin typeface="Arial" charset="0"/>
              </a:rPr>
              <a:t>(≥5) </a:t>
            </a:r>
            <a:r>
              <a:rPr lang="el-GR" altLang="en-US" sz="2400" smtClean="0">
                <a:latin typeface="Arial" charset="0"/>
              </a:rPr>
              <a:t>are associated with low shear angles or with low or negative</a:t>
            </a:r>
            <a:r>
              <a:rPr lang="en-US" altLang="en-US" sz="2400" smtClean="0">
                <a:latin typeface="Arial" charset="0"/>
              </a:rPr>
              <a:t> </a:t>
            </a:r>
            <a:r>
              <a:rPr lang="el-GR" altLang="en-US" sz="2400" smtClean="0">
                <a:latin typeface="Arial" charset="0"/>
              </a:rPr>
              <a:t>rake angles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Based </a:t>
            </a:r>
            <a:r>
              <a:rPr lang="el-GR" altLang="en-US" sz="2400" smtClean="0">
                <a:latin typeface="Arial" charset="0"/>
              </a:rPr>
              <a:t>on the assumption that the shear angle</a:t>
            </a:r>
            <a:r>
              <a:rPr lang="en-US" altLang="en-US" sz="2400" smtClean="0">
                <a:latin typeface="Arial" charset="0"/>
              </a:rPr>
              <a:t> </a:t>
            </a:r>
            <a:r>
              <a:rPr lang="el-GR" altLang="en-US" sz="2400" smtClean="0">
                <a:latin typeface="Arial" charset="0"/>
              </a:rPr>
              <a:t>adjusts itself to minimize the cutting force</a:t>
            </a:r>
            <a:r>
              <a:rPr lang="en-US" altLang="en-US" sz="2400" smtClean="0">
                <a:latin typeface="Arial" charset="0"/>
              </a:rPr>
              <a:t>, </a:t>
            </a:r>
            <a:endParaRPr lang="el-GR" altLang="en-US" sz="2400" smtClean="0">
              <a:latin typeface="Arial" charset="0"/>
            </a:endParaRPr>
          </a:p>
        </p:txBody>
      </p:sp>
      <p:graphicFrame>
        <p:nvGraphicFramePr>
          <p:cNvPr id="26628" name="Object 5"/>
          <p:cNvGraphicFramePr>
            <a:graphicFrameLocks noChangeAspect="1"/>
          </p:cNvGraphicFramePr>
          <p:nvPr/>
        </p:nvGraphicFramePr>
        <p:xfrm>
          <a:off x="1981200" y="2895600"/>
          <a:ext cx="5219700" cy="738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2" name="Equation" r:id="rId4" imgW="2781300" imgH="393700" progId="Equation.3">
                  <p:embed/>
                </p:oleObj>
              </mc:Choice>
              <mc:Fallback>
                <p:oleObj name="Equation" r:id="rId4" imgW="2781300" imgH="3937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2895600"/>
                        <a:ext cx="5219700" cy="738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29" name="Object 7"/>
          <p:cNvGraphicFramePr>
            <a:graphicFrameLocks noChangeAspect="1"/>
          </p:cNvGraphicFramePr>
          <p:nvPr/>
        </p:nvGraphicFramePr>
        <p:xfrm>
          <a:off x="1614488" y="5487988"/>
          <a:ext cx="1908175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3" name="Equation" r:id="rId6" imgW="1016000" imgH="609600" progId="Equation.3">
                  <p:embed/>
                </p:oleObj>
              </mc:Choice>
              <mc:Fallback>
                <p:oleObj name="Equation" r:id="rId6" imgW="1016000" imgH="6096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4488" y="5487988"/>
                        <a:ext cx="1908175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30" name="Rectangle 9"/>
          <p:cNvSpPr>
            <a:spLocks noChangeArrowheads="1"/>
          </p:cNvSpPr>
          <p:nvPr/>
        </p:nvSpPr>
        <p:spPr bwMode="auto">
          <a:xfrm>
            <a:off x="3810000" y="5486400"/>
            <a:ext cx="47244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l-GR" altLang="en-US" sz="1800">
                <a:latin typeface="Arial" charset="0"/>
                <a:cs typeface="Arial" charset="0"/>
              </a:rPr>
              <a:t>β</a:t>
            </a:r>
            <a:r>
              <a:rPr lang="en-US" altLang="en-US" sz="1800">
                <a:latin typeface="Arial" charset="0"/>
                <a:cs typeface="Arial" charset="0"/>
              </a:rPr>
              <a:t> =</a:t>
            </a:r>
            <a:r>
              <a:rPr lang="en-AU" altLang="en-US" sz="1800">
                <a:latin typeface="Arial" charset="0"/>
              </a:rPr>
              <a:t> </a:t>
            </a:r>
            <a:r>
              <a:rPr lang="en-AU" altLang="en-US" sz="1800" b="1">
                <a:latin typeface="Arial" charset="0"/>
              </a:rPr>
              <a:t>friction angle</a:t>
            </a:r>
            <a:r>
              <a:rPr lang="en-AU" altLang="en-US" sz="1800">
                <a:latin typeface="Arial" charset="0"/>
              </a:rPr>
              <a:t>, related to </a:t>
            </a:r>
            <a:r>
              <a:rPr lang="el-GR" altLang="en-US" sz="1800" i="1">
                <a:latin typeface="Arial" charset="0"/>
                <a:cs typeface="Arial" charset="0"/>
              </a:rPr>
              <a:t>μ</a:t>
            </a:r>
            <a:r>
              <a:rPr lang="en-US" altLang="en-US" sz="1800" i="1">
                <a:latin typeface="Arial" charset="0"/>
                <a:cs typeface="Arial" charset="0"/>
              </a:rPr>
              <a:t> </a:t>
            </a:r>
            <a:r>
              <a:rPr lang="en-US" altLang="en-US" sz="1800">
                <a:latin typeface="Arial" charset="0"/>
                <a:cs typeface="Arial" charset="0"/>
              </a:rPr>
              <a:t>:</a:t>
            </a:r>
            <a:endParaRPr lang="en-AU" altLang="en-US" sz="1800" b="1">
              <a:latin typeface="Arial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l-GR" altLang="en-US" sz="1800" i="1">
                <a:latin typeface="Arial" charset="0"/>
                <a:cs typeface="Arial" charset="0"/>
              </a:rPr>
              <a:t>μ</a:t>
            </a:r>
            <a:r>
              <a:rPr lang="en-US" altLang="en-US" sz="1800">
                <a:latin typeface="Arial" charset="0"/>
                <a:cs typeface="Arial" charset="0"/>
              </a:rPr>
              <a:t> = tan</a:t>
            </a:r>
            <a:r>
              <a:rPr lang="el-GR" altLang="en-US" sz="1800">
                <a:latin typeface="Arial" charset="0"/>
                <a:cs typeface="Arial" charset="0"/>
              </a:rPr>
              <a:t>β</a:t>
            </a:r>
            <a:r>
              <a:rPr lang="en-US" altLang="en-US" sz="1800">
                <a:latin typeface="Arial" charset="0"/>
                <a:cs typeface="Arial" charset="0"/>
              </a:rPr>
              <a:t> </a:t>
            </a:r>
            <a:r>
              <a:rPr lang="en-US" altLang="en-US" sz="1800">
                <a:latin typeface="Arial" charset="0"/>
                <a:cs typeface="Arial" charset="0"/>
                <a:sym typeface="Wingdings" pitchFamily="2" charset="2"/>
              </a:rPr>
              <a:t> </a:t>
            </a:r>
            <a:r>
              <a:rPr lang="el-GR" altLang="en-US" sz="1800" i="1">
                <a:latin typeface="Arial" charset="0"/>
              </a:rPr>
              <a:t>coefficient of </a:t>
            </a:r>
            <a:r>
              <a:rPr lang="en-US" altLang="en-US" sz="1800" i="1">
                <a:latin typeface="Arial" charset="0"/>
              </a:rPr>
              <a:t>–dynamic – </a:t>
            </a:r>
            <a:r>
              <a:rPr lang="el-GR" altLang="en-US" sz="1800" i="1">
                <a:latin typeface="Arial" charset="0"/>
              </a:rPr>
              <a:t>friction</a:t>
            </a:r>
            <a:endParaRPr lang="en-US" altLang="en-US" sz="1800" i="1">
              <a:latin typeface="Arial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l-GR" altLang="en-US" sz="1800" i="1">
                <a:latin typeface="Arial" charset="0"/>
                <a:cs typeface="Arial" charset="0"/>
              </a:rPr>
              <a:t>μ</a:t>
            </a:r>
            <a:r>
              <a:rPr lang="en-US" altLang="en-US" sz="1800">
                <a:latin typeface="Arial" charset="0"/>
                <a:cs typeface="Arial" charset="0"/>
              </a:rPr>
              <a:t> usually: 0.5 – 2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charset="0"/>
                <a:cs typeface="Arial" charset="0"/>
              </a:rPr>
              <a:t>Note, first form is more generally used</a:t>
            </a:r>
            <a:endParaRPr lang="en-AU" altLang="en-US" sz="1800">
              <a:latin typeface="Arial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95089063-567A-48D7-8753-1CC480FA7D62}" type="slidenum">
              <a:rPr lang="en-US" altLang="zh-CN" smtClean="0"/>
              <a:pPr>
                <a:defRPr/>
              </a:pPr>
              <a:t>17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b="1" smtClean="0"/>
              <a:t>Mechanics of Cutting</a:t>
            </a:r>
            <a:endParaRPr lang="en-AU" altLang="en-US" b="1" smtClean="0"/>
          </a:p>
        </p:txBody>
      </p:sp>
      <p:sp>
        <p:nvSpPr>
          <p:cNvPr id="27651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Chip encounters friction as it moves up the rake face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Large variations in contact pressure and temperature are encountered at the tool-chip interface (rake face)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This causes big changes in </a:t>
            </a:r>
            <a:r>
              <a:rPr lang="el-GR" altLang="en-US" sz="2400" i="1" smtClean="0">
                <a:latin typeface="Arial" charset="0"/>
              </a:rPr>
              <a:t>μ</a:t>
            </a:r>
            <a:r>
              <a:rPr lang="en-US" altLang="en-US" sz="2400" smtClean="0">
                <a:latin typeface="Arial" charset="0"/>
              </a:rPr>
              <a:t> and it is thus called “apparent mean coefficient of friction”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Equation (second set in </a:t>
            </a:r>
            <a:r>
              <a:rPr lang="en-US" altLang="en-US" sz="2400" smtClean="0">
                <a:latin typeface="Arial" charset="0"/>
                <a:hlinkClick r:id="" action="ppaction://hlinkshowjump?jump=previousslide"/>
              </a:rPr>
              <a:t>previous slide</a:t>
            </a:r>
            <a:r>
              <a:rPr lang="en-US" altLang="en-US" sz="2400" smtClean="0">
                <a:latin typeface="Arial" charset="0"/>
              </a:rPr>
              <a:t>) thus indicates: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  <a:cs typeface="Arial" charset="0"/>
              </a:rPr>
              <a:t>As rake angle ↓ or friction at rake face ↑</a:t>
            </a:r>
            <a:br>
              <a:rPr lang="en-US" altLang="en-US" sz="2100" smtClean="0">
                <a:latin typeface="Arial" charset="0"/>
                <a:cs typeface="Arial" charset="0"/>
              </a:rPr>
            </a:br>
            <a:r>
              <a:rPr lang="en-US" altLang="en-US" sz="2100" smtClean="0">
                <a:latin typeface="Arial" charset="0"/>
                <a:cs typeface="Arial" charset="0"/>
              </a:rPr>
              <a:t>⇒ shear angle ↓ and chip becomes thicker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  <a:cs typeface="Arial" charset="0"/>
              </a:rPr>
              <a:t>Thicker chip ⇒ more energy lost because shear strain is higher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  <a:cs typeface="Arial" charset="0"/>
              </a:rPr>
              <a:t>Because work done during cutting is converted into heat ⇒ temperature rise is higher</a:t>
            </a:r>
          </a:p>
          <a:p>
            <a:pPr marL="777875" lvl="1" indent="-457200" eaLnBrk="1" hangingPunct="1"/>
            <a:endParaRPr lang="en-US" altLang="en-US" sz="2100" smtClean="0">
              <a:latin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0F8A989B-5470-4281-A574-C131A01AE2C4}" type="slidenum">
              <a:rPr lang="en-US" altLang="zh-CN" smtClean="0"/>
              <a:pPr>
                <a:defRPr/>
              </a:pPr>
              <a:t>18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b="1" smtClean="0"/>
              <a:t>Mechanics of Cutting</a:t>
            </a:r>
            <a:endParaRPr lang="en-AU" altLang="en-US" b="1" smtClean="0"/>
          </a:p>
        </p:txBody>
      </p:sp>
      <p:sp>
        <p:nvSpPr>
          <p:cNvPr id="28675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Velocities in the Cutting Zone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Since </a:t>
            </a:r>
            <a:r>
              <a:rPr lang="en-US" altLang="zh-CN" sz="2400" i="1" smtClean="0">
                <a:latin typeface="Arial" charset="0"/>
                <a:ea typeface="SimSun" pitchFamily="2" charset="-122"/>
              </a:rPr>
              <a:t>t</a:t>
            </a:r>
            <a:r>
              <a:rPr lang="en-US" altLang="zh-CN" sz="2400" i="1" baseline="-25000" smtClean="0">
                <a:latin typeface="Arial" charset="0"/>
                <a:ea typeface="SimSun" pitchFamily="2" charset="-122"/>
              </a:rPr>
              <a:t>c </a:t>
            </a:r>
            <a:r>
              <a:rPr lang="en-US" altLang="en-US" sz="2400" smtClean="0">
                <a:latin typeface="Arial" charset="0"/>
              </a:rPr>
              <a:t>&gt;</a:t>
            </a:r>
            <a:r>
              <a:rPr lang="el-GR" altLang="en-US" sz="2400" smtClean="0">
                <a:latin typeface="Arial" charset="0"/>
              </a:rPr>
              <a:t> </a:t>
            </a:r>
            <a:r>
              <a:rPr lang="en-US" altLang="zh-CN" sz="2400" i="1" smtClean="0">
                <a:latin typeface="Arial" charset="0"/>
                <a:ea typeface="SimSun" pitchFamily="2" charset="-122"/>
              </a:rPr>
              <a:t>t</a:t>
            </a:r>
            <a:r>
              <a:rPr lang="en-US" altLang="zh-CN" sz="2400" i="1" baseline="-25000" smtClean="0">
                <a:latin typeface="Arial" charset="0"/>
                <a:ea typeface="SimSun" pitchFamily="2" charset="-122"/>
              </a:rPr>
              <a:t>o</a:t>
            </a:r>
            <a:r>
              <a:rPr lang="en-US" altLang="en-US" sz="2400" smtClean="0">
                <a:latin typeface="Arial" charset="0"/>
              </a:rPr>
              <a:t> </a:t>
            </a:r>
            <a:r>
              <a:rPr lang="en-US" altLang="en-US" sz="2400" smtClean="0">
                <a:latin typeface="Arial" charset="0"/>
                <a:cs typeface="Arial" charset="0"/>
              </a:rPr>
              <a:t>⇒ </a:t>
            </a:r>
            <a:r>
              <a:rPr lang="en-US" altLang="en-US" sz="2400" i="1" smtClean="0">
                <a:latin typeface="Arial" charset="0"/>
                <a:cs typeface="Arial" charset="0"/>
              </a:rPr>
              <a:t>V</a:t>
            </a:r>
            <a:r>
              <a:rPr lang="en-US" altLang="en-US" sz="2400" i="1" baseline="-25000" smtClean="0">
                <a:latin typeface="Arial" charset="0"/>
                <a:cs typeface="Arial" charset="0"/>
              </a:rPr>
              <a:t>c</a:t>
            </a:r>
            <a:r>
              <a:rPr lang="en-US" altLang="en-US" sz="2400" smtClean="0">
                <a:latin typeface="Arial" charset="0"/>
                <a:cs typeface="Arial" charset="0"/>
              </a:rPr>
              <a:t> (velocity of chip) &lt; </a:t>
            </a:r>
            <a:r>
              <a:rPr lang="en-US" altLang="en-US" sz="2400" i="1" smtClean="0">
                <a:latin typeface="Arial" charset="0"/>
                <a:cs typeface="Arial" charset="0"/>
              </a:rPr>
              <a:t>V</a:t>
            </a:r>
            <a:r>
              <a:rPr lang="en-US" altLang="en-US" sz="2400" smtClean="0">
                <a:latin typeface="Arial" charset="0"/>
                <a:cs typeface="Arial" charset="0"/>
              </a:rPr>
              <a:t> (cutting speed)</a:t>
            </a:r>
            <a:endParaRPr lang="en-US" altLang="en-US" sz="2400" i="1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Since mass continuity is maintained,</a:t>
            </a: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From </a:t>
            </a:r>
            <a:r>
              <a:rPr lang="en-US" altLang="en-US" sz="2400" i="1" smtClean="0">
                <a:latin typeface="Arial" charset="0"/>
              </a:rPr>
              <a:t>V</a:t>
            </a:r>
            <a:r>
              <a:rPr lang="el-GR" altLang="en-US" sz="2400" i="1" smtClean="0">
                <a:latin typeface="Arial" charset="0"/>
              </a:rPr>
              <a:t>elocity diagram</a:t>
            </a:r>
            <a:r>
              <a:rPr lang="en-US" altLang="en-US" sz="2400" i="1" smtClean="0">
                <a:latin typeface="Arial" charset="0"/>
              </a:rPr>
              <a:t>, </a:t>
            </a:r>
            <a:r>
              <a:rPr lang="en-US" altLang="en-US" sz="2400" smtClean="0">
                <a:latin typeface="Arial" charset="0"/>
              </a:rPr>
              <a:t>obtain equations from </a:t>
            </a:r>
            <a:r>
              <a:rPr lang="el-GR" altLang="en-US" sz="2400" smtClean="0">
                <a:latin typeface="Arial" charset="0"/>
              </a:rPr>
              <a:t>trigonometric relationships</a:t>
            </a:r>
            <a:r>
              <a:rPr lang="en-US" altLang="en-US" sz="2400" smtClean="0">
                <a:latin typeface="Arial" charset="0"/>
              </a:rPr>
              <a:t> (V</a:t>
            </a:r>
            <a:r>
              <a:rPr lang="en-US" altLang="en-US" sz="2400" baseline="-25000" smtClean="0">
                <a:latin typeface="Arial" charset="0"/>
              </a:rPr>
              <a:t>s</a:t>
            </a:r>
            <a:r>
              <a:rPr lang="en-US" altLang="en-US" sz="2400" smtClean="0">
                <a:latin typeface="Arial" charset="0"/>
              </a:rPr>
              <a:t> velocity at shearing plane):</a:t>
            </a: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l-GR" altLang="en-US" sz="2400" smtClean="0">
                <a:latin typeface="Arial" charset="0"/>
              </a:rPr>
              <a:t>Note also that</a:t>
            </a:r>
          </a:p>
        </p:txBody>
      </p:sp>
      <p:graphicFrame>
        <p:nvGraphicFramePr>
          <p:cNvPr id="28676" name="Object 5"/>
          <p:cNvGraphicFramePr>
            <a:graphicFrameLocks noChangeAspect="1"/>
          </p:cNvGraphicFramePr>
          <p:nvPr/>
        </p:nvGraphicFramePr>
        <p:xfrm>
          <a:off x="2133600" y="3024188"/>
          <a:ext cx="4576763" cy="78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0" name="Equation" r:id="rId4" imgW="2438400" imgH="419100" progId="Equation.3">
                  <p:embed/>
                </p:oleObj>
              </mc:Choice>
              <mc:Fallback>
                <p:oleObj name="Equation" r:id="rId4" imgW="2438400" imgH="4191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3024188"/>
                        <a:ext cx="4576763" cy="785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7" name="Object 10"/>
          <p:cNvGraphicFramePr>
            <a:graphicFrameLocks noChangeAspect="1"/>
          </p:cNvGraphicFramePr>
          <p:nvPr/>
        </p:nvGraphicFramePr>
        <p:xfrm>
          <a:off x="3048000" y="4776788"/>
          <a:ext cx="3074988" cy="78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1" name="Equation" r:id="rId6" imgW="1638300" imgH="419100" progId="Equation.3">
                  <p:embed/>
                </p:oleObj>
              </mc:Choice>
              <mc:Fallback>
                <p:oleObj name="Equation" r:id="rId6" imgW="1638300" imgH="4191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4776788"/>
                        <a:ext cx="3074988" cy="785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8" name="Object 13"/>
          <p:cNvGraphicFramePr>
            <a:graphicFrameLocks noChangeAspect="1"/>
          </p:cNvGraphicFramePr>
          <p:nvPr/>
        </p:nvGraphicFramePr>
        <p:xfrm>
          <a:off x="3733800" y="5972175"/>
          <a:ext cx="1335088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2" name="Equation" r:id="rId8" imgW="710891" imgH="431613" progId="Equation.3">
                  <p:embed/>
                </p:oleObj>
              </mc:Choice>
              <mc:Fallback>
                <p:oleObj name="Equation" r:id="rId8" imgW="710891" imgH="431613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5972175"/>
                        <a:ext cx="1335088" cy="809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D7EABA15-F062-465A-A3FD-E025190DAEE0}" type="slidenum">
              <a:rPr lang="en-US" altLang="zh-CN" smtClean="0"/>
              <a:pPr>
                <a:defRPr/>
              </a:pPr>
              <a:t>19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z="3000" b="1" smtClean="0">
                <a:solidFill>
                  <a:srgbClr val="3E3F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PART IV: </a:t>
            </a:r>
            <a:br>
              <a:rPr lang="en-US" altLang="zh-CN" sz="3000" b="1" smtClean="0">
                <a:solidFill>
                  <a:srgbClr val="3E3F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</a:br>
            <a:r>
              <a:rPr lang="en-US" altLang="zh-CN" sz="3000" b="1" smtClean="0">
                <a:solidFill>
                  <a:srgbClr val="3E3F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Machining Processes and Machine Tools</a:t>
            </a:r>
            <a:endParaRPr lang="en-AU" sz="2600" smtClean="0">
              <a:solidFill>
                <a:srgbClr val="3E3F68"/>
              </a:solidFill>
              <a:ea typeface="SimSun" pitchFamily="2" charset="-122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2400" smtClean="0">
                <a:latin typeface="Arial" charset="0"/>
              </a:rPr>
              <a:t>Parts can be manufactured by casting, forming and shaping processes</a:t>
            </a:r>
          </a:p>
          <a:p>
            <a:pPr eaLnBrk="1" hangingPunct="1"/>
            <a:r>
              <a:rPr lang="en-US" altLang="en-US" sz="2400" smtClean="0">
                <a:latin typeface="Arial" charset="0"/>
              </a:rPr>
              <a:t>They often </a:t>
            </a:r>
            <a:r>
              <a:rPr lang="en-AU" altLang="en-US" sz="2400" smtClean="0">
                <a:latin typeface="Arial" charset="0"/>
              </a:rPr>
              <a:t>require further operations before the product is ready for use</a:t>
            </a:r>
          </a:p>
        </p:txBody>
      </p:sp>
      <p:sp>
        <p:nvSpPr>
          <p:cNvPr id="11268" name="Rectangle 6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pic>
        <p:nvPicPr>
          <p:cNvPr id="1126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200400"/>
            <a:ext cx="2693988" cy="325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124200"/>
            <a:ext cx="2571750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267200"/>
            <a:ext cx="3689350" cy="221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BCFD326C-F3E1-4275-9BE7-16471AE72C87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3000" b="1" smtClean="0"/>
              <a:t>Mechanics of Cutting:</a:t>
            </a:r>
            <a:br>
              <a:rPr lang="en-US" altLang="en-US" sz="3000" b="1" smtClean="0"/>
            </a:br>
            <a:r>
              <a:rPr lang="en-AU" altLang="en-US" sz="3000" b="1" smtClean="0"/>
              <a:t>Types of Chips Produced in Metal Cutting</a:t>
            </a:r>
          </a:p>
        </p:txBody>
      </p:sp>
      <p:sp>
        <p:nvSpPr>
          <p:cNvPr id="29699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Types of metal chips commonly observed in practice (orthogonal metal cutting)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There are 4 main types:</a:t>
            </a:r>
          </a:p>
          <a:p>
            <a:pPr marL="457200" indent="-457200" eaLnBrk="1" hangingPunct="1"/>
            <a:endParaRPr lang="el-GR" altLang="en-US" sz="2400" smtClean="0">
              <a:latin typeface="Arial" charset="0"/>
            </a:endParaRPr>
          </a:p>
        </p:txBody>
      </p:sp>
      <p:grpSp>
        <p:nvGrpSpPr>
          <p:cNvPr id="29700" name="Group 11"/>
          <p:cNvGrpSpPr>
            <a:grpSpLocks/>
          </p:cNvGrpSpPr>
          <p:nvPr/>
        </p:nvGrpSpPr>
        <p:grpSpPr bwMode="auto">
          <a:xfrm>
            <a:off x="76200" y="2895600"/>
            <a:ext cx="8916988" cy="2295525"/>
            <a:chOff x="48" y="2160"/>
            <a:chExt cx="5617" cy="1446"/>
          </a:xfrm>
        </p:grpSpPr>
        <p:pic>
          <p:nvPicPr>
            <p:cNvPr id="29703" name="Picture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" y="2160"/>
              <a:ext cx="3408" cy="1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8" y="2164"/>
              <a:ext cx="2257" cy="1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701" name="Rectangle 12"/>
          <p:cNvSpPr>
            <a:spLocks noChangeArrowheads="1"/>
          </p:cNvSpPr>
          <p:nvPr/>
        </p:nvSpPr>
        <p:spPr bwMode="auto">
          <a:xfrm>
            <a:off x="304800" y="5257800"/>
            <a:ext cx="8534400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AutoNum type="alphaLcParenR"/>
            </a:pPr>
            <a:r>
              <a:rPr lang="en-AU" altLang="en-US" sz="1800">
                <a:latin typeface="Arial" charset="0"/>
              </a:rPr>
              <a:t>Continuous chip (with narrow, straight, primary shear zone)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AutoNum type="alphaLcParenR"/>
            </a:pPr>
            <a:r>
              <a:rPr lang="en-AU" altLang="en-US" sz="1800">
                <a:latin typeface="Arial" charset="0"/>
              </a:rPr>
              <a:t>Continuous chip with secondary shear zone at the tool-chip interface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AutoNum type="alphaLcParenR"/>
            </a:pPr>
            <a:r>
              <a:rPr lang="en-AU" altLang="en-US" sz="1800">
                <a:latin typeface="Arial" charset="0"/>
              </a:rPr>
              <a:t>Built-up edge, BUE chip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AutoNum type="alphaLcParenR"/>
            </a:pPr>
            <a:r>
              <a:rPr lang="en-AU" altLang="en-US" sz="1800">
                <a:latin typeface="Arial" charset="0"/>
              </a:rPr>
              <a:t>Serrated or segmented or non-homogenous chip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AutoNum type="alphaLcParenR"/>
            </a:pPr>
            <a:r>
              <a:rPr lang="en-AU" altLang="en-US" sz="1800">
                <a:latin typeface="Arial" charset="0"/>
              </a:rPr>
              <a:t>Discontinuous chip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AC277A55-6818-432E-8D08-3358A5DE82ED}" type="slidenum">
              <a:rPr lang="en-US" altLang="zh-CN" smtClean="0"/>
              <a:pPr>
                <a:defRPr/>
              </a:pPr>
              <a:t>20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3000" b="1" smtClean="0"/>
              <a:t>Mechanics of Cutting:</a:t>
            </a:r>
            <a:br>
              <a:rPr lang="en-US" altLang="en-US" sz="3000" b="1" smtClean="0"/>
            </a:br>
            <a:r>
              <a:rPr lang="en-AU" altLang="en-US" sz="3000" b="1" smtClean="0"/>
              <a:t>Types of Chips Produced in Metal Cutting</a:t>
            </a:r>
          </a:p>
        </p:txBody>
      </p:sp>
      <p:sp>
        <p:nvSpPr>
          <p:cNvPr id="30723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All Chips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Chip has two surfaces: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Surface in contact with rake face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Shiny and polished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Caused by rubbing of the chip on the tool surface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Outer surface from the original surface of the workpiece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Jagged, rough appearance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Caused by shearing mechanism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Note, this surface remains exposed to the environment, and does not come into contact with any other surface</a:t>
            </a:r>
          </a:p>
          <a:p>
            <a:pPr marL="777875" lvl="1" indent="-457200" eaLnBrk="1" hangingPunct="1"/>
            <a:endParaRPr lang="el-GR" altLang="en-US" sz="2100" smtClean="0">
              <a:latin typeface="Arial" charset="0"/>
            </a:endParaRP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7CABCA42-13B0-4A7F-92B8-7F4EE2409A8E}" type="slidenum">
              <a:rPr lang="en-US" altLang="zh-CN" smtClean="0"/>
              <a:pPr>
                <a:defRPr/>
              </a:pPr>
              <a:t>21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3000" b="1" smtClean="0"/>
              <a:t>Mechanics of Cutting:</a:t>
            </a:r>
            <a:br>
              <a:rPr lang="en-US" altLang="en-US" sz="3000" b="1" smtClean="0"/>
            </a:br>
            <a:r>
              <a:rPr lang="en-AU" altLang="en-US" sz="3000" b="1" smtClean="0"/>
              <a:t>Types of Chips Produced in Metal Cutting</a:t>
            </a:r>
          </a:p>
        </p:txBody>
      </p:sp>
      <p:sp>
        <p:nvSpPr>
          <p:cNvPr id="31747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Continuous Chips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Formed with ductile materials machined at high cutting speeds and/or high rake angles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D</a:t>
            </a:r>
            <a:r>
              <a:rPr lang="el-GR" altLang="en-US" sz="2400" smtClean="0">
                <a:latin typeface="Arial" charset="0"/>
              </a:rPr>
              <a:t>eformation</a:t>
            </a:r>
            <a:r>
              <a:rPr lang="en-US" altLang="en-US" sz="2400" smtClean="0">
                <a:latin typeface="Arial" charset="0"/>
              </a:rPr>
              <a:t> </a:t>
            </a:r>
            <a:r>
              <a:rPr lang="el-GR" altLang="en-US" sz="2400" smtClean="0">
                <a:latin typeface="Arial" charset="0"/>
              </a:rPr>
              <a:t>takes place along a narrow shear zone called the </a:t>
            </a:r>
            <a:r>
              <a:rPr lang="en-US" altLang="en-US" sz="2400" smtClean="0">
                <a:latin typeface="Arial" charset="0"/>
              </a:rPr>
              <a:t>(</a:t>
            </a:r>
            <a:r>
              <a:rPr lang="el-GR" altLang="en-US" sz="2400" i="1" smtClean="0">
                <a:latin typeface="Arial" charset="0"/>
              </a:rPr>
              <a:t>primary shear</a:t>
            </a:r>
            <a:r>
              <a:rPr lang="en-US" altLang="en-US" sz="2400" i="1" smtClean="0">
                <a:latin typeface="Arial" charset="0"/>
              </a:rPr>
              <a:t> </a:t>
            </a:r>
            <a:r>
              <a:rPr lang="el-GR" altLang="en-US" sz="2400" i="1" smtClean="0">
                <a:latin typeface="Arial" charset="0"/>
              </a:rPr>
              <a:t>zone</a:t>
            </a:r>
            <a:r>
              <a:rPr lang="en-US" altLang="en-US" sz="2400" smtClean="0">
                <a:latin typeface="Arial" charset="0"/>
              </a:rPr>
              <a:t>)</a:t>
            </a:r>
          </a:p>
          <a:p>
            <a:pPr marL="457200" indent="-457200" eaLnBrk="1" hangingPunct="1"/>
            <a:r>
              <a:rPr lang="el-GR" altLang="en-US" sz="2400" smtClean="0">
                <a:latin typeface="Arial" charset="0"/>
              </a:rPr>
              <a:t>Continuous chips may develop a </a:t>
            </a:r>
            <a:r>
              <a:rPr lang="el-GR" altLang="en-US" sz="2400" i="1" smtClean="0">
                <a:latin typeface="Arial" charset="0"/>
              </a:rPr>
              <a:t>secondary shear zone </a:t>
            </a:r>
            <a:r>
              <a:rPr lang="en-US" altLang="en-US" sz="2400" smtClean="0">
                <a:latin typeface="Arial" charset="0"/>
              </a:rPr>
              <a:t>due</a:t>
            </a:r>
            <a:r>
              <a:rPr lang="el-GR" altLang="en-US" sz="2400" smtClean="0">
                <a:latin typeface="Arial" charset="0"/>
              </a:rPr>
              <a:t> </a:t>
            </a:r>
            <a:r>
              <a:rPr lang="en-US" altLang="en-US" sz="2400" smtClean="0">
                <a:latin typeface="Arial" charset="0"/>
              </a:rPr>
              <a:t>to </a:t>
            </a:r>
            <a:r>
              <a:rPr lang="el-GR" altLang="en-US" sz="2400" smtClean="0">
                <a:latin typeface="Arial" charset="0"/>
              </a:rPr>
              <a:t>high friction at the tool–chip interface</a:t>
            </a:r>
            <a:endParaRPr lang="en-US" altLang="en-US" sz="2400" smtClean="0">
              <a:latin typeface="Arial" charset="0"/>
            </a:endParaRP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This zone becomes thicker as friction increases</a:t>
            </a:r>
          </a:p>
          <a:p>
            <a:pPr marL="457200" indent="-457200" eaLnBrk="1" hangingPunct="1"/>
            <a:r>
              <a:rPr lang="el-GR" altLang="en-US" sz="2400" smtClean="0">
                <a:latin typeface="Arial" charset="0"/>
              </a:rPr>
              <a:t>Continuous chips</a:t>
            </a:r>
            <a:r>
              <a:rPr lang="en-US" altLang="en-US" sz="2400" smtClean="0">
                <a:latin typeface="Arial" charset="0"/>
              </a:rPr>
              <a:t> may also occur with wide primary shear zone with curved boundaries (</a:t>
            </a:r>
            <a:r>
              <a:rPr lang="en-US" altLang="en-US" sz="2400" smtClean="0">
                <a:latin typeface="Arial" charset="0"/>
                <a:cs typeface="Arial" charset="0"/>
                <a:hlinkClick r:id="rId3" action="ppaction://hlinksldjump"/>
              </a:rPr>
              <a:t>slide 9</a:t>
            </a:r>
            <a:r>
              <a:rPr lang="en-US" altLang="en-US" sz="2400" smtClean="0">
                <a:latin typeface="Arial" charset="0"/>
                <a:cs typeface="Arial" charset="0"/>
              </a:rPr>
              <a:t>)</a:t>
            </a:r>
            <a:endParaRPr lang="en-US" altLang="en-US" sz="2400" smtClean="0">
              <a:latin typeface="Arial" charset="0"/>
            </a:endParaRP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Note, lower boundary of deformation zone drops below machined surface </a:t>
            </a:r>
            <a:r>
              <a:rPr lang="en-US" altLang="en-US" sz="2000" smtClean="0">
                <a:latin typeface="Arial" charset="0"/>
                <a:cs typeface="Arial" charset="0"/>
              </a:rPr>
              <a:t>⇒ distortion in workpiece, poor finish</a:t>
            </a:r>
          </a:p>
          <a:p>
            <a:pPr marL="777875" lvl="1" indent="-457200" eaLnBrk="1" hangingPunct="1"/>
            <a:r>
              <a:rPr lang="en-US" altLang="en-US" sz="2000" smtClean="0">
                <a:latin typeface="Arial" charset="0"/>
                <a:cs typeface="Arial" charset="0"/>
              </a:rPr>
              <a:t>Occurs: machining soft metals at low speeds, low rake angles</a:t>
            </a:r>
            <a:endParaRPr lang="el-GR" altLang="en-US" sz="2100" smtClean="0">
              <a:latin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820AB99B-3380-44B8-B83F-867519CC3493}" type="slidenum">
              <a:rPr lang="en-US" altLang="zh-CN" smtClean="0"/>
              <a:pPr>
                <a:defRPr/>
              </a:pPr>
              <a:t>22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3000" b="1" smtClean="0"/>
              <a:t>Mechanics of Cutting:</a:t>
            </a:r>
            <a:br>
              <a:rPr lang="en-US" altLang="en-US" sz="3000" b="1" smtClean="0"/>
            </a:br>
            <a:r>
              <a:rPr lang="en-AU" altLang="en-US" sz="3000" b="1" smtClean="0"/>
              <a:t>Types of Chips Produced in Metal Cutting</a:t>
            </a:r>
          </a:p>
        </p:txBody>
      </p:sp>
      <p:sp>
        <p:nvSpPr>
          <p:cNvPr id="32771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524000"/>
            <a:ext cx="8153400" cy="52578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b="1" smtClean="0">
                <a:latin typeface="Arial" charset="0"/>
              </a:rPr>
              <a:t>Built-up Edge (BUE) Chips</a:t>
            </a:r>
            <a:endParaRPr lang="en-US" altLang="en-US" sz="2000" smtClean="0">
              <a:latin typeface="Arial" charset="0"/>
            </a:endParaRPr>
          </a:p>
          <a:p>
            <a:pPr marL="457200" indent="-457200" eaLnBrk="1" hangingPunct="1">
              <a:lnSpc>
                <a:spcPct val="90000"/>
              </a:lnSpc>
            </a:pPr>
            <a:r>
              <a:rPr lang="en-US" altLang="en-US" sz="2400" smtClean="0">
                <a:latin typeface="Arial" charset="0"/>
              </a:rPr>
              <a:t>Consists of layers of material from the workpiece that are deposited on the tool tip</a:t>
            </a:r>
          </a:p>
          <a:p>
            <a:pPr marL="457200" indent="-457200" eaLnBrk="1" hangingPunct="1">
              <a:lnSpc>
                <a:spcPct val="90000"/>
              </a:lnSpc>
            </a:pPr>
            <a:r>
              <a:rPr lang="el-GR" altLang="en-US" sz="2400" smtClean="0">
                <a:latin typeface="Arial" charset="0"/>
              </a:rPr>
              <a:t>As it grows larger, the BUE becomes unstable and eventually breaks apart</a:t>
            </a:r>
            <a:endParaRPr lang="en-US" altLang="en-US" sz="2400" smtClean="0">
              <a:latin typeface="Arial" charset="0"/>
            </a:endParaRPr>
          </a:p>
          <a:p>
            <a:pPr marL="777875" lvl="1" indent="-457200" eaLnBrk="1" hangingPunct="1">
              <a:lnSpc>
                <a:spcPct val="90000"/>
              </a:lnSpc>
            </a:pPr>
            <a:r>
              <a:rPr lang="en-US" altLang="en-US" sz="2100" smtClean="0">
                <a:latin typeface="Arial" charset="0"/>
              </a:rPr>
              <a:t>BUE: partly removed by tool, partly deposited on workpiece</a:t>
            </a:r>
          </a:p>
          <a:p>
            <a:pPr marL="457200" indent="-457200" eaLnBrk="1" hangingPunct="1">
              <a:lnSpc>
                <a:spcPct val="90000"/>
              </a:lnSpc>
            </a:pPr>
            <a:r>
              <a:rPr lang="el-GR" altLang="en-US" sz="2400" smtClean="0">
                <a:latin typeface="Arial" charset="0"/>
              </a:rPr>
              <a:t>BUE can be reduced by</a:t>
            </a:r>
            <a:r>
              <a:rPr lang="en-US" altLang="en-US" sz="2400" smtClean="0">
                <a:latin typeface="Arial" charset="0"/>
              </a:rPr>
              <a:t>:</a:t>
            </a:r>
          </a:p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l-GR" altLang="en-US" sz="2000" smtClean="0">
                <a:latin typeface="Arial" charset="0"/>
              </a:rPr>
              <a:t>Increase the cutting speeds</a:t>
            </a:r>
          </a:p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l-GR" altLang="en-US" sz="2000" smtClean="0">
                <a:latin typeface="Arial" charset="0"/>
              </a:rPr>
              <a:t>Decrease the depth of cut</a:t>
            </a:r>
          </a:p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altLang="en-US" sz="2000" smtClean="0">
                <a:latin typeface="Arial" charset="0"/>
              </a:rPr>
              <a:t>I</a:t>
            </a:r>
            <a:r>
              <a:rPr lang="el-GR" altLang="en-US" sz="2000" smtClean="0">
                <a:latin typeface="Arial" charset="0"/>
              </a:rPr>
              <a:t>ncrease the rake angle</a:t>
            </a:r>
          </a:p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l-GR" altLang="en-US" sz="2000" smtClean="0">
                <a:latin typeface="Arial" charset="0"/>
              </a:rPr>
              <a:t>Use a sharp tool</a:t>
            </a:r>
          </a:p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l-GR" altLang="en-US" sz="2000" smtClean="0">
                <a:latin typeface="Arial" charset="0"/>
              </a:rPr>
              <a:t>Use an effective cutting fluid</a:t>
            </a:r>
          </a:p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l-GR" altLang="en-US" sz="2000" smtClean="0">
                <a:latin typeface="Arial" charset="0"/>
              </a:rPr>
              <a:t>Use cutting tool </a:t>
            </a:r>
            <a:r>
              <a:rPr lang="en-US" altLang="en-US" sz="2000" smtClean="0">
                <a:latin typeface="Arial" charset="0"/>
              </a:rPr>
              <a:t>with </a:t>
            </a:r>
            <a:r>
              <a:rPr lang="el-GR" altLang="en-US" sz="2000" smtClean="0">
                <a:latin typeface="Arial" charset="0"/>
              </a:rPr>
              <a:t>lower </a:t>
            </a:r>
            <a:r>
              <a:rPr lang="en-US" altLang="en-US" sz="2000" smtClean="0">
                <a:latin typeface="Arial" charset="0"/>
              </a:rPr>
              <a:t/>
            </a:r>
            <a:br>
              <a:rPr lang="en-US" altLang="en-US" sz="2000" smtClean="0">
                <a:latin typeface="Arial" charset="0"/>
              </a:rPr>
            </a:br>
            <a:r>
              <a:rPr lang="el-GR" altLang="en-US" sz="2000" smtClean="0">
                <a:latin typeface="Arial" charset="0"/>
              </a:rPr>
              <a:t>chemical affinity </a:t>
            </a:r>
            <a:r>
              <a:rPr lang="en-US" altLang="en-US" sz="2000" smtClean="0">
                <a:latin typeface="Arial" charset="0"/>
              </a:rPr>
              <a:t>for</a:t>
            </a:r>
            <a:r>
              <a:rPr lang="el-GR" altLang="en-US" sz="2000" smtClean="0">
                <a:latin typeface="Arial" charset="0"/>
              </a:rPr>
              <a:t> workpiece </a:t>
            </a:r>
            <a:r>
              <a:rPr lang="en-US" altLang="en-US" sz="2000" smtClean="0">
                <a:latin typeface="Arial" charset="0"/>
              </a:rPr>
              <a:t/>
            </a:r>
            <a:br>
              <a:rPr lang="en-US" altLang="en-US" sz="2000" smtClean="0">
                <a:latin typeface="Arial" charset="0"/>
              </a:rPr>
            </a:br>
            <a:r>
              <a:rPr lang="el-GR" altLang="en-US" sz="2000" smtClean="0">
                <a:latin typeface="Arial" charset="0"/>
              </a:rPr>
              <a:t>material</a:t>
            </a:r>
          </a:p>
        </p:txBody>
      </p:sp>
      <p:pic>
        <p:nvPicPr>
          <p:cNvPr id="3277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1263" y="4038600"/>
            <a:ext cx="2493962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4024313"/>
            <a:ext cx="1676400" cy="1309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5489575"/>
            <a:ext cx="1617663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3"/>
          <p:cNvSpPr txBox="1">
            <a:spLocks/>
          </p:cNvSpPr>
          <p:nvPr/>
        </p:nvSpPr>
        <p:spPr bwMode="auto">
          <a:xfrm>
            <a:off x="4572000" y="3810000"/>
            <a:ext cx="152717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r>
              <a:rPr lang="en-US" altLang="zh-CN" dirty="0">
                <a:ea typeface="SimSun" pitchFamily="2" charset="-122"/>
              </a:rPr>
              <a:t>Hardness distribution with BUE chip</a:t>
            </a:r>
          </a:p>
          <a:p>
            <a:pPr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r>
              <a:rPr lang="en-US" altLang="zh-CN" dirty="0">
                <a:ea typeface="SimSun" pitchFamily="2" charset="-122"/>
              </a:rPr>
              <a:t>note</a:t>
            </a:r>
            <a:br>
              <a:rPr lang="en-US" altLang="zh-CN" dirty="0">
                <a:ea typeface="SimSun" pitchFamily="2" charset="-122"/>
              </a:rPr>
            </a:br>
            <a:r>
              <a:rPr lang="en-US" altLang="zh-CN" dirty="0">
                <a:ea typeface="SimSun" pitchFamily="2" charset="-122"/>
              </a:rPr>
              <a:t>BUE chip</a:t>
            </a:r>
            <a:br>
              <a:rPr lang="en-US" altLang="zh-CN" dirty="0">
                <a:ea typeface="SimSun" pitchFamily="2" charset="-122"/>
              </a:rPr>
            </a:br>
            <a:r>
              <a:rPr lang="en-US" altLang="zh-CN" dirty="0">
                <a:ea typeface="SimSun" pitchFamily="2" charset="-122"/>
              </a:rPr>
              <a:t>much harder</a:t>
            </a:r>
            <a:br>
              <a:rPr lang="en-US" altLang="zh-CN" dirty="0">
                <a:ea typeface="SimSun" pitchFamily="2" charset="-122"/>
              </a:rPr>
            </a:br>
            <a:r>
              <a:rPr lang="en-US" altLang="zh-CN" dirty="0">
                <a:ea typeface="SimSun" pitchFamily="2" charset="-122"/>
              </a:rPr>
              <a:t>than</a:t>
            </a:r>
            <a:br>
              <a:rPr lang="en-US" altLang="zh-CN" dirty="0">
                <a:ea typeface="SimSun" pitchFamily="2" charset="-122"/>
              </a:rPr>
            </a:br>
            <a:r>
              <a:rPr lang="en-US" altLang="zh-CN" dirty="0">
                <a:ea typeface="SimSun" pitchFamily="2" charset="-122"/>
              </a:rPr>
              <a:t>chip</a:t>
            </a:r>
          </a:p>
          <a:p>
            <a:pPr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endParaRPr lang="en-US" altLang="zh-CN" dirty="0">
              <a:ea typeface="SimSun" pitchFamily="2" charset="-122"/>
            </a:endParaRPr>
          </a:p>
          <a:p>
            <a:pPr marL="457200" indent="-457200"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endParaRPr lang="en-AU" sz="2400" i="1" dirty="0"/>
          </a:p>
        </p:txBody>
      </p:sp>
      <p:sp>
        <p:nvSpPr>
          <p:cNvPr id="9" name="Rectangle 3"/>
          <p:cNvSpPr txBox="1">
            <a:spLocks/>
          </p:cNvSpPr>
          <p:nvPr/>
        </p:nvSpPr>
        <p:spPr bwMode="auto">
          <a:xfrm>
            <a:off x="7467600" y="3810000"/>
            <a:ext cx="152717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r>
              <a:rPr lang="en-US" altLang="zh-CN" dirty="0">
                <a:ea typeface="SimSun" pitchFamily="2" charset="-122"/>
              </a:rPr>
              <a:t>BUE: turning</a:t>
            </a:r>
          </a:p>
          <a:p>
            <a:pPr marL="457200" indent="-457200"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endParaRPr lang="en-AU" sz="2400" i="1" dirty="0"/>
          </a:p>
        </p:txBody>
      </p:sp>
      <p:sp>
        <p:nvSpPr>
          <p:cNvPr id="10" name="Rectangle 3"/>
          <p:cNvSpPr txBox="1">
            <a:spLocks/>
          </p:cNvSpPr>
          <p:nvPr/>
        </p:nvSpPr>
        <p:spPr bwMode="auto">
          <a:xfrm>
            <a:off x="7467600" y="5257800"/>
            <a:ext cx="152717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r>
              <a:rPr lang="en-US" altLang="zh-CN" dirty="0">
                <a:ea typeface="SimSun" pitchFamily="2" charset="-122"/>
              </a:rPr>
              <a:t>BUE: milling</a:t>
            </a:r>
          </a:p>
          <a:p>
            <a:pPr marL="457200" indent="-457200"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endParaRPr lang="en-AU" sz="2400" i="1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132F66F1-F909-4EC7-86F3-B947043E73C6}" type="slidenum">
              <a:rPr lang="en-US" altLang="zh-CN" smtClean="0"/>
              <a:pPr>
                <a:defRPr/>
              </a:pPr>
              <a:t>23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3000" b="1" smtClean="0"/>
              <a:t>Mechanics of Cutting:</a:t>
            </a:r>
            <a:br>
              <a:rPr lang="en-US" altLang="en-US" sz="3000" b="1" smtClean="0"/>
            </a:br>
            <a:r>
              <a:rPr lang="en-AU" altLang="en-US" sz="3000" b="1" smtClean="0"/>
              <a:t>Types of Chips Produced in Metal Cutting</a:t>
            </a:r>
          </a:p>
        </p:txBody>
      </p:sp>
      <p:sp>
        <p:nvSpPr>
          <p:cNvPr id="33795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Serrated Chips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Also called </a:t>
            </a:r>
            <a:r>
              <a:rPr lang="en-US" altLang="en-US" sz="2400" i="1" smtClean="0">
                <a:latin typeface="Arial" charset="0"/>
              </a:rPr>
              <a:t>segmented </a:t>
            </a:r>
            <a:r>
              <a:rPr lang="en-US" altLang="en-US" sz="2400" smtClean="0">
                <a:latin typeface="Arial" charset="0"/>
              </a:rPr>
              <a:t>or </a:t>
            </a:r>
            <a:r>
              <a:rPr lang="en-US" altLang="en-US" sz="2400" i="1" smtClean="0">
                <a:latin typeface="Arial" charset="0"/>
              </a:rPr>
              <a:t>nonhomogeneous </a:t>
            </a:r>
            <a:r>
              <a:rPr lang="en-US" altLang="en-US" sz="2400" smtClean="0">
                <a:latin typeface="Arial" charset="0"/>
              </a:rPr>
              <a:t>chips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They </a:t>
            </a:r>
            <a:r>
              <a:rPr lang="el-GR" altLang="en-US" sz="2400" smtClean="0">
                <a:latin typeface="Arial" charset="0"/>
              </a:rPr>
              <a:t>are semicontinuous chips with</a:t>
            </a:r>
            <a:endParaRPr lang="en-US" altLang="en-US" sz="2400" smtClean="0">
              <a:latin typeface="Arial" charset="0"/>
            </a:endParaRPr>
          </a:p>
          <a:p>
            <a:pPr marL="777875" lvl="1" indent="-457200" eaLnBrk="1" hangingPunct="1"/>
            <a:r>
              <a:rPr lang="el-GR" altLang="en-US" sz="2100" smtClean="0">
                <a:latin typeface="Arial" charset="0"/>
              </a:rPr>
              <a:t>large zones of low shear strain and</a:t>
            </a:r>
            <a:endParaRPr lang="en-US" altLang="en-US" sz="2100" smtClean="0">
              <a:latin typeface="Arial" charset="0"/>
            </a:endParaRPr>
          </a:p>
          <a:p>
            <a:pPr marL="777875" lvl="1" indent="-457200" eaLnBrk="1" hangingPunct="1"/>
            <a:r>
              <a:rPr lang="el-GR" altLang="en-US" sz="2100" smtClean="0">
                <a:latin typeface="Arial" charset="0"/>
              </a:rPr>
              <a:t>small zones of high shear strain</a:t>
            </a:r>
            <a:r>
              <a:rPr lang="en-US" altLang="en-US" sz="2100" smtClean="0">
                <a:latin typeface="Arial" charset="0"/>
              </a:rPr>
              <a:t> </a:t>
            </a:r>
            <a:r>
              <a:rPr lang="en-US" altLang="en-US" sz="2100" i="1" smtClean="0">
                <a:latin typeface="Arial" charset="0"/>
              </a:rPr>
              <a:t>(</a:t>
            </a:r>
            <a:r>
              <a:rPr lang="el-GR" altLang="en-US" sz="2100" i="1" smtClean="0">
                <a:latin typeface="Arial" charset="0"/>
              </a:rPr>
              <a:t>shear localization</a:t>
            </a:r>
            <a:r>
              <a:rPr lang="en-US" altLang="en-US" sz="2100" i="1" smtClean="0">
                <a:latin typeface="Arial" charset="0"/>
              </a:rPr>
              <a:t>)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Example: metals with low thermal conductivity and strength that decreases sharply with temperature, i.e. thermal softening (e.g. titanium)</a:t>
            </a:r>
          </a:p>
          <a:p>
            <a:pPr marL="457200" indent="-457200" eaLnBrk="1" hangingPunct="1"/>
            <a:r>
              <a:rPr lang="el-GR" altLang="en-US" sz="2400" smtClean="0">
                <a:latin typeface="Arial" charset="0"/>
              </a:rPr>
              <a:t>Chips</a:t>
            </a:r>
            <a:r>
              <a:rPr lang="en-US" altLang="en-US" sz="2400" smtClean="0">
                <a:latin typeface="Arial" charset="0"/>
              </a:rPr>
              <a:t> </a:t>
            </a:r>
            <a:r>
              <a:rPr lang="el-GR" altLang="en-US" sz="2400" smtClean="0">
                <a:latin typeface="Arial" charset="0"/>
              </a:rPr>
              <a:t>have a sawtooth-like appearance</a:t>
            </a:r>
            <a:endParaRPr lang="en-US" altLang="en-US" sz="2400" smtClean="0">
              <a:latin typeface="Arial" charset="0"/>
            </a:endParaRP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Note, do not confuse this with dimension </a:t>
            </a:r>
            <a:r>
              <a:rPr lang="en-US" altLang="en-US" sz="2100" i="1" smtClean="0">
                <a:latin typeface="Arial" charset="0"/>
              </a:rPr>
              <a:t>d</a:t>
            </a:r>
            <a:r>
              <a:rPr lang="en-US" altLang="en-US" sz="2100" smtClean="0">
                <a:latin typeface="Arial" charset="0"/>
              </a:rPr>
              <a:t>  (</a:t>
            </a:r>
            <a:r>
              <a:rPr lang="en-US" altLang="en-US" sz="2100" smtClean="0">
                <a:latin typeface="Arial" charset="0"/>
                <a:hlinkClick r:id="rId3" action="ppaction://hlinksldjump"/>
              </a:rPr>
              <a:t>slide 13</a:t>
            </a:r>
            <a:r>
              <a:rPr lang="en-US" altLang="en-US" sz="2100" smtClean="0">
                <a:latin typeface="Arial" charset="0"/>
              </a:rPr>
              <a:t>)</a:t>
            </a:r>
            <a:endParaRPr lang="el-GR" altLang="en-US" sz="2400" smtClean="0">
              <a:latin typeface="Arial" charset="0"/>
            </a:endParaRPr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6A33DB47-FFBA-472F-8AB6-AB4A1692C139}" type="slidenum">
              <a:rPr lang="en-US" altLang="zh-CN" smtClean="0"/>
              <a:pPr>
                <a:defRPr/>
              </a:pPr>
              <a:t>24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3000" b="1" smtClean="0"/>
              <a:t>Mechanics of Cutting:</a:t>
            </a:r>
            <a:br>
              <a:rPr lang="en-US" altLang="en-US" sz="3000" b="1" smtClean="0"/>
            </a:br>
            <a:r>
              <a:rPr lang="en-AU" altLang="en-US" sz="3000" b="1" smtClean="0"/>
              <a:t>Types of Chips Produced in Metal Cutting</a:t>
            </a:r>
          </a:p>
        </p:txBody>
      </p:sp>
      <p:sp>
        <p:nvSpPr>
          <p:cNvPr id="34819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Discontinuous Chips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Consist of segments that are attached firmly or loosely to each other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F</a:t>
            </a:r>
            <a:r>
              <a:rPr lang="el-GR" altLang="en-US" sz="2400" smtClean="0">
                <a:latin typeface="Arial" charset="0"/>
              </a:rPr>
              <a:t>orm under</a:t>
            </a:r>
            <a:r>
              <a:rPr lang="en-US" altLang="en-US" sz="2400" smtClean="0">
                <a:latin typeface="Arial" charset="0"/>
              </a:rPr>
              <a:t> </a:t>
            </a:r>
            <a:r>
              <a:rPr lang="el-GR" altLang="en-US" sz="2400" smtClean="0">
                <a:latin typeface="Arial" charset="0"/>
              </a:rPr>
              <a:t>the following conditions</a:t>
            </a:r>
            <a:r>
              <a:rPr lang="en-US" altLang="en-US" sz="2400" smtClean="0">
                <a:latin typeface="Arial" charset="0"/>
              </a:rPr>
              <a:t>: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l-GR" altLang="en-US" sz="2400" smtClean="0">
                <a:latin typeface="Arial" charset="0"/>
              </a:rPr>
              <a:t>Brittle workpiece material</a:t>
            </a:r>
            <a:r>
              <a:rPr lang="en-US" altLang="en-US" sz="2400" smtClean="0">
                <a:latin typeface="Arial" charset="0"/>
              </a:rPr>
              <a:t>s</a:t>
            </a:r>
            <a:endParaRPr lang="el-GR" altLang="en-US" sz="2400" smtClean="0">
              <a:latin typeface="Arial" charset="0"/>
            </a:endParaRP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M</a:t>
            </a:r>
            <a:r>
              <a:rPr lang="el-GR" altLang="en-US" sz="2400" smtClean="0">
                <a:latin typeface="Arial" charset="0"/>
              </a:rPr>
              <a:t>aterials </a:t>
            </a:r>
            <a:r>
              <a:rPr lang="en-US" altLang="en-US" sz="2400" smtClean="0">
                <a:latin typeface="Arial" charset="0"/>
              </a:rPr>
              <a:t>with</a:t>
            </a:r>
            <a:r>
              <a:rPr lang="el-GR" altLang="en-US" sz="2400" smtClean="0">
                <a:latin typeface="Arial" charset="0"/>
              </a:rPr>
              <a:t> hard inclusions and impurities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l-GR" altLang="en-US" sz="2400" smtClean="0">
                <a:latin typeface="Arial" charset="0"/>
              </a:rPr>
              <a:t>Very low or very high cutting speeds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l-GR" altLang="en-US" sz="2400" smtClean="0">
                <a:latin typeface="Arial" charset="0"/>
              </a:rPr>
              <a:t>Large depths of cut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l-GR" altLang="en-US" sz="2400" smtClean="0">
                <a:latin typeface="Arial" charset="0"/>
              </a:rPr>
              <a:t>Low rake angles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l-GR" altLang="en-US" sz="2400" smtClean="0">
                <a:latin typeface="Arial" charset="0"/>
              </a:rPr>
              <a:t>Lack of an effective cutting fluid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l-GR" altLang="en-US" sz="2400" smtClean="0">
                <a:latin typeface="Arial" charset="0"/>
              </a:rPr>
              <a:t>Low stiffness of the machine tool</a:t>
            </a:r>
            <a:r>
              <a:rPr lang="en-US" altLang="en-US" sz="2400" smtClean="0">
                <a:latin typeface="Arial" charset="0"/>
              </a:rPr>
              <a:t> (</a:t>
            </a:r>
            <a:r>
              <a:rPr lang="en-US" altLang="en-US" sz="2400" smtClean="0">
                <a:latin typeface="Arial" charset="0"/>
                <a:cs typeface="Arial" charset="0"/>
              </a:rPr>
              <a:t>⇒ vibration, chatter)</a:t>
            </a:r>
            <a:endParaRPr lang="el-GR" altLang="en-US" sz="2400" smtClean="0">
              <a:latin typeface="Arial" charset="0"/>
            </a:endParaRP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7738594E-1150-491C-9348-82FC4F05700B}" type="slidenum">
              <a:rPr lang="en-US" altLang="zh-CN" smtClean="0"/>
              <a:pPr>
                <a:defRPr/>
              </a:pPr>
              <a:t>25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3000" b="1" smtClean="0"/>
              <a:t>Mechanics of Cutting:</a:t>
            </a:r>
            <a:br>
              <a:rPr lang="en-US" altLang="en-US" sz="3000" b="1" smtClean="0"/>
            </a:br>
            <a:r>
              <a:rPr lang="en-AU" altLang="en-US" sz="3000" b="1" smtClean="0"/>
              <a:t>Types of Chips Produced in Metal Cutting</a:t>
            </a:r>
          </a:p>
        </p:txBody>
      </p:sp>
      <p:sp>
        <p:nvSpPr>
          <p:cNvPr id="35843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Chip Curl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Chips will develop a curvature (</a:t>
            </a:r>
            <a:r>
              <a:rPr lang="en-US" altLang="en-US" sz="2400" i="1" smtClean="0">
                <a:latin typeface="Arial" charset="0"/>
              </a:rPr>
              <a:t>chip curl</a:t>
            </a:r>
            <a:r>
              <a:rPr lang="en-US" altLang="en-US" sz="2400" smtClean="0">
                <a:latin typeface="Arial" charset="0"/>
              </a:rPr>
              <a:t>) as they leave the workpiece surface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F</a:t>
            </a:r>
            <a:r>
              <a:rPr lang="el-GR" altLang="en-US" sz="2400" smtClean="0">
                <a:latin typeface="Arial" charset="0"/>
              </a:rPr>
              <a:t>actors affecting the chip curl</a:t>
            </a:r>
            <a:r>
              <a:rPr lang="en-US" altLang="en-US" sz="2400" smtClean="0">
                <a:latin typeface="Arial" charset="0"/>
              </a:rPr>
              <a:t> conditions are: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D</a:t>
            </a:r>
            <a:r>
              <a:rPr lang="el-GR" altLang="en-US" sz="2400" smtClean="0">
                <a:latin typeface="Arial" charset="0"/>
              </a:rPr>
              <a:t>istribution of stresses in the primary and secondary shear zones.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l-GR" altLang="en-US" sz="2400" smtClean="0">
                <a:latin typeface="Arial" charset="0"/>
              </a:rPr>
              <a:t>Thermal effects.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l-GR" altLang="en-US" sz="2400" smtClean="0">
                <a:latin typeface="Arial" charset="0"/>
              </a:rPr>
              <a:t>Work-hardening characteristics of the workpiece material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Ge</a:t>
            </a:r>
            <a:r>
              <a:rPr lang="el-GR" altLang="en-US" sz="2400" smtClean="0">
                <a:latin typeface="Arial" charset="0"/>
              </a:rPr>
              <a:t>ometry of the cutting tool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l-GR" altLang="en-US" sz="2400" smtClean="0">
                <a:latin typeface="Arial" charset="0"/>
              </a:rPr>
              <a:t>Cutting fluids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Note, as cutting depth ↓, chip radius ↓ (i.e. curlier)</a:t>
            </a:r>
            <a:endParaRPr lang="el-GR" altLang="en-US" sz="2400" smtClean="0">
              <a:latin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F08B9A13-7600-43AC-9130-86D6FB743354}" type="slidenum">
              <a:rPr lang="en-US" altLang="zh-CN" smtClean="0"/>
              <a:pPr>
                <a:defRPr/>
              </a:pPr>
              <a:t>26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3000" b="1" smtClean="0"/>
              <a:t>Mechanics of Cutting:</a:t>
            </a:r>
            <a:br>
              <a:rPr lang="en-US" altLang="en-US" sz="3000" b="1" smtClean="0"/>
            </a:br>
            <a:r>
              <a:rPr lang="en-AU" altLang="en-US" sz="3000" b="1" smtClean="0"/>
              <a:t>Types of Chips Produced in Metal Cutting</a:t>
            </a:r>
          </a:p>
        </p:txBody>
      </p:sp>
      <p:sp>
        <p:nvSpPr>
          <p:cNvPr id="36867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5240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Chip Breakers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Long, continuous chips are undesirable since: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become entangled and greatly interfere with machining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potential safety hazard</a:t>
            </a:r>
          </a:p>
          <a:p>
            <a:pPr marL="457200" indent="-457200" eaLnBrk="1" hangingPunct="1"/>
            <a:r>
              <a:rPr lang="en-US" altLang="en-US" sz="2400" i="1" smtClean="0">
                <a:latin typeface="Arial" charset="0"/>
              </a:rPr>
              <a:t>chip-breaker: </a:t>
            </a:r>
            <a:r>
              <a:rPr lang="en-US" altLang="en-US" sz="2400" smtClean="0">
                <a:latin typeface="Arial" charset="0"/>
              </a:rPr>
              <a:t>breaks </a:t>
            </a:r>
            <a:br>
              <a:rPr lang="en-US" altLang="en-US" sz="2400" smtClean="0">
                <a:latin typeface="Arial" charset="0"/>
              </a:rPr>
            </a:br>
            <a:r>
              <a:rPr lang="en-US" altLang="en-US" sz="2400" smtClean="0">
                <a:latin typeface="Arial" charset="0"/>
              </a:rPr>
              <a:t>chips intermittently </a:t>
            </a:r>
            <a:br>
              <a:rPr lang="en-US" altLang="en-US" sz="2400" smtClean="0">
                <a:latin typeface="Arial" charset="0"/>
              </a:rPr>
            </a:br>
            <a:r>
              <a:rPr lang="en-US" altLang="en-US" sz="2400" smtClean="0">
                <a:latin typeface="Arial" charset="0"/>
              </a:rPr>
              <a:t>with cutting tools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Traditionally are clamped to </a:t>
            </a:r>
            <a:br>
              <a:rPr lang="en-US" altLang="en-US" sz="2400" smtClean="0">
                <a:latin typeface="Arial" charset="0"/>
              </a:rPr>
            </a:br>
            <a:r>
              <a:rPr lang="en-US" altLang="en-US" sz="2400" smtClean="0">
                <a:latin typeface="Arial" charset="0"/>
              </a:rPr>
              <a:t>rake face: bend and</a:t>
            </a:r>
            <a:br>
              <a:rPr lang="en-US" altLang="en-US" sz="2400" smtClean="0">
                <a:latin typeface="Arial" charset="0"/>
              </a:rPr>
            </a:br>
            <a:r>
              <a:rPr lang="en-US" altLang="en-US" sz="2400" smtClean="0">
                <a:latin typeface="Arial" charset="0"/>
              </a:rPr>
              <a:t>break the chip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Modern tools: built-in chip </a:t>
            </a:r>
            <a:br>
              <a:rPr lang="en-US" altLang="en-US" sz="2400" smtClean="0">
                <a:latin typeface="Arial" charset="0"/>
              </a:rPr>
            </a:br>
            <a:r>
              <a:rPr lang="en-US" altLang="en-US" sz="2400" smtClean="0">
                <a:latin typeface="Arial" charset="0"/>
              </a:rPr>
              <a:t>breakers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Ideal chip: “C” or “9” shape</a:t>
            </a:r>
            <a:endParaRPr lang="el-GR" altLang="en-US" sz="2400" smtClean="0">
              <a:latin typeface="Arial" charset="0"/>
            </a:endParaRPr>
          </a:p>
        </p:txBody>
      </p:sp>
      <p:pic>
        <p:nvPicPr>
          <p:cNvPr id="3686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262313"/>
            <a:ext cx="3962400" cy="3595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9" name="Rectangle 3"/>
          <p:cNvSpPr txBox="1">
            <a:spLocks/>
          </p:cNvSpPr>
          <p:nvPr/>
        </p:nvSpPr>
        <p:spPr bwMode="auto">
          <a:xfrm>
            <a:off x="6781800" y="3505200"/>
            <a:ext cx="2438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>
                <a:latin typeface="Arial" charset="0"/>
                <a:ea typeface="SimSun" pitchFamily="2" charset="-122"/>
              </a:rPr>
              <a:t>clamped chip breaker</a:t>
            </a:r>
            <a:endParaRPr lang="en-AU" altLang="en-US" sz="1800" i="1">
              <a:latin typeface="Arial" charset="0"/>
            </a:endParaRPr>
          </a:p>
        </p:txBody>
      </p:sp>
      <p:sp>
        <p:nvSpPr>
          <p:cNvPr id="36870" name="Rectangle 3"/>
          <p:cNvSpPr txBox="1">
            <a:spLocks/>
          </p:cNvSpPr>
          <p:nvPr/>
        </p:nvSpPr>
        <p:spPr bwMode="auto">
          <a:xfrm>
            <a:off x="6477000" y="5181600"/>
            <a:ext cx="2667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1800">
                <a:latin typeface="Arial" charset="0"/>
                <a:ea typeface="SimSun" pitchFamily="2" charset="-122"/>
              </a:rPr>
              <a:t>Grooves in tools act as chip breakers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5AF21075-C0B7-4BC8-A9B5-C0F3594BF074}" type="slidenum">
              <a:rPr lang="en-US" altLang="zh-CN" smtClean="0"/>
              <a:pPr>
                <a:defRPr/>
              </a:pPr>
              <a:t>27</a:t>
            </a:fld>
            <a:endParaRPr lang="en-US" altLang="zh-CN"/>
          </a:p>
        </p:txBody>
      </p:sp>
      <p:sp>
        <p:nvSpPr>
          <p:cNvPr id="36872" name="Rectangle 3"/>
          <p:cNvSpPr txBox="1">
            <a:spLocks/>
          </p:cNvSpPr>
          <p:nvPr/>
        </p:nvSpPr>
        <p:spPr bwMode="auto">
          <a:xfrm>
            <a:off x="4648200" y="3124200"/>
            <a:ext cx="2438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1800">
                <a:latin typeface="Arial" charset="0"/>
                <a:ea typeface="SimSun" pitchFamily="2" charset="-122"/>
              </a:rPr>
              <a:t>action of chip breaker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3000" b="1" smtClean="0"/>
              <a:t>Mechanics of Cutting:</a:t>
            </a:r>
            <a:br>
              <a:rPr lang="en-US" altLang="en-US" sz="3000" b="1" smtClean="0"/>
            </a:br>
            <a:r>
              <a:rPr lang="en-AU" altLang="en-US" sz="3000" b="1" smtClean="0"/>
              <a:t>Types of Chips Produced in Metal Cutting</a:t>
            </a:r>
          </a:p>
        </p:txBody>
      </p:sp>
      <p:sp>
        <p:nvSpPr>
          <p:cNvPr id="37891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Chip Breakers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Chips can also be broken by changing the tool geometry to control chip flow</a:t>
            </a:r>
            <a:endParaRPr lang="el-GR" altLang="en-US" sz="2400" smtClean="0">
              <a:latin typeface="Arial" charset="0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pic>
        <p:nvPicPr>
          <p:cNvPr id="3789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025775"/>
            <a:ext cx="8915400" cy="246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4" name="Rectangle 5"/>
          <p:cNvSpPr>
            <a:spLocks noChangeArrowheads="1"/>
          </p:cNvSpPr>
          <p:nvPr/>
        </p:nvSpPr>
        <p:spPr bwMode="auto">
          <a:xfrm>
            <a:off x="76200" y="5334000"/>
            <a:ext cx="20351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>
                <a:latin typeface="Arial" charset="0"/>
                <a:ea typeface="SimSun" pitchFamily="2" charset="-122"/>
              </a:rPr>
              <a:t>Tightly curled chip</a:t>
            </a:r>
            <a:endParaRPr lang="en-AU" altLang="en-US" sz="1800" i="1">
              <a:latin typeface="Arial" charset="0"/>
            </a:endParaRPr>
          </a:p>
        </p:txBody>
      </p:sp>
      <p:sp>
        <p:nvSpPr>
          <p:cNvPr id="37895" name="Rectangle 6"/>
          <p:cNvSpPr>
            <a:spLocks noChangeArrowheads="1"/>
          </p:cNvSpPr>
          <p:nvPr/>
        </p:nvSpPr>
        <p:spPr bwMode="auto">
          <a:xfrm>
            <a:off x="2667000" y="2971800"/>
            <a:ext cx="3657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1800" b="1">
                <a:latin typeface="Arial" charset="0"/>
                <a:ea typeface="SimSun" pitchFamily="2" charset="-122"/>
              </a:rPr>
              <a:t>Chips produced in turning</a:t>
            </a:r>
            <a:endParaRPr lang="en-AU" altLang="en-US" sz="1800" b="1" i="1">
              <a:latin typeface="Arial" charset="0"/>
            </a:endParaRPr>
          </a:p>
        </p:txBody>
      </p:sp>
      <p:sp>
        <p:nvSpPr>
          <p:cNvPr id="37896" name="Rectangle 7"/>
          <p:cNvSpPr>
            <a:spLocks noChangeArrowheads="1"/>
          </p:cNvSpPr>
          <p:nvPr/>
        </p:nvSpPr>
        <p:spPr bwMode="auto">
          <a:xfrm>
            <a:off x="2209800" y="5283200"/>
            <a:ext cx="2365375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>
                <a:latin typeface="Arial" charset="0"/>
                <a:ea typeface="SimSun" pitchFamily="2" charset="-122"/>
              </a:rPr>
              <a:t>Chips hits workpiece </a:t>
            </a:r>
          </a:p>
          <a:p>
            <a:pPr eaLnBrk="1" hangingPunct="1">
              <a:buFontTx/>
              <a:buNone/>
            </a:pPr>
            <a:r>
              <a:rPr lang="en-US" altLang="en-US" sz="1800">
                <a:latin typeface="Arial" charset="0"/>
                <a:ea typeface="SimSun" pitchFamily="2" charset="-122"/>
              </a:rPr>
              <a:t>and breaks</a:t>
            </a:r>
            <a:endParaRPr lang="en-AU" altLang="en-US" sz="1800">
              <a:latin typeface="Arial" charset="0"/>
            </a:endParaRPr>
          </a:p>
        </p:txBody>
      </p:sp>
      <p:sp>
        <p:nvSpPr>
          <p:cNvPr id="37897" name="Rectangle 8"/>
          <p:cNvSpPr>
            <a:spLocks noChangeArrowheads="1"/>
          </p:cNvSpPr>
          <p:nvPr/>
        </p:nvSpPr>
        <p:spPr bwMode="auto">
          <a:xfrm>
            <a:off x="4648200" y="5297488"/>
            <a:ext cx="19812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>
                <a:latin typeface="Arial" charset="0"/>
                <a:ea typeface="SimSun" pitchFamily="2" charset="-122"/>
              </a:rPr>
              <a:t>Continuous chip moving radially away from the workpiece</a:t>
            </a:r>
            <a:endParaRPr lang="en-AU" altLang="en-US" sz="1800">
              <a:latin typeface="Arial" charset="0"/>
            </a:endParaRPr>
          </a:p>
        </p:txBody>
      </p:sp>
      <p:sp>
        <p:nvSpPr>
          <p:cNvPr id="37898" name="Rectangle 9"/>
          <p:cNvSpPr>
            <a:spLocks noChangeArrowheads="1"/>
          </p:cNvSpPr>
          <p:nvPr/>
        </p:nvSpPr>
        <p:spPr bwMode="auto">
          <a:xfrm>
            <a:off x="7000875" y="5297488"/>
            <a:ext cx="19907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>
                <a:latin typeface="Arial" charset="0"/>
                <a:ea typeface="SimSun" pitchFamily="2" charset="-122"/>
              </a:rPr>
              <a:t>Chip hits tool shank (body) and breaks off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78475896-B4F4-4746-BDFF-F2B8F58245B8}" type="slidenum">
              <a:rPr lang="en-US" altLang="zh-CN" smtClean="0"/>
              <a:pPr>
                <a:defRPr/>
              </a:pPr>
              <a:t>28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3000" b="1" smtClean="0"/>
              <a:t>Mechanics of Cutting:</a:t>
            </a:r>
            <a:br>
              <a:rPr lang="en-US" altLang="en-US" sz="3000" b="1" smtClean="0"/>
            </a:br>
            <a:r>
              <a:rPr lang="en-AU" altLang="en-US" sz="3000" b="1" smtClean="0"/>
              <a:t>Oblique Cutting</a:t>
            </a:r>
          </a:p>
        </p:txBody>
      </p:sp>
      <p:sp>
        <p:nvSpPr>
          <p:cNvPr id="38915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378825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Majority of machining operations involve tool shapes that are 3-D where the cutting is said to be </a:t>
            </a:r>
            <a:r>
              <a:rPr lang="en-US" altLang="en-US" sz="2400" i="1" smtClean="0">
                <a:latin typeface="Arial" charset="0"/>
              </a:rPr>
              <a:t>oblique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D</a:t>
            </a:r>
            <a:r>
              <a:rPr lang="el-GR" altLang="en-US" sz="2400" smtClean="0">
                <a:latin typeface="Arial" charset="0"/>
              </a:rPr>
              <a:t>ifference between oblique </a:t>
            </a:r>
            <a:r>
              <a:rPr lang="en-US" altLang="en-US" sz="2400" smtClean="0">
                <a:latin typeface="Arial" charset="0"/>
              </a:rPr>
              <a:t>and </a:t>
            </a:r>
            <a:r>
              <a:rPr lang="el-GR" altLang="en-US" sz="2400" smtClean="0">
                <a:latin typeface="Arial" charset="0"/>
              </a:rPr>
              <a:t>orthogonal</a:t>
            </a:r>
            <a:r>
              <a:rPr lang="en-US" altLang="en-US" sz="2400" smtClean="0">
                <a:latin typeface="Arial" charset="0"/>
              </a:rPr>
              <a:t> </a:t>
            </a:r>
            <a:r>
              <a:rPr lang="el-GR" altLang="en-US" sz="2400" smtClean="0">
                <a:latin typeface="Arial" charset="0"/>
              </a:rPr>
              <a:t>cutting</a:t>
            </a:r>
            <a:r>
              <a:rPr lang="en-US" altLang="en-US" sz="2400" smtClean="0">
                <a:latin typeface="Arial" charset="0"/>
              </a:rPr>
              <a:t> can be seen in chip movement and shape</a:t>
            </a:r>
          </a:p>
          <a:p>
            <a:pPr marL="457200" indent="-457200" eaLnBrk="1" hangingPunct="1"/>
            <a:endParaRPr lang="el-GR" altLang="en-US" sz="2400" smtClean="0">
              <a:latin typeface="Arial" charset="0"/>
            </a:endParaRPr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pic>
        <p:nvPicPr>
          <p:cNvPr id="3891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4137025"/>
            <a:ext cx="6837363" cy="272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DAFC8A49-25DF-4D35-AC30-68A629ACE8D5}" type="slidenum">
              <a:rPr lang="en-US" altLang="zh-CN" smtClean="0"/>
              <a:pPr>
                <a:defRPr/>
              </a:pPr>
              <a:t>29</a:t>
            </a:fld>
            <a:endParaRPr lang="en-US" altLang="zh-CN"/>
          </a:p>
        </p:txBody>
      </p:sp>
      <p:sp>
        <p:nvSpPr>
          <p:cNvPr id="38919" name="Rectangle 6"/>
          <p:cNvSpPr>
            <a:spLocks noChangeArrowheads="1"/>
          </p:cNvSpPr>
          <p:nvPr/>
        </p:nvSpPr>
        <p:spPr bwMode="auto">
          <a:xfrm>
            <a:off x="609600" y="3697288"/>
            <a:ext cx="39624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 b="1">
                <a:latin typeface="Arial" charset="0"/>
                <a:ea typeface="SimSun" pitchFamily="2" charset="-122"/>
              </a:rPr>
              <a:t>Cutting with an Oblique Tool</a:t>
            </a:r>
            <a:br>
              <a:rPr lang="en-US" altLang="en-US" sz="1800" b="1">
                <a:latin typeface="Arial" charset="0"/>
                <a:ea typeface="SimSun" pitchFamily="2" charset="-122"/>
              </a:rPr>
            </a:br>
            <a:r>
              <a:rPr lang="en-US" altLang="en-US" sz="1800">
                <a:latin typeface="Arial" charset="0"/>
                <a:ea typeface="SimSun" pitchFamily="2" charset="-122"/>
              </a:rPr>
              <a:t>(note the direction of chip movement)</a:t>
            </a:r>
            <a:endParaRPr lang="en-AU" altLang="en-US" sz="1800" i="1">
              <a:latin typeface="Arial" charset="0"/>
            </a:endParaRPr>
          </a:p>
        </p:txBody>
      </p:sp>
      <p:sp>
        <p:nvSpPr>
          <p:cNvPr id="38920" name="Rectangle 7"/>
          <p:cNvSpPr>
            <a:spLocks noChangeArrowheads="1"/>
          </p:cNvSpPr>
          <p:nvPr/>
        </p:nvSpPr>
        <p:spPr bwMode="auto">
          <a:xfrm>
            <a:off x="4419600" y="3544888"/>
            <a:ext cx="25146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>
                <a:latin typeface="Arial" charset="0"/>
                <a:ea typeface="SimSun" pitchFamily="2" charset="-122"/>
              </a:rPr>
              <a:t>Top view, showing inclination angle, </a:t>
            </a:r>
            <a:r>
              <a:rPr lang="en-US" altLang="en-US" sz="1800" i="1">
                <a:latin typeface="Arial" charset="0"/>
                <a:ea typeface="SimSun" pitchFamily="2" charset="-122"/>
              </a:rPr>
              <a:t>i</a:t>
            </a:r>
            <a:endParaRPr lang="en-AU" altLang="en-US" sz="1800" i="1">
              <a:latin typeface="Arial" charset="0"/>
            </a:endParaRPr>
          </a:p>
        </p:txBody>
      </p:sp>
      <p:sp>
        <p:nvSpPr>
          <p:cNvPr id="38921" name="Rectangle 8"/>
          <p:cNvSpPr>
            <a:spLocks noChangeArrowheads="1"/>
          </p:cNvSpPr>
          <p:nvPr/>
        </p:nvSpPr>
        <p:spPr bwMode="auto">
          <a:xfrm>
            <a:off x="6400800" y="3962400"/>
            <a:ext cx="25146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>
                <a:latin typeface="Arial" charset="0"/>
                <a:ea typeface="SimSun" pitchFamily="2" charset="-122"/>
              </a:rPr>
              <a:t>Types of chips produced with tools at increasing inclination angles</a:t>
            </a:r>
            <a:endParaRPr lang="en-AU" altLang="en-US" sz="1800" i="1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z="3000" b="1" smtClean="0">
                <a:solidFill>
                  <a:srgbClr val="3E3F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PART IV: </a:t>
            </a:r>
            <a:br>
              <a:rPr lang="en-US" altLang="zh-CN" sz="3000" b="1" smtClean="0">
                <a:solidFill>
                  <a:srgbClr val="3E3F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</a:br>
            <a:r>
              <a:rPr lang="en-US" altLang="zh-CN" sz="3000" b="1" smtClean="0">
                <a:solidFill>
                  <a:srgbClr val="3E3F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Machining Processes and Machine Tools</a:t>
            </a:r>
            <a:endParaRPr lang="en-AU" sz="2600" smtClean="0">
              <a:solidFill>
                <a:srgbClr val="3E3F68"/>
              </a:solidFill>
              <a:ea typeface="SimSun" pitchFamily="2" charset="-122"/>
            </a:endParaRPr>
          </a:p>
        </p:txBody>
      </p:sp>
      <p:sp>
        <p:nvSpPr>
          <p:cNvPr id="12291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2400" b="1" smtClean="0">
                <a:latin typeface="Arial" charset="0"/>
              </a:rPr>
              <a:t>Machining </a:t>
            </a:r>
            <a:r>
              <a:rPr lang="en-US" altLang="en-US" sz="2400" smtClean="0">
                <a:latin typeface="Arial" charset="0"/>
              </a:rPr>
              <a:t>is the </a:t>
            </a:r>
            <a:r>
              <a:rPr lang="en-US" altLang="en-US" sz="2400" i="1" smtClean="0">
                <a:latin typeface="Arial" charset="0"/>
              </a:rPr>
              <a:t>removal </a:t>
            </a:r>
            <a:r>
              <a:rPr lang="en-US" altLang="en-US" sz="2400" smtClean="0">
                <a:latin typeface="Arial" charset="0"/>
              </a:rPr>
              <a:t>of material and </a:t>
            </a:r>
            <a:r>
              <a:rPr lang="en-US" altLang="en-US" sz="2400" i="1" smtClean="0">
                <a:latin typeface="Arial" charset="0"/>
              </a:rPr>
              <a:t>modification </a:t>
            </a:r>
            <a:r>
              <a:rPr lang="en-US" altLang="en-US" sz="2400" smtClean="0">
                <a:latin typeface="Arial" charset="0"/>
              </a:rPr>
              <a:t>of the surfaces of a workpiece</a:t>
            </a:r>
          </a:p>
          <a:p>
            <a:pPr eaLnBrk="1" hangingPunct="1"/>
            <a:r>
              <a:rPr lang="en-AU" altLang="en-US" sz="2400" smtClean="0">
                <a:latin typeface="Arial" charset="0"/>
              </a:rPr>
              <a:t>Machining involves </a:t>
            </a:r>
            <a:r>
              <a:rPr lang="en-AU" altLang="en-US" sz="2400" i="1" smtClean="0">
                <a:latin typeface="Arial" charset="0"/>
              </a:rPr>
              <a:t>secondary </a:t>
            </a:r>
            <a:r>
              <a:rPr lang="en-AU" altLang="en-US" sz="2400" smtClean="0">
                <a:latin typeface="Arial" charset="0"/>
              </a:rPr>
              <a:t>and </a:t>
            </a:r>
            <a:r>
              <a:rPr lang="en-AU" altLang="en-US" sz="2400" i="1" smtClean="0">
                <a:latin typeface="Arial" charset="0"/>
              </a:rPr>
              <a:t>finishing </a:t>
            </a:r>
            <a:r>
              <a:rPr lang="en-AU" altLang="en-US" sz="2400" smtClean="0">
                <a:latin typeface="Arial" charset="0"/>
              </a:rPr>
              <a:t>operations</a:t>
            </a: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pic>
        <p:nvPicPr>
          <p:cNvPr id="12293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3276600"/>
            <a:ext cx="7618413" cy="278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8DA8402F-4369-4FAA-85C6-93483F4DBAEE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3000" b="1" smtClean="0"/>
              <a:t>Mechanics of Cutting:</a:t>
            </a:r>
            <a:br>
              <a:rPr lang="en-US" altLang="en-US" sz="3000" b="1" smtClean="0"/>
            </a:br>
            <a:r>
              <a:rPr lang="en-AU" altLang="en-US" sz="3000" b="1" smtClean="0"/>
              <a:t>Oblique Cutting</a:t>
            </a:r>
          </a:p>
        </p:txBody>
      </p:sp>
      <p:sp>
        <p:nvSpPr>
          <p:cNvPr id="39939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Orthogonal cutting: chip slides directly up face of tool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Oblique cutting: chip is </a:t>
            </a:r>
            <a:r>
              <a:rPr lang="en-US" altLang="en-US" sz="2400" i="1" smtClean="0">
                <a:latin typeface="Arial" charset="0"/>
              </a:rPr>
              <a:t>helical, </a:t>
            </a:r>
            <a:r>
              <a:rPr lang="en-US" altLang="en-US" sz="2400" smtClean="0">
                <a:latin typeface="Arial" charset="0"/>
              </a:rPr>
              <a:t>at an </a:t>
            </a:r>
            <a:r>
              <a:rPr lang="en-US" altLang="en-US" sz="2400" b="1" smtClean="0">
                <a:latin typeface="Arial" charset="0"/>
              </a:rPr>
              <a:t>inclination</a:t>
            </a:r>
            <a:r>
              <a:rPr lang="en-US" altLang="en-US" sz="2400" smtClean="0">
                <a:latin typeface="Arial" charset="0"/>
              </a:rPr>
              <a:t> </a:t>
            </a:r>
            <a:r>
              <a:rPr lang="en-US" altLang="en-US" sz="2400" b="1" smtClean="0">
                <a:latin typeface="Arial" charset="0"/>
              </a:rPr>
              <a:t>angle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Chip movement is like snow from snowplow blade: sideways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i.e. helical chip don’t interfere with cutting zone, unlike orthogonal cutting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</a:t>
            </a:r>
            <a:r>
              <a:rPr lang="el-GR" altLang="en-US" sz="2400" smtClean="0">
                <a:latin typeface="Arial" charset="0"/>
              </a:rPr>
              <a:t>he effective</a:t>
            </a:r>
            <a:r>
              <a:rPr lang="en-US" altLang="en-US" sz="2400" smtClean="0">
                <a:latin typeface="Arial" charset="0"/>
              </a:rPr>
              <a:t> </a:t>
            </a:r>
            <a:r>
              <a:rPr lang="el-GR" altLang="en-US" sz="2400" smtClean="0">
                <a:latin typeface="Arial" charset="0"/>
              </a:rPr>
              <a:t>rake angle</a:t>
            </a:r>
            <a:r>
              <a:rPr lang="en-US" altLang="en-US" sz="2400" smtClean="0">
                <a:latin typeface="Arial" charset="0"/>
              </a:rPr>
              <a:t> is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Note </a:t>
            </a:r>
            <a:r>
              <a:rPr lang="en-US" altLang="en-US" sz="2100" i="1" smtClean="0">
                <a:latin typeface="Arial" charset="0"/>
              </a:rPr>
              <a:t>i</a:t>
            </a:r>
            <a:r>
              <a:rPr lang="en-US" altLang="en-US" sz="2100" smtClean="0">
                <a:latin typeface="Arial" charset="0"/>
              </a:rPr>
              <a:t>, </a:t>
            </a:r>
            <a:r>
              <a:rPr lang="en-US" altLang="en-US" sz="2100" i="1" smtClean="0">
                <a:latin typeface="Arial" charset="0"/>
                <a:sym typeface="Symbol" pitchFamily="18" charset="2"/>
              </a:rPr>
              <a:t></a:t>
            </a:r>
            <a:r>
              <a:rPr lang="en-US" altLang="en-US" sz="2100" i="1" baseline="-25000" smtClean="0">
                <a:latin typeface="Arial" charset="0"/>
                <a:sym typeface="Symbol" pitchFamily="18" charset="2"/>
              </a:rPr>
              <a:t>n</a:t>
            </a:r>
            <a:r>
              <a:rPr lang="en-US" altLang="en-US" sz="2100" smtClean="0">
                <a:latin typeface="Arial" charset="0"/>
              </a:rPr>
              <a:t> can be measured directly to find </a:t>
            </a:r>
            <a:r>
              <a:rPr lang="en-US" altLang="en-US" sz="2100" i="1" smtClean="0">
                <a:latin typeface="Arial" charset="0"/>
                <a:sym typeface="Symbol" pitchFamily="18" charset="2"/>
              </a:rPr>
              <a:t></a:t>
            </a:r>
            <a:r>
              <a:rPr lang="en-US" altLang="en-US" sz="2100" i="1" baseline="-25000" smtClean="0">
                <a:latin typeface="Arial" charset="0"/>
                <a:sym typeface="Symbol" pitchFamily="18" charset="2"/>
              </a:rPr>
              <a:t>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As </a:t>
            </a:r>
            <a:r>
              <a:rPr lang="en-US" altLang="en-US" sz="2100" i="1" smtClean="0">
                <a:latin typeface="Arial" charset="0"/>
              </a:rPr>
              <a:t>i</a:t>
            </a:r>
            <a:r>
              <a:rPr lang="en-US" altLang="en-US" sz="2100" smtClean="0">
                <a:latin typeface="Arial" charset="0"/>
              </a:rPr>
              <a:t> ↑ </a:t>
            </a:r>
            <a:r>
              <a:rPr lang="en-US" altLang="en-US" sz="2100" smtClean="0">
                <a:latin typeface="Lucida Sans Unicode" pitchFamily="34" charset="0"/>
                <a:ea typeface="Lucida Sans Unicode" pitchFamily="34" charset="0"/>
                <a:cs typeface="Lucida Sans Unicode" pitchFamily="34" charset="0"/>
              </a:rPr>
              <a:t>⇒</a:t>
            </a:r>
            <a:r>
              <a:rPr lang="en-US" altLang="en-US" sz="2100" smtClean="0">
                <a:latin typeface="Arial" charset="0"/>
              </a:rPr>
              <a:t> </a:t>
            </a:r>
            <a:r>
              <a:rPr lang="en-US" altLang="en-US" sz="2100" i="1" smtClean="0">
                <a:latin typeface="Arial" charset="0"/>
                <a:sym typeface="Symbol" pitchFamily="18" charset="2"/>
              </a:rPr>
              <a:t></a:t>
            </a:r>
            <a:r>
              <a:rPr lang="en-US" altLang="en-US" sz="2100" i="1" baseline="-25000" smtClean="0">
                <a:latin typeface="Arial" charset="0"/>
                <a:sym typeface="Symbol" pitchFamily="18" charset="2"/>
              </a:rPr>
              <a:t>e</a:t>
            </a:r>
            <a:r>
              <a:rPr lang="en-US" altLang="en-US" sz="2100" smtClean="0">
                <a:latin typeface="Arial" charset="0"/>
              </a:rPr>
              <a:t> ↑ </a:t>
            </a:r>
            <a:r>
              <a:rPr lang="en-US" altLang="en-US" sz="2100" smtClean="0">
                <a:latin typeface="Lucida Sans Unicode" pitchFamily="34" charset="0"/>
                <a:ea typeface="Lucida Sans Unicode" pitchFamily="34" charset="0"/>
                <a:cs typeface="Lucida Sans Unicode" pitchFamily="34" charset="0"/>
              </a:rPr>
              <a:t>⇒ </a:t>
            </a:r>
            <a:r>
              <a:rPr lang="en-US" altLang="en-US" sz="2100" smtClean="0">
                <a:latin typeface="Arial" charset="0"/>
              </a:rPr>
              <a:t>chip becomes thinner and longer  (see </a:t>
            </a:r>
            <a:r>
              <a:rPr lang="en-US" altLang="en-US" sz="2100" smtClean="0">
                <a:latin typeface="Arial" charset="0"/>
                <a:hlinkClick r:id="" action="ppaction://hlinkshowjump?jump=previousslide"/>
              </a:rPr>
              <a:t>last slide</a:t>
            </a:r>
            <a:r>
              <a:rPr lang="en-US" altLang="en-US" sz="2100" smtClean="0">
                <a:latin typeface="Arial" charset="0"/>
              </a:rPr>
              <a:t>) </a:t>
            </a:r>
            <a:r>
              <a:rPr lang="en-US" altLang="en-US" sz="2100" smtClean="0">
                <a:latin typeface="Lucida Sans Unicode" pitchFamily="34" charset="0"/>
                <a:ea typeface="Lucida Sans Unicode" pitchFamily="34" charset="0"/>
                <a:cs typeface="Lucida Sans Unicode" pitchFamily="34" charset="0"/>
              </a:rPr>
              <a:t>⇒ </a:t>
            </a:r>
            <a:r>
              <a:rPr lang="en-US" altLang="en-US" sz="2100" smtClean="0">
                <a:latin typeface="Arial" charset="0"/>
              </a:rPr>
              <a:t>cutting force ↓ (very important finding!)</a:t>
            </a:r>
            <a:endParaRPr lang="el-GR" altLang="en-US" sz="2100" smtClean="0">
              <a:latin typeface="Arial" charset="0"/>
            </a:endParaRPr>
          </a:p>
        </p:txBody>
      </p:sp>
      <p:graphicFrame>
        <p:nvGraphicFramePr>
          <p:cNvPr id="39940" name="Object 6"/>
          <p:cNvGraphicFramePr>
            <a:graphicFrameLocks noChangeAspect="1"/>
          </p:cNvGraphicFramePr>
          <p:nvPr/>
        </p:nvGraphicFramePr>
        <p:xfrm>
          <a:off x="4953000" y="3662363"/>
          <a:ext cx="3529013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3" name="Equation" r:id="rId4" imgW="1879600" imgH="241300" progId="Equation.3">
                  <p:embed/>
                </p:oleObj>
              </mc:Choice>
              <mc:Fallback>
                <p:oleObj name="Equation" r:id="rId4" imgW="1879600" imgH="2413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3662363"/>
                        <a:ext cx="3529013" cy="452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41" name="Object 7"/>
          <p:cNvGraphicFramePr>
            <a:graphicFrameLocks noChangeAspect="1"/>
          </p:cNvGraphicFramePr>
          <p:nvPr/>
        </p:nvGraphicFramePr>
        <p:xfrm>
          <a:off x="8634413" y="2133600"/>
          <a:ext cx="35718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4" name="Equation" r:id="rId6" imgW="190417" imgH="203112" progId="Equation.3">
                  <p:embed/>
                </p:oleObj>
              </mc:Choice>
              <mc:Fallback>
                <p:oleObj name="Equation" r:id="rId6" imgW="190417" imgH="203112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34413" y="2133600"/>
                        <a:ext cx="357187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17A1E29A-98A0-4DDF-B256-7B4317E4D66C}" type="slidenum">
              <a:rPr lang="en-US" altLang="zh-CN" smtClean="0"/>
              <a:pPr>
                <a:defRPr/>
              </a:pPr>
              <a:t>30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3000" b="1" smtClean="0"/>
              <a:t>Mechanics of Cutting:</a:t>
            </a:r>
            <a:br>
              <a:rPr lang="en-US" altLang="en-US" sz="3000" b="1" smtClean="0"/>
            </a:br>
            <a:r>
              <a:rPr lang="en-AU" altLang="en-US" sz="3000" b="1" smtClean="0"/>
              <a:t>Oblique Cutting</a:t>
            </a:r>
          </a:p>
        </p:txBody>
      </p:sp>
      <p:sp>
        <p:nvSpPr>
          <p:cNvPr id="40963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Shaving and Skiving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Thin layers of material can be removed from straight or curved surfaces (similar to shaving wood with a plane)</a:t>
            </a:r>
          </a:p>
          <a:p>
            <a:pPr marL="457200" indent="-457200" eaLnBrk="1" hangingPunct="1"/>
            <a:r>
              <a:rPr lang="el-GR" altLang="en-US" sz="2400" i="1" smtClean="0">
                <a:latin typeface="Arial" charset="0"/>
              </a:rPr>
              <a:t>Shaving </a:t>
            </a:r>
            <a:r>
              <a:rPr lang="en-US" altLang="en-US" sz="2400" smtClean="0">
                <a:latin typeface="Arial" charset="0"/>
              </a:rPr>
              <a:t>can</a:t>
            </a:r>
            <a:r>
              <a:rPr lang="el-GR" altLang="en-US" sz="2400" smtClean="0">
                <a:latin typeface="Arial" charset="0"/>
              </a:rPr>
              <a:t> improv</a:t>
            </a:r>
            <a:r>
              <a:rPr lang="en-US" altLang="en-US" sz="2400" smtClean="0">
                <a:latin typeface="Arial" charset="0"/>
              </a:rPr>
              <a:t>e</a:t>
            </a:r>
            <a:r>
              <a:rPr lang="el-GR" altLang="en-US" sz="2400" smtClean="0">
                <a:latin typeface="Arial" charset="0"/>
              </a:rPr>
              <a:t> the surface finish and dimensional accuracy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l-GR" altLang="en-US" sz="2400" smtClean="0">
                <a:latin typeface="Arial" charset="0"/>
              </a:rPr>
              <a:t>Parts</a:t>
            </a:r>
            <a:r>
              <a:rPr lang="en-US" altLang="en-US" sz="2400" smtClean="0">
                <a:latin typeface="Arial" charset="0"/>
              </a:rPr>
              <a:t> </a:t>
            </a:r>
            <a:r>
              <a:rPr lang="el-GR" altLang="en-US" sz="2400" smtClean="0">
                <a:latin typeface="Arial" charset="0"/>
              </a:rPr>
              <a:t>that are long or combination of shapes are shaved by </a:t>
            </a:r>
            <a:r>
              <a:rPr lang="el-GR" altLang="en-US" sz="2400" i="1" smtClean="0">
                <a:latin typeface="Arial" charset="0"/>
              </a:rPr>
              <a:t>skiving </a:t>
            </a:r>
            <a:endParaRPr lang="en-US" altLang="en-US" sz="2400" i="1" smtClean="0">
              <a:latin typeface="Arial" charset="0"/>
            </a:endParaRP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A</a:t>
            </a:r>
            <a:r>
              <a:rPr lang="el-GR" altLang="en-US" sz="2100" smtClean="0">
                <a:latin typeface="Arial" charset="0"/>
              </a:rPr>
              <a:t> specially</a:t>
            </a:r>
            <a:r>
              <a:rPr lang="en-US" altLang="en-US" sz="2100" smtClean="0">
                <a:latin typeface="Arial" charset="0"/>
              </a:rPr>
              <a:t> </a:t>
            </a:r>
            <a:r>
              <a:rPr lang="el-GR" altLang="en-US" sz="2100" smtClean="0">
                <a:latin typeface="Arial" charset="0"/>
              </a:rPr>
              <a:t>shaped cutting tool </a:t>
            </a:r>
            <a:r>
              <a:rPr lang="en-US" altLang="en-US" sz="2100" smtClean="0">
                <a:latin typeface="Arial" charset="0"/>
              </a:rPr>
              <a:t>is</a:t>
            </a:r>
            <a:r>
              <a:rPr lang="el-GR" altLang="en-US" sz="2100" smtClean="0">
                <a:latin typeface="Arial" charset="0"/>
              </a:rPr>
              <a:t> move</a:t>
            </a:r>
            <a:r>
              <a:rPr lang="en-US" altLang="en-US" sz="2100" smtClean="0">
                <a:latin typeface="Arial" charset="0"/>
              </a:rPr>
              <a:t>d</a:t>
            </a:r>
            <a:r>
              <a:rPr lang="el-GR" altLang="en-US" sz="2100" smtClean="0">
                <a:latin typeface="Arial" charset="0"/>
              </a:rPr>
              <a:t> tangentially across the length of the workpiece</a:t>
            </a: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35EC7673-DD3E-4E2B-B914-5CAD5CBDD96C}" type="slidenum">
              <a:rPr lang="en-US" altLang="zh-CN" smtClean="0"/>
              <a:pPr>
                <a:defRPr/>
              </a:pPr>
              <a:t>31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Cutting Forces and Power</a:t>
            </a:r>
            <a:endParaRPr lang="en-AU" altLang="en-US" sz="4000" b="1" smtClean="0"/>
          </a:p>
        </p:txBody>
      </p:sp>
      <p:sp>
        <p:nvSpPr>
          <p:cNvPr id="41987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378825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Knowledge of </a:t>
            </a:r>
            <a:r>
              <a:rPr lang="en-US" altLang="en-US" sz="2400" i="1" smtClean="0">
                <a:latin typeface="Arial" charset="0"/>
              </a:rPr>
              <a:t>cutting forces </a:t>
            </a:r>
            <a:r>
              <a:rPr lang="en-US" altLang="en-US" sz="2400" smtClean="0">
                <a:latin typeface="Arial" charset="0"/>
              </a:rPr>
              <a:t>and </a:t>
            </a:r>
            <a:r>
              <a:rPr lang="en-US" altLang="en-US" sz="2400" i="1" smtClean="0">
                <a:latin typeface="Arial" charset="0"/>
              </a:rPr>
              <a:t>power </a:t>
            </a:r>
            <a:r>
              <a:rPr lang="en-US" altLang="en-US" sz="2400" smtClean="0">
                <a:latin typeface="Arial" charset="0"/>
              </a:rPr>
              <a:t>involves: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l-GR" altLang="en-US" sz="2400" smtClean="0">
                <a:latin typeface="Arial" charset="0"/>
              </a:rPr>
              <a:t>Data on cutting forces</a:t>
            </a:r>
            <a:endParaRPr lang="en-US" altLang="en-US" sz="2400" smtClean="0">
              <a:latin typeface="Arial" charset="0"/>
            </a:endParaRP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important to minimize distortions, maintain required dimensional accuracy, help select appropriate toolholders 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l-GR" altLang="en-US" sz="2400" smtClean="0">
                <a:latin typeface="Arial" charset="0"/>
              </a:rPr>
              <a:t>Power requirements</a:t>
            </a:r>
            <a:endParaRPr lang="en-US" altLang="en-US" sz="2400" smtClean="0">
              <a:latin typeface="Arial" charset="0"/>
            </a:endParaRP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enables appropriate tool selection</a:t>
            </a:r>
          </a:p>
          <a:p>
            <a:pPr marL="457200" indent="-457200" eaLnBrk="1" hangingPunct="1"/>
            <a:endParaRPr lang="el-GR" altLang="en-US" sz="2400" smtClean="0">
              <a:latin typeface="Arial" charset="0"/>
            </a:endParaRP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pic>
        <p:nvPicPr>
          <p:cNvPr id="4198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038600"/>
            <a:ext cx="6367463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0" name="Picture 6" descr="MCj04421500000[1]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5715000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71D84981-5488-415D-BE34-5F1F66A82237}" type="slidenum">
              <a:rPr lang="en-US" altLang="zh-CN" smtClean="0"/>
              <a:pPr>
                <a:defRPr/>
              </a:pPr>
              <a:t>32</a:t>
            </a:fld>
            <a:endParaRPr lang="en-US" altLang="zh-CN"/>
          </a:p>
        </p:txBody>
      </p:sp>
      <p:sp>
        <p:nvSpPr>
          <p:cNvPr id="41992" name="Rectangle 7"/>
          <p:cNvSpPr>
            <a:spLocks noChangeArrowheads="1"/>
          </p:cNvSpPr>
          <p:nvPr/>
        </p:nvSpPr>
        <p:spPr bwMode="auto">
          <a:xfrm>
            <a:off x="914400" y="4419600"/>
            <a:ext cx="24384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 b="1">
                <a:latin typeface="Arial" charset="0"/>
                <a:ea typeface="SimSun" pitchFamily="2" charset="-122"/>
              </a:rPr>
              <a:t>Forces acting in</a:t>
            </a:r>
            <a:br>
              <a:rPr lang="en-US" altLang="en-US" sz="1800" b="1">
                <a:latin typeface="Arial" charset="0"/>
                <a:ea typeface="SimSun" pitchFamily="2" charset="-122"/>
              </a:rPr>
            </a:br>
            <a:r>
              <a:rPr lang="en-US" altLang="en-US" sz="1800" b="1">
                <a:latin typeface="Arial" charset="0"/>
                <a:ea typeface="SimSun" pitchFamily="2" charset="-122"/>
              </a:rPr>
              <a:t>the cutting zone</a:t>
            </a:r>
            <a:r>
              <a:rPr lang="en-AU" altLang="en-US" sz="1800" i="1">
                <a:latin typeface="Arial" charset="0"/>
              </a:rPr>
              <a:t/>
            </a:r>
            <a:br>
              <a:rPr lang="en-AU" altLang="en-US" sz="1800" i="1">
                <a:latin typeface="Arial" charset="0"/>
              </a:rPr>
            </a:br>
            <a:r>
              <a:rPr lang="en-AU" altLang="en-US" sz="1800">
                <a:latin typeface="Arial" charset="0"/>
              </a:rPr>
              <a:t>during 2-D (orthogonal) cutting</a:t>
            </a:r>
            <a:endParaRPr lang="en-US" altLang="en-US" sz="1800" b="1">
              <a:latin typeface="Arial" charset="0"/>
              <a:ea typeface="SimSun" pitchFamily="2" charset="-122"/>
            </a:endParaRPr>
          </a:p>
        </p:txBody>
      </p:sp>
      <p:sp>
        <p:nvSpPr>
          <p:cNvPr id="41993" name="Rectangle 8"/>
          <p:cNvSpPr>
            <a:spLocks noChangeArrowheads="1"/>
          </p:cNvSpPr>
          <p:nvPr/>
        </p:nvSpPr>
        <p:spPr bwMode="auto">
          <a:xfrm>
            <a:off x="5867400" y="3322638"/>
            <a:ext cx="1828800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 b="1">
                <a:latin typeface="Arial" charset="0"/>
                <a:ea typeface="SimSun" pitchFamily="2" charset="-122"/>
              </a:rPr>
              <a:t>Force circle</a:t>
            </a:r>
            <a:r>
              <a:rPr lang="en-US" altLang="en-US" sz="1800">
                <a:latin typeface="Arial" charset="0"/>
                <a:ea typeface="SimSun" pitchFamily="2" charset="-122"/>
              </a:rPr>
              <a:t> to determine various forces</a:t>
            </a:r>
            <a:r>
              <a:rPr lang="en-US" altLang="en-US" sz="1800" b="1">
                <a:latin typeface="Arial" charset="0"/>
                <a:ea typeface="SimSun" pitchFamily="2" charset="-122"/>
              </a:rPr>
              <a:t> </a:t>
            </a:r>
            <a:r>
              <a:rPr lang="en-US" altLang="en-US" sz="1800">
                <a:latin typeface="Arial" charset="0"/>
                <a:ea typeface="SimSun" pitchFamily="2" charset="-122"/>
              </a:rPr>
              <a:t>in cutting zone</a:t>
            </a:r>
            <a:r>
              <a:rPr lang="en-US" altLang="en-US" sz="1800" b="1">
                <a:latin typeface="Arial" charset="0"/>
                <a:ea typeface="SimSun" pitchFamily="2" charset="-122"/>
              </a:rPr>
              <a:t/>
            </a:r>
            <a:br>
              <a:rPr lang="en-US" altLang="en-US" sz="1800" b="1">
                <a:latin typeface="Arial" charset="0"/>
                <a:ea typeface="SimSun" pitchFamily="2" charset="-122"/>
              </a:rPr>
            </a:br>
            <a:endParaRPr lang="en-US" altLang="en-US" sz="1800" b="1">
              <a:latin typeface="Arial" charset="0"/>
              <a:ea typeface="SimSun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Cutting Forces and Power</a:t>
            </a:r>
            <a:endParaRPr lang="en-AU" altLang="en-US" sz="4000" b="1" smtClean="0"/>
          </a:p>
        </p:txBody>
      </p:sp>
      <p:sp>
        <p:nvSpPr>
          <p:cNvPr id="43011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Forces considered in orthogonal cutting include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Cutting, friction (tool face), and shear forces</a:t>
            </a:r>
          </a:p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C</a:t>
            </a:r>
            <a:r>
              <a:rPr lang="el-GR" altLang="en-US" sz="2400" b="1" smtClean="0">
                <a:latin typeface="Arial" charset="0"/>
              </a:rPr>
              <a:t>utting</a:t>
            </a:r>
            <a:r>
              <a:rPr lang="en-US" altLang="en-US" sz="2400" b="1" smtClean="0">
                <a:latin typeface="Arial" charset="0"/>
              </a:rPr>
              <a:t> </a:t>
            </a:r>
            <a:r>
              <a:rPr lang="el-GR" altLang="en-US" sz="2400" b="1" smtClean="0">
                <a:latin typeface="Arial" charset="0"/>
              </a:rPr>
              <a:t>force</a:t>
            </a:r>
            <a:r>
              <a:rPr lang="en-US" altLang="en-US" sz="2400" smtClean="0">
                <a:latin typeface="Arial" charset="0"/>
              </a:rPr>
              <a:t>,</a:t>
            </a:r>
            <a:r>
              <a:rPr lang="en-US" altLang="en-US" sz="2400" i="1" smtClean="0">
                <a:latin typeface="Arial" charset="0"/>
              </a:rPr>
              <a:t>F</a:t>
            </a:r>
            <a:r>
              <a:rPr lang="en-US" altLang="en-US" sz="2400" i="1" baseline="-25000" smtClean="0">
                <a:latin typeface="Arial" charset="0"/>
              </a:rPr>
              <a:t>c</a:t>
            </a:r>
            <a:r>
              <a:rPr lang="en-US" altLang="en-US" sz="2400" smtClean="0">
                <a:latin typeface="Arial" charset="0"/>
              </a:rPr>
              <a:t> </a:t>
            </a:r>
            <a:r>
              <a:rPr lang="el-GR" altLang="en-US" sz="2400" smtClean="0">
                <a:latin typeface="Arial" charset="0"/>
              </a:rPr>
              <a:t>acts in the direction of the cutting speed</a:t>
            </a:r>
            <a:r>
              <a:rPr lang="en-US" altLang="en-US" sz="2400" smtClean="0">
                <a:latin typeface="Arial" charset="0"/>
              </a:rPr>
              <a:t> </a:t>
            </a:r>
            <a:r>
              <a:rPr lang="en-US" altLang="en-US" sz="2400" i="1" smtClean="0">
                <a:latin typeface="Arial" charset="0"/>
              </a:rPr>
              <a:t>V</a:t>
            </a:r>
            <a:r>
              <a:rPr lang="el-GR" altLang="en-US" sz="2400" smtClean="0">
                <a:latin typeface="Arial" charset="0"/>
              </a:rPr>
              <a:t>, and supplies the energy</a:t>
            </a:r>
            <a:r>
              <a:rPr lang="en-US" altLang="en-US" sz="2400" smtClean="0">
                <a:latin typeface="Arial" charset="0"/>
              </a:rPr>
              <a:t> </a:t>
            </a:r>
            <a:r>
              <a:rPr lang="el-GR" altLang="en-US" sz="2400" smtClean="0">
                <a:latin typeface="Arial" charset="0"/>
              </a:rPr>
              <a:t>required for cutting</a:t>
            </a:r>
            <a:endParaRPr lang="en-US" altLang="en-US" sz="2400" smtClean="0">
              <a:latin typeface="Arial" charset="0"/>
            </a:endParaRP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Ratio of </a:t>
            </a:r>
            <a:r>
              <a:rPr lang="en-US" altLang="en-US" sz="2000" i="1" smtClean="0">
                <a:latin typeface="Arial" charset="0"/>
              </a:rPr>
              <a:t>F</a:t>
            </a:r>
            <a:r>
              <a:rPr lang="en-US" altLang="en-US" sz="2000" i="1" baseline="-25000" smtClean="0">
                <a:latin typeface="Arial" charset="0"/>
              </a:rPr>
              <a:t>c</a:t>
            </a:r>
            <a:r>
              <a:rPr lang="en-US" altLang="en-US" sz="2000" smtClean="0">
                <a:latin typeface="Arial" charset="0"/>
              </a:rPr>
              <a:t> to cross-sectional area being cut (i.e. product of width and depth of cut, </a:t>
            </a:r>
            <a:r>
              <a:rPr lang="en-US" altLang="en-US" sz="2000" i="1" smtClean="0">
                <a:latin typeface="Arial" charset="0"/>
              </a:rPr>
              <a:t>t</a:t>
            </a:r>
            <a:r>
              <a:rPr lang="en-US" altLang="en-US" sz="2000" i="1" baseline="-25000" smtClean="0">
                <a:latin typeface="Arial" charset="0"/>
              </a:rPr>
              <a:t>0</a:t>
            </a:r>
            <a:r>
              <a:rPr lang="en-US" altLang="en-US" sz="2000" smtClean="0">
                <a:latin typeface="Arial" charset="0"/>
              </a:rPr>
              <a:t>) is called: </a:t>
            </a:r>
            <a:r>
              <a:rPr lang="en-US" altLang="en-US" sz="2000" i="1" smtClean="0">
                <a:latin typeface="Arial" charset="0"/>
              </a:rPr>
              <a:t>specific cutting force</a:t>
            </a:r>
          </a:p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Thrust </a:t>
            </a:r>
            <a:r>
              <a:rPr lang="el-GR" altLang="en-US" sz="2400" b="1" smtClean="0">
                <a:latin typeface="Arial" charset="0"/>
              </a:rPr>
              <a:t>force</a:t>
            </a:r>
            <a:r>
              <a:rPr lang="en-US" altLang="en-US" sz="2400" smtClean="0">
                <a:latin typeface="Arial" charset="0"/>
              </a:rPr>
              <a:t>,</a:t>
            </a:r>
            <a:r>
              <a:rPr lang="en-US" altLang="en-US" sz="2400" i="1" smtClean="0">
                <a:latin typeface="Arial" charset="0"/>
              </a:rPr>
              <a:t>F</a:t>
            </a:r>
            <a:r>
              <a:rPr lang="en-US" altLang="en-US" sz="2400" i="1" baseline="-25000" smtClean="0">
                <a:latin typeface="Arial" charset="0"/>
              </a:rPr>
              <a:t>t</a:t>
            </a:r>
            <a:r>
              <a:rPr lang="en-US" altLang="en-US" sz="2400" smtClean="0">
                <a:latin typeface="Arial" charset="0"/>
              </a:rPr>
              <a:t> </a:t>
            </a:r>
            <a:r>
              <a:rPr lang="el-GR" altLang="en-US" sz="2400" smtClean="0">
                <a:latin typeface="Arial" charset="0"/>
              </a:rPr>
              <a:t>acts in</a:t>
            </a:r>
            <a:r>
              <a:rPr lang="en-US" altLang="en-US" sz="2400" smtClean="0">
                <a:latin typeface="Arial" charset="0"/>
              </a:rPr>
              <a:t> a direction normal to the cutting force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These two forces produces the </a:t>
            </a:r>
            <a:r>
              <a:rPr lang="en-US" altLang="en-US" sz="2400" b="1" smtClean="0">
                <a:latin typeface="Arial" charset="0"/>
              </a:rPr>
              <a:t>resultant force</a:t>
            </a:r>
            <a:r>
              <a:rPr lang="en-US" altLang="en-US" sz="2400" smtClean="0">
                <a:latin typeface="Arial" charset="0"/>
              </a:rPr>
              <a:t>, </a:t>
            </a:r>
            <a:r>
              <a:rPr lang="en-US" altLang="en-US" sz="2400" i="1" smtClean="0">
                <a:latin typeface="Arial" charset="0"/>
              </a:rPr>
              <a:t>R</a:t>
            </a:r>
            <a:endParaRPr lang="en-US" altLang="en-US" sz="2400" smtClean="0">
              <a:latin typeface="Arial" charset="0"/>
            </a:endParaRP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see force circle (</a:t>
            </a:r>
            <a:r>
              <a:rPr lang="en-US" altLang="en-US" sz="2100" smtClean="0">
                <a:latin typeface="Arial" charset="0"/>
                <a:hlinkClick r:id="" action="ppaction://hlinkshowjump?jump=previousslide"/>
              </a:rPr>
              <a:t>last slide</a:t>
            </a:r>
            <a:r>
              <a:rPr lang="en-US" altLang="en-US" sz="2100" smtClean="0">
                <a:latin typeface="Arial" charset="0"/>
              </a:rPr>
              <a:t>)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On tool face, resultant force can be resolved into:</a:t>
            </a:r>
          </a:p>
          <a:p>
            <a:pPr marL="777875" lvl="1" indent="-457200" eaLnBrk="1" hangingPunct="1"/>
            <a:r>
              <a:rPr lang="en-US" altLang="en-US" sz="2100" b="1" smtClean="0">
                <a:latin typeface="Arial" charset="0"/>
              </a:rPr>
              <a:t>Friction force</a:t>
            </a:r>
            <a:r>
              <a:rPr lang="en-US" altLang="en-US" sz="2100" smtClean="0">
                <a:latin typeface="Arial" charset="0"/>
              </a:rPr>
              <a:t>, </a:t>
            </a:r>
            <a:r>
              <a:rPr lang="en-US" altLang="en-US" sz="2100" i="1" smtClean="0">
                <a:latin typeface="Arial" charset="0"/>
              </a:rPr>
              <a:t>F</a:t>
            </a:r>
            <a:r>
              <a:rPr lang="en-US" altLang="en-US" sz="2100" smtClean="0">
                <a:latin typeface="Arial" charset="0"/>
              </a:rPr>
              <a:t>  along the tool-chip interface</a:t>
            </a:r>
          </a:p>
          <a:p>
            <a:pPr marL="777875" lvl="1" indent="-457200" eaLnBrk="1" hangingPunct="1"/>
            <a:r>
              <a:rPr lang="en-US" altLang="en-US" sz="2100" b="1" smtClean="0">
                <a:latin typeface="Arial" charset="0"/>
              </a:rPr>
              <a:t>Normal force</a:t>
            </a:r>
            <a:r>
              <a:rPr lang="en-US" altLang="en-US" sz="2100" smtClean="0">
                <a:latin typeface="Arial" charset="0"/>
              </a:rPr>
              <a:t>, </a:t>
            </a:r>
            <a:r>
              <a:rPr lang="en-US" altLang="en-US" sz="2100" i="1" smtClean="0">
                <a:latin typeface="Arial" charset="0"/>
              </a:rPr>
              <a:t>N</a:t>
            </a:r>
            <a:r>
              <a:rPr lang="en-US" altLang="en-US" sz="2100" smtClean="0">
                <a:latin typeface="Arial" charset="0"/>
              </a:rPr>
              <a:t>  to </a:t>
            </a:r>
            <a:r>
              <a:rPr lang="en-US" altLang="en-US" sz="2000" smtClean="0">
                <a:latin typeface="Arial" charset="0"/>
                <a:sym typeface="Symbol" pitchFamily="18" charset="2"/>
              </a:rPr>
              <a:t> to friction force</a:t>
            </a:r>
            <a:endParaRPr lang="en-US" altLang="en-US" sz="2400" i="1" smtClean="0">
              <a:latin typeface="Arial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E133C240-03E6-4B9F-812C-57F95D2CA796}" type="slidenum">
              <a:rPr lang="en-US" altLang="zh-CN" smtClean="0"/>
              <a:pPr>
                <a:defRPr/>
              </a:pPr>
              <a:t>33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Cutting Forces and Power</a:t>
            </a:r>
            <a:endParaRPr lang="en-AU" altLang="en-US" sz="4000" b="1" smtClean="0"/>
          </a:p>
        </p:txBody>
      </p:sp>
      <p:sp>
        <p:nvSpPr>
          <p:cNvPr id="44035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It can also be shown that (</a:t>
            </a:r>
            <a:r>
              <a:rPr lang="en-US" altLang="en-US" sz="2400" b="1" i="1" smtClean="0">
                <a:latin typeface="Arial" charset="0"/>
                <a:sym typeface="Symbol" pitchFamily="18" charset="2"/>
              </a:rPr>
              <a:t></a:t>
            </a:r>
            <a:r>
              <a:rPr lang="en-US" altLang="en-US" sz="2400" b="1" smtClean="0">
                <a:latin typeface="Arial" charset="0"/>
                <a:sym typeface="Symbol" pitchFamily="18" charset="2"/>
              </a:rPr>
              <a:t> is friction angle</a:t>
            </a:r>
            <a:r>
              <a:rPr lang="en-US" altLang="en-US" sz="2400" smtClean="0">
                <a:latin typeface="Arial" charset="0"/>
                <a:sym typeface="Symbol" pitchFamily="18" charset="2"/>
              </a:rPr>
              <a:t>)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R</a:t>
            </a:r>
            <a:r>
              <a:rPr lang="el-GR" altLang="en-US" sz="2400" smtClean="0">
                <a:latin typeface="Arial" charset="0"/>
              </a:rPr>
              <a:t>esultant force</a:t>
            </a:r>
            <a:r>
              <a:rPr lang="en-US" altLang="en-US" sz="2400" smtClean="0">
                <a:latin typeface="Arial" charset="0"/>
              </a:rPr>
              <a:t>, </a:t>
            </a:r>
            <a:r>
              <a:rPr lang="en-US" altLang="en-US" sz="2400" i="1" smtClean="0">
                <a:latin typeface="Arial" charset="0"/>
              </a:rPr>
              <a:t>R</a:t>
            </a:r>
            <a:r>
              <a:rPr lang="el-GR" altLang="en-US" sz="2400" smtClean="0">
                <a:latin typeface="Arial" charset="0"/>
              </a:rPr>
              <a:t> is balanced by an equal and opposite force along</a:t>
            </a:r>
            <a:r>
              <a:rPr lang="en-US" altLang="en-US" sz="2400" smtClean="0">
                <a:latin typeface="Arial" charset="0"/>
              </a:rPr>
              <a:t> </a:t>
            </a:r>
            <a:r>
              <a:rPr lang="el-GR" altLang="en-US" sz="2400" smtClean="0">
                <a:latin typeface="Arial" charset="0"/>
              </a:rPr>
              <a:t>the shear plane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It i</a:t>
            </a:r>
            <a:r>
              <a:rPr lang="el-GR" altLang="en-US" sz="2400" smtClean="0">
                <a:latin typeface="Arial" charset="0"/>
              </a:rPr>
              <a:t>s resolved into </a:t>
            </a:r>
            <a:r>
              <a:rPr lang="el-GR" altLang="en-US" sz="2400" b="1" smtClean="0">
                <a:latin typeface="Arial" charset="0"/>
              </a:rPr>
              <a:t>shear force</a:t>
            </a:r>
            <a:r>
              <a:rPr lang="en-US" altLang="en-US" sz="2400" b="1" smtClean="0">
                <a:latin typeface="Arial" charset="0"/>
              </a:rPr>
              <a:t>, </a:t>
            </a:r>
            <a:r>
              <a:rPr lang="en-US" altLang="en-US" sz="2400" i="1" smtClean="0">
                <a:latin typeface="Arial" charset="0"/>
              </a:rPr>
              <a:t>F</a:t>
            </a:r>
            <a:r>
              <a:rPr lang="en-US" altLang="en-US" sz="2400" i="1" baseline="-25000" smtClean="0">
                <a:latin typeface="Arial" charset="0"/>
              </a:rPr>
              <a:t>s</a:t>
            </a:r>
            <a:r>
              <a:rPr lang="en-US" altLang="en-US" sz="2400" smtClean="0">
                <a:latin typeface="Arial" charset="0"/>
              </a:rPr>
              <a:t> </a:t>
            </a:r>
            <a:r>
              <a:rPr lang="el-GR" altLang="en-US" sz="2400" smtClean="0">
                <a:latin typeface="Arial" charset="0"/>
              </a:rPr>
              <a:t>and </a:t>
            </a:r>
            <a:r>
              <a:rPr lang="el-GR" altLang="en-US" sz="2400" b="1" smtClean="0">
                <a:latin typeface="Arial" charset="0"/>
              </a:rPr>
              <a:t>normal force</a:t>
            </a:r>
            <a:r>
              <a:rPr lang="en-US" altLang="en-US" sz="2400" b="1" smtClean="0">
                <a:latin typeface="Arial" charset="0"/>
              </a:rPr>
              <a:t>, </a:t>
            </a:r>
            <a:r>
              <a:rPr lang="en-US" altLang="en-US" sz="2400" i="1" smtClean="0">
                <a:latin typeface="Arial" charset="0"/>
              </a:rPr>
              <a:t>F</a:t>
            </a:r>
            <a:r>
              <a:rPr lang="en-US" altLang="en-US" sz="2400" i="1" baseline="-25000" smtClean="0">
                <a:latin typeface="Arial" charset="0"/>
              </a:rPr>
              <a:t>n</a:t>
            </a:r>
            <a:r>
              <a:rPr lang="en-US" altLang="en-US" sz="2400" smtClean="0">
                <a:latin typeface="Arial" charset="0"/>
              </a:rPr>
              <a:t> </a:t>
            </a:r>
            <a:endParaRPr lang="en-US" altLang="en-US" sz="2400" b="1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Thus,</a:t>
            </a: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l-GR" altLang="en-US" sz="2400" smtClean="0">
                <a:latin typeface="Arial" charset="0"/>
              </a:rPr>
              <a:t>The magnitude of</a:t>
            </a:r>
            <a:r>
              <a:rPr lang="en-US" altLang="en-US" sz="2400" smtClean="0">
                <a:latin typeface="Arial" charset="0"/>
              </a:rPr>
              <a:t> </a:t>
            </a:r>
            <a:r>
              <a:rPr lang="el-GR" altLang="en-US" sz="2400" b="1" smtClean="0">
                <a:latin typeface="Arial" charset="0"/>
              </a:rPr>
              <a:t>coefficient of friction</a:t>
            </a:r>
            <a:r>
              <a:rPr lang="en-US" altLang="en-US" sz="2400" b="1" smtClean="0">
                <a:latin typeface="Arial" charset="0"/>
              </a:rPr>
              <a:t>, </a:t>
            </a:r>
            <a:r>
              <a:rPr lang="en-US" altLang="en-US" sz="2400" b="1" smtClean="0">
                <a:latin typeface="Arial" charset="0"/>
                <a:sym typeface="Symbol" pitchFamily="18" charset="2"/>
              </a:rPr>
              <a:t></a:t>
            </a:r>
            <a:r>
              <a:rPr lang="en-US" altLang="en-US" sz="2400" smtClean="0">
                <a:latin typeface="Arial" charset="0"/>
              </a:rPr>
              <a:t> is</a:t>
            </a:r>
            <a:endParaRPr lang="el-GR" altLang="en-US" sz="2400" b="1" smtClean="0">
              <a:latin typeface="Arial" charset="0"/>
            </a:endParaRPr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graphicFrame>
        <p:nvGraphicFramePr>
          <p:cNvPr id="44037" name="Object 6"/>
          <p:cNvGraphicFramePr>
            <a:graphicFrameLocks noChangeAspect="1"/>
          </p:cNvGraphicFramePr>
          <p:nvPr/>
        </p:nvGraphicFramePr>
        <p:xfrm>
          <a:off x="2743200" y="2362200"/>
          <a:ext cx="31718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1" name="Equation" r:id="rId4" imgW="1688367" imgH="203112" progId="Equation.3">
                  <p:embed/>
                </p:oleObj>
              </mc:Choice>
              <mc:Fallback>
                <p:oleObj name="Equation" r:id="rId4" imgW="1688367" imgH="203112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2362200"/>
                        <a:ext cx="3171825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8" name="Object 10"/>
          <p:cNvGraphicFramePr>
            <a:graphicFrameLocks noChangeAspect="1"/>
          </p:cNvGraphicFramePr>
          <p:nvPr/>
        </p:nvGraphicFramePr>
        <p:xfrm>
          <a:off x="3200400" y="4267200"/>
          <a:ext cx="260032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2" name="Equation" r:id="rId6" imgW="1384300" imgH="457200" progId="Equation.3">
                  <p:embed/>
                </p:oleObj>
              </mc:Choice>
              <mc:Fallback>
                <p:oleObj name="Equation" r:id="rId6" imgW="1384300" imgH="4572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4267200"/>
                        <a:ext cx="2600325" cy="857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9" name="Object 12"/>
          <p:cNvGraphicFramePr>
            <a:graphicFrameLocks noChangeAspect="1"/>
          </p:cNvGraphicFramePr>
          <p:nvPr/>
        </p:nvGraphicFramePr>
        <p:xfrm>
          <a:off x="3200400" y="5638800"/>
          <a:ext cx="2598738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3" name="Equation" r:id="rId8" imgW="1384300" imgH="431800" progId="Equation.3">
                  <p:embed/>
                </p:oleObj>
              </mc:Choice>
              <mc:Fallback>
                <p:oleObj name="Equation" r:id="rId8" imgW="1384300" imgH="4318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5638800"/>
                        <a:ext cx="2598738" cy="809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B3DCFE16-4FA5-4190-BBAC-47AD0FDBC6F9}" type="slidenum">
              <a:rPr lang="en-US" altLang="zh-CN" smtClean="0"/>
              <a:pPr>
                <a:defRPr/>
              </a:pPr>
              <a:t>34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Cutting Forces and Power</a:t>
            </a:r>
            <a:endParaRPr lang="en-AU" altLang="en-US" sz="4000" b="1" smtClean="0"/>
          </a:p>
        </p:txBody>
      </p:sp>
      <p:sp>
        <p:nvSpPr>
          <p:cNvPr id="45059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524000"/>
            <a:ext cx="8531225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Thrust Force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The toolholder, work-holding devices, and machine tool must be stiff to support thrust force with minimal deflections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If </a:t>
            </a:r>
            <a:r>
              <a:rPr lang="en-US" altLang="en-US" sz="2100" i="1" smtClean="0">
                <a:latin typeface="Arial" charset="0"/>
              </a:rPr>
              <a:t>F</a:t>
            </a:r>
            <a:r>
              <a:rPr lang="en-US" altLang="en-US" sz="2100" i="1" baseline="-25000" smtClean="0">
                <a:latin typeface="Arial" charset="0"/>
              </a:rPr>
              <a:t>t</a:t>
            </a:r>
            <a:r>
              <a:rPr lang="en-US" altLang="en-US" sz="2000" smtClean="0">
                <a:latin typeface="Arial" charset="0"/>
              </a:rPr>
              <a:t> is too high ⇒ tool will be pushed away from workpiece</a:t>
            </a:r>
          </a:p>
          <a:p>
            <a:pPr marL="777875" lvl="1" indent="-457200" eaLnBrk="1" hangingPunct="1"/>
            <a:r>
              <a:rPr lang="en-US" altLang="en-US" sz="2000" smtClean="0">
                <a:latin typeface="Arial" charset="0"/>
              </a:rPr>
              <a:t>this will reduce depth of cut and dimensional accuracy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</a:t>
            </a:r>
            <a:r>
              <a:rPr lang="el-GR" altLang="en-US" sz="2400" smtClean="0">
                <a:latin typeface="Arial" charset="0"/>
              </a:rPr>
              <a:t>he effect of rake angle and friction angle on the direction of</a:t>
            </a:r>
            <a:r>
              <a:rPr lang="en-US" altLang="en-US" sz="2400" smtClean="0">
                <a:latin typeface="Arial" charset="0"/>
              </a:rPr>
              <a:t> </a:t>
            </a:r>
            <a:r>
              <a:rPr lang="el-GR" altLang="en-US" sz="2400" smtClean="0">
                <a:latin typeface="Arial" charset="0"/>
              </a:rPr>
              <a:t>thrust force </a:t>
            </a:r>
            <a:r>
              <a:rPr lang="en-US" altLang="en-US" sz="2400" smtClean="0">
                <a:latin typeface="Arial" charset="0"/>
              </a:rPr>
              <a:t>is</a:t>
            </a: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M</a:t>
            </a:r>
            <a:r>
              <a:rPr lang="el-GR" altLang="en-US" sz="2400" smtClean="0">
                <a:latin typeface="Arial" charset="0"/>
              </a:rPr>
              <a:t>agnitude of the cutting force</a:t>
            </a:r>
            <a:r>
              <a:rPr lang="en-US" altLang="en-US" sz="2400" smtClean="0">
                <a:latin typeface="Arial" charset="0"/>
              </a:rPr>
              <a:t>, </a:t>
            </a:r>
            <a:r>
              <a:rPr lang="en-US" altLang="en-US" sz="2400" i="1" smtClean="0">
                <a:latin typeface="Arial" charset="0"/>
              </a:rPr>
              <a:t>F</a:t>
            </a:r>
            <a:r>
              <a:rPr lang="en-US" altLang="en-US" sz="2400" i="1" baseline="-25000" smtClean="0">
                <a:latin typeface="Arial" charset="0"/>
              </a:rPr>
              <a:t>c</a:t>
            </a:r>
            <a:r>
              <a:rPr lang="en-US" altLang="en-US" sz="2400" smtClean="0">
                <a:latin typeface="Arial" charset="0"/>
              </a:rPr>
              <a:t> </a:t>
            </a:r>
            <a:r>
              <a:rPr lang="el-GR" altLang="en-US" sz="2400" smtClean="0">
                <a:latin typeface="Arial" charset="0"/>
              </a:rPr>
              <a:t>is always positive</a:t>
            </a:r>
            <a:r>
              <a:rPr lang="en-US" altLang="en-US" sz="2400" smtClean="0">
                <a:latin typeface="Arial" charset="0"/>
              </a:rPr>
              <a:t> as the</a:t>
            </a:r>
            <a:r>
              <a:rPr lang="el-GR" altLang="en-US" sz="2400" smtClean="0">
                <a:latin typeface="Arial" charset="0"/>
              </a:rPr>
              <a:t> force that supplies the work</a:t>
            </a:r>
            <a:r>
              <a:rPr lang="en-US" altLang="en-US" sz="2400" smtClean="0">
                <a:latin typeface="Arial" charset="0"/>
              </a:rPr>
              <a:t> is </a:t>
            </a:r>
            <a:r>
              <a:rPr lang="el-GR" altLang="en-US" sz="2400" smtClean="0">
                <a:latin typeface="Arial" charset="0"/>
              </a:rPr>
              <a:t>required in cutting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However, </a:t>
            </a:r>
            <a:r>
              <a:rPr lang="en-US" altLang="en-US" sz="2400" i="1" smtClean="0">
                <a:latin typeface="Arial" charset="0"/>
              </a:rPr>
              <a:t>F</a:t>
            </a:r>
            <a:r>
              <a:rPr lang="en-US" altLang="en-US" sz="2400" i="1" baseline="-25000" smtClean="0">
                <a:latin typeface="Arial" charset="0"/>
              </a:rPr>
              <a:t>t</a:t>
            </a:r>
            <a:r>
              <a:rPr lang="en-US" altLang="en-US" sz="2400" smtClean="0">
                <a:latin typeface="Arial" charset="0"/>
              </a:rPr>
              <a:t> can be +ve or –ve; i.e. </a:t>
            </a:r>
            <a:r>
              <a:rPr lang="en-US" altLang="en-US" sz="2400" i="1" smtClean="0">
                <a:latin typeface="Arial" charset="0"/>
              </a:rPr>
              <a:t>F</a:t>
            </a:r>
            <a:r>
              <a:rPr lang="en-US" altLang="en-US" sz="2400" i="1" baseline="-25000" smtClean="0">
                <a:latin typeface="Arial" charset="0"/>
              </a:rPr>
              <a:t>t</a:t>
            </a:r>
            <a:r>
              <a:rPr lang="en-US" altLang="en-US" sz="2400" smtClean="0">
                <a:latin typeface="Arial" charset="0"/>
              </a:rPr>
              <a:t> can be upward with a) high rake angle, b) low tool-chip friction, or c) both</a:t>
            </a:r>
            <a:endParaRPr lang="el-GR" altLang="en-US" sz="2400" smtClean="0">
              <a:latin typeface="Arial" charset="0"/>
            </a:endParaRPr>
          </a:p>
        </p:txBody>
      </p:sp>
      <p:graphicFrame>
        <p:nvGraphicFramePr>
          <p:cNvPr id="45060" name="Object 9"/>
          <p:cNvGraphicFramePr>
            <a:graphicFrameLocks noChangeAspect="1"/>
          </p:cNvGraphicFramePr>
          <p:nvPr/>
        </p:nvGraphicFramePr>
        <p:xfrm>
          <a:off x="2133600" y="4876800"/>
          <a:ext cx="453072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2" name="Equation" r:id="rId4" imgW="2413000" imgH="228600" progId="Equation.3">
                  <p:embed/>
                </p:oleObj>
              </mc:Choice>
              <mc:Fallback>
                <p:oleObj name="Equation" r:id="rId4" imgW="2413000" imgH="2286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4876800"/>
                        <a:ext cx="4530725" cy="428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C482A15B-698A-4972-80A1-D7E7FB29C6D6}" type="slidenum">
              <a:rPr lang="en-US" altLang="zh-CN" smtClean="0"/>
              <a:pPr>
                <a:defRPr/>
              </a:pPr>
              <a:t>35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Cutting Forces and Power</a:t>
            </a:r>
            <a:endParaRPr lang="en-AU" altLang="en-US" sz="4000" b="1" smtClean="0"/>
          </a:p>
        </p:txBody>
      </p:sp>
      <p:sp>
        <p:nvSpPr>
          <p:cNvPr id="46083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Power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The power input in cutting is</a:t>
            </a: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P</a:t>
            </a:r>
            <a:r>
              <a:rPr lang="el-GR" altLang="en-US" sz="2400" smtClean="0">
                <a:latin typeface="Arial" charset="0"/>
              </a:rPr>
              <a:t>ower </a:t>
            </a:r>
            <a:r>
              <a:rPr lang="en-US" altLang="en-US" sz="2400" smtClean="0">
                <a:latin typeface="Arial" charset="0"/>
              </a:rPr>
              <a:t>is </a:t>
            </a:r>
            <a:r>
              <a:rPr lang="el-GR" altLang="en-US" sz="2400" smtClean="0">
                <a:latin typeface="Arial" charset="0"/>
              </a:rPr>
              <a:t>dissipated in</a:t>
            </a:r>
            <a:endParaRPr lang="en-US" altLang="en-US" sz="2400" smtClean="0">
              <a:latin typeface="Arial" charset="0"/>
            </a:endParaRPr>
          </a:p>
          <a:p>
            <a:pPr marL="777875" lvl="1" indent="-457200" eaLnBrk="1" hangingPunct="1"/>
            <a:r>
              <a:rPr lang="el-GR" altLang="en-US" sz="2100" smtClean="0">
                <a:latin typeface="Arial" charset="0"/>
              </a:rPr>
              <a:t>shear plane</a:t>
            </a:r>
            <a:r>
              <a:rPr lang="en-US" altLang="en-US" sz="2100" smtClean="0">
                <a:latin typeface="Arial" charset="0"/>
              </a:rPr>
              <a:t>/zone (due to energy required to shear material)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Rake face (due to tool-chip interface friction)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Power dissipated in shearing is</a:t>
            </a: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l-GR" altLang="en-US" sz="2400" smtClean="0">
                <a:latin typeface="Arial" charset="0"/>
              </a:rPr>
              <a:t>Denoting the width of cut as </a:t>
            </a:r>
            <a:r>
              <a:rPr lang="el-GR" altLang="en-US" sz="2400" i="1" smtClean="0">
                <a:latin typeface="Arial" charset="0"/>
              </a:rPr>
              <a:t>w</a:t>
            </a:r>
            <a:r>
              <a:rPr lang="el-GR" altLang="en-US" sz="2400" smtClean="0">
                <a:latin typeface="Arial" charset="0"/>
              </a:rPr>
              <a:t>, </a:t>
            </a:r>
            <a:r>
              <a:rPr lang="en-US" altLang="en-US" sz="2400" smtClean="0">
                <a:latin typeface="Arial" charset="0"/>
              </a:rPr>
              <a:t>(i.e. area of cut: </a:t>
            </a:r>
            <a:r>
              <a:rPr lang="en-US" altLang="en-US" sz="2400" i="1" smtClean="0">
                <a:latin typeface="Arial" charset="0"/>
              </a:rPr>
              <a:t>wt</a:t>
            </a:r>
            <a:r>
              <a:rPr lang="en-US" altLang="en-US" sz="2400" i="1" baseline="-25000" smtClean="0">
                <a:latin typeface="Arial" charset="0"/>
              </a:rPr>
              <a:t>0</a:t>
            </a:r>
            <a:r>
              <a:rPr lang="en-US" altLang="en-US" sz="2400" smtClean="0">
                <a:latin typeface="Arial" charset="0"/>
              </a:rPr>
              <a:t>), </a:t>
            </a:r>
            <a:r>
              <a:rPr lang="el-GR" altLang="en-US" sz="2400" smtClean="0">
                <a:latin typeface="Arial" charset="0"/>
              </a:rPr>
              <a:t>the </a:t>
            </a:r>
            <a:r>
              <a:rPr lang="el-GR" altLang="en-US" sz="2400" b="1" smtClean="0">
                <a:latin typeface="Arial" charset="0"/>
              </a:rPr>
              <a:t>specific energy for shearing</a:t>
            </a:r>
            <a:r>
              <a:rPr lang="el-GR" altLang="en-US" sz="2400" smtClean="0">
                <a:latin typeface="Arial" charset="0"/>
              </a:rPr>
              <a:t>, is</a:t>
            </a:r>
          </a:p>
        </p:txBody>
      </p:sp>
      <p:graphicFrame>
        <p:nvGraphicFramePr>
          <p:cNvPr id="46084" name="Object 5"/>
          <p:cNvGraphicFramePr>
            <a:graphicFrameLocks noChangeAspect="1"/>
          </p:cNvGraphicFramePr>
          <p:nvPr/>
        </p:nvGraphicFramePr>
        <p:xfrm>
          <a:off x="3581400" y="2514600"/>
          <a:ext cx="159702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8" name="Equation" r:id="rId4" imgW="850900" imgH="228600" progId="Equation.3">
                  <p:embed/>
                </p:oleObj>
              </mc:Choice>
              <mc:Fallback>
                <p:oleObj name="Equation" r:id="rId4" imgW="850900" imgH="228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2514600"/>
                        <a:ext cx="1597025" cy="428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5" name="Object 8"/>
          <p:cNvGraphicFramePr>
            <a:graphicFrameLocks noChangeAspect="1"/>
          </p:cNvGraphicFramePr>
          <p:nvPr/>
        </p:nvGraphicFramePr>
        <p:xfrm>
          <a:off x="2971800" y="4724400"/>
          <a:ext cx="30035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9" name="Equation" r:id="rId6" imgW="1600200" imgH="228600" progId="Equation.3">
                  <p:embed/>
                </p:oleObj>
              </mc:Choice>
              <mc:Fallback>
                <p:oleObj name="Equation" r:id="rId6" imgW="1600200" imgH="2286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4724400"/>
                        <a:ext cx="3003550" cy="428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6" name="Object 11"/>
          <p:cNvGraphicFramePr>
            <a:graphicFrameLocks noChangeAspect="1"/>
          </p:cNvGraphicFramePr>
          <p:nvPr/>
        </p:nvGraphicFramePr>
        <p:xfrm>
          <a:off x="4222750" y="5972175"/>
          <a:ext cx="1239838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0" name="Equation" r:id="rId8" imgW="660113" imgH="431613" progId="Equation.3">
                  <p:embed/>
                </p:oleObj>
              </mc:Choice>
              <mc:Fallback>
                <p:oleObj name="Equation" r:id="rId8" imgW="660113" imgH="431613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2750" y="5972175"/>
                        <a:ext cx="1239838" cy="809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FB70F5A8-BEFC-4D0E-979E-A31582506DCD}" type="slidenum">
              <a:rPr lang="en-US" altLang="zh-CN" smtClean="0"/>
              <a:pPr>
                <a:defRPr/>
              </a:pPr>
              <a:t>36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Cutting Forces and Power</a:t>
            </a:r>
            <a:endParaRPr lang="en-AU" altLang="en-US" sz="4000" b="1" smtClean="0"/>
          </a:p>
        </p:txBody>
      </p:sp>
      <p:sp>
        <p:nvSpPr>
          <p:cNvPr id="47107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Power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>
              <a:lnSpc>
                <a:spcPct val="90000"/>
              </a:lnSpc>
            </a:pPr>
            <a:r>
              <a:rPr lang="en-US" altLang="en-US" sz="2400" smtClean="0">
                <a:latin typeface="Arial" charset="0"/>
              </a:rPr>
              <a:t>The power dissipated in friction is</a:t>
            </a:r>
          </a:p>
          <a:p>
            <a:pPr marL="457200" indent="-457200" eaLnBrk="1" hangingPunct="1">
              <a:lnSpc>
                <a:spcPct val="90000"/>
              </a:lnSpc>
            </a:pPr>
            <a:endParaRPr lang="en-US" altLang="en-US" sz="2400" smtClean="0">
              <a:latin typeface="Arial" charset="0"/>
            </a:endParaRPr>
          </a:p>
          <a:p>
            <a:pPr marL="457200" indent="-457200" eaLnBrk="1" hangingPunct="1">
              <a:lnSpc>
                <a:spcPct val="90000"/>
              </a:lnSpc>
            </a:pPr>
            <a:endParaRPr lang="en-US" altLang="en-US" sz="2400" smtClean="0">
              <a:latin typeface="Arial" charset="0"/>
            </a:endParaRPr>
          </a:p>
          <a:p>
            <a:pPr marL="457200" indent="-457200" eaLnBrk="1" hangingPunct="1">
              <a:lnSpc>
                <a:spcPct val="90000"/>
              </a:lnSpc>
            </a:pPr>
            <a:r>
              <a:rPr lang="en-US" altLang="en-US" sz="2400" smtClean="0">
                <a:latin typeface="Arial" charset="0"/>
              </a:rPr>
              <a:t>The </a:t>
            </a:r>
            <a:r>
              <a:rPr lang="en-US" altLang="en-US" sz="2400" b="1" smtClean="0">
                <a:latin typeface="Arial" charset="0"/>
              </a:rPr>
              <a:t>specific energy for friction, </a:t>
            </a:r>
            <a:r>
              <a:rPr lang="en-US" altLang="en-US" sz="2400" b="1" i="1" smtClean="0">
                <a:latin typeface="Arial" charset="0"/>
              </a:rPr>
              <a:t>u</a:t>
            </a:r>
            <a:r>
              <a:rPr lang="en-US" altLang="en-US" sz="2400" b="1" i="1" baseline="-25000" smtClean="0">
                <a:latin typeface="Arial" charset="0"/>
              </a:rPr>
              <a:t>f</a:t>
            </a:r>
            <a:r>
              <a:rPr lang="en-US" altLang="en-US" sz="2400" smtClean="0">
                <a:latin typeface="Arial" charset="0"/>
              </a:rPr>
              <a:t> is</a:t>
            </a:r>
          </a:p>
          <a:p>
            <a:pPr marL="457200" indent="-457200" eaLnBrk="1" hangingPunct="1">
              <a:lnSpc>
                <a:spcPct val="90000"/>
              </a:lnSpc>
            </a:pPr>
            <a:endParaRPr lang="en-US" altLang="en-US" sz="2400" smtClean="0">
              <a:latin typeface="Arial" charset="0"/>
            </a:endParaRPr>
          </a:p>
          <a:p>
            <a:pPr marL="457200" indent="-457200" eaLnBrk="1" hangingPunct="1">
              <a:lnSpc>
                <a:spcPct val="90000"/>
              </a:lnSpc>
            </a:pPr>
            <a:endParaRPr lang="en-US" altLang="en-US" sz="2400" smtClean="0">
              <a:latin typeface="Arial" charset="0"/>
            </a:endParaRPr>
          </a:p>
          <a:p>
            <a:pPr marL="457200" indent="-457200" eaLnBrk="1" hangingPunct="1">
              <a:lnSpc>
                <a:spcPct val="90000"/>
              </a:lnSpc>
            </a:pPr>
            <a:r>
              <a:rPr lang="en-US" altLang="en-US" sz="2400" b="1" smtClean="0">
                <a:latin typeface="Arial" charset="0"/>
              </a:rPr>
              <a:t>Total specific energy, </a:t>
            </a:r>
            <a:r>
              <a:rPr lang="en-US" altLang="en-US" sz="2400" b="1" i="1" smtClean="0">
                <a:latin typeface="Arial" charset="0"/>
              </a:rPr>
              <a:t>u</a:t>
            </a:r>
            <a:r>
              <a:rPr lang="en-US" altLang="en-US" sz="2400" b="1" i="1" baseline="-25000" smtClean="0">
                <a:latin typeface="Arial" charset="0"/>
              </a:rPr>
              <a:t>t</a:t>
            </a:r>
            <a:r>
              <a:rPr lang="en-US" altLang="en-US" sz="2400" smtClean="0">
                <a:latin typeface="Arial" charset="0"/>
              </a:rPr>
              <a:t> is</a:t>
            </a:r>
          </a:p>
          <a:p>
            <a:pPr marL="457200" indent="-457200" eaLnBrk="1" hangingPunct="1">
              <a:lnSpc>
                <a:spcPct val="90000"/>
              </a:lnSpc>
            </a:pPr>
            <a:endParaRPr lang="en-US" altLang="en-US" sz="2400" smtClean="0">
              <a:latin typeface="Arial" charset="0"/>
            </a:endParaRPr>
          </a:p>
          <a:p>
            <a:pPr marL="457200" indent="-457200" eaLnBrk="1" hangingPunct="1">
              <a:lnSpc>
                <a:spcPct val="90000"/>
              </a:lnSpc>
            </a:pPr>
            <a:endParaRPr lang="en-US" altLang="en-US" sz="2400" smtClean="0">
              <a:latin typeface="Arial" charset="0"/>
            </a:endParaRPr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graphicFrame>
        <p:nvGraphicFramePr>
          <p:cNvPr id="47109" name="Object 5"/>
          <p:cNvGraphicFramePr>
            <a:graphicFrameLocks noChangeAspect="1"/>
          </p:cNvGraphicFramePr>
          <p:nvPr/>
        </p:nvGraphicFramePr>
        <p:xfrm>
          <a:off x="2962275" y="2667000"/>
          <a:ext cx="2836863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3" name="Equation" r:id="rId4" imgW="1511300" imgH="228600" progId="Equation.3">
                  <p:embed/>
                </p:oleObj>
              </mc:Choice>
              <mc:Fallback>
                <p:oleObj name="Equation" r:id="rId4" imgW="1511300" imgH="228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62275" y="2667000"/>
                        <a:ext cx="2836863" cy="428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0" name="Object 6"/>
          <p:cNvGraphicFramePr>
            <a:graphicFrameLocks noChangeAspect="1"/>
          </p:cNvGraphicFramePr>
          <p:nvPr/>
        </p:nvGraphicFramePr>
        <p:xfrm>
          <a:off x="3440113" y="3810000"/>
          <a:ext cx="2025650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4" name="Equation" r:id="rId6" imgW="1079032" imgH="431613" progId="Equation.3">
                  <p:embed/>
                </p:oleObj>
              </mc:Choice>
              <mc:Fallback>
                <p:oleObj name="Equation" r:id="rId6" imgW="1079032" imgH="431613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0113" y="3810000"/>
                        <a:ext cx="2025650" cy="809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1" name="Object 7"/>
          <p:cNvGraphicFramePr>
            <a:graphicFrameLocks noChangeAspect="1"/>
          </p:cNvGraphicFramePr>
          <p:nvPr/>
        </p:nvGraphicFramePr>
        <p:xfrm>
          <a:off x="3716338" y="5181600"/>
          <a:ext cx="1358900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5" name="Equation" r:id="rId8" imgW="723586" imgH="241195" progId="Equation.3">
                  <p:embed/>
                </p:oleObj>
              </mc:Choice>
              <mc:Fallback>
                <p:oleObj name="Equation" r:id="rId8" imgW="723586" imgH="241195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6338" y="5181600"/>
                        <a:ext cx="1358900" cy="452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CA183DDA-5ADE-46EC-AEE0-D2BCBEE0FF04}" type="slidenum">
              <a:rPr lang="en-US" altLang="zh-CN" smtClean="0"/>
              <a:pPr>
                <a:defRPr/>
              </a:pPr>
              <a:t>37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Cutting Forces and Power</a:t>
            </a:r>
            <a:endParaRPr lang="en-AU" altLang="en-US" sz="4000" b="1" smtClean="0"/>
          </a:p>
        </p:txBody>
      </p:sp>
      <p:sp>
        <p:nvSpPr>
          <p:cNvPr id="48131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Power</a:t>
            </a:r>
            <a:endParaRPr lang="en-US" altLang="en-US" sz="2400" smtClean="0">
              <a:latin typeface="Arial" charset="0"/>
            </a:endParaRPr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pic>
        <p:nvPicPr>
          <p:cNvPr id="48133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700" y="2667000"/>
            <a:ext cx="5067300" cy="35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5678A1D2-4B4C-478D-9DDF-CA861AFCE7F8}" type="slidenum">
              <a:rPr lang="en-US" altLang="zh-CN" smtClean="0"/>
              <a:pPr>
                <a:defRPr/>
              </a:pPr>
              <a:t>38</a:t>
            </a:fld>
            <a:endParaRPr lang="en-US" altLang="zh-CN"/>
          </a:p>
        </p:txBody>
      </p:sp>
      <p:sp>
        <p:nvSpPr>
          <p:cNvPr id="48135" name="Rectangle 6"/>
          <p:cNvSpPr>
            <a:spLocks noChangeArrowheads="1"/>
          </p:cNvSpPr>
          <p:nvPr/>
        </p:nvSpPr>
        <p:spPr bwMode="auto">
          <a:xfrm>
            <a:off x="228600" y="2209800"/>
            <a:ext cx="3962400" cy="401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438086"/>
              </a:buClr>
            </a:pPr>
            <a:r>
              <a:rPr lang="en-US" altLang="en-US" sz="2400">
                <a:solidFill>
                  <a:srgbClr val="000000"/>
                </a:solidFill>
                <a:latin typeface="Arial" charset="0"/>
              </a:rPr>
              <a:t>Prediction of forces is based largely on experimental data (right)</a:t>
            </a:r>
          </a:p>
          <a:p>
            <a:pPr eaLnBrk="1" hangingPunct="1">
              <a:lnSpc>
                <a:spcPct val="90000"/>
              </a:lnSpc>
              <a:buClr>
                <a:srgbClr val="438086"/>
              </a:buClr>
            </a:pPr>
            <a:r>
              <a:rPr lang="en-US" altLang="en-US" sz="2400">
                <a:solidFill>
                  <a:srgbClr val="000000"/>
                </a:solidFill>
                <a:latin typeface="Arial" charset="0"/>
              </a:rPr>
              <a:t>Wide ranges of values is due to differences in material strengths</a:t>
            </a:r>
            <a:endParaRPr lang="en-US" altLang="en-US" sz="2100">
              <a:latin typeface="Arial" charset="0"/>
            </a:endParaRPr>
          </a:p>
          <a:p>
            <a:pPr eaLnBrk="1" hangingPunct="1">
              <a:lnSpc>
                <a:spcPct val="90000"/>
              </a:lnSpc>
              <a:buClr>
                <a:srgbClr val="438086"/>
              </a:buClr>
            </a:pPr>
            <a:r>
              <a:rPr lang="en-US" altLang="en-US" sz="2400">
                <a:solidFill>
                  <a:srgbClr val="000000"/>
                </a:solidFill>
                <a:latin typeface="Arial" charset="0"/>
              </a:rPr>
              <a:t>Sharpness of the tool tip also influences forces and power</a:t>
            </a:r>
          </a:p>
          <a:p>
            <a:pPr eaLnBrk="1" hangingPunct="1">
              <a:lnSpc>
                <a:spcPct val="90000"/>
              </a:lnSpc>
              <a:buClr>
                <a:srgbClr val="438086"/>
              </a:buClr>
            </a:pPr>
            <a:r>
              <a:rPr lang="en-US" altLang="en-US" sz="2400">
                <a:solidFill>
                  <a:srgbClr val="000000"/>
                </a:solidFill>
                <a:latin typeface="Arial" charset="0"/>
              </a:rPr>
              <a:t>Duller tools require higher forces and power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Cutting Forces and Power</a:t>
            </a:r>
            <a:endParaRPr lang="en-AU" altLang="en-US" sz="4000" b="1" smtClean="0"/>
          </a:p>
        </p:txBody>
      </p:sp>
      <p:sp>
        <p:nvSpPr>
          <p:cNvPr id="49155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Measuring Cutting Forces and Power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Cutting forces can be measured using a </a:t>
            </a:r>
            <a:r>
              <a:rPr lang="en-US" altLang="en-US" sz="2400" b="1" smtClean="0">
                <a:latin typeface="Arial" charset="0"/>
              </a:rPr>
              <a:t>force transducer</a:t>
            </a:r>
            <a:r>
              <a:rPr lang="en-US" altLang="en-US" sz="2400" smtClean="0">
                <a:latin typeface="Arial" charset="0"/>
              </a:rPr>
              <a:t>, a </a:t>
            </a:r>
            <a:r>
              <a:rPr lang="en-US" altLang="en-US" sz="2400" b="1" smtClean="0">
                <a:latin typeface="Arial" charset="0"/>
              </a:rPr>
              <a:t>dynamometer</a:t>
            </a:r>
            <a:r>
              <a:rPr lang="en-US" altLang="en-US" sz="2400" smtClean="0">
                <a:latin typeface="Arial" charset="0"/>
              </a:rPr>
              <a:t> or a </a:t>
            </a:r>
            <a:r>
              <a:rPr lang="en-US" altLang="en-US" sz="2400" b="1" smtClean="0">
                <a:latin typeface="Arial" charset="0"/>
              </a:rPr>
              <a:t>load cell </a:t>
            </a:r>
            <a:r>
              <a:rPr lang="en-US" altLang="en-US" sz="2400" smtClean="0">
                <a:latin typeface="Arial" charset="0"/>
              </a:rPr>
              <a:t>mounted on the cutting-tool holder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It is also possible to calculate the cutting force from the </a:t>
            </a:r>
            <a:r>
              <a:rPr lang="en-US" altLang="en-US" sz="2400" b="1" smtClean="0">
                <a:latin typeface="Arial" charset="0"/>
              </a:rPr>
              <a:t>power consumption </a:t>
            </a:r>
            <a:r>
              <a:rPr lang="en-US" altLang="en-US" sz="2400" smtClean="0">
                <a:latin typeface="Arial" charset="0"/>
              </a:rPr>
              <a:t>during cutting (provided mechanical efficiency of the tool can be determined)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The </a:t>
            </a:r>
            <a:r>
              <a:rPr lang="en-US" altLang="en-US" sz="2400" i="1" smtClean="0">
                <a:latin typeface="Arial" charset="0"/>
              </a:rPr>
              <a:t>specific energy  </a:t>
            </a:r>
            <a:r>
              <a:rPr lang="en-US" altLang="en-US" sz="2400" smtClean="0">
                <a:latin typeface="Arial" charset="0"/>
              </a:rPr>
              <a:t>(</a:t>
            </a:r>
            <a:r>
              <a:rPr lang="en-US" altLang="en-US" sz="2400" i="1" smtClean="0">
                <a:latin typeface="Arial" charset="0"/>
              </a:rPr>
              <a:t>u</a:t>
            </a:r>
            <a:r>
              <a:rPr lang="en-US" altLang="en-US" sz="2400" smtClean="0">
                <a:latin typeface="Arial" charset="0"/>
              </a:rPr>
              <a:t>, </a:t>
            </a:r>
            <a:r>
              <a:rPr lang="en-US" altLang="en-US" sz="2400" smtClean="0">
                <a:latin typeface="Arial" charset="0"/>
                <a:hlinkClick r:id="" action="ppaction://hlinkshowjump?jump=previousslide"/>
              </a:rPr>
              <a:t>last slide</a:t>
            </a:r>
            <a:r>
              <a:rPr lang="en-US" altLang="en-US" sz="2400" smtClean="0">
                <a:latin typeface="Arial" charset="0"/>
              </a:rPr>
              <a:t>) in cutting can be used to calculate cutting forces</a:t>
            </a:r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B1448B35-13D1-48D4-8449-1B387E00E9C7}" type="slidenum">
              <a:rPr lang="en-US" altLang="zh-CN" smtClean="0"/>
              <a:pPr>
                <a:defRPr/>
              </a:pPr>
              <a:t>39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z="3000" b="1" smtClean="0">
                <a:solidFill>
                  <a:srgbClr val="3E3F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PART IV: </a:t>
            </a:r>
            <a:br>
              <a:rPr lang="en-US" altLang="zh-CN" sz="3000" b="1" smtClean="0">
                <a:solidFill>
                  <a:srgbClr val="3E3F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</a:br>
            <a:r>
              <a:rPr lang="en-US" altLang="zh-CN" sz="3000" b="1" smtClean="0">
                <a:solidFill>
                  <a:srgbClr val="3E3F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Machining Processes and Machine Tools</a:t>
            </a:r>
            <a:endParaRPr lang="en-AU" sz="2600" smtClean="0">
              <a:solidFill>
                <a:srgbClr val="3E3F68"/>
              </a:solidFill>
              <a:ea typeface="SimSun" pitchFamily="2" charset="-122"/>
            </a:endParaRPr>
          </a:p>
        </p:txBody>
      </p:sp>
      <p:sp>
        <p:nvSpPr>
          <p:cNvPr id="13315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457200" indent="-457200" eaLnBrk="1" hangingPunct="1">
              <a:lnSpc>
                <a:spcPct val="90000"/>
              </a:lnSpc>
            </a:pPr>
            <a:r>
              <a:rPr lang="en-US" altLang="en-US" sz="2400" smtClean="0">
                <a:latin typeface="Arial" charset="0"/>
              </a:rPr>
              <a:t>Major types of material removal processes:</a:t>
            </a:r>
          </a:p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AU" altLang="en-US" sz="2400" b="1" smtClean="0">
                <a:latin typeface="Arial" charset="0"/>
              </a:rPr>
              <a:t>Cutting</a:t>
            </a:r>
            <a:endParaRPr lang="en-AU" altLang="en-US" sz="2400" smtClean="0">
              <a:latin typeface="Arial" charset="0"/>
            </a:endParaRPr>
          </a:p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AU" altLang="en-US" sz="2400" b="1" smtClean="0">
                <a:latin typeface="Arial" charset="0"/>
              </a:rPr>
              <a:t>Abrasive processes</a:t>
            </a:r>
            <a:endParaRPr lang="en-AU" altLang="en-US" sz="2400" smtClean="0">
              <a:latin typeface="Arial" charset="0"/>
            </a:endParaRPr>
          </a:p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AU" altLang="en-US" sz="2400" b="1" smtClean="0">
                <a:latin typeface="Arial" charset="0"/>
              </a:rPr>
              <a:t>Advanced machining processes</a:t>
            </a:r>
          </a:p>
          <a:p>
            <a:pPr marL="457200" indent="-457200" eaLnBrk="1" hangingPunct="1">
              <a:lnSpc>
                <a:spcPct val="90000"/>
              </a:lnSpc>
            </a:pPr>
            <a:endParaRPr lang="en-AU" altLang="en-US" sz="2400" smtClean="0">
              <a:latin typeface="Arial" charset="0"/>
            </a:endParaRPr>
          </a:p>
          <a:p>
            <a:pPr marL="457200" indent="-457200" eaLnBrk="1" hangingPunct="1">
              <a:lnSpc>
                <a:spcPct val="90000"/>
              </a:lnSpc>
            </a:pPr>
            <a:r>
              <a:rPr lang="en-AU" altLang="en-US" sz="2400" smtClean="0">
                <a:latin typeface="Arial" charset="0"/>
              </a:rPr>
              <a:t>Machining operations is a </a:t>
            </a:r>
            <a:r>
              <a:rPr lang="en-AU" altLang="en-US" sz="2400" i="1" smtClean="0">
                <a:latin typeface="Arial" charset="0"/>
              </a:rPr>
              <a:t>system </a:t>
            </a:r>
            <a:r>
              <a:rPr lang="en-AU" altLang="en-US" sz="2400" smtClean="0">
                <a:latin typeface="Arial" charset="0"/>
              </a:rPr>
              <a:t>consisting of the</a:t>
            </a:r>
          </a:p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AU" altLang="en-US" sz="2400" i="1" smtClean="0">
                <a:latin typeface="Arial" charset="0"/>
              </a:rPr>
              <a:t>Workpiece</a:t>
            </a:r>
          </a:p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AU" altLang="en-US" sz="2400" i="1" smtClean="0">
                <a:latin typeface="Arial" charset="0"/>
              </a:rPr>
              <a:t>Cutting tool</a:t>
            </a:r>
          </a:p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AU" altLang="en-US" sz="2400" i="1" smtClean="0">
                <a:latin typeface="Arial" charset="0"/>
              </a:rPr>
              <a:t>Machine tool</a:t>
            </a:r>
            <a:endParaRPr lang="en-AU" altLang="en-US" sz="2400" smtClean="0">
              <a:latin typeface="Arial" charset="0"/>
            </a:endParaRPr>
          </a:p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AU" altLang="en-US" sz="2400" i="1" smtClean="0">
                <a:latin typeface="Arial" charset="0"/>
              </a:rPr>
              <a:t>Production personnel</a:t>
            </a: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8567EEE8-AE55-4ED0-9ECB-5E8801BD4BCC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Cutting Forces and Power</a:t>
            </a:r>
            <a:endParaRPr lang="en-AU" altLang="en-US" sz="4000" b="1" smtClean="0"/>
          </a:p>
        </p:txBody>
      </p:sp>
      <p:sp>
        <p:nvSpPr>
          <p:cNvPr id="50179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2400" b="1" smtClean="0">
                <a:solidFill>
                  <a:schemeClr val="hlink"/>
                </a:solidFill>
                <a:latin typeface="Arial" charset="0"/>
              </a:rPr>
              <a:t>EXAMPLE 21.1</a:t>
            </a:r>
            <a:r>
              <a:rPr lang="en-US" altLang="en-US" sz="2400" b="1" smtClean="0">
                <a:latin typeface="Arial" charset="0"/>
              </a:rPr>
              <a:t> 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Relative Energies in Cutting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2400" smtClean="0">
                <a:latin typeface="Arial" charset="0"/>
              </a:rPr>
              <a:t>In an orthogonal cutting operation, </a:t>
            </a:r>
            <a:r>
              <a:rPr lang="en-US" altLang="en-US" sz="2400" i="1" smtClean="0">
                <a:latin typeface="Arial" charset="0"/>
              </a:rPr>
              <a:t>t</a:t>
            </a:r>
            <a:r>
              <a:rPr lang="en-US" altLang="en-US" sz="2400" i="1" baseline="-25000" smtClean="0">
                <a:latin typeface="Arial" charset="0"/>
              </a:rPr>
              <a:t>o</a:t>
            </a:r>
            <a:r>
              <a:rPr lang="en-US" altLang="en-US" sz="2400" smtClean="0">
                <a:latin typeface="Arial" charset="0"/>
              </a:rPr>
              <a:t>=0.13 mm, </a:t>
            </a:r>
            <a:r>
              <a:rPr lang="en-US" altLang="en-US" sz="2400" i="1" smtClean="0">
                <a:latin typeface="Arial" charset="0"/>
              </a:rPr>
              <a:t>V=</a:t>
            </a:r>
            <a:r>
              <a:rPr lang="en-US" altLang="en-US" sz="2400" smtClean="0">
                <a:latin typeface="Arial" charset="0"/>
              </a:rPr>
              <a:t>120 m/min, α=10° and the width of cut 6 mm. It is observed that </a:t>
            </a:r>
            <a:r>
              <a:rPr lang="en-US" altLang="en-US" sz="2400" i="1" smtClean="0">
                <a:latin typeface="Arial" charset="0"/>
              </a:rPr>
              <a:t>t</a:t>
            </a:r>
            <a:r>
              <a:rPr lang="en-US" altLang="en-US" sz="2400" i="1" baseline="-25000" smtClean="0">
                <a:latin typeface="Arial" charset="0"/>
              </a:rPr>
              <a:t>c</a:t>
            </a:r>
            <a:r>
              <a:rPr lang="en-US" altLang="en-US" sz="2400" i="1" smtClean="0">
                <a:latin typeface="Arial" charset="0"/>
              </a:rPr>
              <a:t>=</a:t>
            </a:r>
            <a:r>
              <a:rPr lang="en-US" altLang="en-US" sz="2400" smtClean="0">
                <a:latin typeface="Arial" charset="0"/>
              </a:rPr>
              <a:t>0.23 mm, </a:t>
            </a:r>
            <a:r>
              <a:rPr lang="en-US" altLang="en-US" sz="2400" i="1" smtClean="0">
                <a:latin typeface="Arial" charset="0"/>
              </a:rPr>
              <a:t>F</a:t>
            </a:r>
            <a:r>
              <a:rPr lang="en-US" altLang="en-US" sz="2400" i="1" baseline="-25000" smtClean="0">
                <a:latin typeface="Arial" charset="0"/>
              </a:rPr>
              <a:t>c</a:t>
            </a:r>
            <a:r>
              <a:rPr lang="en-US" altLang="en-US" sz="2400" i="1" smtClean="0">
                <a:latin typeface="Arial" charset="0"/>
              </a:rPr>
              <a:t>=</a:t>
            </a:r>
            <a:r>
              <a:rPr lang="en-US" altLang="en-US" sz="2400" smtClean="0">
                <a:latin typeface="Arial" charset="0"/>
              </a:rPr>
              <a:t>500 N and </a:t>
            </a:r>
            <a:r>
              <a:rPr lang="en-US" altLang="en-US" sz="2400" i="1" smtClean="0">
                <a:latin typeface="Arial" charset="0"/>
              </a:rPr>
              <a:t>F</a:t>
            </a:r>
            <a:r>
              <a:rPr lang="en-US" altLang="en-US" sz="2400" i="1" baseline="-25000" smtClean="0">
                <a:latin typeface="Arial" charset="0"/>
              </a:rPr>
              <a:t>t</a:t>
            </a:r>
            <a:r>
              <a:rPr lang="en-US" altLang="en-US" sz="2400" i="1" smtClean="0">
                <a:latin typeface="Arial" charset="0"/>
              </a:rPr>
              <a:t>=</a:t>
            </a:r>
            <a:r>
              <a:rPr lang="en-US" altLang="en-US" sz="2400" smtClean="0">
                <a:latin typeface="Arial" charset="0"/>
              </a:rPr>
              <a:t>200 N. Calculate the percentage of the total energy that goes into overcoming friction at the tool–chip interface.</a:t>
            </a:r>
          </a:p>
        </p:txBody>
      </p:sp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B426A2F5-07EC-45F8-831A-A34989644860}" type="slidenum">
              <a:rPr lang="en-US" altLang="zh-CN" smtClean="0"/>
              <a:pPr>
                <a:defRPr/>
              </a:pPr>
              <a:t>40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Cutting Forces and Power</a:t>
            </a:r>
            <a:endParaRPr lang="en-AU" altLang="en-US" sz="4000" b="1" smtClean="0"/>
          </a:p>
        </p:txBody>
      </p:sp>
      <p:sp>
        <p:nvSpPr>
          <p:cNvPr id="51203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2400" b="1" smtClean="0">
                <a:solidFill>
                  <a:schemeClr val="hlink"/>
                </a:solidFill>
                <a:latin typeface="Arial" charset="0"/>
              </a:rPr>
              <a:t>Solution</a:t>
            </a:r>
            <a:r>
              <a:rPr lang="en-US" altLang="en-US" sz="2400" b="1" smtClean="0">
                <a:latin typeface="Arial" charset="0"/>
              </a:rPr>
              <a:t> 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Relative Energies in Cutting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2400" smtClean="0">
                <a:latin typeface="Arial" charset="0"/>
              </a:rPr>
              <a:t>The percentage of the energy can be expressed as</a:t>
            </a:r>
          </a:p>
          <a:p>
            <a:pPr marL="0" indent="0" eaLnBrk="1" hangingPunct="1">
              <a:buFont typeface="Wingdings" pitchFamily="2" charset="2"/>
              <a:buNone/>
            </a:pPr>
            <a:endParaRPr lang="en-US" altLang="en-US" sz="2400" smtClean="0">
              <a:latin typeface="Arial" charset="0"/>
            </a:endParaRPr>
          </a:p>
          <a:p>
            <a:pPr marL="0" indent="0" eaLnBrk="1" hangingPunct="1">
              <a:buFont typeface="Wingdings" pitchFamily="2" charset="2"/>
              <a:buNone/>
            </a:pPr>
            <a:endParaRPr lang="en-US" altLang="en-US" sz="2400" smtClean="0">
              <a:latin typeface="Arial" charset="0"/>
            </a:endParaRP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2400" smtClean="0">
                <a:latin typeface="Arial" charset="0"/>
              </a:rPr>
              <a:t>where</a:t>
            </a:r>
          </a:p>
          <a:p>
            <a:pPr marL="0" indent="0" eaLnBrk="1" hangingPunct="1">
              <a:buFont typeface="Wingdings" pitchFamily="2" charset="2"/>
              <a:buNone/>
            </a:pPr>
            <a:endParaRPr lang="en-US" altLang="en-US" sz="2400" smtClean="0">
              <a:latin typeface="Arial" charset="0"/>
            </a:endParaRPr>
          </a:p>
          <a:p>
            <a:pPr marL="0" indent="0" eaLnBrk="1" hangingPunct="1">
              <a:buFont typeface="Wingdings" pitchFamily="2" charset="2"/>
              <a:buNone/>
            </a:pPr>
            <a:endParaRPr lang="en-US" altLang="en-US" sz="2400" smtClean="0">
              <a:latin typeface="Arial" charset="0"/>
            </a:endParaRP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2400" smtClean="0">
                <a:latin typeface="Arial" charset="0"/>
              </a:rPr>
              <a:t>We have</a:t>
            </a:r>
          </a:p>
        </p:txBody>
      </p:sp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graphicFrame>
        <p:nvGraphicFramePr>
          <p:cNvPr id="51205" name="Object 5"/>
          <p:cNvGraphicFramePr>
            <a:graphicFrameLocks noChangeAspect="1"/>
          </p:cNvGraphicFramePr>
          <p:nvPr/>
        </p:nvGraphicFramePr>
        <p:xfrm>
          <a:off x="2590800" y="3048000"/>
          <a:ext cx="3384550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9" name="Equation" r:id="rId4" imgW="1803400" imgH="431800" progId="Equation.3">
                  <p:embed/>
                </p:oleObj>
              </mc:Choice>
              <mc:Fallback>
                <p:oleObj name="Equation" r:id="rId4" imgW="1803400" imgH="4318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3048000"/>
                        <a:ext cx="3384550" cy="809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6" name="Object 6"/>
          <p:cNvGraphicFramePr>
            <a:graphicFrameLocks noChangeAspect="1"/>
          </p:cNvGraphicFramePr>
          <p:nvPr/>
        </p:nvGraphicFramePr>
        <p:xfrm>
          <a:off x="3124200" y="4191000"/>
          <a:ext cx="2478088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0" name="Equation" r:id="rId6" imgW="1320227" imgH="431613" progId="Equation.3">
                  <p:embed/>
                </p:oleObj>
              </mc:Choice>
              <mc:Fallback>
                <p:oleObj name="Equation" r:id="rId6" imgW="1320227" imgH="431613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4191000"/>
                        <a:ext cx="2478088" cy="809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7" name="Object 7"/>
          <p:cNvGraphicFramePr>
            <a:graphicFrameLocks noChangeAspect="1"/>
          </p:cNvGraphicFramePr>
          <p:nvPr/>
        </p:nvGraphicFramePr>
        <p:xfrm>
          <a:off x="2514600" y="5441950"/>
          <a:ext cx="4719638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1" name="Equation" r:id="rId8" imgW="2514600" imgH="533400" progId="Equation.3">
                  <p:embed/>
                </p:oleObj>
              </mc:Choice>
              <mc:Fallback>
                <p:oleObj name="Equation" r:id="rId8" imgW="2514600" imgH="5334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5441950"/>
                        <a:ext cx="4719638" cy="1000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502E3941-77B5-41FA-8ECF-96EA60ED0F85}" type="slidenum">
              <a:rPr lang="en-US" altLang="zh-CN" smtClean="0"/>
              <a:pPr>
                <a:defRPr/>
              </a:pPr>
              <a:t>41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Cutting Forces and Power</a:t>
            </a:r>
            <a:endParaRPr lang="en-AU" altLang="en-US" sz="4000" b="1" smtClean="0"/>
          </a:p>
        </p:txBody>
      </p:sp>
      <p:sp>
        <p:nvSpPr>
          <p:cNvPr id="52227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2400" b="1" smtClean="0">
                <a:solidFill>
                  <a:schemeClr val="hlink"/>
                </a:solidFill>
                <a:latin typeface="Arial" charset="0"/>
              </a:rPr>
              <a:t>Solution</a:t>
            </a:r>
            <a:r>
              <a:rPr lang="en-US" altLang="en-US" sz="2400" b="1" smtClean="0">
                <a:latin typeface="Arial" charset="0"/>
              </a:rPr>
              <a:t> 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Relative Energies in Cutting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2400" smtClean="0">
                <a:latin typeface="Arial" charset="0"/>
              </a:rPr>
              <a:t>Thus,</a:t>
            </a:r>
          </a:p>
          <a:p>
            <a:pPr marL="0" indent="0" eaLnBrk="1" hangingPunct="1">
              <a:buFont typeface="Wingdings" pitchFamily="2" charset="2"/>
              <a:buNone/>
            </a:pPr>
            <a:endParaRPr lang="en-US" altLang="en-US" sz="2400" smtClean="0">
              <a:latin typeface="Arial" charset="0"/>
            </a:endParaRPr>
          </a:p>
          <a:p>
            <a:pPr marL="0" indent="0" eaLnBrk="1" hangingPunct="1">
              <a:buFont typeface="Wingdings" pitchFamily="2" charset="2"/>
              <a:buNone/>
            </a:pPr>
            <a:endParaRPr lang="en-US" altLang="en-US" sz="2400" smtClean="0">
              <a:latin typeface="Arial" charset="0"/>
            </a:endParaRP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2400" smtClean="0">
                <a:latin typeface="Arial" charset="0"/>
              </a:rPr>
              <a:t>Hence</a:t>
            </a:r>
          </a:p>
        </p:txBody>
      </p:sp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graphicFrame>
        <p:nvGraphicFramePr>
          <p:cNvPr id="52229" name="Object 5"/>
          <p:cNvGraphicFramePr>
            <a:graphicFrameLocks noChangeAspect="1"/>
          </p:cNvGraphicFramePr>
          <p:nvPr/>
        </p:nvGraphicFramePr>
        <p:xfrm>
          <a:off x="2286000" y="2819400"/>
          <a:ext cx="3789363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2" name="Equation" r:id="rId4" imgW="2019300" imgH="406400" progId="Equation.3">
                  <p:embed/>
                </p:oleObj>
              </mc:Choice>
              <mc:Fallback>
                <p:oleObj name="Equation" r:id="rId4" imgW="2019300" imgH="4064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2819400"/>
                        <a:ext cx="3789363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30" name="Object 6"/>
          <p:cNvGraphicFramePr>
            <a:graphicFrameLocks noChangeAspect="1"/>
          </p:cNvGraphicFramePr>
          <p:nvPr/>
        </p:nvGraphicFramePr>
        <p:xfrm>
          <a:off x="1828800" y="4495800"/>
          <a:ext cx="4860925" cy="738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3" name="Equation" r:id="rId6" imgW="2590800" imgH="393700" progId="Equation.3">
                  <p:embed/>
                </p:oleObj>
              </mc:Choice>
              <mc:Fallback>
                <p:oleObj name="Equation" r:id="rId6" imgW="2590800" imgH="3937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4495800"/>
                        <a:ext cx="4860925" cy="738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9F36C6BA-9BD2-4947-AC2D-898A8F8FC438}" type="slidenum">
              <a:rPr lang="en-US" altLang="zh-CN" smtClean="0"/>
              <a:pPr>
                <a:defRPr/>
              </a:pPr>
              <a:t>42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Temperatures in Cutting</a:t>
            </a:r>
            <a:endParaRPr lang="en-AU" altLang="en-US" sz="4000" b="1" smtClean="0"/>
          </a:p>
        </p:txBody>
      </p:sp>
      <p:sp>
        <p:nvSpPr>
          <p:cNvPr id="53251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Temperature rise</a:t>
            </a:r>
            <a:r>
              <a:rPr lang="en-US" altLang="en-US" sz="2400" i="1" smtClean="0">
                <a:latin typeface="Arial" charset="0"/>
              </a:rPr>
              <a:t> </a:t>
            </a:r>
            <a:r>
              <a:rPr lang="en-US" altLang="en-US" sz="2400" smtClean="0">
                <a:latin typeface="Arial" charset="0"/>
              </a:rPr>
              <a:t>(due to heat lost in cutting ⇒ raising temp. in cutting zone) - its major adverse effects: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Lowers the strength, hardness, stiffness and wear resistance of the cutting tool (i.e. alters tool shape)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Causes uneven dimensional changes (machined parts)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Induce thermal damage and metallurgical changes in the machined surface (⇒ properties adversely affected)</a:t>
            </a:r>
          </a:p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Sources of heat</a:t>
            </a:r>
            <a:r>
              <a:rPr lang="en-US" altLang="en-US" sz="2400" smtClean="0">
                <a:latin typeface="Arial" charset="0"/>
              </a:rPr>
              <a:t> in machining:</a:t>
            </a:r>
          </a:p>
          <a:p>
            <a:pPr marL="777875" lvl="1" indent="-457200" eaLnBrk="1" hangingPunct="1">
              <a:buFont typeface="Tw Cen MT" pitchFamily="34" charset="0"/>
              <a:buAutoNum type="alphaLcPeriod"/>
            </a:pPr>
            <a:r>
              <a:rPr lang="en-US" altLang="en-US" sz="2100" smtClean="0">
                <a:latin typeface="Arial" charset="0"/>
              </a:rPr>
              <a:t>Work done in shearing (primary shear zone)</a:t>
            </a:r>
          </a:p>
          <a:p>
            <a:pPr marL="777875" lvl="1" indent="-457200" eaLnBrk="1" hangingPunct="1">
              <a:buFont typeface="Tw Cen MT" pitchFamily="34" charset="0"/>
              <a:buAutoNum type="alphaLcPeriod"/>
            </a:pPr>
            <a:r>
              <a:rPr lang="en-US" altLang="en-US" sz="2100" smtClean="0">
                <a:latin typeface="Arial" charset="0"/>
              </a:rPr>
              <a:t>Energy lost due to friction (tool-chip interface)</a:t>
            </a:r>
          </a:p>
          <a:p>
            <a:pPr marL="777875" lvl="1" indent="-457200" eaLnBrk="1" hangingPunct="1">
              <a:buFont typeface="Tw Cen MT" pitchFamily="34" charset="0"/>
              <a:buAutoNum type="alphaLcPeriod"/>
            </a:pPr>
            <a:r>
              <a:rPr lang="en-US" altLang="en-US" sz="2100" smtClean="0">
                <a:latin typeface="Arial" charset="0"/>
              </a:rPr>
              <a:t>Heat generated due to tool rubbing on machined surface (especially dull or worn tools)</a:t>
            </a:r>
          </a:p>
        </p:txBody>
      </p:sp>
      <p:pic>
        <p:nvPicPr>
          <p:cNvPr id="53252" name="Picture 10" descr="MCj04421500000[1]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5715000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F13D0C9B-7D37-4977-AF0C-3E8650CAC6C3}" type="slidenum">
              <a:rPr lang="en-US" altLang="zh-CN" smtClean="0"/>
              <a:pPr>
                <a:defRPr/>
              </a:pPr>
              <a:t>43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Temperatures in Cutting</a:t>
            </a:r>
            <a:endParaRPr lang="en-AU" altLang="en-US" sz="4000" b="1" smtClean="0"/>
          </a:p>
        </p:txBody>
      </p:sp>
      <p:sp>
        <p:nvSpPr>
          <p:cNvPr id="54275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Expression: </a:t>
            </a:r>
            <a:r>
              <a:rPr lang="en-US" altLang="en-US" sz="2400" i="1" smtClean="0">
                <a:latin typeface="Arial" charset="0"/>
              </a:rPr>
              <a:t>mean temperature</a:t>
            </a:r>
            <a:r>
              <a:rPr lang="en-US" altLang="en-US" sz="2400" smtClean="0">
                <a:latin typeface="Arial" charset="0"/>
              </a:rPr>
              <a:t> in orthogonal cutting:</a:t>
            </a: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777875" lvl="1" indent="-457200" eaLnBrk="1" hangingPunct="1">
              <a:buFont typeface="Wingdings 2" pitchFamily="18" charset="2"/>
              <a:buNone/>
            </a:pPr>
            <a:r>
              <a:rPr lang="en-US" altLang="en-US" sz="2100" smtClean="0">
                <a:latin typeface="Arial" charset="0"/>
              </a:rPr>
              <a:t>where,</a:t>
            </a:r>
          </a:p>
          <a:p>
            <a:pPr marL="777875" lvl="1" indent="-457200" eaLnBrk="1" hangingPunct="1"/>
            <a:r>
              <a:rPr lang="en-US" altLang="en-US" sz="2100" i="1" smtClean="0">
                <a:latin typeface="Arial" charset="0"/>
              </a:rPr>
              <a:t>T</a:t>
            </a:r>
            <a:r>
              <a:rPr lang="en-US" altLang="en-US" sz="2100" smtClean="0">
                <a:latin typeface="Arial" charset="0"/>
              </a:rPr>
              <a:t>: (aka </a:t>
            </a:r>
            <a:r>
              <a:rPr lang="en-US" altLang="en-US" sz="2100" i="1" smtClean="0">
                <a:latin typeface="Arial" charset="0"/>
              </a:rPr>
              <a:t>T</a:t>
            </a:r>
            <a:r>
              <a:rPr lang="en-US" altLang="en-US" sz="2100" i="1" baseline="-25000" smtClean="0">
                <a:latin typeface="Arial" charset="0"/>
              </a:rPr>
              <a:t>mean</a:t>
            </a:r>
            <a:r>
              <a:rPr lang="en-US" altLang="en-US" sz="2100" smtClean="0">
                <a:latin typeface="Arial" charset="0"/>
              </a:rPr>
              <a:t>) mean temperature in [</a:t>
            </a:r>
            <a:r>
              <a:rPr lang="en-US" altLang="en-US" sz="2100" i="1" smtClean="0">
                <a:latin typeface="Arial" charset="0"/>
              </a:rPr>
              <a:t>K</a:t>
            </a:r>
            <a:r>
              <a:rPr lang="en-US" altLang="en-US" sz="2100" smtClean="0">
                <a:latin typeface="Arial" charset="0"/>
              </a:rPr>
              <a:t>]</a:t>
            </a:r>
          </a:p>
          <a:p>
            <a:pPr marL="777875" lvl="1" indent="-457200" eaLnBrk="1" hangingPunct="1"/>
            <a:r>
              <a:rPr lang="en-US" altLang="en-US" sz="2100" i="1" smtClean="0">
                <a:latin typeface="Arial" charset="0"/>
              </a:rPr>
              <a:t>Y</a:t>
            </a:r>
            <a:r>
              <a:rPr lang="en-US" altLang="en-US" sz="2100" i="1" baseline="-25000" smtClean="0">
                <a:latin typeface="Arial" charset="0"/>
              </a:rPr>
              <a:t>f</a:t>
            </a:r>
            <a:r>
              <a:rPr lang="en-US" altLang="en-US" sz="2100" smtClean="0">
                <a:latin typeface="Arial" charset="0"/>
              </a:rPr>
              <a:t>: flow stress in [</a:t>
            </a:r>
            <a:r>
              <a:rPr lang="en-US" altLang="en-US" sz="2100" i="1" smtClean="0">
                <a:latin typeface="Arial" charset="0"/>
              </a:rPr>
              <a:t>MPa</a:t>
            </a:r>
            <a:r>
              <a:rPr lang="en-US" altLang="en-US" sz="2100" smtClean="0">
                <a:latin typeface="Arial" charset="0"/>
              </a:rPr>
              <a:t>]</a:t>
            </a:r>
          </a:p>
          <a:p>
            <a:pPr marL="777875" lvl="1" indent="-457200" eaLnBrk="1" hangingPunct="1"/>
            <a:r>
              <a:rPr lang="el-GR" altLang="en-US" sz="2100" i="1" smtClean="0">
                <a:latin typeface="Arial" charset="0"/>
                <a:cs typeface="Arial" charset="0"/>
              </a:rPr>
              <a:t>ρ</a:t>
            </a:r>
            <a:r>
              <a:rPr lang="en-US" altLang="en-US" sz="2100" i="1" smtClean="0">
                <a:latin typeface="Arial" charset="0"/>
                <a:cs typeface="Arial" charset="0"/>
              </a:rPr>
              <a:t>c</a:t>
            </a:r>
            <a:r>
              <a:rPr lang="en-US" altLang="en-US" sz="2100" smtClean="0">
                <a:latin typeface="Arial" charset="0"/>
                <a:cs typeface="Arial" charset="0"/>
              </a:rPr>
              <a:t>: volumetric specific heat in [</a:t>
            </a:r>
            <a:r>
              <a:rPr lang="en-US" altLang="en-US" sz="2100" i="1" smtClean="0">
                <a:latin typeface="Arial" charset="0"/>
                <a:cs typeface="Arial" charset="0"/>
              </a:rPr>
              <a:t>kJ/m</a:t>
            </a:r>
            <a:r>
              <a:rPr lang="en-US" altLang="en-US" sz="2100" i="1" baseline="30000" smtClean="0">
                <a:latin typeface="Arial" charset="0"/>
                <a:cs typeface="Arial" charset="0"/>
              </a:rPr>
              <a:t>3</a:t>
            </a:r>
            <a:r>
              <a:rPr lang="en-US" altLang="en-US" sz="2100" smtClean="0">
                <a:latin typeface="Cambria Math" pitchFamily="18" charset="0"/>
                <a:ea typeface="Cambria Math" pitchFamily="18" charset="0"/>
                <a:cs typeface="Arial" charset="0"/>
              </a:rPr>
              <a:t>·</a:t>
            </a:r>
            <a:r>
              <a:rPr lang="en-US" altLang="en-US" sz="2100" smtClean="0">
                <a:latin typeface="Arial" charset="0"/>
                <a:ea typeface="Cambria Math" pitchFamily="18" charset="0"/>
                <a:cs typeface="Arial" charset="0"/>
              </a:rPr>
              <a:t>K</a:t>
            </a:r>
            <a:r>
              <a:rPr lang="en-US" altLang="en-US" sz="2100" smtClean="0">
                <a:latin typeface="Arial" charset="0"/>
                <a:cs typeface="Arial" charset="0"/>
              </a:rPr>
              <a:t>]</a:t>
            </a:r>
          </a:p>
          <a:p>
            <a:pPr marL="777875" lvl="1" indent="-457200" eaLnBrk="1" hangingPunct="1"/>
            <a:r>
              <a:rPr lang="en-US" altLang="en-US" sz="2100" i="1" smtClean="0">
                <a:latin typeface="Arial" charset="0"/>
                <a:cs typeface="Arial" charset="0"/>
              </a:rPr>
              <a:t>K</a:t>
            </a:r>
            <a:r>
              <a:rPr lang="en-US" altLang="en-US" sz="2100" smtClean="0">
                <a:latin typeface="Arial" charset="0"/>
                <a:cs typeface="Arial" charset="0"/>
              </a:rPr>
              <a:t>: thermal diffusivity (ratio of thermal conductivity to volumetric specific heat) in [</a:t>
            </a:r>
            <a:r>
              <a:rPr lang="en-US" altLang="en-US" sz="2100" i="1" smtClean="0">
                <a:latin typeface="Arial" charset="0"/>
                <a:cs typeface="Arial" charset="0"/>
              </a:rPr>
              <a:t>m</a:t>
            </a:r>
            <a:r>
              <a:rPr lang="en-US" altLang="en-US" sz="2100" i="1" baseline="30000" smtClean="0">
                <a:latin typeface="Arial" charset="0"/>
                <a:cs typeface="Arial" charset="0"/>
              </a:rPr>
              <a:t>2</a:t>
            </a:r>
            <a:r>
              <a:rPr lang="en-US" altLang="en-US" sz="2100" i="1" smtClean="0">
                <a:latin typeface="Arial" charset="0"/>
                <a:cs typeface="Arial" charset="0"/>
              </a:rPr>
              <a:t>/s</a:t>
            </a:r>
            <a:r>
              <a:rPr lang="en-US" altLang="en-US" sz="2100" smtClean="0">
                <a:latin typeface="Arial" charset="0"/>
                <a:cs typeface="Arial" charset="0"/>
              </a:rPr>
              <a:t>]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Equation shows that </a:t>
            </a:r>
            <a:r>
              <a:rPr lang="en-US" altLang="en-US" sz="2100" i="1" smtClean="0">
                <a:latin typeface="Arial" charset="0"/>
              </a:rPr>
              <a:t>T:</a:t>
            </a:r>
          </a:p>
          <a:p>
            <a:pPr marL="1050925" lvl="2" indent="-457200" eaLnBrk="1" hangingPunct="1"/>
            <a:r>
              <a:rPr lang="en-US" altLang="en-US" sz="1800" smtClean="0">
                <a:latin typeface="Arial" charset="0"/>
              </a:rPr>
              <a:t>increases with material strength, cutting speed (</a:t>
            </a:r>
            <a:r>
              <a:rPr lang="en-US" altLang="en-US" sz="1800" i="1" smtClean="0">
                <a:latin typeface="Arial" charset="0"/>
              </a:rPr>
              <a:t>V</a:t>
            </a:r>
            <a:r>
              <a:rPr lang="en-US" altLang="en-US" sz="1800" smtClean="0">
                <a:latin typeface="Arial" charset="0"/>
              </a:rPr>
              <a:t>), depth of cut (t</a:t>
            </a:r>
            <a:r>
              <a:rPr lang="en-US" altLang="en-US" sz="1800" baseline="-25000" smtClean="0">
                <a:latin typeface="Arial" charset="0"/>
              </a:rPr>
              <a:t>0</a:t>
            </a:r>
            <a:r>
              <a:rPr lang="en-US" altLang="en-US" sz="1800" smtClean="0">
                <a:latin typeface="Arial" charset="0"/>
              </a:rPr>
              <a:t>); </a:t>
            </a:r>
          </a:p>
          <a:p>
            <a:pPr marL="1050925" lvl="2" indent="-457200" eaLnBrk="1" hangingPunct="1"/>
            <a:r>
              <a:rPr lang="en-US" altLang="en-US" sz="1800" smtClean="0">
                <a:latin typeface="Arial" charset="0"/>
              </a:rPr>
              <a:t>decreases with </a:t>
            </a:r>
            <a:r>
              <a:rPr lang="el-GR" altLang="en-US" sz="1800" i="1" smtClean="0">
                <a:latin typeface="Arial" charset="0"/>
                <a:cs typeface="Arial" charset="0"/>
              </a:rPr>
              <a:t>ρ</a:t>
            </a:r>
            <a:r>
              <a:rPr lang="en-US" altLang="en-US" sz="1800" i="1" smtClean="0">
                <a:latin typeface="Arial" charset="0"/>
                <a:cs typeface="Arial" charset="0"/>
              </a:rPr>
              <a:t>c </a:t>
            </a:r>
            <a:r>
              <a:rPr lang="en-US" altLang="en-US" sz="1800" smtClean="0">
                <a:latin typeface="Arial" charset="0"/>
                <a:cs typeface="Arial" charset="0"/>
              </a:rPr>
              <a:t>and </a:t>
            </a:r>
            <a:r>
              <a:rPr lang="en-US" altLang="en-US" sz="1800" i="1" smtClean="0">
                <a:latin typeface="Arial" charset="0"/>
                <a:cs typeface="Arial" charset="0"/>
              </a:rPr>
              <a:t>K</a:t>
            </a:r>
            <a:endParaRPr lang="en-US" altLang="en-US" sz="1800" smtClean="0">
              <a:latin typeface="Arial" charset="0"/>
            </a:endParaRPr>
          </a:p>
        </p:txBody>
      </p:sp>
      <p:graphicFrame>
        <p:nvGraphicFramePr>
          <p:cNvPr id="54276" name="Object 6"/>
          <p:cNvGraphicFramePr>
            <a:graphicFrameLocks noChangeAspect="1"/>
          </p:cNvGraphicFramePr>
          <p:nvPr/>
        </p:nvGraphicFramePr>
        <p:xfrm>
          <a:off x="2971800" y="2057400"/>
          <a:ext cx="2819400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9" name="Equation" r:id="rId4" imgW="1384300" imgH="457200" progId="Equation.3">
                  <p:embed/>
                </p:oleObj>
              </mc:Choice>
              <mc:Fallback>
                <p:oleObj name="Equation" r:id="rId4" imgW="1384300" imgH="4572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2057400"/>
                        <a:ext cx="2819400" cy="930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4277" name="Picture 10" descr="MCj04421500000[1]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6096000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2AA0C0B8-268C-4DC8-BC0A-1F954E561F20}" type="slidenum">
              <a:rPr lang="en-US" altLang="zh-CN" smtClean="0"/>
              <a:pPr>
                <a:defRPr/>
              </a:pPr>
              <a:t>44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Temperatures in Cutting</a:t>
            </a:r>
            <a:endParaRPr lang="en-AU" altLang="en-US" sz="4000" b="1" smtClean="0"/>
          </a:p>
        </p:txBody>
      </p:sp>
      <p:sp>
        <p:nvSpPr>
          <p:cNvPr id="55299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i="1" smtClean="0">
                <a:latin typeface="Arial" charset="0"/>
              </a:rPr>
              <a:t>Mean temperature in turning </a:t>
            </a:r>
            <a:r>
              <a:rPr lang="en-US" altLang="en-US" sz="2400" smtClean="0">
                <a:latin typeface="Arial" charset="0"/>
              </a:rPr>
              <a:t>on a lathe is given by</a:t>
            </a: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smtClean="0">
                <a:latin typeface="Arial" charset="0"/>
              </a:rPr>
              <a:t>where,</a:t>
            </a:r>
          </a:p>
          <a:p>
            <a:pPr marL="777875" lvl="1" indent="-457200" eaLnBrk="1" hangingPunct="1"/>
            <a:r>
              <a:rPr lang="en-US" altLang="en-US" sz="2100" i="1" smtClean="0">
                <a:latin typeface="Arial" charset="0"/>
              </a:rPr>
              <a:t>V </a:t>
            </a:r>
            <a:r>
              <a:rPr lang="en-US" altLang="en-US" sz="2100" smtClean="0">
                <a:latin typeface="Arial" charset="0"/>
              </a:rPr>
              <a:t>: cutting speed</a:t>
            </a:r>
          </a:p>
          <a:p>
            <a:pPr marL="777875" lvl="1" indent="-457200" eaLnBrk="1" hangingPunct="1"/>
            <a:r>
              <a:rPr lang="en-US" altLang="en-US" sz="2100" i="1" smtClean="0">
                <a:latin typeface="Arial" charset="0"/>
              </a:rPr>
              <a:t>f </a:t>
            </a:r>
            <a:r>
              <a:rPr lang="en-US" altLang="en-US" sz="2100" smtClean="0">
                <a:latin typeface="Arial" charset="0"/>
              </a:rPr>
              <a:t>: feed of the tool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Approximate values of the exponents </a:t>
            </a:r>
            <a:r>
              <a:rPr lang="en-US" altLang="en-US" sz="2100" i="1" smtClean="0">
                <a:latin typeface="Arial" charset="0"/>
              </a:rPr>
              <a:t>a</a:t>
            </a:r>
            <a:r>
              <a:rPr lang="en-US" altLang="en-US" sz="2100" smtClean="0">
                <a:latin typeface="Arial" charset="0"/>
              </a:rPr>
              <a:t>,</a:t>
            </a:r>
            <a:r>
              <a:rPr lang="en-US" altLang="en-US" sz="2100" i="1" smtClean="0">
                <a:latin typeface="Arial" charset="0"/>
              </a:rPr>
              <a:t>b</a:t>
            </a:r>
            <a:r>
              <a:rPr lang="en-US" altLang="en-US" sz="2100" smtClean="0">
                <a:latin typeface="Arial" charset="0"/>
              </a:rPr>
              <a:t>:</a:t>
            </a:r>
          </a:p>
          <a:p>
            <a:pPr marL="1050925" lvl="2" indent="-457200" eaLnBrk="1" hangingPunct="1"/>
            <a:r>
              <a:rPr lang="en-US" altLang="en-US" sz="1800" i="1" smtClean="0">
                <a:latin typeface="Arial" charset="0"/>
              </a:rPr>
              <a:t>Carbide tools</a:t>
            </a:r>
            <a:r>
              <a:rPr lang="en-US" altLang="en-US" sz="1800" smtClean="0">
                <a:latin typeface="Arial" charset="0"/>
              </a:rPr>
              <a:t>: </a:t>
            </a:r>
            <a:r>
              <a:rPr lang="en-US" altLang="en-US" sz="1800" i="1" smtClean="0">
                <a:latin typeface="Arial" charset="0"/>
              </a:rPr>
              <a:t>a</a:t>
            </a:r>
            <a:r>
              <a:rPr lang="en-US" altLang="en-US" sz="1800" smtClean="0">
                <a:latin typeface="Arial" charset="0"/>
              </a:rPr>
              <a:t> = 0.2, </a:t>
            </a:r>
            <a:r>
              <a:rPr lang="en-US" altLang="en-US" sz="1800" i="1" smtClean="0">
                <a:latin typeface="Arial" charset="0"/>
              </a:rPr>
              <a:t>b</a:t>
            </a:r>
            <a:r>
              <a:rPr lang="en-US" altLang="en-US" sz="1800" smtClean="0">
                <a:latin typeface="Arial" charset="0"/>
              </a:rPr>
              <a:t> = 0.125</a:t>
            </a:r>
          </a:p>
          <a:p>
            <a:pPr marL="1050925" lvl="2" indent="-457200" eaLnBrk="1" hangingPunct="1"/>
            <a:r>
              <a:rPr lang="en-US" altLang="en-US" sz="1800" i="1" smtClean="0">
                <a:latin typeface="Arial" charset="0"/>
              </a:rPr>
              <a:t>High-speed steel tools</a:t>
            </a:r>
            <a:r>
              <a:rPr lang="en-US" altLang="en-US" sz="1800" smtClean="0">
                <a:latin typeface="Arial" charset="0"/>
              </a:rPr>
              <a:t>: </a:t>
            </a:r>
            <a:r>
              <a:rPr lang="en-US" altLang="en-US" sz="1800" i="1" smtClean="0">
                <a:latin typeface="Arial" charset="0"/>
              </a:rPr>
              <a:t>a</a:t>
            </a:r>
            <a:r>
              <a:rPr lang="en-US" altLang="en-US" sz="1800" smtClean="0">
                <a:latin typeface="Arial" charset="0"/>
              </a:rPr>
              <a:t> = 0.5, </a:t>
            </a:r>
            <a:r>
              <a:rPr lang="en-US" altLang="en-US" sz="1800" i="1" smtClean="0">
                <a:latin typeface="Arial" charset="0"/>
              </a:rPr>
              <a:t>b</a:t>
            </a:r>
            <a:r>
              <a:rPr lang="en-US" altLang="en-US" sz="1800" smtClean="0">
                <a:latin typeface="Arial" charset="0"/>
              </a:rPr>
              <a:t> = 0.375</a:t>
            </a:r>
            <a:endParaRPr lang="en-US" altLang="en-US" sz="2400" smtClean="0">
              <a:latin typeface="Arial" charset="0"/>
            </a:endParaRP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Also note how this relation shows the increase in temperature with increased cutting speed and feed</a:t>
            </a:r>
          </a:p>
        </p:txBody>
      </p:sp>
      <p:graphicFrame>
        <p:nvGraphicFramePr>
          <p:cNvPr id="55300" name="Object 8"/>
          <p:cNvGraphicFramePr>
            <a:graphicFrameLocks noChangeAspect="1"/>
          </p:cNvGraphicFramePr>
          <p:nvPr/>
        </p:nvGraphicFramePr>
        <p:xfrm>
          <a:off x="2971800" y="2286000"/>
          <a:ext cx="2667000" cy="779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03" name="Equation" r:id="rId4" imgW="825500" imgH="241300" progId="Equation.3">
                  <p:embed/>
                </p:oleObj>
              </mc:Choice>
              <mc:Fallback>
                <p:oleObj name="Equation" r:id="rId4" imgW="825500" imgH="2413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2286000"/>
                        <a:ext cx="2667000" cy="779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5301" name="Picture 10" descr="MCj04421500000[1]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5715000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D75DBCD0-4E8F-4C82-865B-CF5D6DF0B52D}" type="slidenum">
              <a:rPr lang="en-US" altLang="zh-CN" smtClean="0"/>
              <a:pPr>
                <a:defRPr/>
              </a:pPr>
              <a:t>45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Temperatures in Cutting</a:t>
            </a:r>
            <a:endParaRPr lang="en-AU" altLang="en-US" sz="4000" b="1" smtClean="0"/>
          </a:p>
        </p:txBody>
      </p:sp>
      <p:sp>
        <p:nvSpPr>
          <p:cNvPr id="56323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Temperature Distribution</a:t>
            </a:r>
            <a:endParaRPr lang="en-US" altLang="en-US" sz="2400" i="1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Sources of heat generation are concentrated in 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primary shear zone, and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At tool–chip interface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  <a:ea typeface="Lucida Sans Unicode" pitchFamily="34" charset="0"/>
                <a:cs typeface="Lucida Sans Unicode" pitchFamily="34" charset="0"/>
              </a:rPr>
              <a:t>⇒ v. large temp. gradients</a:t>
            </a:r>
            <a:br>
              <a:rPr lang="en-US" altLang="en-US" sz="2100" smtClean="0">
                <a:latin typeface="Arial" charset="0"/>
                <a:ea typeface="Lucida Sans Unicode" pitchFamily="34" charset="0"/>
                <a:cs typeface="Lucida Sans Unicode" pitchFamily="34" charset="0"/>
              </a:rPr>
            </a:br>
            <a:r>
              <a:rPr lang="en-US" altLang="en-US" sz="2100" smtClean="0">
                <a:latin typeface="Arial" charset="0"/>
                <a:ea typeface="Lucida Sans Unicode" pitchFamily="34" charset="0"/>
                <a:cs typeface="Lucida Sans Unicode" pitchFamily="34" charset="0"/>
              </a:rPr>
              <a:t>in the cutting zone (right)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  <a:ea typeface="Lucida Sans Unicode" pitchFamily="34" charset="0"/>
                <a:cs typeface="Lucida Sans Unicode" pitchFamily="34" charset="0"/>
              </a:rPr>
              <a:t>Note </a:t>
            </a:r>
            <a:r>
              <a:rPr lang="en-US" altLang="en-US" sz="2400" i="1" smtClean="0">
                <a:latin typeface="Arial" charset="0"/>
                <a:ea typeface="Lucida Sans Unicode" pitchFamily="34" charset="0"/>
                <a:cs typeface="Lucida Sans Unicode" pitchFamily="34" charset="0"/>
              </a:rPr>
              <a:t>max. temp </a:t>
            </a:r>
            <a:r>
              <a:rPr lang="en-US" altLang="en-US" sz="2400" smtClean="0">
                <a:latin typeface="Arial" charset="0"/>
                <a:ea typeface="Lucida Sans Unicode" pitchFamily="34" charset="0"/>
                <a:cs typeface="Lucida Sans Unicode" pitchFamily="34" charset="0"/>
              </a:rPr>
              <a:t>is about</a:t>
            </a:r>
            <a:br>
              <a:rPr lang="en-US" altLang="en-US" sz="2400" smtClean="0">
                <a:latin typeface="Arial" charset="0"/>
                <a:ea typeface="Lucida Sans Unicode" pitchFamily="34" charset="0"/>
                <a:cs typeface="Lucida Sans Unicode" pitchFamily="34" charset="0"/>
              </a:rPr>
            </a:br>
            <a:r>
              <a:rPr lang="en-US" altLang="en-US" sz="2400" smtClean="0">
                <a:latin typeface="Arial" charset="0"/>
                <a:ea typeface="Lucida Sans Unicode" pitchFamily="34" charset="0"/>
                <a:cs typeface="Lucida Sans Unicode" pitchFamily="34" charset="0"/>
              </a:rPr>
              <a:t>halfway up tool-chip </a:t>
            </a:r>
            <a:br>
              <a:rPr lang="en-US" altLang="en-US" sz="2400" smtClean="0">
                <a:latin typeface="Arial" charset="0"/>
                <a:ea typeface="Lucida Sans Unicode" pitchFamily="34" charset="0"/>
                <a:cs typeface="Lucida Sans Unicode" pitchFamily="34" charset="0"/>
              </a:rPr>
            </a:br>
            <a:r>
              <a:rPr lang="en-US" altLang="en-US" sz="2400" smtClean="0">
                <a:latin typeface="Arial" charset="0"/>
                <a:ea typeface="Lucida Sans Unicode" pitchFamily="34" charset="0"/>
                <a:cs typeface="Lucida Sans Unicode" pitchFamily="34" charset="0"/>
              </a:rPr>
              <a:t>interface (why?)</a:t>
            </a:r>
          </a:p>
          <a:p>
            <a:pPr marL="777875" lvl="1" indent="-457200" eaLnBrk="1" hangingPunct="1"/>
            <a:endParaRPr lang="en-US" altLang="en-US" sz="2100" smtClean="0">
              <a:latin typeface="Arial" charset="0"/>
              <a:ea typeface="Lucida Sans Unicode" pitchFamily="34" charset="0"/>
              <a:cs typeface="Lucida Sans Unicode" pitchFamily="34" charset="0"/>
            </a:endParaRP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</p:txBody>
      </p:sp>
      <p:pic>
        <p:nvPicPr>
          <p:cNvPr id="5632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675" y="2971800"/>
            <a:ext cx="4505325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329CB6F3-3C54-4936-B7E1-6653EB92C689}" type="slidenum">
              <a:rPr lang="en-US" altLang="zh-CN" smtClean="0"/>
              <a:pPr>
                <a:defRPr/>
              </a:pPr>
              <a:t>46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Temperatures in Cutting</a:t>
            </a:r>
            <a:endParaRPr lang="en-AU" altLang="en-US" sz="4000" b="1" smtClean="0"/>
          </a:p>
        </p:txBody>
      </p:sp>
      <p:sp>
        <p:nvSpPr>
          <p:cNvPr id="57347" name="Rectangle 3"/>
          <p:cNvSpPr>
            <a:spLocks noGrp="1"/>
          </p:cNvSpPr>
          <p:nvPr>
            <p:ph type="body" idx="4294967295"/>
          </p:nvPr>
        </p:nvSpPr>
        <p:spPr>
          <a:xfrm>
            <a:off x="0" y="1524000"/>
            <a:ext cx="8766175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	   Temperature Distribution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Note: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Highest temp.:</a:t>
            </a:r>
            <a:br>
              <a:rPr lang="en-US" altLang="en-US" sz="2100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1100</a:t>
            </a:r>
            <a:r>
              <a:rPr lang="en-US" altLang="en-US" sz="2100" smtClean="0">
                <a:latin typeface="Lucida Sans Unicode" pitchFamily="34" charset="0"/>
                <a:ea typeface="Lucida Sans Unicode" pitchFamily="34" charset="0"/>
                <a:cs typeface="Lucida Sans Unicode" pitchFamily="34" charset="0"/>
              </a:rPr>
              <a:t>º</a:t>
            </a:r>
            <a:r>
              <a:rPr lang="en-US" altLang="en-US" sz="2100" smtClean="0">
                <a:latin typeface="Arial" charset="0"/>
              </a:rPr>
              <a:t>C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High temp.</a:t>
            </a:r>
            <a:br>
              <a:rPr lang="en-US" altLang="en-US" sz="2100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appear as dark-</a:t>
            </a:r>
            <a:br>
              <a:rPr lang="en-US" altLang="en-US" sz="2100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color on chips</a:t>
            </a:r>
            <a:br>
              <a:rPr lang="en-US" altLang="en-US" sz="2100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(by oxidation </a:t>
            </a:r>
            <a:br>
              <a:rPr lang="en-US" altLang="en-US" sz="2100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at high </a:t>
            </a:r>
            <a:r>
              <a:rPr lang="en-US" altLang="en-US" sz="2100" i="1" smtClean="0">
                <a:latin typeface="Arial" charset="0"/>
              </a:rPr>
              <a:t>V </a:t>
            </a:r>
            <a:r>
              <a:rPr lang="en-US" altLang="en-US" sz="2100" smtClean="0">
                <a:latin typeface="Arial" charset="0"/>
              </a:rPr>
              <a:t>)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Reason: as </a:t>
            </a:r>
            <a:r>
              <a:rPr lang="en-US" altLang="en-US" sz="2100" i="1" smtClean="0">
                <a:latin typeface="Arial" charset="0"/>
              </a:rPr>
              <a:t>V</a:t>
            </a:r>
            <a:r>
              <a:rPr lang="en-US" altLang="en-US" sz="2100" smtClean="0">
                <a:latin typeface="Arial" charset="0"/>
              </a:rPr>
              <a:t> ↑</a:t>
            </a:r>
            <a:br>
              <a:rPr lang="en-US" altLang="en-US" sz="2100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⇒ time for heat</a:t>
            </a:r>
            <a:br>
              <a:rPr lang="en-US" altLang="en-US" sz="2100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dissipation ↓</a:t>
            </a:r>
            <a:br>
              <a:rPr lang="en-US" altLang="en-US" sz="2100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⇒ temp. ↑</a:t>
            </a:r>
          </a:p>
        </p:txBody>
      </p:sp>
      <p:pic>
        <p:nvPicPr>
          <p:cNvPr id="5734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0513" y="3200400"/>
            <a:ext cx="6313487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60A260EF-75F2-4A0B-8F5B-213DB738674A}" type="slidenum">
              <a:rPr lang="en-US" altLang="zh-CN" smtClean="0"/>
              <a:pPr>
                <a:defRPr/>
              </a:pPr>
              <a:t>47</a:t>
            </a:fld>
            <a:endParaRPr lang="en-US" altLang="zh-CN"/>
          </a:p>
        </p:txBody>
      </p:sp>
      <p:sp>
        <p:nvSpPr>
          <p:cNvPr id="57350" name="Rectangle 8"/>
          <p:cNvSpPr>
            <a:spLocks noChangeArrowheads="1"/>
          </p:cNvSpPr>
          <p:nvPr/>
        </p:nvSpPr>
        <p:spPr bwMode="auto">
          <a:xfrm>
            <a:off x="3733800" y="2478088"/>
            <a:ext cx="2286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>
                <a:latin typeface="Arial" charset="0"/>
                <a:ea typeface="SimSun" pitchFamily="2" charset="-122"/>
              </a:rPr>
              <a:t>a) </a:t>
            </a:r>
            <a:r>
              <a:rPr lang="en-US" altLang="en-US" sz="1800" b="1">
                <a:latin typeface="Arial" charset="0"/>
                <a:ea typeface="SimSun" pitchFamily="2" charset="-122"/>
              </a:rPr>
              <a:t>flank</a:t>
            </a:r>
            <a:r>
              <a:rPr lang="en-US" altLang="en-US" sz="1800">
                <a:latin typeface="Arial" charset="0"/>
                <a:ea typeface="SimSun" pitchFamily="2" charset="-122"/>
              </a:rPr>
              <a:t> temperature distribution</a:t>
            </a:r>
            <a:endParaRPr lang="en-US" altLang="en-US" sz="1800" b="1">
              <a:latin typeface="Arial" charset="0"/>
              <a:ea typeface="SimSun" pitchFamily="2" charset="-122"/>
            </a:endParaRPr>
          </a:p>
        </p:txBody>
      </p:sp>
      <p:sp>
        <p:nvSpPr>
          <p:cNvPr id="57351" name="Rectangle 8"/>
          <p:cNvSpPr>
            <a:spLocks noChangeArrowheads="1"/>
          </p:cNvSpPr>
          <p:nvPr/>
        </p:nvSpPr>
        <p:spPr bwMode="auto">
          <a:xfrm>
            <a:off x="3505200" y="1905000"/>
            <a:ext cx="5334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 b="1">
                <a:latin typeface="Arial" charset="0"/>
                <a:ea typeface="SimSun" pitchFamily="2" charset="-122"/>
              </a:rPr>
              <a:t>Temperatures developed in turning </a:t>
            </a:r>
            <a:r>
              <a:rPr lang="en-US" altLang="en-US" sz="1800" b="1" i="1">
                <a:latin typeface="Arial" charset="0"/>
              </a:rPr>
              <a:t>52100</a:t>
            </a:r>
            <a:r>
              <a:rPr lang="en-US" altLang="en-US" sz="1800" b="1">
                <a:latin typeface="Arial" charset="0"/>
                <a:ea typeface="SimSun" pitchFamily="2" charset="-122"/>
              </a:rPr>
              <a:t> steel </a:t>
            </a:r>
          </a:p>
        </p:txBody>
      </p:sp>
      <p:sp>
        <p:nvSpPr>
          <p:cNvPr id="57352" name="Rectangle 8"/>
          <p:cNvSpPr>
            <a:spLocks noChangeArrowheads="1"/>
          </p:cNvSpPr>
          <p:nvPr/>
        </p:nvSpPr>
        <p:spPr bwMode="auto">
          <a:xfrm>
            <a:off x="6096000" y="2209800"/>
            <a:ext cx="3048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>
                <a:latin typeface="Arial" charset="0"/>
                <a:ea typeface="SimSun" pitchFamily="2" charset="-122"/>
              </a:rPr>
              <a:t>b) </a:t>
            </a:r>
            <a:r>
              <a:rPr lang="en-US" altLang="en-US" sz="1800" b="1">
                <a:latin typeface="Arial" charset="0"/>
                <a:ea typeface="SimSun" pitchFamily="2" charset="-122"/>
              </a:rPr>
              <a:t>tool-chip</a:t>
            </a:r>
            <a:r>
              <a:rPr lang="en-US" altLang="en-US" sz="1800">
                <a:latin typeface="Arial" charset="0"/>
                <a:ea typeface="SimSun" pitchFamily="2" charset="-122"/>
              </a:rPr>
              <a:t> interface temp. distribution (note, abscissa: </a:t>
            </a:r>
            <a:br>
              <a:rPr lang="en-US" altLang="en-US" sz="1800">
                <a:latin typeface="Arial" charset="0"/>
                <a:ea typeface="SimSun" pitchFamily="2" charset="-122"/>
              </a:rPr>
            </a:br>
            <a:r>
              <a:rPr lang="en-US" altLang="en-US" sz="1800">
                <a:latin typeface="Arial" charset="0"/>
                <a:ea typeface="SimSun" pitchFamily="2" charset="-122"/>
              </a:rPr>
              <a:t>0: tool tip; 1: end of tool-chip contact)</a:t>
            </a:r>
            <a:endParaRPr lang="en-US" altLang="en-US" sz="1800" b="1">
              <a:latin typeface="Arial" charset="0"/>
              <a:ea typeface="SimSun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Temperatures in Cutting</a:t>
            </a:r>
            <a:endParaRPr lang="en-AU" altLang="en-US" sz="4000" b="1" smtClean="0"/>
          </a:p>
        </p:txBody>
      </p:sp>
      <p:sp>
        <p:nvSpPr>
          <p:cNvPr id="58371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Temperature Distribution</a:t>
            </a:r>
            <a:endParaRPr lang="en-US" altLang="en-US" sz="2400" i="1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The temperature increases with cutting speed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Chips can become red hot and create a safety hazard for the operator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The chip carries away most (90%) of the heat generated during machining (see right)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Rest carried by tool and workpiece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Thus high machining speed (</a:t>
            </a:r>
            <a:r>
              <a:rPr lang="en-US" altLang="en-US" sz="2400" i="1" smtClean="0">
                <a:latin typeface="Arial" charset="0"/>
              </a:rPr>
              <a:t>V </a:t>
            </a:r>
            <a:r>
              <a:rPr lang="en-US" altLang="en-US" sz="2400" smtClean="0">
                <a:latin typeface="Arial" charset="0"/>
              </a:rPr>
              <a:t>) </a:t>
            </a:r>
            <a:r>
              <a:rPr lang="en-US" altLang="en-US" sz="2400" smtClean="0">
                <a:latin typeface="Lucida Sans Unicode" pitchFamily="34" charset="0"/>
                <a:ea typeface="Lucida Sans Unicode" pitchFamily="34" charset="0"/>
                <a:cs typeface="Lucida Sans Unicode" pitchFamily="34" charset="0"/>
              </a:rPr>
              <a:t>⇒</a:t>
            </a:r>
            <a:endParaRPr lang="en-US" altLang="en-US" sz="2400" smtClean="0">
              <a:latin typeface="Arial" charset="0"/>
            </a:endParaRPr>
          </a:p>
          <a:p>
            <a:pPr marL="777875" lvl="1" indent="-457200" eaLnBrk="1" hangingPunct="1">
              <a:buFont typeface="Tw Cen MT" pitchFamily="34" charset="0"/>
              <a:buAutoNum type="arabicPeriod"/>
            </a:pPr>
            <a:r>
              <a:rPr lang="en-US" altLang="en-US" sz="2100" smtClean="0">
                <a:latin typeface="Arial" charset="0"/>
              </a:rPr>
              <a:t>More energy lost in chips</a:t>
            </a:r>
          </a:p>
          <a:p>
            <a:pPr marL="777875" lvl="1" indent="-457200" eaLnBrk="1" hangingPunct="1">
              <a:buFont typeface="Tw Cen MT" pitchFamily="34" charset="0"/>
              <a:buAutoNum type="arabicPeriod"/>
            </a:pPr>
            <a:r>
              <a:rPr lang="en-US" altLang="en-US" sz="2100" smtClean="0">
                <a:latin typeface="Arial" charset="0"/>
              </a:rPr>
              <a:t>Machining time decreases</a:t>
            </a:r>
            <a:br>
              <a:rPr lang="en-US" altLang="en-US" sz="2100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(i.e. favorable machining economics)</a:t>
            </a:r>
          </a:p>
        </p:txBody>
      </p:sp>
      <p:pic>
        <p:nvPicPr>
          <p:cNvPr id="58372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0263" y="4343400"/>
            <a:ext cx="3241675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AFE8EE5D-2FE7-4B75-89FA-4A4563A158F4}" type="slidenum">
              <a:rPr lang="en-US" altLang="zh-CN" smtClean="0"/>
              <a:pPr>
                <a:defRPr/>
              </a:pPr>
              <a:t>48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Temperatures in Cutting</a:t>
            </a:r>
            <a:endParaRPr lang="en-AU" altLang="en-US" sz="4000" b="1" smtClean="0"/>
          </a:p>
        </p:txBody>
      </p:sp>
      <p:sp>
        <p:nvSpPr>
          <p:cNvPr id="59395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Techniques for Measuring Temperature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Temperatures and their distribution can be determined using</a:t>
            </a:r>
          </a:p>
          <a:p>
            <a:pPr marL="777875" lvl="1" indent="-457200" eaLnBrk="1" hangingPunct="1"/>
            <a:r>
              <a:rPr lang="en-US" altLang="en-US" sz="2100" b="1" smtClean="0">
                <a:latin typeface="Arial" charset="0"/>
              </a:rPr>
              <a:t>thermocouples</a:t>
            </a:r>
            <a:r>
              <a:rPr lang="en-US" altLang="en-US" sz="2100" smtClean="0">
                <a:latin typeface="Arial" charset="0"/>
              </a:rPr>
              <a:t> (placed on tool or workpiece)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Electromotive force (</a:t>
            </a:r>
            <a:r>
              <a:rPr lang="en-US" altLang="en-US" sz="2100" b="1" smtClean="0">
                <a:latin typeface="Arial" charset="0"/>
              </a:rPr>
              <a:t>thermal emf</a:t>
            </a:r>
            <a:r>
              <a:rPr lang="en-US" altLang="en-US" sz="2100" smtClean="0">
                <a:latin typeface="Arial" charset="0"/>
              </a:rPr>
              <a:t>) at the tool-chip interface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Measuring </a:t>
            </a:r>
            <a:r>
              <a:rPr lang="en-US" altLang="en-US" sz="2100" b="1" smtClean="0">
                <a:latin typeface="Arial" charset="0"/>
              </a:rPr>
              <a:t>infrared radiation</a:t>
            </a:r>
            <a:r>
              <a:rPr lang="en-US" altLang="en-US" sz="2100" smtClean="0">
                <a:latin typeface="Arial" charset="0"/>
              </a:rPr>
              <a:t> (using a </a:t>
            </a:r>
            <a:r>
              <a:rPr lang="en-US" altLang="en-US" sz="2100" i="1" smtClean="0">
                <a:latin typeface="Arial" charset="0"/>
              </a:rPr>
              <a:t>radiation pyrometer</a:t>
            </a:r>
            <a:r>
              <a:rPr lang="en-US" altLang="en-US" sz="2100" smtClean="0">
                <a:latin typeface="Arial" charset="0"/>
              </a:rPr>
              <a:t>) from the cutting zone (only measures surface temperatures)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005B1ECE-E693-4F29-8F46-CA8AFEE851C7}" type="slidenum">
              <a:rPr lang="en-US" altLang="zh-CN" smtClean="0"/>
              <a:pPr>
                <a:defRPr/>
              </a:pPr>
              <a:t>49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ctrTitle" idx="4294967295"/>
          </p:nvPr>
        </p:nvSpPr>
        <p:spPr>
          <a:xfrm>
            <a:off x="0" y="4343400"/>
            <a:ext cx="9144000" cy="1447800"/>
          </a:xfrm>
        </p:spPr>
        <p:txBody>
          <a:bodyPr anchor="b">
            <a:normAutofit/>
          </a:bodyPr>
          <a:lstStyle/>
          <a:p>
            <a:pPr algn="r" eaLnBrk="1" hangingPunct="1">
              <a:defRPr/>
            </a:pPr>
            <a:r>
              <a:rPr lang="en-US" altLang="zh-CN" sz="2400" b="1" dirty="0" smtClean="0">
                <a:solidFill>
                  <a:srgbClr val="3E3F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Manufacturing Engineering Technology in SI Units, 6</a:t>
            </a:r>
            <a:r>
              <a:rPr lang="en-US" altLang="zh-CN" sz="2400" b="1" baseline="30000" dirty="0" smtClean="0">
                <a:solidFill>
                  <a:srgbClr val="3E3F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th</a:t>
            </a:r>
            <a:r>
              <a:rPr lang="en-US" altLang="zh-CN" sz="2400" b="1" dirty="0" smtClean="0">
                <a:solidFill>
                  <a:srgbClr val="3E3F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 Edition</a:t>
            </a:r>
            <a:r>
              <a:rPr lang="en-US" altLang="zh-CN" dirty="0" smtClean="0">
                <a:solidFill>
                  <a:srgbClr val="3E3F68"/>
                </a:solidFill>
                <a:ea typeface="SimSun" pitchFamily="2" charset="-122"/>
              </a:rPr>
              <a:t> </a:t>
            </a:r>
            <a:r>
              <a:rPr lang="en-US" altLang="zh-CN" sz="3600" dirty="0" smtClean="0">
                <a:solidFill>
                  <a:srgbClr val="3E3F68"/>
                </a:solidFill>
                <a:ea typeface="SimSun" pitchFamily="2" charset="-122"/>
              </a:rPr>
              <a:t/>
            </a:r>
            <a:br>
              <a:rPr lang="en-US" altLang="zh-CN" sz="3600" dirty="0" smtClean="0">
                <a:solidFill>
                  <a:srgbClr val="3E3F68"/>
                </a:solidFill>
                <a:ea typeface="SimSun" pitchFamily="2" charset="-122"/>
              </a:rPr>
            </a:br>
            <a:r>
              <a:rPr lang="en-US" altLang="zh-CN" sz="3000" b="1" dirty="0" smtClean="0">
                <a:solidFill>
                  <a:srgbClr val="3E3F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Chapter 21: Fundamentals of Machining</a:t>
            </a:r>
            <a:endParaRPr lang="en-US" altLang="zh-CN" sz="2600" dirty="0" smtClean="0">
              <a:solidFill>
                <a:srgbClr val="3E3F68"/>
              </a:solidFill>
              <a:ea typeface="SimSun" pitchFamily="2" charset="-122"/>
            </a:endParaRP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solidFill>
                  <a:schemeClr val="bg1"/>
                </a:solidFill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sp>
        <p:nvSpPr>
          <p:cNvPr id="11" name="Rectangle 9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>
              <a:solidFill>
                <a:srgbClr val="FFFFFF"/>
              </a:solidFill>
            </a:endParaRPr>
          </a:p>
        </p:txBody>
      </p:sp>
      <p:sp>
        <p:nvSpPr>
          <p:cNvPr id="12" name="Rectangle 10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>
              <a:solidFill>
                <a:srgbClr val="FFFFFF"/>
              </a:solidFill>
            </a:endParaRPr>
          </a:p>
        </p:txBody>
      </p:sp>
      <p:sp>
        <p:nvSpPr>
          <p:cNvPr id="14342" name="Rectangle 8"/>
          <p:cNvSpPr>
            <a:spLocks noChangeArrowheads="1"/>
          </p:cNvSpPr>
          <p:nvPr/>
        </p:nvSpPr>
        <p:spPr bwMode="auto">
          <a:xfrm>
            <a:off x="0" y="6477000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solidFill>
                  <a:schemeClr val="bg1"/>
                </a:solidFill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943B3FC0-950B-45E2-9C3A-769813F9FC75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Tool Life: Wear and Failure</a:t>
            </a:r>
            <a:endParaRPr lang="en-AU" altLang="en-US" sz="4000" b="1" smtClean="0"/>
          </a:p>
        </p:txBody>
      </p:sp>
      <p:sp>
        <p:nvSpPr>
          <p:cNvPr id="60419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Tool wear</a:t>
            </a:r>
            <a:r>
              <a:rPr lang="en-US" altLang="en-US" sz="2400" smtClean="0">
                <a:latin typeface="Arial" charset="0"/>
              </a:rPr>
              <a:t> is gradual process; created due to: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High localized stresses at the tip of the tool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High temperatures (especially along rake face)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Sliding of the chip along the rake face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Sliding of the tool along the newly cut workpiece surface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The rate of tool wear depends on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tool and workpiece materials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tool geometry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process parameters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cutting fluids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characteristics of the machine tool</a:t>
            </a:r>
          </a:p>
        </p:txBody>
      </p:sp>
      <p:sp>
        <p:nvSpPr>
          <p:cNvPr id="60420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pic>
        <p:nvPicPr>
          <p:cNvPr id="60421" name="Picture 6" descr="MCj04421500000[1]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5715000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4DBE4571-DE75-4B77-BE1A-9B5F3672EE11}" type="slidenum">
              <a:rPr lang="en-US" altLang="zh-CN" smtClean="0"/>
              <a:pPr>
                <a:defRPr/>
              </a:pPr>
              <a:t>50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Tool Life: Wear and Failure</a:t>
            </a:r>
            <a:endParaRPr lang="en-AU" altLang="en-US" sz="4000" b="1" smtClean="0"/>
          </a:p>
        </p:txBody>
      </p:sp>
      <p:sp>
        <p:nvSpPr>
          <p:cNvPr id="61443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Tool wear and the changes in tool geometry are classified as: </a:t>
            </a:r>
          </a:p>
          <a:p>
            <a:pPr marL="457200" indent="-457200" eaLnBrk="1" hangingPunct="1">
              <a:buFont typeface="Wingdings" pitchFamily="2" charset="2"/>
              <a:buAutoNum type="alphaLcParenR"/>
            </a:pPr>
            <a:r>
              <a:rPr lang="en-US" altLang="en-US" sz="2400" i="1" smtClean="0">
                <a:latin typeface="Arial" charset="0"/>
              </a:rPr>
              <a:t>Flank wear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>
              <a:buFont typeface="Wingdings" pitchFamily="2" charset="2"/>
              <a:buAutoNum type="alphaLcParenR"/>
            </a:pPr>
            <a:r>
              <a:rPr lang="en-US" altLang="en-US" sz="2400" i="1" smtClean="0">
                <a:latin typeface="Arial" charset="0"/>
              </a:rPr>
              <a:t>Crater wear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>
              <a:buFont typeface="Wingdings" pitchFamily="2" charset="2"/>
              <a:buAutoNum type="alphaLcParenR"/>
            </a:pPr>
            <a:r>
              <a:rPr lang="en-US" altLang="en-US" sz="2400" i="1" smtClean="0">
                <a:latin typeface="Arial" charset="0"/>
              </a:rPr>
              <a:t>Nose wear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>
              <a:buFont typeface="Wingdings" pitchFamily="2" charset="2"/>
              <a:buAutoNum type="alphaLcParenR"/>
            </a:pPr>
            <a:r>
              <a:rPr lang="en-US" altLang="en-US" sz="2400" i="1" smtClean="0">
                <a:latin typeface="Arial" charset="0"/>
              </a:rPr>
              <a:t>Notching</a:t>
            </a:r>
          </a:p>
          <a:p>
            <a:pPr marL="457200" indent="-457200" eaLnBrk="1" hangingPunct="1">
              <a:buFont typeface="Wingdings" pitchFamily="2" charset="2"/>
              <a:buAutoNum type="alphaLcParenR"/>
            </a:pPr>
            <a:r>
              <a:rPr lang="en-US" altLang="en-US" sz="2400" i="1" smtClean="0">
                <a:latin typeface="Arial" charset="0"/>
              </a:rPr>
              <a:t>Plastic deformation of the tool tip</a:t>
            </a:r>
          </a:p>
          <a:p>
            <a:pPr marL="457200" indent="-457200" eaLnBrk="1" hangingPunct="1">
              <a:buFont typeface="Wingdings" pitchFamily="2" charset="2"/>
              <a:buAutoNum type="alphaLcParenR"/>
            </a:pPr>
            <a:r>
              <a:rPr lang="en-US" altLang="en-US" sz="2400" i="1" smtClean="0">
                <a:latin typeface="Arial" charset="0"/>
              </a:rPr>
              <a:t>Chipping and Gross fracture</a:t>
            </a:r>
          </a:p>
        </p:txBody>
      </p:sp>
      <p:sp>
        <p:nvSpPr>
          <p:cNvPr id="61444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928C25C3-D5FD-4FFA-9369-3BCCCB0CD6DC}" type="slidenum">
              <a:rPr lang="en-US" altLang="zh-CN" smtClean="0"/>
              <a:pPr>
                <a:defRPr/>
              </a:pPr>
              <a:t>51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Tool Life: Wear and Failure</a:t>
            </a:r>
            <a:endParaRPr lang="en-AU" altLang="en-US" sz="4000" b="1" smtClean="0"/>
          </a:p>
        </p:txBody>
      </p:sp>
      <p:pic>
        <p:nvPicPr>
          <p:cNvPr id="6246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741488"/>
            <a:ext cx="6629400" cy="511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BF92576D-B415-4EB3-94B0-20C991895E97}" type="slidenum">
              <a:rPr lang="en-US" altLang="zh-CN" smtClean="0"/>
              <a:pPr>
                <a:defRPr/>
              </a:pPr>
              <a:t>52</a:t>
            </a:fld>
            <a:endParaRPr lang="en-US" altLang="zh-CN"/>
          </a:p>
        </p:txBody>
      </p:sp>
      <p:sp>
        <p:nvSpPr>
          <p:cNvPr id="62469" name="Rectangle 8"/>
          <p:cNvSpPr>
            <a:spLocks noChangeArrowheads="1"/>
          </p:cNvSpPr>
          <p:nvPr/>
        </p:nvSpPr>
        <p:spPr bwMode="auto">
          <a:xfrm>
            <a:off x="381000" y="1487488"/>
            <a:ext cx="8458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>
                <a:latin typeface="Arial" charset="0"/>
                <a:ea typeface="SimSun" pitchFamily="2" charset="-122"/>
              </a:rPr>
              <a:t>a) </a:t>
            </a:r>
            <a:r>
              <a:rPr lang="en-US" altLang="en-US" sz="1800" b="1">
                <a:latin typeface="Arial" charset="0"/>
                <a:ea typeface="SimSun" pitchFamily="2" charset="-122"/>
              </a:rPr>
              <a:t>Features of tool wear</a:t>
            </a:r>
            <a:r>
              <a:rPr lang="en-US" altLang="en-US" sz="1800">
                <a:latin typeface="Arial" charset="0"/>
                <a:ea typeface="SimSun" pitchFamily="2" charset="-122"/>
              </a:rPr>
              <a:t> in a turning operation. </a:t>
            </a:r>
            <a:r>
              <a:rPr lang="en-US" altLang="en-US" sz="1800" b="1">
                <a:latin typeface="Arial" charset="0"/>
                <a:ea typeface="SimSun" pitchFamily="2" charset="-122"/>
              </a:rPr>
              <a:t>VB</a:t>
            </a:r>
            <a:r>
              <a:rPr lang="en-US" altLang="en-US" sz="1800">
                <a:latin typeface="Arial" charset="0"/>
                <a:ea typeface="SimSun" pitchFamily="2" charset="-122"/>
              </a:rPr>
              <a:t>: indicates average flank wear</a:t>
            </a:r>
          </a:p>
        </p:txBody>
      </p:sp>
      <p:sp>
        <p:nvSpPr>
          <p:cNvPr id="62470" name="Rectangle 8"/>
          <p:cNvSpPr>
            <a:spLocks noChangeArrowheads="1"/>
          </p:cNvSpPr>
          <p:nvPr/>
        </p:nvSpPr>
        <p:spPr bwMode="auto">
          <a:xfrm>
            <a:off x="152400" y="2733675"/>
            <a:ext cx="19812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>
                <a:latin typeface="Arial" charset="0"/>
                <a:ea typeface="SimSun" pitchFamily="2" charset="-122"/>
              </a:rPr>
              <a:t>b) – e) </a:t>
            </a:r>
            <a:r>
              <a:rPr lang="en-US" altLang="en-US" sz="1800" b="1">
                <a:latin typeface="Arial" charset="0"/>
                <a:ea typeface="SimSun" pitchFamily="2" charset="-122"/>
              </a:rPr>
              <a:t>Examples of wear in cutting tools</a:t>
            </a:r>
          </a:p>
        </p:txBody>
      </p:sp>
      <p:sp>
        <p:nvSpPr>
          <p:cNvPr id="62471" name="Rectangle 8"/>
          <p:cNvSpPr>
            <a:spLocks noChangeArrowheads="1"/>
          </p:cNvSpPr>
          <p:nvPr/>
        </p:nvSpPr>
        <p:spPr bwMode="auto">
          <a:xfrm>
            <a:off x="228600" y="3886200"/>
            <a:ext cx="1143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>
                <a:latin typeface="Arial" charset="0"/>
                <a:ea typeface="SimSun" pitchFamily="2" charset="-122"/>
              </a:rPr>
              <a:t>b)</a:t>
            </a:r>
            <a:r>
              <a:rPr lang="en-US" altLang="en-US" sz="1800" b="1">
                <a:latin typeface="Arial" charset="0"/>
                <a:ea typeface="SimSun" pitchFamily="2" charset="-122"/>
              </a:rPr>
              <a:t> Flank wear </a:t>
            </a:r>
          </a:p>
        </p:txBody>
      </p:sp>
      <p:sp>
        <p:nvSpPr>
          <p:cNvPr id="62472" name="Rectangle 8"/>
          <p:cNvSpPr>
            <a:spLocks noChangeArrowheads="1"/>
          </p:cNvSpPr>
          <p:nvPr/>
        </p:nvSpPr>
        <p:spPr bwMode="auto">
          <a:xfrm>
            <a:off x="7772400" y="3925888"/>
            <a:ext cx="1143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>
                <a:latin typeface="Arial" charset="0"/>
                <a:ea typeface="SimSun" pitchFamily="2" charset="-122"/>
              </a:rPr>
              <a:t>c) </a:t>
            </a:r>
            <a:r>
              <a:rPr lang="en-US" altLang="en-US" sz="1800" b="1">
                <a:latin typeface="Arial" charset="0"/>
                <a:ea typeface="SimSun" pitchFamily="2" charset="-122"/>
              </a:rPr>
              <a:t>Crater wear</a:t>
            </a:r>
          </a:p>
        </p:txBody>
      </p:sp>
      <p:sp>
        <p:nvSpPr>
          <p:cNvPr id="62473" name="Rectangle 8"/>
          <p:cNvSpPr>
            <a:spLocks noChangeArrowheads="1"/>
          </p:cNvSpPr>
          <p:nvPr/>
        </p:nvSpPr>
        <p:spPr bwMode="auto">
          <a:xfrm>
            <a:off x="76200" y="5602288"/>
            <a:ext cx="13716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>
                <a:latin typeface="Arial" charset="0"/>
                <a:ea typeface="SimSun" pitchFamily="2" charset="-122"/>
              </a:rPr>
              <a:t>d) </a:t>
            </a:r>
            <a:r>
              <a:rPr lang="en-US" altLang="en-US" sz="1800" b="1">
                <a:latin typeface="Arial" charset="0"/>
                <a:ea typeface="SimSun" pitchFamily="2" charset="-122"/>
              </a:rPr>
              <a:t>Thermal cracking</a:t>
            </a:r>
          </a:p>
        </p:txBody>
      </p:sp>
      <p:sp>
        <p:nvSpPr>
          <p:cNvPr id="62474" name="Rectangle 8"/>
          <p:cNvSpPr>
            <a:spLocks noChangeArrowheads="1"/>
          </p:cNvSpPr>
          <p:nvPr/>
        </p:nvSpPr>
        <p:spPr bwMode="auto">
          <a:xfrm>
            <a:off x="7696200" y="5181600"/>
            <a:ext cx="1447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>
                <a:latin typeface="Arial" charset="0"/>
                <a:ea typeface="SimSun" pitchFamily="2" charset="-122"/>
              </a:rPr>
              <a:t>e) </a:t>
            </a:r>
            <a:r>
              <a:rPr lang="en-US" altLang="en-US" sz="1800" b="1">
                <a:latin typeface="Arial" charset="0"/>
                <a:ea typeface="SimSun" pitchFamily="2" charset="-122"/>
              </a:rPr>
              <a:t>Flank wear </a:t>
            </a:r>
            <a:r>
              <a:rPr lang="en-US" altLang="en-US" sz="1800">
                <a:latin typeface="Arial" charset="0"/>
                <a:ea typeface="SimSun" pitchFamily="2" charset="-122"/>
              </a:rPr>
              <a:t> and built-up edge (</a:t>
            </a:r>
            <a:r>
              <a:rPr lang="en-US" altLang="en-US" sz="1800" b="1">
                <a:latin typeface="Arial" charset="0"/>
                <a:ea typeface="SimSun" pitchFamily="2" charset="-122"/>
              </a:rPr>
              <a:t>BUE</a:t>
            </a:r>
            <a:r>
              <a:rPr lang="en-US" altLang="en-US" sz="1800">
                <a:latin typeface="Arial" charset="0"/>
                <a:ea typeface="SimSun" pitchFamily="2" charset="-122"/>
              </a:rPr>
              <a:t>)</a:t>
            </a:r>
            <a:endParaRPr lang="en-US" altLang="en-US" sz="1800" b="1">
              <a:latin typeface="Arial" charset="0"/>
              <a:ea typeface="SimSun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Tool Life: Wear and Failure:</a:t>
            </a:r>
            <a:br>
              <a:rPr lang="en-US" altLang="en-US" sz="4000" b="1" smtClean="0"/>
            </a:br>
            <a:r>
              <a:rPr lang="en-AU" altLang="en-US" sz="4000" b="1" smtClean="0"/>
              <a:t>Flank Wear</a:t>
            </a:r>
          </a:p>
        </p:txBody>
      </p:sp>
      <p:sp>
        <p:nvSpPr>
          <p:cNvPr id="63491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Flank wear occurs on the relief (flank) face of the tool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It is due to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rubbing of the tool along machined</a:t>
            </a:r>
            <a:br>
              <a:rPr lang="en-US" altLang="en-US" sz="2100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surface (</a:t>
            </a:r>
            <a:r>
              <a:rPr lang="en-US" altLang="en-US" sz="2000" smtClean="0">
                <a:latin typeface="Lucida Sans Unicode" pitchFamily="34" charset="0"/>
                <a:ea typeface="Lucida Sans Unicode" pitchFamily="34" charset="0"/>
                <a:cs typeface="Lucida Sans Unicode" pitchFamily="34" charset="0"/>
              </a:rPr>
              <a:t>⇒</a:t>
            </a:r>
            <a:r>
              <a:rPr lang="en-US" altLang="en-US" sz="2100" smtClean="0">
                <a:latin typeface="Arial" charset="0"/>
              </a:rPr>
              <a:t> adhesive/abrasive wear)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high temperatures (adversely</a:t>
            </a:r>
            <a:br>
              <a:rPr lang="en-US" altLang="en-US" sz="2100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affecting tool-material properties)</a:t>
            </a:r>
          </a:p>
          <a:p>
            <a:pPr marL="457200" indent="-457200" eaLnBrk="1" hangingPunct="1"/>
            <a:r>
              <a:rPr lang="en-US" altLang="en-US" sz="2400" b="1" i="1" smtClean="0">
                <a:latin typeface="Arial" charset="0"/>
              </a:rPr>
              <a:t>Taylor tool life equation</a:t>
            </a:r>
            <a:r>
              <a:rPr lang="en-US" altLang="en-US" sz="2400" smtClean="0">
                <a:latin typeface="Arial" charset="0"/>
              </a:rPr>
              <a:t> :</a:t>
            </a: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777875" lvl="1" indent="-457200" eaLnBrk="1" hangingPunct="1"/>
            <a:endParaRPr lang="en-US" altLang="en-US" sz="2100" smtClean="0">
              <a:latin typeface="Arial" charset="0"/>
            </a:endParaRPr>
          </a:p>
          <a:p>
            <a:pPr marL="777875" lvl="1" indent="-457200" eaLnBrk="1" hangingPunct="1"/>
            <a:endParaRPr lang="en-US" altLang="en-US" sz="2100" smtClean="0">
              <a:latin typeface="Arial" charset="0"/>
            </a:endParaRPr>
          </a:p>
        </p:txBody>
      </p:sp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graphicFrame>
        <p:nvGraphicFramePr>
          <p:cNvPr id="63493" name="Object 5"/>
          <p:cNvGraphicFramePr>
            <a:graphicFrameLocks noChangeAspect="1"/>
          </p:cNvGraphicFramePr>
          <p:nvPr/>
        </p:nvGraphicFramePr>
        <p:xfrm>
          <a:off x="3810000" y="4419600"/>
          <a:ext cx="125888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7" name="Equation" r:id="rId4" imgW="558558" imgH="203112" progId="Equation.3">
                  <p:embed/>
                </p:oleObj>
              </mc:Choice>
              <mc:Fallback>
                <p:oleObj name="Equation" r:id="rId4" imgW="558558" imgH="203112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4419600"/>
                        <a:ext cx="1258888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494" name="Rectangle 7"/>
          <p:cNvSpPr>
            <a:spLocks noChangeArrowheads="1"/>
          </p:cNvSpPr>
          <p:nvPr/>
        </p:nvSpPr>
        <p:spPr bwMode="auto">
          <a:xfrm>
            <a:off x="228600" y="4829175"/>
            <a:ext cx="89154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AU" altLang="en-US" sz="1800" i="1">
                <a:latin typeface="Arial" charset="0"/>
              </a:rPr>
              <a:t>V</a:t>
            </a:r>
            <a:r>
              <a:rPr lang="en-AU" altLang="en-US" sz="1800">
                <a:latin typeface="Arial" charset="0"/>
              </a:rPr>
              <a:t> = cutting speed [</a:t>
            </a:r>
            <a:r>
              <a:rPr lang="en-AU" altLang="en-US" sz="1800" i="1">
                <a:latin typeface="Arial" charset="0"/>
              </a:rPr>
              <a:t>m/minute</a:t>
            </a:r>
            <a:r>
              <a:rPr lang="en-AU" altLang="en-US" sz="1800">
                <a:latin typeface="Arial" charset="0"/>
              </a:rPr>
              <a:t>]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AU" altLang="en-US" sz="1800" i="1">
                <a:latin typeface="Arial" charset="0"/>
              </a:rPr>
              <a:t>T </a:t>
            </a:r>
            <a:r>
              <a:rPr lang="en-AU" altLang="en-US" sz="1800">
                <a:latin typeface="Arial" charset="0"/>
              </a:rPr>
              <a:t>= time [</a:t>
            </a:r>
            <a:r>
              <a:rPr lang="en-AU" altLang="en-US" sz="1800" i="1">
                <a:latin typeface="Arial" charset="0"/>
              </a:rPr>
              <a:t>minutes</a:t>
            </a:r>
            <a:r>
              <a:rPr lang="en-AU" altLang="en-US" sz="1800">
                <a:latin typeface="Arial" charset="0"/>
              </a:rPr>
              <a:t>] taken to develop a certain flank </a:t>
            </a:r>
            <a:r>
              <a:rPr lang="en-AU" altLang="en-US" sz="1800" b="1">
                <a:latin typeface="Arial" charset="0"/>
              </a:rPr>
              <a:t>wear land </a:t>
            </a:r>
            <a:r>
              <a:rPr lang="en-AU" altLang="en-US" sz="1800">
                <a:latin typeface="Arial" charset="0"/>
              </a:rPr>
              <a:t>(VB, </a:t>
            </a:r>
            <a:r>
              <a:rPr lang="en-AU" altLang="en-US" sz="1800">
                <a:latin typeface="Arial" charset="0"/>
                <a:hlinkClick r:id="" action="ppaction://hlinkshowjump?jump=previousslide"/>
              </a:rPr>
              <a:t>last slide</a:t>
            </a:r>
            <a:r>
              <a:rPr lang="en-AU" altLang="en-US" sz="1800">
                <a:latin typeface="Arial" charset="0"/>
              </a:rPr>
              <a:t>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AU" altLang="en-US" sz="1800" i="1">
                <a:latin typeface="Arial" charset="0"/>
              </a:rPr>
              <a:t>n </a:t>
            </a:r>
            <a:r>
              <a:rPr lang="en-AU" altLang="en-US" sz="1800">
                <a:latin typeface="Arial" charset="0"/>
              </a:rPr>
              <a:t>= an exponent that generally depends on tool material (see above)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AU" altLang="en-US" sz="1800" i="1">
                <a:latin typeface="Arial" charset="0"/>
              </a:rPr>
              <a:t>C </a:t>
            </a:r>
            <a:r>
              <a:rPr lang="en-AU" altLang="en-US" sz="1800">
                <a:latin typeface="Arial" charset="0"/>
              </a:rPr>
              <a:t>= constant; depends on cutting conditions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AU" altLang="en-US" sz="1800">
                <a:latin typeface="Arial" charset="0"/>
              </a:rPr>
              <a:t>note, magnitude of C = cutting speed at </a:t>
            </a:r>
            <a:r>
              <a:rPr lang="en-AU" altLang="en-US" sz="1800" i="1">
                <a:latin typeface="Arial" charset="0"/>
              </a:rPr>
              <a:t>T </a:t>
            </a:r>
            <a:r>
              <a:rPr lang="en-AU" altLang="en-US" sz="1800">
                <a:latin typeface="Arial" charset="0"/>
              </a:rPr>
              <a:t>=</a:t>
            </a:r>
            <a:r>
              <a:rPr lang="en-AU" altLang="en-US" sz="1800" i="1">
                <a:latin typeface="Arial" charset="0"/>
              </a:rPr>
              <a:t> </a:t>
            </a:r>
            <a:r>
              <a:rPr lang="en-AU" altLang="en-US" sz="1800">
                <a:latin typeface="Arial" charset="0"/>
              </a:rPr>
              <a:t>1</a:t>
            </a:r>
            <a:r>
              <a:rPr lang="en-AU" altLang="en-US" sz="1800" i="1">
                <a:latin typeface="Arial" charset="0"/>
              </a:rPr>
              <a:t> </a:t>
            </a:r>
            <a:r>
              <a:rPr lang="en-AU" altLang="en-US" sz="1800">
                <a:latin typeface="Arial" charset="0"/>
              </a:rPr>
              <a:t>min (can you show how?)</a:t>
            </a:r>
          </a:p>
          <a:p>
            <a:pPr marL="0"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charset="0"/>
              </a:rPr>
              <a:t>Also note:</a:t>
            </a:r>
            <a:r>
              <a:rPr lang="en-US" altLang="en-US" sz="1800" i="1">
                <a:latin typeface="Arial" charset="0"/>
              </a:rPr>
              <a:t> n</a:t>
            </a:r>
            <a:r>
              <a:rPr lang="en-US" altLang="en-US" sz="1800">
                <a:latin typeface="Arial" charset="0"/>
              </a:rPr>
              <a:t>, </a:t>
            </a:r>
            <a:r>
              <a:rPr lang="en-US" altLang="en-US" sz="1800" i="1">
                <a:latin typeface="Arial" charset="0"/>
              </a:rPr>
              <a:t>c </a:t>
            </a:r>
            <a:r>
              <a:rPr lang="en-US" altLang="en-US" sz="1800">
                <a:latin typeface="Arial" charset="0"/>
              </a:rPr>
              <a:t>:</a:t>
            </a:r>
            <a:r>
              <a:rPr lang="en-US" altLang="en-US" sz="1800" i="1">
                <a:latin typeface="Arial" charset="0"/>
              </a:rPr>
              <a:t> </a:t>
            </a:r>
            <a:r>
              <a:rPr lang="en-US" altLang="en-US" sz="1800">
                <a:latin typeface="Arial" charset="0"/>
              </a:rPr>
              <a:t>determined experimentally</a:t>
            </a:r>
            <a:endParaRPr lang="en-AU" altLang="en-US" sz="1800">
              <a:latin typeface="Arial" charset="0"/>
            </a:endParaRPr>
          </a:p>
        </p:txBody>
      </p:sp>
      <p:pic>
        <p:nvPicPr>
          <p:cNvPr id="63495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425825"/>
            <a:ext cx="3352800" cy="160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6101F967-1278-4BB5-8F9A-9D7A5084E742}" type="slidenum">
              <a:rPr lang="en-US" altLang="zh-CN" smtClean="0"/>
              <a:pPr>
                <a:defRPr/>
              </a:pPr>
              <a:t>53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Tool Life: Wear and Failure:</a:t>
            </a:r>
            <a:br>
              <a:rPr lang="en-US" altLang="en-US" sz="4000" b="1" smtClean="0"/>
            </a:br>
            <a:r>
              <a:rPr lang="en-AU" altLang="en-US" sz="4000" b="1" smtClean="0"/>
              <a:t>Flank Wear</a:t>
            </a:r>
          </a:p>
        </p:txBody>
      </p:sp>
      <p:sp>
        <p:nvSpPr>
          <p:cNvPr id="64515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To appreciate the importance of the exponent, </a:t>
            </a:r>
            <a:r>
              <a:rPr lang="en-US" altLang="en-US" sz="2400" i="1" smtClean="0">
                <a:latin typeface="Arial" charset="0"/>
              </a:rPr>
              <a:t>n</a:t>
            </a:r>
            <a:r>
              <a:rPr lang="en-US" altLang="en-US" sz="2400" smtClean="0">
                <a:latin typeface="Arial" charset="0"/>
              </a:rPr>
              <a:t>,</a:t>
            </a:r>
            <a:r>
              <a:rPr lang="en-US" altLang="en-US" sz="2400" i="1" smtClean="0">
                <a:latin typeface="Arial" charset="0"/>
              </a:rPr>
              <a:t/>
            </a:r>
            <a:br>
              <a:rPr lang="en-US" altLang="en-US" sz="2400" i="1" smtClean="0">
                <a:latin typeface="Arial" charset="0"/>
              </a:rPr>
            </a:br>
            <a:r>
              <a:rPr lang="en-US" altLang="en-US" sz="2400" i="1" smtClean="0">
                <a:latin typeface="Arial" charset="0"/>
              </a:rPr>
              <a:t> Taylor tool life equation,</a:t>
            </a:r>
            <a:r>
              <a:rPr lang="en-US" altLang="en-US" sz="2400" smtClean="0">
                <a:latin typeface="Arial" charset="0"/>
              </a:rPr>
              <a:t> rearranged:</a:t>
            </a:r>
          </a:p>
          <a:p>
            <a:pPr marL="457200" indent="-457200" eaLnBrk="1" hangingPunct="1"/>
            <a:endParaRPr lang="en-US" altLang="en-US" sz="2400" i="1" smtClean="0">
              <a:latin typeface="Arial" charset="0"/>
            </a:endParaRPr>
          </a:p>
          <a:p>
            <a:pPr marL="457200" indent="-457200" eaLnBrk="1" hangingPunct="1"/>
            <a:endParaRPr lang="en-US" altLang="en-US" sz="2400" i="1" smtClean="0">
              <a:latin typeface="Arial" charset="0"/>
            </a:endParaRPr>
          </a:p>
          <a:p>
            <a:pPr marL="777875" lvl="1" indent="-457200" eaLnBrk="1" hangingPunct="1"/>
            <a:endParaRPr lang="en-US" altLang="en-US" sz="2100" smtClean="0">
              <a:latin typeface="Arial" charset="0"/>
            </a:endParaRP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Thus, for constant </a:t>
            </a:r>
            <a:r>
              <a:rPr lang="en-US" altLang="en-US" sz="2100" i="1" smtClean="0">
                <a:latin typeface="Arial" charset="0"/>
              </a:rPr>
              <a:t>C </a:t>
            </a:r>
            <a:r>
              <a:rPr lang="en-US" altLang="en-US" sz="2100" smtClean="0">
                <a:latin typeface="Arial" charset="0"/>
              </a:rPr>
              <a:t>: smaller </a:t>
            </a:r>
            <a:r>
              <a:rPr lang="en-US" altLang="en-US" sz="2100" i="1" smtClean="0">
                <a:latin typeface="Arial" charset="0"/>
              </a:rPr>
              <a:t>n</a:t>
            </a:r>
            <a:r>
              <a:rPr lang="en-US" altLang="en-US" sz="2100" smtClean="0">
                <a:latin typeface="Arial" charset="0"/>
              </a:rPr>
              <a:t> ⇒ smaller tool life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For turning, equation can be modified to</a:t>
            </a: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smtClean="0">
                <a:latin typeface="Arial" charset="0"/>
              </a:rPr>
              <a:t>where,</a:t>
            </a:r>
          </a:p>
        </p:txBody>
      </p:sp>
      <p:graphicFrame>
        <p:nvGraphicFramePr>
          <p:cNvPr id="64516" name="Object 6"/>
          <p:cNvGraphicFramePr>
            <a:graphicFrameLocks noChangeAspect="1"/>
          </p:cNvGraphicFramePr>
          <p:nvPr/>
        </p:nvGraphicFramePr>
        <p:xfrm>
          <a:off x="3581400" y="2530475"/>
          <a:ext cx="1676400" cy="1127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20" name="Equation" r:id="rId4" imgW="698500" imgH="469900" progId="Equation.3">
                  <p:embed/>
                </p:oleObj>
              </mc:Choice>
              <mc:Fallback>
                <p:oleObj name="Equation" r:id="rId4" imgW="698500" imgH="4699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2530475"/>
                        <a:ext cx="1676400" cy="1127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C6EC1942-3C1F-47F6-999B-FA07141B761E}" type="slidenum">
              <a:rPr lang="en-US" altLang="zh-CN" smtClean="0"/>
              <a:pPr>
                <a:defRPr/>
              </a:pPr>
              <a:t>54</a:t>
            </a:fld>
            <a:endParaRPr lang="en-US" altLang="zh-CN"/>
          </a:p>
        </p:txBody>
      </p:sp>
      <p:graphicFrame>
        <p:nvGraphicFramePr>
          <p:cNvPr id="64518" name="Object 5"/>
          <p:cNvGraphicFramePr>
            <a:graphicFrameLocks noChangeAspect="1"/>
          </p:cNvGraphicFramePr>
          <p:nvPr/>
        </p:nvGraphicFramePr>
        <p:xfrm>
          <a:off x="3589338" y="4648200"/>
          <a:ext cx="207645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21" name="Equation" r:id="rId6" imgW="889000" imgH="228600" progId="Equation.3">
                  <p:embed/>
                </p:oleObj>
              </mc:Choice>
              <mc:Fallback>
                <p:oleObj name="Equation" r:id="rId6" imgW="889000" imgH="228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9338" y="4648200"/>
                        <a:ext cx="207645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519" name="Rectangle 7"/>
          <p:cNvSpPr>
            <a:spLocks noChangeArrowheads="1"/>
          </p:cNvSpPr>
          <p:nvPr/>
        </p:nvSpPr>
        <p:spPr bwMode="auto">
          <a:xfrm>
            <a:off x="228600" y="5476875"/>
            <a:ext cx="89154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AU" altLang="en-US" sz="1800" i="1">
                <a:latin typeface="Arial" charset="0"/>
              </a:rPr>
              <a:t>d</a:t>
            </a:r>
            <a:r>
              <a:rPr lang="en-AU" altLang="en-US" sz="1800">
                <a:latin typeface="Arial" charset="0"/>
              </a:rPr>
              <a:t> = depth of cut (same as t</a:t>
            </a:r>
            <a:r>
              <a:rPr lang="en-AU" altLang="en-US" sz="1800" baseline="-25000">
                <a:latin typeface="Arial" charset="0"/>
              </a:rPr>
              <a:t>0</a:t>
            </a:r>
            <a:r>
              <a:rPr lang="en-AU" altLang="en-US" sz="1800">
                <a:latin typeface="Arial" charset="0"/>
              </a:rPr>
              <a:t>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i="1">
                <a:latin typeface="Arial" charset="0"/>
              </a:rPr>
              <a:t>f </a:t>
            </a:r>
            <a:r>
              <a:rPr lang="en-US" altLang="en-US" sz="1800">
                <a:latin typeface="Arial" charset="0"/>
              </a:rPr>
              <a:t>: feed of the tool [</a:t>
            </a:r>
            <a:r>
              <a:rPr lang="en-US" altLang="en-US" sz="1800" i="1">
                <a:latin typeface="Arial" charset="0"/>
              </a:rPr>
              <a:t>mm/rev </a:t>
            </a:r>
            <a:r>
              <a:rPr lang="en-US" altLang="en-US" sz="1800">
                <a:latin typeface="Arial" charset="0"/>
              </a:rPr>
              <a:t>]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i="1">
                <a:latin typeface="Arial" charset="0"/>
              </a:rPr>
              <a:t>x</a:t>
            </a:r>
            <a:r>
              <a:rPr lang="en-US" altLang="en-US" sz="1800">
                <a:latin typeface="Arial" charset="0"/>
              </a:rPr>
              <a:t>,</a:t>
            </a:r>
            <a:r>
              <a:rPr lang="en-US" altLang="en-US" sz="1800" i="1">
                <a:latin typeface="Arial" charset="0"/>
              </a:rPr>
              <a:t> y</a:t>
            </a:r>
            <a:r>
              <a:rPr lang="en-US" altLang="en-US" sz="1800">
                <a:latin typeface="Arial" charset="0"/>
              </a:rPr>
              <a:t>:</a:t>
            </a:r>
            <a:r>
              <a:rPr lang="en-US" altLang="en-US" sz="1800" i="1">
                <a:latin typeface="Arial" charset="0"/>
              </a:rPr>
              <a:t> </a:t>
            </a:r>
            <a:r>
              <a:rPr lang="en-US" altLang="en-US" sz="1800">
                <a:latin typeface="Arial" charset="0"/>
              </a:rPr>
              <a:t>must be determined experimentally for each cutting condition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Tool Life: Wear and Failure:</a:t>
            </a:r>
            <a:br>
              <a:rPr lang="en-US" altLang="en-US" sz="4000" b="1" smtClean="0"/>
            </a:br>
            <a:r>
              <a:rPr lang="en-AU" altLang="en-US" sz="4000" b="1" smtClean="0"/>
              <a:t>Flank Wear</a:t>
            </a:r>
          </a:p>
        </p:txBody>
      </p:sp>
      <p:sp>
        <p:nvSpPr>
          <p:cNvPr id="65539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typical values in machining conditions</a:t>
            </a:r>
          </a:p>
          <a:p>
            <a:pPr marL="777875" lvl="1" indent="-457200" eaLnBrk="1" hangingPunct="1"/>
            <a:r>
              <a:rPr lang="en-US" altLang="en-US" sz="2100" i="1" smtClean="0">
                <a:latin typeface="Arial" charset="0"/>
              </a:rPr>
              <a:t>n</a:t>
            </a:r>
            <a:r>
              <a:rPr lang="en-US" altLang="en-US" sz="2100" smtClean="0">
                <a:latin typeface="Arial" charset="0"/>
              </a:rPr>
              <a:t> = 0.15; </a:t>
            </a:r>
            <a:r>
              <a:rPr lang="en-US" altLang="en-US" sz="2100" i="1" smtClean="0">
                <a:latin typeface="Arial" charset="0"/>
              </a:rPr>
              <a:t>x</a:t>
            </a:r>
            <a:r>
              <a:rPr lang="en-US" altLang="en-US" sz="2100" smtClean="0">
                <a:latin typeface="Arial" charset="0"/>
              </a:rPr>
              <a:t> = 0.15; </a:t>
            </a:r>
            <a:r>
              <a:rPr lang="en-US" altLang="en-US" sz="2100" i="1" smtClean="0">
                <a:latin typeface="Arial" charset="0"/>
              </a:rPr>
              <a:t>y</a:t>
            </a:r>
            <a:r>
              <a:rPr lang="en-US" altLang="en-US" sz="2100" smtClean="0">
                <a:latin typeface="Arial" charset="0"/>
              </a:rPr>
              <a:t> = 0.6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i.e. decreasing importance order: </a:t>
            </a:r>
            <a:r>
              <a:rPr lang="en-US" altLang="en-US" sz="2100" i="1" smtClean="0">
                <a:latin typeface="Arial" charset="0"/>
              </a:rPr>
              <a:t>V</a:t>
            </a:r>
            <a:r>
              <a:rPr lang="en-US" altLang="en-US" sz="2100" smtClean="0">
                <a:latin typeface="Arial" charset="0"/>
              </a:rPr>
              <a:t> , then </a:t>
            </a:r>
            <a:r>
              <a:rPr lang="en-US" altLang="en-US" sz="2100" i="1" smtClean="0">
                <a:latin typeface="Arial" charset="0"/>
              </a:rPr>
              <a:t>f</a:t>
            </a:r>
            <a:r>
              <a:rPr lang="en-US" altLang="en-US" sz="2100" smtClean="0">
                <a:latin typeface="Arial" charset="0"/>
              </a:rPr>
              <a:t> , then </a:t>
            </a:r>
            <a:r>
              <a:rPr lang="en-US" altLang="en-US" sz="2100" i="1" smtClean="0">
                <a:latin typeface="Arial" charset="0"/>
              </a:rPr>
              <a:t>d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Equation can be rearranged as</a:t>
            </a: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Substituting typical values ⇒</a:t>
            </a:r>
          </a:p>
          <a:p>
            <a:pPr marL="457200" indent="-457200" eaLnBrk="1" hangingPunct="1">
              <a:buFont typeface="Wingdings" pitchFamily="2" charset="2"/>
              <a:buNone/>
            </a:pP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To obtain a constant tool life: 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Decrease </a:t>
            </a:r>
            <a:r>
              <a:rPr lang="en-US" altLang="en-US" sz="2400" i="1" smtClean="0">
                <a:latin typeface="Arial" charset="0"/>
              </a:rPr>
              <a:t>V</a:t>
            </a:r>
            <a:r>
              <a:rPr lang="en-US" altLang="en-US" sz="2400" smtClean="0">
                <a:latin typeface="Arial" charset="0"/>
              </a:rPr>
              <a:t> if </a:t>
            </a:r>
            <a:r>
              <a:rPr lang="en-US" altLang="en-US" sz="2400" i="1" smtClean="0">
                <a:latin typeface="Arial" charset="0"/>
              </a:rPr>
              <a:t>f</a:t>
            </a:r>
            <a:r>
              <a:rPr lang="en-US" altLang="en-US" sz="2400" smtClean="0">
                <a:latin typeface="Arial" charset="0"/>
              </a:rPr>
              <a:t> or </a:t>
            </a:r>
            <a:r>
              <a:rPr lang="en-US" altLang="en-US" sz="2400" i="1" smtClean="0">
                <a:latin typeface="Arial" charset="0"/>
              </a:rPr>
              <a:t>d</a:t>
            </a:r>
            <a:r>
              <a:rPr lang="en-US" altLang="en-US" sz="2400" smtClean="0">
                <a:latin typeface="Arial" charset="0"/>
              </a:rPr>
              <a:t> are increased (and vice versa)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Depending on the exponents, if V ↓ ⇒ you can increase volume of material removed by ↑ </a:t>
            </a:r>
            <a:r>
              <a:rPr lang="en-US" altLang="en-US" sz="2400" i="1" smtClean="0">
                <a:latin typeface="Arial" charset="0"/>
              </a:rPr>
              <a:t>f</a:t>
            </a:r>
            <a:r>
              <a:rPr lang="en-US" altLang="en-US" sz="2400" smtClean="0">
                <a:latin typeface="Arial" charset="0"/>
              </a:rPr>
              <a:t> or </a:t>
            </a:r>
            <a:r>
              <a:rPr lang="en-US" altLang="en-US" sz="2400" i="1" smtClean="0">
                <a:latin typeface="Arial" charset="0"/>
              </a:rPr>
              <a:t>d</a:t>
            </a:r>
          </a:p>
        </p:txBody>
      </p:sp>
      <p:graphicFrame>
        <p:nvGraphicFramePr>
          <p:cNvPr id="65540" name="Object 6"/>
          <p:cNvGraphicFramePr>
            <a:graphicFrameLocks noChangeAspect="1"/>
          </p:cNvGraphicFramePr>
          <p:nvPr/>
        </p:nvGraphicFramePr>
        <p:xfrm>
          <a:off x="3021013" y="3838575"/>
          <a:ext cx="2949575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44" name="Equation" r:id="rId4" imgW="1447800" imgH="228600" progId="Equation.3">
                  <p:embed/>
                </p:oleObj>
              </mc:Choice>
              <mc:Fallback>
                <p:oleObj name="Equation" r:id="rId4" imgW="1447800" imgH="2286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21013" y="3838575"/>
                        <a:ext cx="2949575" cy="465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9F7E7781-7DE7-4F4F-A4E5-1579903F56F4}" type="slidenum">
              <a:rPr lang="en-US" altLang="zh-CN" smtClean="0"/>
              <a:pPr>
                <a:defRPr/>
              </a:pPr>
              <a:t>55</a:t>
            </a:fld>
            <a:endParaRPr lang="en-US" altLang="zh-CN"/>
          </a:p>
        </p:txBody>
      </p:sp>
      <p:graphicFrame>
        <p:nvGraphicFramePr>
          <p:cNvPr id="65542" name="Object 5"/>
          <p:cNvGraphicFramePr>
            <a:graphicFrameLocks noChangeAspect="1"/>
          </p:cNvGraphicFramePr>
          <p:nvPr/>
        </p:nvGraphicFramePr>
        <p:xfrm>
          <a:off x="3657600" y="1600200"/>
          <a:ext cx="207645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45" name="Equation" r:id="rId6" imgW="889000" imgH="228600" progId="Equation.3">
                  <p:embed/>
                </p:oleObj>
              </mc:Choice>
              <mc:Fallback>
                <p:oleObj name="Equation" r:id="rId6" imgW="889000" imgH="228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1600200"/>
                        <a:ext cx="207645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43" name="Object 10"/>
          <p:cNvGraphicFramePr>
            <a:graphicFrameLocks noChangeAspect="1"/>
          </p:cNvGraphicFramePr>
          <p:nvPr/>
        </p:nvGraphicFramePr>
        <p:xfrm>
          <a:off x="3048000" y="4648200"/>
          <a:ext cx="249237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46" name="Equation" r:id="rId8" imgW="1066800" imgH="228600" progId="Equation.3">
                  <p:embed/>
                </p:oleObj>
              </mc:Choice>
              <mc:Fallback>
                <p:oleObj name="Equation" r:id="rId8" imgW="1066800" imgH="2286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4648200"/>
                        <a:ext cx="2492375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Tool Life: Wear and Failure:</a:t>
            </a:r>
            <a:br>
              <a:rPr lang="en-US" altLang="en-US" sz="4000" b="1" smtClean="0"/>
            </a:br>
            <a:r>
              <a:rPr lang="en-AU" altLang="en-US" sz="4000" b="1" smtClean="0"/>
              <a:t>Flank Wear</a:t>
            </a:r>
          </a:p>
        </p:txBody>
      </p:sp>
      <p:sp>
        <p:nvSpPr>
          <p:cNvPr id="66563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Tool-life Curves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i="1" smtClean="0">
                <a:latin typeface="Arial" charset="0"/>
              </a:rPr>
              <a:t>Tool-life curves </a:t>
            </a:r>
            <a:r>
              <a:rPr lang="en-US" altLang="en-US" sz="2400" smtClean="0">
                <a:latin typeface="Arial" charset="0"/>
              </a:rPr>
              <a:t>are plots of experimental data from performing cutting tests on various materials under different cutting conditions (e.g. </a:t>
            </a:r>
            <a:r>
              <a:rPr lang="en-US" altLang="en-US" sz="2400" i="1" smtClean="0">
                <a:latin typeface="Arial" charset="0"/>
              </a:rPr>
              <a:t>V</a:t>
            </a:r>
            <a:r>
              <a:rPr lang="en-US" altLang="en-US" sz="2400" smtClean="0">
                <a:latin typeface="Arial" charset="0"/>
              </a:rPr>
              <a:t>, </a:t>
            </a:r>
            <a:r>
              <a:rPr lang="en-US" altLang="en-US" sz="2400" i="1" smtClean="0">
                <a:latin typeface="Arial" charset="0"/>
              </a:rPr>
              <a:t>f</a:t>
            </a:r>
            <a:r>
              <a:rPr lang="en-US" altLang="en-US" sz="2400" smtClean="0">
                <a:latin typeface="Arial" charset="0"/>
              </a:rPr>
              <a:t>, </a:t>
            </a:r>
            <a:r>
              <a:rPr lang="en-US" altLang="en-US" sz="2400" i="1" smtClean="0">
                <a:latin typeface="Arial" charset="0"/>
              </a:rPr>
              <a:t>t</a:t>
            </a:r>
            <a:r>
              <a:rPr lang="en-US" altLang="en-US" sz="2400" i="1" baseline="-25000" smtClean="0">
                <a:latin typeface="Arial" charset="0"/>
              </a:rPr>
              <a:t>0</a:t>
            </a:r>
            <a:r>
              <a:rPr lang="en-US" altLang="en-US" sz="2400" smtClean="0">
                <a:latin typeface="Arial" charset="0"/>
              </a:rPr>
              <a:t>, tool material,…)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Note (figure below)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As </a:t>
            </a:r>
            <a:r>
              <a:rPr lang="en-US" altLang="en-US" sz="2100" i="1" smtClean="0">
                <a:latin typeface="Arial" charset="0"/>
              </a:rPr>
              <a:t>V</a:t>
            </a:r>
            <a:r>
              <a:rPr lang="en-US" altLang="en-US" sz="2100" smtClean="0">
                <a:latin typeface="Arial" charset="0"/>
              </a:rPr>
              <a:t> increases </a:t>
            </a:r>
            <a:r>
              <a:rPr lang="en-US" altLang="en-US" sz="2000" smtClean="0">
                <a:latin typeface="Arial" charset="0"/>
              </a:rPr>
              <a:t>⇒ tool life decreases v. fast</a:t>
            </a:r>
          </a:p>
          <a:p>
            <a:pPr marL="777875" lvl="1" indent="-457200" eaLnBrk="1" hangingPunct="1"/>
            <a:r>
              <a:rPr lang="en-US" altLang="en-US" sz="2000" smtClean="0">
                <a:latin typeface="Arial" charset="0"/>
              </a:rPr>
              <a:t>Condition of workpiece material has large impact on tool life</a:t>
            </a:r>
          </a:p>
          <a:p>
            <a:pPr marL="777875" lvl="1" indent="-457200" eaLnBrk="1" hangingPunct="1"/>
            <a:r>
              <a:rPr lang="en-US" altLang="en-US" sz="2000" smtClean="0">
                <a:latin typeface="Arial" charset="0"/>
              </a:rPr>
              <a:t>There’s large difference in tool life among different compositions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35A342BD-5AA7-4DC0-8A0F-11D156C8854B}" type="slidenum">
              <a:rPr lang="en-US" altLang="zh-CN" smtClean="0"/>
              <a:pPr>
                <a:defRPr/>
              </a:pPr>
              <a:t>56</a:t>
            </a:fld>
            <a:endParaRPr lang="en-US" altLang="zh-CN"/>
          </a:p>
        </p:txBody>
      </p:sp>
      <p:pic>
        <p:nvPicPr>
          <p:cNvPr id="66565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4806950"/>
            <a:ext cx="5943600" cy="205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6" name="Rectangle 8"/>
          <p:cNvSpPr>
            <a:spLocks noChangeArrowheads="1"/>
          </p:cNvSpPr>
          <p:nvPr/>
        </p:nvSpPr>
        <p:spPr bwMode="auto">
          <a:xfrm>
            <a:off x="0" y="5103813"/>
            <a:ext cx="350520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>
                <a:latin typeface="Arial" charset="0"/>
                <a:ea typeface="SimSun" pitchFamily="2" charset="-122"/>
              </a:rPr>
              <a:t>Effect of workpiece hardness and microstructure on tool life in turning ductile cast iron. Note the rapid decrease in tool life (approaching zero as </a:t>
            </a:r>
            <a:r>
              <a:rPr lang="en-US" altLang="en-US" sz="1800" i="1">
                <a:latin typeface="Arial" charset="0"/>
                <a:ea typeface="SimSun" pitchFamily="2" charset="-122"/>
              </a:rPr>
              <a:t>V</a:t>
            </a:r>
            <a:r>
              <a:rPr lang="en-US" altLang="en-US" sz="1800">
                <a:latin typeface="Arial" charset="0"/>
                <a:ea typeface="SimSun" pitchFamily="2" charset="-122"/>
              </a:rPr>
              <a:t> increases).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Tool Life: Wear and Failure:</a:t>
            </a:r>
            <a:br>
              <a:rPr lang="en-US" altLang="en-US" sz="4000" b="1" smtClean="0"/>
            </a:br>
            <a:r>
              <a:rPr lang="en-AU" altLang="en-US" sz="4000" b="1" smtClean="0"/>
              <a:t>Flank Wear</a:t>
            </a:r>
          </a:p>
        </p:txBody>
      </p:sp>
      <p:sp>
        <p:nvSpPr>
          <p:cNvPr id="67587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5026025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Tool-life Curves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The exponent </a:t>
            </a:r>
            <a:r>
              <a:rPr lang="en-US" altLang="en-US" sz="2400" i="1" smtClean="0">
                <a:latin typeface="Arial" charset="0"/>
              </a:rPr>
              <a:t>n </a:t>
            </a:r>
            <a:r>
              <a:rPr lang="en-US" altLang="en-US" sz="2400" smtClean="0">
                <a:latin typeface="Arial" charset="0"/>
              </a:rPr>
              <a:t>can be determined from tool-life curves (see right)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Smaller </a:t>
            </a:r>
            <a:r>
              <a:rPr lang="en-US" altLang="en-US" sz="2100" i="1" smtClean="0">
                <a:latin typeface="Arial" charset="0"/>
              </a:rPr>
              <a:t>n</a:t>
            </a:r>
            <a:r>
              <a:rPr lang="en-US" altLang="en-US" sz="2100" smtClean="0">
                <a:latin typeface="Arial" charset="0"/>
              </a:rPr>
              <a:t> value </a:t>
            </a:r>
            <a:r>
              <a:rPr lang="en-US" altLang="en-US" sz="2000" smtClean="0">
                <a:latin typeface="Arial" charset="0"/>
              </a:rPr>
              <a:t>⇒ as </a:t>
            </a:r>
            <a:r>
              <a:rPr lang="en-US" altLang="en-US" sz="2000" i="1" smtClean="0">
                <a:latin typeface="Arial" charset="0"/>
              </a:rPr>
              <a:t>V  </a:t>
            </a:r>
            <a:r>
              <a:rPr lang="en-US" altLang="en-US" sz="2000" smtClean="0">
                <a:latin typeface="Arial" charset="0"/>
              </a:rPr>
              <a:t>increases ⇒ tool life decreases faster</a:t>
            </a:r>
          </a:p>
          <a:p>
            <a:pPr marL="777875" lvl="1" indent="-457200" eaLnBrk="1" hangingPunct="1"/>
            <a:r>
              <a:rPr lang="en-US" altLang="en-US" sz="2000" i="1" smtClean="0">
                <a:latin typeface="Arial" charset="0"/>
              </a:rPr>
              <a:t>n</a:t>
            </a:r>
            <a:r>
              <a:rPr lang="en-US" altLang="en-US" sz="2000" smtClean="0">
                <a:latin typeface="Arial" charset="0"/>
              </a:rPr>
              <a:t> can be negative at low cutting speeds</a:t>
            </a:r>
            <a:endParaRPr lang="en-US" altLang="en-US" sz="21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Temperature also influences wear: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as temperature increases, flank wear rapidly increases</a:t>
            </a:r>
          </a:p>
        </p:txBody>
      </p:sp>
      <p:pic>
        <p:nvPicPr>
          <p:cNvPr id="67588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714750"/>
            <a:ext cx="3124200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B14023F0-E7FA-4E38-B9F6-ED86B7E7B254}" type="slidenum">
              <a:rPr lang="en-US" altLang="zh-CN" smtClean="0"/>
              <a:pPr>
                <a:defRPr/>
              </a:pPr>
              <a:t>57</a:t>
            </a:fld>
            <a:endParaRPr lang="en-US" altLang="zh-CN"/>
          </a:p>
        </p:txBody>
      </p:sp>
      <p:sp>
        <p:nvSpPr>
          <p:cNvPr id="67590" name="Rectangle 8"/>
          <p:cNvSpPr>
            <a:spLocks noChangeArrowheads="1"/>
          </p:cNvSpPr>
          <p:nvPr/>
        </p:nvSpPr>
        <p:spPr bwMode="auto">
          <a:xfrm>
            <a:off x="5638800" y="1524000"/>
            <a:ext cx="35052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>
                <a:latin typeface="Arial" charset="0"/>
                <a:ea typeface="SimSun" pitchFamily="2" charset="-122"/>
              </a:rPr>
              <a:t>Tool-life curves for a variety of cutting-tool materials. The negative reciprocal of the slope of these curves is the exponent </a:t>
            </a:r>
            <a:r>
              <a:rPr lang="en-US" altLang="en-US" sz="1800" i="1">
                <a:latin typeface="Arial" charset="0"/>
                <a:ea typeface="SimSun" pitchFamily="2" charset="-122"/>
              </a:rPr>
              <a:t>n</a:t>
            </a:r>
            <a:r>
              <a:rPr lang="en-US" altLang="en-US" sz="1800">
                <a:latin typeface="Arial" charset="0"/>
                <a:ea typeface="SimSun" pitchFamily="2" charset="-122"/>
              </a:rPr>
              <a:t> in the Taylor tool-life Equation, and </a:t>
            </a:r>
            <a:r>
              <a:rPr lang="en-US" altLang="en-US" sz="1800" i="1">
                <a:latin typeface="Arial" charset="0"/>
                <a:ea typeface="SimSun" pitchFamily="2" charset="-122"/>
              </a:rPr>
              <a:t>C</a:t>
            </a:r>
            <a:r>
              <a:rPr lang="en-US" altLang="en-US" sz="1800">
                <a:latin typeface="Arial" charset="0"/>
                <a:ea typeface="SimSun" pitchFamily="2" charset="-122"/>
              </a:rPr>
              <a:t> is the cutting speed at</a:t>
            </a:r>
            <a:br>
              <a:rPr lang="en-US" altLang="en-US" sz="1800">
                <a:latin typeface="Arial" charset="0"/>
                <a:ea typeface="SimSun" pitchFamily="2" charset="-122"/>
              </a:rPr>
            </a:br>
            <a:r>
              <a:rPr lang="en-US" altLang="en-US" sz="1800" i="1">
                <a:latin typeface="Arial" charset="0"/>
                <a:ea typeface="SimSun" pitchFamily="2" charset="-122"/>
              </a:rPr>
              <a:t>T</a:t>
            </a:r>
            <a:r>
              <a:rPr lang="en-US" altLang="en-US" sz="1800">
                <a:latin typeface="Arial" charset="0"/>
                <a:ea typeface="SimSun" pitchFamily="2" charset="-122"/>
              </a:rPr>
              <a:t> = 1 min, ranging from about 60 to 3,000 m/min in this figure.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Tool Life: Wear and Failure:</a:t>
            </a:r>
            <a:br>
              <a:rPr lang="en-US" altLang="en-US" sz="4000" b="1" smtClean="0"/>
            </a:br>
            <a:r>
              <a:rPr lang="en-AU" altLang="en-US" sz="4000" b="1" smtClean="0"/>
              <a:t>Flank Wear</a:t>
            </a:r>
          </a:p>
        </p:txBody>
      </p:sp>
      <p:sp>
        <p:nvSpPr>
          <p:cNvPr id="68611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2400" b="1" smtClean="0">
                <a:solidFill>
                  <a:schemeClr val="hlink"/>
                </a:solidFill>
                <a:latin typeface="Arial" charset="0"/>
              </a:rPr>
              <a:t>EXAMPLE 21.2</a:t>
            </a:r>
            <a:r>
              <a:rPr lang="en-US" altLang="en-US" sz="2400" b="1" smtClean="0">
                <a:latin typeface="Arial" charset="0"/>
              </a:rPr>
              <a:t> 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Increasing Tool Life by Reducing the Cutting Speed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2400" smtClean="0">
                <a:latin typeface="Arial" charset="0"/>
              </a:rPr>
              <a:t>Using the Taylor Equation for tool life and letting </a:t>
            </a:r>
            <a:r>
              <a:rPr lang="en-US" altLang="en-US" sz="2400" i="1" smtClean="0">
                <a:latin typeface="Arial" charset="0"/>
              </a:rPr>
              <a:t>n=</a:t>
            </a:r>
            <a:r>
              <a:rPr lang="en-US" altLang="en-US" sz="2400" smtClean="0">
                <a:latin typeface="Arial" charset="0"/>
              </a:rPr>
              <a:t>0.5 and </a:t>
            </a:r>
            <a:r>
              <a:rPr lang="en-US" altLang="en-US" sz="2400" i="1" smtClean="0">
                <a:latin typeface="Arial" charset="0"/>
              </a:rPr>
              <a:t>C=</a:t>
            </a:r>
            <a:r>
              <a:rPr lang="en-US" altLang="en-US" sz="2400" smtClean="0">
                <a:latin typeface="Arial" charset="0"/>
              </a:rPr>
              <a:t>120, calculate the percentage increase in tool life when the cutting speed is reduced by 50%.</a:t>
            </a:r>
          </a:p>
          <a:p>
            <a:pPr marL="0" indent="0" eaLnBrk="1" hangingPunct="1">
              <a:buFont typeface="Wingdings" pitchFamily="2" charset="2"/>
              <a:buNone/>
            </a:pPr>
            <a:endParaRPr lang="en-US" altLang="en-US" sz="2400" smtClean="0">
              <a:latin typeface="Arial" charset="0"/>
            </a:endParaRP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2400" b="1" smtClean="0">
                <a:solidFill>
                  <a:schemeClr val="hlink"/>
                </a:solidFill>
                <a:latin typeface="Arial" charset="0"/>
              </a:rPr>
              <a:t>Solution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2400" smtClean="0">
                <a:latin typeface="Arial" charset="0"/>
              </a:rPr>
              <a:t>Since </a:t>
            </a:r>
            <a:r>
              <a:rPr lang="en-US" altLang="en-US" sz="2400" i="1" smtClean="0">
                <a:latin typeface="Arial" charset="0"/>
              </a:rPr>
              <a:t>n=</a:t>
            </a:r>
            <a:r>
              <a:rPr lang="en-US" altLang="en-US" sz="2400" smtClean="0">
                <a:latin typeface="Arial" charset="0"/>
              </a:rPr>
              <a:t>0.5, we have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en-US" altLang="en-US" sz="2400" smtClean="0">
                <a:latin typeface="Arial" charset="0"/>
              </a:rPr>
              <a:t>This indicates that the change in tool life is</a:t>
            </a:r>
          </a:p>
        </p:txBody>
      </p:sp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graphicFrame>
        <p:nvGraphicFramePr>
          <p:cNvPr id="68613" name="Object 7"/>
          <p:cNvGraphicFramePr>
            <a:graphicFrameLocks noChangeAspect="1"/>
          </p:cNvGraphicFramePr>
          <p:nvPr/>
        </p:nvGraphicFramePr>
        <p:xfrm>
          <a:off x="3714750" y="4495800"/>
          <a:ext cx="2914650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6" name="Equation" r:id="rId4" imgW="1714500" imgH="431800" progId="Equation.3">
                  <p:embed/>
                </p:oleObj>
              </mc:Choice>
              <mc:Fallback>
                <p:oleObj name="Equation" r:id="rId4" imgW="1714500" imgH="4318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4750" y="4495800"/>
                        <a:ext cx="2914650" cy="733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14" name="Object 8"/>
          <p:cNvGraphicFramePr>
            <a:graphicFrameLocks noChangeAspect="1"/>
          </p:cNvGraphicFramePr>
          <p:nvPr/>
        </p:nvGraphicFramePr>
        <p:xfrm>
          <a:off x="2133600" y="5562600"/>
          <a:ext cx="4429125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7" name="Equation" r:id="rId6" imgW="2362200" imgH="482600" progId="Equation.3">
                  <p:embed/>
                </p:oleObj>
              </mc:Choice>
              <mc:Fallback>
                <p:oleObj name="Equation" r:id="rId6" imgW="2362200" imgH="4826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5562600"/>
                        <a:ext cx="4429125" cy="904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6819DCEA-4497-4CA6-8F27-EA62496A7D9F}" type="slidenum">
              <a:rPr lang="en-US" altLang="zh-CN" smtClean="0"/>
              <a:pPr>
                <a:defRPr/>
              </a:pPr>
              <a:t>58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Tool Life: Wear and Failure:</a:t>
            </a:r>
            <a:br>
              <a:rPr lang="en-US" altLang="en-US" sz="4000" b="1" smtClean="0"/>
            </a:br>
            <a:r>
              <a:rPr lang="en-AU" altLang="en-US" sz="4000" b="1" smtClean="0"/>
              <a:t>Flank Wear</a:t>
            </a:r>
          </a:p>
        </p:txBody>
      </p:sp>
      <p:sp>
        <p:nvSpPr>
          <p:cNvPr id="69635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Allowable Wear Land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Cutting tools need to be replaced/resharpened when: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Surface finish of the machined workpiece begins to deteriorate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Cutting forces increase significantly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Temperature rises significantly</a:t>
            </a:r>
          </a:p>
          <a:p>
            <a:pPr marL="457200" indent="-457200" eaLnBrk="1" hangingPunct="1"/>
            <a:r>
              <a:rPr lang="en-US" altLang="en-US" sz="2400" i="1" smtClean="0">
                <a:latin typeface="Arial" charset="0"/>
              </a:rPr>
              <a:t>VB</a:t>
            </a:r>
            <a:r>
              <a:rPr lang="en-US" altLang="en-US" sz="2400" smtClean="0">
                <a:latin typeface="Arial" charset="0"/>
              </a:rPr>
              <a:t> values (see </a:t>
            </a:r>
            <a:r>
              <a:rPr lang="en-US" altLang="en-US" sz="2400" smtClean="0">
                <a:latin typeface="Arial" charset="0"/>
                <a:hlinkClick r:id="rId3" action="ppaction://hlinksldjump"/>
              </a:rPr>
              <a:t>slide 52</a:t>
            </a:r>
            <a:r>
              <a:rPr lang="en-US" altLang="en-US" sz="2400" smtClean="0">
                <a:latin typeface="Arial" charset="0"/>
              </a:rPr>
              <a:t>)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Note, </a:t>
            </a:r>
            <a:r>
              <a:rPr lang="en-US" altLang="en-US" sz="2100" i="1" smtClean="0">
                <a:latin typeface="Arial" charset="0"/>
              </a:rPr>
              <a:t>VB</a:t>
            </a:r>
            <a:r>
              <a:rPr lang="en-US" altLang="en-US" sz="2100" smtClean="0">
                <a:latin typeface="Arial" charset="0"/>
              </a:rPr>
              <a:t> should be</a:t>
            </a:r>
            <a:br>
              <a:rPr lang="en-US" altLang="en-US" sz="2100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smaller than these values</a:t>
            </a:r>
            <a:br>
              <a:rPr lang="en-US" altLang="en-US" sz="2100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for higher dimensional</a:t>
            </a:r>
            <a:br>
              <a:rPr lang="en-US" altLang="en-US" sz="2100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accuracy, tolerances,</a:t>
            </a:r>
            <a:br>
              <a:rPr lang="en-US" altLang="en-US" sz="2100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surface finish</a:t>
            </a:r>
          </a:p>
        </p:txBody>
      </p:sp>
      <p:pic>
        <p:nvPicPr>
          <p:cNvPr id="6963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267200"/>
            <a:ext cx="45720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037DF695-E494-4E52-9155-7DC3DF035AC3}" type="slidenum">
              <a:rPr lang="en-US" altLang="zh-CN" smtClean="0"/>
              <a:pPr>
                <a:defRPr/>
              </a:pPr>
              <a:t>59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SimSun" pitchFamily="2" charset="-122"/>
              </a:rPr>
              <a:t>Chapter Outline</a:t>
            </a:r>
            <a:endParaRPr lang="en-AU" altLang="en-US" smtClean="0"/>
          </a:p>
        </p:txBody>
      </p:sp>
      <p:sp>
        <p:nvSpPr>
          <p:cNvPr id="15363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552450" indent="-552450" eaLnBrk="1" hangingPunct="1">
              <a:buFont typeface="Wingdings" pitchFamily="2" charset="2"/>
              <a:buAutoNum type="arabicPeriod"/>
            </a:pPr>
            <a:r>
              <a:rPr lang="en-US" altLang="zh-CN" sz="2400" b="1" smtClean="0">
                <a:latin typeface="Arial" charset="0"/>
                <a:ea typeface="SimSun" pitchFamily="2" charset="-122"/>
                <a:hlinkClick r:id="rId3" action="ppaction://hlinksldjump"/>
              </a:rPr>
              <a:t>Introduction</a:t>
            </a:r>
            <a:endParaRPr lang="en-US" altLang="zh-CN" sz="2400" b="1" smtClean="0">
              <a:latin typeface="Arial" charset="0"/>
              <a:ea typeface="SimSun" pitchFamily="2" charset="-122"/>
            </a:endParaRPr>
          </a:p>
          <a:p>
            <a:pPr marL="552450" indent="-552450" eaLnBrk="1" hangingPunct="1">
              <a:buFont typeface="Wingdings" pitchFamily="2" charset="2"/>
              <a:buAutoNum type="arabicPeriod"/>
            </a:pPr>
            <a:r>
              <a:rPr lang="en-US" altLang="zh-CN" sz="2400" b="1" smtClean="0">
                <a:latin typeface="Arial" charset="0"/>
                <a:ea typeface="SimSun" pitchFamily="2" charset="-122"/>
                <a:hlinkClick r:id="rId4" action="ppaction://hlinksldjump"/>
              </a:rPr>
              <a:t>Mechanics of Cutting</a:t>
            </a:r>
            <a:endParaRPr lang="en-US" altLang="zh-CN" sz="2400" b="1" smtClean="0">
              <a:latin typeface="Arial" charset="0"/>
              <a:ea typeface="SimSun" pitchFamily="2" charset="-122"/>
            </a:endParaRPr>
          </a:p>
          <a:p>
            <a:pPr marL="552450" indent="-552450" eaLnBrk="1" hangingPunct="1">
              <a:buFont typeface="Wingdings" pitchFamily="2" charset="2"/>
              <a:buAutoNum type="arabicPeriod"/>
            </a:pPr>
            <a:r>
              <a:rPr lang="en-US" altLang="zh-CN" sz="2400" b="1" smtClean="0">
                <a:latin typeface="Arial" charset="0"/>
                <a:ea typeface="SimSun" pitchFamily="2" charset="-122"/>
                <a:hlinkClick r:id="rId5" action="ppaction://hlinksldjump"/>
              </a:rPr>
              <a:t>Cutting Forces and Power</a:t>
            </a:r>
            <a:endParaRPr lang="en-US" altLang="zh-CN" sz="2400" b="1" smtClean="0">
              <a:latin typeface="Arial" charset="0"/>
              <a:ea typeface="SimSun" pitchFamily="2" charset="-122"/>
            </a:endParaRPr>
          </a:p>
          <a:p>
            <a:pPr marL="552450" indent="-552450" eaLnBrk="1" hangingPunct="1">
              <a:buFont typeface="Wingdings" pitchFamily="2" charset="2"/>
              <a:buAutoNum type="arabicPeriod"/>
            </a:pPr>
            <a:r>
              <a:rPr lang="en-US" altLang="zh-CN" sz="2400" b="1" smtClean="0">
                <a:latin typeface="Arial" charset="0"/>
                <a:ea typeface="SimSun" pitchFamily="2" charset="-122"/>
                <a:hlinkClick r:id="rId6" action="ppaction://hlinksldjump"/>
              </a:rPr>
              <a:t>Temperatures in Cutting</a:t>
            </a:r>
            <a:endParaRPr lang="en-US" altLang="zh-CN" sz="2400" b="1" smtClean="0">
              <a:latin typeface="Arial" charset="0"/>
              <a:ea typeface="SimSun" pitchFamily="2" charset="-122"/>
            </a:endParaRPr>
          </a:p>
          <a:p>
            <a:pPr marL="552450" indent="-552450" eaLnBrk="1" hangingPunct="1">
              <a:buFont typeface="Wingdings" pitchFamily="2" charset="2"/>
              <a:buAutoNum type="arabicPeriod"/>
            </a:pPr>
            <a:r>
              <a:rPr lang="en-US" altLang="zh-CN" sz="2400" b="1" smtClean="0">
                <a:latin typeface="Arial" charset="0"/>
                <a:ea typeface="SimSun" pitchFamily="2" charset="-122"/>
                <a:hlinkClick r:id="rId7" action="ppaction://hlinksldjump"/>
              </a:rPr>
              <a:t>Tool Life: Wear and Failure</a:t>
            </a:r>
            <a:endParaRPr lang="en-US" altLang="zh-CN" sz="2400" b="1" smtClean="0">
              <a:latin typeface="Arial" charset="0"/>
              <a:ea typeface="SimSun" pitchFamily="2" charset="-122"/>
            </a:endParaRPr>
          </a:p>
          <a:p>
            <a:pPr marL="552450" indent="-552450" eaLnBrk="1" hangingPunct="1">
              <a:buFont typeface="Wingdings" pitchFamily="2" charset="2"/>
              <a:buAutoNum type="arabicPeriod"/>
            </a:pPr>
            <a:r>
              <a:rPr lang="en-US" altLang="zh-CN" sz="2400" b="1" smtClean="0">
                <a:latin typeface="Arial" charset="0"/>
                <a:ea typeface="SimSun" pitchFamily="2" charset="-122"/>
                <a:hlinkClick r:id="rId8" action="ppaction://hlinksldjump"/>
              </a:rPr>
              <a:t>Surface Finish and Integrity</a:t>
            </a:r>
            <a:endParaRPr lang="en-US" altLang="zh-CN" sz="2400" b="1" smtClean="0">
              <a:latin typeface="Arial" charset="0"/>
              <a:ea typeface="SimSun" pitchFamily="2" charset="-122"/>
            </a:endParaRPr>
          </a:p>
          <a:p>
            <a:pPr marL="552450" indent="-552450" eaLnBrk="1" hangingPunct="1">
              <a:buFont typeface="Wingdings" pitchFamily="2" charset="2"/>
              <a:buAutoNum type="arabicPeriod"/>
            </a:pPr>
            <a:r>
              <a:rPr lang="en-US" altLang="zh-CN" sz="2400" b="1" smtClean="0">
                <a:latin typeface="Arial" charset="0"/>
                <a:ea typeface="SimSun" pitchFamily="2" charset="-122"/>
                <a:hlinkClick r:id="rId9" action="ppaction://hlinksldjump"/>
              </a:rPr>
              <a:t>Machinability</a:t>
            </a:r>
            <a:endParaRPr lang="en-AU" altLang="en-US" sz="2400" b="1" smtClean="0">
              <a:latin typeface="Arial" charset="0"/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E6CD8FC4-CEEE-4E19-8972-8EFB233378E3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Tool Life: Wear and Failure:</a:t>
            </a:r>
            <a:br>
              <a:rPr lang="en-US" altLang="en-US" sz="4000" b="1" smtClean="0"/>
            </a:br>
            <a:r>
              <a:rPr lang="en-AU" altLang="en-US" sz="4000" b="1" smtClean="0"/>
              <a:t>Flank Wear</a:t>
            </a:r>
          </a:p>
        </p:txBody>
      </p:sp>
      <p:sp>
        <p:nvSpPr>
          <p:cNvPr id="70659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Allowable Wear Land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Recommended cutting speed is one producing tool life: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60-120 min: high-speed steel tools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30-60 min: carbide tools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Note, with pc-controlled machine tools, values can vary significantly from above</a:t>
            </a:r>
          </a:p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Optimum Cutting Speed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Optimum cutting speed is a tradeoff between:</a:t>
            </a:r>
          </a:p>
          <a:p>
            <a:pPr marL="777875" lvl="1" indent="-457200" eaLnBrk="1" hangingPunct="1">
              <a:buFont typeface="Tw Cen MT" pitchFamily="34" charset="0"/>
              <a:buAutoNum type="arabicPeriod"/>
            </a:pPr>
            <a:r>
              <a:rPr lang="en-US" altLang="en-US" sz="2100" smtClean="0">
                <a:latin typeface="Arial" charset="0"/>
              </a:rPr>
              <a:t>Cutting speed(</a:t>
            </a:r>
            <a:r>
              <a:rPr lang="en-US" altLang="en-US" sz="2100" i="1" smtClean="0">
                <a:latin typeface="Arial" charset="0"/>
              </a:rPr>
              <a:t>V )</a:t>
            </a:r>
            <a:r>
              <a:rPr lang="en-US" altLang="en-US" sz="2100" smtClean="0">
                <a:latin typeface="Arial" charset="0"/>
              </a:rPr>
              <a:t>, since as </a:t>
            </a:r>
            <a:r>
              <a:rPr lang="en-US" altLang="en-US" sz="2100" i="1" smtClean="0">
                <a:latin typeface="Arial" charset="0"/>
              </a:rPr>
              <a:t>V  </a:t>
            </a:r>
            <a:r>
              <a:rPr lang="en-US" altLang="en-US" sz="2100" smtClean="0">
                <a:latin typeface="Arial" charset="0"/>
              </a:rPr>
              <a:t>↑, tool life quickly ↓</a:t>
            </a:r>
          </a:p>
          <a:p>
            <a:pPr marL="777875" lvl="1" indent="-457200" eaLnBrk="1" hangingPunct="1">
              <a:buFont typeface="Tw Cen MT" pitchFamily="34" charset="0"/>
              <a:buAutoNum type="arabicPeriod"/>
            </a:pPr>
            <a:r>
              <a:rPr lang="en-US" altLang="en-US" sz="2100" smtClean="0">
                <a:latin typeface="Arial" charset="0"/>
              </a:rPr>
              <a:t>Material removal rate, since as </a:t>
            </a:r>
            <a:r>
              <a:rPr lang="en-US" altLang="en-US" sz="2100" i="1" smtClean="0">
                <a:latin typeface="Arial" charset="0"/>
              </a:rPr>
              <a:t>V</a:t>
            </a:r>
            <a:r>
              <a:rPr lang="en-US" altLang="en-US" sz="2100" smtClean="0">
                <a:latin typeface="Arial" charset="0"/>
              </a:rPr>
              <a:t> ↓, tool life ↑, but material removal rate also ↓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7177A65C-EB6C-4977-B6CE-64F539627A1C}" type="slidenum">
              <a:rPr lang="en-US" altLang="zh-CN" smtClean="0"/>
              <a:pPr>
                <a:defRPr/>
              </a:pPr>
              <a:t>60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Tool Life: Wear and Failure:</a:t>
            </a:r>
            <a:br>
              <a:rPr lang="en-US" altLang="en-US" sz="4000" b="1" smtClean="0"/>
            </a:br>
            <a:r>
              <a:rPr lang="en-AU" altLang="en-US" sz="4000" b="1" smtClean="0"/>
              <a:t>Flank Wear</a:t>
            </a:r>
          </a:p>
        </p:txBody>
      </p:sp>
      <p:sp>
        <p:nvSpPr>
          <p:cNvPr id="71683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solidFill>
                  <a:schemeClr val="hlink"/>
                </a:solidFill>
                <a:latin typeface="Arial" charset="0"/>
              </a:rPr>
              <a:t>EXAMPLE 21.3</a:t>
            </a:r>
            <a:r>
              <a:rPr lang="en-US" altLang="en-US" sz="2400" b="1" smtClean="0">
                <a:latin typeface="Arial" charset="0"/>
              </a:rPr>
              <a:t> </a:t>
            </a:r>
          </a:p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Effect of Cutting Speed on Material Removal</a:t>
            </a: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When cutting speed is 60 m/min, tool life is 40 min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The tool travels a distance of 60 x 40 = 2400 m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When cutting speed is increased to 120 m/min, tool life reduced 5 min and travels 600 m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It can be seen that by </a:t>
            </a:r>
            <a:r>
              <a:rPr lang="en-US" altLang="en-US" sz="2400" i="1" smtClean="0">
                <a:latin typeface="Arial" charset="0"/>
              </a:rPr>
              <a:t>decreasing </a:t>
            </a:r>
            <a:r>
              <a:rPr lang="en-US" altLang="en-US" sz="2400" smtClean="0">
                <a:latin typeface="Arial" charset="0"/>
              </a:rPr>
              <a:t>the cutting speed, </a:t>
            </a:r>
            <a:r>
              <a:rPr lang="en-US" altLang="en-US" sz="2400" i="1" smtClean="0">
                <a:latin typeface="Arial" charset="0"/>
              </a:rPr>
              <a:t>more </a:t>
            </a:r>
            <a:r>
              <a:rPr lang="en-US" altLang="en-US" sz="2400" smtClean="0">
                <a:latin typeface="Arial" charset="0"/>
              </a:rPr>
              <a:t>material is removed between tool changes</a:t>
            </a:r>
          </a:p>
        </p:txBody>
      </p:sp>
      <p:sp>
        <p:nvSpPr>
          <p:cNvPr id="71684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89AD8F91-6FF8-420B-B6BA-B405DF65EBC0}" type="slidenum">
              <a:rPr lang="en-US" altLang="zh-CN" smtClean="0"/>
              <a:pPr>
                <a:defRPr/>
              </a:pPr>
              <a:t>61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Tool Life: Wear and Failure:</a:t>
            </a:r>
            <a:br>
              <a:rPr lang="en-US" altLang="en-US" sz="4000" b="1" smtClean="0"/>
            </a:br>
            <a:r>
              <a:rPr lang="en-AU" altLang="en-US" sz="4000" b="1" smtClean="0"/>
              <a:t>Crater Wear</a:t>
            </a:r>
          </a:p>
        </p:txBody>
      </p:sp>
      <p:sp>
        <p:nvSpPr>
          <p:cNvPr id="72707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531225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i="1" smtClean="0">
                <a:latin typeface="Arial" charset="0"/>
              </a:rPr>
              <a:t>Crater wear </a:t>
            </a:r>
            <a:r>
              <a:rPr lang="en-US" altLang="en-US" sz="2400" smtClean="0">
                <a:latin typeface="Arial" charset="0"/>
              </a:rPr>
              <a:t>occurs on the rake face of the tool (↓,</a:t>
            </a:r>
            <a:r>
              <a:rPr lang="en-US" altLang="en-US" sz="2400" smtClean="0">
                <a:latin typeface="Arial" charset="0"/>
                <a:hlinkClick r:id="rId3" action="ppaction://hlinksldjump"/>
              </a:rPr>
              <a:t>slide 52</a:t>
            </a:r>
            <a:r>
              <a:rPr lang="en-US" altLang="en-US" sz="2400" smtClean="0">
                <a:latin typeface="Arial" charset="0"/>
              </a:rPr>
              <a:t>)</a:t>
            </a:r>
          </a:p>
        </p:txBody>
      </p:sp>
      <p:pic>
        <p:nvPicPr>
          <p:cNvPr id="7270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057400"/>
            <a:ext cx="7466013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E47A6813-6405-434B-8790-E1C8D3BB5706}" type="slidenum">
              <a:rPr lang="en-US" altLang="zh-CN" smtClean="0"/>
              <a:pPr>
                <a:defRPr/>
              </a:pPr>
              <a:t>62</a:t>
            </a:fld>
            <a:endParaRPr lang="en-US" altLang="zh-CN"/>
          </a:p>
        </p:txBody>
      </p:sp>
      <p:sp>
        <p:nvSpPr>
          <p:cNvPr id="72710" name="Rectangle 8"/>
          <p:cNvSpPr>
            <a:spLocks noChangeArrowheads="1"/>
          </p:cNvSpPr>
          <p:nvPr/>
        </p:nvSpPr>
        <p:spPr bwMode="auto">
          <a:xfrm>
            <a:off x="3733800" y="4278313"/>
            <a:ext cx="5410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>
                <a:latin typeface="Arial" charset="0"/>
                <a:ea typeface="SimSun" pitchFamily="2" charset="-122"/>
              </a:rPr>
              <a:t> Types of wear associated with various cutting tools</a:t>
            </a:r>
          </a:p>
        </p:txBody>
      </p:sp>
      <p:sp>
        <p:nvSpPr>
          <p:cNvPr id="72711" name="Rectangle 8"/>
          <p:cNvSpPr>
            <a:spLocks noChangeArrowheads="1"/>
          </p:cNvSpPr>
          <p:nvPr/>
        </p:nvSpPr>
        <p:spPr bwMode="auto">
          <a:xfrm>
            <a:off x="3733800" y="6488113"/>
            <a:ext cx="5410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>
                <a:latin typeface="Arial" charset="0"/>
                <a:ea typeface="SimSun" pitchFamily="2" charset="-122"/>
              </a:rPr>
              <a:t>Catastrophic tool failures (many variables involved)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Tool Life: Wear and Failure:</a:t>
            </a:r>
            <a:br>
              <a:rPr lang="en-US" altLang="en-US" sz="4000" b="1" smtClean="0"/>
            </a:br>
            <a:r>
              <a:rPr lang="en-AU" altLang="en-US" sz="4000" b="1" smtClean="0"/>
              <a:t>Crater Wear</a:t>
            </a:r>
          </a:p>
        </p:txBody>
      </p:sp>
      <p:sp>
        <p:nvSpPr>
          <p:cNvPr id="73731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Factors influencing crater wear are 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Temperature at the tool–chip interface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Chemical affinity between tool and workpiece materials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Crater wear occurs due to “</a:t>
            </a:r>
            <a:r>
              <a:rPr lang="en-US" altLang="en-US" sz="2400" b="1" smtClean="0">
                <a:latin typeface="Arial" charset="0"/>
              </a:rPr>
              <a:t>diffusion mechanism</a:t>
            </a:r>
            <a:r>
              <a:rPr lang="en-US" altLang="en-US" sz="2400" smtClean="0">
                <a:latin typeface="Arial" charset="0"/>
              </a:rPr>
              <a:t>”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This is the movement of atoms across tool-chip interface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Since diffusion rate increases with increasing temperature, </a:t>
            </a:r>
            <a:r>
              <a:rPr lang="en-US" altLang="en-US" sz="2100" smtClean="0">
                <a:latin typeface="Lucida Sans Unicode" pitchFamily="34" charset="0"/>
                <a:ea typeface="Lucida Sans Unicode" pitchFamily="34" charset="0"/>
                <a:cs typeface="Lucida Sans Unicode" pitchFamily="34" charset="0"/>
              </a:rPr>
              <a:t>⇒ </a:t>
            </a:r>
            <a:r>
              <a:rPr lang="en-US" altLang="en-US" sz="2100" smtClean="0">
                <a:latin typeface="Arial" charset="0"/>
              </a:rPr>
              <a:t>crater wear increases as temperature increases (see ↓)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Note how quickly crater wear-rate </a:t>
            </a:r>
            <a:br>
              <a:rPr lang="en-US" altLang="en-US" sz="2100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increases in a small temperature</a:t>
            </a:r>
            <a:br>
              <a:rPr lang="en-US" altLang="en-US" sz="2100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range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Coatings to tools is an effective</a:t>
            </a:r>
            <a:br>
              <a:rPr lang="en-US" altLang="en-US" sz="2100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way to slow down diffusion process</a:t>
            </a:r>
            <a:br>
              <a:rPr lang="en-US" altLang="en-US" sz="2100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(e.g. titanium nitride, alum. oxide)</a:t>
            </a:r>
          </a:p>
        </p:txBody>
      </p:sp>
      <p:pic>
        <p:nvPicPr>
          <p:cNvPr id="7373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4495800"/>
            <a:ext cx="34925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7725285C-07F2-48F2-9BEC-87B6FC7B3850}" type="slidenum">
              <a:rPr lang="en-US" altLang="zh-CN" smtClean="0"/>
              <a:pPr>
                <a:defRPr/>
              </a:pPr>
              <a:t>63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Tool Life: Wear and Failure:</a:t>
            </a:r>
            <a:br>
              <a:rPr lang="en-US" altLang="en-US" sz="4000" b="1" smtClean="0"/>
            </a:br>
            <a:r>
              <a:rPr lang="en-AU" altLang="en-US" sz="4000" b="1" smtClean="0"/>
              <a:t>Crater Wear</a:t>
            </a:r>
          </a:p>
        </p:txBody>
      </p:sp>
      <p:sp>
        <p:nvSpPr>
          <p:cNvPr id="74755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5178425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Location of the max depth of crater wear, </a:t>
            </a:r>
            <a:r>
              <a:rPr lang="en-US" altLang="en-US" sz="2400" i="1" smtClean="0">
                <a:latin typeface="Arial" charset="0"/>
              </a:rPr>
              <a:t>KT</a:t>
            </a:r>
            <a:r>
              <a:rPr lang="en-US" altLang="en-US" sz="2400" smtClean="0">
                <a:latin typeface="Arial" charset="0"/>
              </a:rPr>
              <a:t>,  (</a:t>
            </a:r>
            <a:r>
              <a:rPr lang="en-US" altLang="en-US" sz="2400" smtClean="0">
                <a:latin typeface="Arial" charset="0"/>
                <a:hlinkClick r:id="rId3" action="ppaction://hlinksldjump"/>
              </a:rPr>
              <a:t>slide 52</a:t>
            </a:r>
            <a:r>
              <a:rPr lang="en-US" altLang="en-US" sz="2400" smtClean="0">
                <a:latin typeface="Arial" charset="0"/>
              </a:rPr>
              <a:t>) coincides with the location of the </a:t>
            </a:r>
            <a:r>
              <a:rPr lang="en-US" altLang="en-US" sz="2400" i="1" smtClean="0">
                <a:latin typeface="Arial" charset="0"/>
              </a:rPr>
              <a:t>max temperature </a:t>
            </a:r>
            <a:r>
              <a:rPr lang="en-US" altLang="en-US" sz="2400" smtClean="0">
                <a:latin typeface="Arial" charset="0"/>
              </a:rPr>
              <a:t>at the tool–chip interface (see right)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Note, how the crater-wear pattern coincides with the discoloration pattern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Discoloration is an indication of high temperatures</a:t>
            </a: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</p:txBody>
      </p:sp>
      <p:pic>
        <p:nvPicPr>
          <p:cNvPr id="74756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448050"/>
            <a:ext cx="3429000" cy="338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13335013-CC77-47FC-8BD7-D3345D2FEAA2}" type="slidenum">
              <a:rPr lang="en-US" altLang="zh-CN" smtClean="0"/>
              <a:pPr>
                <a:defRPr/>
              </a:pPr>
              <a:t>64</a:t>
            </a:fld>
            <a:endParaRPr lang="en-US" altLang="zh-CN"/>
          </a:p>
        </p:txBody>
      </p:sp>
      <p:sp>
        <p:nvSpPr>
          <p:cNvPr id="74758" name="Rectangle 8"/>
          <p:cNvSpPr>
            <a:spLocks noChangeArrowheads="1"/>
          </p:cNvSpPr>
          <p:nvPr/>
        </p:nvSpPr>
        <p:spPr bwMode="auto">
          <a:xfrm>
            <a:off x="5791200" y="2228850"/>
            <a:ext cx="32766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>
                <a:latin typeface="Arial" charset="0"/>
                <a:ea typeface="SimSun" pitchFamily="2" charset="-122"/>
              </a:rPr>
              <a:t>Interface of a cutting tool (right) and chip (left) in machining plain carbon-steel. Compare this with </a:t>
            </a:r>
            <a:r>
              <a:rPr lang="en-US" altLang="en-US" sz="1800">
                <a:latin typeface="Arial" charset="0"/>
                <a:ea typeface="SimSun" pitchFamily="2" charset="-122"/>
                <a:hlinkClick r:id="rId5" action="ppaction://hlinksldjump"/>
              </a:rPr>
              <a:t>slide 46</a:t>
            </a:r>
            <a:r>
              <a:rPr lang="en-US" altLang="en-US" sz="1800">
                <a:latin typeface="Arial" charset="0"/>
                <a:ea typeface="SimSun" pitchFamily="2" charset="-122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2800" b="1" smtClean="0"/>
              <a:t>Tool Life: Wear and Failure:</a:t>
            </a:r>
            <a:br>
              <a:rPr lang="en-US" altLang="en-US" sz="2800" b="1" smtClean="0"/>
            </a:br>
            <a:r>
              <a:rPr lang="en-AU" altLang="en-US" sz="2800" b="1" smtClean="0"/>
              <a:t>Other Types of Wear, Chipping, and Fracture</a:t>
            </a:r>
          </a:p>
        </p:txBody>
      </p:sp>
      <p:sp>
        <p:nvSpPr>
          <p:cNvPr id="75779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b="1" i="1" smtClean="0">
                <a:latin typeface="Arial" charset="0"/>
              </a:rPr>
              <a:t>Nose wear </a:t>
            </a:r>
            <a:r>
              <a:rPr lang="en-US" altLang="en-US" sz="2400" smtClean="0">
                <a:latin typeface="Arial" charset="0"/>
              </a:rPr>
              <a:t> (</a:t>
            </a:r>
            <a:r>
              <a:rPr lang="en-US" altLang="en-US" sz="2400" smtClean="0">
                <a:latin typeface="Arial" charset="0"/>
                <a:hlinkClick r:id="rId3" action="ppaction://hlinksldjump"/>
              </a:rPr>
              <a:t>slide 52</a:t>
            </a:r>
            <a:r>
              <a:rPr lang="en-US" altLang="en-US" sz="2400" smtClean="0">
                <a:latin typeface="Arial" charset="0"/>
              </a:rPr>
              <a:t>) is the rounding of a sharp tool due to mechanical and thermal effects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It dulls the tool, affects chip formation, and causes rubbing of the tool over the workpiece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This raises tool temperature, which causes residual stresses on machined surface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Tools also may undergo </a:t>
            </a:r>
            <a:r>
              <a:rPr lang="en-US" altLang="en-US" sz="2400" b="1" i="1" smtClean="0">
                <a:latin typeface="Arial" charset="0"/>
              </a:rPr>
              <a:t>plastic deformation</a:t>
            </a:r>
            <a:r>
              <a:rPr lang="en-US" altLang="en-US" sz="2400" i="1" smtClean="0">
                <a:latin typeface="Arial" charset="0"/>
              </a:rPr>
              <a:t> </a:t>
            </a:r>
            <a:r>
              <a:rPr lang="en-US" altLang="en-US" sz="2400" smtClean="0">
                <a:latin typeface="Arial" charset="0"/>
              </a:rPr>
              <a:t>because of temperature rises in the cutting zone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Temp. may reach 1000 </a:t>
            </a:r>
            <a:r>
              <a:rPr lang="en-US" altLang="en-US" sz="2100" smtClean="0">
                <a:latin typeface="Lucida Sans Unicode" pitchFamily="34" charset="0"/>
                <a:ea typeface="Lucida Sans Unicode" pitchFamily="34" charset="0"/>
                <a:cs typeface="Lucida Sans Unicode" pitchFamily="34" charset="0"/>
              </a:rPr>
              <a:t>º</a:t>
            </a:r>
            <a:r>
              <a:rPr lang="en-US" altLang="en-US" sz="2100" smtClean="0">
                <a:latin typeface="Arial" charset="0"/>
              </a:rPr>
              <a:t>C (or higher in stronger materials)</a:t>
            </a:r>
          </a:p>
          <a:p>
            <a:pPr marL="457200" indent="-457200" eaLnBrk="1" hangingPunct="1"/>
            <a:r>
              <a:rPr lang="en-US" altLang="en-US" sz="2400" b="1" i="1" smtClean="0">
                <a:latin typeface="Arial" charset="0"/>
              </a:rPr>
              <a:t>Notches</a:t>
            </a:r>
            <a:r>
              <a:rPr lang="en-US" altLang="en-US" sz="2400" smtClean="0">
                <a:latin typeface="Arial" charset="0"/>
              </a:rPr>
              <a:t> or </a:t>
            </a:r>
            <a:r>
              <a:rPr lang="en-US" altLang="en-US" sz="2400" b="1" i="1" smtClean="0">
                <a:latin typeface="Arial" charset="0"/>
              </a:rPr>
              <a:t>grooves</a:t>
            </a:r>
            <a:r>
              <a:rPr lang="en-US" altLang="en-US" sz="2400" smtClean="0">
                <a:latin typeface="Arial" charset="0"/>
              </a:rPr>
              <a:t> (</a:t>
            </a:r>
            <a:r>
              <a:rPr lang="en-US" altLang="en-US" sz="2400" smtClean="0">
                <a:latin typeface="Arial" charset="0"/>
                <a:hlinkClick r:id="rId3" action="ppaction://hlinksldjump"/>
              </a:rPr>
              <a:t>slides 52</a:t>
            </a:r>
            <a:r>
              <a:rPr lang="en-US" altLang="en-US" sz="2400" smtClean="0">
                <a:latin typeface="Arial" charset="0"/>
              </a:rPr>
              <a:t>, </a:t>
            </a:r>
            <a:r>
              <a:rPr lang="en-US" altLang="en-US" sz="2400" smtClean="0">
                <a:latin typeface="Arial" charset="0"/>
                <a:hlinkClick r:id="rId4" action="ppaction://hlinksldjump"/>
              </a:rPr>
              <a:t>62</a:t>
            </a:r>
            <a:r>
              <a:rPr lang="en-US" altLang="en-US" sz="2400" smtClean="0">
                <a:latin typeface="Arial" charset="0"/>
              </a:rPr>
              <a:t>) occur at boundary where chip no longer touches tool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Boundary is called </a:t>
            </a:r>
            <a:r>
              <a:rPr lang="en-US" altLang="en-US" sz="2100" b="1" smtClean="0">
                <a:latin typeface="Arial" charset="0"/>
              </a:rPr>
              <a:t>depth- of-cut (DOC) line</a:t>
            </a:r>
            <a:r>
              <a:rPr lang="en-US" altLang="en-US" sz="2100" smtClean="0">
                <a:latin typeface="Arial" charset="0"/>
              </a:rPr>
              <a:t> with depth </a:t>
            </a:r>
            <a:r>
              <a:rPr lang="en-US" altLang="en-US" sz="2100" i="1" smtClean="0">
                <a:latin typeface="Arial" charset="0"/>
              </a:rPr>
              <a:t>VN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Can lead to gross chipping in tool (due to small area)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435F8D3A-E2C6-4F4F-AB73-E33C366BAF38}" type="slidenum">
              <a:rPr lang="en-US" altLang="zh-CN" smtClean="0"/>
              <a:pPr>
                <a:defRPr/>
              </a:pPr>
              <a:t>65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2800" b="1" smtClean="0"/>
              <a:t>Tool Life: Wear and Failure:</a:t>
            </a:r>
            <a:br>
              <a:rPr lang="en-US" altLang="en-US" sz="2800" b="1" smtClean="0"/>
            </a:br>
            <a:r>
              <a:rPr lang="en-AU" altLang="en-US" sz="2800" b="1" smtClean="0"/>
              <a:t>Other Types of Wear, Chipping, and Fracture</a:t>
            </a:r>
          </a:p>
        </p:txBody>
      </p:sp>
      <p:sp>
        <p:nvSpPr>
          <p:cNvPr id="76803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531225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Tools may undergo </a:t>
            </a:r>
            <a:r>
              <a:rPr lang="en-US" altLang="en-US" sz="2400" b="1" i="1" smtClean="0">
                <a:latin typeface="Arial" charset="0"/>
              </a:rPr>
              <a:t>chipping</a:t>
            </a:r>
            <a:r>
              <a:rPr lang="en-US" altLang="en-US" sz="2400" smtClean="0">
                <a:latin typeface="Arial" charset="0"/>
              </a:rPr>
              <a:t>, where small fragment from the cutting edge of the tool breaks away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Mostly occurs with brittle tool materials (e.g. ceramics)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Small fragments: “microchipping” or “macrochipping”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Large fragments: “gross fracture” or “catastrophic failure” 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Chipping may occur in a region of the tool where a small crack already exists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This causes sudden loss of tool material, change in tool shape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  <a:ea typeface="Lucida Sans Unicode" pitchFamily="34" charset="0"/>
                <a:cs typeface="Lucida Sans Unicode" pitchFamily="34" charset="0"/>
              </a:rPr>
              <a:t>⇒ drastic effects on surface finish, dimensional accuracy </a:t>
            </a:r>
            <a:endParaRPr lang="en-US" altLang="en-US" sz="21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Two main causes of chipping</a:t>
            </a:r>
          </a:p>
          <a:p>
            <a:pPr marL="777875" lvl="1" indent="-457200" eaLnBrk="1" hangingPunct="1"/>
            <a:r>
              <a:rPr lang="en-US" altLang="en-US" sz="2100" b="1" smtClean="0">
                <a:latin typeface="Arial" charset="0"/>
              </a:rPr>
              <a:t>Mechanical shock</a:t>
            </a:r>
            <a:r>
              <a:rPr lang="en-US" altLang="en-US" sz="2100" smtClean="0">
                <a:latin typeface="Arial" charset="0"/>
              </a:rPr>
              <a:t> (impact due to interrupted cutting)</a:t>
            </a:r>
            <a:endParaRPr lang="en-US" altLang="en-US" sz="2100" b="1" smtClean="0">
              <a:latin typeface="Arial" charset="0"/>
            </a:endParaRPr>
          </a:p>
          <a:p>
            <a:pPr marL="777875" lvl="1" indent="-457200" eaLnBrk="1" hangingPunct="1"/>
            <a:r>
              <a:rPr lang="en-US" altLang="en-US" sz="2100" b="1" smtClean="0">
                <a:latin typeface="Arial" charset="0"/>
              </a:rPr>
              <a:t>Thermal fatigue</a:t>
            </a:r>
            <a:r>
              <a:rPr lang="en-US" altLang="en-US" sz="2100" smtClean="0">
                <a:latin typeface="Arial" charset="0"/>
              </a:rPr>
              <a:t> (variations in temp. due to interrupted cutting)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Note, thermal cracks are </a:t>
            </a:r>
            <a:r>
              <a:rPr lang="en-US" altLang="en-US" sz="2100" smtClean="0">
                <a:latin typeface="Arial" charset="0"/>
                <a:sym typeface="Symbol" pitchFamily="18" charset="2"/>
              </a:rPr>
              <a:t> to rake face (</a:t>
            </a:r>
            <a:r>
              <a:rPr lang="en-US" altLang="en-US" sz="2100" smtClean="0">
                <a:latin typeface="Arial" charset="0"/>
                <a:sym typeface="Symbol" pitchFamily="18" charset="2"/>
                <a:hlinkClick r:id="rId3" action="ppaction://hlinksldjump"/>
              </a:rPr>
              <a:t>slide 62</a:t>
            </a:r>
            <a:r>
              <a:rPr lang="en-US" altLang="en-US" sz="2100" smtClean="0">
                <a:latin typeface="Arial" charset="0"/>
                <a:sym typeface="Symbol" pitchFamily="18" charset="2"/>
              </a:rPr>
              <a:t>)</a:t>
            </a:r>
            <a:endParaRPr lang="en-US" altLang="en-US" sz="2100" smtClean="0">
              <a:latin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98FBA6FA-CFCA-4801-96D0-0D6AF7FBC510}" type="slidenum">
              <a:rPr lang="en-US" altLang="zh-CN" smtClean="0"/>
              <a:pPr>
                <a:defRPr/>
              </a:pPr>
              <a:t>66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3400" b="1" smtClean="0"/>
              <a:t>Tool Life: Wear and Failure:</a:t>
            </a:r>
            <a:br>
              <a:rPr lang="en-US" altLang="en-US" sz="3400" b="1" smtClean="0"/>
            </a:br>
            <a:r>
              <a:rPr lang="en-AU" altLang="en-US" sz="3400" b="1" smtClean="0"/>
              <a:t>Tool-condition Monitoring</a:t>
            </a:r>
          </a:p>
        </p:txBody>
      </p:sp>
      <p:sp>
        <p:nvSpPr>
          <p:cNvPr id="77827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531225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It is v. important to continuously monitor the condition of the cutting tool to observe wear, chipping, gross failure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Tool-condition monitoring systems are integrated into computer numerical control (CNC) and programmable logic controllers (PLC)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Classified into 2 categories:</a:t>
            </a:r>
          </a:p>
          <a:p>
            <a:pPr marL="457200" indent="-457200" eaLnBrk="1" hangingPunct="1">
              <a:buFont typeface="Tw Cen MT" pitchFamily="34" charset="0"/>
              <a:buAutoNum type="arabicPeriod"/>
            </a:pPr>
            <a:r>
              <a:rPr lang="en-US" altLang="en-US" sz="2400" b="1" smtClean="0">
                <a:latin typeface="Arial" charset="0"/>
              </a:rPr>
              <a:t>Direct method</a:t>
            </a:r>
          </a:p>
          <a:p>
            <a:pPr marL="457200" indent="-457200" eaLnBrk="1" hangingPunct="1">
              <a:buFont typeface="Tw Cen MT" pitchFamily="34" charset="0"/>
              <a:buAutoNum type="arabicPeriod"/>
            </a:pPr>
            <a:r>
              <a:rPr lang="en-US" altLang="en-US" sz="2400" b="1" smtClean="0">
                <a:latin typeface="Arial" charset="0"/>
              </a:rPr>
              <a:t>Indirect methods</a:t>
            </a:r>
            <a:endParaRPr lang="en-US" altLang="en-US" sz="2400" smtClean="0">
              <a:latin typeface="Arial" charset="0"/>
            </a:endParaRPr>
          </a:p>
          <a:p>
            <a:pPr marL="777875" lvl="1" indent="-457200" eaLnBrk="1" hangingPunct="1"/>
            <a:endParaRPr lang="en-US" altLang="en-US" sz="2100" smtClean="0">
              <a:latin typeface="Arial" charset="0"/>
            </a:endParaRPr>
          </a:p>
          <a:p>
            <a:pPr marL="777875" lvl="1" indent="-457200" eaLnBrk="1" hangingPunct="1"/>
            <a:endParaRPr lang="en-US" altLang="en-US" sz="2100" smtClean="0">
              <a:latin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28C0621A-1D23-4F1D-A0E3-9B16604D73EA}" type="slidenum">
              <a:rPr lang="en-US" altLang="zh-CN" smtClean="0"/>
              <a:pPr>
                <a:defRPr/>
              </a:pPr>
              <a:t>67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3400" b="1" smtClean="0"/>
              <a:t>Tool Life: Wear and Failure:</a:t>
            </a:r>
            <a:br>
              <a:rPr lang="en-US" altLang="en-US" sz="3400" b="1" smtClean="0"/>
            </a:br>
            <a:r>
              <a:rPr lang="en-AU" altLang="en-US" sz="3400" b="1" smtClean="0"/>
              <a:t>Tool-condition Monitoring</a:t>
            </a:r>
          </a:p>
        </p:txBody>
      </p:sp>
      <p:sp>
        <p:nvSpPr>
          <p:cNvPr id="78851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531225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b="1" smtClean="0">
                <a:latin typeface="Arial" charset="0"/>
              </a:rPr>
              <a:t>Direct method </a:t>
            </a:r>
            <a:r>
              <a:rPr lang="en-US" altLang="en-US" sz="2400" smtClean="0">
                <a:latin typeface="Arial" charset="0"/>
              </a:rPr>
              <a:t>for observing the condition of a cutting tool involves optical measurements of wear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e.g. periodic observation of changes in tool using microscope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e.g. programming tool to touch a sensor after every machining cycle (to detect broken tools)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b="1" smtClean="0">
                <a:latin typeface="Arial" charset="0"/>
              </a:rPr>
              <a:t>Indirect methods </a:t>
            </a:r>
            <a:r>
              <a:rPr lang="en-US" altLang="en-US" sz="2400" smtClean="0">
                <a:latin typeface="Arial" charset="0"/>
              </a:rPr>
              <a:t>of observing tool conditions involve the correlation of the tool condition with certain parameters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Parameters include forces, power, temp. rise, workpiece surface finish, vibration, chatter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e.g. transducers which correlate acoustic emissions (from stress waves in cutting) to tool wear and chipping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e.g. transducers which continually monitor torque and forces during cutting, plus measure and compensate for tool wear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e.g. sensors which measure temperature during machining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F8938347-4B84-4AF2-A26D-E4E53350BE27}" type="slidenum">
              <a:rPr lang="en-US" altLang="zh-CN" smtClean="0"/>
              <a:pPr>
                <a:defRPr/>
              </a:pPr>
              <a:t>68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Surface Finish and Integrity</a:t>
            </a:r>
            <a:endParaRPr lang="en-AU" altLang="en-US" sz="4000" b="1" smtClean="0"/>
          </a:p>
        </p:txBody>
      </p:sp>
      <p:sp>
        <p:nvSpPr>
          <p:cNvPr id="79875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531225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Surface finish: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this influences the dimensional accuracy of machined parts, as well as properties and performance in service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this refers to geometric features of a </a:t>
            </a:r>
            <a:r>
              <a:rPr lang="en-US" altLang="en-US" sz="2100" i="1" smtClean="0">
                <a:latin typeface="Arial" charset="0"/>
              </a:rPr>
              <a:t>surface</a:t>
            </a:r>
            <a:endParaRPr lang="en-US" altLang="en-US" sz="21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Surface integrity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this refers to </a:t>
            </a:r>
            <a:r>
              <a:rPr lang="en-US" altLang="en-US" sz="2100" i="1" smtClean="0">
                <a:latin typeface="Arial" charset="0"/>
              </a:rPr>
              <a:t>material properties 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e.g. fatigue life, corrosion resistance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this is greatly affected by the </a:t>
            </a:r>
            <a:r>
              <a:rPr lang="en-US" altLang="en-US" sz="2100" i="1" smtClean="0">
                <a:latin typeface="Arial" charset="0"/>
              </a:rPr>
              <a:t>nature</a:t>
            </a:r>
            <a:r>
              <a:rPr lang="en-US" altLang="en-US" sz="2100" smtClean="0">
                <a:latin typeface="Arial" charset="0"/>
              </a:rPr>
              <a:t> of the surface produced</a:t>
            </a:r>
          </a:p>
          <a:p>
            <a:pPr marL="777875" lvl="1" indent="-457200" eaLnBrk="1" hangingPunct="1"/>
            <a:endParaRPr lang="en-US" altLang="en-US" sz="21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The following discussion pertains to showing the different factors that affect surface finish and surface integrity</a:t>
            </a:r>
          </a:p>
        </p:txBody>
      </p:sp>
      <p:pic>
        <p:nvPicPr>
          <p:cNvPr id="79876" name="Picture 7" descr="MCj04421500000[1]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5715000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8EF91EAD-F9C3-4584-A3FF-8CDB41CCFF1A}" type="slidenum">
              <a:rPr lang="en-US" altLang="zh-CN" smtClean="0"/>
              <a:pPr>
                <a:defRPr/>
              </a:pPr>
              <a:t>69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zh-CN" b="1" smtClean="0">
                <a:ea typeface="SimSun" pitchFamily="2" charset="-122"/>
              </a:rPr>
              <a:t>Introduction</a:t>
            </a:r>
            <a:endParaRPr lang="en-AU" altLang="en-US" b="1" smtClean="0"/>
          </a:p>
        </p:txBody>
      </p:sp>
      <p:sp>
        <p:nvSpPr>
          <p:cNvPr id="16387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/>
            <a:r>
              <a:rPr lang="en-US" altLang="zh-CN" sz="2400" smtClean="0">
                <a:latin typeface="Arial" charset="0"/>
                <a:ea typeface="SimSun" pitchFamily="2" charset="-122"/>
              </a:rPr>
              <a:t>Cutting processes remove material from the surface of a workpiece by producing </a:t>
            </a:r>
            <a:r>
              <a:rPr lang="en-US" altLang="zh-CN" sz="2400" b="1" smtClean="0">
                <a:latin typeface="Arial" charset="0"/>
                <a:ea typeface="SimSun" pitchFamily="2" charset="-122"/>
              </a:rPr>
              <a:t>chips</a:t>
            </a:r>
          </a:p>
          <a:p>
            <a:pPr marL="457200" indent="-457200" eaLnBrk="1" hangingPunct="1"/>
            <a:r>
              <a:rPr lang="en-AU" altLang="en-US" sz="2400" smtClean="0">
                <a:latin typeface="Arial" charset="0"/>
              </a:rPr>
              <a:t>Common cutting processes: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AU" altLang="en-US" sz="2400" b="1" smtClean="0">
                <a:latin typeface="Arial" charset="0"/>
              </a:rPr>
              <a:t>Turning </a:t>
            </a:r>
            <a:r>
              <a:rPr lang="en-AU" altLang="en-US" sz="2400" smtClean="0">
                <a:latin typeface="Arial" charset="0"/>
              </a:rPr>
              <a:t>(workpiece rotates;</a:t>
            </a:r>
            <a:br>
              <a:rPr lang="en-AU" altLang="en-US" sz="2400" smtClean="0">
                <a:latin typeface="Arial" charset="0"/>
              </a:rPr>
            </a:br>
            <a:r>
              <a:rPr lang="en-AU" altLang="en-US" sz="2400" smtClean="0">
                <a:latin typeface="Arial" charset="0"/>
              </a:rPr>
              <a:t>tool moves left, removes</a:t>
            </a:r>
            <a:br>
              <a:rPr lang="en-AU" altLang="en-US" sz="2400" smtClean="0">
                <a:latin typeface="Arial" charset="0"/>
              </a:rPr>
            </a:br>
            <a:r>
              <a:rPr lang="en-AU" altLang="en-US" sz="2400" smtClean="0">
                <a:latin typeface="Arial" charset="0"/>
              </a:rPr>
              <a:t>layer of material) 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AU" altLang="en-US" sz="2400" b="1" smtClean="0">
                <a:latin typeface="Arial" charset="0"/>
              </a:rPr>
              <a:t>Cutting off</a:t>
            </a:r>
            <a:r>
              <a:rPr lang="en-AU" altLang="en-US" sz="2400" smtClean="0">
                <a:latin typeface="Arial" charset="0"/>
              </a:rPr>
              <a:t> (cutting tool moves radially inward) </a:t>
            </a:r>
            <a:endParaRPr lang="en-AU" altLang="en-US" sz="2400" b="1" smtClean="0">
              <a:latin typeface="Arial" charset="0"/>
            </a:endParaRP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AU" altLang="en-US" sz="2400" b="1" smtClean="0">
                <a:latin typeface="Arial" charset="0"/>
              </a:rPr>
              <a:t>Slab milling </a:t>
            </a:r>
            <a:br>
              <a:rPr lang="en-AU" altLang="en-US" sz="2400" b="1" smtClean="0">
                <a:latin typeface="Arial" charset="0"/>
              </a:rPr>
            </a:br>
            <a:r>
              <a:rPr lang="en-AU" altLang="en-US" sz="2400" smtClean="0">
                <a:latin typeface="Arial" charset="0"/>
              </a:rPr>
              <a:t>(rotating cutting tool</a:t>
            </a:r>
            <a:br>
              <a:rPr lang="en-AU" altLang="en-US" sz="2400" smtClean="0">
                <a:latin typeface="Arial" charset="0"/>
              </a:rPr>
            </a:br>
            <a:r>
              <a:rPr lang="en-AU" altLang="en-US" sz="2400" smtClean="0">
                <a:latin typeface="Arial" charset="0"/>
              </a:rPr>
              <a:t>removes material</a:t>
            </a:r>
            <a:br>
              <a:rPr lang="en-AU" altLang="en-US" sz="2400" smtClean="0">
                <a:latin typeface="Arial" charset="0"/>
              </a:rPr>
            </a:br>
            <a:r>
              <a:rPr lang="en-AU" altLang="en-US" sz="2400" smtClean="0">
                <a:latin typeface="Arial" charset="0"/>
              </a:rPr>
              <a:t>from workpiece)</a:t>
            </a:r>
            <a:endParaRPr lang="en-AU" altLang="en-US" sz="2400" b="1" smtClean="0">
              <a:latin typeface="Arial" charset="0"/>
            </a:endParaRP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AU" altLang="en-US" sz="2400" b="1" smtClean="0">
                <a:latin typeface="Arial" charset="0"/>
              </a:rPr>
              <a:t>End milling </a:t>
            </a:r>
            <a:r>
              <a:rPr lang="en-AU" altLang="en-US" sz="2400" smtClean="0">
                <a:latin typeface="Arial" charset="0"/>
              </a:rPr>
              <a:t>(rotating</a:t>
            </a:r>
            <a:br>
              <a:rPr lang="en-AU" altLang="en-US" sz="2400" smtClean="0">
                <a:latin typeface="Arial" charset="0"/>
              </a:rPr>
            </a:br>
            <a:r>
              <a:rPr lang="en-AU" altLang="en-US" sz="2400" smtClean="0">
                <a:latin typeface="Arial" charset="0"/>
              </a:rPr>
              <a:t>cutter; produces cavity)</a:t>
            </a:r>
            <a:r>
              <a:rPr lang="en-AU" altLang="en-US" sz="2400" b="1" smtClean="0">
                <a:latin typeface="Arial" charset="0"/>
              </a:rPr>
              <a:t> </a:t>
            </a:r>
          </a:p>
        </p:txBody>
      </p:sp>
      <p:sp>
        <p:nvSpPr>
          <p:cNvPr id="16388" name="Rectangle 9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pic>
        <p:nvPicPr>
          <p:cNvPr id="16389" name="Picture 10" descr="MCj04421500000[1]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5715000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2743200"/>
            <a:ext cx="4135437" cy="137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7675" y="4495800"/>
            <a:ext cx="4200525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98079821-FFDA-44CC-AADA-1698CA37A41E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Surface Finish and Integrity</a:t>
            </a:r>
            <a:endParaRPr lang="en-AU" altLang="en-US" sz="4000" b="1" smtClean="0"/>
          </a:p>
        </p:txBody>
      </p:sp>
      <p:sp>
        <p:nvSpPr>
          <p:cNvPr id="80899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531225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The </a:t>
            </a:r>
            <a:r>
              <a:rPr lang="en-US" altLang="en-US" sz="2400" i="1" smtClean="0">
                <a:latin typeface="Arial" charset="0"/>
              </a:rPr>
              <a:t>built-up edge </a:t>
            </a:r>
            <a:r>
              <a:rPr lang="en-US" altLang="en-US" sz="2400" smtClean="0">
                <a:latin typeface="Arial" charset="0"/>
              </a:rPr>
              <a:t>has the greatest influence on surface finish (due to large effect on tool-tip surface); see below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Damage shown below is due to BUE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It appears as “scuffing” (i.e. scratching) marks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In normal machining: marks would appear as straight grooves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Note: diamond, ceramic tools have best surface finish (no BUE)</a:t>
            </a: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</p:txBody>
      </p:sp>
      <p:pic>
        <p:nvPicPr>
          <p:cNvPr id="8090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313" y="4038600"/>
            <a:ext cx="7151687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01" name="Picture 7" descr="MCj04421500000[1]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5715000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2D10B14C-3320-4759-8531-E05285FD798E}" type="slidenum">
              <a:rPr lang="en-US" altLang="zh-CN" smtClean="0"/>
              <a:pPr>
                <a:defRPr/>
              </a:pPr>
              <a:t>70</a:t>
            </a:fld>
            <a:endParaRPr lang="en-US" altLang="zh-CN"/>
          </a:p>
        </p:txBody>
      </p:sp>
      <p:sp>
        <p:nvSpPr>
          <p:cNvPr id="80903" name="Rectangle 8"/>
          <p:cNvSpPr>
            <a:spLocks noChangeArrowheads="1"/>
          </p:cNvSpPr>
          <p:nvPr/>
        </p:nvSpPr>
        <p:spPr bwMode="auto">
          <a:xfrm>
            <a:off x="0" y="4267200"/>
            <a:ext cx="213360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800">
                <a:latin typeface="Arial" charset="0"/>
                <a:ea typeface="SimSun" pitchFamily="2" charset="-122"/>
              </a:rPr>
              <a:t>Machined surfaces produced on steel</a:t>
            </a:r>
            <a:br>
              <a:rPr lang="en-US" altLang="en-US" sz="1800">
                <a:latin typeface="Arial" charset="0"/>
                <a:ea typeface="SimSun" pitchFamily="2" charset="-122"/>
              </a:rPr>
            </a:br>
            <a:r>
              <a:rPr lang="en-US" altLang="en-US" sz="1800">
                <a:latin typeface="Arial" charset="0"/>
                <a:ea typeface="SimSun" pitchFamily="2" charset="-122"/>
              </a:rPr>
              <a:t>(highly magnified)</a:t>
            </a:r>
            <a:br>
              <a:rPr lang="en-US" altLang="en-US" sz="1800">
                <a:latin typeface="Arial" charset="0"/>
                <a:ea typeface="SimSun" pitchFamily="2" charset="-122"/>
              </a:rPr>
            </a:br>
            <a:r>
              <a:rPr lang="en-US" altLang="en-US" sz="1800">
                <a:latin typeface="Arial" charset="0"/>
                <a:ea typeface="SimSun" pitchFamily="2" charset="-122"/>
              </a:rPr>
              <a:t>a) turned surface</a:t>
            </a:r>
            <a:br>
              <a:rPr lang="en-US" altLang="en-US" sz="1800">
                <a:latin typeface="Arial" charset="0"/>
                <a:ea typeface="SimSun" pitchFamily="2" charset="-122"/>
              </a:rPr>
            </a:br>
            <a:r>
              <a:rPr lang="en-US" altLang="en-US" sz="1800">
                <a:latin typeface="Arial" charset="0"/>
                <a:ea typeface="SimSun" pitchFamily="2" charset="-122"/>
              </a:rPr>
              <a:t>b) surface produced by shaping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Surface Finish and Integrity</a:t>
            </a:r>
            <a:endParaRPr lang="en-AU" altLang="en-US" sz="4000" b="1" smtClean="0"/>
          </a:p>
        </p:txBody>
      </p:sp>
      <p:sp>
        <p:nvSpPr>
          <p:cNvPr id="81923" name="Rectangle 3"/>
          <p:cNvSpPr>
            <a:spLocks noGrp="1"/>
          </p:cNvSpPr>
          <p:nvPr>
            <p:ph type="body" idx="4294967295"/>
          </p:nvPr>
        </p:nvSpPr>
        <p:spPr>
          <a:xfrm>
            <a:off x="533400" y="1600200"/>
            <a:ext cx="8610600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A </a:t>
            </a:r>
            <a:r>
              <a:rPr lang="en-US" altLang="en-US" sz="2400" i="1" smtClean="0">
                <a:latin typeface="Arial" charset="0"/>
              </a:rPr>
              <a:t>dull </a:t>
            </a:r>
            <a:r>
              <a:rPr lang="en-US" altLang="en-US" sz="2400" smtClean="0">
                <a:latin typeface="Arial" charset="0"/>
              </a:rPr>
              <a:t>tool has a large </a:t>
            </a:r>
            <a:r>
              <a:rPr lang="en-US" altLang="en-US" sz="2400" i="1" smtClean="0">
                <a:latin typeface="Arial" charset="0"/>
              </a:rPr>
              <a:t>R</a:t>
            </a:r>
            <a:r>
              <a:rPr lang="en-US" altLang="en-US" sz="2400" smtClean="0">
                <a:latin typeface="Arial" charset="0"/>
              </a:rPr>
              <a:t> along its edges (like dull pencil) ↓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although tool in orthogonal cutting has </a:t>
            </a:r>
            <a:r>
              <a:rPr lang="en-US" altLang="en-US" sz="2100" i="1" smtClean="0">
                <a:latin typeface="Arial" charset="0"/>
              </a:rPr>
              <a:t>+ve</a:t>
            </a:r>
            <a:r>
              <a:rPr lang="en-US" altLang="en-US" sz="2100" smtClean="0">
                <a:latin typeface="Arial" charset="0"/>
              </a:rPr>
              <a:t> rake angle (</a:t>
            </a:r>
            <a:r>
              <a:rPr lang="en-US" altLang="en-US" sz="2100" smtClean="0">
                <a:latin typeface="Arial" charset="0"/>
                <a:sym typeface="Symbol" pitchFamily="18" charset="2"/>
              </a:rPr>
              <a:t>),</a:t>
            </a:r>
            <a:endParaRPr lang="en-US" altLang="en-US" sz="2100" smtClean="0">
              <a:latin typeface="Arial" charset="0"/>
            </a:endParaRP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for small depths of cut: </a:t>
            </a:r>
            <a:r>
              <a:rPr lang="en-US" altLang="en-US" sz="2100" smtClean="0">
                <a:latin typeface="Arial" charset="0"/>
                <a:sym typeface="Symbol" pitchFamily="18" charset="2"/>
              </a:rPr>
              <a:t> can become </a:t>
            </a:r>
            <a:r>
              <a:rPr lang="en-US" altLang="en-US" sz="2100" i="1" smtClean="0">
                <a:latin typeface="Arial" charset="0"/>
                <a:sym typeface="Symbol" pitchFamily="18" charset="2"/>
              </a:rPr>
              <a:t>–ve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⇒ tool overrides workpiece (i.e. no cutting) and burnishes surface (i.e. rubs on it), and no chips are produced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⇒ workpiece temp. ↑ and this causes residual stresses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⇒ surface damage: tearing, cracking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this occurs when tip radius of tool</a:t>
            </a:r>
            <a:br>
              <a:rPr lang="en-US" altLang="en-US" sz="2100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is large in relation to depth of cut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solution is to choose:</a:t>
            </a:r>
            <a:br>
              <a:rPr lang="en-US" altLang="en-US" sz="2100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depth of cut &gt; tip radius</a:t>
            </a:r>
          </a:p>
          <a:p>
            <a:pPr marL="457200" indent="-457200" eaLnBrk="1" hangingPunct="1"/>
            <a:endParaRPr lang="en-US" altLang="en-US" sz="2400" smtClean="0">
              <a:latin typeface="Arial" charset="0"/>
            </a:endParaRPr>
          </a:p>
        </p:txBody>
      </p:sp>
      <p:pic>
        <p:nvPicPr>
          <p:cNvPr id="8192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563" y="4038600"/>
            <a:ext cx="3373437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F4308AF9-17F7-4252-A0A9-1DC009CC4730}" type="slidenum">
              <a:rPr lang="en-US" altLang="zh-CN" smtClean="0"/>
              <a:pPr>
                <a:defRPr/>
              </a:pPr>
              <a:t>71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Surface Finish and Integrity</a:t>
            </a:r>
            <a:endParaRPr lang="en-AU" altLang="en-US" sz="4000" b="1" smtClean="0"/>
          </a:p>
        </p:txBody>
      </p:sp>
      <p:sp>
        <p:nvSpPr>
          <p:cNvPr id="82947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In a turning operation, the tool leaves a spiral profile (</a:t>
            </a:r>
            <a:r>
              <a:rPr lang="en-US" altLang="en-US" sz="2400" b="1" smtClean="0">
                <a:latin typeface="Arial" charset="0"/>
              </a:rPr>
              <a:t>feed marks</a:t>
            </a:r>
            <a:r>
              <a:rPr lang="en-US" altLang="en-US" sz="2400" smtClean="0">
                <a:latin typeface="Arial" charset="0"/>
              </a:rPr>
              <a:t>) on the machined surface as it moves across the workpiece (see below, </a:t>
            </a:r>
            <a:r>
              <a:rPr lang="en-US" altLang="en-US" sz="2400" smtClean="0">
                <a:latin typeface="Arial" charset="0"/>
                <a:hlinkClick r:id="rId4" action="ppaction://hlinksldjump"/>
              </a:rPr>
              <a:t>slide 8</a:t>
            </a:r>
            <a:r>
              <a:rPr lang="en-US" altLang="en-US" sz="2400" smtClean="0">
                <a:latin typeface="Arial" charset="0"/>
              </a:rPr>
              <a:t>):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as feed (</a:t>
            </a:r>
            <a:r>
              <a:rPr lang="en-US" altLang="en-US" sz="2100" i="1" smtClean="0">
                <a:latin typeface="Arial" charset="0"/>
              </a:rPr>
              <a:t>f</a:t>
            </a:r>
            <a:r>
              <a:rPr lang="en-US" altLang="en-US" sz="2100" smtClean="0">
                <a:latin typeface="Arial" charset="0"/>
              </a:rPr>
              <a:t> ) ↑ + tool nose (</a:t>
            </a:r>
            <a:r>
              <a:rPr lang="en-US" altLang="en-US" sz="2100" i="1" smtClean="0">
                <a:latin typeface="Arial" charset="0"/>
              </a:rPr>
              <a:t>R</a:t>
            </a:r>
            <a:r>
              <a:rPr lang="en-US" altLang="en-US" sz="2100" smtClean="0">
                <a:latin typeface="Arial" charset="0"/>
              </a:rPr>
              <a:t>) ↓⇒ marks become more distinct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typical </a:t>
            </a:r>
            <a:r>
              <a:rPr lang="en-US" altLang="en-US" sz="2100" i="1" smtClean="0">
                <a:latin typeface="Arial" charset="0"/>
              </a:rPr>
              <a:t>surface roughness</a:t>
            </a:r>
            <a:r>
              <a:rPr lang="en-US" altLang="en-US" sz="2100" smtClean="0">
                <a:latin typeface="Arial" charset="0"/>
              </a:rPr>
              <a:t> is expressed as</a:t>
            </a:r>
          </a:p>
          <a:p>
            <a:pPr marL="777875" lvl="1" indent="-457200" eaLnBrk="1" hangingPunct="1"/>
            <a:endParaRPr lang="en-US" altLang="en-US" sz="2100" smtClean="0">
              <a:latin typeface="Arial" charset="0"/>
            </a:endParaRPr>
          </a:p>
          <a:p>
            <a:pPr marL="777875" lvl="1" indent="-457200" eaLnBrk="1" hangingPunct="1"/>
            <a:endParaRPr lang="en-US" altLang="en-US" sz="2100" smtClean="0">
              <a:latin typeface="Arial" charset="0"/>
            </a:endParaRPr>
          </a:p>
          <a:p>
            <a:pPr marL="777875" lvl="1" indent="-457200" eaLnBrk="1" hangingPunct="1">
              <a:buFont typeface="Wingdings 2" pitchFamily="18" charset="2"/>
              <a:buNone/>
            </a:pPr>
            <a:r>
              <a:rPr lang="en-US" altLang="en-US" sz="2100" smtClean="0">
                <a:latin typeface="Arial" charset="0"/>
              </a:rPr>
              <a:t>     where, </a:t>
            </a:r>
            <a:r>
              <a:rPr lang="en-US" altLang="en-US" sz="2100" i="1" smtClean="0">
                <a:latin typeface="Arial" charset="0"/>
              </a:rPr>
              <a:t>R</a:t>
            </a:r>
            <a:r>
              <a:rPr lang="en-US" altLang="en-US" sz="2100" i="1" baseline="-25000" smtClean="0">
                <a:latin typeface="Arial" charset="0"/>
              </a:rPr>
              <a:t>t</a:t>
            </a:r>
            <a:r>
              <a:rPr lang="en-US" altLang="en-US" sz="2100" smtClean="0">
                <a:latin typeface="Arial" charset="0"/>
              </a:rPr>
              <a:t>: roughness height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Feed marks are important to</a:t>
            </a:r>
            <a:br>
              <a:rPr lang="en-US" altLang="en-US" sz="2100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consider in </a:t>
            </a:r>
            <a:r>
              <a:rPr lang="en-US" altLang="en-US" sz="2100" i="1" smtClean="0">
                <a:latin typeface="Arial" charset="0"/>
              </a:rPr>
              <a:t>finish machining</a:t>
            </a:r>
            <a:br>
              <a:rPr lang="en-US" altLang="en-US" sz="2100" i="1" smtClean="0">
                <a:latin typeface="Arial" charset="0"/>
              </a:rPr>
            </a:br>
            <a:r>
              <a:rPr lang="en-US" altLang="en-US" sz="2100" smtClean="0">
                <a:latin typeface="Arial" charset="0"/>
              </a:rPr>
              <a:t>(not </a:t>
            </a:r>
            <a:r>
              <a:rPr lang="en-US" altLang="en-US" sz="2100" i="1" smtClean="0">
                <a:latin typeface="Arial" charset="0"/>
              </a:rPr>
              <a:t>rough machining</a:t>
            </a:r>
            <a:r>
              <a:rPr lang="en-US" altLang="en-US" sz="2100" smtClean="0">
                <a:latin typeface="Arial" charset="0"/>
              </a:rPr>
              <a:t>)</a:t>
            </a:r>
          </a:p>
        </p:txBody>
      </p:sp>
      <p:pic>
        <p:nvPicPr>
          <p:cNvPr id="82948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989388"/>
            <a:ext cx="3733800" cy="286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2949" name="Object 8"/>
          <p:cNvGraphicFramePr>
            <a:graphicFrameLocks noChangeAspect="1"/>
          </p:cNvGraphicFramePr>
          <p:nvPr/>
        </p:nvGraphicFramePr>
        <p:xfrm>
          <a:off x="1371600" y="3581400"/>
          <a:ext cx="1025525" cy="78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51" name="Equation" r:id="rId6" imgW="545863" imgH="418918" progId="Equation.3">
                  <p:embed/>
                </p:oleObj>
              </mc:Choice>
              <mc:Fallback>
                <p:oleObj name="Equation" r:id="rId6" imgW="545863" imgH="418918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3581400"/>
                        <a:ext cx="1025525" cy="785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BDABE565-DC99-42A2-81BC-67830AD10AA2}" type="slidenum">
              <a:rPr lang="en-US" altLang="zh-CN" smtClean="0"/>
              <a:pPr>
                <a:defRPr/>
              </a:pPr>
              <a:t>72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Surface Finish and Integrity</a:t>
            </a:r>
            <a:endParaRPr lang="en-AU" altLang="en-US" sz="4000" b="1" smtClean="0"/>
          </a:p>
        </p:txBody>
      </p:sp>
      <p:sp>
        <p:nvSpPr>
          <p:cNvPr id="83971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Vibration and chatter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adversely affects workpiece surface finish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tool vibration ⇒ variations in cutting dimensions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chatter ⇒ chipping, premature failure in brittle tools (e.g. ceramics, diamond)</a:t>
            </a:r>
            <a:br>
              <a:rPr lang="en-US" altLang="en-US" sz="2100" smtClean="0">
                <a:latin typeface="Arial" charset="0"/>
              </a:rPr>
            </a:br>
            <a:endParaRPr lang="en-US" altLang="en-US" sz="24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Factors influencing </a:t>
            </a:r>
            <a:r>
              <a:rPr lang="en-US" altLang="en-US" sz="2400" i="1" smtClean="0">
                <a:latin typeface="Arial" charset="0"/>
              </a:rPr>
              <a:t>surface integrity </a:t>
            </a:r>
            <a:r>
              <a:rPr lang="en-US" altLang="en-US" sz="2400" smtClean="0">
                <a:latin typeface="Arial" charset="0"/>
              </a:rPr>
              <a:t>(adversely) are: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Temperatures generated during processing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Surface residual stresses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Severe plastic deformation and strain hardening of the machined surfaces, tearing and cracking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note, each of these factors can be controlled by carefully choosing and maintaining cutting tools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2DF09720-E9BA-4438-B048-A82EA645607D}" type="slidenum">
              <a:rPr lang="en-US" altLang="zh-CN" smtClean="0"/>
              <a:pPr>
                <a:defRPr/>
              </a:pPr>
              <a:t>73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Surface Finish and Integrity</a:t>
            </a:r>
            <a:endParaRPr lang="en-AU" altLang="en-US" sz="4000" b="1" smtClean="0"/>
          </a:p>
        </p:txBody>
      </p:sp>
      <p:sp>
        <p:nvSpPr>
          <p:cNvPr id="84995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smtClean="0">
                <a:latin typeface="Arial" charset="0"/>
              </a:rPr>
              <a:t>Rough machining vs. Finish machining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Rough machining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focus: removing a large amount of material at a high rate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surface finish is not emphasized since it will be improved during f</a:t>
            </a:r>
            <a:r>
              <a:rPr lang="en-US" altLang="en-US" sz="2000" smtClean="0">
                <a:latin typeface="Arial" charset="0"/>
              </a:rPr>
              <a:t>inish machining</a:t>
            </a:r>
            <a:endParaRPr lang="en-US" altLang="en-US" sz="2100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Finish machining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focus is on the surface finish to be produced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note, it is important that workpiece has developed no subsurface-damage due to rough machining (as in </a:t>
            </a:r>
            <a:r>
              <a:rPr lang="en-US" altLang="en-US" sz="2100" smtClean="0">
                <a:latin typeface="Arial" charset="0"/>
                <a:hlinkClick r:id="rId3" action="ppaction://hlinksldjump"/>
              </a:rPr>
              <a:t>slide 70</a:t>
            </a:r>
            <a:r>
              <a:rPr lang="en-US" altLang="en-US" sz="2100" smtClean="0">
                <a:latin typeface="Arial" charset="0"/>
              </a:rPr>
              <a:t>)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8FF6AB34-3B98-4C88-987D-62DC802AE194}" type="slidenum">
              <a:rPr lang="en-US" altLang="zh-CN" smtClean="0"/>
              <a:pPr>
                <a:defRPr/>
              </a:pPr>
              <a:t>74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b="1" smtClean="0"/>
              <a:t>Machinability</a:t>
            </a:r>
            <a:endParaRPr lang="en-AU" altLang="en-US" b="1" smtClean="0"/>
          </a:p>
        </p:txBody>
      </p:sp>
      <p:sp>
        <p:nvSpPr>
          <p:cNvPr id="86019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i="1" smtClean="0">
                <a:latin typeface="Arial" charset="0"/>
              </a:rPr>
              <a:t>Machinability </a:t>
            </a:r>
            <a:r>
              <a:rPr lang="en-US" altLang="en-US" sz="2400" smtClean="0">
                <a:latin typeface="Arial" charset="0"/>
              </a:rPr>
              <a:t>is defined in terms of: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Surface finish and surface integrity of machined part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Tool life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Force and power required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The level of difficulty in chip control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Good machinability indicates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good surface finish and surface integrity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a long tool life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and low force and power requirements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Note, continuous chips should be avoided (</a:t>
            </a:r>
            <a:r>
              <a:rPr lang="en-US" altLang="en-US" sz="2400" smtClean="0">
                <a:latin typeface="Arial" charset="0"/>
                <a:hlinkClick r:id="rId3" action="ppaction://hlinksldjump"/>
              </a:rPr>
              <a:t>slide 22</a:t>
            </a:r>
            <a:r>
              <a:rPr lang="en-US" altLang="en-US" sz="2400" smtClean="0">
                <a:latin typeface="Arial" charset="0"/>
              </a:rPr>
              <a:t>) for good machinability</a:t>
            </a:r>
          </a:p>
        </p:txBody>
      </p:sp>
      <p:pic>
        <p:nvPicPr>
          <p:cNvPr id="86020" name="Picture 5" descr="MCj04421500000[1]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200" y="152400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5D94AF63-C2C3-4A0A-A5B3-C0DB0844ABC3}" type="slidenum">
              <a:rPr lang="en-US" altLang="zh-CN" smtClean="0"/>
              <a:pPr>
                <a:defRPr/>
              </a:pPr>
              <a:t>75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b="1" smtClean="0"/>
              <a:t>Machinability</a:t>
            </a:r>
            <a:endParaRPr lang="en-AU" altLang="en-US" b="1" smtClean="0"/>
          </a:p>
        </p:txBody>
      </p:sp>
      <p:sp>
        <p:nvSpPr>
          <p:cNvPr id="87043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Machinability ratings (indexes) 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these have been used also to determine machinability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available for each type of material and its condition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not used much anymore due to misleading nature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e.g.: AISI 1112 steel with a rating of 100: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for a tool life of 60 min,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choose 30 m/min cutting speed (for machining this material)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these are mostly qualitative aspects ⇒ not sufficient to guide operator to machining parts economically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Other guides for various materials should include:</a:t>
            </a:r>
            <a:br>
              <a:rPr lang="en-US" altLang="en-US" sz="2400" smtClean="0">
                <a:latin typeface="Arial" charset="0"/>
              </a:rPr>
            </a:br>
            <a:r>
              <a:rPr lang="en-US" altLang="en-US" sz="2400" smtClean="0">
                <a:latin typeface="Arial" charset="0"/>
              </a:rPr>
              <a:t>cutting speed, feed, depth of cut, cutting tools and shape, cutting fluids</a:t>
            </a:r>
          </a:p>
        </p:txBody>
      </p:sp>
      <p:pic>
        <p:nvPicPr>
          <p:cNvPr id="87044" name="Picture 5" descr="MCj04421500000[1]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200" y="152400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6C42E6C5-23A8-48E6-A60B-8D3915A763FE}" type="slidenum">
              <a:rPr lang="en-US" altLang="zh-CN" smtClean="0"/>
              <a:pPr>
                <a:defRPr/>
              </a:pPr>
              <a:t>76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Machinability here discussed for the following: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Ferrous Metals (e.g. steels, stainless steels, cast iron, etc.)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Nonferrous Metals (e.g. aluminum, copper, magnesium)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Miscellaneous Materials (e.g. thermoplastics, ceramics)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Thermally assisted machining</a:t>
            </a:r>
          </a:p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Machinability of Ferrous Metals: Steels</a:t>
            </a:r>
            <a:endParaRPr lang="en-US" altLang="en-US" sz="2400" i="1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Carbon steels</a:t>
            </a:r>
            <a:r>
              <a:rPr lang="en-US" altLang="en-US" sz="2400" smtClean="0">
                <a:latin typeface="Arial" charset="0"/>
              </a:rPr>
              <a:t> have a wide range of machinability 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If a carbon steel is too ductile, chip formation can produce built-up edge, leading to poor surface finish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If too hard, it can cause abrasive wear of the tool because of the presence of carbides in the steel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Cold-worked carbon steels: preferred machinability</a:t>
            </a:r>
          </a:p>
        </p:txBody>
      </p:sp>
      <p:sp>
        <p:nvSpPr>
          <p:cNvPr id="88067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D061F787-5F6D-4152-A60A-3C4707024F61}" type="slidenum">
              <a:rPr lang="en-US" altLang="zh-CN" smtClean="0"/>
              <a:pPr>
                <a:defRPr/>
              </a:pPr>
              <a:t>77</a:t>
            </a:fld>
            <a:endParaRPr lang="en-US" altLang="zh-CN"/>
          </a:p>
        </p:txBody>
      </p:sp>
      <p:sp>
        <p:nvSpPr>
          <p:cNvPr id="88069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b="1" smtClean="0"/>
              <a:t>Machinability</a:t>
            </a:r>
            <a:endParaRPr lang="en-AU" altLang="en-US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Machinability:</a:t>
            </a:r>
            <a:br>
              <a:rPr lang="en-US" altLang="en-US" sz="4000" b="1" smtClean="0"/>
            </a:br>
            <a:r>
              <a:rPr lang="en-AU" altLang="en-US" sz="4000" b="1" smtClean="0"/>
              <a:t>Machinability of Ferrous Metals</a:t>
            </a:r>
          </a:p>
        </p:txBody>
      </p:sp>
      <p:sp>
        <p:nvSpPr>
          <p:cNvPr id="89091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Steels (cont)</a:t>
            </a:r>
            <a:endParaRPr lang="en-US" altLang="en-US" sz="2400" i="1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Free-machining steels</a:t>
            </a:r>
            <a:r>
              <a:rPr lang="en-US" altLang="en-US" sz="2400" smtClean="0">
                <a:latin typeface="Arial" charset="0"/>
              </a:rPr>
              <a:t>: contain </a:t>
            </a:r>
            <a:r>
              <a:rPr lang="en-US" altLang="en-US" sz="2400" i="1" smtClean="0">
                <a:latin typeface="Arial" charset="0"/>
              </a:rPr>
              <a:t>sulfur</a:t>
            </a:r>
            <a:r>
              <a:rPr lang="en-US" altLang="en-US" sz="2400" smtClean="0">
                <a:latin typeface="Arial" charset="0"/>
              </a:rPr>
              <a:t> + </a:t>
            </a:r>
            <a:r>
              <a:rPr lang="en-US" altLang="en-US" sz="2400" i="1" smtClean="0">
                <a:latin typeface="Arial" charset="0"/>
              </a:rPr>
              <a:t>phosphorus</a:t>
            </a:r>
            <a:endParaRPr lang="en-US" altLang="en-US" sz="2400" b="1" i="1" smtClean="0">
              <a:latin typeface="Arial" charset="0"/>
            </a:endParaRPr>
          </a:p>
          <a:p>
            <a:pPr marL="777875" lvl="1" indent="-457200" eaLnBrk="1" hangingPunct="1">
              <a:buFont typeface="Wingdings 2" pitchFamily="18" charset="2"/>
              <a:buNone/>
            </a:pPr>
            <a:r>
              <a:rPr lang="en-US" altLang="en-US" sz="2100" b="1" smtClean="0">
                <a:latin typeface="Arial" charset="0"/>
              </a:rPr>
              <a:t>Sulfur</a:t>
            </a:r>
            <a:r>
              <a:rPr lang="en-US" altLang="en-US" sz="2100" smtClean="0">
                <a:latin typeface="Arial" charset="0"/>
              </a:rPr>
              <a:t> forms: manganese sulfide inclusions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Important to choose size, shape, distribution of inclusions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These act as stress raisers in primary shear zone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⇒ chips are small, break easily (i.e. machinability ↑)</a:t>
            </a:r>
          </a:p>
          <a:p>
            <a:pPr marL="777875" lvl="1" indent="-457200" eaLnBrk="1" hangingPunct="1">
              <a:buFont typeface="Wingdings 2" pitchFamily="18" charset="2"/>
              <a:buNone/>
            </a:pPr>
            <a:r>
              <a:rPr lang="en-US" altLang="en-US" sz="2100" b="1" smtClean="0">
                <a:latin typeface="Arial" charset="0"/>
              </a:rPr>
              <a:t>Phosphorus</a:t>
            </a:r>
            <a:r>
              <a:rPr lang="en-US" altLang="en-US" sz="2100" smtClean="0">
                <a:latin typeface="Arial" charset="0"/>
              </a:rPr>
              <a:t> has two major –desirable– effects</a:t>
            </a:r>
          </a:p>
          <a:p>
            <a:pPr marL="777875" lvl="1" indent="-457200" eaLnBrk="1" hangingPunct="1">
              <a:buFont typeface="Tw Cen MT" pitchFamily="34" charset="0"/>
              <a:buAutoNum type="arabicPeriod"/>
            </a:pPr>
            <a:r>
              <a:rPr lang="en-US" altLang="en-US" sz="2100" smtClean="0">
                <a:latin typeface="Arial" charset="0"/>
              </a:rPr>
              <a:t>Strengthens ferrite ⇒ better chip formation, surface finish ↑</a:t>
            </a:r>
          </a:p>
          <a:p>
            <a:pPr marL="777875" lvl="1" indent="-457200" eaLnBrk="1" hangingPunct="1">
              <a:buFont typeface="Tw Cen MT" pitchFamily="34" charset="0"/>
              <a:buAutoNum type="arabicPeriod"/>
            </a:pPr>
            <a:r>
              <a:rPr lang="en-US" altLang="en-US" sz="2100" smtClean="0">
                <a:latin typeface="Arial" charset="0"/>
              </a:rPr>
              <a:t>Increases hardness ⇒ short (non-continuous chips)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Note, soft steels have low machinability since have tendency to form BUE ⇒ poor surface finish</a:t>
            </a:r>
          </a:p>
        </p:txBody>
      </p:sp>
      <p:sp>
        <p:nvSpPr>
          <p:cNvPr id="89092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D4749361-BFBC-4A89-A508-B6064A813B04}" type="slidenum">
              <a:rPr lang="en-US" altLang="zh-CN" smtClean="0"/>
              <a:pPr>
                <a:defRPr/>
              </a:pPr>
              <a:t>78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Machinability:</a:t>
            </a:r>
            <a:br>
              <a:rPr lang="en-US" altLang="en-US" sz="4000" b="1" smtClean="0"/>
            </a:br>
            <a:r>
              <a:rPr lang="en-AU" altLang="en-US" sz="4000" b="1" smtClean="0"/>
              <a:t>Machinability of Ferrous Metals</a:t>
            </a:r>
          </a:p>
        </p:txBody>
      </p:sp>
      <p:sp>
        <p:nvSpPr>
          <p:cNvPr id="90115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Steels (cont)</a:t>
            </a:r>
            <a:endParaRPr lang="en-US" altLang="en-US" sz="2400" i="1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Leaded steels</a:t>
            </a:r>
            <a:r>
              <a:rPr lang="en-US" altLang="en-US" sz="2400" smtClean="0">
                <a:latin typeface="Arial" charset="0"/>
              </a:rPr>
              <a:t> (e.g. 10</a:t>
            </a:r>
            <a:r>
              <a:rPr lang="en-US" altLang="en-US" sz="2400" b="1" smtClean="0">
                <a:latin typeface="Arial" charset="0"/>
              </a:rPr>
              <a:t>L</a:t>
            </a:r>
            <a:r>
              <a:rPr lang="en-US" altLang="en-US" sz="2400" smtClean="0">
                <a:latin typeface="Arial" charset="0"/>
              </a:rPr>
              <a:t>45 steel)</a:t>
            </a:r>
            <a:endParaRPr lang="en-US" altLang="en-US" sz="2400" b="1" smtClean="0">
              <a:latin typeface="Arial" charset="0"/>
            </a:endParaRP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high percentage of lead solidifies at the tips of manganese sulfide inclusions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Lead acts as a </a:t>
            </a:r>
            <a:r>
              <a:rPr lang="en-US" altLang="en-US" sz="2100" i="1" smtClean="0">
                <a:latin typeface="Arial" charset="0"/>
              </a:rPr>
              <a:t>solid</a:t>
            </a:r>
            <a:r>
              <a:rPr lang="en-US" altLang="en-US" sz="2100" smtClean="0">
                <a:latin typeface="Arial" charset="0"/>
              </a:rPr>
              <a:t> lubricant (due to low shear strength) at tool-chip interface during cutting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It also acts: </a:t>
            </a:r>
            <a:r>
              <a:rPr lang="en-US" altLang="en-US" sz="2100" i="1" smtClean="0">
                <a:latin typeface="Arial" charset="0"/>
              </a:rPr>
              <a:t>liquid</a:t>
            </a:r>
            <a:r>
              <a:rPr lang="en-US" altLang="en-US" sz="2100" smtClean="0">
                <a:latin typeface="Arial" charset="0"/>
              </a:rPr>
              <a:t> lubricant when temp. is high in front of tool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It also ↓ shear stress at primary shear zone ⇒ ↓ forces and ↓ power consumption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Lead is, however, dangerous environmental toxin ⇒ there’s trend to eliminate use of lead in steel: “</a:t>
            </a:r>
            <a:r>
              <a:rPr lang="en-US" altLang="en-US" sz="2100" b="1" smtClean="0">
                <a:latin typeface="Arial" charset="0"/>
              </a:rPr>
              <a:t>lead-free steels</a:t>
            </a:r>
            <a:r>
              <a:rPr lang="en-US" altLang="en-US" sz="2100" smtClean="0">
                <a:latin typeface="Arial" charset="0"/>
              </a:rPr>
              <a:t>”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Good substitutes: </a:t>
            </a:r>
            <a:r>
              <a:rPr lang="en-US" altLang="en-US" sz="2100" b="1" smtClean="0">
                <a:latin typeface="Arial" charset="0"/>
              </a:rPr>
              <a:t>bismuth</a:t>
            </a:r>
            <a:r>
              <a:rPr lang="en-US" altLang="en-US" sz="2100" smtClean="0">
                <a:latin typeface="Arial" charset="0"/>
              </a:rPr>
              <a:t>, </a:t>
            </a:r>
            <a:r>
              <a:rPr lang="en-US" altLang="en-US" sz="2100" b="1" smtClean="0">
                <a:latin typeface="Arial" charset="0"/>
              </a:rPr>
              <a:t>tin</a:t>
            </a:r>
            <a:r>
              <a:rPr lang="en-US" altLang="en-US" sz="2100" smtClean="0">
                <a:latin typeface="Arial" charset="0"/>
              </a:rPr>
              <a:t> (but performance is lower)</a:t>
            </a:r>
          </a:p>
          <a:p>
            <a:pPr marL="777875" lvl="1" indent="-457200" eaLnBrk="1" hangingPunct="1"/>
            <a:endParaRPr lang="en-US" altLang="en-US" sz="2100" smtClean="0">
              <a:latin typeface="Arial" charset="0"/>
            </a:endParaRPr>
          </a:p>
        </p:txBody>
      </p:sp>
      <p:sp>
        <p:nvSpPr>
          <p:cNvPr id="90116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7D64CA9F-4873-4152-8FE7-A5579BD762A2}" type="slidenum">
              <a:rPr lang="en-US" altLang="zh-CN" smtClean="0"/>
              <a:pPr>
                <a:defRPr/>
              </a:pPr>
              <a:t>79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zh-CN" b="1" smtClean="0">
                <a:ea typeface="SimSun" pitchFamily="2" charset="-122"/>
              </a:rPr>
              <a:t>Introduction</a:t>
            </a:r>
            <a:endParaRPr lang="en-AU" altLang="en-US" b="1" smtClean="0"/>
          </a:p>
        </p:txBody>
      </p:sp>
      <p:sp>
        <p:nvSpPr>
          <p:cNvPr id="17411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457200" indent="-457200" eaLnBrk="1" hangingPunct="1"/>
            <a:r>
              <a:rPr lang="en-US" altLang="zh-CN" sz="2400" smtClean="0">
                <a:latin typeface="Arial" charset="0"/>
                <a:ea typeface="SimSun" pitchFamily="2" charset="-122"/>
              </a:rPr>
              <a:t>In the </a:t>
            </a:r>
            <a:r>
              <a:rPr lang="en-US" altLang="zh-CN" sz="2400" b="1" smtClean="0">
                <a:latin typeface="Arial" charset="0"/>
                <a:ea typeface="SimSun" pitchFamily="2" charset="-122"/>
              </a:rPr>
              <a:t>turning process</a:t>
            </a:r>
            <a:r>
              <a:rPr lang="en-US" altLang="zh-CN" sz="2400" smtClean="0">
                <a:latin typeface="Arial" charset="0"/>
                <a:ea typeface="SimSun" pitchFamily="2" charset="-122"/>
              </a:rPr>
              <a:t>, the cutting tool is set at a certain </a:t>
            </a:r>
            <a:r>
              <a:rPr lang="en-US" altLang="zh-CN" sz="2400" i="1" smtClean="0">
                <a:latin typeface="Arial" charset="0"/>
                <a:ea typeface="SimSun" pitchFamily="2" charset="-122"/>
              </a:rPr>
              <a:t>depth of cut </a:t>
            </a:r>
            <a:r>
              <a:rPr lang="en-US" altLang="zh-CN" sz="2400" smtClean="0">
                <a:latin typeface="Arial" charset="0"/>
                <a:ea typeface="SimSun" pitchFamily="2" charset="-122"/>
              </a:rPr>
              <a:t>[mm] and travels to the left (with a certain velocity) as the workpiece rotates</a:t>
            </a:r>
          </a:p>
          <a:p>
            <a:pPr marL="457200" indent="-457200" eaLnBrk="1" hangingPunct="1"/>
            <a:r>
              <a:rPr lang="en-AU" altLang="en-US" sz="2400" i="1" smtClean="0">
                <a:latin typeface="Arial" charset="0"/>
              </a:rPr>
              <a:t>Feed</a:t>
            </a:r>
            <a:r>
              <a:rPr lang="en-AU" altLang="en-US" sz="2400" smtClean="0">
                <a:latin typeface="Arial" charset="0"/>
              </a:rPr>
              <a:t>, or </a:t>
            </a:r>
            <a:r>
              <a:rPr lang="en-AU" altLang="en-US" sz="2400" i="1" smtClean="0">
                <a:latin typeface="Arial" charset="0"/>
              </a:rPr>
              <a:t>feed rate</a:t>
            </a:r>
            <a:r>
              <a:rPr lang="en-AU" altLang="en-US" sz="2400" smtClean="0">
                <a:latin typeface="Arial" charset="0"/>
              </a:rPr>
              <a:t>, is the distance the tool travels horizontally per unit revolution of the workpiece [mm/rev]</a:t>
            </a:r>
          </a:p>
          <a:p>
            <a:pPr marL="777875" lvl="1" indent="-457200" eaLnBrk="1" hangingPunct="1"/>
            <a:r>
              <a:rPr lang="en-AU" altLang="en-US" sz="2100" smtClean="0">
                <a:latin typeface="Arial" charset="0"/>
              </a:rPr>
              <a:t>This tool movement</a:t>
            </a:r>
            <a:br>
              <a:rPr lang="en-AU" altLang="en-US" sz="2100" smtClean="0">
                <a:latin typeface="Arial" charset="0"/>
              </a:rPr>
            </a:br>
            <a:r>
              <a:rPr lang="en-AU" altLang="en-US" sz="2100" smtClean="0">
                <a:latin typeface="Arial" charset="0"/>
              </a:rPr>
              <a:t>produces chips,</a:t>
            </a:r>
            <a:br>
              <a:rPr lang="en-AU" altLang="en-US" sz="2100" smtClean="0">
                <a:latin typeface="Arial" charset="0"/>
              </a:rPr>
            </a:br>
            <a:r>
              <a:rPr lang="en-AU" altLang="en-US" sz="2100" smtClean="0">
                <a:latin typeface="Arial" charset="0"/>
              </a:rPr>
              <a:t>which move up the face</a:t>
            </a:r>
            <a:br>
              <a:rPr lang="en-AU" altLang="en-US" sz="2100" smtClean="0">
                <a:latin typeface="Arial" charset="0"/>
              </a:rPr>
            </a:br>
            <a:r>
              <a:rPr lang="en-AU" altLang="en-US" sz="2100" smtClean="0">
                <a:latin typeface="Arial" charset="0"/>
              </a:rPr>
              <a:t>of the tool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pic>
        <p:nvPicPr>
          <p:cNvPr id="17413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0450" y="4086225"/>
            <a:ext cx="4273550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CBDFADC4-B147-4551-B2B1-8EE6E7687999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Machinability:</a:t>
            </a:r>
            <a:br>
              <a:rPr lang="en-US" altLang="en-US" sz="4000" b="1" smtClean="0"/>
            </a:br>
            <a:r>
              <a:rPr lang="en-AU" altLang="en-US" sz="4000" b="1" smtClean="0"/>
              <a:t>Machinability of Ferrous Metals</a:t>
            </a:r>
          </a:p>
        </p:txBody>
      </p:sp>
      <p:sp>
        <p:nvSpPr>
          <p:cNvPr id="91139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Steels (cont)</a:t>
            </a:r>
            <a:endParaRPr lang="en-US" altLang="en-US" sz="2400" i="1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Calcium-deoxidized steels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they contain oxide flakes of calcium silicates (CaSO)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these reduce the strength of the secondary shear zone 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they also decrease tool–chip interface friction and wear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⇒ temp. increases are lower ⇒  less crater wear (why?)</a:t>
            </a:r>
          </a:p>
          <a:p>
            <a:pPr marL="457200" indent="-457200" eaLnBrk="1" hangingPunct="1"/>
            <a:r>
              <a:rPr lang="en-US" altLang="en-US" sz="2300" b="1" smtClean="0">
                <a:latin typeface="Arial" charset="0"/>
              </a:rPr>
              <a:t>Alloy steels</a:t>
            </a:r>
          </a:p>
          <a:p>
            <a:pPr marL="777875" lvl="1" indent="-457200" eaLnBrk="1" hangingPunct="1"/>
            <a:r>
              <a:rPr lang="en-US" altLang="en-US" sz="2000" smtClean="0">
                <a:latin typeface="Arial" charset="0"/>
              </a:rPr>
              <a:t>They have a large variety of compositions and hardnesses</a:t>
            </a:r>
          </a:p>
          <a:p>
            <a:pPr marL="777875" lvl="1" indent="-457200" eaLnBrk="1" hangingPunct="1"/>
            <a:r>
              <a:rPr lang="en-US" altLang="en-US" sz="2100" smtClean="0">
                <a:solidFill>
                  <a:srgbClr val="000000"/>
                </a:solidFill>
                <a:latin typeface="Arial" charset="0"/>
              </a:rPr>
              <a:t>⇒ machinability can’t be generalized</a:t>
            </a:r>
          </a:p>
          <a:p>
            <a:pPr marL="777875" lvl="1" indent="-457200" eaLnBrk="1" hangingPunct="1"/>
            <a:r>
              <a:rPr lang="en-US" altLang="en-US" sz="2100" smtClean="0">
                <a:solidFill>
                  <a:srgbClr val="000000"/>
                </a:solidFill>
                <a:latin typeface="Arial" charset="0"/>
              </a:rPr>
              <a:t>but they have higher hardness and other properties</a:t>
            </a:r>
          </a:p>
          <a:p>
            <a:pPr marL="777875" lvl="1" indent="-457200" eaLnBrk="1" hangingPunct="1"/>
            <a:r>
              <a:rPr lang="en-US" altLang="en-US" sz="2100" smtClean="0">
                <a:solidFill>
                  <a:srgbClr val="000000"/>
                </a:solidFill>
                <a:latin typeface="Arial" charset="0"/>
              </a:rPr>
              <a:t>Can be used to produce good surface finish, integrity, dimensional accuracy</a:t>
            </a:r>
            <a:endParaRPr lang="en-US" altLang="en-US" sz="2100" smtClean="0">
              <a:latin typeface="Arial" charset="0"/>
            </a:endParaRPr>
          </a:p>
        </p:txBody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C203C02D-A34E-4EEA-8239-6904C764C959}" type="slidenum">
              <a:rPr lang="en-US" altLang="zh-CN" smtClean="0"/>
              <a:pPr>
                <a:defRPr/>
              </a:pPr>
              <a:t>80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Machinability:</a:t>
            </a:r>
            <a:br>
              <a:rPr lang="en-US" altLang="en-US" sz="4000" b="1" smtClean="0"/>
            </a:br>
            <a:r>
              <a:rPr lang="en-AU" altLang="en-US" sz="4000" b="1" smtClean="0"/>
              <a:t>Machinability of Ferrous Metals</a:t>
            </a:r>
          </a:p>
        </p:txBody>
      </p:sp>
      <p:sp>
        <p:nvSpPr>
          <p:cNvPr id="92163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Effects of Various Elements in Steels</a:t>
            </a:r>
            <a:endParaRPr lang="en-US" altLang="en-US" sz="2400" i="1" smtClean="0">
              <a:latin typeface="Arial" charset="0"/>
            </a:endParaRP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Presence of </a:t>
            </a:r>
            <a:r>
              <a:rPr lang="en-US" altLang="en-US" sz="2400" i="1" smtClean="0">
                <a:latin typeface="Arial" charset="0"/>
              </a:rPr>
              <a:t>aluminum </a:t>
            </a:r>
            <a:r>
              <a:rPr lang="en-US" altLang="en-US" sz="2400" smtClean="0">
                <a:latin typeface="Arial" charset="0"/>
              </a:rPr>
              <a:t>and </a:t>
            </a:r>
            <a:r>
              <a:rPr lang="en-US" altLang="en-US" sz="2400" i="1" smtClean="0">
                <a:latin typeface="Arial" charset="0"/>
              </a:rPr>
              <a:t>silicon </a:t>
            </a:r>
            <a:r>
              <a:rPr lang="en-US" altLang="en-US" sz="2400" smtClean="0">
                <a:latin typeface="Arial" charset="0"/>
              </a:rPr>
              <a:t>is harmful in steels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Reason: combine with oxygen to form aluminum oxide and silicates, which are hard and abrasive</a:t>
            </a:r>
          </a:p>
          <a:p>
            <a:pPr marL="777875" lvl="1" indent="-457200" eaLnBrk="1" hangingPunct="1"/>
            <a:r>
              <a:rPr lang="en-US" altLang="en-US" sz="1800" smtClean="0">
                <a:solidFill>
                  <a:srgbClr val="000000"/>
                </a:solidFill>
                <a:latin typeface="Arial" charset="0"/>
              </a:rPr>
              <a:t>⇒ </a:t>
            </a:r>
            <a:r>
              <a:rPr lang="en-US" altLang="en-US" sz="2100" smtClean="0">
                <a:latin typeface="Arial" charset="0"/>
              </a:rPr>
              <a:t>tool wear increases and machinability is reduced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Note that as machinability↑, other properties may ↓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e.g. lead causes </a:t>
            </a:r>
            <a:r>
              <a:rPr lang="en-US" altLang="en-US" sz="2100" i="1" smtClean="0">
                <a:latin typeface="Arial" charset="0"/>
              </a:rPr>
              <a:t>embrittlement</a:t>
            </a:r>
            <a:r>
              <a:rPr lang="en-US" altLang="en-US" sz="2100" smtClean="0">
                <a:latin typeface="Arial" charset="0"/>
              </a:rPr>
              <a:t> of steel at high temp. (although has no effect at room temp.)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e.g. sulfur can reduce hot workability of steel</a:t>
            </a:r>
          </a:p>
        </p:txBody>
      </p:sp>
      <p:sp>
        <p:nvSpPr>
          <p:cNvPr id="92164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2368DBE4-E5FB-4341-9AAC-F4A5F0428421}" type="slidenum">
              <a:rPr lang="en-US" altLang="zh-CN" smtClean="0"/>
              <a:pPr>
                <a:defRPr/>
              </a:pPr>
              <a:t>81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Machinability:</a:t>
            </a:r>
            <a:br>
              <a:rPr lang="en-US" altLang="en-US" sz="4000" b="1" smtClean="0"/>
            </a:br>
            <a:r>
              <a:rPr lang="en-AU" altLang="en-US" sz="4000" b="1" smtClean="0"/>
              <a:t>Machinability of Ferrous Metals</a:t>
            </a:r>
          </a:p>
        </p:txBody>
      </p:sp>
      <p:sp>
        <p:nvSpPr>
          <p:cNvPr id="93187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531225" cy="5257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Stainless Steels</a:t>
            </a:r>
          </a:p>
          <a:p>
            <a:pPr marL="457200" indent="-457200" eaLnBrk="1" hangingPunct="1"/>
            <a:r>
              <a:rPr lang="en-US" altLang="en-US" sz="2400" i="1" smtClean="0">
                <a:latin typeface="Arial" charset="0"/>
              </a:rPr>
              <a:t>Austenitic</a:t>
            </a:r>
            <a:r>
              <a:rPr lang="en-US" altLang="en-US" sz="2400" smtClean="0">
                <a:latin typeface="Arial" charset="0"/>
              </a:rPr>
              <a:t> (300 series) steels are difficult to machine (needs machine tool with high stiffness to avoid chatter)</a:t>
            </a:r>
          </a:p>
          <a:p>
            <a:pPr marL="457200" indent="-457200" eaLnBrk="1" hangingPunct="1"/>
            <a:r>
              <a:rPr lang="en-US" altLang="en-US" sz="2400" i="1" smtClean="0">
                <a:latin typeface="Arial" charset="0"/>
              </a:rPr>
              <a:t>Ferritic</a:t>
            </a:r>
            <a:r>
              <a:rPr lang="en-US" altLang="en-US" sz="2400" smtClean="0">
                <a:latin typeface="Arial" charset="0"/>
              </a:rPr>
              <a:t> stainless steels (also 300 series) have good machinability</a:t>
            </a:r>
          </a:p>
          <a:p>
            <a:pPr marL="457200" indent="-457200" eaLnBrk="1" hangingPunct="1"/>
            <a:r>
              <a:rPr lang="en-US" altLang="en-US" sz="2400" i="1" smtClean="0">
                <a:latin typeface="Arial" charset="0"/>
              </a:rPr>
              <a:t>Martensitic</a:t>
            </a:r>
            <a:r>
              <a:rPr lang="en-US" altLang="en-US" sz="2400" smtClean="0">
                <a:latin typeface="Arial" charset="0"/>
              </a:rPr>
              <a:t> (400 series) steels are abrasive, tend to form BUE</a:t>
            </a:r>
          </a:p>
          <a:p>
            <a:pPr marL="457200" indent="-457200" eaLnBrk="1" hangingPunct="1"/>
            <a:r>
              <a:rPr lang="en-US" altLang="en-US" sz="2400" i="1" smtClean="0">
                <a:latin typeface="Arial" charset="0"/>
              </a:rPr>
              <a:t>Precipitation-hardening</a:t>
            </a:r>
            <a:r>
              <a:rPr lang="en-US" altLang="en-US" sz="2400" smtClean="0">
                <a:latin typeface="Arial" charset="0"/>
              </a:rPr>
              <a:t> stainless steels: strong and abrasive, ⇒ require hard, abrasion-resistant tool</a:t>
            </a:r>
          </a:p>
          <a:p>
            <a:pPr marL="457200" indent="-457200" eaLnBrk="1" hangingPunct="1">
              <a:buFont typeface="Wingdings" pitchFamily="2" charset="2"/>
              <a:buNone/>
            </a:pPr>
            <a:r>
              <a:rPr lang="en-US" altLang="en-US" sz="2400" b="1" smtClean="0">
                <a:latin typeface="Arial" charset="0"/>
              </a:rPr>
              <a:t>Cast Irons</a:t>
            </a:r>
          </a:p>
          <a:p>
            <a:pPr marL="457200" indent="-457200" eaLnBrk="1" hangingPunct="1"/>
            <a:r>
              <a:rPr lang="en-US" altLang="en-US" sz="2400" i="1" smtClean="0">
                <a:latin typeface="Arial" charset="0"/>
              </a:rPr>
              <a:t>Gray irons</a:t>
            </a:r>
            <a:r>
              <a:rPr lang="en-US" altLang="en-US" sz="2400" smtClean="0">
                <a:latin typeface="Arial" charset="0"/>
              </a:rPr>
              <a:t>: machinable, but abrasive (esp. </a:t>
            </a:r>
            <a:r>
              <a:rPr lang="en-US" altLang="en-US" sz="2400" i="1" smtClean="0">
                <a:latin typeface="Arial" charset="0"/>
              </a:rPr>
              <a:t>pearlite</a:t>
            </a:r>
            <a:r>
              <a:rPr lang="en-US" altLang="en-US" sz="2400" smtClean="0">
                <a:latin typeface="Arial" charset="0"/>
              </a:rPr>
              <a:t>)</a:t>
            </a:r>
          </a:p>
          <a:p>
            <a:pPr marL="457200" indent="-457200" eaLnBrk="1" hangingPunct="1"/>
            <a:r>
              <a:rPr lang="en-US" altLang="en-US" sz="2400" i="1" smtClean="0">
                <a:latin typeface="Arial" charset="0"/>
              </a:rPr>
              <a:t>Nodular</a:t>
            </a:r>
            <a:r>
              <a:rPr lang="en-US" altLang="en-US" sz="2400" smtClean="0">
                <a:latin typeface="Arial" charset="0"/>
              </a:rPr>
              <a:t>, </a:t>
            </a:r>
            <a:r>
              <a:rPr lang="en-US" altLang="en-US" sz="2400" i="1" smtClean="0">
                <a:latin typeface="Arial" charset="0"/>
              </a:rPr>
              <a:t>malleable</a:t>
            </a:r>
            <a:r>
              <a:rPr lang="en-US" altLang="en-US" sz="2400" smtClean="0">
                <a:latin typeface="Arial" charset="0"/>
              </a:rPr>
              <a:t> irons: machinable with hard materials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D4620E60-7050-40A6-BF06-4F7587BFEB1F}" type="slidenum">
              <a:rPr lang="en-US" altLang="zh-CN" smtClean="0"/>
              <a:pPr>
                <a:defRPr/>
              </a:pPr>
              <a:t>82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3600" b="1" smtClean="0"/>
              <a:t>Machinability:</a:t>
            </a:r>
            <a:br>
              <a:rPr lang="en-US" altLang="en-US" sz="3600" b="1" smtClean="0"/>
            </a:br>
            <a:r>
              <a:rPr lang="en-AU" altLang="en-US" sz="3600" b="1" smtClean="0"/>
              <a:t>Machinability of Nonferrous Metals</a:t>
            </a:r>
          </a:p>
        </p:txBody>
      </p:sp>
      <p:sp>
        <p:nvSpPr>
          <p:cNvPr id="94211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524000"/>
            <a:ext cx="8531225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Aluminum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very easy to machine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but softer grades: form BUE ⇒ poor surface finish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⇒ recommend high cutting speeds, high rake and relief angles</a:t>
            </a:r>
          </a:p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Beryllium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requires machining in a controlled environment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this is due to toxicity of fine particles produced in machining</a:t>
            </a:r>
          </a:p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Cobalt-based alloys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abrasive and work hardening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require sharp, abrasion-resistant tool materials, and low feeds and speeds</a:t>
            </a:r>
          </a:p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Copper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can be difficult to machine because of BUE formation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55670C28-BCB5-4747-ABA6-7AB932CAD684}" type="slidenum">
              <a:rPr lang="en-US" altLang="zh-CN" smtClean="0"/>
              <a:pPr>
                <a:defRPr/>
              </a:pPr>
              <a:t>83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3600" b="1" smtClean="0"/>
              <a:t>Machinability:</a:t>
            </a:r>
            <a:br>
              <a:rPr lang="en-US" altLang="en-US" sz="3600" b="1" smtClean="0"/>
            </a:br>
            <a:r>
              <a:rPr lang="en-AU" altLang="en-US" sz="3600" b="1" smtClean="0"/>
              <a:t>Machinability of Nonferrous Metals</a:t>
            </a:r>
          </a:p>
        </p:txBody>
      </p:sp>
      <p:sp>
        <p:nvSpPr>
          <p:cNvPr id="95235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Magnesium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very easy to machine, good surface finish, prolonged tool life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Caution: high rate of oxidation and fire danger</a:t>
            </a:r>
          </a:p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Titanium </a:t>
            </a:r>
            <a:r>
              <a:rPr lang="en-US" altLang="en-US" sz="2400" smtClean="0">
                <a:latin typeface="Arial" charset="0"/>
              </a:rPr>
              <a:t>and its alloys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have very poor thermal conductivity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⇒ high temp. rise and BUE ⇒ difficult to machine</a:t>
            </a:r>
          </a:p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Tungsten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brittle, strong, and very abrasive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⇒ machinability is low</a:t>
            </a:r>
          </a:p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Zirconium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Good machinability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Requires cooling cutting fluid (danger of explosion, fire)</a:t>
            </a:r>
            <a:endParaRPr lang="en-US" altLang="en-US" sz="2400" smtClean="0">
              <a:latin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A3F1AC23-5533-48F4-AE0D-192548AE8C59}" type="slidenum">
              <a:rPr lang="en-US" altLang="zh-CN" smtClean="0"/>
              <a:pPr>
                <a:defRPr/>
              </a:pPr>
              <a:t>84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3000" b="1" smtClean="0"/>
              <a:t>Machinability:</a:t>
            </a:r>
            <a:br>
              <a:rPr lang="en-US" altLang="en-US" sz="3000" b="1" smtClean="0"/>
            </a:br>
            <a:r>
              <a:rPr lang="en-AU" altLang="en-US" sz="3000" b="1" smtClean="0"/>
              <a:t>Machinability of Miscellaneous Materials</a:t>
            </a:r>
          </a:p>
        </p:txBody>
      </p:sp>
      <p:sp>
        <p:nvSpPr>
          <p:cNvPr id="96259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531225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Thermoplastics</a:t>
            </a:r>
            <a:endParaRPr lang="en-US" altLang="en-US" sz="2400" smtClean="0">
              <a:latin typeface="Arial" charset="0"/>
            </a:endParaRP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Machining requires sharp tools with positive rake angles, large relief angles, small depths of cut and feed and high speeds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Cooling also required to keep chips from sticking to tools</a:t>
            </a:r>
          </a:p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Polymer-matrix composites</a:t>
            </a:r>
            <a:r>
              <a:rPr lang="en-US" altLang="en-US" sz="2400" smtClean="0">
                <a:latin typeface="Arial" charset="0"/>
              </a:rPr>
              <a:t>: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Very abrasive ⇒ difficult to machine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Also, requires careful handling; avoid touching, inhaling fibers</a:t>
            </a:r>
          </a:p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Metal-matrix and ceramic-matrix composites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can be difficult to machine depending on the properties of the matrix material and the reinforcing fibers</a:t>
            </a:r>
          </a:p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Graphite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Abrasive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Requires sharp, hard, abrasion-resistant tools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0782C1A8-CE62-4FA4-A595-45C3D29CC63F}" type="slidenum">
              <a:rPr lang="en-US" altLang="zh-CN" smtClean="0"/>
              <a:pPr>
                <a:defRPr/>
              </a:pPr>
              <a:t>85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3000" b="1" smtClean="0"/>
              <a:t>Machinability:</a:t>
            </a:r>
            <a:br>
              <a:rPr lang="en-US" altLang="en-US" sz="3000" b="1" smtClean="0"/>
            </a:br>
            <a:r>
              <a:rPr lang="en-AU" altLang="en-US" sz="3000" b="1" smtClean="0"/>
              <a:t>Machinability of Miscellaneous Materials</a:t>
            </a:r>
          </a:p>
        </p:txBody>
      </p:sp>
      <p:sp>
        <p:nvSpPr>
          <p:cNvPr id="97283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302625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Ceramics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Have steadily improving machinability (e.g. </a:t>
            </a:r>
            <a:r>
              <a:rPr lang="en-US" altLang="en-US" sz="2100" i="1" smtClean="0">
                <a:latin typeface="Arial" charset="0"/>
              </a:rPr>
              <a:t>nanoceramics</a:t>
            </a:r>
            <a:r>
              <a:rPr lang="en-US" altLang="en-US" sz="2100" smtClean="0">
                <a:latin typeface="Arial" charset="0"/>
              </a:rPr>
              <a:t>)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Require appropriate processing parameters</a:t>
            </a:r>
          </a:p>
          <a:p>
            <a:pPr marL="457200" indent="-457200" eaLnBrk="1" hangingPunct="1"/>
            <a:r>
              <a:rPr lang="en-US" altLang="en-US" sz="2400" b="1" smtClean="0">
                <a:latin typeface="Arial" charset="0"/>
              </a:rPr>
              <a:t>Wood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Properties vary with grain direction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⇒ type of chips and surfaces vary significantly depending on the type of wood and its condition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Basic requirements: sharp tools, high cutting speeds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B1743611-4957-4661-97FC-120C31FF7DD2}" type="slidenum">
              <a:rPr lang="en-US" altLang="zh-CN" smtClean="0"/>
              <a:pPr>
                <a:defRPr/>
              </a:pPr>
              <a:t>86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Machinability:</a:t>
            </a:r>
            <a:br>
              <a:rPr lang="en-US" altLang="en-US" sz="4000" b="1" smtClean="0"/>
            </a:br>
            <a:r>
              <a:rPr lang="en-AU" altLang="en-US" sz="4000" b="1" smtClean="0"/>
              <a:t>Thermally Assisted Machining</a:t>
            </a:r>
          </a:p>
        </p:txBody>
      </p:sp>
      <p:sp>
        <p:nvSpPr>
          <p:cNvPr id="98307" name="Rectangle 3"/>
          <p:cNvSpPr>
            <a:spLocks noGrp="1"/>
          </p:cNvSpPr>
          <p:nvPr>
            <p:ph type="body" idx="4294967295"/>
          </p:nvPr>
        </p:nvSpPr>
        <p:spPr>
          <a:xfrm>
            <a:off x="612775" y="1600200"/>
            <a:ext cx="8153400" cy="52578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Metals and alloys that are hard to machine at room temp. can be machined at higher temp.</a:t>
            </a:r>
          </a:p>
          <a:p>
            <a:pPr marL="457200" indent="-457200" eaLnBrk="1" hangingPunct="1"/>
            <a:r>
              <a:rPr lang="en-US" altLang="en-US" sz="2400" i="1" smtClean="0">
                <a:latin typeface="Arial" charset="0"/>
              </a:rPr>
              <a:t>Thermally assisted machining </a:t>
            </a:r>
            <a:r>
              <a:rPr lang="en-US" altLang="en-US" sz="2400" smtClean="0">
                <a:latin typeface="Arial" charset="0"/>
              </a:rPr>
              <a:t>(</a:t>
            </a:r>
            <a:r>
              <a:rPr lang="en-US" altLang="en-US" sz="2400" b="1" smtClean="0">
                <a:latin typeface="Arial" charset="0"/>
              </a:rPr>
              <a:t>hot machining</a:t>
            </a:r>
            <a:r>
              <a:rPr lang="en-US" altLang="en-US" sz="2400" smtClean="0">
                <a:latin typeface="Arial" charset="0"/>
              </a:rPr>
              <a:t>)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a source of heat is focused onto an area just ahead of the cutting tool (e.g. steels hot machined at 650</a:t>
            </a:r>
            <a:r>
              <a:rPr lang="en-US" altLang="en-US" sz="2100" smtClean="0">
                <a:latin typeface="Lucida Sans Unicode" pitchFamily="34" charset="0"/>
                <a:ea typeface="Lucida Sans Unicode" pitchFamily="34" charset="0"/>
                <a:cs typeface="Lucida Sans Unicode" pitchFamily="34" charset="0"/>
              </a:rPr>
              <a:t>º</a:t>
            </a:r>
            <a:r>
              <a:rPr lang="en-US" altLang="en-US" sz="2100" smtClean="0">
                <a:latin typeface="Arial" charset="0"/>
              </a:rPr>
              <a:t>-750</a:t>
            </a:r>
            <a:r>
              <a:rPr lang="en-US" altLang="en-US" sz="2100" smtClean="0">
                <a:latin typeface="Lucida Sans Unicode" pitchFamily="34" charset="0"/>
                <a:ea typeface="Lucida Sans Unicode" pitchFamily="34" charset="0"/>
                <a:cs typeface="Lucida Sans Unicode" pitchFamily="34" charset="0"/>
              </a:rPr>
              <a:t>º)</a:t>
            </a:r>
            <a:endParaRPr lang="en-US" altLang="en-US" sz="2100" smtClean="0">
              <a:latin typeface="Arial" charset="0"/>
            </a:endParaRP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e.g. of heat source: torch, electric current, laser-beam</a:t>
            </a:r>
          </a:p>
          <a:p>
            <a:pPr marL="777875" lvl="1" indent="-457200" eaLnBrk="1" hangingPunct="1"/>
            <a:r>
              <a:rPr lang="en-US" altLang="en-US" sz="2100" smtClean="0">
                <a:latin typeface="Arial" charset="0"/>
              </a:rPr>
              <a:t>Generally difficult and complicated to perform in plants</a:t>
            </a:r>
          </a:p>
          <a:p>
            <a:pPr marL="457200" indent="-457200" eaLnBrk="1" hangingPunct="1"/>
            <a:r>
              <a:rPr lang="en-US" altLang="en-US" sz="2400" smtClean="0">
                <a:latin typeface="Arial" charset="0"/>
              </a:rPr>
              <a:t>Advantages of hot machining are: 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Reduced cutting forces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Increased tool life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Higher material-removal rates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altLang="en-US" sz="2400" smtClean="0">
                <a:latin typeface="Arial" charset="0"/>
              </a:rPr>
              <a:t>Reduced tendency for vibration and chatter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C57DAE1E-34D1-449F-8FAA-61253090A981}" type="slidenum">
              <a:rPr lang="en-US" altLang="zh-CN" smtClean="0"/>
              <a:pPr>
                <a:defRPr/>
              </a:pPr>
              <a:t>87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zh-CN" b="1" smtClean="0">
                <a:ea typeface="SimSun" pitchFamily="2" charset="-122"/>
              </a:rPr>
              <a:t>Introduction</a:t>
            </a:r>
            <a:endParaRPr lang="en-AU" altLang="en-US" b="1" smtClean="0"/>
          </a:p>
        </p:txBody>
      </p:sp>
      <p:sp>
        <p:nvSpPr>
          <p:cNvPr id="18435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457200" indent="-457200" eaLnBrk="1" hangingPunct="1"/>
            <a:r>
              <a:rPr lang="en-US" altLang="zh-CN" sz="2400" smtClean="0">
                <a:latin typeface="Arial" charset="0"/>
                <a:ea typeface="SimSun" pitchFamily="2" charset="-122"/>
              </a:rPr>
              <a:t>In idealized model, a cutting tool moves to the left along the workpiece at a constant velocity, </a:t>
            </a:r>
            <a:r>
              <a:rPr lang="en-US" altLang="zh-CN" sz="2400" b="1" i="1" smtClean="0">
                <a:latin typeface="Arial" charset="0"/>
                <a:ea typeface="SimSun" pitchFamily="2" charset="-122"/>
              </a:rPr>
              <a:t>V</a:t>
            </a:r>
            <a:r>
              <a:rPr lang="en-US" altLang="zh-CN" sz="2400" smtClean="0">
                <a:latin typeface="Arial" charset="0"/>
                <a:ea typeface="SimSun" pitchFamily="2" charset="-122"/>
              </a:rPr>
              <a:t>,  and a depth of cut, </a:t>
            </a:r>
            <a:r>
              <a:rPr lang="en-US" altLang="zh-CN" sz="2400" b="1" i="1" smtClean="0">
                <a:latin typeface="Arial" charset="0"/>
                <a:ea typeface="SimSun" pitchFamily="2" charset="-122"/>
              </a:rPr>
              <a:t>t</a:t>
            </a:r>
            <a:r>
              <a:rPr lang="en-US" altLang="zh-CN" sz="2400" b="1" i="1" baseline="-25000" smtClean="0">
                <a:latin typeface="Arial" charset="0"/>
                <a:ea typeface="SimSun" pitchFamily="2" charset="-122"/>
              </a:rPr>
              <a:t>o</a:t>
            </a:r>
          </a:p>
          <a:p>
            <a:pPr marL="457200" indent="-457200" eaLnBrk="1" hangingPunct="1"/>
            <a:r>
              <a:rPr lang="en-US" altLang="zh-CN" sz="2400" smtClean="0">
                <a:latin typeface="Arial" charset="0"/>
                <a:ea typeface="SimSun" pitchFamily="2" charset="-122"/>
              </a:rPr>
              <a:t>Chip thickness, </a:t>
            </a:r>
            <a:r>
              <a:rPr lang="en-US" altLang="zh-CN" sz="2400" b="1" i="1" smtClean="0">
                <a:latin typeface="Arial" charset="0"/>
                <a:ea typeface="SimSun" pitchFamily="2" charset="-122"/>
              </a:rPr>
              <a:t>t</a:t>
            </a:r>
            <a:r>
              <a:rPr lang="en-US" altLang="zh-CN" sz="2400" b="1" i="1" baseline="-25000" smtClean="0">
                <a:latin typeface="Arial" charset="0"/>
                <a:ea typeface="SimSun" pitchFamily="2" charset="-122"/>
              </a:rPr>
              <a:t>c</a:t>
            </a:r>
            <a:endParaRPr lang="en-AU" altLang="en-US" sz="2400" i="1" smtClean="0">
              <a:latin typeface="Arial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6550025"/>
            <a:ext cx="91440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04DA3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652D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000">
                <a:latin typeface="Arial" charset="0"/>
                <a:ea typeface="SimSun" pitchFamily="2" charset="-122"/>
              </a:rPr>
              <a:t>   Copyright © 2010 Pearson Education South Asia Pte Ltd</a:t>
            </a:r>
          </a:p>
        </p:txBody>
      </p:sp>
      <p:pic>
        <p:nvPicPr>
          <p:cNvPr id="1843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79850"/>
            <a:ext cx="4114800" cy="297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4963" y="4040188"/>
            <a:ext cx="3729037" cy="281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 txBox="1">
            <a:spLocks/>
          </p:cNvSpPr>
          <p:nvPr/>
        </p:nvSpPr>
        <p:spPr bwMode="auto">
          <a:xfrm>
            <a:off x="454025" y="3200400"/>
            <a:ext cx="41179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r>
              <a:rPr lang="en-US" altLang="zh-CN" dirty="0">
                <a:ea typeface="SimSun" pitchFamily="2" charset="-122"/>
              </a:rPr>
              <a:t>Idealized model; Orthogonal; 2-D cutting with a well-defined shear plane; also called M.E. Merchant model</a:t>
            </a:r>
          </a:p>
          <a:p>
            <a:pPr marL="457200" indent="-457200"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endParaRPr lang="en-AU" sz="2400" i="1" dirty="0"/>
          </a:p>
        </p:txBody>
      </p:sp>
      <p:sp>
        <p:nvSpPr>
          <p:cNvPr id="8" name="Rectangle 3"/>
          <p:cNvSpPr txBox="1">
            <a:spLocks/>
          </p:cNvSpPr>
          <p:nvPr/>
        </p:nvSpPr>
        <p:spPr bwMode="auto">
          <a:xfrm>
            <a:off x="5257800" y="3124200"/>
            <a:ext cx="3810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r>
              <a:rPr lang="en-US" altLang="zh-CN" dirty="0">
                <a:ea typeface="SimSun" pitchFamily="2" charset="-122"/>
              </a:rPr>
              <a:t>Orthogonal (2-D) cutting without a well-defined shear plane: “shear zone”; why rough surface?</a:t>
            </a:r>
          </a:p>
          <a:p>
            <a:pPr marL="457200" indent="-457200"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endParaRPr lang="en-AU" sz="2400" i="1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8B7F56DA-0501-49C1-B142-AFADC95D657D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tudent presentatio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6371</Words>
  <Application>Microsoft Office PowerPoint</Application>
  <PresentationFormat>On-screen Show (4:3)</PresentationFormat>
  <Paragraphs>886</Paragraphs>
  <Slides>87</Slides>
  <Notes>87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87</vt:i4>
      </vt:variant>
    </vt:vector>
  </HeadingPairs>
  <TitlesOfParts>
    <vt:vector size="99" baseType="lpstr">
      <vt:lpstr>Arial</vt:lpstr>
      <vt:lpstr>Tw Cen MT</vt:lpstr>
      <vt:lpstr>Times New Roman</vt:lpstr>
      <vt:lpstr>Wingdings</vt:lpstr>
      <vt:lpstr>Wingdings 2</vt:lpstr>
      <vt:lpstr>Calibri</vt:lpstr>
      <vt:lpstr>SimSun</vt:lpstr>
      <vt:lpstr>Cambria Math</vt:lpstr>
      <vt:lpstr>Symbol</vt:lpstr>
      <vt:lpstr>Lucida Sans Unicode</vt:lpstr>
      <vt:lpstr>Student presentation</vt:lpstr>
      <vt:lpstr>Microsoft Equation 3.0</vt:lpstr>
      <vt:lpstr>Manufacturing Engineering Technology in SI Units, 6th Edition  PART IV:  Machining Processes and Machine Tools</vt:lpstr>
      <vt:lpstr>PART IV:  Machining Processes and Machine Tools</vt:lpstr>
      <vt:lpstr>PART IV:  Machining Processes and Machine Tools</vt:lpstr>
      <vt:lpstr>PART IV:  Machining Processes and Machine Tools</vt:lpstr>
      <vt:lpstr>Manufacturing Engineering Technology in SI Units, 6th Edition  Chapter 21: Fundamentals of Machining</vt:lpstr>
      <vt:lpstr>Chapter Outline</vt:lpstr>
      <vt:lpstr>Introduction</vt:lpstr>
      <vt:lpstr>Introduction</vt:lpstr>
      <vt:lpstr>Introduction</vt:lpstr>
      <vt:lpstr>Mechanics of Cutting</vt:lpstr>
      <vt:lpstr>Mechanics of Cutting</vt:lpstr>
      <vt:lpstr>Mechanics of Cutting</vt:lpstr>
      <vt:lpstr>Mechanics of Cutting</vt:lpstr>
      <vt:lpstr>Mechanics of Cutting</vt:lpstr>
      <vt:lpstr>Mechanics of Cutting</vt:lpstr>
      <vt:lpstr>Mechanics of Cutting</vt:lpstr>
      <vt:lpstr>Mechanics of Cutting</vt:lpstr>
      <vt:lpstr>Mechanics of Cutting</vt:lpstr>
      <vt:lpstr>Mechanics of Cutting</vt:lpstr>
      <vt:lpstr>Mechanics of Cutting: Types of Chips Produced in Metal Cutting</vt:lpstr>
      <vt:lpstr>Mechanics of Cutting: Types of Chips Produced in Metal Cutting</vt:lpstr>
      <vt:lpstr>Mechanics of Cutting: Types of Chips Produced in Metal Cutting</vt:lpstr>
      <vt:lpstr>Mechanics of Cutting: Types of Chips Produced in Metal Cutting</vt:lpstr>
      <vt:lpstr>Mechanics of Cutting: Types of Chips Produced in Metal Cutting</vt:lpstr>
      <vt:lpstr>Mechanics of Cutting: Types of Chips Produced in Metal Cutting</vt:lpstr>
      <vt:lpstr>Mechanics of Cutting: Types of Chips Produced in Metal Cutting</vt:lpstr>
      <vt:lpstr>Mechanics of Cutting: Types of Chips Produced in Metal Cutting</vt:lpstr>
      <vt:lpstr>Mechanics of Cutting: Types of Chips Produced in Metal Cutting</vt:lpstr>
      <vt:lpstr>Mechanics of Cutting: Oblique Cutting</vt:lpstr>
      <vt:lpstr>Mechanics of Cutting: Oblique Cutting</vt:lpstr>
      <vt:lpstr>Mechanics of Cutting: Oblique Cutting</vt:lpstr>
      <vt:lpstr>Cutting Forces and Power</vt:lpstr>
      <vt:lpstr>Cutting Forces and Power</vt:lpstr>
      <vt:lpstr>Cutting Forces and Power</vt:lpstr>
      <vt:lpstr>Cutting Forces and Power</vt:lpstr>
      <vt:lpstr>Cutting Forces and Power</vt:lpstr>
      <vt:lpstr>Cutting Forces and Power</vt:lpstr>
      <vt:lpstr>Cutting Forces and Power</vt:lpstr>
      <vt:lpstr>Cutting Forces and Power</vt:lpstr>
      <vt:lpstr>Cutting Forces and Power</vt:lpstr>
      <vt:lpstr>Cutting Forces and Power</vt:lpstr>
      <vt:lpstr>Cutting Forces and Power</vt:lpstr>
      <vt:lpstr>Temperatures in Cutting</vt:lpstr>
      <vt:lpstr>Temperatures in Cutting</vt:lpstr>
      <vt:lpstr>Temperatures in Cutting</vt:lpstr>
      <vt:lpstr>Temperatures in Cutting</vt:lpstr>
      <vt:lpstr>Temperatures in Cutting</vt:lpstr>
      <vt:lpstr>Temperatures in Cutting</vt:lpstr>
      <vt:lpstr>Temperatures in Cutting</vt:lpstr>
      <vt:lpstr>Tool Life: Wear and Failure</vt:lpstr>
      <vt:lpstr>Tool Life: Wear and Failure</vt:lpstr>
      <vt:lpstr>Tool Life: Wear and Failure</vt:lpstr>
      <vt:lpstr>Tool Life: Wear and Failure: Flank Wear</vt:lpstr>
      <vt:lpstr>Tool Life: Wear and Failure: Flank Wear</vt:lpstr>
      <vt:lpstr>Tool Life: Wear and Failure: Flank Wear</vt:lpstr>
      <vt:lpstr>Tool Life: Wear and Failure: Flank Wear</vt:lpstr>
      <vt:lpstr>Tool Life: Wear and Failure: Flank Wear</vt:lpstr>
      <vt:lpstr>Tool Life: Wear and Failure: Flank Wear</vt:lpstr>
      <vt:lpstr>Tool Life: Wear and Failure: Flank Wear</vt:lpstr>
      <vt:lpstr>Tool Life: Wear and Failure: Flank Wear</vt:lpstr>
      <vt:lpstr>Tool Life: Wear and Failure: Flank Wear</vt:lpstr>
      <vt:lpstr>Tool Life: Wear and Failure: Crater Wear</vt:lpstr>
      <vt:lpstr>Tool Life: Wear and Failure: Crater Wear</vt:lpstr>
      <vt:lpstr>Tool Life: Wear and Failure: Crater Wear</vt:lpstr>
      <vt:lpstr>Tool Life: Wear and Failure: Other Types of Wear, Chipping, and Fracture</vt:lpstr>
      <vt:lpstr>Tool Life: Wear and Failure: Other Types of Wear, Chipping, and Fracture</vt:lpstr>
      <vt:lpstr>Tool Life: Wear and Failure: Tool-condition Monitoring</vt:lpstr>
      <vt:lpstr>Tool Life: Wear and Failure: Tool-condition Monitoring</vt:lpstr>
      <vt:lpstr>Surface Finish and Integrity</vt:lpstr>
      <vt:lpstr>Surface Finish and Integrity</vt:lpstr>
      <vt:lpstr>Surface Finish and Integrity</vt:lpstr>
      <vt:lpstr>Surface Finish and Integrity</vt:lpstr>
      <vt:lpstr>Surface Finish and Integrity</vt:lpstr>
      <vt:lpstr>Surface Finish and Integrity</vt:lpstr>
      <vt:lpstr>Machinability</vt:lpstr>
      <vt:lpstr>Machinability</vt:lpstr>
      <vt:lpstr>Machinability</vt:lpstr>
      <vt:lpstr>Machinability: Machinability of Ferrous Metals</vt:lpstr>
      <vt:lpstr>Machinability: Machinability of Ferrous Metals</vt:lpstr>
      <vt:lpstr>Machinability: Machinability of Ferrous Metals</vt:lpstr>
      <vt:lpstr>Machinability: Machinability of Ferrous Metals</vt:lpstr>
      <vt:lpstr>Machinability: Machinability of Ferrous Metals</vt:lpstr>
      <vt:lpstr>Machinability: Machinability of Nonferrous Metals</vt:lpstr>
      <vt:lpstr>Machinability: Machinability of Nonferrous Metals</vt:lpstr>
      <vt:lpstr>Machinability: Machinability of Miscellaneous Materials</vt:lpstr>
      <vt:lpstr>Machinability: Machinability of Miscellaneous Materials</vt:lpstr>
      <vt:lpstr>Machinability: Thermally Assisted Machining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PRESENTATION SUBTITLE</dc:title>
  <dc:creator/>
  <cp:lastModifiedBy/>
  <cp:revision>223</cp:revision>
  <dcterms:created xsi:type="dcterms:W3CDTF">2008-11-12T20:01:56Z</dcterms:created>
  <dcterms:modified xsi:type="dcterms:W3CDTF">2017-03-07T04:52:27Z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TC103524811033</vt:lpwstr>
  </property>
</Properties>
</file>