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4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8" r:id="rId3"/>
    <p:sldId id="260" r:id="rId4"/>
    <p:sldId id="293" r:id="rId5"/>
    <p:sldId id="331" r:id="rId6"/>
    <p:sldId id="294" r:id="rId7"/>
    <p:sldId id="295" r:id="rId8"/>
    <p:sldId id="296" r:id="rId9"/>
    <p:sldId id="297" r:id="rId10"/>
    <p:sldId id="332" r:id="rId11"/>
    <p:sldId id="299" r:id="rId12"/>
    <p:sldId id="300" r:id="rId13"/>
    <p:sldId id="301" r:id="rId14"/>
    <p:sldId id="302" r:id="rId15"/>
    <p:sldId id="303" r:id="rId16"/>
    <p:sldId id="333" r:id="rId17"/>
    <p:sldId id="304" r:id="rId18"/>
    <p:sldId id="334" r:id="rId19"/>
    <p:sldId id="305" r:id="rId20"/>
    <p:sldId id="306" r:id="rId21"/>
    <p:sldId id="307" r:id="rId22"/>
    <p:sldId id="336" r:id="rId23"/>
    <p:sldId id="335" r:id="rId24"/>
    <p:sldId id="337" r:id="rId25"/>
    <p:sldId id="309" r:id="rId26"/>
    <p:sldId id="310" r:id="rId27"/>
    <p:sldId id="311" r:id="rId28"/>
    <p:sldId id="312" r:id="rId29"/>
    <p:sldId id="338" r:id="rId30"/>
    <p:sldId id="313" r:id="rId31"/>
    <p:sldId id="314" r:id="rId32"/>
    <p:sldId id="315" r:id="rId33"/>
    <p:sldId id="316" r:id="rId34"/>
    <p:sldId id="318" r:id="rId35"/>
    <p:sldId id="317" r:id="rId36"/>
    <p:sldId id="319" r:id="rId37"/>
    <p:sldId id="339" r:id="rId38"/>
    <p:sldId id="320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344" r:id="rId47"/>
    <p:sldId id="340" r:id="rId48"/>
    <p:sldId id="341" r:id="rId49"/>
    <p:sldId id="329" r:id="rId50"/>
    <p:sldId id="342" r:id="rId51"/>
    <p:sldId id="330" r:id="rId52"/>
    <p:sldId id="343" r:id="rId53"/>
  </p:sldIdLst>
  <p:sldSz cx="9144000" cy="6858000" type="screen4x3"/>
  <p:notesSz cx="6834188" cy="99790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3" autoAdjust="0"/>
    <p:restoredTop sz="87006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3143"/>
        <p:guide pos="215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0D8B783-D2E9-46E0-889D-5A9351A2903B}" type="datetimeFigureOut">
              <a:rPr lang="en-US"/>
              <a:pPr>
                <a:defRPr/>
              </a:pPr>
              <a:t>7/3/2017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8EBE035-5412-44A8-9EF6-22A335753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13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13F8311-3281-408C-AA7B-CA0D32A8C863}" type="datetimeFigureOut">
              <a:rPr lang="en-US" altLang="zh-CN"/>
              <a:pPr>
                <a:defRPr/>
              </a:pPr>
              <a:t>7/3/2017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398A6DF-1DF0-451A-A47B-EEB567436FE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52684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/>
              <a:t>Presentation slide for courses, classes, lectures et al. 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7EEECD-8EFE-4B2D-89E5-C6BA11C575B1}" type="slidenum">
              <a:rPr lang="en-US" altLang="zh-CN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WC: Tungsten Carbide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</a:pPr>
            <a:r>
              <a:rPr lang="en-US" altLang="zh-CN" smtClean="0"/>
              <a:t>See slide 60 of previous chapter: </a:t>
            </a:r>
            <a:r>
              <a:rPr lang="en-US" altLang="en-US" smtClean="0">
                <a:latin typeface="Arial" charset="0"/>
              </a:rPr>
              <a:t>30-60 min for carbide tools</a:t>
            </a:r>
          </a:p>
          <a:p>
            <a:pPr marL="171450" indent="-171450">
              <a:buFontTx/>
              <a:buChar char="•"/>
            </a:pPr>
            <a:r>
              <a:rPr lang="en-US" altLang="zh-CN" smtClean="0">
                <a:latin typeface="Arial" charset="0"/>
              </a:rPr>
              <a:t>Square insert will last: ~ 45 min * 8 edges = 360 min </a:t>
            </a:r>
          </a:p>
          <a:p>
            <a:pPr marL="171450" indent="-171450">
              <a:buFontTx/>
              <a:buChar char="•"/>
            </a:pPr>
            <a:r>
              <a:rPr lang="en-US" altLang="zh-CN" smtClean="0">
                <a:latin typeface="Arial" charset="0"/>
              </a:rPr>
              <a:t>i.e. ~ 6 hours before replacement</a:t>
            </a:r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 l="-9000" r="-5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5535B15-AC92-486C-8DF7-1A8D3779DC90}" type="datetime8">
              <a:rPr lang="en-US" altLang="zh-CN"/>
              <a:pPr>
                <a:defRPr/>
              </a:pPr>
              <a:t>7/3/2017 7:52 AM</a:t>
            </a:fld>
            <a:endParaRPr lang="en-US" altLang="zh-CN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FCF42C90-8984-40E9-B15A-E0EEDB9D642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776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5A7E3-4950-449C-A5D9-493E8C9141DE}" type="datetime8">
              <a:rPr lang="en-US" altLang="zh-CN"/>
              <a:pPr>
                <a:defRPr/>
              </a:pPr>
              <a:t>7/3/2017 7:52 AM</a:t>
            </a:fld>
            <a:endParaRPr lang="en-US" altLang="zh-CN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C2D7EE7-6CAF-4CA7-9E6F-B75246097AF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6896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CE311-F121-4F78-B116-FC90F0B1028D}" type="datetime8">
              <a:rPr lang="en-US" altLang="zh-CN"/>
              <a:pPr>
                <a:defRPr/>
              </a:pPr>
              <a:t>7/3/2017 7:52 AM</a:t>
            </a:fld>
            <a:endParaRPr lang="en-US" altLang="zh-CN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6397E41-1F86-4842-94B1-D48D2395146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1819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D9ADE-A9A1-4126-B84F-AE0419EB4ED9}" type="datetime8">
              <a:rPr lang="en-US" altLang="zh-CN"/>
              <a:pPr>
                <a:defRPr/>
              </a:pPr>
              <a:t>7/3/2017 7:52 AM</a:t>
            </a:fld>
            <a:endParaRPr lang="en-US" altLang="zh-CN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F8367E9-4512-46AF-951A-69E1D00217A3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2625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7347F-18FD-4A8D-8F35-1C24ECF6102E}" type="datetime8">
              <a:rPr lang="en-US" altLang="zh-CN"/>
              <a:pPr>
                <a:defRPr/>
              </a:pPr>
              <a:t>7/3/2017 7:52 AM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219A693-C251-4DD6-AAB2-2C3B4DC17C8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3033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F3ED1-A606-4ADD-BB8F-6291D557F1C1}" type="datetime8">
              <a:rPr lang="en-US" altLang="zh-CN"/>
              <a:pPr>
                <a:defRPr/>
              </a:pPr>
              <a:t>7/3/2017 7:52 AM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B03BE237-FD3C-40DC-A57E-D3D862C514C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8513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82C48-52DB-4853-9C12-C7E1EA2AAC1B}" type="datetime8">
              <a:rPr lang="en-US" altLang="zh-CN"/>
              <a:pPr>
                <a:defRPr/>
              </a:pPr>
              <a:t>7/3/2017 7:52 AM</a:t>
            </a:fld>
            <a:endParaRPr lang="en-US" altLang="zh-CN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E5EB494-87CE-44ED-9F75-38A7344ECE3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3423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30FE1-3980-4F0D-B3DE-E4426688B14B}" type="datetime8">
              <a:rPr lang="en-US" altLang="zh-CN"/>
              <a:pPr>
                <a:defRPr/>
              </a:pPr>
              <a:t>7/3/2017 7:52 AM</a:t>
            </a:fld>
            <a:endParaRPr lang="en-US" altLang="zh-C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9D3F0-7842-49AA-BA4F-18F5C925418A}" type="slidenum">
              <a:rPr lang="en-US" altLang="zh-CN"/>
              <a:pPr>
                <a:defRPr/>
              </a:pPr>
              <a:t>‹#›</a:t>
            </a:fld>
            <a:endParaRPr lang="en-US" altLang="zh-CN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531C6-828E-4025-AB23-B0388DECFBAF}" type="datetime8">
              <a:rPr lang="en-US" altLang="zh-CN"/>
              <a:pPr>
                <a:defRPr/>
              </a:pPr>
              <a:t>7/3/2017 7:52 AM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C0A9A-B4A0-46DB-BF57-B705489D83CD}" type="slidenum">
              <a:rPr lang="en-US" altLang="zh-CN"/>
              <a:pPr>
                <a:defRPr/>
              </a:pPr>
              <a:t>‹#›</a:t>
            </a:fld>
            <a:endParaRPr lang="en-US" altLang="zh-CN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8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A38201C2-ADF9-4201-AACD-D3AEFD6751B0}" type="datetime8">
              <a:rPr lang="en-US" altLang="zh-CN"/>
              <a:pPr>
                <a:defRPr/>
              </a:pPr>
              <a:t>7/3/2017 7:52 AM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200" b="1">
                <a:solidFill>
                  <a:schemeClr val="tx2"/>
                </a:solidFill>
                <a:latin typeface="Tw Cen MT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EF00A01A-A5BE-4611-A737-96D06FDF403D}" type="slidenum">
              <a:rPr lang="en-US" altLang="zh-CN"/>
              <a:pPr>
                <a:defRPr/>
              </a:pPr>
              <a:t>‹#›</a:t>
            </a:fld>
            <a:endParaRPr lang="en-US" altLang="zh-CN" sz="1400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45" r:id="rId8"/>
    <p:sldLayoutId id="214748405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04DA3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C4652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13" Type="http://schemas.openxmlformats.org/officeDocument/2006/relationships/slide" Target="slide39.xml"/><Relationship Id="rId3" Type="http://schemas.openxmlformats.org/officeDocument/2006/relationships/slide" Target="slide3.xml"/><Relationship Id="rId7" Type="http://schemas.openxmlformats.org/officeDocument/2006/relationships/slide" Target="slide21.xml"/><Relationship Id="rId12" Type="http://schemas.openxmlformats.org/officeDocument/2006/relationships/slide" Target="slide3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11" Type="http://schemas.openxmlformats.org/officeDocument/2006/relationships/slide" Target="slide36.xml"/><Relationship Id="rId5" Type="http://schemas.openxmlformats.org/officeDocument/2006/relationships/slide" Target="slide11.xml"/><Relationship Id="rId10" Type="http://schemas.openxmlformats.org/officeDocument/2006/relationships/slide" Target="slide34.xml"/><Relationship Id="rId4" Type="http://schemas.openxmlformats.org/officeDocument/2006/relationships/slide" Target="slide9.xml"/><Relationship Id="rId9" Type="http://schemas.openxmlformats.org/officeDocument/2006/relationships/slide" Target="slide35.xml"/><Relationship Id="rId14" Type="http://schemas.openxmlformats.org/officeDocument/2006/relationships/slide" Target="slide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wmf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0" y="4343400"/>
            <a:ext cx="9144000" cy="1447800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en-US" altLang="zh-CN" sz="2400" b="1" cap="none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Manufacturing Engineering Technology in SI Units, 6</a:t>
            </a:r>
            <a:r>
              <a:rPr lang="en-US" altLang="zh-CN" sz="2400" b="1" cap="none" baseline="30000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th</a:t>
            </a:r>
            <a:r>
              <a:rPr lang="en-US" altLang="zh-CN" sz="2400" b="1" cap="none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 Edition</a:t>
            </a:r>
            <a:r>
              <a:rPr lang="en-US" altLang="zh-CN" cap="none" dirty="0" smtClean="0">
                <a:solidFill>
                  <a:srgbClr val="3E3F68"/>
                </a:solidFill>
                <a:ea typeface="SimSun" pitchFamily="2" charset="-122"/>
              </a:rPr>
              <a:t> </a:t>
            </a:r>
            <a:r>
              <a:rPr lang="en-US" altLang="zh-CN" sz="3600" cap="none" dirty="0" smtClean="0">
                <a:solidFill>
                  <a:srgbClr val="3E3F68"/>
                </a:solidFill>
                <a:ea typeface="SimSun" pitchFamily="2" charset="-122"/>
              </a:rPr>
              <a:t/>
            </a:r>
            <a:br>
              <a:rPr lang="en-US" altLang="zh-CN" sz="3600" cap="none" dirty="0" smtClean="0">
                <a:solidFill>
                  <a:srgbClr val="3E3F68"/>
                </a:solidFill>
                <a:ea typeface="SimSun" pitchFamily="2" charset="-122"/>
              </a:rPr>
            </a:br>
            <a:r>
              <a:rPr lang="en-US" altLang="zh-CN" sz="3600" cap="none" dirty="0" smtClean="0">
                <a:solidFill>
                  <a:srgbClr val="3E3F68"/>
                </a:solidFill>
                <a:ea typeface="SimSun" pitchFamily="2" charset="-122"/>
              </a:rPr>
              <a:t> </a:t>
            </a:r>
            <a:r>
              <a:rPr lang="en-US" altLang="zh-CN" sz="3000" b="1" cap="none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Chapter 22: </a:t>
            </a:r>
            <a:br>
              <a:rPr lang="en-US" altLang="zh-CN" sz="3000" b="1" cap="none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</a:br>
            <a:r>
              <a:rPr lang="en-US" altLang="zh-CN" sz="3000" b="1" cap="none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Cutting-Tool Materials and Cutting Fluids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4" name="Rectangle 1"/>
          <p:cNvSpPr txBox="1">
            <a:spLocks/>
          </p:cNvSpPr>
          <p:nvPr/>
        </p:nvSpPr>
        <p:spPr bwMode="auto">
          <a:xfrm>
            <a:off x="0" y="19812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 fontScale="97500"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itchFamily="2" charset="-122"/>
                <a:cs typeface="+mj-cs"/>
              </a:rPr>
              <a:t>Manufacturing Processes (2), IE-352</a:t>
            </a:r>
          </a:p>
          <a:p>
            <a:pPr algn="ctr">
              <a:defRPr/>
            </a:pPr>
            <a:r>
              <a:rPr lang="en-US" altLang="zh-CN" sz="2400" b="1" dirty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itchFamily="2" charset="-122"/>
                <a:cs typeface="+mj-cs"/>
              </a:rPr>
              <a:t>Ahmed M El-Sherbeeny, PhD</a:t>
            </a:r>
          </a:p>
          <a:p>
            <a:pPr algn="ctr">
              <a:defRPr/>
            </a:pPr>
            <a:r>
              <a:rPr lang="en-US" altLang="zh-CN" sz="2400" b="1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itchFamily="2" charset="-122"/>
                <a:cs typeface="+mj-cs"/>
              </a:rPr>
              <a:t>Spring – 2017</a:t>
            </a:r>
            <a:endParaRPr lang="en-US" altLang="zh-CN" sz="2400" b="1" dirty="0">
              <a:solidFill>
                <a:srgbClr val="3E3F6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SimSun" pitchFamily="2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High-speed Steels</a:t>
            </a:r>
            <a:endParaRPr lang="en-AU" altLang="en-US" b="1" smtClean="0"/>
          </a:p>
        </p:txBody>
      </p:sp>
      <p:sp>
        <p:nvSpPr>
          <p:cNvPr id="19459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524000"/>
            <a:ext cx="8839200" cy="53340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AU" sz="2400" dirty="0" smtClean="0">
                <a:latin typeface="Arial" charset="0"/>
              </a:rPr>
              <a:t>High-speed steel tools are available in: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wrought (rolled or forged)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cast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powder-metallurgy (sintered) forms</a:t>
            </a:r>
          </a:p>
          <a:p>
            <a:pPr marL="457200" indent="-457200" eaLnBrk="1" hangingPunct="1">
              <a:defRPr/>
            </a:pPr>
            <a:r>
              <a:rPr lang="en-AU" sz="2400" dirty="0" smtClean="0">
                <a:latin typeface="Arial" charset="0"/>
              </a:rPr>
              <a:t>They can be treated to improve performance: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Coating (discussed later)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Surface treatment</a:t>
            </a:r>
            <a:r>
              <a:rPr lang="en-AU" sz="2100" b="1" dirty="0" smtClean="0">
                <a:latin typeface="Arial" charset="0"/>
              </a:rPr>
              <a:t> </a:t>
            </a:r>
            <a:r>
              <a:rPr lang="en-AU" sz="2100" dirty="0" smtClean="0">
                <a:latin typeface="Arial" charset="0"/>
              </a:rPr>
              <a:t>(to improve hardness, wear resistance)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Steam treatment (reduce tendency of BUE formation)</a:t>
            </a:r>
          </a:p>
          <a:p>
            <a:pPr marL="320675" lvl="1" indent="0" eaLnBrk="1" hangingPunct="1">
              <a:buFont typeface="Wingdings 2" pitchFamily="18" charset="2"/>
              <a:buNone/>
              <a:defRPr/>
            </a:pPr>
            <a:endParaRPr lang="en-AU" sz="2100" dirty="0" smtClean="0">
              <a:latin typeface="Arial" charset="0"/>
            </a:endParaRPr>
          </a:p>
        </p:txBody>
      </p:sp>
      <p:pic>
        <p:nvPicPr>
          <p:cNvPr id="19460" name="Picture 5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8712A58-67D4-4115-AA7A-081AF7246A70}" type="slidenum">
              <a:rPr lang="en-US" altLang="zh-CN"/>
              <a:pPr>
                <a:defRPr/>
              </a:pPr>
              <a:t>10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Cast-cobalt Alloys</a:t>
            </a:r>
            <a:endParaRPr lang="en-AU" altLang="en-US" b="1" smtClean="0"/>
          </a:p>
        </p:txBody>
      </p:sp>
      <p:sp>
        <p:nvSpPr>
          <p:cNvPr id="20483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1600200"/>
            <a:ext cx="8534400" cy="4876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Cast-cobalt alloys </a:t>
            </a:r>
            <a:r>
              <a:rPr lang="en-AU" altLang="en-US" sz="2400" smtClean="0">
                <a:latin typeface="Arial" charset="0"/>
              </a:rPr>
              <a:t>(mostly </a:t>
            </a:r>
            <a:r>
              <a:rPr lang="en-AU" altLang="en-US" sz="2400" i="1" smtClean="0">
                <a:latin typeface="Arial" charset="0"/>
              </a:rPr>
              <a:t>Co</a:t>
            </a:r>
            <a:r>
              <a:rPr lang="en-AU" altLang="en-US" sz="2400" smtClean="0">
                <a:latin typeface="Arial" charset="0"/>
              </a:rPr>
              <a:t>, also: </a:t>
            </a:r>
            <a:r>
              <a:rPr lang="en-AU" altLang="en-US" sz="2400" i="1" smtClean="0">
                <a:latin typeface="Arial" charset="0"/>
              </a:rPr>
              <a:t>Cr</a:t>
            </a:r>
            <a:r>
              <a:rPr lang="en-AU" altLang="en-US" sz="2400" smtClean="0">
                <a:latin typeface="Arial" charset="0"/>
              </a:rPr>
              <a:t>, </a:t>
            </a:r>
            <a:r>
              <a:rPr lang="en-AU" altLang="en-US" sz="2400" i="1" smtClean="0">
                <a:latin typeface="Arial" charset="0"/>
              </a:rPr>
              <a:t>W</a:t>
            </a:r>
            <a:r>
              <a:rPr lang="en-AU" altLang="en-US" sz="2400" smtClean="0">
                <a:latin typeface="Arial" charset="0"/>
              </a:rPr>
              <a:t>): have,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high hardness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good wear resistance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maintain hardness at elevated temperatures (hot hardness)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Drawbacks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not as tough as HSS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sensitive to impact forces</a:t>
            </a:r>
          </a:p>
          <a:p>
            <a:pPr marL="777875" lvl="1" indent="-457200" eaLnBrk="1" hangingPunct="1"/>
            <a:r>
              <a:rPr lang="en-AU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⇒ l</a:t>
            </a:r>
            <a:r>
              <a:rPr lang="en-AU" altLang="en-US" sz="2100" smtClean="0">
                <a:latin typeface="Arial" charset="0"/>
              </a:rPr>
              <a:t>ess suitable than HSS for interrupted cutting operations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Applications: used as </a:t>
            </a:r>
            <a:r>
              <a:rPr lang="en-AU" altLang="en-US" sz="2400" i="1" smtClean="0">
                <a:latin typeface="Arial" charset="0"/>
              </a:rPr>
              <a:t>Stellite</a:t>
            </a:r>
            <a:r>
              <a:rPr lang="en-AU" altLang="en-US" sz="2400" smtClean="0">
                <a:latin typeface="Arial" charset="0"/>
              </a:rPr>
              <a:t> tools, used for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Deep (large t</a:t>
            </a:r>
            <a:r>
              <a:rPr lang="en-AU" altLang="en-US" sz="2100" baseline="-25000" smtClean="0">
                <a:latin typeface="Arial" charset="0"/>
              </a:rPr>
              <a:t>0</a:t>
            </a:r>
            <a:r>
              <a:rPr lang="en-AU" altLang="en-US" sz="2100" smtClean="0">
                <a:latin typeface="Arial" charset="0"/>
              </a:rPr>
              <a:t>), roughing cuts (high </a:t>
            </a:r>
            <a:r>
              <a:rPr lang="en-AU" altLang="en-US" sz="2100" i="1" smtClean="0">
                <a:latin typeface="Arial" charset="0"/>
              </a:rPr>
              <a:t>f</a:t>
            </a:r>
            <a:r>
              <a:rPr lang="en-AU" altLang="en-US" sz="2100" smtClean="0">
                <a:latin typeface="Arial" charset="0"/>
              </a:rPr>
              <a:t>  &amp; </a:t>
            </a:r>
            <a:r>
              <a:rPr lang="en-AU" altLang="en-US" sz="2100" i="1" smtClean="0">
                <a:latin typeface="Arial" charset="0"/>
              </a:rPr>
              <a:t>V: twice larger &gt; HSS</a:t>
            </a:r>
            <a:r>
              <a:rPr lang="en-AU" altLang="en-US" sz="2100" smtClean="0">
                <a:latin typeface="Arial" charset="0"/>
              </a:rPr>
              <a:t>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Removing large material (little concern for surface finish)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20485" name="Picture 5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96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B5D52EB-07BC-439F-AA97-772934A7CFA1}" type="slidenum">
              <a:rPr lang="en-US" altLang="zh-CN"/>
              <a:pPr>
                <a:defRPr/>
              </a:pPr>
              <a:t>11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Carbides</a:t>
            </a:r>
            <a:endParaRPr lang="en-AU" altLang="en-US" b="1" smtClean="0"/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5257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AKA </a:t>
            </a:r>
            <a:r>
              <a:rPr lang="en-AU" altLang="en-US" sz="2400" i="1" smtClean="0">
                <a:latin typeface="Arial" charset="0"/>
              </a:rPr>
              <a:t>cemented</a:t>
            </a:r>
            <a:r>
              <a:rPr lang="en-AU" altLang="en-US" sz="2400" smtClean="0">
                <a:latin typeface="Arial" charset="0"/>
              </a:rPr>
              <a:t>/</a:t>
            </a:r>
            <a:r>
              <a:rPr lang="en-AU" altLang="en-US" sz="2400" i="1" smtClean="0">
                <a:latin typeface="Arial" charset="0"/>
              </a:rPr>
              <a:t>sintered carbides </a:t>
            </a:r>
            <a:r>
              <a:rPr lang="en-AU" altLang="en-US" sz="2400" smtClean="0">
                <a:latin typeface="Arial" charset="0"/>
              </a:rPr>
              <a:t>(since 1930’s)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Characteristics of carbides: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High hardness </a:t>
            </a:r>
            <a:r>
              <a:rPr lang="en-AU" altLang="en-US" sz="2400" smtClean="0">
                <a:latin typeface="Arial" charset="0"/>
              </a:rPr>
              <a:t>over a wide range of temperatures (&amp;</a:t>
            </a:r>
            <a:r>
              <a:rPr lang="en-AU" altLang="en-US" sz="2400" i="1" smtClean="0">
                <a:latin typeface="Arial" charset="0"/>
              </a:rPr>
              <a:t>V </a:t>
            </a:r>
            <a:r>
              <a:rPr lang="en-AU" altLang="en-US" sz="2400" smtClean="0">
                <a:latin typeface="Arial" charset="0"/>
              </a:rPr>
              <a:t>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compared to HSS &amp; Cast-Co alloys where only low </a:t>
            </a:r>
            <a:r>
              <a:rPr lang="en-AU" altLang="en-US" sz="2100" i="1" smtClean="0">
                <a:latin typeface="Arial" charset="0"/>
              </a:rPr>
              <a:t>V</a:t>
            </a:r>
            <a:r>
              <a:rPr lang="en-AU" altLang="en-US" sz="2100" smtClean="0">
                <a:latin typeface="Arial" charset="0"/>
              </a:rPr>
              <a:t>  possible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High elastic modulus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High thermal conductivity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Low thermal expansion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Versatile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Cost-effective tool &amp; die materials for many applications</a:t>
            </a:r>
          </a:p>
          <a:p>
            <a:pPr marL="457200" indent="-457200" eaLnBrk="1" hangingPunct="1">
              <a:buClr>
                <a:srgbClr val="438086"/>
              </a:buClr>
            </a:pPr>
            <a:r>
              <a:rPr lang="en-AU" altLang="en-US" sz="2400" smtClean="0">
                <a:solidFill>
                  <a:srgbClr val="000000"/>
                </a:solidFill>
                <a:latin typeface="Arial" charset="0"/>
              </a:rPr>
              <a:t>2 groups used in machining (AKA uncoated carbides)</a:t>
            </a: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Tungsten Carbide</a:t>
            </a: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Titanium Carbide</a:t>
            </a:r>
            <a:endParaRPr lang="en-AU" altLang="en-US" sz="2400" smtClean="0">
              <a:latin typeface="Arial" charset="0"/>
            </a:endParaRPr>
          </a:p>
        </p:txBody>
      </p:sp>
      <p:pic>
        <p:nvPicPr>
          <p:cNvPr id="21508" name="Picture 5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096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54ECF86-C16B-44E1-AE56-646A01CE95F8}" type="slidenum">
              <a:rPr lang="en-US" altLang="zh-CN"/>
              <a:pPr>
                <a:defRPr/>
              </a:pPr>
              <a:t>12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Carbides: Tungsten Carbide</a:t>
            </a:r>
            <a:endParaRPr lang="en-AU" altLang="en-US" b="1" smtClean="0"/>
          </a:p>
        </p:txBody>
      </p:sp>
      <p:sp>
        <p:nvSpPr>
          <p:cNvPr id="2253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4876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Tungsten carbide </a:t>
            </a:r>
            <a:r>
              <a:rPr lang="en-AU" altLang="en-US" sz="2400" smtClean="0">
                <a:latin typeface="Arial" charset="0"/>
              </a:rPr>
              <a:t>(WC) consists of tungsten-carbide particles bonded together in a cobalt matrix (i.e. sintering)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particle size is 1-5 </a:t>
            </a:r>
            <a:r>
              <a:rPr lang="el-GR" altLang="en-US" sz="2100" i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μ</a:t>
            </a:r>
            <a:r>
              <a:rPr lang="en-US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m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particles are pressed and sintered into desired “insert” shapes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As Co content increases (typically: 6-16%),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strength, hardness, and wear resistance of WC </a:t>
            </a:r>
            <a:r>
              <a:rPr lang="en-AU" altLang="en-US" sz="2100" b="1" smtClean="0">
                <a:latin typeface="Arial" charset="0"/>
              </a:rPr>
              <a:t>↓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yet toughness ↑ because of the higher toughness of Co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Applications: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Cutting steels, cast irons, abrasive nonferrous materials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Have largely replaced HSS due to better performance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D90753B-463F-4E53-A135-024AA7D50776}" type="slidenum">
              <a:rPr lang="en-US" altLang="zh-CN"/>
              <a:pPr>
                <a:defRPr/>
              </a:pPr>
              <a:t>13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Carbides: Titanium Carbide</a:t>
            </a:r>
            <a:endParaRPr lang="en-AU" altLang="en-US" b="1" smtClean="0"/>
          </a:p>
        </p:txBody>
      </p:sp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4876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Consists of a nickel–molybdenum matrix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wear resistance &gt; tungsten carbide, but is not as tough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Applications: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machining hard materials (steels and cast irons)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cutting at speeds &gt; those suitable for tungsten carbide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7E25975-257F-4691-9F46-A16FA116405C}" type="slidenum">
              <a:rPr lang="en-US" altLang="zh-CN"/>
              <a:pPr>
                <a:defRPr/>
              </a:pPr>
              <a:t>14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Carbides: Inserts</a:t>
            </a:r>
            <a:endParaRPr lang="en-AU" altLang="en-US" b="1" smtClean="0"/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302625" cy="4876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High-speed steel tools (i.e. traditional tools):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1-piece; shaped for applications: drill bits, milling, gear cutters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When cutting edge wears </a:t>
            </a:r>
            <a:r>
              <a:rPr lang="en-AU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⇒</a:t>
            </a:r>
            <a:r>
              <a:rPr lang="en-AU" altLang="en-US" sz="2100" smtClean="0">
                <a:latin typeface="Arial" charset="0"/>
              </a:rPr>
              <a:t> tool must be replaced and sharpened, which is a time-consuming and inefficient  process</a:t>
            </a:r>
          </a:p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Inserts</a:t>
            </a:r>
            <a:r>
              <a:rPr lang="en-AU" altLang="en-US" sz="2400" smtClean="0">
                <a:latin typeface="Arial" charset="0"/>
              </a:rPr>
              <a:t>:</a:t>
            </a:r>
            <a:r>
              <a:rPr lang="en-AU" altLang="en-US" sz="2400" i="1" smtClean="0">
                <a:latin typeface="Arial" charset="0"/>
              </a:rPr>
              <a:t> </a:t>
            </a:r>
            <a:r>
              <a:rPr lang="en-AU" altLang="en-US" sz="2400" smtClean="0">
                <a:latin typeface="Arial" charset="0"/>
              </a:rPr>
              <a:t>individual cutting tools with several cutting points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e.g. Square insert: 8 cutting points (how?)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Triangular insert: 6 cutting points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366D613-EE7D-4115-AE18-AD0712FA8D68}" type="slidenum">
              <a:rPr lang="en-US" altLang="zh-CN"/>
              <a:pPr>
                <a:defRPr/>
              </a:pPr>
              <a:t>15</a:t>
            </a:fld>
            <a:endParaRPr lang="en-US" altLang="zh-CN" dirty="0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4038600"/>
            <a:ext cx="367188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1143000" y="4876800"/>
            <a:ext cx="4481513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Typical carbide inserts with various shapes and chip-breaker features; note the complex chip breaking features on inserts</a:t>
            </a:r>
          </a:p>
          <a:p>
            <a:pPr eaLnBrk="1" hangingPunct="1">
              <a:buFontTx/>
              <a:buNone/>
            </a:pPr>
            <a:endParaRPr lang="en-US" altLang="en-US" sz="1800">
              <a:latin typeface="Arial" charset="0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Carbides: Inserts</a:t>
            </a:r>
            <a:endParaRPr lang="en-AU" altLang="en-US" b="1" smtClean="0"/>
          </a:p>
        </p:txBody>
      </p:sp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302625" cy="4876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Various locking mechanisms for inserts are used (below)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Clamping is the preferred method of securing an insert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A particular edge is first used, then when edge is worn: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insert is </a:t>
            </a:r>
            <a:r>
              <a:rPr lang="en-AU" altLang="en-US" sz="2100" b="1" smtClean="0">
                <a:latin typeface="Arial" charset="0"/>
              </a:rPr>
              <a:t>indexed </a:t>
            </a:r>
            <a:r>
              <a:rPr lang="en-AU" altLang="en-US" sz="2100" smtClean="0">
                <a:latin typeface="Arial" charset="0"/>
              </a:rPr>
              <a:t>(rotated in its holder) to make another cutting point available</a:t>
            </a:r>
          </a:p>
          <a:p>
            <a:pPr marL="777875" lvl="1" indent="-457200" eaLnBrk="1" hangingPunct="1"/>
            <a:endParaRPr lang="en-AU" altLang="en-US" sz="2100" smtClean="0">
              <a:latin typeface="Arial" charset="0"/>
            </a:endParaRPr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57600"/>
            <a:ext cx="89185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B2C6E31-8B73-467C-B880-FBDE688CC9EE}" type="slidenum">
              <a:rPr lang="en-US" altLang="zh-CN"/>
              <a:pPr>
                <a:defRPr/>
              </a:pPr>
              <a:t>16</a:t>
            </a:fld>
            <a:endParaRPr lang="en-US" altLang="zh-CN" dirty="0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636713" y="56388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clamping</a:t>
            </a:r>
            <a:endParaRPr lang="en-AU" altLang="en-US" sz="1800" b="1" i="1">
              <a:latin typeface="Arial" charset="0"/>
            </a:endParaRPr>
          </a:p>
        </p:txBody>
      </p:sp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3429000" y="5867400"/>
            <a:ext cx="152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wing lockpins</a:t>
            </a:r>
            <a:endParaRPr lang="en-AU" altLang="en-US" sz="1800" b="1" i="1">
              <a:latin typeface="Arial" charset="0"/>
            </a:endParaRPr>
          </a:p>
        </p:txBody>
      </p:sp>
      <p:sp>
        <p:nvSpPr>
          <p:cNvPr id="25608" name="Rectangle 6"/>
          <p:cNvSpPr>
            <a:spLocks noChangeArrowheads="1"/>
          </p:cNvSpPr>
          <p:nvPr/>
        </p:nvSpPr>
        <p:spPr bwMode="auto">
          <a:xfrm>
            <a:off x="5257800" y="6096000"/>
            <a:ext cx="388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Inserts mounted with threadless lockpins (sidescrews)</a:t>
            </a:r>
            <a:endParaRPr lang="en-AU" altLang="en-US" sz="1800" b="1" i="1">
              <a:latin typeface="Arial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8001000" y="5240338"/>
            <a:ext cx="609600" cy="9318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Carbides: Inserts</a:t>
            </a:r>
            <a:endParaRPr lang="en-AU" altLang="en-US" b="1" smtClean="0"/>
          </a:p>
        </p:txBody>
      </p:sp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4876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Carbide inserts: available in variety of shapes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square, triangle, diamond, round (see below)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Strength of insert depends on its shape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as included angle of cutting edge ↓</a:t>
            </a:r>
            <a:r>
              <a:rPr lang="en-AU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⇒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strength of the edge also ↓ and its chipping and breaking ↑</a:t>
            </a:r>
          </a:p>
        </p:txBody>
      </p:sp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0"/>
            <a:ext cx="89550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0A6CAAF-6833-4A4D-801F-34715FBF0EEB}" type="slidenum">
              <a:rPr lang="en-US" altLang="zh-CN"/>
              <a:pPr>
                <a:defRPr/>
              </a:pPr>
              <a:t>17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Carbides: Inserts</a:t>
            </a:r>
            <a:endParaRPr lang="en-AU" altLang="en-US" b="1" smtClean="0"/>
          </a:p>
        </p:txBody>
      </p:sp>
      <p:sp>
        <p:nvSpPr>
          <p:cNvPr id="2765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4876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Insert edges are usually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honed, chamfered, produced with negative land (see below)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this improves edge strength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hone radius: about 0.025 </a:t>
            </a:r>
            <a:r>
              <a:rPr lang="en-AU" altLang="en-US" sz="2100" i="1" smtClean="0">
                <a:latin typeface="Arial" charset="0"/>
              </a:rPr>
              <a:t>mm</a:t>
            </a:r>
          </a:p>
        </p:txBody>
      </p:sp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84588"/>
            <a:ext cx="8763000" cy="31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CB4C115-412C-436F-B911-DA9E3E0C7825}" type="slidenum">
              <a:rPr lang="en-US" altLang="zh-CN"/>
              <a:pPr>
                <a:defRPr/>
              </a:pPr>
              <a:t>18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Carbides: Inserts</a:t>
            </a:r>
            <a:endParaRPr lang="en-AU" altLang="en-US" b="1" smtClean="0"/>
          </a:p>
        </p:txBody>
      </p:sp>
      <p:sp>
        <p:nvSpPr>
          <p:cNvPr id="2867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5257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b="1" smtClean="0">
                <a:latin typeface="Arial" charset="0"/>
              </a:rPr>
              <a:t>Chip-breaker </a:t>
            </a:r>
            <a:r>
              <a:rPr lang="en-AU" altLang="en-US" sz="2400" smtClean="0">
                <a:latin typeface="Arial" charset="0"/>
              </a:rPr>
              <a:t>features on inserts (previous chapter)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Control chip flow during machining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Eliminate long –continuous– chips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Reduce vibration and heat generated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Selection of chip-breaker feature (</a:t>
            </a:r>
            <a:r>
              <a:rPr lang="en-AU" altLang="en-US" sz="2400" smtClean="0">
                <a:latin typeface="Arial" charset="0"/>
                <a:hlinkClick r:id="rId3" action="ppaction://hlinksldjump"/>
              </a:rPr>
              <a:t>slide 15</a:t>
            </a:r>
            <a:r>
              <a:rPr lang="en-AU" altLang="en-US" sz="2400" smtClean="0">
                <a:latin typeface="Arial" charset="0"/>
              </a:rPr>
              <a:t>) depends on</a:t>
            </a:r>
          </a:p>
          <a:p>
            <a:pPr marL="777875" lvl="1" indent="-457200" eaLnBrk="1" hangingPunct="1"/>
            <a:r>
              <a:rPr lang="en-AU" altLang="en-US" sz="2100" i="1" smtClean="0">
                <a:latin typeface="Arial" charset="0"/>
              </a:rPr>
              <a:t>f</a:t>
            </a:r>
            <a:r>
              <a:rPr lang="en-AU" altLang="en-US" sz="2100" smtClean="0">
                <a:latin typeface="Arial" charset="0"/>
              </a:rPr>
              <a:t>, </a:t>
            </a:r>
            <a:r>
              <a:rPr lang="en-AU" altLang="en-US" sz="2100" i="1" smtClean="0">
                <a:latin typeface="Arial" charset="0"/>
              </a:rPr>
              <a:t>t</a:t>
            </a:r>
            <a:r>
              <a:rPr lang="en-AU" altLang="en-US" sz="2100" i="1" baseline="-25000" smtClean="0">
                <a:latin typeface="Arial" charset="0"/>
              </a:rPr>
              <a:t>0</a:t>
            </a:r>
            <a:r>
              <a:rPr lang="en-AU" altLang="en-US" sz="2100" smtClean="0">
                <a:latin typeface="Arial" charset="0"/>
              </a:rPr>
              <a:t>, workpiece material, type of chip, roughing or finishing cut</a:t>
            </a:r>
          </a:p>
          <a:p>
            <a:pPr marL="457200" indent="-457200" eaLnBrk="1" hangingPunct="1"/>
            <a:r>
              <a:rPr lang="en-AU" altLang="en-US" sz="2400" b="1" smtClean="0">
                <a:latin typeface="Arial" charset="0"/>
              </a:rPr>
              <a:t>Stiffness </a:t>
            </a:r>
            <a:r>
              <a:rPr lang="en-AU" altLang="en-US" sz="2400" smtClean="0">
                <a:latin typeface="Arial" charset="0"/>
              </a:rPr>
              <a:t>of the machine tool is important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small </a:t>
            </a:r>
            <a:r>
              <a:rPr lang="en-AU" altLang="en-US" sz="2100" i="1" smtClean="0">
                <a:latin typeface="Arial" charset="0"/>
              </a:rPr>
              <a:t>f</a:t>
            </a:r>
            <a:r>
              <a:rPr lang="en-AU" altLang="en-US" sz="2100" smtClean="0">
                <a:latin typeface="Arial" charset="0"/>
              </a:rPr>
              <a:t> and V, and chatter are v. harmful to tool cutting edge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light </a:t>
            </a:r>
            <a:r>
              <a:rPr lang="en-AU" altLang="en-US" sz="2100" i="1" smtClean="0">
                <a:latin typeface="Arial" charset="0"/>
              </a:rPr>
              <a:t>f </a:t>
            </a:r>
            <a:r>
              <a:rPr lang="en-AU" altLang="en-US" sz="2100" smtClean="0">
                <a:latin typeface="Arial" charset="0"/>
              </a:rPr>
              <a:t>: concentrate forces &amp; temp. at tool edge </a:t>
            </a:r>
            <a:r>
              <a:rPr lang="en-AU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⇒ </a:t>
            </a:r>
            <a:r>
              <a:rPr lang="en-AU" altLang="en-US" sz="2100" smtClean="0">
                <a:latin typeface="Arial" charset="0"/>
              </a:rPr>
              <a:t>chipping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small </a:t>
            </a:r>
            <a:r>
              <a:rPr lang="en-AU" altLang="en-US" sz="2100" i="1" smtClean="0">
                <a:latin typeface="Arial" charset="0"/>
              </a:rPr>
              <a:t>V </a:t>
            </a:r>
            <a:r>
              <a:rPr lang="en-AU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⇒</a:t>
            </a:r>
            <a:r>
              <a:rPr lang="en-AU" altLang="en-US" sz="2100" smtClean="0">
                <a:latin typeface="Arial" charset="0"/>
              </a:rPr>
              <a:t> cold welding of chip to tool</a:t>
            </a:r>
          </a:p>
          <a:p>
            <a:pPr marL="777875" lvl="1" indent="-457200" eaLnBrk="1" hangingPunct="1"/>
            <a:r>
              <a:rPr lang="en-AU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⇒ </a:t>
            </a:r>
            <a:r>
              <a:rPr lang="en-AU" altLang="en-US" sz="2100" smtClean="0">
                <a:latin typeface="Arial" charset="0"/>
              </a:rPr>
              <a:t>cutting fluids needed in large, continuous amounts to minimize heating and cooling in interrupted cutting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502788F-12AE-4F9D-9A48-9D2161115364}" type="slidenum">
              <a:rPr lang="en-US" altLang="zh-CN"/>
              <a:pPr>
                <a:defRPr/>
              </a:pPr>
              <a:t>19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Chapter Outline</a:t>
            </a:r>
            <a:endParaRPr lang="en-AU" altLang="en-US" smtClean="0"/>
          </a:p>
        </p:txBody>
      </p:sp>
      <p:sp>
        <p:nvSpPr>
          <p:cNvPr id="1126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4800600"/>
          </a:xfrm>
        </p:spPr>
        <p:txBody>
          <a:bodyPr/>
          <a:lstStyle/>
          <a:p>
            <a:pPr marL="552450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2000" b="1" smtClean="0">
                <a:latin typeface="Arial" charset="0"/>
                <a:ea typeface="SimSun" pitchFamily="2" charset="-122"/>
                <a:hlinkClick r:id="rId3" action="ppaction://hlinksldjump"/>
              </a:rPr>
              <a:t>Introduction</a:t>
            </a:r>
            <a:endParaRPr lang="en-US" altLang="zh-CN" sz="2000" b="1" smtClean="0">
              <a:latin typeface="Arial" charset="0"/>
              <a:ea typeface="SimSun" pitchFamily="2" charset="-122"/>
            </a:endParaRPr>
          </a:p>
          <a:p>
            <a:pPr marL="552450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2000" b="1" smtClean="0">
                <a:latin typeface="Arial" charset="0"/>
                <a:ea typeface="SimSun" pitchFamily="2" charset="-122"/>
                <a:hlinkClick r:id="rId4" action="ppaction://hlinksldjump"/>
              </a:rPr>
              <a:t>Cutting Tool Materials</a:t>
            </a:r>
          </a:p>
          <a:p>
            <a:pPr marL="873125" lvl="1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1700" b="1" smtClean="0">
                <a:latin typeface="Arial" charset="0"/>
                <a:ea typeface="SimSun" pitchFamily="2" charset="-122"/>
                <a:hlinkClick r:id="rId4" action="ppaction://hlinksldjump"/>
              </a:rPr>
              <a:t>High-speed Steels</a:t>
            </a:r>
            <a:endParaRPr lang="en-US" altLang="zh-CN" sz="1700" b="1" smtClean="0">
              <a:latin typeface="Arial" charset="0"/>
              <a:ea typeface="SimSun" pitchFamily="2" charset="-122"/>
            </a:endParaRPr>
          </a:p>
          <a:p>
            <a:pPr marL="873125" lvl="1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1700" b="1" smtClean="0">
                <a:latin typeface="Arial" charset="0"/>
                <a:ea typeface="SimSun" pitchFamily="2" charset="-122"/>
                <a:hlinkClick r:id="rId5" action="ppaction://hlinksldjump"/>
              </a:rPr>
              <a:t>Cast-cobalt Alloys</a:t>
            </a:r>
            <a:endParaRPr lang="en-US" altLang="zh-CN" sz="1700" b="1" smtClean="0">
              <a:latin typeface="Arial" charset="0"/>
              <a:ea typeface="SimSun" pitchFamily="2" charset="-122"/>
            </a:endParaRPr>
          </a:p>
          <a:p>
            <a:pPr marL="873125" lvl="1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1700" b="1" smtClean="0">
                <a:latin typeface="Arial" charset="0"/>
                <a:ea typeface="SimSun" pitchFamily="2" charset="-122"/>
                <a:hlinkClick r:id="rId6" action="ppaction://hlinksldjump"/>
              </a:rPr>
              <a:t>Carbides</a:t>
            </a:r>
            <a:endParaRPr lang="en-US" altLang="zh-CN" sz="1700" b="1" smtClean="0">
              <a:latin typeface="Arial" charset="0"/>
              <a:ea typeface="SimSun" pitchFamily="2" charset="-122"/>
            </a:endParaRPr>
          </a:p>
          <a:p>
            <a:pPr marL="873125" lvl="1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1700" b="1" smtClean="0">
                <a:latin typeface="Arial" charset="0"/>
                <a:ea typeface="SimSun" pitchFamily="2" charset="-122"/>
                <a:hlinkClick r:id="rId7" action="ppaction://hlinksldjump"/>
              </a:rPr>
              <a:t>Coated Tools</a:t>
            </a:r>
            <a:endParaRPr lang="en-US" altLang="zh-CN" sz="1700" b="1" smtClean="0">
              <a:latin typeface="Arial" charset="0"/>
              <a:ea typeface="SimSun" pitchFamily="2" charset="-122"/>
            </a:endParaRPr>
          </a:p>
          <a:p>
            <a:pPr marL="873125" lvl="1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1700" b="1" smtClean="0">
                <a:latin typeface="Arial" charset="0"/>
                <a:ea typeface="SimSun" pitchFamily="2" charset="-122"/>
                <a:hlinkClick r:id="rId8" action="ppaction://hlinksldjump"/>
              </a:rPr>
              <a:t>Alumina-based Ceramics</a:t>
            </a:r>
            <a:endParaRPr lang="en-US" altLang="zh-CN" sz="1700" b="1" smtClean="0">
              <a:latin typeface="Arial" charset="0"/>
              <a:ea typeface="SimSun" pitchFamily="2" charset="-122"/>
            </a:endParaRPr>
          </a:p>
          <a:p>
            <a:pPr marL="873125" lvl="1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1700" b="1" smtClean="0">
                <a:latin typeface="Arial" charset="0"/>
                <a:ea typeface="SimSun" pitchFamily="2" charset="-122"/>
                <a:hlinkClick r:id="rId9" action="ppaction://hlinksldjump"/>
              </a:rPr>
              <a:t>Cubic Boron Nitride</a:t>
            </a:r>
            <a:endParaRPr lang="en-US" altLang="zh-CN" sz="1700" b="1" smtClean="0">
              <a:latin typeface="Arial" charset="0"/>
              <a:ea typeface="SimSun" pitchFamily="2" charset="-122"/>
            </a:endParaRPr>
          </a:p>
          <a:p>
            <a:pPr marL="873125" lvl="1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1700" b="1" smtClean="0">
                <a:latin typeface="Arial" charset="0"/>
                <a:ea typeface="SimSun" pitchFamily="2" charset="-122"/>
                <a:hlinkClick r:id="rId10" action="ppaction://hlinksldjump"/>
              </a:rPr>
              <a:t>Silicon-nitride-based Ceramics</a:t>
            </a:r>
            <a:endParaRPr lang="en-US" altLang="zh-CN" sz="1700" b="1" smtClean="0">
              <a:latin typeface="Arial" charset="0"/>
              <a:ea typeface="SimSun" pitchFamily="2" charset="-122"/>
            </a:endParaRPr>
          </a:p>
          <a:p>
            <a:pPr marL="873125" lvl="1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1700" b="1" smtClean="0">
                <a:latin typeface="Arial" charset="0"/>
                <a:ea typeface="SimSun" pitchFamily="2" charset="-122"/>
                <a:hlinkClick r:id="rId11" action="ppaction://hlinksldjump"/>
              </a:rPr>
              <a:t>Diamond</a:t>
            </a:r>
            <a:endParaRPr lang="en-US" altLang="zh-CN" sz="1700" b="1" smtClean="0">
              <a:latin typeface="Arial" charset="0"/>
              <a:ea typeface="SimSun" pitchFamily="2" charset="-122"/>
            </a:endParaRPr>
          </a:p>
          <a:p>
            <a:pPr marL="873125" lvl="1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1700" b="1" smtClean="0">
                <a:latin typeface="Arial" charset="0"/>
                <a:ea typeface="SimSun" pitchFamily="2" charset="-122"/>
                <a:hlinkClick r:id="rId12" action="ppaction://hlinksldjump"/>
              </a:rPr>
              <a:t>Whisker-reinforced Materials and Nanomaterials</a:t>
            </a:r>
            <a:endParaRPr lang="en-US" altLang="zh-CN" sz="1700" b="1" smtClean="0">
              <a:latin typeface="Arial" charset="0"/>
              <a:ea typeface="SimSun" pitchFamily="2" charset="-122"/>
            </a:endParaRPr>
          </a:p>
          <a:p>
            <a:pPr marL="552450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2000" b="1" smtClean="0">
                <a:latin typeface="Arial" charset="0"/>
                <a:ea typeface="SimSun" pitchFamily="2" charset="-122"/>
                <a:hlinkClick r:id="rId13" action="ppaction://hlinksldjump"/>
              </a:rPr>
              <a:t>Tool Costs and Reconditioning of Tools</a:t>
            </a:r>
            <a:endParaRPr lang="en-US" altLang="zh-CN" sz="2000" b="1" smtClean="0">
              <a:latin typeface="Arial" charset="0"/>
              <a:ea typeface="SimSun" pitchFamily="2" charset="-122"/>
            </a:endParaRPr>
          </a:p>
          <a:p>
            <a:pPr marL="552450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2000" b="1" smtClean="0">
                <a:latin typeface="Arial" charset="0"/>
                <a:ea typeface="SimSun" pitchFamily="2" charset="-122"/>
                <a:hlinkClick r:id="rId14" action="ppaction://hlinksldjump"/>
              </a:rPr>
              <a:t>Cutting Fluids</a:t>
            </a:r>
            <a:endParaRPr lang="en-AU" altLang="en-US" sz="2000" b="1" smtClean="0">
              <a:latin typeface="Arial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B1D8230-BACC-4B97-A457-581DC9B60D70}" type="slidenum">
              <a:rPr lang="en-US" altLang="zh-CN"/>
              <a:pPr>
                <a:defRPr/>
              </a:pPr>
              <a:t>2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Carbides: Classification of Carbides</a:t>
            </a:r>
            <a:endParaRPr lang="en-AU" altLang="en-US" sz="4000" b="1" smtClean="0"/>
          </a:p>
        </p:txBody>
      </p:sp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4876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ISO (International Organization for Standardization):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standards for carbide grades: classified using letters P, M, K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difficult task due to various machining applications, materials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ANSI: other classification (C1-C8), depending on material</a:t>
            </a:r>
          </a:p>
        </p:txBody>
      </p:sp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06763"/>
            <a:ext cx="8077200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975E5C3-3F35-4A2B-95D1-08FA7BBD397E}" type="slidenum">
              <a:rPr lang="en-US" altLang="zh-CN"/>
              <a:pPr>
                <a:defRPr/>
              </a:pPr>
              <a:t>20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Coated Tools</a:t>
            </a:r>
            <a:endParaRPr lang="en-AU" altLang="en-US" b="1" smtClean="0"/>
          </a:p>
        </p:txBody>
      </p:sp>
      <p:sp>
        <p:nvSpPr>
          <p:cNvPr id="3072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378825" cy="48768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AU" sz="2400" dirty="0" smtClean="0">
                <a:latin typeface="Arial" charset="0"/>
              </a:rPr>
              <a:t>New alloys and engineered materials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developed to have high strength and toughness (since 1960’s)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problem: abrasive, chemically reactive with tool materials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Difficulty in machining these materials </a:t>
            </a:r>
            <a:r>
              <a:rPr lang="en-AU" sz="2100" dirty="0" smtClean="0">
                <a:latin typeface="Arial" charset="0"/>
                <a:sym typeface="Symbol"/>
              </a:rPr>
              <a:t> rise of coated tools </a:t>
            </a:r>
            <a:endParaRPr lang="en-AU" sz="2100" dirty="0" smtClean="0">
              <a:latin typeface="Arial" charset="0"/>
            </a:endParaRPr>
          </a:p>
          <a:p>
            <a:pPr marL="457200" indent="-457200" eaLnBrk="1" hangingPunct="1">
              <a:defRPr/>
            </a:pPr>
            <a:r>
              <a:rPr lang="en-AU" sz="2400" dirty="0" smtClean="0">
                <a:latin typeface="Arial" charset="0"/>
              </a:rPr>
              <a:t>Coatings have unique properties: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dirty="0" smtClean="0">
                <a:latin typeface="Arial" charset="0"/>
              </a:rPr>
              <a:t>Lower friction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dirty="0" smtClean="0">
                <a:latin typeface="Arial" charset="0"/>
              </a:rPr>
              <a:t>Higher adhesion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dirty="0" smtClean="0">
                <a:latin typeface="Arial" charset="0"/>
              </a:rPr>
              <a:t>Higher resistance to wear and cracking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dirty="0" smtClean="0">
                <a:latin typeface="Arial" charset="0"/>
              </a:rPr>
              <a:t>Acting as a diffusion barrier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dirty="0" smtClean="0">
                <a:latin typeface="Arial" charset="0"/>
              </a:rPr>
              <a:t>Higher hot hardness and impact resistance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AU" sz="2400" dirty="0" smtClean="0">
              <a:latin typeface="Arial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30725" name="Picture 7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909E271-36D3-4503-BBA8-17A273CBF0E9}" type="slidenum">
              <a:rPr lang="en-US" altLang="zh-CN"/>
              <a:pPr>
                <a:defRPr/>
              </a:pPr>
              <a:t>21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Coated Tools</a:t>
            </a:r>
            <a:endParaRPr lang="en-AU" altLang="en-US" b="1" smtClean="0"/>
          </a:p>
        </p:txBody>
      </p:sp>
      <p:sp>
        <p:nvSpPr>
          <p:cNvPr id="30723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1600200"/>
            <a:ext cx="8534400" cy="48768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AU" sz="2400" dirty="0" smtClean="0">
                <a:latin typeface="Arial" charset="0"/>
              </a:rPr>
              <a:t>Coated tools: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Tools lives up to 10X &gt; uncoated tools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  <a:sym typeface="Symbol"/>
              </a:rPr>
              <a:t> allows higher </a:t>
            </a:r>
            <a:r>
              <a:rPr lang="en-AU" sz="2100" i="1" dirty="0" smtClean="0">
                <a:latin typeface="Arial" charset="0"/>
                <a:sym typeface="Symbol"/>
              </a:rPr>
              <a:t>V </a:t>
            </a:r>
            <a:r>
              <a:rPr lang="en-AU" sz="2100" dirty="0" smtClean="0">
                <a:latin typeface="Arial" charset="0"/>
                <a:sym typeface="Symbol"/>
              </a:rPr>
              <a:t> reduced operation time &amp; production costs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machining time dropped by &lt; 100 times since 1900 </a:t>
            </a:r>
            <a:r>
              <a:rPr lang="en-AU" sz="2100" dirty="0" smtClean="0">
                <a:latin typeface="Arial" charset="0"/>
                <a:sym typeface="Symbol"/>
              </a:rPr>
              <a:t>(see )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  <a:sym typeface="Symbol"/>
              </a:rPr>
              <a:t>Used now in 40-80% of all machining (esp. turning, milling, drilling)</a:t>
            </a:r>
          </a:p>
          <a:p>
            <a:pPr marL="320675" lvl="1" indent="0" eaLnBrk="1" hangingPunct="1">
              <a:buFont typeface="Wingdings 2" pitchFamily="18" charset="2"/>
              <a:buNone/>
              <a:defRPr/>
            </a:pPr>
            <a:endParaRPr lang="en-AU" sz="2100" dirty="0" smtClean="0">
              <a:latin typeface="Arial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31749" name="Picture 7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F70E2F6-199E-47E0-BDB7-A07A7D9F95F0}" type="slidenum">
              <a:rPr lang="en-US" altLang="zh-CN"/>
              <a:pPr>
                <a:defRPr/>
              </a:pPr>
              <a:t>22</a:t>
            </a:fld>
            <a:endParaRPr lang="en-US" altLang="zh-CN" dirty="0"/>
          </a:p>
        </p:txBody>
      </p:sp>
      <p:pic>
        <p:nvPicPr>
          <p:cNvPr id="3175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3" y="3810000"/>
            <a:ext cx="688498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Coated Tools:</a:t>
            </a:r>
            <a:br>
              <a:rPr lang="en-US" altLang="en-US" sz="3200" b="1" smtClean="0"/>
            </a:br>
            <a:r>
              <a:rPr lang="en-AU" altLang="en-US" sz="3200" b="1" smtClean="0"/>
              <a:t>Coating Materials and Coating Methods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4876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Common coating materials are: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Titanium nitride (TiN)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Titanium carbide (TiC)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Titanium carbonitride (TiCN)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Aluminum oxide (Al</a:t>
            </a:r>
            <a:r>
              <a:rPr lang="en-AU" altLang="en-US" sz="2400" baseline="-25000" smtClean="0">
                <a:latin typeface="Arial" charset="0"/>
              </a:rPr>
              <a:t>2</a:t>
            </a:r>
            <a:r>
              <a:rPr lang="en-AU" altLang="en-US" sz="2400" smtClean="0">
                <a:latin typeface="Arial" charset="0"/>
              </a:rPr>
              <a:t>O</a:t>
            </a:r>
            <a:r>
              <a:rPr lang="en-AU" altLang="en-US" sz="2400" baseline="-25000" smtClean="0">
                <a:latin typeface="Arial" charset="0"/>
              </a:rPr>
              <a:t>3</a:t>
            </a:r>
            <a:r>
              <a:rPr lang="en-AU" altLang="en-US" sz="2400" smtClean="0">
                <a:latin typeface="Arial" charset="0"/>
              </a:rPr>
              <a:t>)</a:t>
            </a:r>
          </a:p>
          <a:p>
            <a:pPr marL="457200" indent="-457200" eaLnBrk="1" hangingPunct="1">
              <a:buClr>
                <a:srgbClr val="438086"/>
              </a:buClr>
            </a:pPr>
            <a:r>
              <a:rPr lang="en-AU" altLang="en-US" sz="2400" smtClean="0">
                <a:solidFill>
                  <a:srgbClr val="000000"/>
                </a:solidFill>
                <a:latin typeface="Arial" charset="0"/>
              </a:rPr>
              <a:t>Coatings usually have sizes: 2-15 </a:t>
            </a:r>
            <a:r>
              <a:rPr lang="en-AU" altLang="en-US" sz="24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m</a:t>
            </a:r>
            <a:endParaRPr lang="en-AU" altLang="en-US" sz="2400" smtClean="0">
              <a:solidFill>
                <a:srgbClr val="000000"/>
              </a:solidFill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</a:pPr>
            <a:endParaRPr lang="en-AU" altLang="en-US" sz="2400" smtClean="0">
              <a:latin typeface="Arial" charset="0"/>
            </a:endParaRPr>
          </a:p>
          <a:p>
            <a:pPr marL="457200" indent="-457200" eaLnBrk="1" hangingPunct="1"/>
            <a:endParaRPr lang="en-AU" altLang="en-US" sz="2400" smtClean="0">
              <a:latin typeface="Arial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13EAB74-D316-4B8F-82DA-0070AB8932D9}" type="slidenum">
              <a:rPr lang="en-US" altLang="zh-CN"/>
              <a:pPr>
                <a:defRPr/>
              </a:pPr>
              <a:t>23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Coated Tools:</a:t>
            </a:r>
            <a:br>
              <a:rPr lang="en-US" altLang="en-US" sz="3200" b="1" smtClean="0"/>
            </a:br>
            <a:r>
              <a:rPr lang="en-AU" altLang="en-US" sz="3200" b="1" smtClean="0"/>
              <a:t>Coating Materials and Coating Methods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455025" cy="48768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AU" sz="2400" dirty="0" smtClean="0">
                <a:latin typeface="Arial" charset="0"/>
              </a:rPr>
              <a:t>Techniques for applying coating on cutting tools &amp; inserts: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b="1" dirty="0" smtClean="0">
                <a:latin typeface="Arial" charset="0"/>
              </a:rPr>
              <a:t>Chemical-</a:t>
            </a:r>
            <a:r>
              <a:rPr lang="en-AU" sz="2400" b="1" dirty="0" err="1" smtClean="0">
                <a:latin typeface="Arial" charset="0"/>
              </a:rPr>
              <a:t>vapor</a:t>
            </a:r>
            <a:r>
              <a:rPr lang="en-AU" sz="2400" b="1" dirty="0" smtClean="0">
                <a:latin typeface="Arial" charset="0"/>
              </a:rPr>
              <a:t> deposition </a:t>
            </a:r>
            <a:r>
              <a:rPr lang="en-AU" sz="2400" dirty="0" smtClean="0">
                <a:latin typeface="Arial" charset="0"/>
              </a:rPr>
              <a:t>(CVD)</a:t>
            </a:r>
          </a:p>
          <a:p>
            <a:pPr marL="777875" lvl="1" indent="-457200" eaLnBrk="1" hangingPunct="1">
              <a:buClr>
                <a:srgbClr val="53548A"/>
              </a:buClr>
              <a:defRPr/>
            </a:pP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used most with multiphase coating &amp; ceramic tools (later)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b="1" dirty="0" smtClean="0">
                <a:latin typeface="Arial" charset="0"/>
              </a:rPr>
              <a:t>Physical-</a:t>
            </a:r>
            <a:r>
              <a:rPr lang="en-AU" sz="2400" b="1" dirty="0" err="1" smtClean="0">
                <a:latin typeface="Arial" charset="0"/>
              </a:rPr>
              <a:t>vapor</a:t>
            </a:r>
            <a:r>
              <a:rPr lang="en-AU" sz="2400" b="1" dirty="0" smtClean="0">
                <a:latin typeface="Arial" charset="0"/>
              </a:rPr>
              <a:t> deposition </a:t>
            </a:r>
            <a:r>
              <a:rPr lang="en-AU" sz="2400" dirty="0" smtClean="0">
                <a:latin typeface="Arial" charset="0"/>
              </a:rPr>
              <a:t>(PVD)</a:t>
            </a:r>
          </a:p>
          <a:p>
            <a:pPr marL="777875" lvl="1" indent="-457200" eaLnBrk="1" hangingPunct="1">
              <a:buClr>
                <a:srgbClr val="53548A"/>
              </a:buClr>
              <a:defRPr/>
            </a:pP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PVD-coated carbides with </a:t>
            </a:r>
            <a:r>
              <a:rPr lang="en-AU" sz="2100" dirty="0" err="1" smtClean="0">
                <a:solidFill>
                  <a:srgbClr val="000000"/>
                </a:solidFill>
                <a:latin typeface="Arial" charset="0"/>
              </a:rPr>
              <a:t>TiN</a:t>
            </a: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 coating </a:t>
            </a:r>
            <a:r>
              <a:rPr lang="en-AU" sz="2100" dirty="0" smtClean="0">
                <a:latin typeface="Arial" charset="0"/>
                <a:sym typeface="Symbol" pitchFamily="18" charset="2"/>
              </a:rPr>
              <a:t></a:t>
            </a:r>
          </a:p>
          <a:p>
            <a:pPr marL="1050925" lvl="2" indent="-457200" eaLnBrk="1" hangingPunct="1">
              <a:buClr>
                <a:srgbClr val="53548A"/>
              </a:buClr>
              <a:defRPr/>
            </a:pPr>
            <a:r>
              <a:rPr lang="en-AU" sz="1800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Higher cutting-edge strength</a:t>
            </a:r>
          </a:p>
          <a:p>
            <a:pPr marL="1050925" lvl="2" indent="-457200" eaLnBrk="1" hangingPunct="1">
              <a:buClr>
                <a:srgbClr val="53548A"/>
              </a:buClr>
              <a:defRPr/>
            </a:pPr>
            <a:r>
              <a:rPr lang="en-AU" sz="1800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Lower friction</a:t>
            </a:r>
          </a:p>
          <a:p>
            <a:pPr marL="1050925" lvl="2" indent="-457200" eaLnBrk="1" hangingPunct="1">
              <a:buClr>
                <a:srgbClr val="53548A"/>
              </a:buClr>
              <a:defRPr/>
            </a:pPr>
            <a:r>
              <a:rPr lang="en-AU" sz="1800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Lower tendency to form BUE</a:t>
            </a:r>
          </a:p>
          <a:p>
            <a:pPr marL="1050925" lvl="2" indent="-457200" eaLnBrk="1" hangingPunct="1">
              <a:buClr>
                <a:srgbClr val="53548A"/>
              </a:buClr>
              <a:defRPr/>
            </a:pPr>
            <a:r>
              <a:rPr lang="en-AU" sz="1800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Smoother and more uniform thickness (2-4 m)</a:t>
            </a:r>
          </a:p>
          <a:p>
            <a:pPr marL="593725" lvl="2" indent="0" eaLnBrk="1" hangingPunct="1">
              <a:buClr>
                <a:srgbClr val="53548A"/>
              </a:buClr>
              <a:buFont typeface="Wingdings" pitchFamily="2" charset="2"/>
              <a:buNone/>
              <a:defRPr/>
            </a:pPr>
            <a:r>
              <a:rPr lang="en-AU" sz="1800" i="1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(note, how this covers all aspects of higher machinability in last chapter)</a:t>
            </a:r>
          </a:p>
          <a:p>
            <a:pPr marL="1050925" lvl="2" indent="-457200" eaLnBrk="1" hangingPunct="1">
              <a:buClr>
                <a:srgbClr val="53548A"/>
              </a:buClr>
              <a:defRPr/>
            </a:pPr>
            <a:endParaRPr lang="en-AU" sz="1800" dirty="0" smtClean="0">
              <a:solidFill>
                <a:srgbClr val="000000"/>
              </a:solidFill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endParaRPr lang="en-AU" sz="2400" dirty="0" smtClean="0">
              <a:latin typeface="Arial" charset="0"/>
            </a:endParaRPr>
          </a:p>
          <a:p>
            <a:pPr marL="457200" indent="-457200" eaLnBrk="1" hangingPunct="1">
              <a:buClr>
                <a:srgbClr val="438086"/>
              </a:buClr>
              <a:defRPr/>
            </a:pPr>
            <a:endParaRPr lang="en-AU" sz="2400" dirty="0" smtClean="0">
              <a:solidFill>
                <a:srgbClr val="000000"/>
              </a:solidFill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endParaRPr lang="en-AU" sz="2400" dirty="0" smtClean="0">
              <a:latin typeface="Arial" charset="0"/>
            </a:endParaRPr>
          </a:p>
          <a:p>
            <a:pPr marL="457200" indent="-457200" eaLnBrk="1" hangingPunct="1">
              <a:defRPr/>
            </a:pPr>
            <a:endParaRPr lang="en-AU" sz="2400" dirty="0" smtClean="0">
              <a:latin typeface="Arial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511CF9D-3726-48D7-99EB-B43CE0573981}" type="slidenum">
              <a:rPr lang="en-US" altLang="zh-CN"/>
              <a:pPr>
                <a:defRPr/>
              </a:pPr>
              <a:t>24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Coated Tools:</a:t>
            </a:r>
            <a:br>
              <a:rPr lang="en-US" altLang="en-US" sz="3200" b="1" smtClean="0"/>
            </a:br>
            <a:r>
              <a:rPr lang="en-AU" altLang="en-US" sz="3200" b="1" smtClean="0"/>
              <a:t>Coating Materials and Coating Methods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378825" cy="50292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AU" sz="2400" dirty="0" smtClean="0">
                <a:latin typeface="Arial" charset="0"/>
              </a:rPr>
              <a:t>Coatings for tools should have following characteristics: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b="1" dirty="0" smtClean="0">
                <a:latin typeface="Arial" charset="0"/>
              </a:rPr>
              <a:t>High hardness</a:t>
            </a:r>
            <a:r>
              <a:rPr lang="en-AU" sz="2400" dirty="0" smtClean="0">
                <a:latin typeface="Arial" charset="0"/>
              </a:rPr>
              <a:t>: at high temp </a:t>
            </a:r>
            <a:r>
              <a:rPr lang="en-AU" sz="2400" dirty="0" smtClean="0">
                <a:latin typeface="Arial" charset="0"/>
                <a:sym typeface="Symbol"/>
              </a:rPr>
              <a:t> </a:t>
            </a:r>
            <a:r>
              <a:rPr lang="en-AU" sz="2400" dirty="0" smtClean="0">
                <a:latin typeface="Arial" charset="0"/>
              </a:rPr>
              <a:t>resist wear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b="1" dirty="0" smtClean="0">
                <a:latin typeface="Arial" charset="0"/>
              </a:rPr>
              <a:t>Chemical stability </a:t>
            </a:r>
            <a:r>
              <a:rPr lang="en-AU" sz="2400" dirty="0" smtClean="0">
                <a:latin typeface="Arial" charset="0"/>
              </a:rPr>
              <a:t>and </a:t>
            </a:r>
            <a:r>
              <a:rPr lang="en-AU" sz="2400" b="1" dirty="0" smtClean="0">
                <a:latin typeface="Arial" charset="0"/>
              </a:rPr>
              <a:t>inertness</a:t>
            </a:r>
            <a:r>
              <a:rPr lang="en-AU" sz="2400" dirty="0" smtClean="0">
                <a:latin typeface="Arial" charset="0"/>
              </a:rPr>
              <a:t> to workpiece </a:t>
            </a:r>
            <a:r>
              <a:rPr lang="en-AU" sz="2400" dirty="0" smtClean="0">
                <a:latin typeface="Arial" charset="0"/>
                <a:sym typeface="Symbol"/>
              </a:rPr>
              <a:t></a:t>
            </a:r>
            <a:r>
              <a:rPr lang="en-AU" sz="2400" dirty="0" smtClean="0">
                <a:latin typeface="Arial" charset="0"/>
              </a:rPr>
              <a:t> resist wear</a:t>
            </a:r>
            <a:endParaRPr lang="en-AU" sz="2400" b="1" dirty="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b="1" dirty="0" smtClean="0">
                <a:latin typeface="Arial" charset="0"/>
              </a:rPr>
              <a:t>Low thermal conductivity</a:t>
            </a:r>
            <a:r>
              <a:rPr lang="en-AU" sz="2400" dirty="0" smtClean="0">
                <a:latin typeface="Arial" charset="0"/>
              </a:rPr>
              <a:t>: </a:t>
            </a:r>
            <a:r>
              <a:rPr lang="en-AU" sz="2400" dirty="0" smtClean="0">
                <a:latin typeface="Arial" charset="0"/>
                <a:sym typeface="Symbol"/>
              </a:rPr>
              <a:t></a:t>
            </a:r>
            <a:r>
              <a:rPr lang="en-AU" sz="2400" dirty="0" smtClean="0">
                <a:latin typeface="Arial" charset="0"/>
              </a:rPr>
              <a:t> prevent rise in tool temp.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b="1" dirty="0" smtClean="0">
                <a:latin typeface="Arial" charset="0"/>
              </a:rPr>
              <a:t>Compatibility and good bonding</a:t>
            </a:r>
            <a:r>
              <a:rPr lang="en-AU" sz="2400" dirty="0" smtClean="0">
                <a:latin typeface="Arial" charset="0"/>
              </a:rPr>
              <a:t> to substrate (i.e. tool material) </a:t>
            </a:r>
            <a:r>
              <a:rPr lang="en-AU" sz="2400" dirty="0" smtClean="0">
                <a:latin typeface="Arial" charset="0"/>
                <a:sym typeface="Symbol"/>
              </a:rPr>
              <a:t> prevent flaking</a:t>
            </a:r>
            <a:endParaRPr lang="en-AU" sz="2400" b="1" dirty="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b="1" dirty="0" smtClean="0">
                <a:latin typeface="Arial" charset="0"/>
              </a:rPr>
              <a:t>Little or no porosity</a:t>
            </a:r>
            <a:r>
              <a:rPr lang="en-AU" sz="2400" dirty="0" smtClean="0">
                <a:latin typeface="Arial" charset="0"/>
              </a:rPr>
              <a:t> in coating </a:t>
            </a:r>
            <a:r>
              <a:rPr lang="en-AU" sz="2400" dirty="0" smtClean="0">
                <a:latin typeface="Arial" charset="0"/>
                <a:sym typeface="Symbol"/>
              </a:rPr>
              <a:t> high strength and integrity</a:t>
            </a:r>
          </a:p>
          <a:p>
            <a:pPr marL="457200" indent="-457200" eaLnBrk="1" hangingPunct="1">
              <a:defRPr/>
            </a:pPr>
            <a:r>
              <a:rPr lang="en-AU" sz="2400" dirty="0" smtClean="0">
                <a:latin typeface="Arial" charset="0"/>
              </a:rPr>
              <a:t>Additional enhancements to coating: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Using substrate with high hardness, toughness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Honing cutting edges to avoid peeling of coating at edges</a:t>
            </a:r>
          </a:p>
          <a:p>
            <a:pPr marL="777875" lvl="1" indent="-457200" eaLnBrk="1" hangingPunct="1">
              <a:defRPr/>
            </a:pPr>
            <a:endParaRPr lang="en-AU" sz="2100" dirty="0">
              <a:latin typeface="Arial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AU" sz="2400" dirty="0" smtClean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4E65E71-19FD-404E-B283-003ADB499650}" type="slidenum">
              <a:rPr lang="en-US" altLang="zh-CN"/>
              <a:pPr>
                <a:defRPr/>
              </a:pPr>
              <a:t>25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Coated Tools:</a:t>
            </a:r>
            <a:br>
              <a:rPr lang="en-US" altLang="en-US" sz="3200" b="1" smtClean="0"/>
            </a:br>
            <a:r>
              <a:rPr lang="en-AU" altLang="en-US" sz="3200" b="1" smtClean="0"/>
              <a:t>Coating Materials and Coating Methods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Titanium-nitride Coatings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Have low friction coefficients, high hardness, resistance to high temperature, and good adhesion to substrate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Improve the life of high-speed steel tools and improve the lives of carbide tools, drill bits, and cutters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Perform well at higher cutting speeds and feeds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Flank wear « in uncoated tools</a:t>
            </a:r>
            <a:br>
              <a:rPr lang="en-AU" altLang="en-US" sz="2400" smtClean="0">
                <a:latin typeface="Arial" charset="0"/>
              </a:rPr>
            </a:br>
            <a:r>
              <a:rPr lang="en-AU" altLang="en-US" sz="2400" smtClean="0">
                <a:latin typeface="Arial" charset="0"/>
              </a:rPr>
              <a:t>(see right)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Flank surface can be reground</a:t>
            </a:r>
            <a:br>
              <a:rPr lang="en-AU" altLang="en-US" sz="2400" smtClean="0">
                <a:latin typeface="Arial" charset="0"/>
              </a:rPr>
            </a:br>
            <a:r>
              <a:rPr lang="en-AU" altLang="en-US" sz="2400" smtClean="0">
                <a:latin typeface="Arial" charset="0"/>
              </a:rPr>
              <a:t>after use without removing </a:t>
            </a:r>
            <a:br>
              <a:rPr lang="en-AU" altLang="en-US" sz="2400" smtClean="0">
                <a:latin typeface="Arial" charset="0"/>
              </a:rPr>
            </a:br>
            <a:r>
              <a:rPr lang="en-AU" altLang="en-US" sz="2400" smtClean="0">
                <a:latin typeface="Arial" charset="0"/>
              </a:rPr>
              <a:t>coating on rake face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4114800"/>
            <a:ext cx="385921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BE3384E-3A61-414F-BF6C-06453FF5B462}" type="slidenum">
              <a:rPr lang="en-US" altLang="zh-CN"/>
              <a:pPr>
                <a:defRPr/>
              </a:pPr>
              <a:t>26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Coated Tools:</a:t>
            </a:r>
            <a:br>
              <a:rPr lang="en-US" altLang="en-US" sz="3200" b="1" smtClean="0"/>
            </a:br>
            <a:r>
              <a:rPr lang="en-AU" altLang="en-US" sz="3200" b="1" smtClean="0"/>
              <a:t>Coating Materials and Coating Methods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Titanium-carbide Coatings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Coatings have high flank-wear resistance in machining abrasive materials (used with WC inserts)</a:t>
            </a: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Ceramic Coatings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Ceramic serve well as coating material since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chemically inert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have low thermal conductivity,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resist high temperature,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resist flank and crater wear</a:t>
            </a:r>
          </a:p>
          <a:p>
            <a:pPr marL="457200" indent="-457200" eaLnBrk="1" hangingPunct="1">
              <a:buFont typeface="Wingdings" pitchFamily="2" charset="2"/>
              <a:buNone/>
            </a:pPr>
            <a:endParaRPr lang="en-US" altLang="en-US" sz="2400" smtClean="0">
              <a:latin typeface="Arial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3BA650C-5DFB-4FFF-A8A5-CF8EDA92940F}" type="slidenum">
              <a:rPr lang="en-US" altLang="zh-CN"/>
              <a:pPr>
                <a:defRPr/>
              </a:pPr>
              <a:t>27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Coated Tools:</a:t>
            </a:r>
            <a:br>
              <a:rPr lang="en-US" altLang="en-US" sz="3200" b="1" smtClean="0"/>
            </a:br>
            <a:r>
              <a:rPr lang="en-AU" altLang="en-US" sz="3200" b="1" smtClean="0"/>
              <a:t>Coating Materials and Coating Methods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Multiphase Coatings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Desirable properties of coatings can be combined &amp; optimized with use of </a:t>
            </a:r>
            <a:r>
              <a:rPr lang="en-AU" altLang="en-US" sz="2400" i="1" smtClean="0">
                <a:latin typeface="Arial" charset="0"/>
              </a:rPr>
              <a:t>multiphase coatings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e.g. carbide tools with 3 layers</a:t>
            </a:r>
          </a:p>
          <a:p>
            <a:pPr marL="777875" lvl="1" indent="-457200" eaLnBrk="1" hangingPunct="1"/>
            <a:r>
              <a:rPr lang="en-AU" altLang="en-US" sz="2100" b="1" smtClean="0">
                <a:latin typeface="Arial" charset="0"/>
              </a:rPr>
              <a:t>TiC</a:t>
            </a:r>
            <a:r>
              <a:rPr lang="en-AU" altLang="en-US" sz="2100" smtClean="0">
                <a:latin typeface="Arial" charset="0"/>
              </a:rPr>
              <a:t> to bond with substrate (bottom)</a:t>
            </a:r>
          </a:p>
          <a:p>
            <a:pPr marL="777875" lvl="1" indent="-457200" eaLnBrk="1" hangingPunct="1"/>
            <a:r>
              <a:rPr lang="en-AU" altLang="en-US" sz="2000" b="1" smtClean="0">
                <a:latin typeface="Arial" charset="0"/>
              </a:rPr>
              <a:t>Al</a:t>
            </a:r>
            <a:r>
              <a:rPr lang="en-AU" altLang="en-US" sz="2000" b="1" baseline="-25000" smtClean="0">
                <a:latin typeface="Arial" charset="0"/>
              </a:rPr>
              <a:t>2</a:t>
            </a:r>
            <a:r>
              <a:rPr lang="en-AU" altLang="en-US" sz="2000" b="1" smtClean="0">
                <a:latin typeface="Arial" charset="0"/>
              </a:rPr>
              <a:t>O</a:t>
            </a:r>
            <a:r>
              <a:rPr lang="en-AU" altLang="en-US" sz="2000" b="1" baseline="-25000" smtClean="0">
                <a:latin typeface="Arial" charset="0"/>
              </a:rPr>
              <a:t>3</a:t>
            </a:r>
            <a:r>
              <a:rPr lang="en-AU" altLang="en-US" sz="2000" baseline="-25000" smtClean="0">
                <a:latin typeface="Arial" charset="0"/>
              </a:rPr>
              <a:t> </a:t>
            </a:r>
            <a:r>
              <a:rPr lang="en-AU" altLang="en-US" sz="2000" smtClean="0">
                <a:latin typeface="Arial" charset="0"/>
              </a:rPr>
              <a:t>to bond well and be compatible with layer on top &amp; bottom</a:t>
            </a:r>
          </a:p>
          <a:p>
            <a:pPr marL="777875" lvl="1" indent="-457200" eaLnBrk="1" hangingPunct="1"/>
            <a:r>
              <a:rPr lang="en-AU" altLang="en-US" sz="2000" b="1" smtClean="0">
                <a:latin typeface="Arial" charset="0"/>
              </a:rPr>
              <a:t>TiN</a:t>
            </a:r>
            <a:r>
              <a:rPr lang="en-AU" altLang="en-US" sz="2000" smtClean="0">
                <a:latin typeface="Arial" charset="0"/>
              </a:rPr>
              <a:t> to resist wear &amp; have low thermal conductivity (top)</a:t>
            </a:r>
          </a:p>
          <a:p>
            <a:pPr marL="777875" lvl="1" indent="-457200" eaLnBrk="1" hangingPunct="1"/>
            <a:r>
              <a:rPr lang="en-AU" altLang="en-US" sz="2000" smtClean="0">
                <a:latin typeface="Arial" charset="0"/>
              </a:rPr>
              <a:t>usually used to machine cast iron or steel</a:t>
            </a:r>
            <a:endParaRPr lang="en-AU" altLang="en-US" sz="2400" smtClean="0">
              <a:latin typeface="Arial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23CE8C4-F1EE-459F-B7D4-E056B56B3656}" type="slidenum">
              <a:rPr lang="en-US" altLang="zh-CN"/>
              <a:pPr>
                <a:defRPr/>
              </a:pPr>
              <a:t>28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Coated Tools:</a:t>
            </a:r>
            <a:br>
              <a:rPr lang="en-US" altLang="en-US" sz="3200" b="1" smtClean="0"/>
            </a:br>
            <a:r>
              <a:rPr lang="en-AU" altLang="en-US" sz="3200" b="1" smtClean="0"/>
              <a:t>Coating Materials and Coating Methods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Alternating Multiphase Coatings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Size of each coating layer: </a:t>
            </a:r>
            <a:r>
              <a:rPr lang="en-AU" altLang="en-US" sz="24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2-10 m</a:t>
            </a:r>
          </a:p>
          <a:p>
            <a:pPr marL="457200" indent="-457200" eaLnBrk="1" hangingPunct="1"/>
            <a:r>
              <a:rPr lang="en-AU" altLang="en-US" sz="24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Note, thinner coating  grain size </a:t>
            </a:r>
            <a:r>
              <a:rPr lang="en-AU" altLang="en-US" sz="20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</a:t>
            </a:r>
            <a:r>
              <a:rPr lang="en-AU" altLang="en-US" sz="24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 hardness ↑</a:t>
            </a:r>
          </a:p>
          <a:p>
            <a:pPr marL="457200" indent="-457200" eaLnBrk="1" hangingPunct="1"/>
            <a:r>
              <a:rPr lang="en-AU" altLang="en-US" sz="24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Inserts can have as many as 13 alternating layers</a:t>
            </a:r>
            <a:endParaRPr lang="en-AU" altLang="en-US" sz="2400" smtClean="0">
              <a:latin typeface="Arial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375025"/>
            <a:ext cx="67056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579EAD8-A39F-41DF-B49C-DDDCDE1A05DE}" type="slidenum">
              <a:rPr lang="en-US" altLang="zh-CN"/>
              <a:pPr>
                <a:defRPr/>
              </a:pPr>
              <a:t>29</a:t>
            </a:fld>
            <a:endParaRPr lang="en-US" altLang="zh-CN" dirty="0"/>
          </a:p>
        </p:txBody>
      </p:sp>
      <p:sp>
        <p:nvSpPr>
          <p:cNvPr id="38919" name="Rectangle 8"/>
          <p:cNvSpPr>
            <a:spLocks noChangeArrowheads="1"/>
          </p:cNvSpPr>
          <p:nvPr/>
        </p:nvSpPr>
        <p:spPr bwMode="auto">
          <a:xfrm>
            <a:off x="304800" y="4211638"/>
            <a:ext cx="2438400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TiN: </a:t>
            </a:r>
            <a:r>
              <a:rPr lang="en-US" altLang="en-US" sz="1800">
                <a:latin typeface="Arial" charset="0"/>
                <a:ea typeface="SimSun" pitchFamily="2" charset="-122"/>
              </a:rPr>
              <a:t>low friction</a:t>
            </a:r>
          </a:p>
          <a:p>
            <a:pPr eaLnBrk="1" hangingPunct="1">
              <a:buFontTx/>
              <a:buNone/>
            </a:pPr>
            <a:r>
              <a:rPr lang="en-AU" altLang="en-US" sz="1800" b="1">
                <a:latin typeface="Arial" charset="0"/>
              </a:rPr>
              <a:t>Al</a:t>
            </a:r>
            <a:r>
              <a:rPr lang="en-AU" altLang="en-US" sz="1800" b="1" baseline="-25000">
                <a:latin typeface="Arial" charset="0"/>
              </a:rPr>
              <a:t>2</a:t>
            </a:r>
            <a:r>
              <a:rPr lang="en-AU" altLang="en-US" sz="1800" b="1">
                <a:latin typeface="Arial" charset="0"/>
              </a:rPr>
              <a:t>O</a:t>
            </a:r>
            <a:r>
              <a:rPr lang="en-AU" altLang="en-US" sz="1800" b="1" baseline="-25000">
                <a:latin typeface="Arial" charset="0"/>
              </a:rPr>
              <a:t>3</a:t>
            </a:r>
            <a:r>
              <a:rPr lang="en-AU" altLang="en-US" sz="1800">
                <a:latin typeface="Arial" charset="0"/>
              </a:rPr>
              <a:t>: therm. stability</a:t>
            </a:r>
          </a:p>
          <a:p>
            <a:pPr eaLnBrk="1" hangingPunct="1">
              <a:buFontTx/>
              <a:buNone/>
            </a:pPr>
            <a:r>
              <a:rPr lang="en-AU" altLang="en-US" sz="1800" b="1">
                <a:latin typeface="Arial" charset="0"/>
              </a:rPr>
              <a:t>TiCN</a:t>
            </a:r>
            <a:r>
              <a:rPr lang="en-AU" altLang="en-US" sz="1800">
                <a:latin typeface="Arial" charset="0"/>
              </a:rPr>
              <a:t>: resists flank + crater wear </a:t>
            </a:r>
          </a:p>
          <a:p>
            <a:pPr eaLnBrk="1" hangingPunct="1">
              <a:buFontTx/>
              <a:buNone/>
            </a:pPr>
            <a:endParaRPr lang="en-US" altLang="en-US" sz="1800" b="1">
              <a:latin typeface="Arial" charset="0"/>
              <a:ea typeface="SimSun" pitchFamily="2" charset="-122"/>
            </a:endParaRPr>
          </a:p>
          <a:p>
            <a:pPr eaLnBrk="1" hangingPunct="1">
              <a:buFontTx/>
              <a:buNone/>
            </a:pPr>
            <a:endParaRPr lang="en-US" altLang="en-US" sz="1800">
              <a:latin typeface="Arial" charset="0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ea typeface="SimSun" pitchFamily="2" charset="-122"/>
              </a:rPr>
              <a:t>Introduction</a:t>
            </a:r>
            <a:endParaRPr lang="en-AU" altLang="en-US" b="1" smtClean="0"/>
          </a:p>
        </p:txBody>
      </p:sp>
      <p:sp>
        <p:nvSpPr>
          <p:cNvPr id="1229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5240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US" altLang="zh-CN" sz="2400" smtClean="0">
                <a:latin typeface="Arial" charset="0"/>
                <a:ea typeface="SimSun" pitchFamily="2" charset="-122"/>
              </a:rPr>
              <a:t>Cutting tool is subjected to –as mentioned before– : 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zh-CN" sz="2400" smtClean="0">
                <a:latin typeface="Arial" charset="0"/>
                <a:ea typeface="SimSun" pitchFamily="2" charset="-122"/>
              </a:rPr>
              <a:t>High temperatures,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zh-CN" sz="2400" smtClean="0">
                <a:latin typeface="Arial" charset="0"/>
                <a:ea typeface="SimSun" pitchFamily="2" charset="-122"/>
              </a:rPr>
              <a:t>High contact stresses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zh-CN" sz="2400" smtClean="0">
                <a:latin typeface="Arial" charset="0"/>
                <a:ea typeface="SimSun" pitchFamily="2" charset="-122"/>
              </a:rPr>
              <a:t>Rubbing along the tool–chip interface and along the machined surface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Cutting-tool material must possess: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Hot hardness </a:t>
            </a:r>
            <a:r>
              <a:rPr lang="en-AU" altLang="en-US" sz="2400" smtClean="0">
                <a:latin typeface="Arial" charset="0"/>
              </a:rPr>
              <a:t>(see right)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compare ceramics vs. carbon steels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Toughness </a:t>
            </a:r>
            <a:r>
              <a:rPr lang="en-AU" altLang="en-US" sz="2400" smtClean="0">
                <a:latin typeface="Arial" charset="0"/>
              </a:rPr>
              <a:t>and </a:t>
            </a:r>
            <a:r>
              <a:rPr lang="en-AU" altLang="en-US" sz="2400" b="1" smtClean="0">
                <a:latin typeface="Arial" charset="0"/>
              </a:rPr>
              <a:t>impact strength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Thermal shock resistance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Wear resistance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Chemical stability </a:t>
            </a:r>
            <a:r>
              <a:rPr lang="en-AU" altLang="en-US" sz="2400" smtClean="0">
                <a:latin typeface="Arial" charset="0"/>
              </a:rPr>
              <a:t>and </a:t>
            </a:r>
            <a:r>
              <a:rPr lang="en-AU" altLang="en-US" sz="2400" b="1" smtClean="0">
                <a:latin typeface="Arial" charset="0"/>
              </a:rPr>
              <a:t>inertness </a:t>
            </a:r>
            <a:r>
              <a:rPr lang="en-AU" altLang="en-US" sz="2400" smtClean="0">
                <a:latin typeface="Arial" charset="0"/>
              </a:rPr>
              <a:t>(e.g. no adhesion)</a:t>
            </a:r>
          </a:p>
        </p:txBody>
      </p:sp>
      <p:pic>
        <p:nvPicPr>
          <p:cNvPr id="12292" name="Picture 10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28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29000"/>
            <a:ext cx="3200400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B70D129-46E5-4A1C-8E73-0924FCCFD1A3}" type="slidenum">
              <a:rPr lang="en-US" altLang="zh-CN"/>
              <a:pPr>
                <a:defRPr/>
              </a:pPr>
              <a:t>3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Coated Tools:</a:t>
            </a:r>
            <a:br>
              <a:rPr lang="en-US" altLang="en-US" sz="4000" b="1" smtClean="0"/>
            </a:br>
            <a:r>
              <a:rPr lang="en-AU" altLang="en-US" sz="4000" b="1" smtClean="0"/>
              <a:t>Miscellaneous Coating Materials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b="1" smtClean="0">
                <a:latin typeface="Arial" charset="0"/>
              </a:rPr>
              <a:t>Polycrystalline diamond coating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used especially with WC and SiN inserts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used to machine abrasive, nonferrous metals (e.g. Al)</a:t>
            </a:r>
          </a:p>
          <a:p>
            <a:pPr marL="457200" indent="-457200" eaLnBrk="1" hangingPunct="1"/>
            <a:r>
              <a:rPr lang="en-AU" altLang="en-US" sz="2400" b="1" smtClean="0">
                <a:latin typeface="Arial" charset="0"/>
              </a:rPr>
              <a:t>Titanium carbonitride (TiCN) </a:t>
            </a:r>
            <a:r>
              <a:rPr lang="en-AU" altLang="en-US" sz="2400" smtClean="0">
                <a:latin typeface="Arial" charset="0"/>
              </a:rPr>
              <a:t>and </a:t>
            </a:r>
            <a:r>
              <a:rPr lang="en-AU" altLang="en-US" sz="2400" b="1" smtClean="0">
                <a:latin typeface="Arial" charset="0"/>
              </a:rPr>
              <a:t>titanium-aluminum nitride (TiAlN): </a:t>
            </a:r>
            <a:r>
              <a:rPr lang="en-AU" altLang="en-US" sz="2400" smtClean="0">
                <a:latin typeface="Arial" charset="0"/>
              </a:rPr>
              <a:t>effective in cutting stainless steels</a:t>
            </a:r>
          </a:p>
          <a:p>
            <a:pPr marL="457200" indent="-457200" eaLnBrk="1" hangingPunct="1"/>
            <a:r>
              <a:rPr lang="en-AU" altLang="en-US" sz="2400" b="1" smtClean="0">
                <a:latin typeface="Arial" charset="0"/>
              </a:rPr>
              <a:t>Chromium carbide (CrC) </a:t>
            </a:r>
            <a:r>
              <a:rPr lang="en-AU" altLang="en-US" sz="2400" smtClean="0">
                <a:latin typeface="Arial" charset="0"/>
              </a:rPr>
              <a:t>used to machine softer metals that adhere to cutting tool (e.g. Al, Cu, Ti)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More recent developments are </a:t>
            </a:r>
            <a:r>
              <a:rPr lang="en-AU" altLang="en-US" sz="2400" b="1" smtClean="0">
                <a:latin typeface="Arial" charset="0"/>
              </a:rPr>
              <a:t>nanolayer coatings </a:t>
            </a:r>
            <a:r>
              <a:rPr lang="en-AU" altLang="en-US" sz="2400" smtClean="0">
                <a:latin typeface="Arial" charset="0"/>
              </a:rPr>
              <a:t>and </a:t>
            </a:r>
            <a:r>
              <a:rPr lang="en-AU" altLang="en-US" sz="2400" b="1" smtClean="0">
                <a:latin typeface="Arial" charset="0"/>
              </a:rPr>
              <a:t>composite coatings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Hardness almost as high as cBN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Still in experimental phase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Expected to have wide applications in machining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A361311-84A2-4257-8FB0-86E00C962EBC}" type="slidenum">
              <a:rPr lang="en-US" altLang="zh-CN"/>
              <a:pPr>
                <a:defRPr/>
              </a:pPr>
              <a:t>30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Coated Tools: </a:t>
            </a:r>
            <a:r>
              <a:rPr lang="en-AU" altLang="en-US" sz="4000" b="1" smtClean="0"/>
              <a:t>Ion Implantation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Ions are introduced into the surface of the cutting tool, improving its surface properties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Process does not change the dimensions of tools</a:t>
            </a:r>
          </a:p>
          <a:p>
            <a:pPr marL="457200" indent="-457200" eaLnBrk="1" hangingPunct="1"/>
            <a:r>
              <a:rPr lang="en-AU" altLang="en-US" sz="2400" b="1" smtClean="0">
                <a:latin typeface="Arial" charset="0"/>
              </a:rPr>
              <a:t>Nitrogen-ion </a:t>
            </a:r>
            <a:r>
              <a:rPr lang="en-AU" altLang="en-US" sz="2400" smtClean="0">
                <a:latin typeface="Arial" charset="0"/>
              </a:rPr>
              <a:t>implanted carbide tools have been used successfully on alloy steels and stainless steels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10FD01D-796B-4E65-BBDE-7E44A0804A37}" type="slidenum">
              <a:rPr lang="en-US" altLang="zh-CN"/>
              <a:pPr>
                <a:defRPr/>
              </a:pPr>
              <a:t>31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Alumina-based Ceramics</a:t>
            </a:r>
            <a:endParaRPr lang="en-AU" altLang="en-US" sz="4000" b="1" smtClean="0"/>
          </a:p>
        </p:txBody>
      </p:sp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b="1" smtClean="0">
                <a:latin typeface="Arial" charset="0"/>
              </a:rPr>
              <a:t>Ceramic </a:t>
            </a:r>
            <a:r>
              <a:rPr lang="en-AU" altLang="en-US" sz="2400" smtClean="0">
                <a:latin typeface="Arial" charset="0"/>
              </a:rPr>
              <a:t>tool materials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consist of fine-grained and high-purity </a:t>
            </a:r>
            <a:r>
              <a:rPr lang="en-AU" altLang="en-US" sz="2100" b="1" smtClean="0">
                <a:latin typeface="Arial" charset="0"/>
              </a:rPr>
              <a:t>aluminum oxide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additions of titanium carbide and zirconium oxide improve toughness and thermal shock resistance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ceramic inserts used in high-speed cutting (e.g. turning)</a:t>
            </a:r>
          </a:p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Alumina-based ceramic </a:t>
            </a:r>
            <a:r>
              <a:rPr lang="en-AU" altLang="en-US" sz="2400" smtClean="0">
                <a:latin typeface="Arial" charset="0"/>
              </a:rPr>
              <a:t>tools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high abrasion resistance and hot hardness (see below)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more inert than HSS &amp;</a:t>
            </a:r>
            <a:br>
              <a:rPr lang="en-AU" altLang="en-US" sz="2100" smtClean="0">
                <a:latin typeface="Arial" charset="0"/>
              </a:rPr>
            </a:br>
            <a:r>
              <a:rPr lang="en-AU" altLang="en-US" sz="2100" smtClean="0">
                <a:latin typeface="Arial" charset="0"/>
              </a:rPr>
              <a:t>carbides </a:t>
            </a:r>
            <a:r>
              <a:rPr lang="en-AU" altLang="en-US" sz="2100" smtClean="0">
                <a:latin typeface="Arial" charset="0"/>
                <a:sym typeface="Symbol" pitchFamily="18" charset="2"/>
              </a:rPr>
              <a:t> less BUE (?)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  <a:sym typeface="Symbol" pitchFamily="18" charset="2"/>
              </a:rPr>
              <a:t> </a:t>
            </a:r>
            <a:r>
              <a:rPr lang="en-AU" altLang="en-US" sz="2100" smtClean="0">
                <a:latin typeface="Arial" charset="0"/>
              </a:rPr>
              <a:t>produce good surface</a:t>
            </a:r>
            <a:br>
              <a:rPr lang="en-AU" altLang="en-US" sz="2100" smtClean="0">
                <a:latin typeface="Arial" charset="0"/>
              </a:rPr>
            </a:br>
            <a:r>
              <a:rPr lang="en-AU" altLang="en-US" sz="2100" smtClean="0">
                <a:latin typeface="Arial" charset="0"/>
              </a:rPr>
              <a:t>finish with cast iron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have low toughness </a:t>
            </a:r>
            <a:r>
              <a:rPr lang="en-AU" altLang="en-US" sz="2100" smtClean="0">
                <a:latin typeface="Arial" charset="0"/>
                <a:sym typeface="Symbol" pitchFamily="18" charset="2"/>
              </a:rPr>
              <a:t></a:t>
            </a:r>
            <a:br>
              <a:rPr lang="en-AU" altLang="en-US" sz="2100" smtClean="0">
                <a:latin typeface="Arial" charset="0"/>
                <a:sym typeface="Symbol" pitchFamily="18" charset="2"/>
              </a:rPr>
            </a:br>
            <a:r>
              <a:rPr lang="en-AU" altLang="en-US" sz="2100" smtClean="0">
                <a:latin typeface="Arial" charset="0"/>
                <a:sym typeface="Symbol" pitchFamily="18" charset="2"/>
              </a:rPr>
              <a:t>tend to chip prematurely</a:t>
            </a:r>
            <a:endParaRPr lang="en-AU" altLang="en-US" sz="2100" smtClean="0">
              <a:latin typeface="Arial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4038600"/>
            <a:ext cx="47656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 descr="MCj04421500000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D91EA0E-DD00-4EC3-BE56-E8027ED86FE7}" type="slidenum">
              <a:rPr lang="en-US" altLang="zh-CN"/>
              <a:pPr>
                <a:defRPr/>
              </a:pPr>
              <a:t>32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Alumina-based Ceramics</a:t>
            </a:r>
            <a:endParaRPr lang="en-AU" altLang="en-US" sz="4000" b="1" smtClean="0"/>
          </a:p>
        </p:txBody>
      </p:sp>
      <p:sp>
        <p:nvSpPr>
          <p:cNvPr id="4301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Cermets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Introduced in 1960’s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Consist of </a:t>
            </a:r>
            <a:r>
              <a:rPr lang="en-AU" altLang="en-US" sz="2400" b="1" i="1" smtClean="0">
                <a:latin typeface="Arial" charset="0"/>
              </a:rPr>
              <a:t>cer</a:t>
            </a:r>
            <a:r>
              <a:rPr lang="en-AU" altLang="en-US" sz="2400" smtClean="0">
                <a:latin typeface="Arial" charset="0"/>
              </a:rPr>
              <a:t>amic particles in a </a:t>
            </a:r>
            <a:r>
              <a:rPr lang="en-AU" altLang="en-US" sz="2400" b="1" i="1" smtClean="0">
                <a:latin typeface="Arial" charset="0"/>
              </a:rPr>
              <a:t>met</a:t>
            </a:r>
            <a:r>
              <a:rPr lang="en-AU" altLang="en-US" sz="2400" smtClean="0">
                <a:latin typeface="Arial" charset="0"/>
              </a:rPr>
              <a:t>allic matrix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e.g. cermet: 70% Al</a:t>
            </a:r>
            <a:r>
              <a:rPr lang="en-AU" altLang="en-US" sz="2400" baseline="-25000" smtClean="0">
                <a:latin typeface="Arial" charset="0"/>
              </a:rPr>
              <a:t>2</a:t>
            </a:r>
            <a:r>
              <a:rPr lang="en-AU" altLang="en-US" sz="2400" smtClean="0">
                <a:latin typeface="Arial" charset="0"/>
              </a:rPr>
              <a:t>O</a:t>
            </a:r>
            <a:r>
              <a:rPr lang="en-AU" altLang="en-US" sz="2400" baseline="-25000" smtClean="0">
                <a:latin typeface="Arial" charset="0"/>
              </a:rPr>
              <a:t>3 </a:t>
            </a:r>
            <a:r>
              <a:rPr lang="en-AU" altLang="en-US" sz="2400" smtClean="0">
                <a:latin typeface="Arial" charset="0"/>
              </a:rPr>
              <a:t>+ 30% TiC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Have high chemical stability and resistance to BUE formation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But they are brittle, expensive and have limited usage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Performance is between ceramics and carbides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Application: high-speed finishing cuts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E61D0A6-1526-4FCC-8BA8-29BC2F1F0174}" type="slidenum">
              <a:rPr lang="en-US" altLang="zh-CN"/>
              <a:pPr>
                <a:defRPr/>
              </a:pPr>
              <a:t>33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Silicon-nitride-based Ceramics</a:t>
            </a:r>
            <a:endParaRPr lang="en-AU" altLang="en-US" sz="4000" b="1" smtClean="0"/>
          </a:p>
        </p:txBody>
      </p:sp>
      <p:sp>
        <p:nvSpPr>
          <p:cNvPr id="4505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Silicon-nitride </a:t>
            </a:r>
            <a:r>
              <a:rPr lang="en-AU" altLang="en-US" sz="2400" smtClean="0">
                <a:latin typeface="Arial" charset="0"/>
              </a:rPr>
              <a:t>(SiN) </a:t>
            </a:r>
            <a:r>
              <a:rPr lang="en-AU" altLang="en-US" sz="2400" i="1" smtClean="0">
                <a:latin typeface="Arial" charset="0"/>
              </a:rPr>
              <a:t>based ceramic </a:t>
            </a:r>
            <a:r>
              <a:rPr lang="en-AU" altLang="en-US" sz="2400" smtClean="0">
                <a:latin typeface="Arial" charset="0"/>
              </a:rPr>
              <a:t>tool materials consist of silicon nitride with various additions of aluminum oxide, yttrium oxide and titanium carbide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Tools have: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high toughness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hot hardness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good thermal-shock resistance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Due to chemical affinity to iron at elevated temperature, SiN-based tools are not suitable for machining steels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45061" name="Picture 6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51DBECD-076B-40FE-A060-9EE294BA13AC}" type="slidenum">
              <a:rPr lang="en-US" altLang="zh-CN"/>
              <a:pPr>
                <a:defRPr/>
              </a:pPr>
              <a:t>34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Cubic Boron Nitride</a:t>
            </a:r>
            <a:endParaRPr lang="en-AU" altLang="en-US" sz="4000" b="1" smtClean="0"/>
          </a:p>
        </p:txBody>
      </p:sp>
      <p:sp>
        <p:nvSpPr>
          <p:cNvPr id="4403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455025" cy="50292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Cubic boron nitride (cBN): </a:t>
            </a:r>
            <a:r>
              <a:rPr lang="en-AU" altLang="en-US" sz="2400" smtClean="0">
                <a:latin typeface="Arial" charset="0"/>
              </a:rPr>
              <a:t>hardest material after diamond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Carbide (substrate) provides shock resistance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cBN layer provides v. high wear resistance &amp; cutting-edge strength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At high temperatures, it is chemically inert to Fe &amp; nickel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Its resistance to oxidation is high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Suitable for cutting hardened ferrous and high-temp alloys, and for high-speed machining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But: brittle, so</a:t>
            </a:r>
            <a:br>
              <a:rPr lang="en-AU" altLang="en-US" sz="2400" smtClean="0">
                <a:latin typeface="Arial" charset="0"/>
              </a:rPr>
            </a:br>
            <a:r>
              <a:rPr lang="en-AU" altLang="en-US" sz="2400" smtClean="0">
                <a:latin typeface="Arial" charset="0"/>
              </a:rPr>
              <a:t>machine must</a:t>
            </a:r>
            <a:br>
              <a:rPr lang="en-AU" altLang="en-US" sz="2400" smtClean="0">
                <a:latin typeface="Arial" charset="0"/>
              </a:rPr>
            </a:br>
            <a:r>
              <a:rPr lang="en-AU" altLang="en-US" sz="2400" smtClean="0">
                <a:latin typeface="Arial" charset="0"/>
              </a:rPr>
              <a:t>be stiff to resist</a:t>
            </a:r>
            <a:br>
              <a:rPr lang="en-AU" altLang="en-US" sz="2400" smtClean="0">
                <a:latin typeface="Arial" charset="0"/>
              </a:rPr>
            </a:br>
            <a:r>
              <a:rPr lang="en-AU" altLang="en-US" sz="2400" smtClean="0">
                <a:latin typeface="Arial" charset="0"/>
              </a:rPr>
              <a:t>vibrations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4876800"/>
            <a:ext cx="58451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 descr="MCj04421500000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803E578-BDAC-4CD9-9183-F1546DC51C1D}" type="slidenum">
              <a:rPr lang="en-US" altLang="zh-CN"/>
              <a:pPr>
                <a:defRPr/>
              </a:pPr>
              <a:t>35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Diamond</a:t>
            </a:r>
            <a:endParaRPr lang="en-AU" altLang="en-US" sz="4000" b="1" smtClean="0"/>
          </a:p>
        </p:txBody>
      </p:sp>
      <p:sp>
        <p:nvSpPr>
          <p:cNvPr id="4608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50292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Diamond: hardest of all known substances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Properties: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low friction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high wear resistance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ability to maintain a sharp cutting edge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result in good surface finish and high dimensional accuracy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best used with soft nonferrous alloys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also used with abrasive nonmetallic and metallic materials</a:t>
            </a:r>
          </a:p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Synthetic </a:t>
            </a:r>
            <a:r>
              <a:rPr lang="en-AU" altLang="en-US" sz="2400" smtClean="0">
                <a:latin typeface="Arial" charset="0"/>
              </a:rPr>
              <a:t>or industrial </a:t>
            </a:r>
            <a:r>
              <a:rPr lang="en-AU" altLang="en-US" sz="2400" i="1" smtClean="0">
                <a:latin typeface="Arial" charset="0"/>
              </a:rPr>
              <a:t>diamonds </a:t>
            </a:r>
            <a:r>
              <a:rPr lang="en-AU" altLang="en-US" sz="2400" smtClean="0">
                <a:latin typeface="Arial" charset="0"/>
              </a:rPr>
              <a:t>are used since natural diamond has flaws and performance can be unpredictable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46085" name="Picture 6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740174A-06ED-4729-8173-2928AE71C11B}" type="slidenum">
              <a:rPr lang="en-US" altLang="zh-CN"/>
              <a:pPr>
                <a:defRPr/>
              </a:pPr>
              <a:t>36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Diamond</a:t>
            </a:r>
            <a:endParaRPr lang="en-AU" altLang="en-US" sz="4000" b="1" smtClean="0"/>
          </a:p>
        </p:txBody>
      </p:sp>
      <p:sp>
        <p:nvSpPr>
          <p:cNvPr id="4505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50292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AU" sz="2400" dirty="0" smtClean="0">
                <a:latin typeface="Arial" charset="0"/>
              </a:rPr>
              <a:t>As diamond is brittle, tool shape and sharpness </a:t>
            </a:r>
            <a:br>
              <a:rPr lang="en-AU" sz="2400" dirty="0" smtClean="0">
                <a:latin typeface="Arial" charset="0"/>
              </a:rPr>
            </a:br>
            <a:r>
              <a:rPr lang="en-AU" sz="2400" dirty="0" smtClean="0">
                <a:latin typeface="Arial" charset="0"/>
              </a:rPr>
              <a:t>are important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low rake angle must be used to provide strong cutting edge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proper mounting should be used for optimum tool life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best used with light, uninterrupted finishing cuts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tool must be resharpened as soon as it becomes dull (to minimize fracture</a:t>
            </a:r>
          </a:p>
          <a:p>
            <a:pPr marL="320675" lvl="1" indent="0" eaLnBrk="1" hangingPunct="1">
              <a:buFont typeface="Wingdings 2" pitchFamily="18" charset="2"/>
              <a:buNone/>
              <a:defRPr/>
            </a:pPr>
            <a:endParaRPr lang="en-AU" sz="2100" dirty="0" smtClean="0">
              <a:latin typeface="Arial" charset="0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3" y="4384675"/>
            <a:ext cx="4491037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MCj04421500000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F1E21F0-B542-4190-AC35-7B71ACCE2135}" type="slidenum">
              <a:rPr lang="en-US" altLang="zh-CN"/>
              <a:pPr>
                <a:defRPr/>
              </a:pPr>
              <a:t>37</a:t>
            </a:fld>
            <a:endParaRPr lang="en-US" altLang="zh-CN" dirty="0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1981200" y="4572000"/>
            <a:ext cx="28194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top row: </a:t>
            </a:r>
            <a:r>
              <a:rPr lang="en-US" altLang="en-US" sz="1800">
                <a:latin typeface="Arial" charset="0"/>
                <a:ea typeface="SimSun" pitchFamily="2" charset="-122"/>
              </a:rPr>
              <a:t>Inserts with polycrystalline cBN tips</a:t>
            </a:r>
          </a:p>
          <a:p>
            <a:pPr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bottom row:</a:t>
            </a:r>
            <a:r>
              <a:rPr lang="en-US" altLang="en-US" sz="1800">
                <a:latin typeface="Arial" charset="0"/>
                <a:ea typeface="SimSun" pitchFamily="2" charset="-122"/>
              </a:rPr>
              <a:t> Solid polycrystalline cBN inserts</a:t>
            </a:r>
          </a:p>
          <a:p>
            <a:pPr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Note: </a:t>
            </a:r>
            <a:r>
              <a:rPr lang="en-US" altLang="en-US" sz="1800">
                <a:latin typeface="Arial" charset="0"/>
                <a:ea typeface="SimSun" pitchFamily="2" charset="-122"/>
              </a:rPr>
              <a:t>these are similar to diamond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Whisker-reinforced Materials and Nanomaterials</a:t>
            </a:r>
            <a:endParaRPr lang="en-AU" altLang="en-US" sz="4000" b="1" smtClean="0"/>
          </a:p>
        </p:txBody>
      </p:sp>
      <p:sp>
        <p:nvSpPr>
          <p:cNvPr id="4813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Continuous effort to improve tool performance, increase wear resistance, and enhance properties: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High fracture toughness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Resistance to thermal shock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Cutting-edge strength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Creep resistance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Hot hardness</a:t>
            </a:r>
          </a:p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Whiskers</a:t>
            </a:r>
            <a:r>
              <a:rPr lang="en-AU" altLang="en-US" sz="2400" smtClean="0">
                <a:latin typeface="Arial" charset="0"/>
              </a:rPr>
              <a:t>: used for reinforcing fibers in composite tools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e.g. Si-carbide whiskers: 5-100 </a:t>
            </a:r>
            <a:r>
              <a:rPr lang="en-AU" altLang="en-US" sz="2100" smtClean="0">
                <a:latin typeface="Arial" charset="0"/>
                <a:sym typeface="Symbol" pitchFamily="18" charset="2"/>
              </a:rPr>
              <a:t>m long, diameter: 0.1-1 m</a:t>
            </a:r>
            <a:endParaRPr lang="en-AU" altLang="en-US" sz="2100" smtClean="0">
              <a:latin typeface="Arial" charset="0"/>
            </a:endParaRPr>
          </a:p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Nanomaterials</a:t>
            </a:r>
            <a:r>
              <a:rPr lang="en-AU" altLang="en-US" sz="2400" smtClean="0">
                <a:latin typeface="Arial" charset="0"/>
              </a:rPr>
              <a:t>:</a:t>
            </a:r>
            <a:r>
              <a:rPr lang="en-AU" altLang="en-US" sz="2400" i="1" smtClean="0">
                <a:latin typeface="Arial" charset="0"/>
              </a:rPr>
              <a:t> </a:t>
            </a:r>
            <a:r>
              <a:rPr lang="en-AU" altLang="en-US" sz="2400" smtClean="0">
                <a:latin typeface="Arial" charset="0"/>
              </a:rPr>
              <a:t>also becoming important in tools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e.g. carbides, ceramics; applied as thin coating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Increase tool life without coolant (i.e. dry machining)</a:t>
            </a:r>
          </a:p>
        </p:txBody>
      </p:sp>
      <p:pic>
        <p:nvPicPr>
          <p:cNvPr id="48132" name="Picture 6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7D2E918-EE78-4FCD-9F6B-1BD420476824}" type="slidenum">
              <a:rPr lang="en-US" altLang="zh-CN"/>
              <a:pPr>
                <a:defRPr/>
              </a:pPr>
              <a:t>38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Tool Costs and Reconditioning of Tools</a:t>
            </a:r>
            <a:endParaRPr lang="en-AU" altLang="en-US" sz="4000" b="1" smtClean="0"/>
          </a:p>
        </p:txBody>
      </p:sp>
      <p:sp>
        <p:nvSpPr>
          <p:cNvPr id="4915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Tool costs</a:t>
            </a:r>
            <a:r>
              <a:rPr lang="en-AU" altLang="en-US" sz="2400" smtClean="0">
                <a:latin typeface="Arial" charset="0"/>
              </a:rPr>
              <a:t> depend on: tool material, size, shape, chip-breaker features and quality; e.g. (12.5-</a:t>
            </a:r>
            <a:r>
              <a:rPr lang="en-AU" altLang="en-US" sz="2400" i="1" smtClean="0">
                <a:latin typeface="Arial" charset="0"/>
              </a:rPr>
              <a:t>mm </a:t>
            </a:r>
            <a:r>
              <a:rPr lang="en-AU" altLang="en-US" sz="2400" smtClean="0">
                <a:latin typeface="Arial" charset="0"/>
              </a:rPr>
              <a:t>insert):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uncoated carbide: $5-10 (cheapest)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diamond-tipped: $90-125 (most expensive)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Cost of individual insert is relatively insignificant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tooling comprises only 2-4% of all machining costs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reason: single tool can be indexed and recycled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e.g. square insert with 1 edge lasting 30-60 min will last: ?*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Cutting tools can be </a:t>
            </a:r>
            <a:r>
              <a:rPr lang="en-AU" altLang="en-US" sz="2400" b="1" smtClean="0">
                <a:latin typeface="Arial" charset="0"/>
              </a:rPr>
              <a:t>reconditioned </a:t>
            </a:r>
            <a:r>
              <a:rPr lang="en-AU" altLang="en-US" sz="2400" smtClean="0">
                <a:latin typeface="Arial" charset="0"/>
              </a:rPr>
              <a:t>by resharpening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carried out manually, or cutter grinders, or comp.-controlled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Reconditioning of coated tools also done by recoating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must make sure dimensions are same as original tool</a:t>
            </a:r>
          </a:p>
          <a:p>
            <a:pPr marL="457200" indent="-457200" eaLnBrk="1" hangingPunct="1"/>
            <a:endParaRPr lang="en-AU" altLang="en-US" sz="2400" smtClean="0">
              <a:latin typeface="Arial" charset="0"/>
            </a:endParaRPr>
          </a:p>
        </p:txBody>
      </p:sp>
      <p:pic>
        <p:nvPicPr>
          <p:cNvPr id="49156" name="Picture 5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9B5F059-DFCB-4D4F-87AC-BD3FFE19FEBA}" type="slidenum">
              <a:rPr lang="en-US" altLang="zh-CN"/>
              <a:pPr>
                <a:defRPr/>
              </a:pPr>
              <a:t>39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ea typeface="SimSun" pitchFamily="2" charset="-122"/>
              </a:rPr>
              <a:t>Introduction</a:t>
            </a:r>
            <a:endParaRPr lang="en-AU" altLang="en-US" b="1" smtClean="0"/>
          </a:p>
        </p:txBody>
      </p:sp>
      <p:sp>
        <p:nvSpPr>
          <p:cNvPr id="1331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447800"/>
            <a:ext cx="8302625" cy="54102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Tool materials -see next 3 slides- may not have all of the desired properties for a particular machining operation:</a:t>
            </a:r>
          </a:p>
          <a:p>
            <a:pPr marL="777875" lvl="1" indent="-457200" eaLnBrk="1" hangingPunct="1"/>
            <a:r>
              <a:rPr lang="en-AU" altLang="en-US" sz="2100" b="1" smtClean="0">
                <a:latin typeface="Arial" charset="0"/>
              </a:rPr>
              <a:t>Hardness, strength</a:t>
            </a:r>
            <a:r>
              <a:rPr lang="en-AU" altLang="en-US" sz="2100" smtClean="0">
                <a:latin typeface="Arial" charset="0"/>
              </a:rPr>
              <a:t>: ensure good mechanical properties of workpiece material</a:t>
            </a:r>
          </a:p>
          <a:p>
            <a:pPr marL="777875" lvl="1" indent="-457200" eaLnBrk="1" hangingPunct="1"/>
            <a:r>
              <a:rPr lang="en-AU" altLang="en-US" sz="2100" b="1" smtClean="0">
                <a:latin typeface="Arial" charset="0"/>
              </a:rPr>
              <a:t>Impact strength</a:t>
            </a:r>
            <a:r>
              <a:rPr lang="en-AU" altLang="en-US" sz="2100" smtClean="0">
                <a:latin typeface="Arial" charset="0"/>
              </a:rPr>
              <a:t>: important for interrupted cuts (e.g. milling)</a:t>
            </a:r>
          </a:p>
          <a:p>
            <a:pPr marL="777875" lvl="1" indent="-457200" eaLnBrk="1" hangingPunct="1"/>
            <a:r>
              <a:rPr lang="en-AU" altLang="en-US" sz="2100" b="1" smtClean="0">
                <a:latin typeface="Arial" charset="0"/>
              </a:rPr>
              <a:t>Melting temperature</a:t>
            </a:r>
            <a:r>
              <a:rPr lang="en-AU" altLang="en-US" sz="2100" smtClean="0">
                <a:latin typeface="Arial" charset="0"/>
              </a:rPr>
              <a:t>: important for tool material due to high temp. generated in cutting zone</a:t>
            </a:r>
          </a:p>
          <a:p>
            <a:pPr marL="777875" lvl="1" indent="-457200" eaLnBrk="1" hangingPunct="1"/>
            <a:r>
              <a:rPr lang="en-AU" altLang="en-US" sz="2100" b="1" smtClean="0">
                <a:latin typeface="Arial" charset="0"/>
              </a:rPr>
              <a:t>Physical properties</a:t>
            </a:r>
            <a:r>
              <a:rPr lang="en-AU" altLang="en-US" sz="2100" smtClean="0">
                <a:latin typeface="Arial" charset="0"/>
              </a:rPr>
              <a:t> (e.g. thermal conductivity, coefficient of thermal expansion): ensure tool resistance to thermal fatigue, shock 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Compare (for example) in </a:t>
            </a:r>
            <a:r>
              <a:rPr lang="en-AU" altLang="en-US" sz="2100" smtClean="0">
                <a:latin typeface="Arial" charset="0"/>
                <a:hlinkClick r:id="rId3" action="ppaction://hlinksldjump"/>
              </a:rPr>
              <a:t>slide 6</a:t>
            </a:r>
            <a:r>
              <a:rPr lang="en-AU" altLang="en-US" sz="2100" smtClean="0">
                <a:latin typeface="Arial" charset="0"/>
              </a:rPr>
              <a:t>,</a:t>
            </a:r>
          </a:p>
          <a:p>
            <a:pPr marL="1050925" lvl="2" indent="-457200" eaLnBrk="1" hangingPunct="1"/>
            <a:r>
              <a:rPr lang="en-AU" altLang="en-US" sz="1800" smtClean="0">
                <a:latin typeface="Arial" charset="0"/>
              </a:rPr>
              <a:t>High speed steels: high toughness, but low hot hardness</a:t>
            </a:r>
          </a:p>
          <a:p>
            <a:pPr marL="1050925" lvl="2" indent="-457200" eaLnBrk="1" hangingPunct="1"/>
            <a:r>
              <a:rPr lang="en-AU" altLang="en-US" sz="1800" smtClean="0">
                <a:latin typeface="Arial" charset="0"/>
              </a:rPr>
              <a:t>Ceramics: high resistance to temp. &amp; wear, but brittle and can chip</a:t>
            </a:r>
          </a:p>
          <a:p>
            <a:pPr marL="1050925" lvl="2" indent="-457200" eaLnBrk="1" hangingPunct="1"/>
            <a:r>
              <a:rPr lang="en-AU" altLang="en-US" sz="1800" smtClean="0">
                <a:latin typeface="Arial" charset="0"/>
              </a:rPr>
              <a:t>Diamonds: hardest material, but most expensive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78FA7FD-1DA2-43CC-950D-667A0E04B339}" type="slidenum">
              <a:rPr lang="en-US" altLang="zh-CN"/>
              <a:pPr>
                <a:defRPr/>
              </a:pPr>
              <a:t>4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</a:t>
            </a:r>
            <a:endParaRPr lang="en-AU" altLang="en-US" sz="4000" b="1" smtClean="0"/>
          </a:p>
        </p:txBody>
      </p:sp>
      <p:sp>
        <p:nvSpPr>
          <p:cNvPr id="5017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5257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Cutting fluids </a:t>
            </a:r>
            <a:r>
              <a:rPr lang="en-AU" altLang="en-US" sz="2400" smtClean="0">
                <a:latin typeface="Arial" charset="0"/>
              </a:rPr>
              <a:t>used to: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Reduce friction &amp; wear </a:t>
            </a:r>
            <a:r>
              <a:rPr lang="en-AU" altLang="en-US" sz="2400" smtClean="0">
                <a:latin typeface="Arial" charset="0"/>
                <a:sym typeface="Symbol" pitchFamily="18" charset="2"/>
              </a:rPr>
              <a:t>( improve tool life, surface finish)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Cool the cutting zone </a:t>
            </a:r>
            <a:r>
              <a:rPr lang="en-AU" altLang="en-US" sz="2400" smtClean="0">
                <a:latin typeface="Arial" charset="0"/>
                <a:sym typeface="Symbol" pitchFamily="18" charset="2"/>
              </a:rPr>
              <a:t>( improve tool life,  temperature)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Reduce forces and energy consumption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F</a:t>
            </a:r>
            <a:r>
              <a:rPr lang="en-AU" altLang="en-US" sz="2400" smtClean="0">
                <a:latin typeface="Arial" charset="0"/>
              </a:rPr>
              <a:t>lush chips from cutting zone (</a:t>
            </a:r>
            <a:r>
              <a:rPr lang="en-AU" altLang="en-US" sz="2400" smtClean="0">
                <a:latin typeface="Arial" charset="0"/>
                <a:sym typeface="Symbol" pitchFamily="18" charset="2"/>
              </a:rPr>
              <a:t>important in drilling)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Protect machined surface from environmental corrosion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Cutting fluid used as (depending on machining operation):</a:t>
            </a:r>
          </a:p>
          <a:p>
            <a:pPr marL="777875" lvl="1" indent="-457200" eaLnBrk="1" hangingPunct="1"/>
            <a:r>
              <a:rPr lang="en-AU" altLang="en-US" sz="2100" b="1" smtClean="0">
                <a:latin typeface="Arial" charset="0"/>
              </a:rPr>
              <a:t>coolant</a:t>
            </a:r>
            <a:r>
              <a:rPr lang="en-AU" altLang="en-US" sz="2100" smtClean="0">
                <a:latin typeface="Arial" charset="0"/>
              </a:rPr>
              <a:t>, or </a:t>
            </a:r>
            <a:r>
              <a:rPr lang="en-AU" altLang="en-US" sz="2100" b="1" smtClean="0">
                <a:latin typeface="Arial" charset="0"/>
              </a:rPr>
              <a:t>lubricant</a:t>
            </a:r>
            <a:r>
              <a:rPr lang="en-AU" altLang="en-US" sz="2100" smtClean="0">
                <a:latin typeface="Arial" charset="0"/>
              </a:rPr>
              <a:t>, </a:t>
            </a:r>
            <a:r>
              <a:rPr lang="en-AU" altLang="en-US" sz="2100" b="1" smtClean="0">
                <a:latin typeface="Arial" charset="0"/>
              </a:rPr>
              <a:t>or </a:t>
            </a:r>
            <a:r>
              <a:rPr lang="en-AU" altLang="en-US" sz="2100" smtClean="0">
                <a:latin typeface="Arial" charset="0"/>
              </a:rPr>
              <a:t>both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e.g. water: excellent coolant (i.e. temp </a:t>
            </a:r>
            <a:r>
              <a:rPr lang="en-AU" altLang="en-US" sz="2100" smtClean="0">
                <a:latin typeface="Arial" charset="0"/>
                <a:sym typeface="Symbol" pitchFamily="18" charset="2"/>
              </a:rPr>
              <a:t>); </a:t>
            </a:r>
            <a:r>
              <a:rPr lang="en-AU" altLang="en-US" sz="2100" smtClean="0">
                <a:latin typeface="Arial" charset="0"/>
              </a:rPr>
              <a:t>but not effective lubricant (i.e. no </a:t>
            </a:r>
            <a:r>
              <a:rPr lang="en-AU" altLang="en-US" sz="2100" smtClean="0">
                <a:latin typeface="Arial" charset="0"/>
                <a:sym typeface="Symbol" pitchFamily="18" charset="2"/>
              </a:rPr>
              <a:t> in </a:t>
            </a:r>
            <a:r>
              <a:rPr lang="en-AU" altLang="en-US" sz="2100" smtClean="0">
                <a:latin typeface="Arial" charset="0"/>
              </a:rPr>
              <a:t>friction); may also cause oxidation (rust)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Effectiveness of cutting fluids depends on: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machining operation, tool &amp; workpiece materials, cutting speed</a:t>
            </a:r>
          </a:p>
        </p:txBody>
      </p:sp>
      <p:pic>
        <p:nvPicPr>
          <p:cNvPr id="50180" name="Picture 5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28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755845E-930D-41A8-9CF3-EE7E9822A7D6}" type="slidenum">
              <a:rPr lang="en-US" altLang="zh-CN"/>
              <a:pPr>
                <a:defRPr/>
              </a:pPr>
              <a:t>40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</a:t>
            </a:r>
            <a:endParaRPr lang="en-AU" altLang="en-US" sz="4000" b="1" smtClean="0"/>
          </a:p>
        </p:txBody>
      </p:sp>
      <p:sp>
        <p:nvSpPr>
          <p:cNvPr id="5120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Cutting-fluid Action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Cutting fluids move to tool-chip interface by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Seeping (i.e. slow penetration) from sides of the chip</a:t>
            </a:r>
          </a:p>
          <a:p>
            <a:pPr marL="777875" lvl="1" indent="-457200" eaLnBrk="1" hangingPunct="1"/>
            <a:r>
              <a:rPr lang="en-AU" altLang="en-US" sz="2100" i="1" smtClean="0">
                <a:latin typeface="Arial" charset="0"/>
              </a:rPr>
              <a:t>capillary action </a:t>
            </a:r>
            <a:r>
              <a:rPr lang="en-AU" altLang="en-US" sz="2100" smtClean="0">
                <a:latin typeface="Arial" charset="0"/>
              </a:rPr>
              <a:t>of the “interlocking network of surface asperities” (i.e. unevenness) in the interface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Cutting fluids should thus have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Small molecular size (for small capillary network)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Appropriate “wetting” (high surface tension)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e.g. using emulsions, low-weight oils suspended in water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Discontinuous cutting operations: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have easier mechanisms for lubricant application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but the tools are more susceptible to thermal shock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CE11445-CFC3-4068-BD83-547F0FB7E191}" type="slidenum">
              <a:rPr lang="en-US" altLang="zh-CN"/>
              <a:pPr>
                <a:defRPr/>
              </a:pPr>
              <a:t>41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</a:t>
            </a:r>
            <a:endParaRPr lang="en-AU" altLang="en-US" sz="4000" b="1" smtClean="0"/>
          </a:p>
        </p:txBody>
      </p:sp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AU" altLang="en-US" sz="2400" b="1" smtClean="0">
                <a:solidFill>
                  <a:schemeClr val="hlink"/>
                </a:solidFill>
                <a:latin typeface="Arial" charset="0"/>
              </a:rPr>
              <a:t>EXAMPLE 22.2</a:t>
            </a:r>
            <a:r>
              <a:rPr lang="en-AU" altLang="en-US" sz="2400" b="1" smtClean="0">
                <a:latin typeface="Arial" charset="0"/>
              </a:rPr>
              <a:t>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Effects of Cutting Fluids on Machining</a:t>
            </a:r>
            <a:endParaRPr lang="en-AU" altLang="en-US" sz="2400" smtClean="0">
              <a:latin typeface="Arial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AU" altLang="en-US" sz="2400" smtClean="0">
                <a:latin typeface="Arial" charset="0"/>
              </a:rPr>
              <a:t>A machining operation is being carried out with a cutting fluid that is an effective lubricant. What will be the changes in the mechanics of the cutting operation if the fluid is shut off?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6782944-E7F1-4A69-A50B-12A66088EA86}" type="slidenum">
              <a:rPr lang="en-US" altLang="zh-CN"/>
              <a:pPr>
                <a:defRPr/>
              </a:pPr>
              <a:t>42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</a:t>
            </a:r>
            <a:endParaRPr lang="en-AU" altLang="en-US" sz="4000" b="1" smtClean="0"/>
          </a:p>
        </p:txBody>
      </p:sp>
      <p:sp>
        <p:nvSpPr>
          <p:cNvPr id="5325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solidFill>
                  <a:schemeClr val="hlink"/>
                </a:solidFill>
                <a:latin typeface="Arial" charset="0"/>
              </a:rPr>
              <a:t>Solution</a:t>
            </a:r>
            <a:endParaRPr lang="en-AU" altLang="en-US" sz="2400" b="1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Effects of Cutting Fluids on Machining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smtClean="0">
                <a:latin typeface="Arial" charset="0"/>
              </a:rPr>
              <a:t>Chain of events taking place after the fluid is shut off: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Friction at the tool–chip interface will increase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The shear angle will decrease in accordance 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The shear strain will increase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The chip will become thicker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A built-up edge is likely to form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4E996DB-8190-4C59-8046-FC24B0E11E9C}" type="slidenum">
              <a:rPr lang="en-US" altLang="zh-CN"/>
              <a:pPr>
                <a:defRPr/>
              </a:pPr>
              <a:t>43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</a:t>
            </a:r>
            <a:endParaRPr lang="en-AU" altLang="en-US" sz="4000" b="1" smtClean="0"/>
          </a:p>
        </p:txBody>
      </p:sp>
      <p:sp>
        <p:nvSpPr>
          <p:cNvPr id="5427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solidFill>
                  <a:schemeClr val="hlink"/>
                </a:solidFill>
                <a:latin typeface="Arial" charset="0"/>
              </a:rPr>
              <a:t>Solution</a:t>
            </a:r>
            <a:endParaRPr lang="en-AU" altLang="en-US" sz="2400" b="1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Effects of Cutting Fluids on Machining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smtClean="0">
                <a:latin typeface="Arial" charset="0"/>
              </a:rPr>
              <a:t>As a result of these changes: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The shear energy in the primary zone will increase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The frictional energy in the secondary zone will increase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The total energy will increase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The temperature in the cutting zone will rise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Surface finish will deteriorate and dimensional tolerances may be difficult to maintain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574ECDD-215E-4D7B-B6F4-035F2AD58B87}" type="slidenum">
              <a:rPr lang="en-US" altLang="zh-CN"/>
              <a:pPr>
                <a:defRPr/>
              </a:pPr>
              <a:t>44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</a:t>
            </a:r>
            <a:endParaRPr lang="en-AU" altLang="en-US" sz="4000" b="1" smtClean="0"/>
          </a:p>
        </p:txBody>
      </p:sp>
      <p:sp>
        <p:nvSpPr>
          <p:cNvPr id="5529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378825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Types of Cutting Fluids </a:t>
            </a:r>
            <a:r>
              <a:rPr lang="en-AU" altLang="en-US" sz="2400" smtClean="0">
                <a:latin typeface="Arial" charset="0"/>
              </a:rPr>
              <a:t>(4 general types)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Oils </a:t>
            </a:r>
            <a:r>
              <a:rPr lang="en-AU" altLang="en-US" sz="2400" smtClean="0">
                <a:latin typeface="Arial" charset="0"/>
              </a:rPr>
              <a:t>(AKA </a:t>
            </a:r>
            <a:r>
              <a:rPr lang="en-AU" altLang="en-US" sz="2400" i="1" smtClean="0">
                <a:latin typeface="Arial" charset="0"/>
              </a:rPr>
              <a:t>straight oils</a:t>
            </a:r>
            <a:r>
              <a:rPr lang="en-AU" altLang="en-US" sz="2400" smtClean="0">
                <a:latin typeface="Arial" charset="0"/>
              </a:rPr>
              <a:t>)</a:t>
            </a:r>
            <a:endParaRPr lang="en-AU" altLang="en-US" sz="2400" b="1" smtClean="0">
              <a:latin typeface="Arial" charset="0"/>
            </a:endParaRP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latin typeface="Arial" charset="0"/>
              </a:rPr>
              <a:t>mineral, animal, vegetable, compounded, and synthetic oils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latin typeface="Arial" charset="0"/>
              </a:rPr>
              <a:t>used for: low-speed operations (i.e. no high ↑ in temperature)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Emulsions </a:t>
            </a:r>
            <a:r>
              <a:rPr lang="en-AU" altLang="en-US" sz="2400" smtClean="0">
                <a:latin typeface="Arial" charset="0"/>
              </a:rPr>
              <a:t>(AKA </a:t>
            </a:r>
            <a:r>
              <a:rPr lang="en-AU" altLang="en-US" sz="2400" i="1" smtClean="0">
                <a:latin typeface="Arial" charset="0"/>
              </a:rPr>
              <a:t>soluble oils</a:t>
            </a:r>
            <a:r>
              <a:rPr lang="en-AU" altLang="en-US" sz="2400" smtClean="0">
                <a:latin typeface="Arial" charset="0"/>
              </a:rPr>
              <a:t>)</a:t>
            </a:r>
            <a:endParaRPr lang="en-AU" altLang="en-US" sz="2400" b="1" smtClean="0">
              <a:latin typeface="Arial" charset="0"/>
            </a:endParaRP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latin typeface="Arial" charset="0"/>
              </a:rPr>
              <a:t>mixture of oil and water and additives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latin typeface="Arial" charset="0"/>
              </a:rPr>
              <a:t>used for: high-speed operations (i.e. high ↑ in temperature)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latin typeface="Arial" charset="0"/>
              </a:rPr>
              <a:t>water: acts as coolant; oils: reduces oxidation caused by water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Semisynthetics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latin typeface="Arial" charset="0"/>
              </a:rPr>
              <a:t>chemical emulsions + little water-diluted mineral oil + additives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Synthetics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latin typeface="Arial" charset="0"/>
              </a:rPr>
              <a:t>chemicals with additives, water-diluted, with no oil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B22F271-C3C4-4C50-A670-099C6B350D6C}" type="slidenum">
              <a:rPr lang="en-US" altLang="zh-CN"/>
              <a:pPr>
                <a:defRPr/>
              </a:pPr>
              <a:t>45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</a:t>
            </a:r>
            <a:endParaRPr lang="en-AU" altLang="en-US" sz="4000" b="1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713B275-49A1-47C6-ACAC-BA4E2E9D31DD}" type="slidenum">
              <a:rPr lang="en-US" altLang="zh-CN"/>
              <a:pPr>
                <a:defRPr/>
              </a:pPr>
              <a:t>46</a:t>
            </a:fld>
            <a:endParaRPr lang="en-US" altLang="zh-CN" dirty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612775" y="1600200"/>
            <a:ext cx="85312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04DA3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buFont typeface="Wingdings" pitchFamily="2" charset="2"/>
              <a:buNone/>
              <a:defRPr/>
            </a:pPr>
            <a:r>
              <a:rPr lang="en-AU" sz="2400" b="1" dirty="0" smtClean="0">
                <a:latin typeface="Arial" charset="0"/>
              </a:rPr>
              <a:t>Methods of Cutting-fluid Application</a:t>
            </a:r>
            <a:endParaRPr lang="en-AU" sz="2400" dirty="0" smtClean="0">
              <a:latin typeface="Arial" charset="0"/>
            </a:endParaRPr>
          </a:p>
          <a:p>
            <a:pPr eaLnBrk="1" hangingPunct="1">
              <a:defRPr/>
            </a:pPr>
            <a:r>
              <a:rPr lang="en-AU" sz="2400" dirty="0" smtClean="0">
                <a:latin typeface="Arial" charset="0"/>
              </a:rPr>
              <a:t>4 basic methods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AU" sz="2400" b="1" dirty="0" smtClean="0">
                <a:latin typeface="Arial" charset="0"/>
              </a:rPr>
              <a:t>Flooding</a:t>
            </a:r>
          </a:p>
          <a:p>
            <a:pPr marL="777875" lvl="1" indent="-457200" eaLnBrk="1" hangingPunct="1">
              <a:buClr>
                <a:srgbClr val="53548A"/>
              </a:buClr>
              <a:defRPr/>
            </a:pP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Most common method (see next slide)</a:t>
            </a:r>
            <a:endParaRPr lang="en-AU" sz="2100" i="1" dirty="0" smtClean="0">
              <a:solidFill>
                <a:srgbClr val="000000"/>
              </a:solidFill>
              <a:latin typeface="Arial" charset="0"/>
            </a:endParaRPr>
          </a:p>
          <a:p>
            <a:pPr marL="777875" lvl="1" indent="-457200" eaLnBrk="1" hangingPunct="1">
              <a:buClr>
                <a:srgbClr val="53548A"/>
              </a:buClr>
              <a:defRPr/>
            </a:pP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Typical rate: 10 L/min (single-point tools, as in turning) to</a:t>
            </a:r>
            <a:br>
              <a:rPr lang="en-AU" sz="2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225 L/min (multiple point cutters, as in milling)</a:t>
            </a:r>
          </a:p>
          <a:p>
            <a:pPr marL="777875" lvl="1" indent="-457200" eaLnBrk="1" hangingPunct="1">
              <a:buClr>
                <a:srgbClr val="53548A"/>
              </a:buClr>
              <a:defRPr/>
            </a:pP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Chips flushed with 700-14,000 </a:t>
            </a:r>
            <a:r>
              <a:rPr lang="en-AU" sz="2100" i="1" dirty="0" err="1" smtClean="0">
                <a:solidFill>
                  <a:srgbClr val="000000"/>
                </a:solidFill>
                <a:latin typeface="Arial" charset="0"/>
              </a:rPr>
              <a:t>kPa</a:t>
            </a: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 pressures</a:t>
            </a:r>
            <a:endParaRPr lang="en-AU" sz="2400" dirty="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b="1" dirty="0" smtClean="0">
                <a:latin typeface="Arial" charset="0"/>
              </a:rPr>
              <a:t>Mist</a:t>
            </a:r>
          </a:p>
          <a:p>
            <a:pPr marL="777875" lvl="1" indent="-457200" eaLnBrk="1" hangingPunct="1">
              <a:buClr>
                <a:srgbClr val="53548A"/>
              </a:buClr>
              <a:defRPr/>
            </a:pP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Similar to spraying with aerosol can</a:t>
            </a:r>
          </a:p>
          <a:p>
            <a:pPr marL="777875" lvl="1" indent="-457200" eaLnBrk="1" hangingPunct="1">
              <a:buClr>
                <a:srgbClr val="53548A"/>
              </a:buClr>
              <a:defRPr/>
            </a:pP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Allows better view of machined workpiece (compared to flooding)</a:t>
            </a:r>
          </a:p>
          <a:p>
            <a:pPr marL="777875" lvl="1" indent="-457200" eaLnBrk="1" hangingPunct="1">
              <a:buClr>
                <a:srgbClr val="53548A"/>
              </a:buClr>
              <a:defRPr/>
            </a:pP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But has lower cooling capability</a:t>
            </a:r>
          </a:p>
          <a:p>
            <a:pPr marL="777875" lvl="1" indent="-457200" eaLnBrk="1" hangingPunct="1">
              <a:buClr>
                <a:srgbClr val="53548A"/>
              </a:buClr>
              <a:defRPr/>
            </a:pP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Also: venting needed to prevent inhalation of particles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</a:t>
            </a:r>
            <a:endParaRPr lang="en-AU" altLang="en-US" sz="4000" b="1" smtClean="0"/>
          </a:p>
        </p:txBody>
      </p:sp>
      <p:sp>
        <p:nvSpPr>
          <p:cNvPr id="5734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Proper Methods of Applying Flooding </a:t>
            </a:r>
            <a:r>
              <a:rPr lang="en-AU" altLang="en-US" sz="2400" smtClean="0">
                <a:latin typeface="Arial" charset="0"/>
              </a:rPr>
              <a:t>(see below)</a:t>
            </a:r>
          </a:p>
        </p:txBody>
      </p:sp>
      <p:pic>
        <p:nvPicPr>
          <p:cNvPr id="573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93913"/>
            <a:ext cx="73152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EE20214-37A1-4CC8-8797-E06ADF48ED54}" type="slidenum">
              <a:rPr lang="en-US" altLang="zh-CN"/>
              <a:pPr>
                <a:defRPr/>
              </a:pPr>
              <a:t>47</a:t>
            </a:fld>
            <a:endParaRPr lang="en-US" altLang="zh-CN" dirty="0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1752600" y="39624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turning</a:t>
            </a:r>
            <a:endParaRPr lang="en-AU" altLang="en-US" sz="1800" b="1" i="1">
              <a:latin typeface="Arial" charset="0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5638800" y="4049713"/>
            <a:ext cx="152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milling</a:t>
            </a:r>
            <a:endParaRPr lang="en-AU" altLang="en-US" sz="1800" b="1" i="1">
              <a:latin typeface="Arial" charset="0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304800" y="6400800"/>
            <a:ext cx="236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thread grinding</a:t>
            </a:r>
            <a:endParaRPr lang="en-AU" altLang="en-US" sz="1800" b="1" i="1">
              <a:latin typeface="Arial" charset="0"/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5029200" y="6411913"/>
            <a:ext cx="144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drilling</a:t>
            </a:r>
            <a:endParaRPr lang="en-AU" altLang="en-US" sz="1800" b="1" i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</a:t>
            </a:r>
            <a:endParaRPr lang="en-AU" altLang="en-US" sz="4000" b="1" smtClean="0"/>
          </a:p>
        </p:txBody>
      </p:sp>
      <p:sp>
        <p:nvSpPr>
          <p:cNvPr id="5837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Cont. Methods of Cutting-fluid Application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>
              <a:buFont typeface="Tw Cen MT" pitchFamily="34" charset="0"/>
              <a:buAutoNum type="arabicPeriod" startAt="3"/>
            </a:pPr>
            <a:r>
              <a:rPr lang="en-AU" altLang="en-US" sz="2400" b="1" smtClean="0">
                <a:latin typeface="Arial" charset="0"/>
              </a:rPr>
              <a:t>High-pressure systems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used to increase rate of heat removal from cutting zone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nozzles: direct cutting fluid powerfully into relief (flank) face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pressure used: 5.5-35 </a:t>
            </a:r>
            <a:r>
              <a:rPr lang="en-AU" altLang="en-US" sz="2100" i="1" smtClean="0">
                <a:solidFill>
                  <a:srgbClr val="000000"/>
                </a:solidFill>
                <a:latin typeface="Arial" charset="0"/>
              </a:rPr>
              <a:t>MPa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may be used as chip-breaker (e.g. long, continuous chips)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 startAt="3"/>
            </a:pPr>
            <a:r>
              <a:rPr lang="en-AU" altLang="en-US" sz="2400" b="1" smtClean="0">
                <a:latin typeface="Arial" charset="0"/>
              </a:rPr>
              <a:t>Through the cutting tool system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used when difficult to apply cutting fluid into the cutting zone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narrow passage in cutting tool and tool holder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used to supply cutting fluid under high pressure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DF0A3BD-2EF0-497F-89B7-A5D3BD419783}" type="slidenum">
              <a:rPr lang="en-US" altLang="zh-CN"/>
              <a:pPr>
                <a:defRPr/>
              </a:pPr>
              <a:t>48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</a:t>
            </a:r>
            <a:endParaRPr lang="en-AU" altLang="en-US" sz="4000" b="1" smtClean="0"/>
          </a:p>
        </p:txBody>
      </p:sp>
      <p:sp>
        <p:nvSpPr>
          <p:cNvPr id="5939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Effects of Cutting Fluids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Selection of a cutting fluid is based on: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Workpiece material and machine tools</a:t>
            </a: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Cutting fluids may react with machine tool components</a:t>
            </a:r>
            <a:endParaRPr lang="en-AU" altLang="en-US" sz="2100" smtClean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Thus, must clean machined parts from cutting fluids residue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Biological considerations</a:t>
            </a: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Machine-tool operator is in close proximity to cutting fluids</a:t>
            </a: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Thus, health effects is a primary concern</a:t>
            </a: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Mist, fumes, smoke, cutting fluid odors </a:t>
            </a:r>
            <a:r>
              <a:rPr lang="en-AU" altLang="en-US" sz="21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 skin reactions, respiratory problems</a:t>
            </a:r>
            <a:endParaRPr lang="en-AU" altLang="en-US" sz="2100" smtClean="0">
              <a:solidFill>
                <a:srgbClr val="000000"/>
              </a:solidFill>
              <a:latin typeface="Arial" charset="0"/>
            </a:endParaRP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Progress made in ensuring the safe use of cutting fluids</a:t>
            </a:r>
            <a:br>
              <a:rPr lang="en-AU" altLang="en-US" sz="2100" smtClean="0">
                <a:solidFill>
                  <a:srgbClr val="000000"/>
                </a:solidFill>
                <a:latin typeface="Arial" charset="0"/>
              </a:rPr>
            </a:b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(e.g. by using </a:t>
            </a:r>
            <a:r>
              <a:rPr lang="en-AU" altLang="en-US" sz="2100" smtClean="0">
                <a:solidFill>
                  <a:srgbClr val="000000"/>
                </a:solidFill>
                <a:latin typeface="Arial" charset="0"/>
                <a:hlinkClick r:id="rId3" action="ppaction://hlinksldjump"/>
              </a:rPr>
              <a:t>dry or near-dry machining</a:t>
            </a: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C95E7BA-16C8-49FF-B2D7-4A7D401A150D}" type="slidenum">
              <a:rPr lang="en-US" altLang="zh-CN"/>
              <a:pPr>
                <a:defRPr/>
              </a:pPr>
              <a:t>49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ea typeface="SimSun" pitchFamily="2" charset="-122"/>
              </a:rPr>
              <a:t>Introduction</a:t>
            </a:r>
            <a:endParaRPr lang="en-AU" altLang="en-US" b="1" smtClean="0"/>
          </a:p>
        </p:txBody>
      </p:sp>
      <p:pic>
        <p:nvPicPr>
          <p:cNvPr id="1433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90725" y="-371475"/>
            <a:ext cx="5105400" cy="904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C2FA3BF-869B-49E0-95D6-4304657A3CD8}" type="slidenum">
              <a:rPr lang="en-US" altLang="zh-CN"/>
              <a:pPr>
                <a:defRPr/>
              </a:pPr>
              <a:t>5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</a:t>
            </a:r>
            <a:endParaRPr lang="en-AU" altLang="en-US" sz="4000" b="1" smtClean="0"/>
          </a:p>
        </p:txBody>
      </p:sp>
      <p:sp>
        <p:nvSpPr>
          <p:cNvPr id="6041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Cont. Effects of Cutting Fluids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Selection of a cutting fluid is based on:</a:t>
            </a:r>
          </a:p>
          <a:p>
            <a:pPr marL="457200" indent="-457200" eaLnBrk="1" hangingPunct="1">
              <a:buFont typeface="Tw Cen MT" pitchFamily="34" charset="0"/>
              <a:buAutoNum type="arabicPeriod" startAt="3"/>
            </a:pPr>
            <a:r>
              <a:rPr lang="en-AU" altLang="en-US" sz="2400" smtClean="0">
                <a:latin typeface="Arial" charset="0"/>
              </a:rPr>
              <a:t>Environment</a:t>
            </a: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000" smtClean="0">
                <a:solidFill>
                  <a:srgbClr val="000000"/>
                </a:solidFill>
                <a:latin typeface="Arial" charset="0"/>
              </a:rPr>
              <a:t>Cutting fluids may change –chemically– over time &amp; repeated use</a:t>
            </a: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000" smtClean="0">
                <a:solidFill>
                  <a:srgbClr val="000000"/>
                </a:solidFill>
                <a:latin typeface="Arial" charset="0"/>
              </a:rPr>
              <a:t>Due to: environmental effects or contamination (e.g. metal chips)</a:t>
            </a: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000" smtClean="0">
                <a:solidFill>
                  <a:srgbClr val="000000"/>
                </a:solidFill>
                <a:latin typeface="Arial" charset="0"/>
              </a:rPr>
              <a:t>Result: development of microbes (especially in presence of water) </a:t>
            </a:r>
            <a:r>
              <a:rPr lang="en-AU" altLang="en-US" sz="20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 environmental hazard, decreased cutting fluid effectiveness</a:t>
            </a:r>
            <a:endParaRPr lang="en-AU" altLang="en-US" sz="2000" smtClean="0">
              <a:solidFill>
                <a:srgbClr val="000000"/>
              </a:solidFill>
              <a:latin typeface="Arial" charset="0"/>
            </a:endParaRP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000" smtClean="0">
                <a:solidFill>
                  <a:srgbClr val="000000"/>
                </a:solidFill>
                <a:latin typeface="Arial" charset="0"/>
              </a:rPr>
              <a:t>Recycling involves treatment of fluids with additives, agents, biocides, deodorizers and water treatment</a:t>
            </a: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000" smtClean="0">
                <a:solidFill>
                  <a:srgbClr val="000000"/>
                </a:solidFill>
                <a:latin typeface="Arial" charset="0"/>
              </a:rPr>
              <a:t>Disposal must abide by local laws</a:t>
            </a:r>
            <a:endParaRPr lang="en-AU" altLang="en-US" sz="2400" smtClean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A2E53C5-4E57-47C3-B097-8F1CE08069B5}" type="slidenum">
              <a:rPr lang="en-US" altLang="zh-CN"/>
              <a:pPr>
                <a:defRPr/>
              </a:pPr>
              <a:t>50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Fluids:</a:t>
            </a:r>
            <a:br>
              <a:rPr lang="en-US" altLang="en-US" sz="4000" b="1" smtClean="0"/>
            </a:br>
            <a:r>
              <a:rPr lang="en-AU" altLang="en-US" sz="4000" b="1" smtClean="0"/>
              <a:t>Near-dry and Dry Machining</a:t>
            </a:r>
          </a:p>
        </p:txBody>
      </p:sp>
      <p:sp>
        <p:nvSpPr>
          <p:cNvPr id="6144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524000"/>
            <a:ext cx="8378825" cy="5257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Trend since mid-1990’s to reduce cutting fluid usage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Thus, rise of near-dry machining; advantages: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reducing health, environmental hazards of cutting fluids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reducing cost of maintenance, recycling, disposing of CF’s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improving surface quality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Near-dry cutting/machining (NDM)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application of fine mist of air–fluid mixture containing very small amount of cutting fluid (« then used in flooding)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also called minimum-quantity lubrication (MQL)</a:t>
            </a:r>
          </a:p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Dry machining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effective for turning, milling on steels, steel alloys, cast irons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here chips flushed from cutting zone by pressurized air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i.e. air serves limited cooling &amp; flushing, but no lubrication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F68BA58-2A2C-4652-A6DC-96BDEFDEFFC5}" type="slidenum">
              <a:rPr lang="en-US" altLang="zh-CN"/>
              <a:pPr>
                <a:defRPr/>
              </a:pPr>
              <a:t>51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Fluids:</a:t>
            </a:r>
            <a:br>
              <a:rPr lang="en-US" altLang="en-US" sz="4000" b="1" smtClean="0"/>
            </a:br>
            <a:r>
              <a:rPr lang="en-AU" altLang="en-US" sz="4000" b="1" smtClean="0"/>
              <a:t>Near-dry and Dry Machining</a:t>
            </a:r>
          </a:p>
        </p:txBody>
      </p:sp>
      <p:sp>
        <p:nvSpPr>
          <p:cNvPr id="6246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455025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Cryogenic Machining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Using</a:t>
            </a:r>
            <a:r>
              <a:rPr lang="en-AU" altLang="en-US" sz="2400" i="1" smtClean="0">
                <a:latin typeface="Arial" charset="0"/>
              </a:rPr>
              <a:t> </a:t>
            </a:r>
            <a:r>
              <a:rPr lang="en-AU" altLang="en-US" sz="2400" smtClean="0">
                <a:latin typeface="Arial" charset="0"/>
              </a:rPr>
              <a:t>gases like </a:t>
            </a:r>
            <a:r>
              <a:rPr lang="en-AU" altLang="en-US" sz="2400" i="1" smtClean="0">
                <a:latin typeface="Arial" charset="0"/>
              </a:rPr>
              <a:t>nitrogen </a:t>
            </a:r>
            <a:r>
              <a:rPr lang="en-AU" altLang="en-US" sz="2400" smtClean="0">
                <a:latin typeface="Arial" charset="0"/>
              </a:rPr>
              <a:t>or </a:t>
            </a:r>
            <a:r>
              <a:rPr lang="en-AU" altLang="en-US" sz="2400" i="1" smtClean="0">
                <a:latin typeface="Arial" charset="0"/>
              </a:rPr>
              <a:t>carbon dioxide </a:t>
            </a:r>
            <a:r>
              <a:rPr lang="en-AU" altLang="en-US" sz="2400" smtClean="0">
                <a:latin typeface="Arial" charset="0"/>
              </a:rPr>
              <a:t>as a coolant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Small-diam. nozzle injects liquid N</a:t>
            </a:r>
            <a:r>
              <a:rPr lang="en-AU" altLang="en-US" sz="2400" baseline="-25000" smtClean="0">
                <a:latin typeface="Arial" charset="0"/>
              </a:rPr>
              <a:t>2</a:t>
            </a:r>
            <a:r>
              <a:rPr lang="en-AU" altLang="en-US" sz="2400" smtClean="0">
                <a:latin typeface="Arial" charset="0"/>
              </a:rPr>
              <a:t> to cutting zone</a:t>
            </a:r>
            <a:br>
              <a:rPr lang="en-AU" altLang="en-US" sz="2400" smtClean="0">
                <a:latin typeface="Arial" charset="0"/>
              </a:rPr>
            </a:br>
            <a:r>
              <a:rPr lang="en-AU" altLang="en-US" sz="2400" smtClean="0">
                <a:latin typeface="Arial" charset="0"/>
              </a:rPr>
              <a:t>@ -200°C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Tool life &amp; hardness maintained </a:t>
            </a:r>
            <a:r>
              <a:rPr lang="en-AU" altLang="en-US" sz="24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 higher cutting speeds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Also: chips are more brittle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Machinability is, thus, generally increased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Also, N</a:t>
            </a:r>
            <a:r>
              <a:rPr lang="en-AU" altLang="en-US" sz="2400" baseline="-25000" smtClean="0">
                <a:latin typeface="Arial" charset="0"/>
              </a:rPr>
              <a:t>2 </a:t>
            </a:r>
            <a:r>
              <a:rPr lang="en-AU" altLang="en-US" sz="2400" smtClean="0">
                <a:latin typeface="Arial" charset="0"/>
              </a:rPr>
              <a:t>evaporates; i.e. no adverse environmental effect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06D5656-574D-4486-B30E-0277E6B6E914}" type="slidenum">
              <a:rPr lang="en-US" altLang="zh-CN"/>
              <a:pPr>
                <a:defRPr/>
              </a:pPr>
              <a:t>52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ea typeface="SimSun" pitchFamily="2" charset="-122"/>
              </a:rPr>
              <a:t>Introduction</a:t>
            </a:r>
            <a:endParaRPr lang="en-AU" altLang="en-US" b="1" smtClean="0"/>
          </a:p>
        </p:txBody>
      </p:sp>
      <p:pic>
        <p:nvPicPr>
          <p:cNvPr id="153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1AE9CE0-74AE-414B-8A46-E1969C33036C}" type="slidenum">
              <a:rPr lang="en-US" altLang="zh-CN"/>
              <a:pPr>
                <a:defRPr/>
              </a:pPr>
              <a:t>6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ea typeface="SimSun" pitchFamily="2" charset="-122"/>
              </a:rPr>
              <a:t>Introduction</a:t>
            </a:r>
            <a:endParaRPr lang="en-AU" altLang="en-US" b="1" smtClean="0"/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524000"/>
            <a:ext cx="83978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11D9892-57A0-471C-BB9C-51C4C4EFDFB6}" type="slidenum">
              <a:rPr lang="en-US" altLang="zh-CN"/>
              <a:pPr>
                <a:defRPr/>
              </a:pPr>
              <a:t>7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ea typeface="SimSun" pitchFamily="2" charset="-122"/>
              </a:rPr>
              <a:t>Introduction</a:t>
            </a:r>
            <a:endParaRPr lang="en-AU" altLang="en-US" b="1" smtClean="0"/>
          </a:p>
        </p:txBody>
      </p:sp>
      <p:sp>
        <p:nvSpPr>
          <p:cNvPr id="1741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524000"/>
            <a:ext cx="8531225" cy="5257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AU" altLang="en-US" sz="2400" smtClean="0">
                <a:latin typeface="Arial" charset="0"/>
              </a:rPr>
              <a:t>Tool Materials (also used for dies and molds in casting, forming, and shaping metallic and non-metallic materials): 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High-speed steels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Cast-cobalt alloys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Carbides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Coated tools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Alumina-based ceramics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Cubic boron nitride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Silicon-nitride-based ceramics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Diamond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Whisker-reinforced materials and nanomaterials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438086"/>
              </a:buClr>
            </a:pPr>
            <a:r>
              <a:rPr lang="en-AU" altLang="en-US" sz="2400" smtClean="0">
                <a:solidFill>
                  <a:srgbClr val="000000"/>
                </a:solidFill>
                <a:latin typeface="Arial" charset="0"/>
              </a:rPr>
              <a:t>Tools materials are discussed here in terms of:</a:t>
            </a:r>
          </a:p>
          <a:p>
            <a:pPr marL="777875" lvl="1" indent="-457200" eaLnBrk="1" hangingPunct="1">
              <a:lnSpc>
                <a:spcPct val="90000"/>
              </a:lnSpc>
              <a:buClr>
                <a:srgbClr val="438086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characteristics, applications, limitations, optimal performance 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AU" altLang="en-US" sz="2400" smtClean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6E2251B-FD17-438B-80C9-DFF7CB95231E}" type="slidenum">
              <a:rPr lang="en-US" altLang="zh-CN"/>
              <a:pPr>
                <a:defRPr/>
              </a:pPr>
              <a:t>8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High-speed Steels</a:t>
            </a:r>
            <a:endParaRPr lang="en-AU" altLang="en-US" b="1" smtClean="0"/>
          </a:p>
        </p:txBody>
      </p:sp>
      <p:sp>
        <p:nvSpPr>
          <p:cNvPr id="18435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524000"/>
            <a:ext cx="8839200" cy="53340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High-speed steel </a:t>
            </a:r>
            <a:r>
              <a:rPr lang="en-AU" altLang="en-US" sz="2400" smtClean="0">
                <a:latin typeface="Arial" charset="0"/>
              </a:rPr>
              <a:t>(HSS) tools were developed to machine at higher speeds than was previously possible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compared to carbon steels (low hot hardness </a:t>
            </a:r>
            <a:r>
              <a:rPr lang="en-AU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⇒</a:t>
            </a:r>
            <a:r>
              <a:rPr lang="en-AU" altLang="en-US" sz="2100" smtClean="0">
                <a:latin typeface="Arial" charset="0"/>
              </a:rPr>
              <a:t>low speeds)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Can be hardened to various depths, have good wear resistance and are inexpensive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Suitable for: high +ve rake angle tools, interrupted cuts, machines subject to vibration/chatter, complex tools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Biggest drawback: low cutting speed </a:t>
            </a:r>
            <a:r>
              <a:rPr lang="en-AU" altLang="en-US" sz="2400" i="1" smtClean="0">
                <a:latin typeface="Arial" charset="0"/>
              </a:rPr>
              <a:t>(V) </a:t>
            </a:r>
            <a:r>
              <a:rPr lang="en-AU" altLang="en-US" sz="2400" smtClean="0">
                <a:latin typeface="Arial" charset="0"/>
              </a:rPr>
              <a:t>vs carbide tools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Two basic types of HSS:</a:t>
            </a:r>
          </a:p>
          <a:p>
            <a:pPr marL="777875" lvl="1" indent="-457200" eaLnBrk="1" hangingPunct="1"/>
            <a:r>
              <a:rPr lang="en-AU" altLang="en-US" sz="2100" b="1" smtClean="0">
                <a:latin typeface="Arial" charset="0"/>
              </a:rPr>
              <a:t>molybdenum </a:t>
            </a:r>
            <a:r>
              <a:rPr lang="en-AU" altLang="en-US" sz="2100" smtClean="0">
                <a:latin typeface="Arial" charset="0"/>
              </a:rPr>
              <a:t>(</a:t>
            </a:r>
            <a:r>
              <a:rPr lang="en-AU" altLang="en-US" sz="2100" i="1" smtClean="0">
                <a:latin typeface="Arial" charset="0"/>
              </a:rPr>
              <a:t>M-series</a:t>
            </a:r>
            <a:r>
              <a:rPr lang="en-AU" altLang="en-US" sz="2100" smtClean="0">
                <a:latin typeface="Arial" charset="0"/>
              </a:rPr>
              <a:t>: 10% </a:t>
            </a:r>
            <a:r>
              <a:rPr lang="en-AU" altLang="en-US" sz="2100" i="1" smtClean="0">
                <a:latin typeface="Arial" charset="0"/>
              </a:rPr>
              <a:t>Mo</a:t>
            </a:r>
            <a:r>
              <a:rPr lang="en-AU" altLang="en-US" sz="2100" smtClean="0">
                <a:latin typeface="Arial" charset="0"/>
              </a:rPr>
              <a:t>; other alloys: </a:t>
            </a:r>
            <a:r>
              <a:rPr lang="en-AU" altLang="en-US" sz="2100" i="1" smtClean="0">
                <a:latin typeface="Arial" charset="0"/>
              </a:rPr>
              <a:t>Cr</a:t>
            </a:r>
            <a:r>
              <a:rPr lang="en-AU" altLang="en-US" sz="2100" smtClean="0">
                <a:latin typeface="Arial" charset="0"/>
              </a:rPr>
              <a:t>, </a:t>
            </a:r>
            <a:r>
              <a:rPr lang="en-AU" altLang="en-US" sz="2100" i="1" smtClean="0">
                <a:latin typeface="Arial" charset="0"/>
              </a:rPr>
              <a:t>V</a:t>
            </a:r>
            <a:r>
              <a:rPr lang="en-AU" altLang="en-US" sz="2100" smtClean="0">
                <a:latin typeface="Arial" charset="0"/>
              </a:rPr>
              <a:t>, </a:t>
            </a:r>
            <a:r>
              <a:rPr lang="en-AU" altLang="en-US" sz="2100" i="1" smtClean="0">
                <a:latin typeface="Arial" charset="0"/>
              </a:rPr>
              <a:t>W</a:t>
            </a:r>
            <a:r>
              <a:rPr lang="en-AU" altLang="en-US" sz="2100" smtClean="0">
                <a:latin typeface="Arial" charset="0"/>
              </a:rPr>
              <a:t>, </a:t>
            </a:r>
            <a:r>
              <a:rPr lang="en-AU" altLang="en-US" sz="2100" i="1" smtClean="0">
                <a:latin typeface="Arial" charset="0"/>
              </a:rPr>
              <a:t>Co</a:t>
            </a:r>
            <a:r>
              <a:rPr lang="en-AU" altLang="en-US" sz="2100" smtClean="0">
                <a:latin typeface="Arial" charset="0"/>
              </a:rPr>
              <a:t>): higher abrasion resistance than T-series, less distortion during heat treatment, less expensive </a:t>
            </a:r>
            <a:r>
              <a:rPr lang="en-AU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⇒ </a:t>
            </a:r>
            <a:r>
              <a:rPr lang="en-AU" altLang="en-US" sz="2100" smtClean="0">
                <a:latin typeface="Arial" charset="0"/>
              </a:rPr>
              <a:t>comprise 95% of HSS </a:t>
            </a:r>
          </a:p>
          <a:p>
            <a:pPr marL="777875" lvl="1" indent="-457200" eaLnBrk="1" hangingPunct="1"/>
            <a:r>
              <a:rPr lang="en-AU" altLang="en-US" sz="2100" b="1" smtClean="0">
                <a:latin typeface="Arial" charset="0"/>
              </a:rPr>
              <a:t>tungsten </a:t>
            </a:r>
            <a:r>
              <a:rPr lang="en-AU" altLang="en-US" sz="2100" smtClean="0">
                <a:latin typeface="Arial" charset="0"/>
              </a:rPr>
              <a:t>(</a:t>
            </a:r>
            <a:r>
              <a:rPr lang="en-AU" altLang="en-US" sz="2100" i="1" smtClean="0">
                <a:latin typeface="Arial" charset="0"/>
              </a:rPr>
              <a:t>T-series</a:t>
            </a:r>
            <a:r>
              <a:rPr lang="en-AU" altLang="en-US" sz="2100" smtClean="0">
                <a:latin typeface="Arial" charset="0"/>
              </a:rPr>
              <a:t>: 12-18% </a:t>
            </a:r>
            <a:r>
              <a:rPr lang="en-AU" altLang="en-US" sz="2100" i="1" smtClean="0">
                <a:latin typeface="Arial" charset="0"/>
              </a:rPr>
              <a:t>W</a:t>
            </a:r>
            <a:r>
              <a:rPr lang="en-AU" altLang="en-US" sz="2100" smtClean="0">
                <a:latin typeface="Arial" charset="0"/>
              </a:rPr>
              <a:t> ; other alloys: </a:t>
            </a:r>
            <a:r>
              <a:rPr lang="en-AU" altLang="en-US" sz="2100" i="1" smtClean="0">
                <a:latin typeface="Arial" charset="0"/>
              </a:rPr>
              <a:t>Cr</a:t>
            </a:r>
            <a:r>
              <a:rPr lang="en-AU" altLang="en-US" sz="2100" smtClean="0">
                <a:latin typeface="Arial" charset="0"/>
              </a:rPr>
              <a:t>, </a:t>
            </a:r>
            <a:r>
              <a:rPr lang="en-AU" altLang="en-US" sz="2100" i="1" smtClean="0">
                <a:latin typeface="Arial" charset="0"/>
              </a:rPr>
              <a:t>V</a:t>
            </a:r>
            <a:r>
              <a:rPr lang="en-AU" altLang="en-US" sz="2100" smtClean="0">
                <a:latin typeface="Arial" charset="0"/>
              </a:rPr>
              <a:t>, </a:t>
            </a:r>
            <a:r>
              <a:rPr lang="en-AU" altLang="en-US" sz="2100" i="1" smtClean="0">
                <a:latin typeface="Arial" charset="0"/>
              </a:rPr>
              <a:t>Co</a:t>
            </a:r>
            <a:r>
              <a:rPr lang="en-AU" altLang="en-US" sz="2100" smtClean="0">
                <a:latin typeface="Arial" charset="0"/>
              </a:rPr>
              <a:t>)</a:t>
            </a:r>
          </a:p>
          <a:p>
            <a:pPr marL="457200" indent="-457200" eaLnBrk="1" hangingPunct="1"/>
            <a:endParaRPr lang="en-AU" altLang="en-US" sz="2400" smtClean="0">
              <a:latin typeface="Arial" charset="0"/>
            </a:endParaRPr>
          </a:p>
        </p:txBody>
      </p:sp>
      <p:pic>
        <p:nvPicPr>
          <p:cNvPr id="18436" name="Picture 5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FE33788-CFAD-4478-855C-A1A43DCC9734}" type="slidenum">
              <a:rPr lang="en-US" altLang="zh-CN"/>
              <a:pPr>
                <a:defRPr/>
              </a:pPr>
              <a:t>9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3621</Words>
  <Application>Microsoft Office PowerPoint</Application>
  <PresentationFormat>On-screen Show (4:3)</PresentationFormat>
  <Paragraphs>543</Paragraphs>
  <Slides>52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Student presentation</vt:lpstr>
      <vt:lpstr>Manufacturing Engineering Technology in SI Units, 6th Edition   Chapter 22:  Cutting-Tool Materials and Cutting Fluids</vt:lpstr>
      <vt:lpstr>Chapter Outline</vt:lpstr>
      <vt:lpstr>Introduction</vt:lpstr>
      <vt:lpstr>Introduction</vt:lpstr>
      <vt:lpstr>Introduction</vt:lpstr>
      <vt:lpstr>Introduction</vt:lpstr>
      <vt:lpstr>Introduction</vt:lpstr>
      <vt:lpstr>Introduction</vt:lpstr>
      <vt:lpstr>High-speed Steels</vt:lpstr>
      <vt:lpstr>High-speed Steels</vt:lpstr>
      <vt:lpstr>Cast-cobalt Alloys</vt:lpstr>
      <vt:lpstr>Carbides</vt:lpstr>
      <vt:lpstr>Carbides: Tungsten Carbide</vt:lpstr>
      <vt:lpstr>Carbides: Titanium Carbide</vt:lpstr>
      <vt:lpstr>Carbides: Inserts</vt:lpstr>
      <vt:lpstr>Carbides: Inserts</vt:lpstr>
      <vt:lpstr>Carbides: Inserts</vt:lpstr>
      <vt:lpstr>Carbides: Inserts</vt:lpstr>
      <vt:lpstr>Carbides: Inserts</vt:lpstr>
      <vt:lpstr>Carbides: Classification of Carbides</vt:lpstr>
      <vt:lpstr>Coated Tools</vt:lpstr>
      <vt:lpstr>Coated Tools</vt:lpstr>
      <vt:lpstr>Coated Tools: Coating Materials and Coating Methods</vt:lpstr>
      <vt:lpstr>Coated Tools: Coating Materials and Coating Methods</vt:lpstr>
      <vt:lpstr>Coated Tools: Coating Materials and Coating Methods</vt:lpstr>
      <vt:lpstr>Coated Tools: Coating Materials and Coating Methods</vt:lpstr>
      <vt:lpstr>Coated Tools: Coating Materials and Coating Methods</vt:lpstr>
      <vt:lpstr>Coated Tools: Coating Materials and Coating Methods</vt:lpstr>
      <vt:lpstr>Coated Tools: Coating Materials and Coating Methods</vt:lpstr>
      <vt:lpstr>Coated Tools: Miscellaneous Coating Materials</vt:lpstr>
      <vt:lpstr>Coated Tools: Ion Implantation</vt:lpstr>
      <vt:lpstr>Alumina-based Ceramics</vt:lpstr>
      <vt:lpstr>Alumina-based Ceramics</vt:lpstr>
      <vt:lpstr>Silicon-nitride-based Ceramics</vt:lpstr>
      <vt:lpstr>Cubic Boron Nitride</vt:lpstr>
      <vt:lpstr>Diamond</vt:lpstr>
      <vt:lpstr>Diamond</vt:lpstr>
      <vt:lpstr>Whisker-reinforced Materials and Nanomaterials</vt:lpstr>
      <vt:lpstr>Tool Costs and Reconditioning of Tools</vt:lpstr>
      <vt:lpstr>Cutting Fluids</vt:lpstr>
      <vt:lpstr>Cutting Fluids</vt:lpstr>
      <vt:lpstr>Cutting Fluids</vt:lpstr>
      <vt:lpstr>Cutting Fluids</vt:lpstr>
      <vt:lpstr>Cutting Fluids</vt:lpstr>
      <vt:lpstr>Cutting Fluids</vt:lpstr>
      <vt:lpstr>Cutting Fluids</vt:lpstr>
      <vt:lpstr>Cutting Fluids</vt:lpstr>
      <vt:lpstr>Cutting Fluids</vt:lpstr>
      <vt:lpstr>Cutting Fluids</vt:lpstr>
      <vt:lpstr>Cutting Fluids</vt:lpstr>
      <vt:lpstr>Cutting Fluids: Near-dry and Dry Machining</vt:lpstr>
      <vt:lpstr>Cutting Fluids: Near-dry and Dry Machining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PRESENTATION SUBTITLE</dc:title>
  <dc:creator/>
  <cp:lastModifiedBy/>
  <cp:revision>268</cp:revision>
  <dcterms:created xsi:type="dcterms:W3CDTF">2008-11-12T20:01:56Z</dcterms:created>
  <dcterms:modified xsi:type="dcterms:W3CDTF">2017-03-07T04:52:52Z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TC103524811033</vt:lpwstr>
  </property>
</Properties>
</file>