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85" autoAdjust="0"/>
    <p:restoredTop sz="89371" autoAdjust="0"/>
  </p:normalViewPr>
  <p:slideViewPr>
    <p:cSldViewPr snapToGrid="0">
      <p:cViewPr>
        <p:scale>
          <a:sx n="90" d="100"/>
          <a:sy n="90" d="100"/>
        </p:scale>
        <p:origin x="-1122" y="-414"/>
      </p:cViewPr>
      <p:guideLst>
        <p:guide orient="horz" pos="2160"/>
        <p:guide pos="3840"/>
      </p:guideLst>
    </p:cSldViewPr>
  </p:slideViewPr>
  <p:outlineViewPr>
    <p:cViewPr>
      <p:scale>
        <a:sx n="33" d="100"/>
        <a:sy n="33" d="100"/>
      </p:scale>
      <p:origin x="0" y="879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F619D-1965-48CE-BD9B-F7DC33C82029}" type="datetimeFigureOut">
              <a:rPr lang="en-US" smtClean="0"/>
              <a:pPr/>
              <a:t>7/3/2017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E38CD-7C26-4363-83AB-BDAD5204E26F}" type="slidenum">
              <a:rPr lang="en-US" smtClean="0"/>
              <a:pPr/>
              <a:t>‹#›</a:t>
            </a:fld>
            <a:endParaRPr lang="en-US"/>
          </a:p>
        </p:txBody>
      </p:sp>
    </p:spTree>
    <p:extLst>
      <p:ext uri="{BB962C8B-B14F-4D97-AF65-F5344CB8AC3E}">
        <p14:creationId xmlns:p14="http://schemas.microsoft.com/office/powerpoint/2010/main" val="75932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http://www.hthoward.co.uk/wp-content/uploads/2013/04/Crankshaft-iStock_000003475218Small.jpg</a:t>
            </a:r>
          </a:p>
          <a:p>
            <a:r>
              <a:rPr lang="en-US" dirty="0" smtClean="0"/>
              <a:t>http://www.doitpoms.ac.uk/tlplib/casting/images/crankshaft.jpg</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2</a:t>
            </a:fld>
            <a:endParaRPr lang="en-US"/>
          </a:p>
        </p:txBody>
      </p:sp>
    </p:spTree>
    <p:extLst>
      <p:ext uri="{BB962C8B-B14F-4D97-AF65-F5344CB8AC3E}">
        <p14:creationId xmlns:p14="http://schemas.microsoft.com/office/powerpoint/2010/main" val="4189819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Brazing</a:t>
            </a:r>
            <a:r>
              <a:rPr lang="en-US" sz="1200" b="0" i="0" kern="1200" dirty="0" smtClean="0">
                <a:solidFill>
                  <a:schemeClr val="tx1"/>
                </a:solidFill>
                <a:effectLst/>
                <a:latin typeface="+mn-lt"/>
                <a:ea typeface="+mn-ea"/>
                <a:cs typeface="+mn-cs"/>
              </a:rPr>
              <a:t> is a metal-joining process in which two or more metal items are joined together by melting and flowing a filler metal into the joint, the filler metal having a lower melting point than the adjoining metal.</a:t>
            </a:r>
          </a:p>
          <a:p>
            <a:r>
              <a:rPr lang="en-US" dirty="0" smtClean="0"/>
              <a:t>http://constructionmanuals.tpub.com/14250/img/14250_127_2.jpg</a:t>
            </a:r>
          </a:p>
          <a:p>
            <a:r>
              <a:rPr lang="en-US" dirty="0" smtClean="0"/>
              <a:t>https://encrypted-tbn1.gstatic.com/images?q=tbn:ANd9GcQKJ1EKUdYSotQUCxkTYK6_qM3nCKUcnV2WwUtm8wJe3R0Tj7l3</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18</a:t>
            </a:fld>
            <a:endParaRPr lang="en-US"/>
          </a:p>
        </p:txBody>
      </p:sp>
    </p:spTree>
    <p:extLst>
      <p:ext uri="{BB962C8B-B14F-4D97-AF65-F5344CB8AC3E}">
        <p14:creationId xmlns:p14="http://schemas.microsoft.com/office/powerpoint/2010/main" val="3280996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 state university): http://player.slideplayer.com/5/1566089/#</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19</a:t>
            </a:fld>
            <a:endParaRPr lang="en-US"/>
          </a:p>
        </p:txBody>
      </p:sp>
    </p:spTree>
    <p:extLst>
      <p:ext uri="{BB962C8B-B14F-4D97-AF65-F5344CB8AC3E}">
        <p14:creationId xmlns:p14="http://schemas.microsoft.com/office/powerpoint/2010/main" val="17518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http://www.hthoward.co.uk/wp-content/uploads/2013/04/Crankshaft-iStock_000003475218Small.jpg</a:t>
            </a:r>
          </a:p>
          <a:p>
            <a:r>
              <a:rPr lang="en-US" smtClean="0"/>
              <a:t>http://www.doitpoms.ac.uk/tlplib/casting/images/crankshaft.jpg</a:t>
            </a:r>
            <a:endParaRPr lang="en-US"/>
          </a:p>
        </p:txBody>
      </p:sp>
      <p:sp>
        <p:nvSpPr>
          <p:cNvPr id="4" name="Slide Number Placeholder 3"/>
          <p:cNvSpPr>
            <a:spLocks noGrp="1"/>
          </p:cNvSpPr>
          <p:nvPr>
            <p:ph type="sldNum" sz="quarter" idx="10"/>
          </p:nvPr>
        </p:nvSpPr>
        <p:spPr/>
        <p:txBody>
          <a:bodyPr/>
          <a:lstStyle/>
          <a:p>
            <a:fld id="{F93E38CD-7C26-4363-83AB-BDAD5204E26F}" type="slidenum">
              <a:rPr lang="en-US" smtClean="0"/>
              <a:pPr/>
              <a:t>3</a:t>
            </a:fld>
            <a:endParaRPr lang="en-US"/>
          </a:p>
        </p:txBody>
      </p:sp>
    </p:spTree>
    <p:extLst>
      <p:ext uri="{BB962C8B-B14F-4D97-AF65-F5344CB8AC3E}">
        <p14:creationId xmlns:p14="http://schemas.microsoft.com/office/powerpoint/2010/main" val="385966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https://www.youtube.com/watch?v=J63dZsw7Ia4</a:t>
            </a:r>
          </a:p>
          <a:p>
            <a:r>
              <a:rPr lang="en-GB" dirty="0" smtClean="0"/>
              <a:t>http://www.manufacturinget.org/2011/08/single-point-cutting-tools/</a:t>
            </a:r>
          </a:p>
          <a:p>
            <a:r>
              <a:rPr lang="en-GB" dirty="0" smtClean="0"/>
              <a:t>https://www.youtube.com/watch?v=Mn9jpqI8rao</a:t>
            </a:r>
          </a:p>
          <a:p>
            <a:r>
              <a:rPr lang="en-GB" dirty="0" smtClean="0"/>
              <a:t>https://www.youtube.com/watch?v=bUrp8JMRwx4</a:t>
            </a:r>
          </a:p>
          <a:p>
            <a:r>
              <a:rPr lang="en-GB" dirty="0" smtClean="0"/>
              <a:t>http://mech31.blogspot.com/2009/07/single-point-cutting-tool-terminology.html</a:t>
            </a:r>
            <a:endParaRPr lang="en-GB"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4</a:t>
            </a:fld>
            <a:endParaRPr lang="en-US"/>
          </a:p>
        </p:txBody>
      </p:sp>
    </p:spTree>
    <p:extLst>
      <p:ext uri="{BB962C8B-B14F-4D97-AF65-F5344CB8AC3E}">
        <p14:creationId xmlns:p14="http://schemas.microsoft.com/office/powerpoint/2010/main" val="141837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http://www.machinistblog.com/grinding-lathe-tools-on-a-belt-sander/</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5</a:t>
            </a:fld>
            <a:endParaRPr lang="en-US"/>
          </a:p>
        </p:txBody>
      </p:sp>
    </p:spTree>
    <p:extLst>
      <p:ext uri="{BB962C8B-B14F-4D97-AF65-F5344CB8AC3E}">
        <p14:creationId xmlns:p14="http://schemas.microsoft.com/office/powerpoint/2010/main" val="3068916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http://mech31.blogspot.com/2009/07/single-point-cutting-tool-terminology.html</a:t>
            </a:r>
          </a:p>
          <a:p>
            <a:r>
              <a:rPr lang="en-US" dirty="0" smtClean="0"/>
              <a:t>https://qph.ec.quoracdn.net/main-qimg-67ab99305f855f7c31b398fa22d93696-c?convert_to_webp=true</a:t>
            </a:r>
          </a:p>
          <a:p>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6</a:t>
            </a:fld>
            <a:endParaRPr lang="en-US"/>
          </a:p>
        </p:txBody>
      </p:sp>
    </p:spTree>
    <p:extLst>
      <p:ext uri="{BB962C8B-B14F-4D97-AF65-F5344CB8AC3E}">
        <p14:creationId xmlns:p14="http://schemas.microsoft.com/office/powerpoint/2010/main" val="341969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http://www.mechnol.com/single-point-cutting-tool.html</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7</a:t>
            </a:fld>
            <a:endParaRPr lang="en-US"/>
          </a:p>
        </p:txBody>
      </p:sp>
    </p:spTree>
    <p:extLst>
      <p:ext uri="{BB962C8B-B14F-4D97-AF65-F5344CB8AC3E}">
        <p14:creationId xmlns:p14="http://schemas.microsoft.com/office/powerpoint/2010/main" val="2237746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http://www.mechnol.com/single-point-cutting-tool.html</a:t>
            </a:r>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9</a:t>
            </a:fld>
            <a:endParaRPr lang="en-US"/>
          </a:p>
        </p:txBody>
      </p:sp>
    </p:spTree>
    <p:extLst>
      <p:ext uri="{BB962C8B-B14F-4D97-AF65-F5344CB8AC3E}">
        <p14:creationId xmlns:p14="http://schemas.microsoft.com/office/powerpoint/2010/main" val="223774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Brazing</a:t>
            </a:r>
            <a:r>
              <a:rPr lang="en-US" sz="1200" b="0" i="0" kern="1200" dirty="0" smtClean="0">
                <a:solidFill>
                  <a:schemeClr val="tx1"/>
                </a:solidFill>
                <a:effectLst/>
                <a:latin typeface="+mn-lt"/>
                <a:ea typeface="+mn-ea"/>
                <a:cs typeface="+mn-cs"/>
              </a:rPr>
              <a:t> is a metal-joining process in which two or more metal items are joined together by melting and flowing a filler metal into the joint, the filler metal having a lower melting point than the adjoining metal.</a:t>
            </a:r>
          </a:p>
          <a:p>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16</a:t>
            </a:fld>
            <a:endParaRPr lang="en-US"/>
          </a:p>
        </p:txBody>
      </p:sp>
    </p:spTree>
    <p:extLst>
      <p:ext uri="{BB962C8B-B14F-4D97-AF65-F5344CB8AC3E}">
        <p14:creationId xmlns:p14="http://schemas.microsoft.com/office/powerpoint/2010/main" val="328099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Brazing</a:t>
            </a:r>
            <a:r>
              <a:rPr lang="en-US" sz="1200" b="0" i="0" kern="1200" dirty="0" smtClean="0">
                <a:solidFill>
                  <a:schemeClr val="tx1"/>
                </a:solidFill>
                <a:effectLst/>
                <a:latin typeface="+mn-lt"/>
                <a:ea typeface="+mn-ea"/>
                <a:cs typeface="+mn-cs"/>
              </a:rPr>
              <a:t> is a metal-joining process in which two or more metal items are joined together by melting and flowing a filler metal into the joint, the filler metal having a lower melting point than the adjoining metal.</a:t>
            </a:r>
          </a:p>
          <a:p>
            <a:r>
              <a:rPr lang="en-US" dirty="0" smtClean="0"/>
              <a:t>http://www.harrisproductsgroup.com/~/media/Images/Articles/Brazing/brazing-elbow-joint.jpg</a:t>
            </a:r>
          </a:p>
          <a:p>
            <a:endParaRPr lang="en-US" dirty="0"/>
          </a:p>
        </p:txBody>
      </p:sp>
      <p:sp>
        <p:nvSpPr>
          <p:cNvPr id="4" name="Slide Number Placeholder 3"/>
          <p:cNvSpPr>
            <a:spLocks noGrp="1"/>
          </p:cNvSpPr>
          <p:nvPr>
            <p:ph type="sldNum" sz="quarter" idx="10"/>
          </p:nvPr>
        </p:nvSpPr>
        <p:spPr/>
        <p:txBody>
          <a:bodyPr/>
          <a:lstStyle/>
          <a:p>
            <a:fld id="{F93E38CD-7C26-4363-83AB-BDAD5204E26F}" type="slidenum">
              <a:rPr lang="en-US" smtClean="0"/>
              <a:pPr/>
              <a:t>17</a:t>
            </a:fld>
            <a:endParaRPr lang="en-US"/>
          </a:p>
        </p:txBody>
      </p:sp>
    </p:spTree>
    <p:extLst>
      <p:ext uri="{BB962C8B-B14F-4D97-AF65-F5344CB8AC3E}">
        <p14:creationId xmlns:p14="http://schemas.microsoft.com/office/powerpoint/2010/main" val="3280996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07F38074-2A0A-4E02-AE8D-F378FCD731D2}" type="datetimeFigureOut">
              <a:rPr lang="en-US" smtClean="0"/>
              <a:pPr/>
              <a:t>7/3/2017</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941A5E27-B155-45EF-8FA5-79BEB777047D}" type="slidenum">
              <a:rPr lang="en-US" smtClean="0"/>
              <a:pPr/>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8074-2A0A-4E02-AE8D-F378FCD731D2}"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8074-2A0A-4E02-AE8D-F378FCD731D2}"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F38074-2A0A-4E02-AE8D-F378FCD731D2}"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38074-2A0A-4E02-AE8D-F378FCD731D2}"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7F38074-2A0A-4E02-AE8D-F378FCD731D2}" type="datetimeFigureOut">
              <a:rPr lang="en-US" smtClean="0"/>
              <a:pPr/>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pPr/>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F38074-2A0A-4E02-AE8D-F378FCD731D2}" type="datetimeFigureOut">
              <a:rPr lang="en-US" smtClean="0"/>
              <a:pPr/>
              <a:t>7/3/2017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38074-2A0A-4E02-AE8D-F378FCD731D2}" type="datetimeFigureOut">
              <a:rPr lang="en-US" smtClean="0"/>
              <a:pPr/>
              <a:t>7/3/2017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A5E27-B155-45EF-8FA5-79BEB777047D}" type="slidenum">
              <a:rPr lang="en-US" smtClean="0"/>
              <a:pPr/>
              <a:t>‹#›</a:t>
            </a:fld>
            <a:endParaRPr lang="en-US"/>
          </a:p>
        </p:txBody>
      </p:sp>
      <p:sp>
        <p:nvSpPr>
          <p:cNvPr id="6" name="Footer Placeholder 2"/>
          <p:cNvSpPr txBox="1">
            <a:spLocks/>
          </p:cNvSpPr>
          <p:nvPr userDrawn="1"/>
        </p:nvSpPr>
        <p:spPr>
          <a:xfrm>
            <a:off x="5613400" y="6460807"/>
            <a:ext cx="6070233" cy="591186"/>
          </a:xfrm>
          <a:prstGeom prst="rect">
            <a:avLst/>
          </a:prstGeom>
        </p:spPr>
        <p:txBody>
          <a:bodyPr vert="horz" lIns="91440" tIns="45720" rIns="91440" bIns="45720" rtlCol="0" anchor="ctr"/>
          <a:lstStyle>
            <a:defPPr>
              <a:defRPr lang="en-US"/>
            </a:defPPr>
            <a:lvl1pPr marL="0" algn="r" defTabSz="914400" rtl="0" eaLnBrk="1" latinLnBrk="0" hangingPunct="1">
              <a:defRPr sz="1200" b="1" kern="1200" cap="none" spc="0">
                <a:ln w="1905"/>
                <a:solidFill>
                  <a:schemeClr val="bg1"/>
                </a:solidFill>
                <a:effectLst>
                  <a:innerShdw blurRad="69850" dist="43180" dir="5400000">
                    <a:srgbClr val="000000">
                      <a:alpha val="65000"/>
                    </a:srgbClr>
                  </a:inn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The Selection of Manufacturing Engineering Process; </a:t>
            </a:r>
            <a:r>
              <a:rPr lang="en-US" i="1" smtClean="0"/>
              <a:t>By Dr. Saied. M. Darwish</a:t>
            </a:r>
            <a:endParaRPr lang="en-US"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38074-2A0A-4E02-AE8D-F378FCD731D2}" type="datetimeFigureOut">
              <a:rPr lang="en-US" smtClean="0"/>
              <a:pPr/>
              <a:t>7/3/2017</a:t>
            </a:fld>
            <a:endParaRPr lang="en-US"/>
          </a:p>
        </p:txBody>
      </p:sp>
      <p:sp>
        <p:nvSpPr>
          <p:cNvPr id="3" name="Footer Placeholder 2"/>
          <p:cNvSpPr>
            <a:spLocks noGrp="1"/>
          </p:cNvSpPr>
          <p:nvPr>
            <p:ph type="ftr" sz="quarter" idx="11"/>
          </p:nvPr>
        </p:nvSpPr>
        <p:spPr>
          <a:xfrm>
            <a:off x="5613400" y="6460807"/>
            <a:ext cx="6070233" cy="591186"/>
          </a:xfrm>
        </p:spPr>
        <p:txBody>
          <a:bodyPr/>
          <a:lstStyle>
            <a:lvl1pPr>
              <a:defRPr b="1" cap="none" spc="0">
                <a:ln w="1905"/>
                <a:solidFill>
                  <a:schemeClr val="bg1"/>
                </a:solidFill>
                <a:effectLst>
                  <a:innerShdw blurRad="69850" dist="43180" dir="5400000">
                    <a:srgbClr val="000000">
                      <a:alpha val="65000"/>
                    </a:srgbClr>
                  </a:innerShdw>
                </a:effectLst>
              </a:defRPr>
            </a:lvl1pPr>
          </a:lstStyle>
          <a:p>
            <a:r>
              <a:rPr lang="en-US" smtClean="0"/>
              <a:t>The Selection of Manufacturing Engineering Process; </a:t>
            </a:r>
            <a:r>
              <a:rPr lang="en-US" i="1" smtClean="0"/>
              <a:t>By Dr. Saied. M. Darwish</a:t>
            </a:r>
            <a:endParaRPr lang="en-US" smtClean="0"/>
          </a:p>
          <a:p>
            <a:endParaRPr lang="en-US" dirty="0"/>
          </a:p>
        </p:txBody>
      </p:sp>
      <p:sp>
        <p:nvSpPr>
          <p:cNvPr id="4" name="Slide Number Placeholder 3"/>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7F38074-2A0A-4E02-AE8D-F378FCD731D2}" type="datetimeFigureOut">
              <a:rPr lang="en-US" smtClean="0"/>
              <a:pPr/>
              <a:t>7/3/2017</a:t>
            </a:fld>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pPr/>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38074-2A0A-4E02-AE8D-F378FCD731D2}" type="datetimeFigureOut">
              <a:rPr lang="en-US" smtClean="0"/>
              <a:pPr/>
              <a:t>7/3/2017</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07F38074-2A0A-4E02-AE8D-F378FCD731D2}" type="datetimeFigureOut">
              <a:rPr lang="en-US" smtClean="0"/>
              <a:pPr/>
              <a:t>7/3/2017</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941A5E27-B155-45EF-8FA5-79BEB77704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Za0t2Rfjewg" TargetMode="External"/><Relationship Id="rId2" Type="http://schemas.openxmlformats.org/officeDocument/2006/relationships/hyperlink" Target="https://www.youtube.com/watch?v=vAo0xmDQ-kI&amp;feature=youtu.be" TargetMode="External"/><Relationship Id="rId1" Type="http://schemas.openxmlformats.org/officeDocument/2006/relationships/slideLayout" Target="../slideLayouts/slideLayout6.xml"/><Relationship Id="rId4" Type="http://schemas.openxmlformats.org/officeDocument/2006/relationships/hyperlink" Target="https://youtu.be/w46cnvjIJz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63dZsw7Ia4"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Urp8JMRwx4" TargetMode="External"/><Relationship Id="rId2" Type="http://schemas.openxmlformats.org/officeDocument/2006/relationships/hyperlink" Target="https://www.youtube.com/watch?v=Mn9jpqI8rao"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65160" y="4816699"/>
            <a:ext cx="9483501" cy="1287886"/>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CHAPTER TWO</a:t>
            </a:r>
          </a:p>
          <a:p>
            <a:pPr algn="ctr" rtl="0">
              <a:lnSpc>
                <a:spcPct val="200000"/>
              </a:lnSpc>
            </a:pPr>
            <a:r>
              <a:rPr lang="en-US" sz="4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 FUNDAMENTALS OF METAL CUTTING</a:t>
            </a:r>
            <a:endParaRPr lang="en-US" sz="4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itle 1"/>
          <p:cNvSpPr txBox="1">
            <a:spLocks/>
          </p:cNvSpPr>
          <p:nvPr/>
        </p:nvSpPr>
        <p:spPr>
          <a:xfrm>
            <a:off x="841779" y="1416677"/>
            <a:ext cx="1283235" cy="1455312"/>
          </a:xfrm>
          <a:prstGeom prst="rect">
            <a:avLst/>
          </a:prstGeom>
        </p:spPr>
        <p:txBody>
          <a:bodyPr vert="horz" lIns="91440" tIns="45720" rIns="91440" bIns="45720" rtlCol="0" anchor="b">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en-US" sz="13800" b="1" dirty="0" smtClean="0">
                <a:ln>
                  <a:prstDash val="solid"/>
                </a:ln>
                <a:solidFill>
                  <a:schemeClr val="accent5">
                    <a:lumMod val="75000"/>
                  </a:schemeClr>
                </a:solidFill>
                <a:effectLst>
                  <a:outerShdw blurRad="88000" dist="50800" dir="5040000" algn="tl">
                    <a:schemeClr val="accent4">
                      <a:tint val="80000"/>
                      <a:satMod val="250000"/>
                      <a:alpha val="45000"/>
                    </a:schemeClr>
                  </a:outerShdw>
                </a:effectLst>
                <a:latin typeface="Times New Roman" panose="02020603050405020304" pitchFamily="18" charset="0"/>
                <a:ea typeface="Tahoma" panose="020B0604030504040204" pitchFamily="34" charset="0"/>
                <a:cs typeface="Times New Roman" panose="02020603050405020304" pitchFamily="18" charset="0"/>
              </a:rPr>
              <a:t>2</a:t>
            </a:r>
            <a:endParaRPr lang="en-US" sz="13800" b="1" dirty="0">
              <a:ln>
                <a:prstDash val="solid"/>
              </a:ln>
              <a:solidFill>
                <a:schemeClr val="accent5">
                  <a:lumMod val="75000"/>
                </a:schemeClr>
              </a:solidFill>
              <a:effectLst>
                <a:outerShdw blurRad="88000" dist="50800" dir="5040000" algn="tl">
                  <a:schemeClr val="accent4">
                    <a:tint val="80000"/>
                    <a:satMod val="250000"/>
                    <a:alpha val="45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itle 1"/>
          <p:cNvSpPr txBox="1">
            <a:spLocks/>
          </p:cNvSpPr>
          <p:nvPr/>
        </p:nvSpPr>
        <p:spPr>
          <a:xfrm>
            <a:off x="5731099" y="-388579"/>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TWO</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Fundamentals of Metal Cutting</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Bevel 6">
            <a:hlinkClick r:id="rId2" action="ppaction://hlinksldjump"/>
          </p:cNvPr>
          <p:cNvSpPr/>
          <p:nvPr/>
        </p:nvSpPr>
        <p:spPr>
          <a:xfrm>
            <a:off x="9515475" y="5743575"/>
            <a:ext cx="1928813" cy="642938"/>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CONTENTS</a:t>
            </a:r>
            <a:endParaRPr lang="ar-SA" dirty="0"/>
          </a:p>
        </p:txBody>
      </p:sp>
    </p:spTree>
    <p:extLst>
      <p:ext uri="{BB962C8B-B14F-4D97-AF65-F5344CB8AC3E}">
        <p14:creationId xmlns:p14="http://schemas.microsoft.com/office/powerpoint/2010/main" val="36586248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90723" y="42863"/>
            <a:ext cx="10689465" cy="1926194"/>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2.2.1 </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Right cut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tool:</a:t>
            </a:r>
          </a:p>
          <a:p>
            <a:pPr rtl="0"/>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right cut tool is the tool in which the main cutting edge faces the headstock of the lathe, when the tool is clamped and in this case the tool cuts from right to left</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800"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731099" y="-388579"/>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TWO</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Fundamentals of Metal Cutting</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itle 1"/>
          <p:cNvSpPr txBox="1">
            <a:spLocks/>
          </p:cNvSpPr>
          <p:nvPr/>
        </p:nvSpPr>
        <p:spPr>
          <a:xfrm>
            <a:off x="788936" y="1897617"/>
            <a:ext cx="10576964" cy="1552706"/>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2.2.2 </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Left cut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tool:</a:t>
            </a:r>
          </a:p>
          <a:p>
            <a:pPr rtl="0"/>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this case the main cutting edge faces the tailstock of the lathe and consequently the tool cuts from left to right as shown in figure 2.2.</a:t>
            </a:r>
            <a:endParaRPr lang="en-US" sz="2800"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cstate="print"/>
          <a:srcRect l="36667" t="44010" r="35729" b="32812"/>
          <a:stretch/>
        </p:blipFill>
        <p:spPr>
          <a:xfrm>
            <a:off x="4260631" y="3657712"/>
            <a:ext cx="3778515" cy="2538022"/>
          </a:xfrm>
          <a:prstGeom prst="rect">
            <a:avLst/>
          </a:prstGeom>
        </p:spPr>
      </p:pic>
      <p:sp>
        <p:nvSpPr>
          <p:cNvPr id="7" name="Rectangle 6"/>
          <p:cNvSpPr/>
          <p:nvPr/>
        </p:nvSpPr>
        <p:spPr>
          <a:xfrm>
            <a:off x="4072237" y="6195734"/>
            <a:ext cx="4155305" cy="276999"/>
          </a:xfrm>
          <a:prstGeom prst="rect">
            <a:avLst/>
          </a:prstGeom>
        </p:spPr>
        <p:txBody>
          <a:bodyPr wrap="none">
            <a:spAutoFit/>
          </a:bodyPr>
          <a:lstStyle/>
          <a:p>
            <a:r>
              <a:rPr lang="en-US" sz="1200" b="1" dirty="0"/>
              <a:t>Figure 2.2: Two basic types of single point cutting tools</a:t>
            </a:r>
          </a:p>
        </p:txBody>
      </p:sp>
    </p:spTree>
    <p:extLst>
      <p:ext uri="{BB962C8B-B14F-4D97-AF65-F5344CB8AC3E}">
        <p14:creationId xmlns:p14="http://schemas.microsoft.com/office/powerpoint/2010/main" val="30840416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bg2"/>
                                      </p:to>
                                    </p:animClr>
                                  </p:sub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22" presetID="42" presetClass="entr" presetSubtype="0"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5">
                                            <p:txEl>
                                              <p:pRg st="1" end="1"/>
                                            </p:txEl>
                                          </p:spTgt>
                                        </p:tgtEl>
                                        <p:attrNameLst>
                                          <p:attrName>ppt_c</p:attrName>
                                        </p:attrNameLst>
                                      </p:cBhvr>
                                      <p:to>
                                        <a:schemeClr val="tx2"/>
                                      </p:to>
                                    </p:animClr>
                                  </p:sub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46974" y="1302981"/>
            <a:ext cx="10576964" cy="448345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 Requirements of tool materials</a:t>
            </a: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514350" indent="-514350" rtl="0">
              <a:lnSpc>
                <a:spcPct val="200000"/>
              </a:lnSpc>
              <a:buFont typeface="+mj-lt"/>
              <a:buAutoNum type="arabicPeriod"/>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High hardness and high hot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hardness </a:t>
            </a: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514350" indent="-514350" rtl="0">
              <a:lnSpc>
                <a:spcPct val="200000"/>
              </a:lnSpc>
              <a:buFont typeface="+mj-lt"/>
              <a:buAutoNum type="arabicPeriod"/>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High wear resistance</a:t>
            </a:r>
          </a:p>
          <a:p>
            <a:pPr marL="514350" indent="-514350" rtl="0">
              <a:lnSpc>
                <a:spcPct val="200000"/>
              </a:lnSpc>
              <a:buFont typeface="+mj-lt"/>
              <a:buAutoNum type="arabicPeriod"/>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High strength and toughness (impact resistance)</a:t>
            </a:r>
          </a:p>
          <a:p>
            <a:pPr marL="514350" indent="-514350" rtl="0">
              <a:lnSpc>
                <a:spcPct val="200000"/>
              </a:lnSpc>
              <a:buFont typeface="+mj-lt"/>
              <a:buAutoNum type="arabicPeriod"/>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High thermal conductivity</a:t>
            </a:r>
          </a:p>
          <a:p>
            <a:pPr marL="514350" indent="-514350" rtl="0">
              <a:lnSpc>
                <a:spcPct val="200000"/>
              </a:lnSpc>
              <a:buFont typeface="+mj-lt"/>
              <a:buAutoNum type="arabicPeriod"/>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Low cost</a:t>
            </a:r>
          </a:p>
        </p:txBody>
      </p:sp>
      <p:sp>
        <p:nvSpPr>
          <p:cNvPr id="9" name="Title 1"/>
          <p:cNvSpPr txBox="1">
            <a:spLocks/>
          </p:cNvSpPr>
          <p:nvPr/>
        </p:nvSpPr>
        <p:spPr>
          <a:xfrm>
            <a:off x="5731099" y="-388579"/>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TWO</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Fundamentals of Metal Cutting</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985802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46974" y="1788755"/>
            <a:ext cx="10576964" cy="448345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 Common tool materials </a:t>
            </a:r>
          </a:p>
          <a:p>
            <a:pPr marL="514350" indent="-514350" rtl="0">
              <a:buFont typeface="+mj-lt"/>
              <a:buAutoNum type="arabicPeriod"/>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Tool carbon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steels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contain 0.6 – 1.4 percent carbon and low percentages of </a:t>
            </a:r>
            <a:r>
              <a:rPr lang="en-US" sz="1400" b="1" dirty="0" err="1">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Mn</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Si, S, P, and heat treated, it </a:t>
            </a:r>
            <a:r>
              <a:rPr lang="en-US" sz="1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withstand</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1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temperatures &lt; 250°C</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marL="514350" indent="-514350" rtl="0">
              <a:buFont typeface="+mj-lt"/>
              <a:buAutoNum type="arabicPeriod"/>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Alloy tool steels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cutting performance of steel can be improved by adding alloying elements such as chromium (Cr), vanadium (V), molybdenum (Mo) and tungsten (</a:t>
            </a:r>
            <a:r>
              <a:rPr lang="en-US" sz="1400" b="1" dirty="0" err="1">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Tn</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When these steels properly heat treated, they can </a:t>
            </a:r>
            <a:r>
              <a:rPr lang="en-US" sz="1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work at temperatures up to 300°C.</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marL="514350" indent="-514350" rtl="0">
              <a:buFont typeface="+mj-lt"/>
              <a:buAutoNum type="arabicPeriod"/>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High speed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steels </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contain 8 – 19% tungsten and 3.8 – 4.6% chromium. They can withstand temperatures up to </a:t>
            </a:r>
            <a:r>
              <a:rPr lang="en-US" sz="1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600°C</a:t>
            </a:r>
            <a:r>
              <a:rPr lang="en-US" sz="14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marL="514350" indent="-514350" rtl="0">
              <a:lnSpc>
                <a:spcPct val="150000"/>
              </a:lnSpc>
              <a:buFont typeface="+mj-lt"/>
              <a:buAutoNum type="arabicPeriod"/>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Cemented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carbides</a:t>
            </a:r>
          </a:p>
          <a:p>
            <a:pPr rtl="0">
              <a:lnSpc>
                <a:spcPct val="150000"/>
              </a:lnSpc>
            </a:pP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2.4.4.1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Straight tungsten cemented </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carbide:</a:t>
            </a:r>
          </a:p>
          <a:p>
            <a:pPr rtl="0">
              <a:lnSpc>
                <a:spcPct val="150000"/>
              </a:lnSpc>
            </a:pP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2.4.4.2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Titanium -Tungsten cemented carbides: </a:t>
            </a:r>
            <a:endPar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2.4.4.3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Titanium – Tantalum – Tungsten cemented carbides</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31099" y="-388579"/>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TWO</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Fundamentals of Metal Cutting</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614360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bg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1000"/>
                                        <p:tgtEl>
                                          <p:spTgt spid="8">
                                            <p:txEl>
                                              <p:pRg st="3" end="3"/>
                                            </p:txEl>
                                          </p:spTgt>
                                        </p:tgtEl>
                                      </p:cBhvr>
                                    </p:animEffect>
                                    <p:anim calcmode="lin" valueType="num">
                                      <p:cBhvr>
                                        <p:cTn id="2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bg2"/>
                                      </p:to>
                                    </p:animClr>
                                  </p:sub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1000"/>
                                        <p:tgtEl>
                                          <p:spTgt spid="8">
                                            <p:txEl>
                                              <p:pRg st="4" end="4"/>
                                            </p:txEl>
                                          </p:spTgt>
                                        </p:tgtEl>
                                      </p:cBhvr>
                                    </p:animEffect>
                                    <p:anim calcmode="lin" valueType="num">
                                      <p:cBhvr>
                                        <p:cTn id="3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bg2"/>
                                      </p:to>
                                    </p:animClr>
                                  </p:sub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fade">
                                      <p:cBhvr>
                                        <p:cTn id="40" dur="1000"/>
                                        <p:tgtEl>
                                          <p:spTgt spid="8">
                                            <p:txEl>
                                              <p:pRg st="5" end="5"/>
                                            </p:txEl>
                                          </p:spTgt>
                                        </p:tgtEl>
                                      </p:cBhvr>
                                    </p:animEffect>
                                    <p:anim calcmode="lin" valueType="num">
                                      <p:cBhvr>
                                        <p:cTn id="41"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tx2"/>
                                      </p:to>
                                    </p:animClr>
                                  </p:sub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8">
                                            <p:txEl>
                                              <p:pRg st="6" end="6"/>
                                            </p:txEl>
                                          </p:spTgt>
                                        </p:tgtEl>
                                        <p:attrNameLst>
                                          <p:attrName>style.visibility</p:attrName>
                                        </p:attrNameLst>
                                      </p:cBhvr>
                                      <p:to>
                                        <p:strVal val="visible"/>
                                      </p:to>
                                    </p:set>
                                    <p:animEffect transition="in" filter="fade">
                                      <p:cBhvr>
                                        <p:cTn id="46" dur="1000"/>
                                        <p:tgtEl>
                                          <p:spTgt spid="8">
                                            <p:txEl>
                                              <p:pRg st="6" end="6"/>
                                            </p:txEl>
                                          </p:spTgt>
                                        </p:tgtEl>
                                      </p:cBhvr>
                                    </p:animEffect>
                                    <p:anim calcmode="lin" valueType="num">
                                      <p:cBhvr>
                                        <p:cTn id="4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tx2"/>
                                      </p:to>
                                    </p:animClr>
                                  </p:sub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8">
                                            <p:txEl>
                                              <p:pRg st="7" end="7"/>
                                            </p:txEl>
                                          </p:spTgt>
                                        </p:tgtEl>
                                        <p:attrNameLst>
                                          <p:attrName>style.visibility</p:attrName>
                                        </p:attrNameLst>
                                      </p:cBhvr>
                                      <p:to>
                                        <p:strVal val="visible"/>
                                      </p:to>
                                    </p:set>
                                    <p:animEffect transition="in" filter="fade">
                                      <p:cBhvr>
                                        <p:cTn id="52" dur="1000"/>
                                        <p:tgtEl>
                                          <p:spTgt spid="8">
                                            <p:txEl>
                                              <p:pRg st="7" end="7"/>
                                            </p:txEl>
                                          </p:spTgt>
                                        </p:tgtEl>
                                      </p:cBhvr>
                                    </p:animEffect>
                                    <p:anim calcmode="lin" valueType="num">
                                      <p:cBhvr>
                                        <p:cTn id="5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7" end="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7" end="7"/>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46974" y="1002944"/>
            <a:ext cx="10576964" cy="224031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2.4.5 </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Ceramic tool materials</a:t>
            </a:r>
          </a:p>
          <a:p>
            <a:pPr algn="just" rtl="0">
              <a:lnSpc>
                <a:spcPct val="150000"/>
              </a:lnSpc>
            </a:pP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Ceramic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materials are made by compacting followed by sintering of aluminum </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oxides (or other ceramics)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high temperature (1700°C). They are </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able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 machine all materials at </a:t>
            </a:r>
            <a:r>
              <a:rPr lang="en-US" sz="24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very high cutting speeds with higher surface finish and no coolant is required</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31099" y="-388579"/>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TWO</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Fundamentals of Metal Cutting</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le 1"/>
          <p:cNvSpPr txBox="1">
            <a:spLocks/>
          </p:cNvSpPr>
          <p:nvPr/>
        </p:nvSpPr>
        <p:spPr>
          <a:xfrm>
            <a:off x="746974" y="3560406"/>
            <a:ext cx="10576964" cy="224031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2.4.6 Diamonds</a:t>
            </a: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just" rtl="0">
              <a:lnSpc>
                <a:spcPct val="150000"/>
              </a:lnSpc>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Diamonds are the hardest materials; they can work up to 1500°C. It is found in nature or synthetically produced from ordinary graphite by subjecting it to extremely high pressures and </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temperatures.</a:t>
            </a: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1043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2"/>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
                                            <p:txEl>
                                              <p:pRg st="0" end="0"/>
                                            </p:txEl>
                                          </p:spTgt>
                                        </p:tgtEl>
                                        <p:attrNameLst>
                                          <p:attrName>ppt_c</p:attrName>
                                        </p:attrNameLst>
                                      </p:cBhvr>
                                      <p:to>
                                        <a:schemeClr val="tx2"/>
                                      </p:to>
                                    </p:animClr>
                                  </p:sub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
                                            <p:txEl>
                                              <p:pRg st="1" end="1"/>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46974" y="645758"/>
            <a:ext cx="10576964" cy="1911706"/>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2.4.7 Cubic Boron Nitride (CBN)</a:t>
            </a:r>
          </a:p>
          <a:p>
            <a:pPr algn="just" rtl="0">
              <a:lnSpc>
                <a:spcPct val="150000"/>
              </a:lnSpc>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Cubic Boron Nitride is the hardest known material next to diamond</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31099" y="-388579"/>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TWO</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Fundamentals of Metal Cutting</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Picture 2" descr="7"/>
          <p:cNvPicPr>
            <a:picLocks noChangeAspect="1" noChangeArrowheads="1"/>
          </p:cNvPicPr>
          <p:nvPr/>
        </p:nvPicPr>
        <p:blipFill>
          <a:blip r:embed="rId2" cstate="print">
            <a:extLst>
              <a:ext uri="{28A0092B-C50C-407E-A947-70E740481C1C}">
                <a14:useLocalDpi xmlns:a14="http://schemas.microsoft.com/office/drawing/2010/main" val="0"/>
              </a:ext>
            </a:extLst>
          </a:blip>
          <a:srcRect b="17867"/>
          <a:stretch>
            <a:fillRect/>
          </a:stretch>
        </p:blipFill>
        <p:spPr bwMode="auto">
          <a:xfrm>
            <a:off x="3247517" y="2557464"/>
            <a:ext cx="5575878" cy="34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98406" y="6180609"/>
            <a:ext cx="6074099" cy="276999"/>
          </a:xfrm>
          <a:prstGeom prst="rect">
            <a:avLst/>
          </a:prstGeom>
        </p:spPr>
        <p:txBody>
          <a:bodyPr wrap="none">
            <a:spAutoFit/>
          </a:bodyPr>
          <a:lstStyle/>
          <a:p>
            <a:r>
              <a:rPr lang="en-US" sz="1200" b="1" dirty="0"/>
              <a:t>Figure 2.5: Improvement in cutting tool materials have reduced machining time</a:t>
            </a:r>
          </a:p>
        </p:txBody>
      </p:sp>
    </p:spTree>
    <p:extLst>
      <p:ext uri="{BB962C8B-B14F-4D97-AF65-F5344CB8AC3E}">
        <p14:creationId xmlns:p14="http://schemas.microsoft.com/office/powerpoint/2010/main" val="25629801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2"/>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731099" y="-388579"/>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TWO</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Fundamentals of Metal Cutting</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2091120" y="5786647"/>
            <a:ext cx="7888669" cy="646331"/>
          </a:xfrm>
          <a:prstGeom prst="rect">
            <a:avLst/>
          </a:prstGeom>
        </p:spPr>
        <p:txBody>
          <a:bodyPr wrap="square">
            <a:spAutoFit/>
          </a:bodyPr>
          <a:lstStyle/>
          <a:p>
            <a:pPr algn="ctr"/>
            <a:r>
              <a:rPr lang="en-US" sz="1200" b="1" dirty="0"/>
              <a:t>Figure 2.6: Typical hot hardness relationship for selected tool materials. Plain carbon steel shows a rapid loss of hardness as temperature increases, while cemented carbide and ceramics are significantly harder at elevated temperatures.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2904" y="742742"/>
            <a:ext cx="5245100" cy="471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6037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1000"/>
                                        <p:tgtEl>
                                          <p:spTgt spid="7170"/>
                                        </p:tgtEl>
                                      </p:cBhvr>
                                    </p:animEffect>
                                    <p:anim calcmode="lin" valueType="num">
                                      <p:cBhvr>
                                        <p:cTn id="14" dur="1000" fill="hold"/>
                                        <p:tgtEl>
                                          <p:spTgt spid="7170"/>
                                        </p:tgtEl>
                                        <p:attrNameLst>
                                          <p:attrName>ppt_x</p:attrName>
                                        </p:attrNameLst>
                                      </p:cBhvr>
                                      <p:tavLst>
                                        <p:tav tm="0">
                                          <p:val>
                                            <p:strVal val="#ppt_x"/>
                                          </p:val>
                                        </p:tav>
                                        <p:tav tm="100000">
                                          <p:val>
                                            <p:strVal val="#ppt_x"/>
                                          </p:val>
                                        </p:tav>
                                      </p:tavLst>
                                    </p:anim>
                                    <p:anim calcmode="lin" valueType="num">
                                      <p:cBhvr>
                                        <p:cTn id="15"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46973" y="1517293"/>
            <a:ext cx="10576965" cy="4926370"/>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7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 </a:t>
            </a:r>
            <a:r>
              <a:rPr lang="en-US" sz="27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Methods </a:t>
            </a:r>
            <a:r>
              <a:rPr lang="en-US" sz="27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fixation of sintered carbides, ceramics </a:t>
            </a:r>
            <a:r>
              <a:rPr lang="en-US" sz="27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 diamond </a:t>
            </a:r>
            <a:r>
              <a:rPr lang="en-US" sz="27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tools</a:t>
            </a:r>
          </a:p>
          <a:p>
            <a:pPr rtl="0">
              <a:lnSpc>
                <a:spcPct val="150000"/>
              </a:lnSpc>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cutting tools made from sintered carbides, ceramic and diamonds are available in the form of tips (inserts). </a:t>
            </a: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2.5.1 Mechanical </a:t>
            </a: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clamping</a:t>
            </a:r>
          </a:p>
          <a:p>
            <a:pPr algn="just" rtl="0">
              <a:lnSpc>
                <a:spcPct val="150000"/>
              </a:lnSpc>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Mechanical clamping is used for cemented carbides, ceramics, and other hard materials. In this method the cemented carbide, ceramic, and diamond inserts clamped mechanically with the tool shank.</a:t>
            </a: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2.5.2 Brazing </a:t>
            </a:r>
          </a:p>
          <a:p>
            <a:pPr rtl="0">
              <a:lnSpc>
                <a:spcPct val="150000"/>
              </a:lnSpc>
            </a:pP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this method of fixation, the tool bits are bonded with the shank by applying </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soldering/brazing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materials</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31099" y="-388579"/>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TWO</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Fundamentals of Metal Cutting</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393286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tx2"/>
                                      </p:to>
                                    </p:animClr>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1000"/>
                                        <p:tgtEl>
                                          <p:spTgt spid="8">
                                            <p:txEl>
                                              <p:pRg st="4" end="4"/>
                                            </p:txEl>
                                          </p:spTgt>
                                        </p:tgtEl>
                                      </p:cBhvr>
                                    </p:animEffect>
                                    <p:anim calcmode="lin" valueType="num">
                                      <p:cBhvr>
                                        <p:cTn id="3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bg2"/>
                                      </p:to>
                                    </p:animClr>
                                  </p:sub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1000"/>
                                        <p:tgtEl>
                                          <p:spTgt spid="8">
                                            <p:txEl>
                                              <p:pRg st="5" end="5"/>
                                            </p:txEl>
                                          </p:spTgt>
                                        </p:tgtEl>
                                      </p:cBhvr>
                                    </p:animEffect>
                                    <p:anim calcmode="lin" valueType="num">
                                      <p:cBhvr>
                                        <p:cTn id="4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56155" y="655092"/>
            <a:ext cx="10576965" cy="588773"/>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7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 </a:t>
            </a:r>
            <a:r>
              <a:rPr lang="en-US" sz="27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Methods </a:t>
            </a:r>
            <a:r>
              <a:rPr lang="en-US" sz="27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fixation of sintered carbides, ceramics </a:t>
            </a:r>
            <a:r>
              <a:rPr lang="en-US" sz="27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 diamond tools</a:t>
            </a:r>
            <a:endParaRPr lang="en-US" sz="27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31099" y="-388579"/>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TWO</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Fundamentals of Metal Cutting</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918" name="Picture 6" descr="http://www.harrisproductsgroup.com/~/media/Images/Articles/Brazing/brazing-elbow-joi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3833" y="3193576"/>
            <a:ext cx="3942811" cy="29571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39045" y="1844175"/>
            <a:ext cx="8184108" cy="923330"/>
          </a:xfrm>
          <a:prstGeom prst="rect">
            <a:avLst/>
          </a:prstGeom>
        </p:spPr>
        <p:txBody>
          <a:bodyPr wrap="square">
            <a:spAutoFit/>
          </a:bodyPr>
          <a:lstStyle/>
          <a:p>
            <a:r>
              <a:rPr lang="en-US" b="1" dirty="0"/>
              <a:t>Brazing</a:t>
            </a:r>
            <a:r>
              <a:rPr lang="en-US" dirty="0"/>
              <a:t> is a metal-joining process in which two or more metal items are joined together by melting and flowing a filler metal into the joint, the filler metal having a lower melting point than the adjoining metal.</a:t>
            </a:r>
          </a:p>
        </p:txBody>
      </p:sp>
    </p:spTree>
    <p:extLst>
      <p:ext uri="{BB962C8B-B14F-4D97-AF65-F5344CB8AC3E}">
        <p14:creationId xmlns:p14="http://schemas.microsoft.com/office/powerpoint/2010/main" val="16973698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56155" y="655092"/>
            <a:ext cx="10576965" cy="588773"/>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7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 </a:t>
            </a:r>
            <a:r>
              <a:rPr lang="en-US" sz="27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Methods </a:t>
            </a:r>
            <a:r>
              <a:rPr lang="en-US" sz="27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fixation of sintered carbides, ceramics </a:t>
            </a:r>
            <a:r>
              <a:rPr lang="en-US" sz="27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 diamond tools</a:t>
            </a:r>
            <a:endParaRPr lang="en-US" sz="27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31099" y="-388579"/>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TWO</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Fundamentals of Metal Cutting</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914" name="Picture 2" descr="http://constructionmanuals.tpub.com/14250/img/14250_127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1181" y="1243865"/>
            <a:ext cx="6210123" cy="3125225"/>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Image result for carbide insert braz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932" y="4369090"/>
            <a:ext cx="3632620" cy="186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735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746" y="1971107"/>
            <a:ext cx="10435135" cy="3745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856155" y="655092"/>
            <a:ext cx="10576965" cy="588773"/>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7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 </a:t>
            </a:r>
            <a:r>
              <a:rPr lang="en-US" sz="27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Methods </a:t>
            </a:r>
            <a:r>
              <a:rPr lang="en-US" sz="27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fixation of sintered carbides, ceramics </a:t>
            </a:r>
            <a:r>
              <a:rPr lang="en-US" sz="27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 diamond tools</a:t>
            </a:r>
            <a:endParaRPr lang="en-US" sz="27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2199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
                                            <p:txEl>
                                              <p:pRg st="0" end="0"/>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crankshaft before and after machining</a:t>
            </a:r>
            <a:endParaRPr lang="en-US" dirty="0"/>
          </a:p>
        </p:txBody>
      </p:sp>
      <p:pic>
        <p:nvPicPr>
          <p:cNvPr id="39938" name="Picture 2" descr="Image result for casted cranksh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978" y="2677383"/>
            <a:ext cx="3988411" cy="2837394"/>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Image result for crankshaft before and after mach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974" y="2602955"/>
            <a:ext cx="4380615" cy="291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9310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46971" y="1945919"/>
            <a:ext cx="10576965" cy="404054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 Disadvantages of mechanical clamping</a:t>
            </a:r>
          </a:p>
          <a:p>
            <a:pPr marL="342900" indent="-342900" algn="just" rtl="0">
              <a:lnSpc>
                <a:spcPct val="200000"/>
              </a:lnSpc>
              <a:buFont typeface="Arial" pitchFamily="34" charset="0"/>
              <a:buChar char="•"/>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Mechanical clamping of cutting inserts does not always ensure a </a:t>
            </a:r>
            <a:r>
              <a:rPr lang="en-US" sz="2400" dirty="0">
                <a:ln w="1905"/>
                <a:solidFill>
                  <a:schemeClr val="accent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contact stiffness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that is sufficiently high to prevent vibrations which develop in machining.</a:t>
            </a:r>
          </a:p>
          <a:p>
            <a:pPr marL="342900" indent="-342900" algn="just" rtl="0">
              <a:lnSpc>
                <a:spcPct val="200000"/>
              </a:lnSpc>
              <a:buFont typeface="Arial" pitchFamily="34" charset="0"/>
              <a:buChar char="•"/>
            </a:pP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These </a:t>
            </a:r>
            <a:r>
              <a:rPr lang="en-US" sz="2400" dirty="0">
                <a:ln w="1905"/>
                <a:solidFill>
                  <a:schemeClr val="accent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vibrations</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shorten the life of the insert and often produce machined surfaces with </a:t>
            </a:r>
            <a:r>
              <a:rPr lang="en-US" sz="2400" dirty="0">
                <a:ln w="1905"/>
                <a:solidFill>
                  <a:schemeClr val="accent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poor finish</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marL="342900" indent="-342900" algn="just" rtl="0">
              <a:lnSpc>
                <a:spcPct val="200000"/>
              </a:lnSpc>
              <a:buFont typeface="Arial" pitchFamily="34" charset="0"/>
              <a:buChar char="•"/>
            </a:pP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a:t>
            </a:r>
            <a:r>
              <a:rPr lang="en-US" sz="2400" dirty="0">
                <a:ln w="1905"/>
                <a:solidFill>
                  <a:schemeClr val="accent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clamping arrangement</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is often of </a:t>
            </a:r>
            <a:r>
              <a:rPr lang="en-US" sz="2400" dirty="0">
                <a:ln w="1905"/>
                <a:solidFill>
                  <a:schemeClr val="accent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comparatively large size,</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which in many cases limits the cutting parameters of the tool such as depth of cut, width of cut</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731099" y="-388579"/>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TWO</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Fundamentals of Metal Cutting</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343418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1000"/>
                                        <p:tgtEl>
                                          <p:spTgt spid="8">
                                            <p:txEl>
                                              <p:pRg st="3" end="3"/>
                                            </p:txEl>
                                          </p:spTgt>
                                        </p:tgtEl>
                                      </p:cBhvr>
                                    </p:animEffect>
                                    <p:anim calcmode="lin" valueType="num">
                                      <p:cBhvr>
                                        <p:cTn id="2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46973" y="1045807"/>
            <a:ext cx="10576965" cy="404054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 Disadvantages of </a:t>
            </a: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brazing</a:t>
            </a:r>
            <a:endPar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rtl="0">
              <a:lnSpc>
                <a:spcPct val="200000"/>
              </a:lnSpc>
              <a:buFont typeface="Arial" pitchFamily="34" charset="0"/>
              <a:buChar char="•"/>
            </a:pPr>
            <a:r>
              <a:rPr lang="en-US" sz="2400" dirty="0">
                <a:ln w="1905"/>
                <a:solidFill>
                  <a:schemeClr val="accent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Micro </a:t>
            </a:r>
            <a:r>
              <a:rPr lang="en-US" sz="2400" dirty="0" smtClean="0">
                <a:ln w="1905"/>
                <a:solidFill>
                  <a:schemeClr val="accent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cracks </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are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often produced due to the </a:t>
            </a:r>
            <a:r>
              <a:rPr lang="en-US" sz="2400" dirty="0">
                <a:ln w="1905"/>
                <a:solidFill>
                  <a:schemeClr val="accent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high temperature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of the brazing operation. </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proportion of rejects due to cracks in tips is 10 – 40</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342900" indent="-342900" algn="just" rtl="0">
              <a:lnSpc>
                <a:spcPct val="200000"/>
              </a:lnSpc>
              <a:buFont typeface="Arial" pitchFamily="34" charset="0"/>
              <a:buChar char="•"/>
            </a:pPr>
            <a:r>
              <a:rPr lang="en-US" sz="2400" dirty="0">
                <a:ln w="1905"/>
                <a:solidFill>
                  <a:schemeClr val="accent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High skills is required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for brazing</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342900" indent="-342900" algn="just" rtl="0">
              <a:lnSpc>
                <a:spcPct val="200000"/>
              </a:lnSpc>
              <a:buFont typeface="Arial" pitchFamily="34" charset="0"/>
              <a:buChar char="•"/>
            </a:pPr>
            <a:r>
              <a:rPr lang="en-US" sz="2400" dirty="0">
                <a:ln w="1905"/>
                <a:solidFill>
                  <a:schemeClr val="accent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Difficulty in changing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worn insert.</a:t>
            </a:r>
          </a:p>
        </p:txBody>
      </p:sp>
      <p:sp>
        <p:nvSpPr>
          <p:cNvPr id="9" name="Title 1"/>
          <p:cNvSpPr txBox="1">
            <a:spLocks/>
          </p:cNvSpPr>
          <p:nvPr/>
        </p:nvSpPr>
        <p:spPr>
          <a:xfrm>
            <a:off x="5731099" y="-388579"/>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TWO</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Fundamentals of Metal Cutting</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349890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1000"/>
                                        <p:tgtEl>
                                          <p:spTgt spid="8">
                                            <p:txEl>
                                              <p:pRg st="3" end="3"/>
                                            </p:txEl>
                                          </p:spTgt>
                                        </p:tgtEl>
                                      </p:cBhvr>
                                    </p:animEffect>
                                    <p:anim calcmode="lin" valueType="num">
                                      <p:cBhvr>
                                        <p:cTn id="2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links</a:t>
            </a:r>
            <a:endParaRPr lang="en-US" dirty="0"/>
          </a:p>
        </p:txBody>
      </p:sp>
      <p:sp>
        <p:nvSpPr>
          <p:cNvPr id="3" name="Rectangle 2"/>
          <p:cNvSpPr/>
          <p:nvPr/>
        </p:nvSpPr>
        <p:spPr>
          <a:xfrm>
            <a:off x="1637730" y="2791936"/>
            <a:ext cx="9758149" cy="1477328"/>
          </a:xfrm>
          <a:prstGeom prst="rect">
            <a:avLst/>
          </a:prstGeom>
        </p:spPr>
        <p:txBody>
          <a:bodyPr wrap="square">
            <a:spAutoFit/>
          </a:bodyPr>
          <a:lstStyle/>
          <a:p>
            <a:pPr marL="285750" indent="-285750">
              <a:buFont typeface="Arial" panose="020B0604020202020204" pitchFamily="34" charset="0"/>
              <a:buChar char="•"/>
            </a:pPr>
            <a:r>
              <a:rPr lang="en-US" dirty="0">
                <a:hlinkClick r:id="rId2"/>
              </a:rPr>
              <a:t>https://</a:t>
            </a:r>
            <a:r>
              <a:rPr lang="en-US" dirty="0" smtClean="0">
                <a:hlinkClick r:id="rId2"/>
              </a:rPr>
              <a:t>www.youtube.com/watch?v=vAo0xmDQ-kI&amp;feature=youtu.be</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u="sng" dirty="0">
                <a:hlinkClick r:id="rId3"/>
              </a:rPr>
              <a:t>https://</a:t>
            </a:r>
            <a:r>
              <a:rPr lang="en-US" u="sng" dirty="0" smtClean="0">
                <a:hlinkClick r:id="rId3"/>
              </a:rPr>
              <a:t>youtu.be/Za0t2Rfjewg</a:t>
            </a:r>
            <a:endParaRPr lang="en-US" u="sng" dirty="0" smtClean="0"/>
          </a:p>
          <a:p>
            <a:pPr marL="285750" indent="-285750">
              <a:buFont typeface="Arial" panose="020B0604020202020204" pitchFamily="34" charset="0"/>
              <a:buChar char="•"/>
            </a:pPr>
            <a:endParaRPr lang="en-US" u="sng" dirty="0" smtClean="0"/>
          </a:p>
          <a:p>
            <a:pPr marL="285750" indent="-285750">
              <a:buFont typeface="Arial" panose="020B0604020202020204" pitchFamily="34" charset="0"/>
              <a:buChar char="•"/>
            </a:pPr>
            <a:r>
              <a:rPr lang="en-US" u="sng" dirty="0">
                <a:hlinkClick r:id="rId4"/>
              </a:rPr>
              <a:t>https://youtu.be/w46cnvjIJzA</a:t>
            </a:r>
            <a:endParaRPr lang="en-US" dirty="0"/>
          </a:p>
        </p:txBody>
      </p:sp>
    </p:spTree>
    <p:extLst>
      <p:ext uri="{BB962C8B-B14F-4D97-AF65-F5344CB8AC3E}">
        <p14:creationId xmlns:p14="http://schemas.microsoft.com/office/powerpoint/2010/main" val="26968992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Principle of metal cutting</a:t>
            </a:r>
            <a:endParaRPr lang="en-US" dirty="0"/>
          </a:p>
        </p:txBody>
      </p:sp>
      <p:sp>
        <p:nvSpPr>
          <p:cNvPr id="3" name="Rectangle 2"/>
          <p:cNvSpPr/>
          <p:nvPr/>
        </p:nvSpPr>
        <p:spPr>
          <a:xfrm>
            <a:off x="1391319" y="2521045"/>
            <a:ext cx="5296559" cy="923330"/>
          </a:xfrm>
          <a:prstGeom prst="rect">
            <a:avLst/>
          </a:prstGeom>
        </p:spPr>
        <p:txBody>
          <a:bodyPr wrap="square">
            <a:spAutoFit/>
          </a:bodyPr>
          <a:lstStyle/>
          <a:p>
            <a:pPr marL="285750" indent="-285750">
              <a:buFont typeface="Arial" panose="020B0604020202020204" pitchFamily="34" charset="0"/>
              <a:buChar char="•"/>
            </a:pPr>
            <a:r>
              <a:rPr lang="en-US"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Difference in hardness of tool and workpiece</a:t>
            </a:r>
          </a:p>
          <a:p>
            <a:pPr marL="285750" indent="-285750">
              <a:buFont typeface="Arial" panose="020B0604020202020204" pitchFamily="34" charset="0"/>
              <a:buChar char="•"/>
            </a:pPr>
            <a:endParaRPr lang="en-US"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Metal cutting is a chip removal </a:t>
            </a:r>
            <a:r>
              <a:rPr lang="en-US"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process</a:t>
            </a:r>
            <a:endParaRPr lang="en-US" dirty="0"/>
          </a:p>
        </p:txBody>
      </p:sp>
    </p:spTree>
    <p:extLst>
      <p:ext uri="{BB962C8B-B14F-4D97-AF65-F5344CB8AC3E}">
        <p14:creationId xmlns:p14="http://schemas.microsoft.com/office/powerpoint/2010/main" val="35173942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46974" y="42863"/>
            <a:ext cx="10576964" cy="290036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 Geometry of single point tool:</a:t>
            </a:r>
          </a:p>
          <a:p>
            <a:pPr rtl="0">
              <a:lnSpc>
                <a:spcPct val="150000"/>
              </a:lnSpc>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chip removal process may be performed by cutting tools of definite geometry. These cutting tools can be classified as single point cutting tool, used in lathe, planer and, </a:t>
            </a:r>
            <a:r>
              <a:rPr lang="en-US" sz="24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slotter</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and multi point cutting tool used in milling, drilling and broaching</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3957803" y="6195734"/>
            <a:ext cx="4155305" cy="276999"/>
          </a:xfrm>
          <a:prstGeom prst="rect">
            <a:avLst/>
          </a:prstGeom>
        </p:spPr>
        <p:txBody>
          <a:bodyPr wrap="none">
            <a:spAutoFit/>
          </a:bodyPr>
          <a:lstStyle/>
          <a:p>
            <a:r>
              <a:rPr lang="en-US" sz="1200" b="1" dirty="0"/>
              <a:t>Figure 2.1: Nomenclature of a single point cutting tool</a:t>
            </a:r>
          </a:p>
        </p:txBody>
      </p:sp>
      <p:sp>
        <p:nvSpPr>
          <p:cNvPr id="9" name="Title 1"/>
          <p:cNvSpPr txBox="1">
            <a:spLocks/>
          </p:cNvSpPr>
          <p:nvPr/>
        </p:nvSpPr>
        <p:spPr>
          <a:xfrm>
            <a:off x="5731098" y="-35718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TWO</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Fundamentals of Metal Cutting</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ectangle 2"/>
          <p:cNvSpPr/>
          <p:nvPr/>
        </p:nvSpPr>
        <p:spPr>
          <a:xfrm>
            <a:off x="3151492" y="4403283"/>
            <a:ext cx="5767926" cy="1200329"/>
          </a:xfrm>
          <a:prstGeom prst="rect">
            <a:avLst/>
          </a:prstGeom>
        </p:spPr>
        <p:txBody>
          <a:bodyPr wrap="none">
            <a:spAutoFit/>
          </a:bodyPr>
          <a:lstStyle/>
          <a:p>
            <a:r>
              <a:rPr lang="en-US" dirty="0"/>
              <a:t>Video link for cutting tool types and geometry: </a:t>
            </a:r>
          </a:p>
          <a:p>
            <a:endParaRPr lang="en-GB" dirty="0" smtClean="0">
              <a:hlinkClick r:id="rId3"/>
            </a:endParaRPr>
          </a:p>
          <a:p>
            <a:r>
              <a:rPr lang="en-GB" dirty="0" smtClean="0">
                <a:hlinkClick r:id="rId3"/>
              </a:rPr>
              <a:t>https</a:t>
            </a:r>
            <a:r>
              <a:rPr lang="en-GB" dirty="0">
                <a:hlinkClick r:id="rId3"/>
              </a:rPr>
              <a:t>://</a:t>
            </a:r>
            <a:r>
              <a:rPr lang="en-GB" dirty="0" smtClean="0">
                <a:hlinkClick r:id="rId3"/>
              </a:rPr>
              <a:t>www.youtube.com/watch?v=J63dZsw7Ia4</a:t>
            </a:r>
            <a:endParaRPr lang="en-GB" dirty="0" smtClean="0"/>
          </a:p>
          <a:p>
            <a:endParaRPr lang="en-GB" dirty="0"/>
          </a:p>
        </p:txBody>
      </p:sp>
    </p:spTree>
    <p:extLst>
      <p:ext uri="{BB962C8B-B14F-4D97-AF65-F5344CB8AC3E}">
        <p14:creationId xmlns:p14="http://schemas.microsoft.com/office/powerpoint/2010/main" val="32572439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machinistblog.com/wp-content/uploads/2011/08/GrindingLathe07.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59"/>
          <a:stretch/>
        </p:blipFill>
        <p:spPr bwMode="auto">
          <a:xfrm>
            <a:off x="3327815" y="1073887"/>
            <a:ext cx="4808799" cy="28462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0001" y="390942"/>
            <a:ext cx="5291833" cy="661207"/>
          </a:xfrm>
          <a:prstGeom prst="rect">
            <a:avLst/>
          </a:prstGeom>
        </p:spPr>
        <p:txBody>
          <a:bodyPr wrap="none">
            <a:spAutoFit/>
          </a:bodyPr>
          <a:lstStyle/>
          <a:p>
            <a:pPr>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2.1 Geometry of single point tool:</a:t>
            </a:r>
          </a:p>
        </p:txBody>
      </p:sp>
      <p:pic>
        <p:nvPicPr>
          <p:cNvPr id="39940" name="Picture 4" descr="http://www.machinistblog.com/wp-content/uploads/2011/08/GrindingLathe08.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1455" y="3920091"/>
            <a:ext cx="3456331" cy="2578176"/>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6" descr="http://www.machinistblog.com/wp-content/uploads/2011/08/Grinding1-1-720x5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9712" y="3920091"/>
            <a:ext cx="3431214" cy="257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1439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3.bp.blogspot.com/_iv6ASYFztAs/SlqC_pyUGKI/AAAAAAAAACk/0peL0FBaIhw/s400/Single+Point+Cutting+Tool+Angle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934" y="1561800"/>
            <a:ext cx="4900750" cy="40186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0001" y="390942"/>
            <a:ext cx="5291833" cy="661207"/>
          </a:xfrm>
          <a:prstGeom prst="rect">
            <a:avLst/>
          </a:prstGeom>
        </p:spPr>
        <p:txBody>
          <a:bodyPr wrap="none">
            <a:spAutoFit/>
          </a:bodyPr>
          <a:lstStyle/>
          <a:p>
            <a:pPr>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2.1 Geometry of single point tool:</a:t>
            </a:r>
          </a:p>
        </p:txBody>
      </p:sp>
      <p:sp>
        <p:nvSpPr>
          <p:cNvPr id="7" name="Rectangle 6"/>
          <p:cNvSpPr/>
          <p:nvPr/>
        </p:nvSpPr>
        <p:spPr>
          <a:xfrm>
            <a:off x="1728379" y="2840161"/>
            <a:ext cx="460382" cy="253916"/>
          </a:xfrm>
          <a:prstGeom prst="rect">
            <a:avLst/>
          </a:prstGeom>
        </p:spPr>
        <p:txBody>
          <a:bodyPr wrap="none">
            <a:spAutoFit/>
          </a:bodyPr>
          <a:lstStyle/>
          <a:p>
            <a:r>
              <a:rPr lang="en-US" sz="1050"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Rake</a:t>
            </a:r>
            <a:endParaRPr lang="en-US" sz="1050"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5941834" y="2220473"/>
            <a:ext cx="5248342" cy="2479118"/>
            <a:chOff x="5941834" y="2220473"/>
            <a:chExt cx="5248342" cy="2479118"/>
          </a:xfrm>
        </p:grpSpPr>
        <p:grpSp>
          <p:nvGrpSpPr>
            <p:cNvPr id="4" name="Group 3"/>
            <p:cNvGrpSpPr/>
            <p:nvPr/>
          </p:nvGrpSpPr>
          <p:grpSpPr>
            <a:xfrm>
              <a:off x="5941834" y="2220473"/>
              <a:ext cx="5248342" cy="2479118"/>
              <a:chOff x="5941834" y="2220473"/>
              <a:chExt cx="5248342" cy="2479118"/>
            </a:xfrm>
          </p:grpSpPr>
          <p:pic>
            <p:nvPicPr>
              <p:cNvPr id="38916" name="Picture 4" descr="http://4.bp.blogspot.com/_iv6ASYFztAs/SlqC2h_NkBI/AAAAAAAAACc/ct2Wply-oLQ/s400/Single+Point+Cutting+Tool+Ang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1834" y="2220473"/>
                <a:ext cx="5248342" cy="24791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25635" y="4222529"/>
                <a:ext cx="389850" cy="230832"/>
              </a:xfrm>
              <a:prstGeom prst="rect">
                <a:avLst/>
              </a:prstGeom>
            </p:spPr>
            <p:txBody>
              <a:bodyPr wrap="none">
                <a:spAutoFit/>
              </a:bodyPr>
              <a:lstStyle/>
              <a:p>
                <a:r>
                  <a:rPr lang="en-US" sz="900" dirty="0" smtClean="0">
                    <a:ln w="1905"/>
                    <a:effectLst>
                      <a:innerShdw blurRad="69850" dist="43180" dir="5400000">
                        <a:srgbClr val="000000">
                          <a:alpha val="65000"/>
                        </a:srgbClr>
                      </a:innerShdw>
                    </a:effectLst>
                    <a:latin typeface="Arial" panose="020B0604020202020204" pitchFamily="34" charset="0"/>
                    <a:cs typeface="Arial" panose="020B0604020202020204" pitchFamily="34" charset="0"/>
                  </a:rPr>
                  <a:t>End</a:t>
                </a:r>
                <a:endParaRPr lang="en-US" sz="900" dirty="0">
                  <a:latin typeface="Arial" panose="020B0604020202020204" pitchFamily="34" charset="0"/>
                  <a:cs typeface="Arial" panose="020B0604020202020204" pitchFamily="34" charset="0"/>
                </a:endParaRPr>
              </a:p>
            </p:txBody>
          </p:sp>
        </p:grpSp>
        <p:sp>
          <p:nvSpPr>
            <p:cNvPr id="8" name="Rectangle 7"/>
            <p:cNvSpPr/>
            <p:nvPr/>
          </p:nvSpPr>
          <p:spPr>
            <a:xfrm>
              <a:off x="8791942" y="3343707"/>
              <a:ext cx="453970" cy="230832"/>
            </a:xfrm>
            <a:prstGeom prst="rect">
              <a:avLst/>
            </a:prstGeom>
          </p:spPr>
          <p:txBody>
            <a:bodyPr wrap="none">
              <a:spAutoFit/>
            </a:bodyPr>
            <a:lstStyle/>
            <a:p>
              <a:r>
                <a:rPr lang="en-US" sz="900" dirty="0" smtClean="0">
                  <a:ln w="1905"/>
                  <a:effectLst>
                    <a:innerShdw blurRad="69850" dist="43180" dir="5400000">
                      <a:srgbClr val="000000">
                        <a:alpha val="65000"/>
                      </a:srgbClr>
                    </a:innerShdw>
                  </a:effectLst>
                  <a:latin typeface="Arial" panose="020B0604020202020204" pitchFamily="34" charset="0"/>
                  <a:cs typeface="Arial" panose="020B0604020202020204" pitchFamily="34" charset="0"/>
                </a:rPr>
                <a:t>Rake</a:t>
              </a:r>
              <a:endParaRPr lang="en-US" sz="9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340430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5217" y="1142361"/>
            <a:ext cx="6209731" cy="5155257"/>
          </a:xfrm>
          <a:prstGeom prst="rect">
            <a:avLst/>
          </a:prstGeom>
        </p:spPr>
        <p:txBody>
          <a:bodyPr wrap="square">
            <a:spAutoFit/>
          </a:bodyPr>
          <a:lstStyle/>
          <a:p>
            <a:pPr fontAlgn="base">
              <a:spcAft>
                <a:spcPts val="600"/>
              </a:spcAft>
            </a:pPr>
            <a:r>
              <a:rPr lang="en-US" sz="1400" b="1" i="1" dirty="0"/>
              <a:t>Shank:</a:t>
            </a:r>
            <a:r>
              <a:rPr lang="en-US" sz="1400" dirty="0"/>
              <a:t> the shank is used as a tool holder. It is a main body of the tool. It is generally gripped in the tool frame.</a:t>
            </a:r>
          </a:p>
          <a:p>
            <a:pPr fontAlgn="base">
              <a:spcAft>
                <a:spcPts val="600"/>
              </a:spcAft>
            </a:pPr>
            <a:r>
              <a:rPr lang="en-US" sz="1400" b="1" i="1" dirty="0"/>
              <a:t>Flank:</a:t>
            </a:r>
            <a:r>
              <a:rPr lang="en-US" sz="1400" i="1" dirty="0"/>
              <a:t> </a:t>
            </a:r>
            <a:r>
              <a:rPr lang="en-US" sz="1400" dirty="0"/>
              <a:t>It is a surface of the cutting edge or the surface adjacent to the cutting edge of the tool.</a:t>
            </a:r>
          </a:p>
          <a:p>
            <a:pPr fontAlgn="base">
              <a:spcAft>
                <a:spcPts val="600"/>
              </a:spcAft>
            </a:pPr>
            <a:r>
              <a:rPr lang="en-US" sz="1400" b="1" i="1" dirty="0"/>
              <a:t>Face</a:t>
            </a:r>
            <a:r>
              <a:rPr lang="en-US" sz="1400" i="1" dirty="0"/>
              <a:t>: </a:t>
            </a:r>
            <a:r>
              <a:rPr lang="en-US" sz="1400" dirty="0"/>
              <a:t>It is the surface of the tool where the chip slides along the top of this surface.</a:t>
            </a:r>
          </a:p>
          <a:p>
            <a:pPr fontAlgn="base">
              <a:spcAft>
                <a:spcPts val="600"/>
              </a:spcAft>
            </a:pPr>
            <a:r>
              <a:rPr lang="en-US" sz="1400" b="1" i="1" dirty="0"/>
              <a:t>Base</a:t>
            </a:r>
            <a:r>
              <a:rPr lang="en-US" sz="1400" i="1" dirty="0"/>
              <a:t>: </a:t>
            </a:r>
            <a:r>
              <a:rPr lang="en-US" sz="1400" dirty="0"/>
              <a:t>Base is a bearing surface of the tool. This base is held in a tool holder or it is directly clamped in the tool post.</a:t>
            </a:r>
          </a:p>
          <a:p>
            <a:pPr fontAlgn="base">
              <a:spcAft>
                <a:spcPts val="600"/>
              </a:spcAft>
            </a:pPr>
            <a:r>
              <a:rPr lang="en-US" sz="1400" b="1" i="1" dirty="0" smtClean="0"/>
              <a:t>Nose</a:t>
            </a:r>
            <a:r>
              <a:rPr lang="en-US" sz="1400" b="1" i="1" dirty="0"/>
              <a:t>:</a:t>
            </a:r>
            <a:r>
              <a:rPr lang="en-US" sz="1400" i="1" dirty="0"/>
              <a:t> </a:t>
            </a:r>
            <a:r>
              <a:rPr lang="en-US" sz="1400" dirty="0"/>
              <a:t>This is a point where the base cutting edge and the side cutting edge gets intersected.</a:t>
            </a:r>
          </a:p>
          <a:p>
            <a:pPr fontAlgn="base">
              <a:spcAft>
                <a:spcPts val="600"/>
              </a:spcAft>
            </a:pPr>
            <a:r>
              <a:rPr lang="en-US" sz="1400" b="1" i="1" dirty="0"/>
              <a:t>Cutting edges:</a:t>
            </a:r>
            <a:r>
              <a:rPr lang="en-US" sz="1400" i="1" dirty="0"/>
              <a:t> </a:t>
            </a:r>
            <a:r>
              <a:rPr lang="en-US" sz="1400" dirty="0"/>
              <a:t>It is a face edge on the face of the tool that removes the material from the work piece. There are two cutting edges as side cutting edge and end cutting edge, where the </a:t>
            </a:r>
            <a:r>
              <a:rPr lang="en-US" sz="1400" dirty="0">
                <a:solidFill>
                  <a:schemeClr val="accent6"/>
                </a:solidFill>
              </a:rPr>
              <a:t>side cutting edge is </a:t>
            </a:r>
            <a:r>
              <a:rPr lang="en-US" sz="1400" b="1" dirty="0">
                <a:solidFill>
                  <a:schemeClr val="accent6"/>
                </a:solidFill>
              </a:rPr>
              <a:t>major cutting edge </a:t>
            </a:r>
            <a:r>
              <a:rPr lang="en-US" sz="1400" dirty="0">
                <a:solidFill>
                  <a:schemeClr val="accent6"/>
                </a:solidFill>
              </a:rPr>
              <a:t>and the end cutting edge is </a:t>
            </a:r>
            <a:r>
              <a:rPr lang="en-US" sz="1400" b="1" dirty="0">
                <a:solidFill>
                  <a:schemeClr val="accent6"/>
                </a:solidFill>
              </a:rPr>
              <a:t>minor cutting edge</a:t>
            </a:r>
            <a:r>
              <a:rPr lang="en-US" sz="1400" dirty="0"/>
              <a:t>.</a:t>
            </a:r>
          </a:p>
          <a:p>
            <a:pPr fontAlgn="base">
              <a:spcAft>
                <a:spcPts val="600"/>
              </a:spcAft>
            </a:pPr>
            <a:r>
              <a:rPr lang="en-US" sz="1400" b="1" i="1" dirty="0"/>
              <a:t>Tool angles:</a:t>
            </a:r>
            <a:r>
              <a:rPr lang="en-US" sz="1400" i="1" dirty="0"/>
              <a:t> </a:t>
            </a:r>
            <a:r>
              <a:rPr lang="en-US" sz="1400" dirty="0"/>
              <a:t>Tool angle splay a vital role in the tool cutting action. The tool that comes with proper angles will reduce failures as tool breaking due to high work forces on the work piece. The metal cutting is done more efficiently with generation of little heat.</a:t>
            </a:r>
          </a:p>
          <a:p>
            <a:pPr fontAlgn="base">
              <a:spcAft>
                <a:spcPts val="600"/>
              </a:spcAft>
            </a:pPr>
            <a:r>
              <a:rPr lang="en-US" sz="1400" b="1" i="1" dirty="0"/>
              <a:t>Noise radius: </a:t>
            </a:r>
            <a:r>
              <a:rPr lang="en-US" sz="1400" dirty="0"/>
              <a:t>The nose radius will provide long life and also good surface finish with it sharp point on the nose. It has high stress and leaves in its path of cut. Longer nose radius will give raise to chatter.</a:t>
            </a:r>
          </a:p>
        </p:txBody>
      </p:sp>
      <p:sp>
        <p:nvSpPr>
          <p:cNvPr id="5" name="Rectangle 4"/>
          <p:cNvSpPr/>
          <p:nvPr/>
        </p:nvSpPr>
        <p:spPr>
          <a:xfrm>
            <a:off x="650001" y="390942"/>
            <a:ext cx="5291833" cy="661207"/>
          </a:xfrm>
          <a:prstGeom prst="rect">
            <a:avLst/>
          </a:prstGeom>
        </p:spPr>
        <p:txBody>
          <a:bodyPr wrap="none">
            <a:spAutoFit/>
          </a:bodyPr>
          <a:lstStyle/>
          <a:p>
            <a:pPr>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2.1 Geometry of single point tool:</a:t>
            </a:r>
          </a:p>
        </p:txBody>
      </p:sp>
      <p:pic>
        <p:nvPicPr>
          <p:cNvPr id="7" name="Picture 2" descr="http://3.bp.blogspot.com/_iv6ASYFztAs/SlqC_pyUGKI/AAAAAAAAACk/0peL0FBaIhw/s400/Single+Point+Cutting+Tool+Angle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2409" y="1302811"/>
            <a:ext cx="4558742" cy="373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7044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Video link for understanding tool geometry and metal cutting</a:t>
            </a:r>
            <a:endParaRPr lang="en-US" sz="3200" dirty="0"/>
          </a:p>
        </p:txBody>
      </p:sp>
      <p:sp>
        <p:nvSpPr>
          <p:cNvPr id="3" name="Rectangle 2"/>
          <p:cNvSpPr/>
          <p:nvPr/>
        </p:nvSpPr>
        <p:spPr>
          <a:xfrm>
            <a:off x="1540176" y="2691165"/>
            <a:ext cx="7752680" cy="1754326"/>
          </a:xfrm>
          <a:prstGeom prst="rect">
            <a:avLst/>
          </a:prstGeom>
        </p:spPr>
        <p:txBody>
          <a:bodyPr wrap="square">
            <a:spAutoFit/>
          </a:bodyPr>
          <a:lstStyle/>
          <a:p>
            <a:r>
              <a:rPr lang="en-GB" dirty="0">
                <a:hlinkClick r:id="rId2"/>
              </a:rPr>
              <a:t>https://</a:t>
            </a:r>
            <a:r>
              <a:rPr lang="en-GB" dirty="0" smtClean="0">
                <a:hlinkClick r:id="rId2"/>
              </a:rPr>
              <a:t>www.youtube.com/watch?v=Mn9jpqI8rao</a:t>
            </a:r>
            <a:endParaRPr lang="en-GB" dirty="0" smtClean="0"/>
          </a:p>
          <a:p>
            <a:endParaRPr lang="en-GB" dirty="0"/>
          </a:p>
          <a:p>
            <a:r>
              <a:rPr lang="en-GB" dirty="0">
                <a:hlinkClick r:id="rId3"/>
              </a:rPr>
              <a:t>https://</a:t>
            </a:r>
            <a:r>
              <a:rPr lang="en-GB" dirty="0" smtClean="0">
                <a:hlinkClick r:id="rId3"/>
              </a:rPr>
              <a:t>www.youtube.com/watch?v=bUrp8JMRwx4</a:t>
            </a:r>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32673968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0001" y="1516834"/>
            <a:ext cx="6209731" cy="3970318"/>
          </a:xfrm>
          <a:prstGeom prst="rect">
            <a:avLst/>
          </a:prstGeom>
        </p:spPr>
        <p:txBody>
          <a:bodyPr wrap="square">
            <a:spAutoFit/>
          </a:bodyPr>
          <a:lstStyle/>
          <a:p>
            <a:pPr fontAlgn="base"/>
            <a:r>
              <a:rPr lang="en-US" sz="1400" b="1" dirty="0"/>
              <a:t>Side cutting edge angle:</a:t>
            </a:r>
            <a:endParaRPr lang="en-US" sz="1400" dirty="0"/>
          </a:p>
          <a:p>
            <a:pPr fontAlgn="base"/>
            <a:r>
              <a:rPr lang="en-US" sz="1400" dirty="0"/>
              <a:t>It is the angle in between the side cutting edge and the side of the tool shank. This angle is also referred as lead angle.</a:t>
            </a:r>
          </a:p>
          <a:p>
            <a:pPr fontAlgn="base"/>
            <a:r>
              <a:rPr lang="en-US" sz="1400" b="1" dirty="0"/>
              <a:t>End cutting edge angle:</a:t>
            </a:r>
            <a:endParaRPr lang="en-US" sz="1400" dirty="0"/>
          </a:p>
          <a:p>
            <a:pPr fontAlgn="base"/>
            <a:r>
              <a:rPr lang="en-US" sz="1400" dirty="0"/>
              <a:t>End cutting edge angle is in between the perpendicular line of the tool shank and the end cutting edge.</a:t>
            </a:r>
          </a:p>
          <a:p>
            <a:pPr fontAlgn="base"/>
            <a:r>
              <a:rPr lang="en-US" sz="1400" b="1" dirty="0"/>
              <a:t>Side relief angle:</a:t>
            </a:r>
            <a:endParaRPr lang="en-US" sz="1400" dirty="0"/>
          </a:p>
          <a:p>
            <a:pPr fontAlgn="base"/>
            <a:r>
              <a:rPr lang="en-US" sz="1400" dirty="0"/>
              <a:t>The portion of side flank that is immediate below to the side cutting edge and the base perpendicular line of the cutting tool.</a:t>
            </a:r>
          </a:p>
          <a:p>
            <a:pPr fontAlgn="base"/>
            <a:r>
              <a:rPr lang="en-US" sz="1400" b="1" dirty="0"/>
              <a:t>End relief angle:</a:t>
            </a:r>
            <a:endParaRPr lang="en-US" sz="1400" dirty="0"/>
          </a:p>
          <a:p>
            <a:pPr fontAlgn="base"/>
            <a:r>
              <a:rPr lang="en-US" sz="1400" dirty="0"/>
              <a:t>Relief angle is in between the base perpendicular line and end flank.</a:t>
            </a:r>
          </a:p>
          <a:p>
            <a:pPr fontAlgn="base"/>
            <a:r>
              <a:rPr lang="en-US" sz="1400" b="1" dirty="0"/>
              <a:t>Back rake angle:</a:t>
            </a:r>
            <a:endParaRPr lang="en-US" sz="1400" dirty="0"/>
          </a:p>
          <a:p>
            <a:pPr fontAlgn="base"/>
            <a:r>
              <a:rPr lang="en-US" sz="1400" dirty="0"/>
              <a:t>The angle </a:t>
            </a:r>
            <a:r>
              <a:rPr lang="en-US" sz="1400" dirty="0" smtClean="0"/>
              <a:t>between the face of the tool and the a line parallel to base of the shank in a plane parallel to flank.</a:t>
            </a:r>
            <a:endParaRPr lang="en-US" sz="1400" dirty="0"/>
          </a:p>
          <a:p>
            <a:pPr fontAlgn="base"/>
            <a:r>
              <a:rPr lang="en-US" sz="1400" b="1" dirty="0" smtClean="0"/>
              <a:t>Side </a:t>
            </a:r>
            <a:r>
              <a:rPr lang="en-US" sz="1400" b="1" dirty="0"/>
              <a:t>rake angle:</a:t>
            </a:r>
            <a:endParaRPr lang="en-US" sz="1400" dirty="0"/>
          </a:p>
          <a:p>
            <a:pPr fontAlgn="base"/>
            <a:r>
              <a:rPr lang="en-US" sz="1400" dirty="0"/>
              <a:t>The angle in between the parallel line of the base and the face of the tool that is measured it the plane perpendicular to the side edge and base.</a:t>
            </a:r>
          </a:p>
        </p:txBody>
      </p:sp>
      <p:sp>
        <p:nvSpPr>
          <p:cNvPr id="5" name="Rectangle 4"/>
          <p:cNvSpPr/>
          <p:nvPr/>
        </p:nvSpPr>
        <p:spPr>
          <a:xfrm>
            <a:off x="650001" y="390942"/>
            <a:ext cx="5291833" cy="661207"/>
          </a:xfrm>
          <a:prstGeom prst="rect">
            <a:avLst/>
          </a:prstGeom>
        </p:spPr>
        <p:txBody>
          <a:bodyPr wrap="none">
            <a:spAutoFit/>
          </a:bodyPr>
          <a:lstStyle/>
          <a:p>
            <a:pPr>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2.1 Geometry of single point tool:</a:t>
            </a:r>
          </a:p>
        </p:txBody>
      </p:sp>
      <p:pic>
        <p:nvPicPr>
          <p:cNvPr id="6" name="Picture 4" descr="http://4.bp.blogspot.com/_iv6ASYFztAs/SlqC2h_NkBI/AAAAAAAAACc/ct2Wply-oLQ/s400/Single+Point+Cutting+Tool+Ang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0247" y="4337349"/>
            <a:ext cx="5146441" cy="24309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3.bp.blogspot.com/_iv6ASYFztAs/SlqC_pyUGKI/AAAAAAAAACk/0peL0FBaIhw/s400/Single+Point+Cutting+Tool+Angle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7292" y="294332"/>
            <a:ext cx="4792350" cy="392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6013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3">
      <a:dk1>
        <a:sysClr val="windowText" lastClr="000000"/>
      </a:dk1>
      <a:lt1>
        <a:sysClr val="window" lastClr="FFFFFF"/>
      </a:lt1>
      <a:dk2>
        <a:srgbClr val="666666"/>
      </a:dk2>
      <a:lt2>
        <a:srgbClr val="002676"/>
      </a:lt2>
      <a:accent1>
        <a:srgbClr val="FF388C"/>
      </a:accent1>
      <a:accent2>
        <a:srgbClr val="B0C9FF"/>
      </a:accent2>
      <a:accent3>
        <a:srgbClr val="9C007F"/>
      </a:accent3>
      <a:accent4>
        <a:srgbClr val="68007F"/>
      </a:accent4>
      <a:accent5>
        <a:srgbClr val="005BD3"/>
      </a:accent5>
      <a:accent6>
        <a:srgbClr val="00349E"/>
      </a:accent6>
      <a:hlink>
        <a:srgbClr val="17BBFD"/>
      </a:hlink>
      <a:folHlink>
        <a:srgbClr val="FF79C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5920</TotalTime>
  <Words>1126</Words>
  <Application>Microsoft Office PowerPoint</Application>
  <PresentationFormat>Custom</PresentationFormat>
  <Paragraphs>143</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Austin</vt:lpstr>
      <vt:lpstr>PowerPoint Presentation</vt:lpstr>
      <vt:lpstr>A crankshaft before and after machining</vt:lpstr>
      <vt:lpstr>Principle of metal cutting</vt:lpstr>
      <vt:lpstr>PowerPoint Presentation</vt:lpstr>
      <vt:lpstr>PowerPoint Presentation</vt:lpstr>
      <vt:lpstr>PowerPoint Presentation</vt:lpstr>
      <vt:lpstr>PowerPoint Presentation</vt:lpstr>
      <vt:lpstr>Video link for understanding tool geometry and metal cutting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links</vt:lpstr>
    </vt:vector>
  </TitlesOfParts>
  <Company>King Saud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Selection of Manufacturing Engineering Processes   By Dr. Saied Darwish (Prof.  Industrial Engineering Department, KSU)</dc:title>
  <dc:creator>Mohammed Ali Elmeligy</dc:creator>
  <cp:lastModifiedBy>User</cp:lastModifiedBy>
  <cp:revision>276</cp:revision>
  <dcterms:created xsi:type="dcterms:W3CDTF">2014-07-08T07:30:00Z</dcterms:created>
  <dcterms:modified xsi:type="dcterms:W3CDTF">2017-03-07T04:42:18Z</dcterms:modified>
</cp:coreProperties>
</file>