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75" r:id="rId6"/>
    <p:sldId id="276" r:id="rId7"/>
    <p:sldId id="261" r:id="rId8"/>
    <p:sldId id="262" r:id="rId9"/>
    <p:sldId id="263" r:id="rId10"/>
    <p:sldId id="274" r:id="rId11"/>
    <p:sldId id="264" r:id="rId12"/>
    <p:sldId id="265" r:id="rId13"/>
    <p:sldId id="277" r:id="rId14"/>
    <p:sldId id="273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BB7F-F01E-4952-97FB-D02A5C7DBF84}" type="datetimeFigureOut">
              <a:rPr lang="ar-SA" smtClean="0"/>
              <a:t>17/12/1434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42E0-287D-41BC-8E5A-22429C8C18F0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BB7F-F01E-4952-97FB-D02A5C7DBF84}" type="datetimeFigureOut">
              <a:rPr lang="ar-SA" smtClean="0"/>
              <a:t>17/12/1434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42E0-287D-41BC-8E5A-22429C8C18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BB7F-F01E-4952-97FB-D02A5C7DBF84}" type="datetimeFigureOut">
              <a:rPr lang="ar-SA" smtClean="0"/>
              <a:t>17/12/1434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42E0-287D-41BC-8E5A-22429C8C18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BB7F-F01E-4952-97FB-D02A5C7DBF84}" type="datetimeFigureOut">
              <a:rPr lang="ar-SA" smtClean="0"/>
              <a:t>17/12/1434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42E0-287D-41BC-8E5A-22429C8C18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BB7F-F01E-4952-97FB-D02A5C7DBF84}" type="datetimeFigureOut">
              <a:rPr lang="ar-SA" smtClean="0"/>
              <a:t>17/12/1434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42E0-287D-41BC-8E5A-22429C8C18F0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BB7F-F01E-4952-97FB-D02A5C7DBF84}" type="datetimeFigureOut">
              <a:rPr lang="ar-SA" smtClean="0"/>
              <a:t>17/12/1434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42E0-287D-41BC-8E5A-22429C8C18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BB7F-F01E-4952-97FB-D02A5C7DBF84}" type="datetimeFigureOut">
              <a:rPr lang="ar-SA" smtClean="0"/>
              <a:t>17/12/1434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42E0-287D-41BC-8E5A-22429C8C18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BB7F-F01E-4952-97FB-D02A5C7DBF84}" type="datetimeFigureOut">
              <a:rPr lang="ar-SA" smtClean="0"/>
              <a:t>17/12/1434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42E0-287D-41BC-8E5A-22429C8C18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BB7F-F01E-4952-97FB-D02A5C7DBF84}" type="datetimeFigureOut">
              <a:rPr lang="ar-SA" smtClean="0"/>
              <a:t>17/12/1434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42E0-287D-41BC-8E5A-22429C8C18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BB7F-F01E-4952-97FB-D02A5C7DBF84}" type="datetimeFigureOut">
              <a:rPr lang="ar-SA" smtClean="0"/>
              <a:t>17/12/1434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42E0-287D-41BC-8E5A-22429C8C18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BB7F-F01E-4952-97FB-D02A5C7DBF84}" type="datetimeFigureOut">
              <a:rPr lang="ar-SA" smtClean="0"/>
              <a:t>17/12/1434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B2042E0-287D-41BC-8E5A-22429C8C18F0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F2BB7F-F01E-4952-97FB-D02A5C7DBF84}" type="datetimeFigureOut">
              <a:rPr lang="ar-SA" smtClean="0"/>
              <a:t>17/12/1434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2042E0-287D-41BC-8E5A-22429C8C18F0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/>
              <a:t>أساليب التدريس : موستون</a:t>
            </a:r>
            <a:endParaRPr lang="ar-S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6400800" cy="1423982"/>
          </a:xfrm>
        </p:spPr>
        <p:txBody>
          <a:bodyPr/>
          <a:lstStyle/>
          <a:p>
            <a:r>
              <a:rPr lang="ar-SA" dirty="0" smtClean="0"/>
              <a:t>مناهج وطرق تدريس التربية البدنية </a:t>
            </a:r>
          </a:p>
          <a:p>
            <a:r>
              <a:rPr lang="ar-SA" dirty="0" smtClean="0"/>
              <a:t>د. راشد محمد بن جساس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الاطار النظري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هناك اساليب تدريس مباشرة و اخرى غير مباشرة.</a:t>
            </a:r>
          </a:p>
          <a:p>
            <a:r>
              <a:rPr lang="ar-SA" dirty="0" smtClean="0"/>
              <a:t>يعطي قيمة دنيا للأسلوب </a:t>
            </a:r>
            <a:r>
              <a:rPr lang="ar-SA" sz="3900" b="1" dirty="0" smtClean="0"/>
              <a:t>أ</a:t>
            </a:r>
            <a:r>
              <a:rPr lang="ar-SA" dirty="0" smtClean="0"/>
              <a:t> . </a:t>
            </a:r>
          </a:p>
          <a:p>
            <a:r>
              <a:rPr lang="ar-SA" dirty="0" smtClean="0"/>
              <a:t>كل اسلوب له قيمة تتصاعد كلما اتجهنا نحو تعزيز الاستقلالية و  الابداع في التعلم . </a:t>
            </a:r>
          </a:p>
          <a:p>
            <a:r>
              <a:rPr lang="ar-SA" dirty="0" smtClean="0"/>
              <a:t>يعتبر تعزيز الابداع عند المتعلم المستقل الهدف الاساس. </a:t>
            </a:r>
          </a:p>
          <a:p>
            <a:r>
              <a:rPr lang="ar-SA" dirty="0" smtClean="0"/>
              <a:t>كل اسلوب تدريس يقابل الاخر </a:t>
            </a:r>
            <a:r>
              <a:rPr lang="en-US" dirty="0" smtClean="0"/>
              <a:t>VERSUS-ONE</a:t>
            </a:r>
            <a:r>
              <a:rPr lang="ar-SA" dirty="0" smtClean="0"/>
              <a:t> .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يتبع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ar-SA" b="1" dirty="0"/>
              <a:t>ولاكن </a:t>
            </a:r>
            <a:r>
              <a:rPr lang="ar-SA" dirty="0" smtClean="0"/>
              <a:t>اقترحت الدراسات </a:t>
            </a:r>
            <a:r>
              <a:rPr lang="ar-SA" dirty="0"/>
              <a:t>التجريبية </a:t>
            </a:r>
            <a:r>
              <a:rPr lang="ar-SA" dirty="0" smtClean="0"/>
              <a:t>مفهوم الـ </a:t>
            </a:r>
          </a:p>
          <a:p>
            <a:pPr marL="82296" indent="0">
              <a:buNone/>
            </a:pPr>
            <a:r>
              <a:rPr lang="en-US" dirty="0" smtClean="0"/>
              <a:t>NON-VERSUS </a:t>
            </a:r>
            <a:r>
              <a:rPr lang="ar-SA" dirty="0" smtClean="0"/>
              <a:t> </a:t>
            </a:r>
            <a:r>
              <a:rPr lang="ar-SA" dirty="0" smtClean="0"/>
              <a:t> ( الاساليب غير المتضادة):</a:t>
            </a:r>
            <a:endParaRPr lang="ar-SA" dirty="0"/>
          </a:p>
          <a:p>
            <a:r>
              <a:rPr lang="ar-SA" dirty="0"/>
              <a:t>لا يوجد اسلوب افضل من </a:t>
            </a:r>
            <a:r>
              <a:rPr lang="ar-SA" dirty="0" smtClean="0"/>
              <a:t>الاخر.  </a:t>
            </a:r>
            <a:endParaRPr lang="ar-SA" dirty="0"/>
          </a:p>
          <a:p>
            <a:r>
              <a:rPr lang="ar-SA" dirty="0" smtClean="0"/>
              <a:t>كل </a:t>
            </a:r>
            <a:r>
              <a:rPr lang="ar-SA" dirty="0"/>
              <a:t>اسلوب تدريس يؤثر على المتعلم و بالتالي كل اسلوب يتميز بذاته وخصائصه </a:t>
            </a:r>
            <a:r>
              <a:rPr lang="ar-SA" dirty="0" smtClean="0"/>
              <a:t>و يحقق الاهداف.</a:t>
            </a:r>
          </a:p>
          <a:p>
            <a:pPr marL="82296" indent="0">
              <a:buNone/>
            </a:pPr>
            <a:r>
              <a:rPr lang="en-US" dirty="0" smtClean="0"/>
              <a:t> </a:t>
            </a:r>
            <a:endParaRPr lang="ar-SA" dirty="0"/>
          </a:p>
          <a:p>
            <a:pPr marL="82296" indent="0">
              <a:buNone/>
            </a:pPr>
            <a:endParaRPr lang="ar-SA" dirty="0"/>
          </a:p>
        </p:txBody>
      </p:sp>
      <p:grpSp>
        <p:nvGrpSpPr>
          <p:cNvPr id="4" name="مجموعة 21"/>
          <p:cNvGrpSpPr/>
          <p:nvPr/>
        </p:nvGrpSpPr>
        <p:grpSpPr>
          <a:xfrm>
            <a:off x="2051720" y="4941168"/>
            <a:ext cx="6264696" cy="1022526"/>
            <a:chOff x="2051720" y="4638722"/>
            <a:chExt cx="6264696" cy="1022526"/>
          </a:xfrm>
        </p:grpSpPr>
        <p:grpSp>
          <p:nvGrpSpPr>
            <p:cNvPr id="6" name="مجموعة 20"/>
            <p:cNvGrpSpPr/>
            <p:nvPr/>
          </p:nvGrpSpPr>
          <p:grpSpPr>
            <a:xfrm>
              <a:off x="2051720" y="4638722"/>
              <a:ext cx="6264696" cy="1022526"/>
              <a:chOff x="2051720" y="4581128"/>
              <a:chExt cx="6264696" cy="1022526"/>
            </a:xfrm>
          </p:grpSpPr>
          <p:sp>
            <p:nvSpPr>
              <p:cNvPr id="5" name="مستطيل 4"/>
              <p:cNvSpPr/>
              <p:nvPr/>
            </p:nvSpPr>
            <p:spPr>
              <a:xfrm>
                <a:off x="2051720" y="4581128"/>
                <a:ext cx="6264696" cy="1008112"/>
              </a:xfrm>
              <a:prstGeom prst="rect">
                <a:avLst/>
              </a:prstGeom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cxnSp>
            <p:nvCxnSpPr>
              <p:cNvPr id="7" name="رابط مستقيم 6"/>
              <p:cNvCxnSpPr/>
              <p:nvPr/>
            </p:nvCxnSpPr>
            <p:spPr>
              <a:xfrm>
                <a:off x="2987824" y="4581128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رابط مستقيم 7"/>
              <p:cNvCxnSpPr/>
              <p:nvPr/>
            </p:nvCxnSpPr>
            <p:spPr>
              <a:xfrm>
                <a:off x="3707904" y="4581128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رابط مستقيم 8"/>
              <p:cNvCxnSpPr/>
              <p:nvPr/>
            </p:nvCxnSpPr>
            <p:spPr>
              <a:xfrm>
                <a:off x="5868144" y="4590256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رابط مستقيم 9"/>
              <p:cNvCxnSpPr/>
              <p:nvPr/>
            </p:nvCxnSpPr>
            <p:spPr>
              <a:xfrm>
                <a:off x="5166045" y="4581128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رابط مستقيم 10"/>
              <p:cNvCxnSpPr/>
              <p:nvPr/>
            </p:nvCxnSpPr>
            <p:spPr>
              <a:xfrm>
                <a:off x="4427984" y="4590256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رابط مستقيم 11"/>
              <p:cNvCxnSpPr/>
              <p:nvPr/>
            </p:nvCxnSpPr>
            <p:spPr>
              <a:xfrm>
                <a:off x="6588224" y="4595542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رابط مستقيم 13"/>
              <p:cNvCxnSpPr/>
              <p:nvPr/>
            </p:nvCxnSpPr>
            <p:spPr>
              <a:xfrm>
                <a:off x="7308304" y="4595542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مربع نص 14"/>
            <p:cNvSpPr txBox="1"/>
            <p:nvPr/>
          </p:nvSpPr>
          <p:spPr>
            <a:xfrm>
              <a:off x="2339752" y="4797152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أ</a:t>
              </a:r>
              <a:endParaRPr lang="ar-SA" sz="3200" b="1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4572000" y="4801924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د</a:t>
              </a:r>
              <a:endParaRPr lang="ar-SA" sz="3200" b="1" dirty="0"/>
            </a:p>
          </p:txBody>
        </p:sp>
        <p:sp>
          <p:nvSpPr>
            <p:cNvPr id="17" name="مربع نص 16"/>
            <p:cNvSpPr txBox="1"/>
            <p:nvPr/>
          </p:nvSpPr>
          <p:spPr>
            <a:xfrm>
              <a:off x="3851920" y="4801809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ج</a:t>
              </a:r>
              <a:endParaRPr lang="ar-SA" sz="3200" b="1" dirty="0"/>
            </a:p>
          </p:txBody>
        </p:sp>
        <p:sp>
          <p:nvSpPr>
            <p:cNvPr id="18" name="مربع نص 17"/>
            <p:cNvSpPr txBox="1"/>
            <p:nvPr/>
          </p:nvSpPr>
          <p:spPr>
            <a:xfrm>
              <a:off x="3131840" y="4792796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ب</a:t>
              </a:r>
              <a:endParaRPr lang="ar-SA" sz="3200" b="1" dirty="0"/>
            </a:p>
          </p:txBody>
        </p:sp>
        <p:sp>
          <p:nvSpPr>
            <p:cNvPr id="19" name="مربع نص 18"/>
            <p:cNvSpPr txBox="1"/>
            <p:nvPr/>
          </p:nvSpPr>
          <p:spPr>
            <a:xfrm>
              <a:off x="5330333" y="4792793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ه</a:t>
              </a:r>
              <a:endParaRPr lang="ar-SA" sz="3200" b="1" dirty="0"/>
            </a:p>
          </p:txBody>
        </p:sp>
        <p:sp>
          <p:nvSpPr>
            <p:cNvPr id="20" name="مربع نص 19"/>
            <p:cNvSpPr txBox="1"/>
            <p:nvPr/>
          </p:nvSpPr>
          <p:spPr>
            <a:xfrm>
              <a:off x="6012160" y="4792794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و</a:t>
              </a:r>
              <a:endParaRPr lang="ar-SA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26430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2296" indent="0" algn="ctr"/>
            <a:r>
              <a:rPr lang="ar-SA" b="1" dirty="0" smtClean="0"/>
              <a:t>على المعلم ان يقرر ؟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ar-SA" b="1" dirty="0" smtClean="0"/>
          </a:p>
          <a:p>
            <a:pPr>
              <a:buNone/>
            </a:pPr>
            <a:r>
              <a:rPr lang="ar-SA" b="1" dirty="0" smtClean="0"/>
              <a:t>أي اساليب للتدريس في التربية البدنية تجيب على ثلاث تساؤولات :</a:t>
            </a:r>
            <a:endParaRPr lang="ar-SA" b="1" dirty="0" smtClean="0"/>
          </a:p>
          <a:p>
            <a:pPr>
              <a:buNone/>
            </a:pPr>
            <a:endParaRPr lang="ar-SA" b="1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 </a:t>
            </a:r>
            <a:r>
              <a:rPr lang="ar-SA" dirty="0" smtClean="0"/>
              <a:t>ما الذي يقوله و يفعله الاستاذ ؟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تحديد </a:t>
            </a:r>
            <a:r>
              <a:rPr lang="ar-SA" dirty="0" smtClean="0"/>
              <a:t>العلاقات بين كل تركيبه في الاداء التدريسي و التعلم الناتج؟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العناصر </a:t>
            </a:r>
            <a:r>
              <a:rPr lang="ar-SA" dirty="0" smtClean="0"/>
              <a:t>والحالات التي تساعد او تعيق الاداء التدريسي في البيئة التعليمية ؟ </a:t>
            </a:r>
          </a:p>
          <a:p>
            <a:pPr marL="82296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5254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تركيب اساليب التدريس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83152"/>
            <a:ext cx="8229600" cy="43891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b="1" dirty="0" smtClean="0"/>
              <a:t>تقسم القرارت في كل اساليب التدريس على ثلاث انواع :</a:t>
            </a:r>
          </a:p>
          <a:p>
            <a:endParaRPr lang="ar-SA" dirty="0" smtClean="0"/>
          </a:p>
          <a:p>
            <a:pPr marL="285750" indent="-285750"/>
            <a:r>
              <a:rPr lang="ar-SA" dirty="0" smtClean="0"/>
              <a:t>قرارات قبل التأثير  ( مرحلة التخطيط)</a:t>
            </a:r>
          </a:p>
          <a:p>
            <a:r>
              <a:rPr lang="en-US" dirty="0" smtClean="0"/>
              <a:t>Pre-impact decisions</a:t>
            </a:r>
          </a:p>
          <a:p>
            <a:endParaRPr lang="en-US" dirty="0" smtClean="0"/>
          </a:p>
          <a:p>
            <a:pPr marL="285750" indent="-285750"/>
            <a:r>
              <a:rPr lang="ar-SA" dirty="0" smtClean="0"/>
              <a:t>قرارات التأثير ( مرحلة التنفيذ)</a:t>
            </a:r>
          </a:p>
          <a:p>
            <a:r>
              <a:rPr lang="en-US" dirty="0" smtClean="0"/>
              <a:t>Impact decisions</a:t>
            </a:r>
          </a:p>
          <a:p>
            <a:endParaRPr lang="en-US" dirty="0" smtClean="0"/>
          </a:p>
          <a:p>
            <a:pPr marL="285750" indent="-285750"/>
            <a:r>
              <a:rPr lang="ar-SA" dirty="0" smtClean="0"/>
              <a:t>قرارات بعد التأثير ( مرحلة التقويم) </a:t>
            </a:r>
          </a:p>
          <a:p>
            <a:r>
              <a:rPr lang="en-US" dirty="0" smtClean="0"/>
              <a:t>Post </a:t>
            </a:r>
            <a:r>
              <a:rPr lang="en-US" dirty="0" err="1" smtClean="0"/>
              <a:t>Impract</a:t>
            </a:r>
            <a:r>
              <a:rPr lang="en-US" dirty="0" smtClean="0"/>
              <a:t> decision </a:t>
            </a:r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مراجع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عمر . زينب </a:t>
            </a:r>
            <a:r>
              <a:rPr lang="ar-SA" dirty="0" smtClean="0"/>
              <a:t>و </a:t>
            </a:r>
            <a:r>
              <a:rPr lang="ar-SA" dirty="0" smtClean="0"/>
              <a:t>عبد </a:t>
            </a:r>
            <a:r>
              <a:rPr lang="ar-SA" dirty="0" smtClean="0"/>
              <a:t>الحكيم </a:t>
            </a:r>
            <a:r>
              <a:rPr lang="ar-SA" dirty="0" smtClean="0"/>
              <a:t>غادة (2008) طرق تدريس التربية الرياضية : الاسس النظرية و التطبيقات العملية ، دار الفكر العربي : القاهرة ، ص: 110-116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787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مقدمة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في منتصف القرن الماضي ازدهر علم جديد حول (الذات) و انبرى علماء النفس والتعلم لتحليل الانسان </a:t>
            </a:r>
            <a:r>
              <a:rPr lang="ar-SA" dirty="0" smtClean="0"/>
              <a:t>طرق تعلمه و تعليمه من </a:t>
            </a:r>
            <a:r>
              <a:rPr lang="ar-SA" dirty="0" smtClean="0"/>
              <a:t>اجل </a:t>
            </a:r>
            <a:r>
              <a:rPr lang="ar-SA" dirty="0" smtClean="0"/>
              <a:t>و </a:t>
            </a:r>
            <a:r>
              <a:rPr lang="ar-SA" dirty="0" smtClean="0"/>
              <a:t>تطوير </a:t>
            </a:r>
            <a:r>
              <a:rPr lang="ar-SA" dirty="0" smtClean="0"/>
              <a:t>قدرات الانسان الذهنية و الاجتماعية للارتقاء على </a:t>
            </a:r>
            <a:r>
              <a:rPr lang="ar-SA" dirty="0" smtClean="0"/>
              <a:t>المستوى الفردي والمجتمع . </a:t>
            </a:r>
          </a:p>
          <a:p>
            <a:endParaRPr lang="ar-SA" dirty="0" smtClean="0"/>
          </a:p>
          <a:p>
            <a:r>
              <a:rPr lang="ar-SA" dirty="0" smtClean="0"/>
              <a:t>الابحاث </a:t>
            </a:r>
            <a:r>
              <a:rPr lang="ar-SA" dirty="0" smtClean="0"/>
              <a:t>وضحت كيف يتعلم الانسان؟ </a:t>
            </a:r>
            <a:endParaRPr lang="ar-SA" dirty="0"/>
          </a:p>
        </p:txBody>
      </p:sp>
      <p:pic>
        <p:nvPicPr>
          <p:cNvPr id="4" name="Picture 3" descr="learning-to-wal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571875"/>
            <a:ext cx="3429024" cy="309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017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نقطة تأمل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في  جملة واحدة ، اجب على السؤال التالي</a:t>
            </a:r>
            <a:r>
              <a:rPr lang="ar-SA" dirty="0" smtClean="0"/>
              <a:t>:</a:t>
            </a:r>
            <a:endParaRPr lang="ar-SA" dirty="0"/>
          </a:p>
          <a:p>
            <a:pPr marL="82296" indent="0">
              <a:buNone/>
            </a:pPr>
            <a:r>
              <a:rPr lang="ar-SA" sz="4400" dirty="0" smtClean="0"/>
              <a:t>ما هو التدريس ؟ </a:t>
            </a:r>
            <a:endParaRPr lang="ar-SA" sz="4400" dirty="0"/>
          </a:p>
        </p:txBody>
      </p:sp>
      <p:pic>
        <p:nvPicPr>
          <p:cNvPr id="4" name="Picture 3" descr="read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714752"/>
            <a:ext cx="5000660" cy="271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964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نقطة لتأمل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ar-SA" b="1" dirty="0" smtClean="0"/>
              <a:t>يقولون : </a:t>
            </a:r>
            <a:r>
              <a:rPr lang="ar-SA" dirty="0" smtClean="0"/>
              <a:t>التدريس فن ، عفوي ، بديهي  الخ ... </a:t>
            </a:r>
          </a:p>
          <a:p>
            <a:pPr marL="82296" indent="0">
              <a:buNone/>
            </a:pPr>
            <a:r>
              <a:rPr lang="ar-SA" dirty="0" smtClean="0"/>
              <a:t>معتمدين على ان المعلم : يدرس الخبرات التربوية بطريقته الخاصة التي تتوافق مع اسلوبه ، ابداعه ... الخ </a:t>
            </a:r>
          </a:p>
          <a:p>
            <a:pPr marL="82296" indent="0">
              <a:buNone/>
            </a:pPr>
            <a:endParaRPr lang="ar-SA" b="1" dirty="0"/>
          </a:p>
          <a:p>
            <a:pPr marL="82296" indent="0">
              <a:buNone/>
            </a:pPr>
            <a:r>
              <a:rPr lang="ar-SA" b="1" dirty="0" smtClean="0"/>
              <a:t>لا نعارض ما ذكر اعلاه ، </a:t>
            </a:r>
            <a:r>
              <a:rPr lang="ar-SA" dirty="0" smtClean="0"/>
              <a:t>ولاكن نود ان نلفت انتباهكم إلى ان التدريس كتخصص علمي مهني يحتاج إلى تأسيس ابعد من المحاولات الشخصية العفوية ...</a:t>
            </a:r>
          </a:p>
          <a:p>
            <a:pPr marL="82296" indent="0">
              <a:buNone/>
            </a:pPr>
            <a:endParaRPr lang="ar-SA" b="1" dirty="0"/>
          </a:p>
          <a:p>
            <a:pPr marL="82296" indent="0">
              <a:buNone/>
            </a:pPr>
            <a:r>
              <a:rPr lang="ar-SA" b="1" dirty="0" smtClean="0"/>
              <a:t>حتى نستطيع تقويم محاور اساسية بعملية التدريس مثل : الاداء التدريسي، الفاعلية. </a:t>
            </a:r>
          </a:p>
          <a:p>
            <a:pPr marL="82296" indent="0">
              <a:buNone/>
            </a:pPr>
            <a:endParaRPr lang="ar-SA" dirty="0"/>
          </a:p>
          <a:p>
            <a:pPr marL="82296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xmlns="" val="197899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 مفهوم علم التدريس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تعريف</a:t>
            </a:r>
            <a:r>
              <a:rPr lang="ar-SA" dirty="0" smtClean="0"/>
              <a:t>: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نشاط متواصل يهدف إلى إثارة التعلم و تسهيل مهمة تحقيقه 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مجموعة من الافعال التواصلية و القرارات التي يتم استغلالها وتوظيفها بكيفية مقصودة من المدرس الذي يعمل كوسيط في إطار موقف تربوي – تعليمي 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دراسة </a:t>
            </a:r>
            <a:r>
              <a:rPr lang="ar-SA" sz="2400" dirty="0" smtClean="0"/>
              <a:t>لمحتويات التدريس و طرائقه وتقنياته ولأشكال تنظيم مواقف التعليم التي يخضع لها الطالب ، دراسة تستهدف صياغة نماذج ونظريات تطبيقية معيارية تقصد بلوغ الأهداف المرجوه سواء على المستوى الذهني او الانفعالي او الحس حركي.  (جابر، 2003 ، ص. 81-82)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19741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خلاصة : الاستراتيجية الجيدة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ar-SA" b="1" dirty="0" smtClean="0"/>
              <a:t>تجيب </a:t>
            </a:r>
            <a:r>
              <a:rPr lang="ar-SA" b="1" dirty="0"/>
              <a:t>على </a:t>
            </a:r>
            <a:r>
              <a:rPr lang="ar-SA" b="1" dirty="0" smtClean="0"/>
              <a:t>الاسئلة التالية :  </a:t>
            </a:r>
          </a:p>
          <a:p>
            <a:r>
              <a:rPr lang="ar-SA" dirty="0" smtClean="0"/>
              <a:t>ما </a:t>
            </a:r>
            <a:r>
              <a:rPr lang="ar-SA" dirty="0"/>
              <a:t>أهداف و أغراض الدرس. </a:t>
            </a:r>
          </a:p>
          <a:p>
            <a:r>
              <a:rPr lang="ar-SA" dirty="0"/>
              <a:t>ما أنسب طرق تدريس التربية البدنية لتحقيق أهدافه؟</a:t>
            </a:r>
          </a:p>
          <a:p>
            <a:r>
              <a:rPr lang="ar-SA" dirty="0"/>
              <a:t>ما المادة الاساسية التي يقدمها الدرس للتلاميذ ؟</a:t>
            </a:r>
          </a:p>
          <a:p>
            <a:r>
              <a:rPr lang="ar-SA" dirty="0"/>
              <a:t>ما السلوك المتوقع من التلاميذ تحقيقه خلال الدرس و كيفية تطويره و تحسينه – تقويم ؟ </a:t>
            </a:r>
          </a:p>
          <a:p>
            <a:r>
              <a:rPr lang="ar-SA" dirty="0"/>
              <a:t>ما الانشطة و المهارات الحركية الاساسية التي يمكن تطبيقها من قبل جميع الطلاب – تقويم ختامي؟</a:t>
            </a:r>
          </a:p>
          <a:p>
            <a:pPr marL="82296" indent="0">
              <a:buNone/>
            </a:pPr>
            <a:r>
              <a:rPr lang="ar-SA" dirty="0"/>
              <a:t>(</a:t>
            </a:r>
            <a:r>
              <a:rPr lang="ar-SA" dirty="0" err="1"/>
              <a:t>البساطي</a:t>
            </a:r>
            <a:r>
              <a:rPr lang="ar-SA" dirty="0"/>
              <a:t> ، 2009، ص. 20)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2038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قصة حياة عالم 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6050" y="2357274"/>
            <a:ext cx="4327843" cy="3000552"/>
          </a:xfrm>
        </p:spPr>
      </p:pic>
      <p:sp>
        <p:nvSpPr>
          <p:cNvPr id="5" name="مربع نص 4"/>
          <p:cNvSpPr txBox="1"/>
          <p:nvPr/>
        </p:nvSpPr>
        <p:spPr>
          <a:xfrm>
            <a:off x="1428728" y="5548986"/>
            <a:ext cx="662473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موسكا </a:t>
            </a:r>
            <a:r>
              <a:rPr lang="ar-SA" sz="2800" b="1" dirty="0" err="1" smtClean="0"/>
              <a:t>موستن</a:t>
            </a:r>
            <a:r>
              <a:rPr lang="ar-SA" sz="2800" b="1" dirty="0" smtClean="0"/>
              <a:t>   </a:t>
            </a:r>
            <a:r>
              <a:rPr lang="ar-SA" sz="2800" dirty="0" smtClean="0"/>
              <a:t>1925 -1994 م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191657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مفهوم الطيف في التدريس لمستون</a:t>
            </a:r>
            <a:endParaRPr lang="ar-SA" b="1" dirty="0"/>
          </a:p>
        </p:txBody>
      </p:sp>
      <p:grpSp>
        <p:nvGrpSpPr>
          <p:cNvPr id="3" name="مجموعة 38"/>
          <p:cNvGrpSpPr/>
          <p:nvPr/>
        </p:nvGrpSpPr>
        <p:grpSpPr>
          <a:xfrm>
            <a:off x="2411760" y="2132856"/>
            <a:ext cx="5760640" cy="3744416"/>
            <a:chOff x="2699792" y="1916832"/>
            <a:chExt cx="5760640" cy="3744416"/>
          </a:xfrm>
        </p:grpSpPr>
        <p:grpSp>
          <p:nvGrpSpPr>
            <p:cNvPr id="5" name="مجموعة 25"/>
            <p:cNvGrpSpPr/>
            <p:nvPr/>
          </p:nvGrpSpPr>
          <p:grpSpPr>
            <a:xfrm>
              <a:off x="2992016" y="4032262"/>
              <a:ext cx="5324400" cy="1628986"/>
              <a:chOff x="2775992" y="3068960"/>
              <a:chExt cx="5324400" cy="1628986"/>
            </a:xfrm>
          </p:grpSpPr>
          <p:grpSp>
            <p:nvGrpSpPr>
              <p:cNvPr id="8" name="مجموعة 7"/>
              <p:cNvGrpSpPr/>
              <p:nvPr/>
            </p:nvGrpSpPr>
            <p:grpSpPr>
              <a:xfrm>
                <a:off x="6660232" y="3068960"/>
                <a:ext cx="1440160" cy="1512168"/>
                <a:chOff x="5796136" y="3068960"/>
                <a:chExt cx="1440160" cy="1512168"/>
              </a:xfrm>
            </p:grpSpPr>
            <p:sp>
              <p:nvSpPr>
                <p:cNvPr id="7" name="مخطط انسيابي: رابط 6"/>
                <p:cNvSpPr/>
                <p:nvPr/>
              </p:nvSpPr>
              <p:spPr>
                <a:xfrm>
                  <a:off x="5796136" y="3068960"/>
                  <a:ext cx="1440160" cy="1512168"/>
                </a:xfrm>
                <a:prstGeom prst="flowChartConnector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6" name="مخطط انسيابي: رابط 5"/>
                <p:cNvSpPr/>
                <p:nvPr/>
              </p:nvSpPr>
              <p:spPr>
                <a:xfrm>
                  <a:off x="6012160" y="3356992"/>
                  <a:ext cx="1027348" cy="919336"/>
                </a:xfrm>
                <a:prstGeom prst="flowChartConnector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4" name="مخطط انسيابي: رابط 3"/>
                <p:cNvSpPr/>
                <p:nvPr/>
              </p:nvSpPr>
              <p:spPr>
                <a:xfrm>
                  <a:off x="6372200" y="3581400"/>
                  <a:ext cx="360040" cy="504056"/>
                </a:xfrm>
                <a:prstGeom prst="flowChartConnector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</p:grpSp>
          <p:cxnSp>
            <p:nvCxnSpPr>
              <p:cNvPr id="10" name="رابط مستقيم 9"/>
              <p:cNvCxnSpPr>
                <a:endCxn id="7" idx="0"/>
              </p:cNvCxnSpPr>
              <p:nvPr/>
            </p:nvCxnSpPr>
            <p:spPr>
              <a:xfrm flipV="1">
                <a:off x="2775992" y="3068960"/>
                <a:ext cx="4604320" cy="89048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رابط مستقيم 11"/>
              <p:cNvCxnSpPr>
                <a:endCxn id="7" idx="4"/>
              </p:cNvCxnSpPr>
              <p:nvPr/>
            </p:nvCxnSpPr>
            <p:spPr>
              <a:xfrm>
                <a:off x="2775992" y="3977444"/>
                <a:ext cx="4604320" cy="60368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رابط مستقيم 16"/>
              <p:cNvCxnSpPr/>
              <p:nvPr/>
            </p:nvCxnSpPr>
            <p:spPr>
              <a:xfrm>
                <a:off x="2775992" y="3228589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رابط مستقيم 20"/>
              <p:cNvCxnSpPr/>
              <p:nvPr/>
            </p:nvCxnSpPr>
            <p:spPr>
              <a:xfrm>
                <a:off x="3491880" y="3257786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رابط مستقيم 21"/>
              <p:cNvCxnSpPr/>
              <p:nvPr/>
            </p:nvCxnSpPr>
            <p:spPr>
              <a:xfrm>
                <a:off x="4211960" y="3228589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رابط مستقيم 22"/>
              <p:cNvCxnSpPr/>
              <p:nvPr/>
            </p:nvCxnSpPr>
            <p:spPr>
              <a:xfrm>
                <a:off x="4932040" y="3228589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رابط مستقيم 23"/>
              <p:cNvCxnSpPr/>
              <p:nvPr/>
            </p:nvCxnSpPr>
            <p:spPr>
              <a:xfrm>
                <a:off x="5580112" y="3239362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رابط مستقيم 24"/>
              <p:cNvCxnSpPr/>
              <p:nvPr/>
            </p:nvCxnSpPr>
            <p:spPr>
              <a:xfrm>
                <a:off x="6228184" y="3212976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قوس متوسط أيسر 27"/>
            <p:cNvSpPr/>
            <p:nvPr/>
          </p:nvSpPr>
          <p:spPr>
            <a:xfrm rot="16200000" flipH="1">
              <a:off x="5168392" y="172963"/>
              <a:ext cx="287578" cy="4640323"/>
            </a:xfrm>
            <a:prstGeom prst="leftBracket">
              <a:avLst>
                <a:gd name="adj" fmla="val 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" name="مربع نص 28"/>
            <p:cNvSpPr txBox="1"/>
            <p:nvPr/>
          </p:nvSpPr>
          <p:spPr>
            <a:xfrm>
              <a:off x="7308304" y="2708920"/>
              <a:ext cx="68407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الاعلى</a:t>
              </a:r>
              <a:endParaRPr lang="ar-SA" dirty="0"/>
            </a:p>
          </p:txBody>
        </p:sp>
        <p:sp>
          <p:nvSpPr>
            <p:cNvPr id="30" name="مربع نص 29"/>
            <p:cNvSpPr txBox="1"/>
            <p:nvPr/>
          </p:nvSpPr>
          <p:spPr>
            <a:xfrm>
              <a:off x="2699792" y="2708920"/>
              <a:ext cx="648072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الادنى</a:t>
              </a:r>
              <a:endParaRPr lang="ar-SA" dirty="0"/>
            </a:p>
          </p:txBody>
        </p:sp>
        <p:sp>
          <p:nvSpPr>
            <p:cNvPr id="31" name="مربع نص 30"/>
            <p:cNvSpPr txBox="1"/>
            <p:nvPr/>
          </p:nvSpPr>
          <p:spPr>
            <a:xfrm>
              <a:off x="4572000" y="1916832"/>
              <a:ext cx="129614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/>
                <a:t>الحدود النظرية</a:t>
              </a:r>
              <a:endParaRPr lang="ar-SA" b="1" dirty="0"/>
            </a:p>
          </p:txBody>
        </p:sp>
        <p:sp>
          <p:nvSpPr>
            <p:cNvPr id="32" name="مربع نص 31"/>
            <p:cNvSpPr txBox="1"/>
            <p:nvPr/>
          </p:nvSpPr>
          <p:spPr>
            <a:xfrm>
              <a:off x="6588224" y="3140968"/>
              <a:ext cx="1872208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/>
                <a:t>الهدف</a:t>
              </a:r>
              <a:r>
                <a:rPr lang="ar-SA" dirty="0" smtClean="0"/>
                <a:t> : متعلم مستقل</a:t>
              </a:r>
              <a:endParaRPr lang="ar-SA" dirty="0"/>
            </a:p>
          </p:txBody>
        </p:sp>
        <p:sp>
          <p:nvSpPr>
            <p:cNvPr id="33" name="مربع نص 32"/>
            <p:cNvSpPr txBox="1"/>
            <p:nvPr/>
          </p:nvSpPr>
          <p:spPr>
            <a:xfrm>
              <a:off x="3059832" y="3833850"/>
              <a:ext cx="492443" cy="747278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r>
                <a:rPr lang="ar-SA" dirty="0" smtClean="0"/>
                <a:t>أسلوب </a:t>
              </a:r>
              <a:r>
                <a:rPr lang="ar-SA" sz="2000" b="1" dirty="0" smtClean="0"/>
                <a:t>أ</a:t>
              </a:r>
              <a:endParaRPr lang="ar-SA" sz="2000" b="1" dirty="0"/>
            </a:p>
          </p:txBody>
        </p:sp>
        <p:sp>
          <p:nvSpPr>
            <p:cNvPr id="35" name="مربع نص 34"/>
            <p:cNvSpPr txBox="1"/>
            <p:nvPr/>
          </p:nvSpPr>
          <p:spPr>
            <a:xfrm>
              <a:off x="3851920" y="4077071"/>
              <a:ext cx="461665" cy="328830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r>
                <a:rPr lang="ar-SA" b="1" dirty="0" smtClean="0"/>
                <a:t>ب</a:t>
              </a:r>
              <a:endParaRPr lang="ar-SA" b="1" dirty="0"/>
            </a:p>
          </p:txBody>
        </p:sp>
        <p:sp>
          <p:nvSpPr>
            <p:cNvPr id="36" name="مربع نص 35"/>
            <p:cNvSpPr txBox="1"/>
            <p:nvPr/>
          </p:nvSpPr>
          <p:spPr>
            <a:xfrm>
              <a:off x="4572000" y="4077071"/>
              <a:ext cx="461665" cy="328830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r>
                <a:rPr lang="ar-SA" b="1" dirty="0" smtClean="0"/>
                <a:t>ج</a:t>
              </a:r>
              <a:endParaRPr lang="ar-SA" b="1" dirty="0"/>
            </a:p>
          </p:txBody>
        </p:sp>
        <p:sp>
          <p:nvSpPr>
            <p:cNvPr id="37" name="مربع نص 36"/>
            <p:cNvSpPr txBox="1"/>
            <p:nvPr/>
          </p:nvSpPr>
          <p:spPr>
            <a:xfrm>
              <a:off x="5233481" y="4077071"/>
              <a:ext cx="461665" cy="283969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r>
                <a:rPr lang="ar-SA" b="1" dirty="0" smtClean="0"/>
                <a:t>...</a:t>
              </a:r>
              <a:endParaRPr lang="ar-SA" b="1" dirty="0"/>
            </a:p>
          </p:txBody>
        </p:sp>
        <p:sp>
          <p:nvSpPr>
            <p:cNvPr id="38" name="مربع نص 37"/>
            <p:cNvSpPr txBox="1"/>
            <p:nvPr/>
          </p:nvSpPr>
          <p:spPr>
            <a:xfrm>
              <a:off x="5796136" y="4027674"/>
              <a:ext cx="461665" cy="283969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r>
                <a:rPr lang="ar-SA" b="1" dirty="0" smtClean="0"/>
                <a:t>...</a:t>
              </a:r>
              <a:endParaRPr lang="ar-SA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79175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الاطار النظري لطيف التدريس </a:t>
            </a:r>
            <a:r>
              <a:rPr lang="ar-SA" b="1" dirty="0" smtClean="0"/>
              <a:t>لموستن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52922"/>
          </a:xfrm>
        </p:spPr>
        <p:txBody>
          <a:bodyPr>
            <a:normAutofit/>
          </a:bodyPr>
          <a:lstStyle/>
          <a:p>
            <a:r>
              <a:rPr lang="ar-SA" dirty="0" smtClean="0"/>
              <a:t>يتكون الطيف من </a:t>
            </a:r>
            <a:r>
              <a:rPr lang="ar-SA" b="1" dirty="0" smtClean="0"/>
              <a:t>10</a:t>
            </a:r>
            <a:r>
              <a:rPr lang="ar-SA" dirty="0" smtClean="0"/>
              <a:t> اساليب تبدأ من (أ) الامري ، وتنتهي بألسوب ( و) التدريس الذاتي . </a:t>
            </a:r>
          </a:p>
          <a:p>
            <a:r>
              <a:rPr lang="ar-SA" dirty="0" smtClean="0"/>
              <a:t>يرتب الطيف الادوار الملقاه على المعلم والمتعلم والاهداف التي يمكن تحيقيقها مع كل اسلوب. </a:t>
            </a:r>
          </a:p>
          <a:p>
            <a:r>
              <a:rPr lang="ar-SA" dirty="0" smtClean="0"/>
              <a:t>عملية التدريس عبارة عن سلسلة من القرارات التي يتناوب في اتخاذها المعلم و الطالب . </a:t>
            </a:r>
          </a:p>
          <a:p>
            <a:r>
              <a:rPr lang="ar-SA" dirty="0" smtClean="0"/>
              <a:t>يتحدد اسلوب التدريس بكمية القرارات التي يتخذها المعلم او الطالب. </a:t>
            </a:r>
          </a:p>
        </p:txBody>
      </p:sp>
    </p:spTree>
    <p:extLst>
      <p:ext uri="{BB962C8B-B14F-4D97-AF65-F5344CB8AC3E}">
        <p14:creationId xmlns:p14="http://schemas.microsoft.com/office/powerpoint/2010/main" xmlns="" val="9618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</TotalTime>
  <Words>609</Words>
  <Application>Microsoft Office PowerPoint</Application>
  <PresentationFormat>On-screen Show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أساليب التدريس : موستون</vt:lpstr>
      <vt:lpstr>مقدمة</vt:lpstr>
      <vt:lpstr>نقطة تأمل </vt:lpstr>
      <vt:lpstr>نقطة لتأمل </vt:lpstr>
      <vt:lpstr> مفهوم علم التدريس</vt:lpstr>
      <vt:lpstr>خلاصة : الاستراتيجية الجيدة</vt:lpstr>
      <vt:lpstr>قصة حياة عالم </vt:lpstr>
      <vt:lpstr>مفهوم الطيف في التدريس لمستون</vt:lpstr>
      <vt:lpstr>الاطار النظري لطيف التدريس لموستن </vt:lpstr>
      <vt:lpstr>الاطار النظري</vt:lpstr>
      <vt:lpstr>يتبع </vt:lpstr>
      <vt:lpstr>على المعلم ان يقرر ؟ </vt:lpstr>
      <vt:lpstr>تركيب اساليب التدريس</vt:lpstr>
      <vt:lpstr>مراجع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أساليب التدريس : موستون</dc:title>
  <dc:creator>user</dc:creator>
  <cp:lastModifiedBy>user</cp:lastModifiedBy>
  <cp:revision>15</cp:revision>
  <dcterms:created xsi:type="dcterms:W3CDTF">2013-10-21T19:07:33Z</dcterms:created>
  <dcterms:modified xsi:type="dcterms:W3CDTF">2013-10-21T19:46:37Z</dcterms:modified>
</cp:coreProperties>
</file>