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64" r:id="rId3"/>
    <p:sldId id="268" r:id="rId4"/>
    <p:sldId id="269" r:id="rId5"/>
    <p:sldId id="267" r:id="rId6"/>
    <p:sldId id="266" r:id="rId7"/>
    <p:sldId id="265" r:id="rId8"/>
    <p:sldId id="270" r:id="rId9"/>
    <p:sldId id="263" r:id="rId10"/>
    <p:sldId id="262" r:id="rId11"/>
    <p:sldId id="261" r:id="rId12"/>
    <p:sldId id="257" r:id="rId13"/>
    <p:sldId id="260" r:id="rId14"/>
    <p:sldId id="259" r:id="rId15"/>
    <p:sldId id="258" r:id="rId16"/>
    <p:sldId id="277" r:id="rId17"/>
    <p:sldId id="276" r:id="rId18"/>
    <p:sldId id="275" r:id="rId19"/>
    <p:sldId id="274" r:id="rId20"/>
    <p:sldId id="273" r:id="rId21"/>
    <p:sldId id="272" r:id="rId22"/>
    <p:sldId id="271" r:id="rId23"/>
    <p:sldId id="282" r:id="rId24"/>
    <p:sldId id="281" r:id="rId25"/>
    <p:sldId id="280" r:id="rId26"/>
    <p:sldId id="279" r:id="rId27"/>
    <p:sldId id="278" r:id="rId28"/>
    <p:sldId id="286" r:id="rId29"/>
    <p:sldId id="287" r:id="rId30"/>
    <p:sldId id="289" r:id="rId31"/>
    <p:sldId id="284" r:id="rId32"/>
    <p:sldId id="288" r:id="rId33"/>
    <p:sldId id="283" r:id="rId34"/>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8193" autoAdjust="0"/>
    <p:restoredTop sz="94660"/>
  </p:normalViewPr>
  <p:slideViewPr>
    <p:cSldViewPr>
      <p:cViewPr>
        <p:scale>
          <a:sx n="70" d="100"/>
          <a:sy n="70" d="100"/>
        </p:scale>
        <p:origin x="-1140"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ar-SA"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B2FE6204-F8BE-4FF9-A6D6-E1E963E9302B}" type="datetimeFigureOut">
              <a:rPr lang="x-none" smtClean="0"/>
              <a:t>24/10/2016</a:t>
            </a:fld>
            <a:endParaRPr lang="x-none"/>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x-none"/>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A00C295E-000C-49A2-894F-885ED0D4F704}" type="slidenum">
              <a:rPr lang="x-none" smtClean="0"/>
              <a:t>‹#›</a:t>
            </a:fld>
            <a:endParaRPr lang="x-none"/>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a:p>
        </p:txBody>
      </p:sp>
      <p:sp>
        <p:nvSpPr>
          <p:cNvPr id="5" name="Date Placeholder 4"/>
          <p:cNvSpPr>
            <a:spLocks noGrp="1"/>
          </p:cNvSpPr>
          <p:nvPr>
            <p:ph type="dt" sz="half" idx="10"/>
          </p:nvPr>
        </p:nvSpPr>
        <p:spPr/>
        <p:txBody>
          <a:bodyPr/>
          <a:lstStyle/>
          <a:p>
            <a:fld id="{B2FE6204-F8BE-4FF9-A6D6-E1E963E9302B}" type="datetimeFigureOut">
              <a:rPr lang="x-none" smtClean="0"/>
              <a:t>24/10/2016</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A00C295E-000C-49A2-894F-885ED0D4F704}" type="slidenum">
              <a:rPr lang="x-none" smtClean="0"/>
              <a:t>‹#›</a:t>
            </a:fld>
            <a:endParaRPr lang="x-none"/>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5" name="Date Placeholder 4"/>
          <p:cNvSpPr>
            <a:spLocks noGrp="1"/>
          </p:cNvSpPr>
          <p:nvPr>
            <p:ph type="dt" sz="half" idx="10"/>
          </p:nvPr>
        </p:nvSpPr>
        <p:spPr/>
        <p:txBody>
          <a:bodyPr/>
          <a:lstStyle/>
          <a:p>
            <a:fld id="{B2FE6204-F8BE-4FF9-A6D6-E1E963E9302B}" type="datetimeFigureOut">
              <a:rPr lang="x-none" smtClean="0"/>
              <a:t>24/10/2016</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A00C295E-000C-49A2-894F-885ED0D4F704}" type="slidenum">
              <a:rPr lang="x-none" smtClean="0"/>
              <a:t>‹#›</a:t>
            </a:fld>
            <a:endParaRPr lang="x-none"/>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a:p>
        </p:txBody>
      </p:sp>
      <p:sp>
        <p:nvSpPr>
          <p:cNvPr id="3" name="Date Placeholder 2"/>
          <p:cNvSpPr>
            <a:spLocks noGrp="1"/>
          </p:cNvSpPr>
          <p:nvPr>
            <p:ph type="dt" sz="half" idx="10"/>
          </p:nvPr>
        </p:nvSpPr>
        <p:spPr/>
        <p:txBody>
          <a:bodyPr/>
          <a:lstStyle/>
          <a:p>
            <a:fld id="{B2FE6204-F8BE-4FF9-A6D6-E1E963E9302B}" type="datetimeFigureOut">
              <a:rPr lang="x-none" smtClean="0"/>
              <a:t>24/10/2016</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A00C295E-000C-49A2-894F-885ED0D4F704}" type="slidenum">
              <a:rPr lang="x-none" smtClean="0"/>
              <a:t>‹#›</a:t>
            </a:fld>
            <a:endParaRPr lang="x-non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FE6204-F8BE-4FF9-A6D6-E1E963E9302B}" type="datetimeFigureOut">
              <a:rPr lang="x-none" smtClean="0"/>
              <a:t>24/10/2016</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A00C295E-000C-49A2-894F-885ED0D4F704}" type="slidenum">
              <a:rPr lang="x-none" smtClean="0"/>
              <a:t>‹#›</a:t>
            </a:fld>
            <a:endParaRPr lang="x-non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ar-SA"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B2FE6204-F8BE-4FF9-A6D6-E1E963E9302B}" type="datetimeFigureOut">
              <a:rPr lang="x-none" smtClean="0"/>
              <a:t>24/10/2016</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A00C295E-000C-49A2-894F-885ED0D4F704}" type="slidenum">
              <a:rPr lang="x-none" smtClean="0"/>
              <a:t>‹#›</a:t>
            </a:fld>
            <a:endParaRPr lang="x-non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ar-SA"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B2FE6204-F8BE-4FF9-A6D6-E1E963E9302B}" type="datetimeFigureOut">
              <a:rPr lang="x-none" smtClean="0"/>
              <a:t>24/10/2016</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A00C295E-000C-49A2-894F-885ED0D4F704}" type="slidenum">
              <a:rPr lang="x-none" smtClean="0"/>
              <a:t>‹#›</a:t>
            </a:fld>
            <a:endParaRPr lang="x-none"/>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ar-SA"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ar-SA" smtClean="0"/>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ar-SA" smtClean="0"/>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ar-SA"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B2FE6204-F8BE-4FF9-A6D6-E1E963E9302B}" type="datetimeFigureOut">
              <a:rPr lang="x-none" smtClean="0"/>
              <a:t>24/10/2016</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A00C295E-000C-49A2-894F-885ED0D4F704}" type="slidenum">
              <a:rPr lang="x-none" smtClean="0"/>
              <a:t>‹#›</a:t>
            </a:fld>
            <a:endParaRPr lang="x-non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ar-SA"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B2FE6204-F8BE-4FF9-A6D6-E1E963E9302B}" type="datetimeFigureOut">
              <a:rPr lang="x-none" smtClean="0"/>
              <a:t>24/10/2016</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A00C295E-000C-49A2-894F-885ED0D4F704}" type="slidenum">
              <a:rPr lang="x-none" smtClean="0"/>
              <a:t>‹#›</a:t>
            </a:fld>
            <a:endParaRPr lang="x-none"/>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ar-SA"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ar-SA"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ar-SA" smtClean="0"/>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ar-SA" smtClean="0"/>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B2FE6204-F8BE-4FF9-A6D6-E1E963E9302B}" type="datetimeFigureOut">
              <a:rPr lang="x-none" smtClean="0"/>
              <a:t>24/10/2016</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A00C295E-000C-49A2-894F-885ED0D4F704}" type="slidenum">
              <a:rPr lang="x-none" smtClean="0"/>
              <a:t>‹#›</a:t>
            </a:fld>
            <a:endParaRPr lang="x-non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B2FE6204-F8BE-4FF9-A6D6-E1E963E9302B}" type="datetimeFigureOut">
              <a:rPr lang="x-none" smtClean="0"/>
              <a:t>24/10/2016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00C295E-000C-49A2-894F-885ED0D4F704}" type="slidenum">
              <a:rPr lang="x-none" smtClean="0"/>
              <a:t>‹#›</a:t>
            </a:fld>
            <a:endParaRPr 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B2FE6204-F8BE-4FF9-A6D6-E1E963E9302B}" type="datetimeFigureOut">
              <a:rPr lang="x-none" smtClean="0"/>
              <a:t>24/10/2016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00C295E-000C-49A2-894F-885ED0D4F704}" type="slidenum">
              <a:rPr lang="x-none" smtClean="0"/>
              <a:t>‹#›</a:t>
            </a:fld>
            <a:endParaRPr lang="x-non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ar-SA"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B2FE6204-F8BE-4FF9-A6D6-E1E963E9302B}" type="datetimeFigureOut">
              <a:rPr lang="x-none" smtClean="0"/>
              <a:t>24/10/2016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00C295E-000C-49A2-894F-885ED0D4F704}" type="slidenum">
              <a:rPr lang="x-none" smtClean="0"/>
              <a:t>‹#›</a:t>
            </a:fld>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ar-SA"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ar-SA" smtClean="0"/>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B2FE6204-F8BE-4FF9-A6D6-E1E963E9302B}" type="datetimeFigureOut">
              <a:rPr lang="x-none" smtClean="0"/>
              <a:t>24/10/2016</a:t>
            </a:fld>
            <a:endParaRPr lang="x-none"/>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x-none"/>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A00C295E-000C-49A2-894F-885ED0D4F704}" type="slidenum">
              <a:rPr lang="x-none" smtClean="0"/>
              <a:t>‹#›</a:t>
            </a:fld>
            <a:endParaRPr lang="x-none"/>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ar-SA"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ar-SA" smtClean="0"/>
              <a:t>Click to edit Master text styles</a:t>
            </a:r>
          </a:p>
        </p:txBody>
      </p:sp>
      <p:sp>
        <p:nvSpPr>
          <p:cNvPr id="4" name="Date Placeholder 3"/>
          <p:cNvSpPr>
            <a:spLocks noGrp="1"/>
          </p:cNvSpPr>
          <p:nvPr>
            <p:ph type="dt" sz="half" idx="10"/>
          </p:nvPr>
        </p:nvSpPr>
        <p:spPr/>
        <p:txBody>
          <a:bodyPr/>
          <a:lstStyle/>
          <a:p>
            <a:fld id="{B2FE6204-F8BE-4FF9-A6D6-E1E963E9302B}" type="datetimeFigureOut">
              <a:rPr lang="x-none" smtClean="0"/>
              <a:t>24/10/2016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00C295E-000C-49A2-894F-885ED0D4F704}" type="slidenum">
              <a:rPr lang="x-none" smtClean="0"/>
              <a:t>‹#›</a:t>
            </a:fld>
            <a:endParaRPr lang="x-none"/>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ar-SA"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ar-SA"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Click to edit Master text styles</a:t>
            </a:r>
          </a:p>
        </p:txBody>
      </p:sp>
      <p:sp>
        <p:nvSpPr>
          <p:cNvPr id="4" name="Date Placeholder 3"/>
          <p:cNvSpPr>
            <a:spLocks noGrp="1"/>
          </p:cNvSpPr>
          <p:nvPr>
            <p:ph type="dt" sz="half" idx="10"/>
          </p:nvPr>
        </p:nvSpPr>
        <p:spPr/>
        <p:txBody>
          <a:bodyPr/>
          <a:lstStyle/>
          <a:p>
            <a:fld id="{B2FE6204-F8BE-4FF9-A6D6-E1E963E9302B}" type="datetimeFigureOut">
              <a:rPr lang="x-none" smtClean="0"/>
              <a:t>24/10/2016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00C295E-000C-49A2-894F-885ED0D4F704}" type="slidenum">
              <a:rPr lang="x-none" smtClean="0"/>
              <a:t>‹#›</a:t>
            </a:fld>
            <a:endParaRPr lang="x-none"/>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ar-SA"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ar-SA" smtClean="0"/>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B2FE6204-F8BE-4FF9-A6D6-E1E963E9302B}" type="datetimeFigureOut">
              <a:rPr lang="x-none" smtClean="0"/>
              <a:t>24/10/2016</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A00C295E-000C-49A2-894F-885ED0D4F704}" type="slidenum">
              <a:rPr lang="x-none" smtClean="0"/>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5" name="Date Placeholder 4"/>
          <p:cNvSpPr>
            <a:spLocks noGrp="1"/>
          </p:cNvSpPr>
          <p:nvPr>
            <p:ph type="dt" sz="half" idx="10"/>
          </p:nvPr>
        </p:nvSpPr>
        <p:spPr/>
        <p:txBody>
          <a:bodyPr/>
          <a:lstStyle/>
          <a:p>
            <a:fld id="{B2FE6204-F8BE-4FF9-A6D6-E1E963E9302B}" type="datetimeFigureOut">
              <a:rPr lang="x-none" smtClean="0"/>
              <a:t>24/10/2016</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A00C295E-000C-49A2-894F-885ED0D4F704}" type="slidenum">
              <a:rPr lang="x-none" smtClean="0"/>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7" name="Date Placeholder 6"/>
          <p:cNvSpPr>
            <a:spLocks noGrp="1"/>
          </p:cNvSpPr>
          <p:nvPr>
            <p:ph type="dt" sz="half" idx="10"/>
          </p:nvPr>
        </p:nvSpPr>
        <p:spPr/>
        <p:txBody>
          <a:bodyPr/>
          <a:lstStyle/>
          <a:p>
            <a:fld id="{B2FE6204-F8BE-4FF9-A6D6-E1E963E9302B}" type="datetimeFigureOut">
              <a:rPr lang="x-none" smtClean="0"/>
              <a:t>24/10/2016</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A00C295E-000C-49A2-894F-885ED0D4F704}" type="slidenum">
              <a:rPr lang="x-none" smtClean="0"/>
              <a:t>‹#›</a:t>
            </a:fld>
            <a:endParaRPr lang="x-none"/>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5" name="Date Placeholder 4"/>
          <p:cNvSpPr>
            <a:spLocks noGrp="1"/>
          </p:cNvSpPr>
          <p:nvPr>
            <p:ph type="dt" sz="half" idx="10"/>
          </p:nvPr>
        </p:nvSpPr>
        <p:spPr/>
        <p:txBody>
          <a:bodyPr/>
          <a:lstStyle/>
          <a:p>
            <a:fld id="{B2FE6204-F8BE-4FF9-A6D6-E1E963E9302B}" type="datetimeFigureOut">
              <a:rPr lang="x-none" smtClean="0"/>
              <a:t>24/10/2016</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A00C295E-000C-49A2-894F-885ED0D4F704}" type="slidenum">
              <a:rPr lang="x-none" smtClean="0"/>
              <a:t>‹#›</a:t>
            </a:fld>
            <a:endParaRPr lang="x-none"/>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8.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7.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ar-SA"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B2FE6204-F8BE-4FF9-A6D6-E1E963E9302B}" type="datetimeFigureOut">
              <a:rPr lang="x-none" smtClean="0"/>
              <a:t>24/10/2016</a:t>
            </a:fld>
            <a:endParaRPr lang="x-none"/>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x-none"/>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A00C295E-000C-49A2-894F-885ED0D4F704}" type="slidenum">
              <a:rPr lang="x-none" smtClean="0"/>
              <a:t>‹#›</a:t>
            </a:fld>
            <a:endParaRPr lang="x-none"/>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3"/>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www.youtube.com/watch?v=4Ycqa_OSzn0"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619672" y="2348880"/>
            <a:ext cx="6192688" cy="1015663"/>
          </a:xfrm>
          <a:prstGeom prst="rect">
            <a:avLst/>
          </a:prstGeom>
          <a:noFill/>
        </p:spPr>
        <p:txBody>
          <a:bodyPr wrap="square" lIns="91440" tIns="45720" rIns="91440" bIns="45720">
            <a:spAutoFit/>
          </a:bodyPr>
          <a:lstStyle/>
          <a:p>
            <a:pPr algn="ctr"/>
            <a:r>
              <a:rPr lang="ar-SA" sz="6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المنظمات الإقليمية</a:t>
            </a:r>
            <a:endParaRPr lang="x-none" sz="6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11560" y="260648"/>
            <a:ext cx="7992888" cy="6001643"/>
          </a:xfrm>
          <a:prstGeom prst="rect">
            <a:avLst/>
          </a:prstGeom>
          <a:noFill/>
        </p:spPr>
        <p:txBody>
          <a:bodyPr wrap="square" rtlCol="1">
            <a:spAutoFit/>
          </a:bodyPr>
          <a:lstStyle/>
          <a:p>
            <a:r>
              <a:rPr lang="x-none" sz="3200" b="1" u="sng" dirty="0" err="1">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الرؤية:</a:t>
            </a:r>
            <a:endParaRPr lang="x-none" sz="3200" b="1" u="sng"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r>
              <a:rPr lang="x-none" sz="3200" dirty="0" smtClean="0">
                <a:latin typeface="Sakkal Majalla" panose="02000000000000000000" pitchFamily="2" charset="-78"/>
                <a:cs typeface="Sakkal Majalla" panose="02000000000000000000" pitchFamily="2" charset="-78"/>
              </a:rPr>
              <a:t>يتطلع المجلس أن يكون منظمة رائدة في مجال </a:t>
            </a:r>
            <a:r>
              <a:rPr lang="x-none" sz="3200" b="1" dirty="0" smtClean="0">
                <a:solidFill>
                  <a:srgbClr val="FF0000"/>
                </a:solidFill>
                <a:latin typeface="Sakkal Majalla" panose="02000000000000000000" pitchFamily="2" charset="-78"/>
                <a:cs typeface="Sakkal Majalla" panose="02000000000000000000" pitchFamily="2" charset="-78"/>
              </a:rPr>
              <a:t>حقوق الطفل في الوطن العربي</a:t>
            </a:r>
            <a:r>
              <a:rPr lang="x-none" sz="3200" dirty="0" smtClean="0">
                <a:latin typeface="Sakkal Majalla" panose="02000000000000000000" pitchFamily="2" charset="-78"/>
                <a:cs typeface="Sakkal Majalla" panose="02000000000000000000" pitchFamily="2" charset="-78"/>
              </a:rPr>
              <a:t>, ومرجعية للمؤسسات والأفراد والأسر لإعداد طفل عربي قادر على المشاركة في تنمية مجتمعه والتعامل مع المتغيرات العالمية </a:t>
            </a:r>
            <a:r>
              <a:rPr lang="x-none" sz="3200" dirty="0" err="1" smtClean="0">
                <a:latin typeface="Sakkal Majalla" panose="02000000000000000000" pitchFamily="2" charset="-78"/>
                <a:cs typeface="Sakkal Majalla" panose="02000000000000000000" pitchFamily="2" charset="-78"/>
              </a:rPr>
              <a:t>المتسارعة.</a:t>
            </a:r>
            <a:endParaRPr lang="x-none" sz="3200" dirty="0" smtClean="0">
              <a:latin typeface="Sakkal Majalla" panose="02000000000000000000" pitchFamily="2" charset="-78"/>
              <a:cs typeface="Sakkal Majalla" panose="02000000000000000000" pitchFamily="2" charset="-78"/>
            </a:endParaRPr>
          </a:p>
          <a:p>
            <a:endParaRPr lang="x-none" sz="3200" dirty="0" smtClean="0">
              <a:latin typeface="Sakkal Majalla" panose="02000000000000000000" pitchFamily="2" charset="-78"/>
              <a:cs typeface="Sakkal Majalla" panose="02000000000000000000" pitchFamily="2" charset="-78"/>
            </a:endParaRPr>
          </a:p>
          <a:p>
            <a:r>
              <a:rPr lang="x-none" sz="3200" b="1" u="sng"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رسالة </a:t>
            </a:r>
            <a:r>
              <a:rPr lang="x-none" sz="3200" b="1" u="sng" dirty="0" err="1">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المجلس:</a:t>
            </a:r>
            <a:endParaRPr lang="x-none" sz="3200" b="1" u="sng"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r>
              <a:rPr lang="x-none" sz="3200" dirty="0" smtClean="0">
                <a:latin typeface="Sakkal Majalla" panose="02000000000000000000" pitchFamily="2" charset="-78"/>
                <a:cs typeface="Sakkal Majalla" panose="02000000000000000000" pitchFamily="2" charset="-78"/>
              </a:rPr>
              <a:t>يعمل المجلس على تهيئة بيئة عربية داعمة لحقوق الطفل في التنمية والحماية والمشاركة والدمج, في إطار الأسرة والمجتمع من خلال التعاون والشراكة الفاعلة مع المؤسسات الأهلية والحكومية والإقليمية والدولية حتى يشب الطفل قادرا على المشاركة والتفاعل الايجابي مع الحياة متفهما لغيره ومحبا لوطنه.</a:t>
            </a:r>
            <a:endParaRPr lang="x-none" sz="3200"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95536" y="404664"/>
            <a:ext cx="8208912" cy="5693866"/>
          </a:xfrm>
          <a:prstGeom prst="rect">
            <a:avLst/>
          </a:prstGeom>
          <a:noFill/>
        </p:spPr>
        <p:txBody>
          <a:bodyPr wrap="square" rtlCol="1">
            <a:spAutoFit/>
          </a:bodyPr>
          <a:lstStyle/>
          <a:p>
            <a:r>
              <a:rPr lang="x-none" sz="2800" b="1" u="sng"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الأهداف الإستراتيجية </a:t>
            </a:r>
            <a:r>
              <a:rPr lang="x-none" sz="2800" b="1" u="sng" dirty="0" err="1">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للمجلس</a:t>
            </a:r>
            <a:r>
              <a:rPr lang="x-none" sz="2800" b="1" u="sng" dirty="0" err="1"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a:t>
            </a:r>
            <a:endParaRPr lang="x-none" sz="2800" b="1" u="sng"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endParaRPr lang="x-none" sz="2800" b="1" u="sng"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r>
              <a:rPr lang="x-none" sz="2800" dirty="0" smtClean="0">
                <a:latin typeface="Sakkal Majalla" panose="02000000000000000000" pitchFamily="2" charset="-78"/>
                <a:cs typeface="Sakkal Majalla" panose="02000000000000000000" pitchFamily="2" charset="-78"/>
              </a:rPr>
              <a:t>يهدف المجلس </a:t>
            </a:r>
            <a:r>
              <a:rPr lang="ar-SA" sz="2800" dirty="0" smtClean="0">
                <a:latin typeface="Sakkal Majalla" panose="02000000000000000000" pitchFamily="2" charset="-78"/>
                <a:cs typeface="Sakkal Majalla" panose="02000000000000000000" pitchFamily="2" charset="-78"/>
              </a:rPr>
              <a:t>إلى: </a:t>
            </a:r>
            <a:r>
              <a:rPr lang="ar-SA" sz="2800" b="1" dirty="0" smtClean="0">
                <a:latin typeface="Sakkal Majalla" panose="02000000000000000000" pitchFamily="2" charset="-78"/>
                <a:cs typeface="Sakkal Majalla" panose="02000000000000000000" pitchFamily="2" charset="-78"/>
              </a:rPr>
              <a:t>“</a:t>
            </a:r>
            <a:r>
              <a:rPr lang="x-none" sz="2800" b="1" dirty="0" smtClean="0">
                <a:latin typeface="Sakkal Majalla" panose="02000000000000000000" pitchFamily="2" charset="-78"/>
                <a:cs typeface="Sakkal Majalla" panose="02000000000000000000" pitchFamily="2" charset="-78"/>
              </a:rPr>
              <a:t> </a:t>
            </a:r>
            <a:r>
              <a:rPr lang="x-none" sz="2800" b="1" dirty="0" smtClean="0">
                <a:solidFill>
                  <a:schemeClr val="accent2">
                    <a:lumMod val="75000"/>
                    <a:lumOff val="25000"/>
                  </a:schemeClr>
                </a:solidFill>
                <a:latin typeface="Sakkal Majalla" panose="02000000000000000000" pitchFamily="2" charset="-78"/>
                <a:cs typeface="Sakkal Majalla" panose="02000000000000000000" pitchFamily="2" charset="-78"/>
              </a:rPr>
              <a:t>تشجيع وتبني وتنمية الأفكار والدراسات والمشاريع والتشريعات والسياسات الهادفة الى تفعيل حقوق الطفل, ودمجها ضمن خطط ومشاريع التنمية</a:t>
            </a:r>
            <a:r>
              <a:rPr lang="ar-SA" sz="2800" b="1" dirty="0" smtClean="0">
                <a:latin typeface="Sakkal Majalla" panose="02000000000000000000" pitchFamily="2" charset="-78"/>
                <a:cs typeface="Sakkal Majalla" panose="02000000000000000000" pitchFamily="2" charset="-78"/>
              </a:rPr>
              <a:t>.”</a:t>
            </a:r>
          </a:p>
          <a:p>
            <a:endParaRPr lang="ar-SA" sz="2800" dirty="0">
              <a:latin typeface="Sakkal Majalla" panose="02000000000000000000" pitchFamily="2" charset="-78"/>
              <a:cs typeface="Sakkal Majalla" panose="02000000000000000000" pitchFamily="2" charset="-78"/>
            </a:endParaRPr>
          </a:p>
          <a:p>
            <a:r>
              <a:rPr lang="x-none" sz="2800" dirty="0" smtClean="0">
                <a:latin typeface="Sakkal Majalla" panose="02000000000000000000" pitchFamily="2" charset="-78"/>
                <a:cs typeface="Sakkal Majalla" panose="02000000000000000000" pitchFamily="2" charset="-78"/>
              </a:rPr>
              <a:t> </a:t>
            </a:r>
            <a:r>
              <a:rPr lang="x-none" sz="2800" b="1" u="sng" dirty="0" smtClean="0">
                <a:latin typeface="Sakkal Majalla" panose="02000000000000000000" pitchFamily="2" charset="-78"/>
                <a:cs typeface="Sakkal Majalla" panose="02000000000000000000" pitchFamily="2" charset="-78"/>
              </a:rPr>
              <a:t>وذلك من </a:t>
            </a:r>
            <a:r>
              <a:rPr lang="x-none" sz="2800" b="1" u="sng" smtClean="0">
                <a:latin typeface="Sakkal Majalla" panose="02000000000000000000" pitchFamily="2" charset="-78"/>
                <a:cs typeface="Sakkal Majalla" panose="02000000000000000000" pitchFamily="2" charset="-78"/>
              </a:rPr>
              <a:t>خلال:</a:t>
            </a:r>
            <a:endParaRPr lang="ar-SA" sz="2800" b="1" u="sng" dirty="0" smtClean="0">
              <a:latin typeface="Sakkal Majalla" panose="02000000000000000000" pitchFamily="2" charset="-78"/>
              <a:cs typeface="Sakkal Majalla" panose="02000000000000000000" pitchFamily="2" charset="-78"/>
            </a:endParaRPr>
          </a:p>
          <a:p>
            <a:endParaRPr lang="x-none" sz="2800" b="1" u="sng" dirty="0" smtClean="0">
              <a:latin typeface="Sakkal Majalla" panose="02000000000000000000" pitchFamily="2" charset="-78"/>
              <a:cs typeface="Sakkal Majalla" panose="02000000000000000000" pitchFamily="2" charset="-78"/>
            </a:endParaRPr>
          </a:p>
          <a:p>
            <a:pPr>
              <a:buFont typeface="Arial" pitchFamily="34" charset="0"/>
              <a:buChar char="•"/>
            </a:pPr>
            <a:r>
              <a:rPr lang="x-none" sz="2800" b="1" dirty="0" smtClean="0">
                <a:solidFill>
                  <a:srgbClr val="0000FF"/>
                </a:solidFill>
                <a:latin typeface="Sakkal Majalla" panose="02000000000000000000" pitchFamily="2" charset="-78"/>
                <a:cs typeface="Sakkal Majalla" panose="02000000000000000000" pitchFamily="2" charset="-78"/>
              </a:rPr>
              <a:t>توفير البيانات والمعلومات وتنمية المعرفة المتخصصة في قضايا حقوق الطفل العربي.</a:t>
            </a:r>
          </a:p>
          <a:p>
            <a:pPr>
              <a:buFont typeface="Arial" pitchFamily="34" charset="0"/>
              <a:buChar char="•"/>
            </a:pPr>
            <a:r>
              <a:rPr lang="x-none" sz="2800" b="1" dirty="0" smtClean="0">
                <a:solidFill>
                  <a:srgbClr val="0000FF"/>
                </a:solidFill>
                <a:latin typeface="Sakkal Majalla" panose="02000000000000000000" pitchFamily="2" charset="-78"/>
                <a:cs typeface="Sakkal Majalla" panose="02000000000000000000" pitchFamily="2" charset="-78"/>
              </a:rPr>
              <a:t>توعية الرأي العام العربي لدعم حقوق الطفل بالتعاون مع وسائل الإعلام.</a:t>
            </a:r>
          </a:p>
          <a:p>
            <a:pPr>
              <a:buFont typeface="Arial" pitchFamily="34" charset="0"/>
              <a:buChar char="•"/>
            </a:pPr>
            <a:r>
              <a:rPr lang="x-none" sz="2800" b="1" dirty="0" smtClean="0">
                <a:solidFill>
                  <a:srgbClr val="0000FF"/>
                </a:solidFill>
                <a:latin typeface="Sakkal Majalla" panose="02000000000000000000" pitchFamily="2" charset="-78"/>
                <a:cs typeface="Sakkal Majalla" panose="02000000000000000000" pitchFamily="2" charset="-78"/>
              </a:rPr>
              <a:t>بناء شراكات وشبكات فاعلة مع منظمات المجتمع المدني والمؤسسات الحكومية.</a:t>
            </a:r>
          </a:p>
          <a:p>
            <a:pPr>
              <a:buFont typeface="Arial" pitchFamily="34" charset="0"/>
              <a:buChar char="•"/>
            </a:pPr>
            <a:r>
              <a:rPr lang="x-none" sz="2800" b="1" dirty="0" smtClean="0">
                <a:solidFill>
                  <a:srgbClr val="0000FF"/>
                </a:solidFill>
                <a:latin typeface="Sakkal Majalla" panose="02000000000000000000" pitchFamily="2" charset="-78"/>
                <a:cs typeface="Sakkal Majalla" panose="02000000000000000000" pitchFamily="2" charset="-78"/>
              </a:rPr>
              <a:t>توفير الدعم الفني وبناء قدرات العاملين بمجال الطفولة.</a:t>
            </a:r>
            <a:endParaRPr lang="x-none" sz="2800" b="1" dirty="0">
              <a:solidFill>
                <a:srgbClr val="0000FF"/>
              </a:solidFill>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755576" y="908720"/>
            <a:ext cx="7848872" cy="4983928"/>
          </a:xfrm>
          <a:prstGeom prst="rect">
            <a:avLst/>
          </a:prstGeom>
          <a:noFill/>
        </p:spPr>
        <p:txBody>
          <a:bodyPr wrap="square" rtlCol="1">
            <a:spAutoFit/>
          </a:bodyPr>
          <a:lstStyle/>
          <a:p>
            <a:r>
              <a:rPr lang="x-none" sz="3200" b="1" u="sng" dirty="0" smtClean="0"/>
              <a:t>ولتحقيق هذه الأهداف يعمل المجلس في نطاق اختصاصه وضمن مبادئ استقلاله على ما يلي:</a:t>
            </a:r>
            <a:endParaRPr lang="ar-SA" sz="3200" b="1" u="sng" dirty="0" smtClean="0"/>
          </a:p>
          <a:p>
            <a:endParaRPr lang="x-none" sz="3200" b="1" u="sng" dirty="0" smtClean="0"/>
          </a:p>
          <a:p>
            <a:pPr marL="457200" indent="-457200">
              <a:lnSpc>
                <a:spcPct val="140000"/>
              </a:lnSpc>
              <a:buFont typeface="Arial"/>
              <a:buChar char="•"/>
            </a:pPr>
            <a:r>
              <a:rPr lang="x-none" sz="3200" dirty="0" smtClean="0"/>
              <a:t>إنشاء مركز </a:t>
            </a:r>
            <a:r>
              <a:rPr lang="x-none" sz="3200" dirty="0" smtClean="0">
                <a:solidFill>
                  <a:srgbClr val="AF0C0C"/>
                </a:solidFill>
              </a:rPr>
              <a:t>بحوث</a:t>
            </a:r>
            <a:r>
              <a:rPr lang="x-none" sz="3200" dirty="0" smtClean="0"/>
              <a:t> متخصص لتنمية الطفولة.</a:t>
            </a:r>
          </a:p>
          <a:p>
            <a:pPr marL="457200" indent="-457200">
              <a:lnSpc>
                <a:spcPct val="140000"/>
              </a:lnSpc>
              <a:buFont typeface="Arial"/>
              <a:buChar char="•"/>
            </a:pPr>
            <a:r>
              <a:rPr lang="x-none" sz="3200" dirty="0" smtClean="0"/>
              <a:t>دراسة أنماط </a:t>
            </a:r>
            <a:r>
              <a:rPr lang="x-none" sz="3200" dirty="0" smtClean="0">
                <a:solidFill>
                  <a:srgbClr val="AF0C0C"/>
                </a:solidFill>
              </a:rPr>
              <a:t>التربية </a:t>
            </a:r>
            <a:r>
              <a:rPr lang="x-none" sz="3200" dirty="0" smtClean="0"/>
              <a:t>والأدبيات الموجهة للطفل العربي.</a:t>
            </a:r>
          </a:p>
          <a:p>
            <a:pPr marL="457200" indent="-457200">
              <a:lnSpc>
                <a:spcPct val="140000"/>
              </a:lnSpc>
              <a:buFont typeface="Arial"/>
              <a:buChar char="•"/>
            </a:pPr>
            <a:r>
              <a:rPr lang="x-none" sz="3200" dirty="0" smtClean="0"/>
              <a:t>تنظيم </a:t>
            </a:r>
            <a:r>
              <a:rPr lang="x-none" sz="3200" dirty="0" smtClean="0">
                <a:solidFill>
                  <a:srgbClr val="AF0C0C"/>
                </a:solidFill>
              </a:rPr>
              <a:t>المؤتمرات</a:t>
            </a:r>
            <a:r>
              <a:rPr lang="x-none" sz="3200" dirty="0" smtClean="0"/>
              <a:t> والندوات واللقاءات والحلقات </a:t>
            </a:r>
            <a:r>
              <a:rPr lang="x-none" sz="3200" dirty="0" err="1" smtClean="0"/>
              <a:t>النقاشية</a:t>
            </a:r>
            <a:r>
              <a:rPr lang="x-none" sz="3200" dirty="0" smtClean="0"/>
              <a:t> بين الباحثين ومتخذي القرار.</a:t>
            </a:r>
          </a:p>
          <a:p>
            <a:pPr marL="457200" indent="-457200">
              <a:lnSpc>
                <a:spcPct val="140000"/>
              </a:lnSpc>
              <a:buFont typeface="Arial"/>
              <a:buChar char="•"/>
            </a:pPr>
            <a:r>
              <a:rPr lang="x-none" sz="3200" dirty="0" smtClean="0"/>
              <a:t>المساهمة في تنفيذ </a:t>
            </a:r>
            <a:r>
              <a:rPr lang="x-none" sz="3200" dirty="0" smtClean="0">
                <a:solidFill>
                  <a:srgbClr val="AF0C0C"/>
                </a:solidFill>
              </a:rPr>
              <a:t>الدورات</a:t>
            </a:r>
            <a:r>
              <a:rPr lang="x-none" sz="3200" dirty="0" smtClean="0"/>
              <a:t> التدريبية.</a:t>
            </a:r>
            <a:endParaRPr lang="x-none" sz="3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ar-SA" dirty="0" smtClean="0">
                <a:latin typeface="Sakkal Majalla" panose="02000000000000000000" pitchFamily="2" charset="-78"/>
                <a:cs typeface="Sakkal Majalla" panose="02000000000000000000" pitchFamily="2" charset="-78"/>
              </a:rPr>
              <a:t>مجالات عمل المجلس</a:t>
            </a:r>
            <a:endParaRPr lang="en-US" dirty="0">
              <a:latin typeface="Sakkal Majalla" panose="02000000000000000000" pitchFamily="2" charset="-78"/>
              <a:cs typeface="Sakkal Majalla" panose="02000000000000000000" pitchFamily="2" charset="-78"/>
            </a:endParaRPr>
          </a:p>
        </p:txBody>
      </p:sp>
      <p:sp>
        <p:nvSpPr>
          <p:cNvPr id="4" name="Content Placeholder 3"/>
          <p:cNvSpPr>
            <a:spLocks noGrp="1"/>
          </p:cNvSpPr>
          <p:nvPr>
            <p:ph sz="half" idx="1"/>
          </p:nvPr>
        </p:nvSpPr>
        <p:spPr/>
        <p:style>
          <a:lnRef idx="0">
            <a:schemeClr val="accent2"/>
          </a:lnRef>
          <a:fillRef idx="3">
            <a:schemeClr val="accent2"/>
          </a:fillRef>
          <a:effectRef idx="3">
            <a:schemeClr val="accent2"/>
          </a:effectRef>
          <a:fontRef idx="minor">
            <a:schemeClr val="lt1"/>
          </a:fontRef>
        </p:style>
        <p:txBody>
          <a:bodyPr anchor="ctr">
            <a:normAutofit/>
          </a:bodyPr>
          <a:lstStyle/>
          <a:p>
            <a:pPr marL="0" indent="0" algn="ctr">
              <a:buNone/>
            </a:pPr>
            <a:r>
              <a:rPr lang="ar-SA" sz="4000" b="1" dirty="0" smtClean="0">
                <a:latin typeface="Sakkal Majalla" panose="02000000000000000000" pitchFamily="2" charset="-78"/>
                <a:cs typeface="Sakkal Majalla" panose="02000000000000000000" pitchFamily="2" charset="-78"/>
              </a:rPr>
              <a:t>الحماية</a:t>
            </a:r>
            <a:endParaRPr lang="en-US" sz="4000" b="1" dirty="0">
              <a:latin typeface="Sakkal Majalla" panose="02000000000000000000" pitchFamily="2" charset="-78"/>
              <a:cs typeface="Sakkal Majalla" panose="02000000000000000000" pitchFamily="2" charset="-78"/>
            </a:endParaRPr>
          </a:p>
        </p:txBody>
      </p:sp>
      <p:sp>
        <p:nvSpPr>
          <p:cNvPr id="5" name="Content Placeholder 4"/>
          <p:cNvSpPr>
            <a:spLocks noGrp="1"/>
          </p:cNvSpPr>
          <p:nvPr>
            <p:ph sz="half" idx="13"/>
          </p:nvPr>
        </p:nvSpPr>
        <p:spPr/>
        <p:style>
          <a:lnRef idx="1">
            <a:schemeClr val="accent6"/>
          </a:lnRef>
          <a:fillRef idx="3">
            <a:schemeClr val="accent6"/>
          </a:fillRef>
          <a:effectRef idx="2">
            <a:schemeClr val="accent6"/>
          </a:effectRef>
          <a:fontRef idx="minor">
            <a:schemeClr val="lt1"/>
          </a:fontRef>
        </p:style>
        <p:txBody>
          <a:bodyPr anchor="ctr">
            <a:normAutofit/>
          </a:bodyPr>
          <a:lstStyle/>
          <a:p>
            <a:pPr marL="0" indent="0" algn="ctr">
              <a:buNone/>
            </a:pPr>
            <a:r>
              <a:rPr lang="ar-SA" sz="4000" b="1" dirty="0" smtClean="0">
                <a:latin typeface="Sakkal Majalla" panose="02000000000000000000" pitchFamily="2" charset="-78"/>
                <a:cs typeface="Sakkal Majalla" panose="02000000000000000000" pitchFamily="2" charset="-78"/>
              </a:rPr>
              <a:t>الدمج</a:t>
            </a:r>
            <a:endParaRPr lang="en-US" sz="4000" b="1" dirty="0">
              <a:latin typeface="Sakkal Majalla" panose="02000000000000000000" pitchFamily="2" charset="-78"/>
              <a:cs typeface="Sakkal Majalla" panose="02000000000000000000" pitchFamily="2" charset="-78"/>
            </a:endParaRPr>
          </a:p>
        </p:txBody>
      </p:sp>
      <p:sp>
        <p:nvSpPr>
          <p:cNvPr id="6" name="Content Placeholder 5"/>
          <p:cNvSpPr>
            <a:spLocks noGrp="1"/>
          </p:cNvSpPr>
          <p:nvPr>
            <p:ph sz="half" idx="14"/>
          </p:nvPr>
        </p:nvSpPr>
        <p:spPr>
          <a:xfrm>
            <a:off x="4644008" y="1700808"/>
            <a:ext cx="3566160" cy="1920240"/>
          </a:xfrm>
        </p:spPr>
        <p:style>
          <a:lnRef idx="1">
            <a:schemeClr val="accent4"/>
          </a:lnRef>
          <a:fillRef idx="3">
            <a:schemeClr val="accent4"/>
          </a:fillRef>
          <a:effectRef idx="2">
            <a:schemeClr val="accent4"/>
          </a:effectRef>
          <a:fontRef idx="minor">
            <a:schemeClr val="lt1"/>
          </a:fontRef>
        </p:style>
        <p:txBody>
          <a:bodyPr anchor="ctr">
            <a:normAutofit/>
          </a:bodyPr>
          <a:lstStyle/>
          <a:p>
            <a:pPr marL="0" indent="0" algn="ctr">
              <a:buNone/>
            </a:pPr>
            <a:r>
              <a:rPr lang="ar-SA" sz="4000" b="1" dirty="0" smtClean="0">
                <a:latin typeface="Sakkal Majalla" panose="02000000000000000000" pitchFamily="2" charset="-78"/>
                <a:cs typeface="Sakkal Majalla" panose="02000000000000000000" pitchFamily="2" charset="-78"/>
              </a:rPr>
              <a:t>التنمية</a:t>
            </a:r>
            <a:endParaRPr lang="en-US" sz="4000" b="1" dirty="0">
              <a:latin typeface="Sakkal Majalla" panose="02000000000000000000" pitchFamily="2" charset="-78"/>
              <a:cs typeface="Sakkal Majalla" panose="02000000000000000000" pitchFamily="2" charset="-78"/>
            </a:endParaRPr>
          </a:p>
        </p:txBody>
      </p:sp>
      <p:sp>
        <p:nvSpPr>
          <p:cNvPr id="7" name="Content Placeholder 6"/>
          <p:cNvSpPr>
            <a:spLocks noGrp="1"/>
          </p:cNvSpPr>
          <p:nvPr>
            <p:ph sz="half" idx="15"/>
          </p:nvPr>
        </p:nvSpPr>
        <p:spPr/>
        <p:style>
          <a:lnRef idx="0">
            <a:schemeClr val="accent1"/>
          </a:lnRef>
          <a:fillRef idx="3">
            <a:schemeClr val="accent1"/>
          </a:fillRef>
          <a:effectRef idx="3">
            <a:schemeClr val="accent1"/>
          </a:effectRef>
          <a:fontRef idx="minor">
            <a:schemeClr val="lt1"/>
          </a:fontRef>
        </p:style>
        <p:txBody>
          <a:bodyPr anchor="ctr">
            <a:normAutofit/>
          </a:bodyPr>
          <a:lstStyle/>
          <a:p>
            <a:pPr marL="0" indent="0" algn="ctr">
              <a:buNone/>
            </a:pPr>
            <a:r>
              <a:rPr lang="ar-SA" sz="4000" b="1" dirty="0" smtClean="0">
                <a:latin typeface="Sakkal Majalla" panose="02000000000000000000" pitchFamily="2" charset="-78"/>
                <a:cs typeface="Sakkal Majalla" panose="02000000000000000000" pitchFamily="2" charset="-78"/>
              </a:rPr>
              <a:t>المشاركة</a:t>
            </a:r>
            <a:endParaRPr lang="en-US" sz="4000" b="1"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87624" y="476672"/>
            <a:ext cx="7056784" cy="5016757"/>
          </a:xfrm>
          <a:prstGeom prst="rect">
            <a:avLst/>
          </a:prstGeom>
          <a:noFill/>
        </p:spPr>
        <p:txBody>
          <a:bodyPr wrap="square" rtlCol="1">
            <a:spAutoFit/>
          </a:bodyPr>
          <a:lstStyle/>
          <a:p>
            <a:r>
              <a:rPr lang="x-none" sz="3200" b="1" u="sng"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شركاء </a:t>
            </a:r>
            <a:r>
              <a:rPr lang="x-none" sz="3200" b="1" u="sng" dirty="0" err="1">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العمل</a:t>
            </a:r>
            <a:r>
              <a:rPr lang="x-none" sz="3200" b="1" u="sng" dirty="0" err="1"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a:t>
            </a:r>
            <a:endParaRPr lang="x-none" sz="3200" b="1" u="sng"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endParaRPr lang="x-none" sz="3200" b="1" u="sng"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marL="457200" indent="-457200">
              <a:buFont typeface="Arial"/>
              <a:buChar char="•"/>
            </a:pPr>
            <a:r>
              <a:rPr lang="ar-SA" sz="3200" dirty="0" smtClean="0">
                <a:latin typeface="Sakkal Majalla" panose="02000000000000000000" pitchFamily="2" charset="-78"/>
                <a:cs typeface="Sakkal Majalla" panose="02000000000000000000" pitchFamily="2" charset="-78"/>
              </a:rPr>
              <a:t>الأطفال</a:t>
            </a:r>
            <a:r>
              <a:rPr lang="x-none" sz="3200" dirty="0" smtClean="0">
                <a:latin typeface="Sakkal Majalla" panose="02000000000000000000" pitchFamily="2" charset="-78"/>
                <a:cs typeface="Sakkal Majalla" panose="02000000000000000000" pitchFamily="2" charset="-78"/>
              </a:rPr>
              <a:t>.</a:t>
            </a:r>
          </a:p>
          <a:p>
            <a:pPr marL="457200" indent="-457200">
              <a:buFont typeface="Arial"/>
              <a:buChar char="•"/>
            </a:pPr>
            <a:r>
              <a:rPr lang="x-none" sz="3200" dirty="0" smtClean="0">
                <a:latin typeface="Sakkal Majalla" panose="02000000000000000000" pitchFamily="2" charset="-78"/>
                <a:cs typeface="Sakkal Majalla" panose="02000000000000000000" pitchFamily="2" charset="-78"/>
              </a:rPr>
              <a:t>الأسر.</a:t>
            </a:r>
          </a:p>
          <a:p>
            <a:pPr marL="457200" indent="-457200">
              <a:buFont typeface="Arial"/>
              <a:buChar char="•"/>
            </a:pPr>
            <a:r>
              <a:rPr lang="x-none" sz="3200" dirty="0" smtClean="0">
                <a:latin typeface="Sakkal Majalla" panose="02000000000000000000" pitchFamily="2" charset="-78"/>
                <a:cs typeface="Sakkal Majalla" panose="02000000000000000000" pitchFamily="2" charset="-78"/>
              </a:rPr>
              <a:t>الإعلام.</a:t>
            </a:r>
          </a:p>
          <a:p>
            <a:pPr marL="457200" indent="-457200">
              <a:buFont typeface="Arial"/>
              <a:buChar char="•"/>
            </a:pPr>
            <a:r>
              <a:rPr lang="x-none" sz="3200" dirty="0" smtClean="0">
                <a:latin typeface="Sakkal Majalla" panose="02000000000000000000" pitchFamily="2" charset="-78"/>
                <a:cs typeface="Sakkal Majalla" panose="02000000000000000000" pitchFamily="2" charset="-78"/>
              </a:rPr>
              <a:t>منظمات المجتمع المدني.</a:t>
            </a:r>
          </a:p>
          <a:p>
            <a:pPr marL="457200" indent="-457200">
              <a:buFont typeface="Arial"/>
              <a:buChar char="•"/>
            </a:pPr>
            <a:r>
              <a:rPr lang="x-none" sz="3200" dirty="0" smtClean="0">
                <a:latin typeface="Sakkal Majalla" panose="02000000000000000000" pitchFamily="2" charset="-78"/>
                <a:cs typeface="Sakkal Majalla" panose="02000000000000000000" pitchFamily="2" charset="-78"/>
              </a:rPr>
              <a:t>المجالس واللجان الوطنية للطفولة.</a:t>
            </a:r>
          </a:p>
          <a:p>
            <a:pPr marL="457200" indent="-457200">
              <a:buFont typeface="Arial"/>
              <a:buChar char="•"/>
            </a:pPr>
            <a:r>
              <a:rPr lang="x-none" sz="3200" dirty="0" smtClean="0">
                <a:latin typeface="Sakkal Majalla" panose="02000000000000000000" pitchFamily="2" charset="-78"/>
                <a:cs typeface="Sakkal Majalla" panose="02000000000000000000" pitchFamily="2" charset="-78"/>
              </a:rPr>
              <a:t>المؤسسات الإقليمية والدولية العاملة في مجال الطفولة والأسرة.</a:t>
            </a:r>
          </a:p>
          <a:p>
            <a:pPr marL="457200" indent="-457200">
              <a:buFont typeface="Arial"/>
              <a:buChar char="•"/>
            </a:pPr>
            <a:r>
              <a:rPr lang="x-none" sz="3200" dirty="0" smtClean="0">
                <a:latin typeface="Sakkal Majalla" panose="02000000000000000000" pitchFamily="2" charset="-78"/>
                <a:cs typeface="Sakkal Majalla" panose="02000000000000000000" pitchFamily="2" charset="-78"/>
              </a:rPr>
              <a:t>الحكومات</a:t>
            </a:r>
            <a:r>
              <a:rPr lang="x-none" sz="2400" dirty="0" smtClean="0">
                <a:latin typeface="Sakkal Majalla" panose="02000000000000000000" pitchFamily="2" charset="-78"/>
                <a:cs typeface="Sakkal Majalla" panose="02000000000000000000" pitchFamily="2" charset="-78"/>
              </a:rPr>
              <a:t>.</a:t>
            </a:r>
            <a:endParaRPr lang="x-none" sz="2400"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9512" y="116632"/>
            <a:ext cx="8712968" cy="6192688"/>
          </a:xfrm>
          <a:prstGeom prst="rect">
            <a:avLst/>
          </a:prstGeom>
          <a:noFill/>
        </p:spPr>
        <p:txBody>
          <a:bodyPr wrap="square" rtlCol="1">
            <a:spAutoFit/>
          </a:bodyPr>
          <a:lstStyle/>
          <a:p>
            <a:r>
              <a:rPr lang="x-none" sz="3600" b="1" u="sng" dirty="0">
                <a:solidFill>
                  <a:srgbClr val="FF0000"/>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السياسات العامة </a:t>
            </a:r>
            <a:r>
              <a:rPr lang="x-none" sz="3600" b="1" u="sng" dirty="0" err="1">
                <a:solidFill>
                  <a:srgbClr val="FF0000"/>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للمجلس</a:t>
            </a:r>
            <a:r>
              <a:rPr lang="x-none" sz="3600" b="1" u="sng" dirty="0" err="1" smtClean="0">
                <a:solidFill>
                  <a:srgbClr val="FF0000"/>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a:t>
            </a:r>
            <a:endParaRPr lang="x-none" sz="3600" b="1" u="sng" dirty="0" smtClean="0">
              <a:solidFill>
                <a:srgbClr val="FF0000"/>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endParaRPr lang="x-none" sz="3200" b="1" u="sng"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marL="457200" indent="-457200">
              <a:buFont typeface="Arial"/>
              <a:buChar char="•"/>
            </a:pPr>
            <a:r>
              <a:rPr lang="x-none" sz="3200" dirty="0" smtClean="0">
                <a:latin typeface="Sakkal Majalla" panose="02000000000000000000" pitchFamily="2" charset="-78"/>
                <a:cs typeface="Sakkal Majalla" panose="02000000000000000000" pitchFamily="2" charset="-78"/>
              </a:rPr>
              <a:t>يتبنى المجلس سياسات إنمائية إنسانية حول ثقافة </a:t>
            </a:r>
            <a:r>
              <a:rPr lang="x-none" sz="3200" b="1" dirty="0" smtClean="0">
                <a:latin typeface="Sakkal Majalla" panose="02000000000000000000" pitchFamily="2" charset="-78"/>
                <a:cs typeface="Sakkal Majalla" panose="02000000000000000000" pitchFamily="2" charset="-78"/>
              </a:rPr>
              <a:t>حقوق الطفل العربي.</a:t>
            </a:r>
          </a:p>
          <a:p>
            <a:pPr marL="457200" indent="-457200">
              <a:buFont typeface="Arial"/>
              <a:buChar char="•"/>
            </a:pPr>
            <a:r>
              <a:rPr lang="x-none" sz="3200" dirty="0" smtClean="0">
                <a:latin typeface="Sakkal Majalla" panose="02000000000000000000" pitchFamily="2" charset="-78"/>
                <a:cs typeface="Sakkal Majalla" panose="02000000000000000000" pitchFamily="2" charset="-78"/>
              </a:rPr>
              <a:t>تنبع سياسة المجلس من مبادئ ومفاهيم أساسية تكفل التنمية والحماية والمشاركة والدمج الاجتماعي لضمان </a:t>
            </a:r>
            <a:r>
              <a:rPr lang="x-none" sz="3200" b="1" dirty="0" smtClean="0">
                <a:latin typeface="Sakkal Majalla" panose="02000000000000000000" pitchFamily="2" charset="-78"/>
                <a:cs typeface="Sakkal Majalla" panose="02000000000000000000" pitchFamily="2" charset="-78"/>
              </a:rPr>
              <a:t>سعادة الطفل العربي</a:t>
            </a:r>
            <a:r>
              <a:rPr lang="x-none" sz="3200" dirty="0" smtClean="0">
                <a:latin typeface="Sakkal Majalla" panose="02000000000000000000" pitchFamily="2" charset="-78"/>
                <a:cs typeface="Sakkal Majalla" panose="02000000000000000000" pitchFamily="2" charset="-78"/>
              </a:rPr>
              <a:t>.</a:t>
            </a:r>
          </a:p>
          <a:p>
            <a:pPr marL="457200" indent="-457200">
              <a:buFont typeface="Arial"/>
              <a:buChar char="•"/>
            </a:pPr>
            <a:r>
              <a:rPr lang="x-none" sz="3200" dirty="0" smtClean="0">
                <a:latin typeface="Sakkal Majalla" panose="02000000000000000000" pitchFamily="2" charset="-78"/>
                <a:cs typeface="Sakkal Majalla" panose="02000000000000000000" pitchFamily="2" charset="-78"/>
              </a:rPr>
              <a:t>تعمل سياسة المجلس على تحسين مستوى أداء الخدمات الموجهة الى الطفل العربي وأسرته.</a:t>
            </a:r>
          </a:p>
          <a:p>
            <a:pPr marL="457200" indent="-457200">
              <a:buFont typeface="Arial"/>
              <a:buChar char="•"/>
            </a:pPr>
            <a:r>
              <a:rPr lang="x-none" sz="3200" dirty="0" smtClean="0">
                <a:latin typeface="Sakkal Majalla" panose="02000000000000000000" pitchFamily="2" charset="-78"/>
                <a:cs typeface="Sakkal Majalla" panose="02000000000000000000" pitchFamily="2" charset="-78"/>
              </a:rPr>
              <a:t>يركز المجلس في أعماله ومشروعاته على أطفال </a:t>
            </a:r>
            <a:r>
              <a:rPr lang="x-none" sz="3200" b="1" dirty="0" smtClean="0">
                <a:latin typeface="Sakkal Majalla" panose="02000000000000000000" pitchFamily="2" charset="-78"/>
                <a:cs typeface="Sakkal Majalla" panose="02000000000000000000" pitchFamily="2" charset="-78"/>
              </a:rPr>
              <a:t>الأحياء الفقيرة </a:t>
            </a:r>
            <a:r>
              <a:rPr lang="x-none" sz="3200" dirty="0" smtClean="0">
                <a:latin typeface="Sakkal Majalla" panose="02000000000000000000" pitchFamily="2" charset="-78"/>
                <a:cs typeface="Sakkal Majalla" panose="02000000000000000000" pitchFamily="2" charset="-78"/>
              </a:rPr>
              <a:t>وأطفال القرية والريف.</a:t>
            </a:r>
          </a:p>
          <a:p>
            <a:pPr marL="457200" indent="-457200">
              <a:buFont typeface="Arial"/>
              <a:buChar char="•"/>
            </a:pPr>
            <a:r>
              <a:rPr lang="x-none" sz="3200" dirty="0" smtClean="0">
                <a:latin typeface="Sakkal Majalla" panose="02000000000000000000" pitchFamily="2" charset="-78"/>
                <a:cs typeface="Sakkal Majalla" panose="02000000000000000000" pitchFamily="2" charset="-78"/>
              </a:rPr>
              <a:t>تعتمد سياسة المجلس على </a:t>
            </a:r>
            <a:r>
              <a:rPr lang="x-none" sz="3200" b="1" dirty="0" smtClean="0">
                <a:latin typeface="Sakkal Majalla" panose="02000000000000000000" pitchFamily="2" charset="-78"/>
                <a:cs typeface="Sakkal Majalla" panose="02000000000000000000" pitchFamily="2" charset="-78"/>
              </a:rPr>
              <a:t>المتابعة والتقويم </a:t>
            </a:r>
            <a:r>
              <a:rPr lang="x-none" sz="3200" dirty="0" smtClean="0">
                <a:latin typeface="Sakkal Majalla" panose="02000000000000000000" pitchFamily="2" charset="-78"/>
                <a:cs typeface="Sakkal Majalla" panose="02000000000000000000" pitchFamily="2" charset="-78"/>
              </a:rPr>
              <a:t>الذاتي والخارجي لتحقيق الموضوعية والشفافية داخل المجلس وخارجه</a:t>
            </a:r>
            <a:r>
              <a:rPr lang="x-none" sz="2400" dirty="0" smtClean="0">
                <a:latin typeface="Sakkal Majalla" panose="02000000000000000000" pitchFamily="2" charset="-78"/>
                <a:cs typeface="Sakkal Majalla" panose="02000000000000000000" pitchFamily="2" charset="-78"/>
              </a:rPr>
              <a:t>.</a:t>
            </a:r>
            <a:endParaRPr lang="x-none" sz="2400"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3568" y="908720"/>
            <a:ext cx="7560840" cy="3816429"/>
          </a:xfrm>
          <a:prstGeom prst="rect">
            <a:avLst/>
          </a:prstGeom>
          <a:noFill/>
        </p:spPr>
        <p:txBody>
          <a:bodyPr wrap="square" rtlCol="1">
            <a:spAutoFit/>
          </a:bodyPr>
          <a:lstStyle/>
          <a:p>
            <a:r>
              <a:rPr lang="x-none" sz="3200" b="1" u="sng"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الهيكل </a:t>
            </a:r>
            <a:r>
              <a:rPr lang="x-none" sz="3200" b="1" u="sng" dirty="0" err="1">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التنظيمي</a:t>
            </a:r>
            <a:r>
              <a:rPr lang="x-none" sz="3200" b="1" u="sng" dirty="0" err="1"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a:t>
            </a:r>
            <a:endParaRPr lang="x-none" sz="3200" b="1" u="sng"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endParaRPr lang="x-none" sz="3200" b="1" u="sng"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marL="342900" indent="-342900">
              <a:buAutoNum type="arabicPeriod"/>
            </a:pPr>
            <a:r>
              <a:rPr lang="x-none" sz="3200" b="1" u="sng" dirty="0" smtClean="0">
                <a:solidFill>
                  <a:srgbClr val="AF0C0C"/>
                </a:solidFill>
                <a:latin typeface="Sakkal Majalla" panose="02000000000000000000" pitchFamily="2" charset="-78"/>
                <a:cs typeface="Sakkal Majalla" panose="02000000000000000000" pitchFamily="2" charset="-78"/>
              </a:rPr>
              <a:t>الهيئة </a:t>
            </a:r>
            <a:r>
              <a:rPr lang="x-none" sz="3200" b="1" u="sng" err="1" smtClean="0">
                <a:solidFill>
                  <a:srgbClr val="AF0C0C"/>
                </a:solidFill>
                <a:latin typeface="Sakkal Majalla" panose="02000000000000000000" pitchFamily="2" charset="-78"/>
                <a:cs typeface="Sakkal Majalla" panose="02000000000000000000" pitchFamily="2" charset="-78"/>
              </a:rPr>
              <a:t>العمومية</a:t>
            </a:r>
            <a:r>
              <a:rPr lang="x-none" sz="3200" b="1" u="sng" smtClean="0">
                <a:solidFill>
                  <a:srgbClr val="AF0C0C"/>
                </a:solidFill>
                <a:latin typeface="Sakkal Majalla" panose="02000000000000000000" pitchFamily="2" charset="-78"/>
                <a:cs typeface="Sakkal Majalla" panose="02000000000000000000" pitchFamily="2" charset="-78"/>
              </a:rPr>
              <a:t>:</a:t>
            </a:r>
            <a:endParaRPr lang="ar-SA" sz="3200" b="1" u="sng" dirty="0" smtClean="0">
              <a:solidFill>
                <a:srgbClr val="AF0C0C"/>
              </a:solidFill>
              <a:latin typeface="Sakkal Majalla" panose="02000000000000000000" pitchFamily="2" charset="-78"/>
              <a:cs typeface="Sakkal Majalla" panose="02000000000000000000" pitchFamily="2" charset="-78"/>
            </a:endParaRPr>
          </a:p>
          <a:p>
            <a:endParaRPr lang="x-none" sz="3200" b="1" u="sng" dirty="0" smtClean="0">
              <a:solidFill>
                <a:srgbClr val="AF0C0C"/>
              </a:solidFill>
              <a:latin typeface="Sakkal Majalla" panose="02000000000000000000" pitchFamily="2" charset="-78"/>
              <a:cs typeface="Sakkal Majalla" panose="02000000000000000000" pitchFamily="2" charset="-78"/>
            </a:endParaRPr>
          </a:p>
          <a:p>
            <a:pPr marL="342900" indent="-342900">
              <a:buFont typeface="Arial" pitchFamily="34" charset="0"/>
              <a:buChar char="•"/>
            </a:pPr>
            <a:r>
              <a:rPr lang="x-none" sz="3200" dirty="0" smtClean="0">
                <a:latin typeface="Sakkal Majalla" panose="02000000000000000000" pitchFamily="2" charset="-78"/>
                <a:cs typeface="Sakkal Majalla" panose="02000000000000000000" pitchFamily="2" charset="-78"/>
              </a:rPr>
              <a:t>هي السلطة العليا للمجلس وترسم وتقر سياسات المجلس.</a:t>
            </a:r>
          </a:p>
          <a:p>
            <a:pPr marL="342900" indent="-342900">
              <a:buFont typeface="Arial" pitchFamily="34" charset="0"/>
              <a:buChar char="•"/>
            </a:pPr>
            <a:r>
              <a:rPr lang="x-none" sz="3200" dirty="0" smtClean="0">
                <a:latin typeface="Sakkal Majalla" panose="02000000000000000000" pitchFamily="2" charset="-78"/>
                <a:cs typeface="Sakkal Majalla" panose="02000000000000000000" pitchFamily="2" charset="-78"/>
              </a:rPr>
              <a:t>تتكون الهيئة العمومية من الأعضاء العاملين في المجلس.</a:t>
            </a:r>
          </a:p>
          <a:p>
            <a:pPr marL="342900" indent="-342900">
              <a:buFont typeface="Arial" pitchFamily="34" charset="0"/>
              <a:buChar char="•"/>
            </a:pPr>
            <a:r>
              <a:rPr lang="x-none" sz="3200" dirty="0" smtClean="0">
                <a:latin typeface="Sakkal Majalla" panose="02000000000000000000" pitchFamily="2" charset="-78"/>
                <a:cs typeface="Sakkal Majalla" panose="02000000000000000000" pitchFamily="2" charset="-78"/>
              </a:rPr>
              <a:t>تجتمع الهيئة العمومية مرة واحدة كل سنتين.</a:t>
            </a:r>
          </a:p>
          <a:p>
            <a:pPr marL="342900" indent="-342900"/>
            <a:endParaRPr lang="x-none"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3568" y="548680"/>
            <a:ext cx="7704856" cy="6063198"/>
          </a:xfrm>
          <a:prstGeom prst="rect">
            <a:avLst/>
          </a:prstGeom>
          <a:noFill/>
        </p:spPr>
        <p:txBody>
          <a:bodyPr wrap="square" rtlCol="1">
            <a:spAutoFit/>
          </a:bodyPr>
          <a:lstStyle/>
          <a:p>
            <a:r>
              <a:rPr lang="ar-SA" sz="2800" b="1" u="sng" dirty="0" smtClean="0">
                <a:solidFill>
                  <a:srgbClr val="AF0C0C"/>
                </a:solidFill>
                <a:latin typeface="Sakkal Majalla" panose="02000000000000000000" pitchFamily="2" charset="-78"/>
                <a:cs typeface="Sakkal Majalla" panose="02000000000000000000" pitchFamily="2" charset="-78"/>
              </a:rPr>
              <a:t>2. </a:t>
            </a:r>
            <a:r>
              <a:rPr lang="x-none" sz="3600" b="1" u="sng" smtClean="0">
                <a:solidFill>
                  <a:srgbClr val="AF0C0C"/>
                </a:solidFill>
                <a:latin typeface="Sakkal Majalla" panose="02000000000000000000" pitchFamily="2" charset="-78"/>
                <a:cs typeface="Sakkal Majalla" panose="02000000000000000000" pitchFamily="2" charset="-78"/>
              </a:rPr>
              <a:t>مجلس </a:t>
            </a:r>
            <a:r>
              <a:rPr lang="x-none" sz="3600" b="1" u="sng" dirty="0" err="1" smtClean="0">
                <a:solidFill>
                  <a:srgbClr val="AF0C0C"/>
                </a:solidFill>
                <a:latin typeface="Sakkal Majalla" panose="02000000000000000000" pitchFamily="2" charset="-78"/>
                <a:cs typeface="Sakkal Majalla" panose="02000000000000000000" pitchFamily="2" charset="-78"/>
              </a:rPr>
              <a:t>الأمناء:</a:t>
            </a:r>
            <a:endParaRPr lang="x-none" sz="3600" b="1" u="sng" dirty="0" smtClean="0">
              <a:solidFill>
                <a:srgbClr val="AF0C0C"/>
              </a:solidFill>
              <a:latin typeface="Sakkal Majalla" panose="02000000000000000000" pitchFamily="2" charset="-78"/>
              <a:cs typeface="Sakkal Majalla" panose="02000000000000000000" pitchFamily="2" charset="-78"/>
            </a:endParaRPr>
          </a:p>
          <a:p>
            <a:pPr>
              <a:buFont typeface="Arial" pitchFamily="34" charset="0"/>
              <a:buChar char="•"/>
            </a:pPr>
            <a:r>
              <a:rPr lang="x-none" sz="3600" dirty="0" smtClean="0">
                <a:latin typeface="Sakkal Majalla" panose="02000000000000000000" pitchFamily="2" charset="-78"/>
                <a:cs typeface="Sakkal Majalla" panose="02000000000000000000" pitchFamily="2" charset="-78"/>
              </a:rPr>
              <a:t>يقوم بالإشراف على ترجمة سياسة المجلس الى خطة عمل وبرامج تنفيذية.</a:t>
            </a:r>
          </a:p>
          <a:p>
            <a:pPr>
              <a:buFont typeface="Arial" pitchFamily="34" charset="0"/>
              <a:buChar char="•"/>
            </a:pPr>
            <a:r>
              <a:rPr lang="x-none" sz="3600" dirty="0" smtClean="0">
                <a:latin typeface="Sakkal Majalla" panose="02000000000000000000" pitchFamily="2" charset="-78"/>
                <a:cs typeface="Sakkal Majalla" panose="02000000000000000000" pitchFamily="2" charset="-78"/>
              </a:rPr>
              <a:t>إقرار الموازنة السنوية.</a:t>
            </a:r>
          </a:p>
          <a:p>
            <a:pPr>
              <a:buFont typeface="Arial" pitchFamily="34" charset="0"/>
              <a:buChar char="•"/>
            </a:pPr>
            <a:r>
              <a:rPr lang="x-none" sz="3600" dirty="0" smtClean="0">
                <a:latin typeface="Sakkal Majalla" panose="02000000000000000000" pitchFamily="2" charset="-78"/>
                <a:cs typeface="Sakkal Majalla" panose="02000000000000000000" pitchFamily="2" charset="-78"/>
              </a:rPr>
              <a:t>الإشراف على الشئون المالية والإدارية.</a:t>
            </a:r>
          </a:p>
          <a:p>
            <a:pPr>
              <a:buFont typeface="Arial" pitchFamily="34" charset="0"/>
              <a:buChar char="•"/>
            </a:pPr>
            <a:r>
              <a:rPr lang="x-none" sz="3600" dirty="0" smtClean="0">
                <a:latin typeface="Sakkal Majalla" panose="02000000000000000000" pitchFamily="2" charset="-78"/>
                <a:cs typeface="Sakkal Majalla" panose="02000000000000000000" pitchFamily="2" charset="-78"/>
              </a:rPr>
              <a:t>اعتماد الأنظمة واللوائح للمجلس.</a:t>
            </a:r>
          </a:p>
          <a:p>
            <a:endParaRPr lang="x-none" sz="3600" dirty="0" smtClean="0">
              <a:latin typeface="Sakkal Majalla" panose="02000000000000000000" pitchFamily="2" charset="-78"/>
              <a:cs typeface="Sakkal Majalla" panose="02000000000000000000" pitchFamily="2" charset="-78"/>
            </a:endParaRPr>
          </a:p>
          <a:p>
            <a:r>
              <a:rPr lang="x-none" sz="3600" b="1" u="sng" dirty="0" smtClean="0">
                <a:latin typeface="Sakkal Majalla" panose="02000000000000000000" pitchFamily="2" charset="-78"/>
                <a:cs typeface="Sakkal Majalla" panose="02000000000000000000" pitchFamily="2" charset="-78"/>
              </a:rPr>
              <a:t>أهم ما ينظم عمل شئون مجالس </a:t>
            </a:r>
            <a:r>
              <a:rPr lang="x-none" sz="3600" b="1" u="sng" dirty="0" err="1" smtClean="0">
                <a:latin typeface="Sakkal Majalla" panose="02000000000000000000" pitchFamily="2" charset="-78"/>
                <a:cs typeface="Sakkal Majalla" panose="02000000000000000000" pitchFamily="2" charset="-78"/>
              </a:rPr>
              <a:t>الأمناء:</a:t>
            </a:r>
            <a:endParaRPr lang="x-none" sz="3600" b="1" u="sng" dirty="0" smtClean="0">
              <a:latin typeface="Sakkal Majalla" panose="02000000000000000000" pitchFamily="2" charset="-78"/>
              <a:cs typeface="Sakkal Majalla" panose="02000000000000000000" pitchFamily="2" charset="-78"/>
            </a:endParaRPr>
          </a:p>
          <a:p>
            <a:pPr marL="457200" indent="-457200">
              <a:buFont typeface="Arial"/>
              <a:buChar char="•"/>
            </a:pPr>
            <a:r>
              <a:rPr lang="x-none" sz="3600" dirty="0" smtClean="0">
                <a:latin typeface="Sakkal Majalla" panose="02000000000000000000" pitchFamily="2" charset="-78"/>
                <a:cs typeface="Sakkal Majalla" panose="02000000000000000000" pitchFamily="2" charset="-78"/>
              </a:rPr>
              <a:t>يتألف من عدد لا يزيد عن </a:t>
            </a:r>
            <a:r>
              <a:rPr lang="x-none" sz="3600" b="1" dirty="0" smtClean="0">
                <a:solidFill>
                  <a:srgbClr val="FF0000"/>
                </a:solidFill>
                <a:latin typeface="Sakkal Majalla" panose="02000000000000000000" pitchFamily="2" charset="-78"/>
                <a:cs typeface="Sakkal Majalla" panose="02000000000000000000" pitchFamily="2" charset="-78"/>
              </a:rPr>
              <a:t>35 عضو</a:t>
            </a:r>
            <a:r>
              <a:rPr lang="x-none" sz="3600" dirty="0" smtClean="0">
                <a:latin typeface="Sakkal Majalla" panose="02000000000000000000" pitchFamily="2" charset="-78"/>
                <a:cs typeface="Sakkal Majalla" panose="02000000000000000000" pitchFamily="2" charset="-78"/>
              </a:rPr>
              <a:t>.</a:t>
            </a:r>
          </a:p>
          <a:p>
            <a:pPr marL="457200" indent="-457200">
              <a:buFont typeface="Arial"/>
              <a:buChar char="•"/>
            </a:pPr>
            <a:r>
              <a:rPr lang="x-none" sz="3600" dirty="0" smtClean="0">
                <a:latin typeface="Sakkal Majalla" panose="02000000000000000000" pitchFamily="2" charset="-78"/>
                <a:cs typeface="Sakkal Majalla" panose="02000000000000000000" pitchFamily="2" charset="-78"/>
              </a:rPr>
              <a:t>يجتمع </a:t>
            </a:r>
            <a:r>
              <a:rPr lang="x-none" sz="3600" b="1" dirty="0" smtClean="0">
                <a:solidFill>
                  <a:srgbClr val="FF0000"/>
                </a:solidFill>
                <a:latin typeface="Sakkal Majalla" panose="02000000000000000000" pitchFamily="2" charset="-78"/>
                <a:cs typeface="Sakkal Majalla" panose="02000000000000000000" pitchFamily="2" charset="-78"/>
              </a:rPr>
              <a:t>مرة </a:t>
            </a:r>
            <a:r>
              <a:rPr lang="x-none" sz="3600" dirty="0" smtClean="0">
                <a:latin typeface="Sakkal Majalla" panose="02000000000000000000" pitchFamily="2" charset="-78"/>
                <a:cs typeface="Sakkal Majalla" panose="02000000000000000000" pitchFamily="2" charset="-78"/>
              </a:rPr>
              <a:t>واحدة على الأقل سنويا.</a:t>
            </a:r>
          </a:p>
          <a:p>
            <a:endParaRPr lang="x-none" sz="2800"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11560" y="476672"/>
            <a:ext cx="8136904" cy="5016758"/>
          </a:xfrm>
          <a:prstGeom prst="rect">
            <a:avLst/>
          </a:prstGeom>
          <a:noFill/>
        </p:spPr>
        <p:txBody>
          <a:bodyPr wrap="square" rtlCol="1">
            <a:spAutoFit/>
          </a:bodyPr>
          <a:lstStyle/>
          <a:p>
            <a:r>
              <a:rPr lang="ar-SA" sz="3200" b="1" dirty="0" smtClean="0">
                <a:solidFill>
                  <a:srgbClr val="AF0C0C"/>
                </a:solidFill>
                <a:latin typeface="Sakkal Majalla" panose="02000000000000000000" pitchFamily="2" charset="-78"/>
                <a:cs typeface="Sakkal Majalla" panose="02000000000000000000" pitchFamily="2" charset="-78"/>
              </a:rPr>
              <a:t>3. </a:t>
            </a:r>
            <a:r>
              <a:rPr lang="x-none" sz="3200" b="1" u="sng" smtClean="0">
                <a:solidFill>
                  <a:srgbClr val="AF0C0C"/>
                </a:solidFill>
                <a:latin typeface="Sakkal Majalla" panose="02000000000000000000" pitchFamily="2" charset="-78"/>
                <a:cs typeface="Sakkal Majalla" panose="02000000000000000000" pitchFamily="2" charset="-78"/>
              </a:rPr>
              <a:t>اللجنة </a:t>
            </a:r>
            <a:r>
              <a:rPr lang="x-none" sz="3200" b="1" u="sng" dirty="0" err="1" smtClean="0">
                <a:solidFill>
                  <a:srgbClr val="AF0C0C"/>
                </a:solidFill>
                <a:latin typeface="Sakkal Majalla" panose="02000000000000000000" pitchFamily="2" charset="-78"/>
                <a:cs typeface="Sakkal Majalla" panose="02000000000000000000" pitchFamily="2" charset="-78"/>
              </a:rPr>
              <a:t>التنفيذية:</a:t>
            </a:r>
            <a:endParaRPr lang="x-none" sz="3200" b="1" u="sng" dirty="0" smtClean="0">
              <a:solidFill>
                <a:srgbClr val="AF0C0C"/>
              </a:solidFill>
              <a:latin typeface="Sakkal Majalla" panose="02000000000000000000" pitchFamily="2" charset="-78"/>
              <a:cs typeface="Sakkal Majalla" panose="02000000000000000000" pitchFamily="2" charset="-78"/>
            </a:endParaRPr>
          </a:p>
          <a:p>
            <a:pPr>
              <a:buFont typeface="Arial" pitchFamily="34" charset="0"/>
              <a:buChar char="•"/>
            </a:pPr>
            <a:r>
              <a:rPr lang="x-none" sz="3200" dirty="0" smtClean="0">
                <a:latin typeface="Sakkal Majalla" panose="02000000000000000000" pitchFamily="2" charset="-78"/>
                <a:cs typeface="Sakkal Majalla" panose="02000000000000000000" pitchFamily="2" charset="-78"/>
              </a:rPr>
              <a:t>يختار مجلس الأمناء من بين أعضائه لجنة تنفيذية تتراوح بين 5 </a:t>
            </a:r>
            <a:r>
              <a:rPr lang="x-none" sz="3200" dirty="0" err="1" smtClean="0">
                <a:latin typeface="Sakkal Majalla" panose="02000000000000000000" pitchFamily="2" charset="-78"/>
                <a:cs typeface="Sakkal Majalla" panose="02000000000000000000" pitchFamily="2" charset="-78"/>
              </a:rPr>
              <a:t>و7</a:t>
            </a:r>
            <a:r>
              <a:rPr lang="x-none" sz="3200" dirty="0" smtClean="0">
                <a:latin typeface="Sakkal Majalla" panose="02000000000000000000" pitchFamily="2" charset="-78"/>
                <a:cs typeface="Sakkal Majalla" panose="02000000000000000000" pitchFamily="2" charset="-78"/>
              </a:rPr>
              <a:t> أعضاء.</a:t>
            </a:r>
          </a:p>
          <a:p>
            <a:pPr>
              <a:buFont typeface="Arial" pitchFamily="34" charset="0"/>
              <a:buChar char="•"/>
            </a:pPr>
            <a:r>
              <a:rPr lang="x-none" sz="3200" dirty="0" smtClean="0">
                <a:latin typeface="Sakkal Majalla" panose="02000000000000000000" pitchFamily="2" charset="-78"/>
                <a:cs typeface="Sakkal Majalla" panose="02000000000000000000" pitchFamily="2" charset="-78"/>
              </a:rPr>
              <a:t>تنوب اللجنة التنفيذية عن مجلس الأمناء في القيام ببعض مهامه.</a:t>
            </a:r>
          </a:p>
          <a:p>
            <a:pPr>
              <a:buFont typeface="Arial" pitchFamily="34" charset="0"/>
              <a:buChar char="•"/>
            </a:pPr>
            <a:r>
              <a:rPr lang="x-none" sz="3200" dirty="0" smtClean="0">
                <a:latin typeface="Sakkal Majalla" panose="02000000000000000000" pitchFamily="2" charset="-78"/>
                <a:cs typeface="Sakkal Majalla" panose="02000000000000000000" pitchFamily="2" charset="-78"/>
              </a:rPr>
              <a:t>تجتمع اللجنة التنفيذية مرتين على </a:t>
            </a:r>
            <a:r>
              <a:rPr lang="x-none" sz="3200" smtClean="0">
                <a:latin typeface="Sakkal Majalla" panose="02000000000000000000" pitchFamily="2" charset="-78"/>
                <a:cs typeface="Sakkal Majalla" panose="02000000000000000000" pitchFamily="2" charset="-78"/>
              </a:rPr>
              <a:t>الأقل سنويا.</a:t>
            </a:r>
            <a:endParaRPr lang="ar-SA" sz="3200" dirty="0" smtClean="0">
              <a:latin typeface="Sakkal Majalla" panose="02000000000000000000" pitchFamily="2" charset="-78"/>
              <a:cs typeface="Sakkal Majalla" panose="02000000000000000000" pitchFamily="2" charset="-78"/>
            </a:endParaRPr>
          </a:p>
          <a:p>
            <a:pPr>
              <a:buFont typeface="Arial" pitchFamily="34" charset="0"/>
              <a:buChar char="•"/>
            </a:pPr>
            <a:endParaRPr lang="ar-SA" sz="3200" b="1" u="sng" dirty="0">
              <a:solidFill>
                <a:srgbClr val="AF0C0C"/>
              </a:solidFill>
              <a:latin typeface="Sakkal Majalla" panose="02000000000000000000" pitchFamily="2" charset="-78"/>
              <a:cs typeface="Sakkal Majalla" panose="02000000000000000000" pitchFamily="2" charset="-78"/>
            </a:endParaRPr>
          </a:p>
          <a:p>
            <a:r>
              <a:rPr lang="ar-SA" sz="3200" b="1" u="sng" dirty="0" smtClean="0">
                <a:solidFill>
                  <a:srgbClr val="AF0C0C"/>
                </a:solidFill>
                <a:latin typeface="Sakkal Majalla" panose="02000000000000000000" pitchFamily="2" charset="-78"/>
                <a:cs typeface="Sakkal Majalla" panose="02000000000000000000" pitchFamily="2" charset="-78"/>
              </a:rPr>
              <a:t>4. </a:t>
            </a:r>
            <a:r>
              <a:rPr lang="x-none" sz="3200" b="1" u="sng" smtClean="0">
                <a:solidFill>
                  <a:srgbClr val="AF0C0C"/>
                </a:solidFill>
                <a:latin typeface="Sakkal Majalla" panose="02000000000000000000" pitchFamily="2" charset="-78"/>
                <a:cs typeface="Sakkal Majalla" panose="02000000000000000000" pitchFamily="2" charset="-78"/>
              </a:rPr>
              <a:t>الأمانة </a:t>
            </a:r>
            <a:r>
              <a:rPr lang="x-none" sz="3200" b="1" u="sng" dirty="0" err="1" smtClean="0">
                <a:solidFill>
                  <a:srgbClr val="AF0C0C"/>
                </a:solidFill>
                <a:latin typeface="Sakkal Majalla" panose="02000000000000000000" pitchFamily="2" charset="-78"/>
                <a:cs typeface="Sakkal Majalla" panose="02000000000000000000" pitchFamily="2" charset="-78"/>
              </a:rPr>
              <a:t>العامة:</a:t>
            </a:r>
            <a:endParaRPr lang="x-none" sz="3200" b="1" u="sng" dirty="0" smtClean="0">
              <a:solidFill>
                <a:srgbClr val="AF0C0C"/>
              </a:solidFill>
              <a:latin typeface="Sakkal Majalla" panose="02000000000000000000" pitchFamily="2" charset="-78"/>
              <a:cs typeface="Sakkal Majalla" panose="02000000000000000000" pitchFamily="2" charset="-78"/>
            </a:endParaRPr>
          </a:p>
          <a:p>
            <a:pPr>
              <a:buFont typeface="Arial" pitchFamily="34" charset="0"/>
              <a:buChar char="•"/>
            </a:pPr>
            <a:r>
              <a:rPr lang="x-none" sz="3200" dirty="0" smtClean="0">
                <a:latin typeface="Sakkal Majalla" panose="02000000000000000000" pitchFamily="2" charset="-78"/>
                <a:cs typeface="Sakkal Majalla" panose="02000000000000000000" pitchFamily="2" charset="-78"/>
              </a:rPr>
              <a:t>يعين مجلس الأمناء الأمين العام.</a:t>
            </a:r>
          </a:p>
          <a:p>
            <a:pPr>
              <a:buFont typeface="Arial" pitchFamily="34" charset="0"/>
              <a:buChar char="•"/>
            </a:pPr>
            <a:r>
              <a:rPr lang="x-none" sz="3200" dirty="0" smtClean="0">
                <a:latin typeface="Sakkal Majalla" panose="02000000000000000000" pitchFamily="2" charset="-78"/>
                <a:cs typeface="Sakkal Majalla" panose="02000000000000000000" pitchFamily="2" charset="-78"/>
              </a:rPr>
              <a:t>يكون الأمين العام للمجلس رئيسا لجهاز الأمانة العامة.</a:t>
            </a:r>
          </a:p>
          <a:p>
            <a:pPr>
              <a:buFont typeface="Arial" pitchFamily="34" charset="0"/>
              <a:buChar char="•"/>
            </a:pPr>
            <a:r>
              <a:rPr lang="x-none" sz="3200" dirty="0" smtClean="0">
                <a:latin typeface="Sakkal Majalla" panose="02000000000000000000" pitchFamily="2" charset="-78"/>
                <a:cs typeface="Sakkal Majalla" panose="02000000000000000000" pitchFamily="2" charset="-78"/>
              </a:rPr>
              <a:t>تحدد اللجنة التنفيذية مخصصات الأمين العام.</a:t>
            </a:r>
            <a:endParaRPr lang="x-none" sz="3200"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87624" y="1484784"/>
            <a:ext cx="7128792" cy="3477875"/>
          </a:xfrm>
          <a:prstGeom prst="rect">
            <a:avLst/>
          </a:prstGeom>
          <a:noFill/>
        </p:spPr>
        <p:txBody>
          <a:bodyPr wrap="square" rtlCol="1">
            <a:spAutoFit/>
          </a:bodyPr>
          <a:lstStyle/>
          <a:p>
            <a:r>
              <a:rPr lang="x-none" sz="3600" b="1"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العضوية في المجلس تشمل:</a:t>
            </a:r>
            <a:endParaRPr lang="ar-SA" sz="3600" b="1"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endParaRPr lang="x-none" sz="3600" b="1"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a:buFont typeface="Arial" pitchFamily="34" charset="0"/>
              <a:buChar char="•"/>
            </a:pPr>
            <a:r>
              <a:rPr lang="x-none" sz="3600" dirty="0" smtClean="0">
                <a:latin typeface="Sakkal Majalla" panose="02000000000000000000" pitchFamily="2" charset="-78"/>
                <a:cs typeface="Sakkal Majalla" panose="02000000000000000000" pitchFamily="2" charset="-78"/>
              </a:rPr>
              <a:t>العضوية العاملة.</a:t>
            </a:r>
          </a:p>
          <a:p>
            <a:pPr>
              <a:buFont typeface="Arial" pitchFamily="34" charset="0"/>
              <a:buChar char="•"/>
            </a:pPr>
            <a:r>
              <a:rPr lang="x-none" sz="3600" dirty="0" smtClean="0">
                <a:latin typeface="Sakkal Majalla" panose="02000000000000000000" pitchFamily="2" charset="-78"/>
                <a:cs typeface="Sakkal Majalla" panose="02000000000000000000" pitchFamily="2" charset="-78"/>
              </a:rPr>
              <a:t>العضوية المؤازرة.</a:t>
            </a:r>
          </a:p>
          <a:p>
            <a:pPr>
              <a:buFont typeface="Arial" pitchFamily="34" charset="0"/>
              <a:buChar char="•"/>
            </a:pPr>
            <a:r>
              <a:rPr lang="x-none" sz="3600" dirty="0" smtClean="0">
                <a:latin typeface="Sakkal Majalla" panose="02000000000000000000" pitchFamily="2" charset="-78"/>
                <a:cs typeface="Sakkal Majalla" panose="02000000000000000000" pitchFamily="2" charset="-78"/>
              </a:rPr>
              <a:t>العضوية الشرفية.</a:t>
            </a:r>
          </a:p>
          <a:p>
            <a:endParaRPr lang="x-none" sz="2000" dirty="0">
              <a:latin typeface="Sakkal Majalla" panose="02000000000000000000" pitchFamily="2" charset="-78"/>
              <a:cs typeface="Sakkal Majalla" panose="02000000000000000000" pitchFamily="2" charset="-78"/>
            </a:endParaRPr>
          </a:p>
          <a:p>
            <a:endParaRPr lang="x-none" sz="2000" dirty="0">
              <a:latin typeface="Sakkal Majalla" panose="02000000000000000000" pitchFamily="2" charset="-78"/>
              <a:cs typeface="Sakkal Majalla" panose="02000000000000000000" pitchFamily="2" charset="-78"/>
            </a:endParaRPr>
          </a:p>
        </p:txBody>
      </p:sp>
      <p:pic>
        <p:nvPicPr>
          <p:cNvPr id="11" name="Picture Placeholder 10"/>
          <p:cNvPicPr>
            <a:picLocks noGrp="1" noChangeAspect="1"/>
          </p:cNvPicPr>
          <p:nvPr>
            <p:ph type="pic" sz="quarter" idx="16"/>
          </p:nvPr>
        </p:nvPicPr>
        <p:blipFill>
          <a:blip r:embed="rId2"/>
          <a:srcRect t="9572" b="9572"/>
          <a:stretch>
            <a:fillRect/>
          </a:stretch>
        </p:blipFill>
        <p:spPr/>
      </p:pic>
      <p:pic>
        <p:nvPicPr>
          <p:cNvPr id="10" name="Picture Placeholder 9"/>
          <p:cNvPicPr>
            <a:picLocks noGrp="1" noChangeAspect="1"/>
          </p:cNvPicPr>
          <p:nvPr>
            <p:ph type="pic" sz="quarter" idx="15"/>
          </p:nvPr>
        </p:nvPicPr>
        <p:blipFill>
          <a:blip r:embed="rId3"/>
          <a:srcRect l="13864" r="13864"/>
          <a:stretch>
            <a:fillRect/>
          </a:stretch>
        </p:blip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71600" y="908720"/>
            <a:ext cx="7560840" cy="3970318"/>
          </a:xfrm>
          <a:prstGeom prst="rect">
            <a:avLst/>
          </a:prstGeom>
          <a:noFill/>
        </p:spPr>
        <p:txBody>
          <a:bodyPr wrap="square" rtlCol="1">
            <a:spAutoFit/>
          </a:bodyPr>
          <a:lstStyle/>
          <a:p>
            <a:r>
              <a:rPr lang="x-none" sz="3600" b="1" u="sng"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محاور </a:t>
            </a:r>
            <a:r>
              <a:rPr lang="x-none" sz="3600" b="1" u="sng" err="1"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المحاضرة</a:t>
            </a:r>
            <a:r>
              <a:rPr lang="x-none" sz="3600" b="1" u="sng"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a:t>
            </a:r>
            <a:endParaRPr lang="ar-SA" sz="3600" b="1" u="sng"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endParaRPr lang="x-none" sz="3600" b="1" u="sng"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marL="342900" indent="-342900">
              <a:buFont typeface="Arial"/>
              <a:buChar char="•"/>
            </a:pPr>
            <a:r>
              <a:rPr lang="x-none" sz="3600" b="1" dirty="0" smtClean="0">
                <a:latin typeface="Sakkal Majalla" panose="02000000000000000000" pitchFamily="2" charset="-78"/>
                <a:cs typeface="Sakkal Majalla" panose="02000000000000000000" pitchFamily="2" charset="-78"/>
              </a:rPr>
              <a:t>مفهوم المنظمة الإقليمية.</a:t>
            </a:r>
          </a:p>
          <a:p>
            <a:pPr marL="342900" indent="-342900">
              <a:buFont typeface="Arial"/>
              <a:buChar char="•"/>
            </a:pPr>
            <a:r>
              <a:rPr lang="x-none" sz="3600" b="1" dirty="0" smtClean="0">
                <a:latin typeface="Sakkal Majalla" panose="02000000000000000000" pitchFamily="2" charset="-78"/>
                <a:cs typeface="Sakkal Majalla" panose="02000000000000000000" pitchFamily="2" charset="-78"/>
              </a:rPr>
              <a:t>نماذج لبعض المنظمات الإقليمية وجهودها في مجال الطفولة</a:t>
            </a:r>
          </a:p>
          <a:p>
            <a:pPr marL="342900" indent="-342900">
              <a:buFont typeface="Arial"/>
              <a:buChar char="•"/>
            </a:pPr>
            <a:r>
              <a:rPr lang="x-none" sz="3600" b="1" dirty="0" smtClean="0">
                <a:latin typeface="Sakkal Majalla" panose="02000000000000000000" pitchFamily="2" charset="-78"/>
                <a:cs typeface="Sakkal Majalla" panose="02000000000000000000" pitchFamily="2" charset="-78"/>
              </a:rPr>
              <a:t>المجلس العربي للطفولة والتنمية.</a:t>
            </a:r>
          </a:p>
          <a:p>
            <a:pPr marL="342900" indent="-342900">
              <a:buFont typeface="Arial"/>
              <a:buChar char="•"/>
            </a:pPr>
            <a:r>
              <a:rPr lang="x-none" sz="3600" b="1" dirty="0" smtClean="0">
                <a:latin typeface="Sakkal Majalla" panose="02000000000000000000" pitchFamily="2" charset="-78"/>
                <a:cs typeface="Sakkal Majalla" panose="02000000000000000000" pitchFamily="2" charset="-78"/>
              </a:rPr>
              <a:t>برنامج الخليج العربي </a:t>
            </a:r>
            <a:r>
              <a:rPr lang="x-none" sz="3600" b="1" dirty="0" err="1" smtClean="0">
                <a:latin typeface="Sakkal Majalla" panose="02000000000000000000" pitchFamily="2" charset="-78"/>
                <a:cs typeface="Sakkal Majalla" panose="02000000000000000000" pitchFamily="2" charset="-78"/>
              </a:rPr>
              <a:t>للتنمية </a:t>
            </a:r>
            <a:r>
              <a:rPr lang="x-none" sz="3600" b="1" dirty="0" smtClean="0">
                <a:latin typeface="Sakkal Majalla" panose="02000000000000000000" pitchFamily="2" charset="-78"/>
                <a:cs typeface="Sakkal Majalla" panose="02000000000000000000" pitchFamily="2" charset="-78"/>
              </a:rPr>
              <a:t>– </a:t>
            </a:r>
            <a:r>
              <a:rPr lang="x-none" sz="3600" b="1" dirty="0" err="1" smtClean="0">
                <a:latin typeface="Sakkal Majalla" panose="02000000000000000000" pitchFamily="2" charset="-78"/>
                <a:cs typeface="Sakkal Majalla" panose="02000000000000000000" pitchFamily="2" charset="-78"/>
              </a:rPr>
              <a:t>أجفند.</a:t>
            </a:r>
            <a:endParaRPr lang="x-none" sz="3600" b="1"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51342" y="908720"/>
            <a:ext cx="8424936" cy="3970318"/>
          </a:xfrm>
          <a:prstGeom prst="rect">
            <a:avLst/>
          </a:prstGeom>
          <a:noFill/>
        </p:spPr>
        <p:txBody>
          <a:bodyPr wrap="square" rtlCol="1">
            <a:spAutoFit/>
          </a:bodyPr>
          <a:lstStyle/>
          <a:p>
            <a:r>
              <a:rPr lang="x-none" sz="3600" b="1" dirty="0">
                <a:solidFill>
                  <a:srgbClr val="AF0C0C"/>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يفقد العضو صفة العضوية بقرار صادر من مجلس الأمناء بأغلبية الثلثين في الأحوال </a:t>
            </a:r>
            <a:r>
              <a:rPr lang="x-none" sz="3600" b="1" dirty="0" err="1">
                <a:solidFill>
                  <a:srgbClr val="AF0C0C"/>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التالية</a:t>
            </a:r>
            <a:r>
              <a:rPr lang="x-none" sz="3600" b="1" dirty="0" err="1" smtClean="0">
                <a:solidFill>
                  <a:srgbClr val="AF0C0C"/>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a:t>
            </a:r>
            <a:endParaRPr lang="x-none" sz="3600" b="1" dirty="0" smtClean="0">
              <a:solidFill>
                <a:srgbClr val="AF0C0C"/>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endParaRPr lang="x-none" sz="3600" b="1"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marL="457200" indent="-457200">
              <a:buFont typeface="Arial"/>
              <a:buChar char="•"/>
            </a:pPr>
            <a:r>
              <a:rPr lang="x-none" sz="3600" dirty="0" smtClean="0">
                <a:latin typeface="Sakkal Majalla" panose="02000000000000000000" pitchFamily="2" charset="-78"/>
                <a:cs typeface="Sakkal Majalla" panose="02000000000000000000" pitchFamily="2" charset="-78"/>
              </a:rPr>
              <a:t>اذا ارتكب مخالفة لأهداف المجلس.</a:t>
            </a:r>
          </a:p>
          <a:p>
            <a:pPr marL="457200" indent="-457200">
              <a:buFont typeface="Arial"/>
              <a:buChar char="•"/>
            </a:pPr>
            <a:r>
              <a:rPr lang="x-none" sz="3600" dirty="0" smtClean="0">
                <a:latin typeface="Sakkal Majalla" panose="02000000000000000000" pitchFamily="2" charset="-78"/>
                <a:cs typeface="Sakkal Majalla" panose="02000000000000000000" pitchFamily="2" charset="-78"/>
              </a:rPr>
              <a:t>اذا تخلف عن تسديد الالتزامات المالية لمدة سنة.</a:t>
            </a:r>
          </a:p>
          <a:p>
            <a:pPr marL="457200" indent="-457200">
              <a:buFont typeface="Arial"/>
              <a:buChar char="•"/>
            </a:pPr>
            <a:r>
              <a:rPr lang="x-none" sz="3600" dirty="0" smtClean="0">
                <a:latin typeface="Sakkal Majalla" panose="02000000000000000000" pitchFamily="2" charset="-78"/>
                <a:cs typeface="Sakkal Majalla" panose="02000000000000000000" pitchFamily="2" charset="-78"/>
              </a:rPr>
              <a:t>اذا توقف عن المساهمة في اجتماعات الهيئة لثلاث دورات </a:t>
            </a:r>
            <a:r>
              <a:rPr lang="x-none" sz="3600" dirty="0" err="1" smtClean="0">
                <a:latin typeface="Sakkal Majalla" panose="02000000000000000000" pitchFamily="2" charset="-78"/>
                <a:cs typeface="Sakkal Majalla" panose="02000000000000000000" pitchFamily="2" charset="-78"/>
              </a:rPr>
              <a:t>متتالية</a:t>
            </a:r>
            <a:r>
              <a:rPr lang="x-none" sz="2800" dirty="0" err="1" smtClean="0">
                <a:latin typeface="Sakkal Majalla" panose="02000000000000000000" pitchFamily="2" charset="-78"/>
                <a:cs typeface="Sakkal Majalla" panose="02000000000000000000" pitchFamily="2" charset="-78"/>
              </a:rPr>
              <a:t>.</a:t>
            </a:r>
            <a:r>
              <a:rPr lang="x-none" sz="2800" dirty="0" smtClean="0">
                <a:latin typeface="Sakkal Majalla" panose="02000000000000000000" pitchFamily="2" charset="-78"/>
                <a:cs typeface="Sakkal Majalla" panose="02000000000000000000" pitchFamily="2" charset="-78"/>
              </a:rPr>
              <a:t> </a:t>
            </a:r>
            <a:endParaRPr lang="x-none" sz="2800"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3568" y="980728"/>
            <a:ext cx="7776864" cy="4031873"/>
          </a:xfrm>
          <a:prstGeom prst="rect">
            <a:avLst/>
          </a:prstGeom>
          <a:noFill/>
        </p:spPr>
        <p:txBody>
          <a:bodyPr wrap="square" rtlCol="1">
            <a:spAutoFit/>
          </a:bodyPr>
          <a:lstStyle/>
          <a:p>
            <a:r>
              <a:rPr lang="x-none" sz="3200" b="1"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يتبنى المجلس العربي للطفولة والتنمية تنفيذ عدد من البرامج والمشروعات من خلال المحاور </a:t>
            </a:r>
            <a:r>
              <a:rPr lang="x-none" sz="3200" b="1" dirty="0" err="1"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التالية:</a:t>
            </a:r>
            <a:endParaRPr lang="x-none" sz="3200" b="1"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endParaRPr lang="x-none" sz="3200" b="1"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marL="342900" indent="-342900">
              <a:buAutoNum type="arabicPeriod"/>
            </a:pPr>
            <a:r>
              <a:rPr lang="x-none" sz="3200" dirty="0" smtClean="0">
                <a:latin typeface="Sakkal Majalla" panose="02000000000000000000" pitchFamily="2" charset="-78"/>
                <a:cs typeface="Sakkal Majalla" panose="02000000000000000000" pitchFamily="2" charset="-78"/>
              </a:rPr>
              <a:t>محور حماية ورعاية الطفل.</a:t>
            </a:r>
          </a:p>
          <a:p>
            <a:pPr marL="342900" indent="-342900">
              <a:buAutoNum type="arabicPeriod"/>
            </a:pPr>
            <a:r>
              <a:rPr lang="x-none" sz="3200" dirty="0" smtClean="0">
                <a:latin typeface="Sakkal Majalla" panose="02000000000000000000" pitchFamily="2" charset="-78"/>
                <a:cs typeface="Sakkal Majalla" panose="02000000000000000000" pitchFamily="2" charset="-78"/>
              </a:rPr>
              <a:t>محور تنمية الطفل العربي.</a:t>
            </a:r>
          </a:p>
          <a:p>
            <a:pPr marL="342900" indent="-342900">
              <a:buAutoNum type="arabicPeriod"/>
            </a:pPr>
            <a:r>
              <a:rPr lang="x-none" sz="3200" dirty="0" smtClean="0">
                <a:latin typeface="Sakkal Majalla" panose="02000000000000000000" pitchFamily="2" charset="-78"/>
                <a:cs typeface="Sakkal Majalla" panose="02000000000000000000" pitchFamily="2" charset="-78"/>
              </a:rPr>
              <a:t>محور تنمية المعرفة.</a:t>
            </a:r>
          </a:p>
          <a:p>
            <a:pPr marL="342900" indent="-342900">
              <a:buAutoNum type="arabicPeriod"/>
            </a:pPr>
            <a:r>
              <a:rPr lang="x-none" sz="3200" dirty="0" smtClean="0">
                <a:latin typeface="Sakkal Majalla" panose="02000000000000000000" pitchFamily="2" charset="-78"/>
                <a:cs typeface="Sakkal Majalla" panose="02000000000000000000" pitchFamily="2" charset="-78"/>
              </a:rPr>
              <a:t>محور بناء الشراكات الفاعلة.</a:t>
            </a:r>
          </a:p>
          <a:p>
            <a:pPr marL="342900" indent="-342900">
              <a:buAutoNum type="arabicPeriod"/>
            </a:pPr>
            <a:r>
              <a:rPr lang="x-none" sz="3200" dirty="0" smtClean="0">
                <a:latin typeface="Sakkal Majalla" panose="02000000000000000000" pitchFamily="2" charset="-78"/>
                <a:cs typeface="Sakkal Majalla" panose="02000000000000000000" pitchFamily="2" charset="-78"/>
              </a:rPr>
              <a:t>محور إعلام داعم لنشر ثقافة حقوق الطفل.</a:t>
            </a:r>
            <a:endParaRPr lang="x-none" sz="3200"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pPr algn="ctr"/>
            <a:r>
              <a:rPr lang="ar-SA" dirty="0" smtClean="0">
                <a:latin typeface="Sakkal Majalla" panose="02000000000000000000" pitchFamily="2" charset="-78"/>
                <a:cs typeface="Sakkal Majalla" panose="02000000000000000000" pitchFamily="2" charset="-78"/>
              </a:rPr>
              <a:t>برنامج الخليج العربي للتنمية</a:t>
            </a:r>
            <a:endParaRPr lang="en-US" dirty="0">
              <a:latin typeface="Sakkal Majalla" panose="02000000000000000000" pitchFamily="2" charset="-78"/>
              <a:cs typeface="Sakkal Majalla" panose="02000000000000000000" pitchFamily="2" charset="-78"/>
            </a:endParaRPr>
          </a:p>
        </p:txBody>
      </p:sp>
      <p:sp>
        <p:nvSpPr>
          <p:cNvPr id="4" name="Subtitle 3"/>
          <p:cNvSpPr>
            <a:spLocks noGrp="1"/>
          </p:cNvSpPr>
          <p:nvPr>
            <p:ph type="subTitle" idx="1"/>
          </p:nvPr>
        </p:nvSpPr>
        <p:spPr>
          <a:xfrm>
            <a:off x="3923928" y="5013176"/>
            <a:ext cx="4724400" cy="1156586"/>
          </a:xfrm>
        </p:spPr>
        <p:txBody>
          <a:bodyPr/>
          <a:lstStyle/>
          <a:p>
            <a:r>
              <a:rPr lang="ar-SA" dirty="0" smtClean="0"/>
              <a:t>ا</a:t>
            </a:r>
            <a:endParaRPr lang="en-US" dirty="0"/>
          </a:p>
        </p:txBody>
      </p:sp>
      <p:sp>
        <p:nvSpPr>
          <p:cNvPr id="5" name="Text Placeholder 4"/>
          <p:cNvSpPr>
            <a:spLocks noGrp="1"/>
          </p:cNvSpPr>
          <p:nvPr>
            <p:ph type="body" sz="quarter" idx="13"/>
          </p:nvPr>
        </p:nvSpPr>
        <p:spPr>
          <a:xfrm>
            <a:off x="1122218" y="2060848"/>
            <a:ext cx="8021782" cy="2209800"/>
          </a:xfrm>
        </p:spPr>
        <p:txBody>
          <a:bodyPr/>
          <a:lstStyle/>
          <a:p>
            <a:r>
              <a:rPr lang="ar-SA" sz="8800" dirty="0" smtClean="0">
                <a:latin typeface="Sakkal Majalla" panose="02000000000000000000" pitchFamily="2" charset="-78"/>
                <a:cs typeface="Sakkal Majalla" panose="02000000000000000000" pitchFamily="2" charset="-78"/>
              </a:rPr>
              <a:t>الخليج العربي للتنمية</a:t>
            </a:r>
            <a:endParaRPr lang="en-US" sz="8800" dirty="0">
              <a:latin typeface="Sakkal Majalla" panose="02000000000000000000" pitchFamily="2" charset="-78"/>
              <a:cs typeface="Sakkal Majalla" panose="02000000000000000000" pitchFamily="2" charset="-78"/>
            </a:endParaRPr>
          </a:p>
        </p:txBody>
      </p:sp>
      <p:pic>
        <p:nvPicPr>
          <p:cNvPr id="6" name="Picture 5"/>
          <p:cNvPicPr>
            <a:picLocks noChangeAspect="1"/>
          </p:cNvPicPr>
          <p:nvPr/>
        </p:nvPicPr>
        <p:blipFill>
          <a:blip r:embed="rId2"/>
          <a:stretch>
            <a:fillRect/>
          </a:stretch>
        </p:blipFill>
        <p:spPr>
          <a:xfrm>
            <a:off x="4211960" y="5157192"/>
            <a:ext cx="4368800" cy="106680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3789040"/>
            <a:ext cx="7704856" cy="2062103"/>
          </a:xfrm>
          <a:prstGeom prst="rect">
            <a:avLst/>
          </a:prstGeom>
          <a:noFill/>
        </p:spPr>
        <p:txBody>
          <a:bodyPr wrap="square" rtlCol="1">
            <a:spAutoFit/>
          </a:bodyPr>
          <a:lstStyle/>
          <a:p>
            <a:pPr algn="ctr"/>
            <a:r>
              <a:rPr lang="x-none" sz="3200" b="1" dirty="0" smtClean="0">
                <a:latin typeface="Sakkal Majalla" panose="02000000000000000000" pitchFamily="2" charset="-78"/>
                <a:cs typeface="Sakkal Majalla" panose="02000000000000000000" pitchFamily="2" charset="-78"/>
              </a:rPr>
              <a:t>تم إنشاء أجفند بمبادرة من صاحب السمو الملكي </a:t>
            </a:r>
            <a:r>
              <a:rPr lang="x-none" sz="3200" b="1" dirty="0" smtClean="0">
                <a:solidFill>
                  <a:srgbClr val="FF0000"/>
                </a:solidFill>
                <a:latin typeface="Sakkal Majalla" panose="02000000000000000000" pitchFamily="2" charset="-78"/>
                <a:cs typeface="Sakkal Majalla" panose="02000000000000000000" pitchFamily="2" charset="-78"/>
              </a:rPr>
              <a:t>الأمير طلال بن عبدالعزيز </a:t>
            </a:r>
            <a:r>
              <a:rPr lang="x-none" sz="3200" b="1" dirty="0" smtClean="0">
                <a:latin typeface="Sakkal Majalla" panose="02000000000000000000" pitchFamily="2" charset="-78"/>
                <a:cs typeface="Sakkal Majalla" panose="02000000000000000000" pitchFamily="2" charset="-78"/>
              </a:rPr>
              <a:t>وبدعم وتأييد من قادة دول مجلس التعاون الخليجي.</a:t>
            </a:r>
            <a:endParaRPr lang="ar-SA" sz="3200" b="1" dirty="0" smtClean="0">
              <a:latin typeface="Sakkal Majalla" panose="02000000000000000000" pitchFamily="2" charset="-78"/>
              <a:cs typeface="Sakkal Majalla" panose="02000000000000000000" pitchFamily="2" charset="-78"/>
            </a:endParaRPr>
          </a:p>
          <a:p>
            <a:pPr algn="ctr"/>
            <a:endParaRPr lang="x-none" sz="3200" b="1" dirty="0" smtClean="0">
              <a:latin typeface="Sakkal Majalla" panose="02000000000000000000" pitchFamily="2" charset="-78"/>
              <a:cs typeface="Sakkal Majalla" panose="02000000000000000000" pitchFamily="2" charset="-78"/>
            </a:endParaRPr>
          </a:p>
          <a:p>
            <a:pPr algn="ctr"/>
            <a:r>
              <a:rPr lang="x-none" sz="3200" b="1" dirty="0" smtClean="0">
                <a:latin typeface="Sakkal Majalla" panose="02000000000000000000" pitchFamily="2" charset="-78"/>
                <a:cs typeface="Sakkal Majalla" panose="02000000000000000000" pitchFamily="2" charset="-78"/>
              </a:rPr>
              <a:t>تدير أعمالها من مدينة </a:t>
            </a:r>
            <a:r>
              <a:rPr lang="x-none" sz="3200" b="1" dirty="0" smtClean="0">
                <a:solidFill>
                  <a:srgbClr val="AF0C0C"/>
                </a:solidFill>
                <a:latin typeface="Sakkal Majalla" panose="02000000000000000000" pitchFamily="2" charset="-78"/>
                <a:cs typeface="Sakkal Majalla" panose="02000000000000000000" pitchFamily="2" charset="-78"/>
              </a:rPr>
              <a:t>الرياض</a:t>
            </a:r>
            <a:r>
              <a:rPr lang="x-none" sz="3200" b="1" dirty="0" smtClean="0">
                <a:latin typeface="Sakkal Majalla" panose="02000000000000000000" pitchFamily="2" charset="-78"/>
                <a:cs typeface="Sakkal Majalla" panose="02000000000000000000" pitchFamily="2" charset="-78"/>
              </a:rPr>
              <a:t>.</a:t>
            </a:r>
            <a:endParaRPr lang="x-none" sz="3200" b="1" dirty="0">
              <a:latin typeface="Sakkal Majalla" panose="02000000000000000000" pitchFamily="2" charset="-78"/>
              <a:cs typeface="Sakkal Majalla" panose="02000000000000000000" pitchFamily="2" charset="-78"/>
            </a:endParaRPr>
          </a:p>
        </p:txBody>
      </p:sp>
      <p:pic>
        <p:nvPicPr>
          <p:cNvPr id="4" name="Picture 3"/>
          <p:cNvPicPr>
            <a:picLocks noChangeAspect="1"/>
          </p:cNvPicPr>
          <p:nvPr/>
        </p:nvPicPr>
        <p:blipFill>
          <a:blip r:embed="rId2"/>
          <a:stretch>
            <a:fillRect/>
          </a:stretch>
        </p:blipFill>
        <p:spPr>
          <a:xfrm>
            <a:off x="2339752" y="620688"/>
            <a:ext cx="4717008" cy="2916543"/>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11560" y="404664"/>
            <a:ext cx="7920880" cy="4635115"/>
          </a:xfrm>
          <a:prstGeom prst="rect">
            <a:avLst/>
          </a:prstGeom>
          <a:noFill/>
        </p:spPr>
        <p:txBody>
          <a:bodyPr wrap="square" rtlCol="1">
            <a:spAutoFit/>
          </a:bodyPr>
          <a:lstStyle/>
          <a:p>
            <a:r>
              <a:rPr lang="x-none" sz="3200" b="1" dirty="0">
                <a:solidFill>
                  <a:srgbClr val="AF0C0C"/>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أهداف المنظمة</a:t>
            </a:r>
            <a:r>
              <a:rPr lang="x-none" sz="3200" b="1" dirty="0" smtClean="0">
                <a:solidFill>
                  <a:srgbClr val="AF0C0C"/>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a:t>
            </a:r>
            <a:endParaRPr lang="ar-SA" sz="3200" b="1" dirty="0" smtClean="0">
              <a:solidFill>
                <a:srgbClr val="AF0C0C"/>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endParaRPr lang="x-none" sz="2800" b="1"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marL="457200" indent="-457200">
              <a:lnSpc>
                <a:spcPct val="140000"/>
              </a:lnSpc>
              <a:buFont typeface="+mj-lt"/>
              <a:buAutoNum type="arabicPeriod"/>
            </a:pPr>
            <a:r>
              <a:rPr lang="x-none" sz="2800" b="1" dirty="0">
                <a:latin typeface="Sakkal Majalla" panose="02000000000000000000" pitchFamily="2" charset="-78"/>
                <a:cs typeface="Sakkal Majalla" panose="02000000000000000000" pitchFamily="2" charset="-78"/>
              </a:rPr>
              <a:t>الإسهام في </a:t>
            </a:r>
            <a:r>
              <a:rPr lang="x-none" sz="2800" b="1" dirty="0" smtClean="0">
                <a:latin typeface="Sakkal Majalla" panose="02000000000000000000" pitchFamily="2" charset="-78"/>
                <a:cs typeface="Sakkal Majalla" panose="02000000000000000000" pitchFamily="2" charset="-78"/>
              </a:rPr>
              <a:t>الحد من الفقر وتخفيف </a:t>
            </a:r>
            <a:r>
              <a:rPr lang="x-none" sz="2800" b="1" dirty="0" err="1" smtClean="0">
                <a:latin typeface="Sakkal Majalla" panose="02000000000000000000" pitchFamily="2" charset="-78"/>
                <a:cs typeface="Sakkal Majalla" panose="02000000000000000000" pitchFamily="2" charset="-78"/>
              </a:rPr>
              <a:t>حدة</a:t>
            </a:r>
            <a:r>
              <a:rPr lang="x-none" sz="2800" b="1" dirty="0" smtClean="0">
                <a:latin typeface="Sakkal Majalla" panose="02000000000000000000" pitchFamily="2" charset="-78"/>
                <a:cs typeface="Sakkal Majalla" panose="02000000000000000000" pitchFamily="2" charset="-78"/>
              </a:rPr>
              <a:t> العوز.</a:t>
            </a:r>
          </a:p>
          <a:p>
            <a:pPr marL="457200" indent="-457200">
              <a:lnSpc>
                <a:spcPct val="140000"/>
              </a:lnSpc>
              <a:buFont typeface="+mj-lt"/>
              <a:buAutoNum type="arabicPeriod"/>
            </a:pPr>
            <a:r>
              <a:rPr lang="x-none" sz="2800" b="1" dirty="0" smtClean="0">
                <a:latin typeface="Sakkal Majalla" panose="02000000000000000000" pitchFamily="2" charset="-78"/>
                <a:cs typeface="Sakkal Majalla" panose="02000000000000000000" pitchFamily="2" charset="-78"/>
              </a:rPr>
              <a:t>إثراء المعرفة ورفع المهارات لدى </a:t>
            </a:r>
            <a:r>
              <a:rPr lang="x-none" sz="2800" b="1" smtClean="0">
                <a:latin typeface="Sakkal Majalla" panose="02000000000000000000" pitchFamily="2" charset="-78"/>
                <a:cs typeface="Sakkal Majalla" panose="02000000000000000000" pitchFamily="2" charset="-78"/>
              </a:rPr>
              <a:t>الفئات المحتاجة</a:t>
            </a:r>
            <a:r>
              <a:rPr lang="ar-SA" sz="2800" b="1" dirty="0" smtClean="0">
                <a:latin typeface="Sakkal Majalla" panose="02000000000000000000" pitchFamily="2" charset="-78"/>
                <a:cs typeface="Sakkal Majalla" panose="02000000000000000000" pitchFamily="2" charset="-78"/>
              </a:rPr>
              <a:t>.</a:t>
            </a:r>
            <a:endParaRPr lang="x-none" sz="2800" b="1" dirty="0" smtClean="0">
              <a:latin typeface="Sakkal Majalla" panose="02000000000000000000" pitchFamily="2" charset="-78"/>
              <a:cs typeface="Sakkal Majalla" panose="02000000000000000000" pitchFamily="2" charset="-78"/>
            </a:endParaRPr>
          </a:p>
          <a:p>
            <a:pPr marL="457200" indent="-457200">
              <a:lnSpc>
                <a:spcPct val="140000"/>
              </a:lnSpc>
              <a:buFont typeface="+mj-lt"/>
              <a:buAutoNum type="arabicPeriod"/>
            </a:pPr>
            <a:r>
              <a:rPr lang="x-none" sz="2800" b="1" dirty="0" smtClean="0">
                <a:latin typeface="Sakkal Majalla" panose="02000000000000000000" pitchFamily="2" charset="-78"/>
                <a:cs typeface="Sakkal Majalla" panose="02000000000000000000" pitchFamily="2" charset="-78"/>
              </a:rPr>
              <a:t>تنمية القدرات لا </a:t>
            </a:r>
            <a:r>
              <a:rPr lang="x-none" sz="2800" b="1" dirty="0" err="1" smtClean="0">
                <a:latin typeface="Sakkal Majalla" panose="02000000000000000000" pitchFamily="2" charset="-78"/>
                <a:cs typeface="Sakkal Majalla" panose="02000000000000000000" pitchFamily="2" charset="-78"/>
              </a:rPr>
              <a:t>سيما</a:t>
            </a:r>
            <a:r>
              <a:rPr lang="x-none" sz="2800" b="1" dirty="0" smtClean="0">
                <a:latin typeface="Sakkal Majalla" panose="02000000000000000000" pitchFamily="2" charset="-78"/>
                <a:cs typeface="Sakkal Majalla" panose="02000000000000000000" pitchFamily="2" charset="-78"/>
              </a:rPr>
              <a:t> قدرات النساء والأطفال لزيادة فرص الحصول على الخدمات العامة.</a:t>
            </a:r>
          </a:p>
          <a:p>
            <a:pPr marL="457200" indent="-457200">
              <a:lnSpc>
                <a:spcPct val="140000"/>
              </a:lnSpc>
              <a:buFont typeface="+mj-lt"/>
              <a:buAutoNum type="arabicPeriod"/>
            </a:pPr>
            <a:r>
              <a:rPr lang="x-none" sz="2800" b="1" dirty="0" smtClean="0">
                <a:latin typeface="Sakkal Majalla" panose="02000000000000000000" pitchFamily="2" charset="-78"/>
                <a:cs typeface="Sakkal Majalla" panose="02000000000000000000" pitchFamily="2" charset="-78"/>
              </a:rPr>
              <a:t>تشجيع الابتكار في مجالات التنمية البشرية.</a:t>
            </a:r>
          </a:p>
          <a:p>
            <a:pPr marL="457200" indent="-457200">
              <a:lnSpc>
                <a:spcPct val="140000"/>
              </a:lnSpc>
              <a:buFont typeface="+mj-lt"/>
              <a:buAutoNum type="arabicPeriod"/>
            </a:pPr>
            <a:r>
              <a:rPr lang="x-none" sz="2800" b="1" dirty="0" smtClean="0">
                <a:latin typeface="Sakkal Majalla" panose="02000000000000000000" pitchFamily="2" charset="-78"/>
                <a:cs typeface="Sakkal Majalla" panose="02000000000000000000" pitchFamily="2" charset="-78"/>
              </a:rPr>
              <a:t>المبادرة ببرامج مبتكرة تكون قدوة ونموذج يحتذى </a:t>
            </a:r>
            <a:r>
              <a:rPr lang="x-none" sz="2800" b="1" dirty="0" err="1" smtClean="0">
                <a:latin typeface="Sakkal Majalla" panose="02000000000000000000" pitchFamily="2" charset="-78"/>
                <a:cs typeface="Sakkal Majalla" panose="02000000000000000000" pitchFamily="2" charset="-78"/>
              </a:rPr>
              <a:t>به.</a:t>
            </a:r>
            <a:endParaRPr lang="x-none" sz="2800" b="1"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99592" y="548680"/>
            <a:ext cx="7416824" cy="5016757"/>
          </a:xfrm>
          <a:prstGeom prst="rect">
            <a:avLst/>
          </a:prstGeom>
          <a:noFill/>
        </p:spPr>
        <p:txBody>
          <a:bodyPr wrap="square" rtlCol="1">
            <a:spAutoFit/>
          </a:bodyPr>
          <a:lstStyle/>
          <a:p>
            <a:r>
              <a:rPr lang="x-none" sz="3200" b="1"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المجالات التنموية ذات الأولوية التي تدعمها </a:t>
            </a:r>
            <a:r>
              <a:rPr lang="x-none" sz="3200" b="1" dirty="0" err="1">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المنظمة</a:t>
            </a:r>
            <a:r>
              <a:rPr lang="x-none" sz="3200" b="1" dirty="0" err="1"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a:t>
            </a:r>
            <a:endParaRPr lang="x-none" sz="3200" b="1"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endParaRPr lang="x-none" sz="3200" b="1"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marL="457200" indent="-457200">
              <a:buFont typeface="Arial"/>
              <a:buChar char="•"/>
            </a:pPr>
            <a:r>
              <a:rPr lang="x-none" sz="3200" dirty="0" smtClean="0">
                <a:latin typeface="Sakkal Majalla" panose="02000000000000000000" pitchFamily="2" charset="-78"/>
                <a:cs typeface="Sakkal Majalla" panose="02000000000000000000" pitchFamily="2" charset="-78"/>
              </a:rPr>
              <a:t>الحد من آثار الفقر من خلال القروض المتناهية الصغر.</a:t>
            </a:r>
          </a:p>
          <a:p>
            <a:pPr marL="457200" indent="-457200">
              <a:buFont typeface="Arial"/>
              <a:buChar char="•"/>
            </a:pPr>
            <a:r>
              <a:rPr lang="x-none" sz="3200" dirty="0" smtClean="0">
                <a:latin typeface="Sakkal Majalla" panose="02000000000000000000" pitchFamily="2" charset="-78"/>
                <a:cs typeface="Sakkal Majalla" panose="02000000000000000000" pitchFamily="2" charset="-78"/>
              </a:rPr>
              <a:t>الاهتمام بالتعليم.</a:t>
            </a:r>
          </a:p>
          <a:p>
            <a:pPr marL="457200" indent="-457200">
              <a:buFont typeface="Arial"/>
              <a:buChar char="•"/>
            </a:pPr>
            <a:r>
              <a:rPr lang="x-none" sz="3200" dirty="0" smtClean="0">
                <a:latin typeface="Sakkal Majalla" panose="02000000000000000000" pitchFamily="2" charset="-78"/>
                <a:cs typeface="Sakkal Majalla" panose="02000000000000000000" pitchFamily="2" charset="-78"/>
              </a:rPr>
              <a:t>الاهتمام بترقية الخدمات الصحية.</a:t>
            </a:r>
          </a:p>
          <a:p>
            <a:pPr marL="457200" indent="-457200">
              <a:buFont typeface="Arial"/>
              <a:buChar char="•"/>
            </a:pPr>
            <a:r>
              <a:rPr lang="x-none" sz="3200" dirty="0" smtClean="0">
                <a:latin typeface="Sakkal Majalla" panose="02000000000000000000" pitchFamily="2" charset="-78"/>
                <a:cs typeface="Sakkal Majalla" panose="02000000000000000000" pitchFamily="2" charset="-78"/>
              </a:rPr>
              <a:t>الاهتمام بتنمية الطفولة المبكرة.</a:t>
            </a:r>
          </a:p>
          <a:p>
            <a:pPr marL="457200" indent="-457200">
              <a:buFont typeface="Arial"/>
              <a:buChar char="•"/>
            </a:pPr>
            <a:r>
              <a:rPr lang="x-none" sz="3200" dirty="0" smtClean="0">
                <a:latin typeface="Sakkal Majalla" panose="02000000000000000000" pitchFamily="2" charset="-78"/>
                <a:cs typeface="Sakkal Majalla" panose="02000000000000000000" pitchFamily="2" charset="-78"/>
              </a:rPr>
              <a:t>تمكين المرأة في مجالات التنمية الاقتصادية والاجتماعية.</a:t>
            </a:r>
          </a:p>
          <a:p>
            <a:pPr marL="457200" indent="-457200">
              <a:buFont typeface="Arial"/>
              <a:buChar char="•"/>
            </a:pPr>
            <a:r>
              <a:rPr lang="x-none" sz="3200" dirty="0" smtClean="0">
                <a:latin typeface="Sakkal Majalla" panose="02000000000000000000" pitchFamily="2" charset="-78"/>
                <a:cs typeface="Sakkal Majalla" panose="02000000000000000000" pitchFamily="2" charset="-78"/>
              </a:rPr>
              <a:t>تعزيز حقوق الانسان وخاصة حقوق الطفل والمرأة.</a:t>
            </a:r>
          </a:p>
          <a:p>
            <a:pPr marL="457200" indent="-457200">
              <a:buFont typeface="Arial"/>
              <a:buChar char="•"/>
            </a:pPr>
            <a:r>
              <a:rPr lang="x-none" sz="3200" dirty="0" smtClean="0">
                <a:latin typeface="Sakkal Majalla" panose="02000000000000000000" pitchFamily="2" charset="-78"/>
                <a:cs typeface="Sakkal Majalla" panose="02000000000000000000" pitchFamily="2" charset="-78"/>
              </a:rPr>
              <a:t>مساعدة ذوي الاحتياجات الخاصة.</a:t>
            </a:r>
          </a:p>
          <a:p>
            <a:pPr marL="457200" indent="-457200">
              <a:buFont typeface="Arial"/>
              <a:buChar char="•"/>
            </a:pPr>
            <a:r>
              <a:rPr lang="x-none" sz="3200" dirty="0" smtClean="0">
                <a:latin typeface="Sakkal Majalla" panose="02000000000000000000" pitchFamily="2" charset="-78"/>
                <a:cs typeface="Sakkal Majalla" panose="02000000000000000000" pitchFamily="2" charset="-78"/>
              </a:rPr>
              <a:t>الإسهام في جهود الإغاثة العاجلة</a:t>
            </a:r>
            <a:r>
              <a:rPr lang="x-none" sz="2400" dirty="0" smtClean="0">
                <a:latin typeface="Sakkal Majalla" panose="02000000000000000000" pitchFamily="2" charset="-78"/>
                <a:cs typeface="Sakkal Majalla" panose="02000000000000000000" pitchFamily="2" charset="-78"/>
              </a:rPr>
              <a:t>.</a:t>
            </a:r>
            <a:endParaRPr lang="x-none" sz="2400"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03648" y="836712"/>
            <a:ext cx="6624736" cy="3908762"/>
          </a:xfrm>
          <a:prstGeom prst="rect">
            <a:avLst/>
          </a:prstGeom>
          <a:noFill/>
        </p:spPr>
        <p:txBody>
          <a:bodyPr wrap="square" rtlCol="1">
            <a:spAutoFit/>
          </a:bodyPr>
          <a:lstStyle/>
          <a:p>
            <a:r>
              <a:rPr lang="x-none" sz="4000" b="1"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الفئات </a:t>
            </a:r>
            <a:r>
              <a:rPr lang="x-none" sz="4000" b="1" dirty="0" err="1">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المستهدفة</a:t>
            </a:r>
            <a:r>
              <a:rPr lang="x-none" sz="4000" b="1" dirty="0" err="1"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a:t>
            </a:r>
            <a:endParaRPr lang="x-none" sz="2800" b="1"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endParaRPr lang="x-none" sz="2800" b="1"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a:buFont typeface="Arial" pitchFamily="34" charset="0"/>
              <a:buChar char="•"/>
            </a:pPr>
            <a:r>
              <a:rPr lang="x-none" sz="3600" b="1" dirty="0" smtClean="0">
                <a:solidFill>
                  <a:srgbClr val="3366FF"/>
                </a:solidFill>
                <a:latin typeface="Sakkal Majalla" panose="02000000000000000000" pitchFamily="2" charset="-78"/>
                <a:cs typeface="Sakkal Majalla" panose="02000000000000000000" pitchFamily="2" charset="-78"/>
              </a:rPr>
              <a:t>المرأة.</a:t>
            </a:r>
          </a:p>
          <a:p>
            <a:pPr>
              <a:buFont typeface="Arial" pitchFamily="34" charset="0"/>
              <a:buChar char="•"/>
            </a:pPr>
            <a:r>
              <a:rPr lang="x-none" sz="3600" b="1" dirty="0" smtClean="0">
                <a:solidFill>
                  <a:srgbClr val="3366FF"/>
                </a:solidFill>
                <a:latin typeface="Sakkal Majalla" panose="02000000000000000000" pitchFamily="2" charset="-78"/>
                <a:cs typeface="Sakkal Majalla" panose="02000000000000000000" pitchFamily="2" charset="-78"/>
              </a:rPr>
              <a:t>الطفل.</a:t>
            </a:r>
          </a:p>
          <a:p>
            <a:pPr>
              <a:buFont typeface="Arial" pitchFamily="34" charset="0"/>
              <a:buChar char="•"/>
            </a:pPr>
            <a:r>
              <a:rPr lang="x-none" sz="3600" b="1" dirty="0" smtClean="0">
                <a:solidFill>
                  <a:srgbClr val="3366FF"/>
                </a:solidFill>
                <a:latin typeface="Sakkal Majalla" panose="02000000000000000000" pitchFamily="2" charset="-78"/>
                <a:cs typeface="Sakkal Majalla" panose="02000000000000000000" pitchFamily="2" charset="-78"/>
              </a:rPr>
              <a:t>الشباب.</a:t>
            </a:r>
          </a:p>
          <a:p>
            <a:pPr>
              <a:buFont typeface="Arial" pitchFamily="34" charset="0"/>
              <a:buChar char="•"/>
            </a:pPr>
            <a:r>
              <a:rPr lang="x-none" sz="3600" b="1" dirty="0" smtClean="0">
                <a:solidFill>
                  <a:srgbClr val="3366FF"/>
                </a:solidFill>
                <a:latin typeface="Sakkal Majalla" panose="02000000000000000000" pitchFamily="2" charset="-78"/>
                <a:cs typeface="Sakkal Majalla" panose="02000000000000000000" pitchFamily="2" charset="-78"/>
              </a:rPr>
              <a:t>اللاجئين.</a:t>
            </a:r>
          </a:p>
          <a:p>
            <a:pPr>
              <a:buFont typeface="Arial" pitchFamily="34" charset="0"/>
              <a:buChar char="•"/>
            </a:pPr>
            <a:r>
              <a:rPr lang="x-none" sz="3600" b="1" dirty="0" smtClean="0">
                <a:solidFill>
                  <a:srgbClr val="3366FF"/>
                </a:solidFill>
                <a:latin typeface="Sakkal Majalla" panose="02000000000000000000" pitchFamily="2" charset="-78"/>
                <a:cs typeface="Sakkal Majalla" panose="02000000000000000000" pitchFamily="2" charset="-78"/>
              </a:rPr>
              <a:t>ذوي الاحتياجات الخاصة.</a:t>
            </a:r>
            <a:endParaRPr lang="x-none" sz="3600" b="1" dirty="0">
              <a:solidFill>
                <a:srgbClr val="3366FF"/>
              </a:solidFill>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BEBA8EAE-BF5A-486C-A8C5-ECC9F3942E4B}">
                <a14:imgProps xmlns:a14="http://schemas.microsoft.com/office/drawing/2010/main">
                  <a14:imgLayer r:embed="rId3">
                    <a14:imgEffect>
                      <a14:saturation sat="400000"/>
                    </a14:imgEffect>
                  </a14:imgLayer>
                </a14:imgProps>
              </a:ext>
            </a:extLst>
          </a:blip>
          <a:stretch>
            <a:fillRect/>
          </a:stretch>
        </p:blipFill>
        <p:spPr>
          <a:xfrm>
            <a:off x="1547664" y="20640"/>
            <a:ext cx="5760640" cy="7180468"/>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27584" y="332656"/>
            <a:ext cx="7416824" cy="6186309"/>
          </a:xfrm>
          <a:prstGeom prst="rect">
            <a:avLst/>
          </a:prstGeom>
          <a:noFill/>
        </p:spPr>
        <p:txBody>
          <a:bodyPr wrap="square" rtlCol="1">
            <a:spAutoFit/>
          </a:bodyPr>
          <a:lstStyle/>
          <a:p>
            <a:r>
              <a:rPr lang="x-none" sz="3600" b="1"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أعمال </a:t>
            </a:r>
            <a:r>
              <a:rPr lang="x-none" sz="3600" b="1" dirty="0" err="1"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المنظمة:</a:t>
            </a:r>
            <a:endParaRPr lang="x-none" sz="3600" b="1"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endParaRPr lang="x-none" sz="3600" b="1"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marL="342900" indent="-342900">
              <a:buAutoNum type="arabicPeriod"/>
            </a:pPr>
            <a:r>
              <a:rPr lang="x-none" sz="3600" dirty="0" smtClean="0">
                <a:solidFill>
                  <a:srgbClr val="FF0000"/>
                </a:solidFill>
                <a:latin typeface="Sakkal Majalla" panose="02000000000000000000" pitchFamily="2" charset="-78"/>
                <a:cs typeface="Sakkal Majalla" panose="02000000000000000000" pitchFamily="2" charset="-78"/>
              </a:rPr>
              <a:t>التعليم.</a:t>
            </a:r>
          </a:p>
          <a:p>
            <a:pPr marL="342900" indent="-342900">
              <a:buAutoNum type="arabicPeriod"/>
            </a:pPr>
            <a:r>
              <a:rPr lang="x-none" sz="3600" dirty="0" smtClean="0">
                <a:solidFill>
                  <a:srgbClr val="FF0000"/>
                </a:solidFill>
                <a:latin typeface="Sakkal Majalla" panose="02000000000000000000" pitchFamily="2" charset="-78"/>
                <a:cs typeface="Sakkal Majalla" panose="02000000000000000000" pitchFamily="2" charset="-78"/>
              </a:rPr>
              <a:t>بنوك الفقراء.</a:t>
            </a:r>
          </a:p>
          <a:p>
            <a:pPr marL="342900" indent="-342900">
              <a:buAutoNum type="arabicPeriod"/>
            </a:pPr>
            <a:r>
              <a:rPr lang="x-none" sz="3600" dirty="0" smtClean="0">
                <a:solidFill>
                  <a:srgbClr val="FF0000"/>
                </a:solidFill>
                <a:latin typeface="Sakkal Majalla" panose="02000000000000000000" pitchFamily="2" charset="-78"/>
                <a:cs typeface="Sakkal Majalla" panose="02000000000000000000" pitchFamily="2" charset="-78"/>
              </a:rPr>
              <a:t>الاستثمار في المستقبل</a:t>
            </a:r>
            <a:endParaRPr lang="ar-SA" sz="3600" dirty="0">
              <a:latin typeface="Sakkal Majalla" panose="02000000000000000000" pitchFamily="2" charset="-78"/>
              <a:cs typeface="Sakkal Majalla" panose="02000000000000000000" pitchFamily="2" charset="-78"/>
            </a:endParaRPr>
          </a:p>
          <a:p>
            <a:pPr marL="342900" indent="-342900">
              <a:buAutoNum type="arabicPeriod"/>
            </a:pPr>
            <a:r>
              <a:rPr lang="ar-SA" sz="3600" dirty="0" smtClean="0">
                <a:latin typeface="Sakkal Majalla" panose="02000000000000000000" pitchFamily="2" charset="-78"/>
                <a:cs typeface="Sakkal Majalla" panose="02000000000000000000" pitchFamily="2" charset="-78"/>
              </a:rPr>
              <a:t>الطفولة المبكرة</a:t>
            </a:r>
          </a:p>
          <a:p>
            <a:pPr marL="342900" indent="-342900">
              <a:buAutoNum type="arabicPeriod"/>
            </a:pPr>
            <a:r>
              <a:rPr lang="x-none" sz="3600" smtClean="0">
                <a:latin typeface="Sakkal Majalla" panose="02000000000000000000" pitchFamily="2" charset="-78"/>
                <a:cs typeface="Sakkal Majalla" panose="02000000000000000000" pitchFamily="2" charset="-78"/>
              </a:rPr>
              <a:t>الصحة.</a:t>
            </a:r>
            <a:endParaRPr lang="ar-SA" sz="3600" dirty="0" smtClean="0">
              <a:latin typeface="Sakkal Majalla" panose="02000000000000000000" pitchFamily="2" charset="-78"/>
              <a:cs typeface="Sakkal Majalla" panose="02000000000000000000" pitchFamily="2" charset="-78"/>
            </a:endParaRPr>
          </a:p>
          <a:p>
            <a:pPr marL="342900" indent="-342900">
              <a:buAutoNum type="arabicPeriod"/>
            </a:pPr>
            <a:r>
              <a:rPr lang="x-none" sz="3600" smtClean="0">
                <a:latin typeface="Sakkal Majalla" panose="02000000000000000000" pitchFamily="2" charset="-78"/>
                <a:cs typeface="Sakkal Majalla" panose="02000000000000000000" pitchFamily="2" charset="-78"/>
              </a:rPr>
              <a:t>تمكين المرأة</a:t>
            </a:r>
            <a:endParaRPr lang="ar-SA" sz="3600" dirty="0">
              <a:latin typeface="Sakkal Majalla" panose="02000000000000000000" pitchFamily="2" charset="-78"/>
              <a:cs typeface="Sakkal Majalla" panose="02000000000000000000" pitchFamily="2" charset="-78"/>
            </a:endParaRPr>
          </a:p>
          <a:p>
            <a:pPr marL="342900" indent="-342900">
              <a:buAutoNum type="arabicPeriod"/>
            </a:pPr>
            <a:r>
              <a:rPr lang="ar-SA" sz="3600" dirty="0" smtClean="0">
                <a:latin typeface="Sakkal Majalla" panose="02000000000000000000" pitchFamily="2" charset="-78"/>
                <a:cs typeface="Sakkal Majalla" panose="02000000000000000000" pitchFamily="2" charset="-78"/>
              </a:rPr>
              <a:t>تن</a:t>
            </a:r>
            <a:r>
              <a:rPr lang="x-none" sz="3600" smtClean="0">
                <a:latin typeface="Sakkal Majalla" panose="02000000000000000000" pitchFamily="2" charset="-78"/>
                <a:cs typeface="Sakkal Majalla" panose="02000000000000000000" pitchFamily="2" charset="-78"/>
              </a:rPr>
              <a:t>مية </a:t>
            </a:r>
            <a:r>
              <a:rPr lang="x-none" sz="3600">
                <a:latin typeface="Sakkal Majalla" panose="02000000000000000000" pitchFamily="2" charset="-78"/>
                <a:cs typeface="Sakkal Majalla" panose="02000000000000000000" pitchFamily="2" charset="-78"/>
              </a:rPr>
              <a:t>المجتمع المدني</a:t>
            </a:r>
            <a:r>
              <a:rPr lang="x-none" sz="2400">
                <a:latin typeface="Sakkal Majalla" panose="02000000000000000000" pitchFamily="2" charset="-78"/>
                <a:cs typeface="Sakkal Majalla" panose="02000000000000000000" pitchFamily="2" charset="-78"/>
              </a:rPr>
              <a:t>.</a:t>
            </a:r>
          </a:p>
          <a:p>
            <a:pPr marL="342900" indent="-342900">
              <a:buAutoNum type="arabicPeriod"/>
            </a:pPr>
            <a:endParaRPr lang="ar-SA" sz="3600" dirty="0" smtClean="0">
              <a:latin typeface="Sakkal Majalla" panose="02000000000000000000" pitchFamily="2" charset="-78"/>
              <a:cs typeface="Sakkal Majalla" panose="02000000000000000000" pitchFamily="2" charset="-78"/>
            </a:endParaRPr>
          </a:p>
          <a:p>
            <a:pPr marL="342900" indent="-342900">
              <a:buAutoNum type="arabicPeriod"/>
            </a:pPr>
            <a:endParaRPr lang="x-none" sz="3600" dirty="0" smtClean="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11560" y="476672"/>
            <a:ext cx="7920880" cy="5262979"/>
          </a:xfrm>
          <a:prstGeom prst="rect">
            <a:avLst/>
          </a:prstGeom>
          <a:noFill/>
        </p:spPr>
        <p:txBody>
          <a:bodyPr wrap="square" rtlCol="1">
            <a:spAutoFit/>
          </a:bodyPr>
          <a:lstStyle/>
          <a:p>
            <a:pPr marL="342900" indent="-342900"/>
            <a:r>
              <a:rPr lang="ar-SA" sz="2400" b="1" dirty="0" smtClean="0">
                <a:latin typeface="Sakkal Majalla" panose="02000000000000000000" pitchFamily="2" charset="-78"/>
                <a:cs typeface="Sakkal Majalla" panose="02000000000000000000" pitchFamily="2" charset="-78"/>
              </a:rPr>
              <a:t>4. </a:t>
            </a:r>
            <a:r>
              <a:rPr lang="x-none" sz="2800" b="1" smtClean="0">
                <a:solidFill>
                  <a:srgbClr val="FF0000"/>
                </a:solidFill>
                <a:latin typeface="Sakkal Majalla" panose="02000000000000000000" pitchFamily="2" charset="-78"/>
                <a:cs typeface="Sakkal Majalla" panose="02000000000000000000" pitchFamily="2" charset="-78"/>
              </a:rPr>
              <a:t>الطفولة </a:t>
            </a:r>
            <a:r>
              <a:rPr lang="x-none" sz="2800" b="1" dirty="0" err="1" smtClean="0">
                <a:solidFill>
                  <a:srgbClr val="FF0000"/>
                </a:solidFill>
                <a:latin typeface="Sakkal Majalla" panose="02000000000000000000" pitchFamily="2" charset="-78"/>
                <a:cs typeface="Sakkal Majalla" panose="02000000000000000000" pitchFamily="2" charset="-78"/>
              </a:rPr>
              <a:t>المبكرة:</a:t>
            </a:r>
            <a:endParaRPr lang="x-none" sz="2800" b="1" dirty="0" smtClean="0">
              <a:solidFill>
                <a:srgbClr val="FF0000"/>
              </a:solidFill>
              <a:latin typeface="Sakkal Majalla" panose="02000000000000000000" pitchFamily="2" charset="-78"/>
              <a:cs typeface="Sakkal Majalla" panose="02000000000000000000" pitchFamily="2" charset="-78"/>
            </a:endParaRPr>
          </a:p>
          <a:p>
            <a:pPr marL="342900" indent="-342900"/>
            <a:r>
              <a:rPr lang="x-none" sz="2800" dirty="0" smtClean="0">
                <a:latin typeface="Sakkal Majalla" panose="02000000000000000000" pitchFamily="2" charset="-78"/>
                <a:cs typeface="Sakkal Majalla" panose="02000000000000000000" pitchFamily="2" charset="-78"/>
              </a:rPr>
              <a:t>وتتمثل المبادرة على دعم وتمويل مشروعات رياض الأطفال وجعلها مواكبة للعصر وملبية للاحتياجات المتجددة, ويقوم </a:t>
            </a:r>
            <a:r>
              <a:rPr lang="x-none" sz="2800" dirty="0" err="1" smtClean="0">
                <a:latin typeface="Sakkal Majalla" panose="02000000000000000000" pitchFamily="2" charset="-78"/>
                <a:cs typeface="Sakkal Majalla" panose="02000000000000000000" pitchFamily="2" charset="-78"/>
              </a:rPr>
              <a:t>أجفند</a:t>
            </a:r>
            <a:r>
              <a:rPr lang="x-none" sz="2800" dirty="0" smtClean="0">
                <a:latin typeface="Sakkal Majalla" panose="02000000000000000000" pitchFamily="2" charset="-78"/>
                <a:cs typeface="Sakkal Majalla" panose="02000000000000000000" pitchFamily="2" charset="-78"/>
              </a:rPr>
              <a:t> بتنفيذ المشروع بالتعاون مع وزارات التربية والتعليم ومنظمة اليونسكو.</a:t>
            </a:r>
          </a:p>
          <a:p>
            <a:pPr marL="342900" indent="-342900"/>
            <a:endParaRPr lang="x-none" sz="2800" dirty="0" smtClean="0">
              <a:latin typeface="Sakkal Majalla" panose="02000000000000000000" pitchFamily="2" charset="-78"/>
              <a:cs typeface="Sakkal Majalla" panose="02000000000000000000" pitchFamily="2" charset="-78"/>
            </a:endParaRPr>
          </a:p>
          <a:p>
            <a:pPr marL="342900" indent="-342900"/>
            <a:r>
              <a:rPr lang="x-none" sz="2800" b="1" u="sng" dirty="0" smtClean="0">
                <a:latin typeface="Sakkal Majalla" panose="02000000000000000000" pitchFamily="2" charset="-78"/>
                <a:cs typeface="Sakkal Majalla" panose="02000000000000000000" pitchFamily="2" charset="-78"/>
              </a:rPr>
              <a:t>وتتمحور متطلبات تنفيذ المشروع حول رؤية </a:t>
            </a:r>
            <a:r>
              <a:rPr lang="x-none" sz="2800" b="1" u="sng" dirty="0" err="1" smtClean="0">
                <a:latin typeface="Sakkal Majalla" panose="02000000000000000000" pitchFamily="2" charset="-78"/>
                <a:cs typeface="Sakkal Majalla" panose="02000000000000000000" pitchFamily="2" charset="-78"/>
              </a:rPr>
              <a:t>أجفند</a:t>
            </a:r>
            <a:r>
              <a:rPr lang="x-none" sz="2800" b="1" u="sng" dirty="0" smtClean="0">
                <a:latin typeface="Sakkal Majalla" panose="02000000000000000000" pitchFamily="2" charset="-78"/>
                <a:cs typeface="Sakkal Majalla" panose="02000000000000000000" pitchFamily="2" charset="-78"/>
              </a:rPr>
              <a:t> لتنمية الطفولة المبكرة </a:t>
            </a:r>
            <a:r>
              <a:rPr lang="x-none" sz="2800" b="1" u="sng" dirty="0" err="1" smtClean="0">
                <a:latin typeface="Sakkal Majalla" panose="02000000000000000000" pitchFamily="2" charset="-78"/>
                <a:cs typeface="Sakkal Majalla" panose="02000000000000000000" pitchFamily="2" charset="-78"/>
              </a:rPr>
              <a:t>وهي:</a:t>
            </a:r>
            <a:endParaRPr lang="x-none" sz="2800" b="1" u="sng" dirty="0" smtClean="0">
              <a:latin typeface="Sakkal Majalla" panose="02000000000000000000" pitchFamily="2" charset="-78"/>
              <a:cs typeface="Sakkal Majalla" panose="02000000000000000000" pitchFamily="2" charset="-78"/>
            </a:endParaRPr>
          </a:p>
          <a:p>
            <a:pPr marL="342900" indent="-342900">
              <a:buFont typeface="Arial" pitchFamily="34" charset="0"/>
              <a:buChar char="•"/>
            </a:pPr>
            <a:r>
              <a:rPr lang="x-none" sz="2800" dirty="0" smtClean="0">
                <a:latin typeface="Sakkal Majalla" panose="02000000000000000000" pitchFamily="2" charset="-78"/>
                <a:cs typeface="Sakkal Majalla" panose="02000000000000000000" pitchFamily="2" charset="-78"/>
              </a:rPr>
              <a:t>وضع استراتيجية وطنية على مستوى كل دولة لتطوير الطفولة المبكرة وتنميتها.</a:t>
            </a:r>
          </a:p>
          <a:p>
            <a:pPr marL="342900" indent="-342900">
              <a:buFont typeface="Arial" pitchFamily="34" charset="0"/>
              <a:buChar char="•"/>
            </a:pPr>
            <a:r>
              <a:rPr lang="x-none" sz="2800" dirty="0" smtClean="0">
                <a:latin typeface="Sakkal Majalla" panose="02000000000000000000" pitchFamily="2" charset="-78"/>
                <a:cs typeface="Sakkal Majalla" panose="02000000000000000000" pitchFamily="2" charset="-78"/>
              </a:rPr>
              <a:t>تبني منهج حديث لرياض الأطفال.</a:t>
            </a:r>
          </a:p>
          <a:p>
            <a:pPr marL="342900" indent="-342900">
              <a:buFont typeface="Arial" pitchFamily="34" charset="0"/>
              <a:buChar char="•"/>
            </a:pPr>
            <a:r>
              <a:rPr lang="x-none" sz="2800" dirty="0" smtClean="0">
                <a:latin typeface="Sakkal Majalla" panose="02000000000000000000" pitchFamily="2" charset="-78"/>
                <a:cs typeface="Sakkal Majalla" panose="02000000000000000000" pitchFamily="2" charset="-78"/>
              </a:rPr>
              <a:t>تدريب المعلمات.</a:t>
            </a:r>
          </a:p>
          <a:p>
            <a:pPr marL="342900" indent="-342900">
              <a:buFont typeface="Arial" pitchFamily="34" charset="0"/>
              <a:buChar char="•"/>
            </a:pPr>
            <a:r>
              <a:rPr lang="x-none" sz="2800" dirty="0" smtClean="0">
                <a:latin typeface="Sakkal Majalla" panose="02000000000000000000" pitchFamily="2" charset="-78"/>
                <a:cs typeface="Sakkal Majalla" panose="02000000000000000000" pitchFamily="2" charset="-78"/>
              </a:rPr>
              <a:t>تجهيز مراكز التدريب.</a:t>
            </a:r>
            <a:endParaRPr lang="x-none" sz="2800"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23528" y="836712"/>
            <a:ext cx="8424936" cy="5328592"/>
          </a:xfrm>
          <a:prstGeom prst="rect">
            <a:avLst/>
          </a:prstGeom>
          <a:noFill/>
        </p:spPr>
        <p:txBody>
          <a:bodyPr wrap="square" rtlCol="1">
            <a:spAutoFit/>
          </a:bodyPr>
          <a:lstStyle/>
          <a:p>
            <a:r>
              <a:rPr lang="x-none" sz="3200" b="1" u="sng"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مفهوم المنظمة </a:t>
            </a:r>
            <a:r>
              <a:rPr lang="x-none" sz="3200" b="1" u="sng" dirty="0" err="1">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الإقليمية</a:t>
            </a:r>
            <a:r>
              <a:rPr lang="x-none" sz="3200" b="1" u="sng" dirty="0" err="1"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a:t>
            </a:r>
            <a:endParaRPr lang="x-none" sz="3200" b="1" u="sng"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endParaRPr lang="x-none" sz="2800" b="1" u="sng"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r>
              <a:rPr lang="x-none" sz="3600" dirty="0" smtClean="0">
                <a:latin typeface="Sakkal Majalla" panose="02000000000000000000" pitchFamily="2" charset="-78"/>
                <a:cs typeface="Sakkal Majalla" panose="02000000000000000000" pitchFamily="2" charset="-78"/>
              </a:rPr>
              <a:t>هي هيئة دائمة تتمتع بالشخصية القانونية</a:t>
            </a:r>
            <a:r>
              <a:rPr lang="ar-SA" sz="3600" dirty="0" smtClean="0">
                <a:latin typeface="Sakkal Majalla" panose="02000000000000000000" pitchFamily="2" charset="-78"/>
                <a:cs typeface="Sakkal Majalla" panose="02000000000000000000" pitchFamily="2" charset="-78"/>
              </a:rPr>
              <a:t>.</a:t>
            </a:r>
          </a:p>
          <a:p>
            <a:r>
              <a:rPr lang="x-none" sz="3600" dirty="0" smtClean="0">
                <a:latin typeface="Sakkal Majalla" panose="02000000000000000000" pitchFamily="2" charset="-78"/>
                <a:cs typeface="Sakkal Majalla" panose="02000000000000000000" pitchFamily="2" charset="-78"/>
              </a:rPr>
              <a:t> وأصحاب هذا الاتجاه يعرفونها بأنها</a:t>
            </a:r>
            <a:r>
              <a:rPr lang="ar-SA" sz="3600" dirty="0" smtClean="0">
                <a:latin typeface="Sakkal Majalla" panose="02000000000000000000" pitchFamily="2" charset="-78"/>
                <a:cs typeface="Sakkal Majalla" panose="02000000000000000000" pitchFamily="2" charset="-78"/>
              </a:rPr>
              <a:t>:</a:t>
            </a:r>
          </a:p>
          <a:p>
            <a:endParaRPr lang="ar-SA" sz="3600" dirty="0" smtClean="0">
              <a:latin typeface="Sakkal Majalla" panose="02000000000000000000" pitchFamily="2" charset="-78"/>
              <a:cs typeface="Sakkal Majalla" panose="02000000000000000000" pitchFamily="2" charset="-78"/>
            </a:endParaRPr>
          </a:p>
          <a:p>
            <a:r>
              <a:rPr lang="x-none" sz="3600" dirty="0" smtClean="0">
                <a:latin typeface="Sakkal Majalla" panose="02000000000000000000" pitchFamily="2" charset="-78"/>
                <a:cs typeface="Sakkal Majalla" panose="02000000000000000000" pitchFamily="2" charset="-78"/>
              </a:rPr>
              <a:t> </a:t>
            </a:r>
            <a:r>
              <a:rPr lang="x-none" sz="3200" b="1" dirty="0" smtClean="0">
                <a:solidFill>
                  <a:schemeClr val="accent2">
                    <a:lumMod val="75000"/>
                    <a:lumOff val="25000"/>
                  </a:schemeClr>
                </a:solidFill>
                <a:latin typeface="Sakkal Majalla" panose="02000000000000000000" pitchFamily="2" charset="-78"/>
                <a:cs typeface="Sakkal Majalla" panose="02000000000000000000" pitchFamily="2" charset="-78"/>
              </a:rPr>
              <a:t>هيئة دائمة تتمتع بالإرادة الذاتية وبالشخصية القانونية الدولية وتنشأ بالاتفاق بين مجموعة من الدول يربط بينها رباط جغرافي أو سياسي أو مذهبي أو حضاري كوسيلة من وسائل التعاون الاختياري بينها في مجال أو مجالات معينة يحددها الاتفاق المنشئ للمنظمة في إطار مقاصد الأمم المتحدة ومبادئها.</a:t>
            </a:r>
            <a:endParaRPr lang="x-none" sz="3200" b="1" dirty="0">
              <a:solidFill>
                <a:schemeClr val="accent2">
                  <a:lumMod val="75000"/>
                  <a:lumOff val="25000"/>
                </a:schemeClr>
              </a:solidFill>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hlinkClick r:id="rId2"/>
              </a:rPr>
              <a:t>https://</a:t>
            </a:r>
            <a:r>
              <a:rPr lang="en-GB" sz="3600" dirty="0" smtClean="0">
                <a:hlinkClick r:id="rId2"/>
              </a:rPr>
              <a:t>www.youtube.com/watch?v=4Ycqa_OSzn0</a:t>
            </a:r>
            <a:r>
              <a:rPr lang="ar-SA" sz="3600" dirty="0" smtClean="0"/>
              <a:t/>
            </a:r>
            <a:br>
              <a:rPr lang="ar-SA" sz="3600" dirty="0" smtClean="0"/>
            </a:br>
            <a:endParaRPr lang="en-GB" sz="3600" dirty="0"/>
          </a:p>
        </p:txBody>
      </p:sp>
      <p:sp>
        <p:nvSpPr>
          <p:cNvPr id="3" name="Content Placeholder 2"/>
          <p:cNvSpPr>
            <a:spLocks noGrp="1"/>
          </p:cNvSpPr>
          <p:nvPr>
            <p:ph idx="1"/>
          </p:nvPr>
        </p:nvSpPr>
        <p:spPr/>
        <p:txBody>
          <a:bodyPr>
            <a:normAutofit/>
          </a:bodyPr>
          <a:lstStyle/>
          <a:p>
            <a:pPr marL="0" indent="0" algn="ctr" rtl="1">
              <a:buNone/>
            </a:pPr>
            <a:r>
              <a:rPr lang="ar-SA" sz="3600" b="1" dirty="0" smtClean="0"/>
              <a:t>ماذا حدث بعد توقيع الاتفاقية ؟</a:t>
            </a:r>
            <a:endParaRPr lang="en-GB" sz="3600" b="1" dirty="0"/>
          </a:p>
        </p:txBody>
      </p:sp>
    </p:spTree>
    <p:extLst>
      <p:ext uri="{BB962C8B-B14F-4D97-AF65-F5344CB8AC3E}">
        <p14:creationId xmlns:p14="http://schemas.microsoft.com/office/powerpoint/2010/main" val="20423554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95536" y="332656"/>
            <a:ext cx="8424936" cy="3539430"/>
          </a:xfrm>
          <a:prstGeom prst="rect">
            <a:avLst/>
          </a:prstGeom>
          <a:noFill/>
        </p:spPr>
        <p:txBody>
          <a:bodyPr wrap="square" rtlCol="1">
            <a:spAutoFit/>
          </a:bodyPr>
          <a:lstStyle/>
          <a:p>
            <a:r>
              <a:rPr lang="x-none" sz="3200" b="1" u="sng" dirty="0" smtClean="0">
                <a:latin typeface="Sakkal Majalla" panose="02000000000000000000" pitchFamily="2" charset="-78"/>
                <a:cs typeface="Sakkal Majalla" panose="02000000000000000000" pitchFamily="2" charset="-78"/>
              </a:rPr>
              <a:t>تنمية المجتمع </a:t>
            </a:r>
            <a:r>
              <a:rPr lang="x-none" sz="3200" b="1" u="sng" err="1" smtClean="0">
                <a:latin typeface="Sakkal Majalla" panose="02000000000000000000" pitchFamily="2" charset="-78"/>
                <a:cs typeface="Sakkal Majalla" panose="02000000000000000000" pitchFamily="2" charset="-78"/>
              </a:rPr>
              <a:t>المدني</a:t>
            </a:r>
            <a:r>
              <a:rPr lang="x-none" sz="3200" b="1" u="sng" smtClean="0">
                <a:latin typeface="Sakkal Majalla" panose="02000000000000000000" pitchFamily="2" charset="-78"/>
                <a:cs typeface="Sakkal Majalla" panose="02000000000000000000" pitchFamily="2" charset="-78"/>
              </a:rPr>
              <a:t>:</a:t>
            </a:r>
            <a:endParaRPr lang="ar-SA" sz="3200" b="1" u="sng" dirty="0" smtClean="0">
              <a:latin typeface="Sakkal Majalla" panose="02000000000000000000" pitchFamily="2" charset="-78"/>
              <a:cs typeface="Sakkal Majalla" panose="02000000000000000000" pitchFamily="2" charset="-78"/>
            </a:endParaRPr>
          </a:p>
          <a:p>
            <a:endParaRPr lang="x-none" sz="3200" b="1" u="sng" dirty="0" smtClean="0">
              <a:latin typeface="Sakkal Majalla" panose="02000000000000000000" pitchFamily="2" charset="-78"/>
              <a:cs typeface="Sakkal Majalla" panose="02000000000000000000" pitchFamily="2" charset="-78"/>
            </a:endParaRPr>
          </a:p>
          <a:p>
            <a:r>
              <a:rPr lang="x-none" sz="3200" b="1" dirty="0" smtClean="0">
                <a:latin typeface="Sakkal Majalla" panose="02000000000000000000" pitchFamily="2" charset="-78"/>
                <a:cs typeface="Sakkal Majalla" panose="02000000000000000000" pitchFamily="2" charset="-78"/>
              </a:rPr>
              <a:t>عندما بادر </a:t>
            </a:r>
            <a:r>
              <a:rPr lang="x-none" sz="3200" b="1" dirty="0" err="1" smtClean="0">
                <a:latin typeface="Sakkal Majalla" panose="02000000000000000000" pitchFamily="2" charset="-78"/>
                <a:cs typeface="Sakkal Majalla" panose="02000000000000000000" pitchFamily="2" charset="-78"/>
              </a:rPr>
              <a:t>أجفند</a:t>
            </a:r>
            <a:r>
              <a:rPr lang="x-none" sz="3200" b="1" dirty="0" smtClean="0">
                <a:latin typeface="Sakkal Majalla" panose="02000000000000000000" pitchFamily="2" charset="-78"/>
                <a:cs typeface="Sakkal Majalla" panose="02000000000000000000" pitchFamily="2" charset="-78"/>
              </a:rPr>
              <a:t> </a:t>
            </a:r>
            <a:r>
              <a:rPr lang="x-none" sz="3200" b="1" dirty="0" err="1" smtClean="0">
                <a:latin typeface="Sakkal Majalla" panose="02000000000000000000" pitchFamily="2" charset="-78"/>
                <a:cs typeface="Sakkal Majalla" panose="02000000000000000000" pitchFamily="2" charset="-78"/>
              </a:rPr>
              <a:t>بتأسيس </a:t>
            </a:r>
            <a:r>
              <a:rPr lang="x-none" sz="3200" b="1" dirty="0" smtClean="0">
                <a:solidFill>
                  <a:srgbClr val="FF0000"/>
                </a:solidFill>
                <a:latin typeface="Sakkal Majalla" panose="02000000000000000000" pitchFamily="2" charset="-78"/>
                <a:cs typeface="Sakkal Majalla" panose="02000000000000000000" pitchFamily="2" charset="-78"/>
              </a:rPr>
              <a:t>”الشبكة العربية للمنظمات الأهلية</a:t>
            </a:r>
            <a:r>
              <a:rPr lang="x-none" sz="3200" b="1" smtClean="0">
                <a:solidFill>
                  <a:srgbClr val="FF0000"/>
                </a:solidFill>
                <a:latin typeface="Sakkal Majalla" panose="02000000000000000000" pitchFamily="2" charset="-78"/>
                <a:cs typeface="Sakkal Majalla" panose="02000000000000000000" pitchFamily="2" charset="-78"/>
              </a:rPr>
              <a:t>“ </a:t>
            </a:r>
            <a:r>
              <a:rPr lang="x-none" sz="3200" b="1" smtClean="0">
                <a:latin typeface="Sakkal Majalla" panose="02000000000000000000" pitchFamily="2" charset="-78"/>
                <a:cs typeface="Sakkal Majalla" panose="02000000000000000000" pitchFamily="2" charset="-78"/>
              </a:rPr>
              <a:t>كيانا</a:t>
            </a:r>
            <a:r>
              <a:rPr lang="ar-SA" sz="3200" b="1" dirty="0" smtClean="0">
                <a:latin typeface="Sakkal Majalla" panose="02000000000000000000" pitchFamily="2" charset="-78"/>
                <a:cs typeface="Sakkal Majalla" panose="02000000000000000000" pitchFamily="2" charset="-78"/>
              </a:rPr>
              <a:t>ً</a:t>
            </a:r>
            <a:r>
              <a:rPr lang="x-none" sz="3200" b="1" smtClean="0">
                <a:latin typeface="Sakkal Majalla" panose="02000000000000000000" pitchFamily="2" charset="-78"/>
                <a:cs typeface="Sakkal Majalla" panose="02000000000000000000" pitchFamily="2" charset="-78"/>
              </a:rPr>
              <a:t> جامعا</a:t>
            </a:r>
            <a:r>
              <a:rPr lang="ar-SA" sz="3200" b="1" dirty="0" smtClean="0">
                <a:latin typeface="Sakkal Majalla" panose="02000000000000000000" pitchFamily="2" charset="-78"/>
                <a:cs typeface="Sakkal Majalla" panose="02000000000000000000" pitchFamily="2" charset="-78"/>
              </a:rPr>
              <a:t>ً </a:t>
            </a:r>
            <a:r>
              <a:rPr lang="x-none" sz="3200" b="1" smtClean="0">
                <a:latin typeface="Sakkal Majalla" panose="02000000000000000000" pitchFamily="2" charset="-78"/>
                <a:cs typeface="Sakkal Majalla" panose="02000000000000000000" pitchFamily="2" charset="-78"/>
              </a:rPr>
              <a:t>للجمعيات الأهلية</a:t>
            </a:r>
            <a:r>
              <a:rPr lang="ar-SA" sz="3200" b="1" dirty="0" smtClean="0">
                <a:latin typeface="Sakkal Majalla" panose="02000000000000000000" pitchFamily="2" charset="-78"/>
                <a:cs typeface="Sakkal Majalla" panose="02000000000000000000" pitchFamily="2" charset="-78"/>
              </a:rPr>
              <a:t>.</a:t>
            </a:r>
          </a:p>
          <a:p>
            <a:endParaRPr lang="x-none" sz="3200" b="1" dirty="0" smtClean="0">
              <a:latin typeface="Sakkal Majalla" panose="02000000000000000000" pitchFamily="2" charset="-78"/>
              <a:cs typeface="Sakkal Majalla" panose="02000000000000000000" pitchFamily="2" charset="-78"/>
            </a:endParaRPr>
          </a:p>
          <a:p>
            <a:r>
              <a:rPr lang="x-none" sz="3200" b="1" dirty="0" smtClean="0">
                <a:latin typeface="Sakkal Majalla" panose="02000000000000000000" pitchFamily="2" charset="-78"/>
                <a:cs typeface="Sakkal Majalla" panose="02000000000000000000" pitchFamily="2" charset="-78"/>
              </a:rPr>
              <a:t>شكلت تلك المبادرة نقلة للمشاركة الأهلية في التنمية ودعم مسيرة الجمعيات الأهلية </a:t>
            </a:r>
            <a:r>
              <a:rPr lang="x-none" sz="3200" b="1" smtClean="0">
                <a:latin typeface="Sakkal Majalla" panose="02000000000000000000" pitchFamily="2" charset="-78"/>
                <a:cs typeface="Sakkal Majalla" panose="02000000000000000000" pitchFamily="2" charset="-78"/>
              </a:rPr>
              <a:t>العربية.</a:t>
            </a:r>
            <a:endParaRPr lang="x-none" sz="3200" b="1" dirty="0" smtClean="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404664"/>
            <a:ext cx="8064896" cy="5616624"/>
          </a:xfrm>
        </p:spPr>
        <p:txBody>
          <a:bodyPr>
            <a:noAutofit/>
          </a:bodyPr>
          <a:lstStyle/>
          <a:p>
            <a:pPr algn="r" rtl="1"/>
            <a:r>
              <a:rPr lang="x-none" sz="3200" b="1" u="sng">
                <a:solidFill>
                  <a:srgbClr val="FF0000"/>
                </a:solidFill>
                <a:latin typeface="Sakkal Majalla" panose="02000000000000000000" pitchFamily="2" charset="-78"/>
                <a:cs typeface="Sakkal Majalla" panose="02000000000000000000" pitchFamily="2" charset="-78"/>
              </a:rPr>
              <a:t>تتمحور أهداف هذه الشبكة حول</a:t>
            </a:r>
            <a:r>
              <a:rPr lang="x-none" sz="3200" b="1" u="sng" smtClean="0">
                <a:solidFill>
                  <a:srgbClr val="FF0000"/>
                </a:solidFill>
                <a:latin typeface="Sakkal Majalla" panose="02000000000000000000" pitchFamily="2" charset="-78"/>
                <a:cs typeface="Sakkal Majalla" panose="02000000000000000000" pitchFamily="2" charset="-78"/>
              </a:rPr>
              <a:t>:</a:t>
            </a:r>
            <a:endParaRPr lang="x-none" sz="2800" b="1" u="sng">
              <a:latin typeface="Sakkal Majalla" panose="02000000000000000000" pitchFamily="2" charset="-78"/>
              <a:cs typeface="Sakkal Majalla" panose="02000000000000000000" pitchFamily="2" charset="-78"/>
            </a:endParaRPr>
          </a:p>
          <a:p>
            <a:pPr algn="r" rtl="1">
              <a:buFont typeface="Arial" pitchFamily="34" charset="0"/>
              <a:buChar char="•"/>
            </a:pPr>
            <a:r>
              <a:rPr lang="x-none" sz="2800" b="1">
                <a:latin typeface="Sakkal Majalla" panose="02000000000000000000" pitchFamily="2" charset="-78"/>
                <a:cs typeface="Sakkal Majalla" panose="02000000000000000000" pitchFamily="2" charset="-78"/>
              </a:rPr>
              <a:t>الإسهام في تعزيز علاقات التعاون والتنسيق والتفاعل بين الاتحادات والمنظمات الأهلية العربية العاملة في التنمية البشرية المستدامة.</a:t>
            </a:r>
          </a:p>
          <a:p>
            <a:pPr algn="r" rtl="1">
              <a:buFont typeface="Arial" pitchFamily="34" charset="0"/>
              <a:buChar char="•"/>
            </a:pPr>
            <a:r>
              <a:rPr lang="x-none" sz="2800" b="1">
                <a:latin typeface="Sakkal Majalla" panose="02000000000000000000" pitchFamily="2" charset="-78"/>
                <a:cs typeface="Sakkal Majalla" panose="02000000000000000000" pitchFamily="2" charset="-78"/>
              </a:rPr>
              <a:t>تطوير العمل الأهلي العربي وتدريب العاملين والمتطوعين.</a:t>
            </a:r>
          </a:p>
          <a:p>
            <a:pPr algn="r" rtl="1">
              <a:buFont typeface="Arial" pitchFamily="34" charset="0"/>
              <a:buChar char="•"/>
            </a:pPr>
            <a:r>
              <a:rPr lang="x-none" sz="2800" b="1">
                <a:latin typeface="Sakkal Majalla" panose="02000000000000000000" pitchFamily="2" charset="-78"/>
                <a:cs typeface="Sakkal Majalla" panose="02000000000000000000" pitchFamily="2" charset="-78"/>
              </a:rPr>
              <a:t>إعداد المدربين العرب وإجراء البحوث.</a:t>
            </a:r>
          </a:p>
          <a:p>
            <a:pPr algn="r" rtl="1">
              <a:buFont typeface="Arial" pitchFamily="34" charset="0"/>
              <a:buChar char="•"/>
            </a:pPr>
            <a:r>
              <a:rPr lang="x-none" sz="2800" b="1">
                <a:latin typeface="Sakkal Majalla" panose="02000000000000000000" pitchFamily="2" charset="-78"/>
                <a:cs typeface="Sakkal Majalla" panose="02000000000000000000" pitchFamily="2" charset="-78"/>
              </a:rPr>
              <a:t>الاسهام في بناء قواعد بيانات متخصصة عن المنظمات الأهلية.</a:t>
            </a:r>
          </a:p>
          <a:p>
            <a:pPr algn="r" rtl="1">
              <a:buFont typeface="Arial" pitchFamily="34" charset="0"/>
              <a:buChar char="•"/>
            </a:pPr>
            <a:r>
              <a:rPr lang="x-none" sz="2800" b="1">
                <a:latin typeface="Sakkal Majalla" panose="02000000000000000000" pitchFamily="2" charset="-78"/>
                <a:cs typeface="Sakkal Majalla" panose="02000000000000000000" pitchFamily="2" charset="-78"/>
              </a:rPr>
              <a:t>تصدر الشبكة مطبوعة دورية باسم ”المظلة“ تهدف الى نقل المعرفة والمعلومات المتصلة بالعمل الأهلي.</a:t>
            </a:r>
            <a:endParaRPr lang="x-none" sz="2800"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4374909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339752" y="2420888"/>
            <a:ext cx="4392488" cy="923330"/>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ar-SA"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Sakkal Majalla" panose="02000000000000000000" pitchFamily="2" charset="-78"/>
                <a:cs typeface="Sakkal Majalla" panose="02000000000000000000" pitchFamily="2" charset="-78"/>
              </a:rPr>
              <a:t>تم بحمد الله</a:t>
            </a:r>
            <a:endParaRPr lang="x-none"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251520" y="404664"/>
            <a:ext cx="8640960" cy="6186309"/>
          </a:xfrm>
          <a:prstGeom prst="rect">
            <a:avLst/>
          </a:prstGeom>
          <a:noFill/>
        </p:spPr>
        <p:txBody>
          <a:bodyPr wrap="square" rtlCol="1">
            <a:spAutoFit/>
          </a:bodyPr>
          <a:lstStyle/>
          <a:p>
            <a:r>
              <a:rPr lang="x-none" sz="3200" b="1" u="sng"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تتعدد الاتجاهات في تعريف مفهوم النظام </a:t>
            </a:r>
            <a:r>
              <a:rPr lang="x-none" sz="3200" b="1" u="sng" dirty="0" err="1">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الإقليمي:</a:t>
            </a:r>
            <a:endParaRPr lang="x-none" sz="3200" b="1" u="sng"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r>
              <a:rPr lang="x-none" sz="2800" b="1" u="sng" dirty="0" smtClean="0">
                <a:solidFill>
                  <a:srgbClr val="AF0C0C"/>
                </a:solidFill>
                <a:latin typeface="Sakkal Majalla" panose="02000000000000000000" pitchFamily="2" charset="-78"/>
                <a:cs typeface="Sakkal Majalla" panose="02000000000000000000" pitchFamily="2" charset="-78"/>
              </a:rPr>
              <a:t>الاتجاه </a:t>
            </a:r>
            <a:r>
              <a:rPr lang="x-none" sz="2800" b="1" u="sng" dirty="0" err="1" smtClean="0">
                <a:solidFill>
                  <a:srgbClr val="AF0C0C"/>
                </a:solidFill>
                <a:latin typeface="Sakkal Majalla" panose="02000000000000000000" pitchFamily="2" charset="-78"/>
                <a:cs typeface="Sakkal Majalla" panose="02000000000000000000" pitchFamily="2" charset="-78"/>
              </a:rPr>
              <a:t>الأول:</a:t>
            </a:r>
            <a:endParaRPr lang="x-none" sz="2800" b="1" u="sng" dirty="0" smtClean="0">
              <a:solidFill>
                <a:srgbClr val="AF0C0C"/>
              </a:solidFill>
              <a:latin typeface="Sakkal Majalla" panose="02000000000000000000" pitchFamily="2" charset="-78"/>
              <a:cs typeface="Sakkal Majalla" panose="02000000000000000000" pitchFamily="2" charset="-78"/>
            </a:endParaRPr>
          </a:p>
          <a:p>
            <a:r>
              <a:rPr lang="x-none" sz="2800" dirty="0" smtClean="0">
                <a:latin typeface="Sakkal Majalla" panose="02000000000000000000" pitchFamily="2" charset="-78"/>
                <a:cs typeface="Sakkal Majalla" panose="02000000000000000000" pitchFamily="2" charset="-78"/>
              </a:rPr>
              <a:t>يركز على اعتبارات </a:t>
            </a:r>
            <a:r>
              <a:rPr lang="x-none" sz="2800" b="1" dirty="0" smtClean="0">
                <a:latin typeface="Sakkal Majalla" panose="02000000000000000000" pitchFamily="2" charset="-78"/>
                <a:cs typeface="Sakkal Majalla" panose="02000000000000000000" pitchFamily="2" charset="-78"/>
              </a:rPr>
              <a:t>التقارب الجغرافي </a:t>
            </a:r>
            <a:r>
              <a:rPr lang="x-none" sz="2800" dirty="0" smtClean="0">
                <a:latin typeface="Sakkal Majalla" panose="02000000000000000000" pitchFamily="2" charset="-78"/>
                <a:cs typeface="Sakkal Majalla" panose="02000000000000000000" pitchFamily="2" charset="-78"/>
              </a:rPr>
              <a:t>ويجعل من هذه الاعتبارات أساسا</a:t>
            </a:r>
            <a:r>
              <a:rPr lang="ar-SA" sz="2800" dirty="0" smtClean="0">
                <a:latin typeface="Sakkal Majalla" panose="02000000000000000000" pitchFamily="2" charset="-78"/>
                <a:cs typeface="Sakkal Majalla" panose="02000000000000000000" pitchFamily="2" charset="-78"/>
              </a:rPr>
              <a:t>ً</a:t>
            </a:r>
            <a:r>
              <a:rPr lang="x-none" sz="2800" dirty="0" smtClean="0">
                <a:latin typeface="Sakkal Majalla" panose="02000000000000000000" pitchFamily="2" charset="-78"/>
                <a:cs typeface="Sakkal Majalla" panose="02000000000000000000" pitchFamily="2" charset="-78"/>
              </a:rPr>
              <a:t> للتمييز بين النظم الإقليمية.</a:t>
            </a:r>
          </a:p>
          <a:p>
            <a:endParaRPr lang="x-none" sz="2800" dirty="0">
              <a:latin typeface="Sakkal Majalla" panose="02000000000000000000" pitchFamily="2" charset="-78"/>
              <a:cs typeface="Sakkal Majalla" panose="02000000000000000000" pitchFamily="2" charset="-78"/>
            </a:endParaRPr>
          </a:p>
          <a:p>
            <a:r>
              <a:rPr lang="x-none" sz="2800" b="1" u="sng" dirty="0" smtClean="0">
                <a:solidFill>
                  <a:srgbClr val="AF0C0C"/>
                </a:solidFill>
                <a:latin typeface="Sakkal Majalla" panose="02000000000000000000" pitchFamily="2" charset="-78"/>
                <a:cs typeface="Sakkal Majalla" panose="02000000000000000000" pitchFamily="2" charset="-78"/>
              </a:rPr>
              <a:t>الاتجاه </a:t>
            </a:r>
            <a:r>
              <a:rPr lang="x-none" sz="2800" b="1" u="sng" dirty="0" err="1" smtClean="0">
                <a:solidFill>
                  <a:srgbClr val="AF0C0C"/>
                </a:solidFill>
                <a:latin typeface="Sakkal Majalla" panose="02000000000000000000" pitchFamily="2" charset="-78"/>
                <a:cs typeface="Sakkal Majalla" panose="02000000000000000000" pitchFamily="2" charset="-78"/>
              </a:rPr>
              <a:t>الثاني:</a:t>
            </a:r>
            <a:endParaRPr lang="x-none" sz="2800" b="1" u="sng" dirty="0" smtClean="0">
              <a:solidFill>
                <a:srgbClr val="AF0C0C"/>
              </a:solidFill>
              <a:latin typeface="Sakkal Majalla" panose="02000000000000000000" pitchFamily="2" charset="-78"/>
              <a:cs typeface="Sakkal Majalla" panose="02000000000000000000" pitchFamily="2" charset="-78"/>
            </a:endParaRPr>
          </a:p>
          <a:p>
            <a:r>
              <a:rPr lang="x-none" sz="2800" dirty="0" smtClean="0">
                <a:latin typeface="Sakkal Majalla" panose="02000000000000000000" pitchFamily="2" charset="-78"/>
                <a:cs typeface="Sakkal Majalla" panose="02000000000000000000" pitchFamily="2" charset="-78"/>
              </a:rPr>
              <a:t>ينطلق من أهمية توافر </a:t>
            </a:r>
            <a:r>
              <a:rPr lang="x-none" sz="2800" b="1" dirty="0" smtClean="0">
                <a:latin typeface="Sakkal Majalla" panose="02000000000000000000" pitchFamily="2" charset="-78"/>
                <a:cs typeface="Sakkal Majalla" panose="02000000000000000000" pitchFamily="2" charset="-78"/>
              </a:rPr>
              <a:t>عناصر التماثل بين الدول </a:t>
            </a:r>
            <a:r>
              <a:rPr lang="x-none" sz="2800" dirty="0" smtClean="0">
                <a:latin typeface="Sakkal Majalla" panose="02000000000000000000" pitchFamily="2" charset="-78"/>
                <a:cs typeface="Sakkal Majalla" panose="02000000000000000000" pitchFamily="2" charset="-78"/>
              </a:rPr>
              <a:t>التي تدخل في نطاق إقليم ما من الناحية الثقافية أو الاجتماعية أو الاقتصادية.</a:t>
            </a:r>
          </a:p>
          <a:p>
            <a:endParaRPr lang="x-none" sz="2800" dirty="0">
              <a:latin typeface="Sakkal Majalla" panose="02000000000000000000" pitchFamily="2" charset="-78"/>
              <a:cs typeface="Sakkal Majalla" panose="02000000000000000000" pitchFamily="2" charset="-78"/>
            </a:endParaRPr>
          </a:p>
          <a:p>
            <a:r>
              <a:rPr lang="x-none" sz="2800" b="1" u="sng" dirty="0" smtClean="0">
                <a:solidFill>
                  <a:srgbClr val="AF0C0C"/>
                </a:solidFill>
                <a:latin typeface="Sakkal Majalla" panose="02000000000000000000" pitchFamily="2" charset="-78"/>
                <a:cs typeface="Sakkal Majalla" panose="02000000000000000000" pitchFamily="2" charset="-78"/>
              </a:rPr>
              <a:t>الاتجاه </a:t>
            </a:r>
            <a:r>
              <a:rPr lang="x-none" sz="2800" b="1" u="sng" dirty="0" err="1" smtClean="0">
                <a:solidFill>
                  <a:srgbClr val="AF0C0C"/>
                </a:solidFill>
                <a:latin typeface="Sakkal Majalla" panose="02000000000000000000" pitchFamily="2" charset="-78"/>
                <a:cs typeface="Sakkal Majalla" panose="02000000000000000000" pitchFamily="2" charset="-78"/>
              </a:rPr>
              <a:t>الثالث:</a:t>
            </a:r>
            <a:endParaRPr lang="x-none" sz="2800" b="1" u="sng" dirty="0" smtClean="0">
              <a:solidFill>
                <a:srgbClr val="AF0C0C"/>
              </a:solidFill>
              <a:latin typeface="Sakkal Majalla" panose="02000000000000000000" pitchFamily="2" charset="-78"/>
              <a:cs typeface="Sakkal Majalla" panose="02000000000000000000" pitchFamily="2" charset="-78"/>
            </a:endParaRPr>
          </a:p>
          <a:p>
            <a:r>
              <a:rPr lang="x-none" sz="2800" dirty="0" smtClean="0">
                <a:latin typeface="Sakkal Majalla" panose="02000000000000000000" pitchFamily="2" charset="-78"/>
                <a:cs typeface="Sakkal Majalla" panose="02000000000000000000" pitchFamily="2" charset="-78"/>
              </a:rPr>
              <a:t>ينقد الاتجاهين السابقين على أساس أن الدول المتجاورة أو المتشابهة لا يشترط بالضرورة أن تكون على علاقات وثيقة فيما بينها وأن العامل الحيوي في أي نظام </a:t>
            </a:r>
            <a:r>
              <a:rPr lang="x-none" sz="2800" dirty="0" err="1" smtClean="0">
                <a:latin typeface="Sakkal Majalla" panose="02000000000000000000" pitchFamily="2" charset="-78"/>
                <a:cs typeface="Sakkal Majalla" panose="02000000000000000000" pitchFamily="2" charset="-78"/>
              </a:rPr>
              <a:t>أقليمي</a:t>
            </a:r>
            <a:r>
              <a:rPr lang="x-none" sz="2800" dirty="0" smtClean="0">
                <a:latin typeface="Sakkal Majalla" panose="02000000000000000000" pitchFamily="2" charset="-78"/>
                <a:cs typeface="Sakkal Majalla" panose="02000000000000000000" pitchFamily="2" charset="-78"/>
              </a:rPr>
              <a:t> هو مدى </a:t>
            </a:r>
            <a:r>
              <a:rPr lang="x-none" sz="2800" b="1" dirty="0" smtClean="0">
                <a:latin typeface="Sakkal Majalla" panose="02000000000000000000" pitchFamily="2" charset="-78"/>
                <a:cs typeface="Sakkal Majalla" panose="02000000000000000000" pitchFamily="2" charset="-78"/>
              </a:rPr>
              <a:t>وجود تفاعلات سياسية واقتصادية وثقافية واجتماعية </a:t>
            </a:r>
            <a:r>
              <a:rPr lang="x-none" sz="2800" dirty="0" smtClean="0">
                <a:latin typeface="Sakkal Majalla" panose="02000000000000000000" pitchFamily="2" charset="-78"/>
                <a:cs typeface="Sakkal Majalla" panose="02000000000000000000" pitchFamily="2" charset="-78"/>
              </a:rPr>
              <a:t>بين الدول وبعضها البعض.</a:t>
            </a:r>
            <a:endParaRPr lang="x-none" sz="2800"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51520" y="404664"/>
            <a:ext cx="8568952" cy="5242461"/>
          </a:xfrm>
          <a:prstGeom prst="rect">
            <a:avLst/>
          </a:prstGeom>
          <a:noFill/>
        </p:spPr>
        <p:txBody>
          <a:bodyPr wrap="square" rtlCol="1">
            <a:spAutoFit/>
          </a:bodyPr>
          <a:lstStyle/>
          <a:p>
            <a:r>
              <a:rPr lang="x-none" sz="3600" b="1" u="sng" dirty="0">
                <a:solidFill>
                  <a:schemeClr val="accent6">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العناصر الواجب توافرها في أي منظمة إقليمية في </a:t>
            </a:r>
            <a:r>
              <a:rPr lang="x-none" sz="3600" b="1" u="sng" dirty="0" err="1">
                <a:solidFill>
                  <a:schemeClr val="accent6">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التالي</a:t>
            </a:r>
            <a:r>
              <a:rPr lang="x-none" sz="3600" b="1" u="sng" dirty="0" err="1" smtClean="0">
                <a:solidFill>
                  <a:schemeClr val="accent6">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a:t>
            </a:r>
            <a:endParaRPr lang="x-none" sz="3600" b="1" u="sng" dirty="0" smtClean="0">
              <a:solidFill>
                <a:schemeClr val="accent6">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endParaRPr lang="x-none" sz="3200" b="1" u="sng"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a:lnSpc>
                <a:spcPct val="140000"/>
              </a:lnSpc>
              <a:buFont typeface="Arial" pitchFamily="34" charset="0"/>
              <a:buChar char="•"/>
            </a:pPr>
            <a:r>
              <a:rPr lang="x-none" sz="3200" dirty="0" smtClean="0">
                <a:latin typeface="Sakkal Majalla" panose="02000000000000000000" pitchFamily="2" charset="-78"/>
                <a:cs typeface="Sakkal Majalla" panose="02000000000000000000" pitchFamily="2" charset="-78"/>
              </a:rPr>
              <a:t>ارتكاز المنظمة الإقليمية الى </a:t>
            </a:r>
            <a:r>
              <a:rPr lang="x-none" sz="3200" b="1" dirty="0" smtClean="0">
                <a:latin typeface="Sakkal Majalla" panose="02000000000000000000" pitchFamily="2" charset="-78"/>
                <a:cs typeface="Sakkal Majalla" panose="02000000000000000000" pitchFamily="2" charset="-78"/>
              </a:rPr>
              <a:t>معاهدة جماعية </a:t>
            </a:r>
            <a:r>
              <a:rPr lang="x-none" sz="3200" dirty="0" smtClean="0">
                <a:latin typeface="Sakkal Majalla" panose="02000000000000000000" pitchFamily="2" charset="-78"/>
                <a:cs typeface="Sakkal Majalla" panose="02000000000000000000" pitchFamily="2" charset="-78"/>
              </a:rPr>
              <a:t>أطرافها الدول.</a:t>
            </a:r>
          </a:p>
          <a:p>
            <a:pPr>
              <a:lnSpc>
                <a:spcPct val="140000"/>
              </a:lnSpc>
              <a:buFont typeface="Arial" pitchFamily="34" charset="0"/>
              <a:buChar char="•"/>
            </a:pPr>
            <a:r>
              <a:rPr lang="x-none" sz="3200" dirty="0" smtClean="0">
                <a:latin typeface="Sakkal Majalla" panose="02000000000000000000" pitchFamily="2" charset="-78"/>
                <a:cs typeface="Sakkal Majalla" panose="02000000000000000000" pitchFamily="2" charset="-78"/>
              </a:rPr>
              <a:t>توافر مقومات </a:t>
            </a:r>
            <a:r>
              <a:rPr lang="x-none" sz="3200" b="1" dirty="0" smtClean="0">
                <a:latin typeface="Sakkal Majalla" panose="02000000000000000000" pitchFamily="2" charset="-78"/>
                <a:cs typeface="Sakkal Majalla" panose="02000000000000000000" pitchFamily="2" charset="-78"/>
              </a:rPr>
              <a:t>التضامن الاجتماعي </a:t>
            </a:r>
            <a:r>
              <a:rPr lang="x-none" sz="3200" dirty="0" smtClean="0">
                <a:latin typeface="Sakkal Majalla" panose="02000000000000000000" pitchFamily="2" charset="-78"/>
                <a:cs typeface="Sakkal Majalla" panose="02000000000000000000" pitchFamily="2" charset="-78"/>
              </a:rPr>
              <a:t>والجوار الجغرافي بين تلك الدول.</a:t>
            </a:r>
          </a:p>
          <a:p>
            <a:pPr>
              <a:lnSpc>
                <a:spcPct val="140000"/>
              </a:lnSpc>
              <a:buFont typeface="Arial" pitchFamily="34" charset="0"/>
              <a:buChar char="•"/>
            </a:pPr>
            <a:r>
              <a:rPr lang="x-none" sz="3200" dirty="0" smtClean="0">
                <a:latin typeface="Sakkal Majalla" panose="02000000000000000000" pitchFamily="2" charset="-78"/>
                <a:cs typeface="Sakkal Majalla" panose="02000000000000000000" pitchFamily="2" charset="-78"/>
              </a:rPr>
              <a:t>تمتع المنظمة الإقليمية بصفة </a:t>
            </a:r>
            <a:r>
              <a:rPr lang="x-none" sz="3200" b="1" dirty="0" smtClean="0">
                <a:latin typeface="Sakkal Majalla" panose="02000000000000000000" pitchFamily="2" charset="-78"/>
                <a:cs typeface="Sakkal Majalla" panose="02000000000000000000" pitchFamily="2" charset="-78"/>
              </a:rPr>
              <a:t>الاستمرارية.</a:t>
            </a:r>
          </a:p>
          <a:p>
            <a:pPr>
              <a:lnSpc>
                <a:spcPct val="140000"/>
              </a:lnSpc>
              <a:buFont typeface="Arial" pitchFamily="34" charset="0"/>
              <a:buChar char="•"/>
            </a:pPr>
            <a:r>
              <a:rPr lang="x-none" sz="3200" dirty="0" smtClean="0">
                <a:latin typeface="Sakkal Majalla" panose="02000000000000000000" pitchFamily="2" charset="-78"/>
                <a:cs typeface="Sakkal Majalla" panose="02000000000000000000" pitchFamily="2" charset="-78"/>
              </a:rPr>
              <a:t>تمتع المنظمة الإقليمية</a:t>
            </a:r>
            <a:r>
              <a:rPr lang="x-none" sz="3200" b="1" dirty="0" smtClean="0">
                <a:latin typeface="Sakkal Majalla" panose="02000000000000000000" pitchFamily="2" charset="-78"/>
                <a:cs typeface="Sakkal Majalla" panose="02000000000000000000" pitchFamily="2" charset="-78"/>
              </a:rPr>
              <a:t> بالشخصية القانونية </a:t>
            </a:r>
            <a:r>
              <a:rPr lang="x-none" sz="3200" dirty="0" smtClean="0">
                <a:latin typeface="Sakkal Majalla" panose="02000000000000000000" pitchFamily="2" charset="-78"/>
                <a:cs typeface="Sakkal Majalla" panose="02000000000000000000" pitchFamily="2" charset="-78"/>
              </a:rPr>
              <a:t>الدولية.</a:t>
            </a:r>
          </a:p>
          <a:p>
            <a:pPr>
              <a:lnSpc>
                <a:spcPct val="140000"/>
              </a:lnSpc>
              <a:buFont typeface="Arial" pitchFamily="34" charset="0"/>
              <a:buChar char="•"/>
            </a:pPr>
            <a:r>
              <a:rPr lang="x-none" sz="3200" dirty="0" smtClean="0">
                <a:latin typeface="Sakkal Majalla" panose="02000000000000000000" pitchFamily="2" charset="-78"/>
                <a:cs typeface="Sakkal Majalla" panose="02000000000000000000" pitchFamily="2" charset="-78"/>
              </a:rPr>
              <a:t>أهمية </a:t>
            </a:r>
            <a:r>
              <a:rPr lang="x-none" sz="3200" b="1" dirty="0" smtClean="0">
                <a:latin typeface="Sakkal Majalla" panose="02000000000000000000" pitchFamily="2" charset="-78"/>
                <a:cs typeface="Sakkal Majalla" panose="02000000000000000000" pitchFamily="2" charset="-78"/>
              </a:rPr>
              <a:t>توافق أهداف</a:t>
            </a:r>
            <a:r>
              <a:rPr lang="x-none" sz="3200" dirty="0" smtClean="0">
                <a:latin typeface="Sakkal Majalla" panose="02000000000000000000" pitchFamily="2" charset="-78"/>
                <a:cs typeface="Sakkal Majalla" panose="02000000000000000000" pitchFamily="2" charset="-78"/>
              </a:rPr>
              <a:t> المنظمة الإقليمية مع أهداف الأمم المتحدة والتي ينبغي أن يكون من بين أهدافها العمل على حفظ الأمن والسلام الدوليين.</a:t>
            </a:r>
            <a:endParaRPr lang="x-none" sz="3200"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467544" y="620688"/>
            <a:ext cx="8424936" cy="5509200"/>
          </a:xfrm>
          <a:prstGeom prst="rect">
            <a:avLst/>
          </a:prstGeom>
          <a:noFill/>
        </p:spPr>
        <p:txBody>
          <a:bodyPr wrap="square" rtlCol="1">
            <a:spAutoFit/>
          </a:bodyPr>
          <a:lstStyle/>
          <a:p>
            <a:r>
              <a:rPr lang="x-none" sz="3200" b="1" u="sng"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انواع المنظمات الإقليمية التي تعمل لصالح </a:t>
            </a:r>
            <a:r>
              <a:rPr lang="x-none" sz="3200" b="1" u="sng" dirty="0" err="1">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الطفولة</a:t>
            </a:r>
            <a:r>
              <a:rPr lang="x-none" sz="3200" b="1" u="sng" dirty="0" err="1"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a:t>
            </a:r>
            <a:endParaRPr lang="x-none" sz="3200" b="1" u="sng"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endParaRPr lang="x-none" sz="3200" b="1" u="sng"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marL="342900" indent="-342900">
              <a:buAutoNum type="arabicPeriod"/>
            </a:pPr>
            <a:r>
              <a:rPr lang="x-none" sz="3200" b="1" u="sng" dirty="0" smtClean="0">
                <a:solidFill>
                  <a:schemeClr val="accent1">
                    <a:lumMod val="60000"/>
                    <a:lumOff val="40000"/>
                  </a:schemeClr>
                </a:solidFill>
                <a:latin typeface="Sakkal Majalla" panose="02000000000000000000" pitchFamily="2" charset="-78"/>
                <a:cs typeface="Sakkal Majalla" panose="02000000000000000000" pitchFamily="2" charset="-78"/>
              </a:rPr>
              <a:t>المنظمات الإقليمية </a:t>
            </a:r>
            <a:r>
              <a:rPr lang="x-none" sz="3200" b="1" u="sng" dirty="0" err="1" smtClean="0">
                <a:solidFill>
                  <a:schemeClr val="accent1">
                    <a:lumMod val="60000"/>
                    <a:lumOff val="40000"/>
                  </a:schemeClr>
                </a:solidFill>
                <a:latin typeface="Sakkal Majalla" panose="02000000000000000000" pitchFamily="2" charset="-78"/>
                <a:cs typeface="Sakkal Majalla" panose="02000000000000000000" pitchFamily="2" charset="-78"/>
              </a:rPr>
              <a:t>العامة:</a:t>
            </a:r>
            <a:endParaRPr lang="x-none" sz="3200" b="1" u="sng" dirty="0" smtClean="0">
              <a:solidFill>
                <a:schemeClr val="accent1">
                  <a:lumMod val="60000"/>
                  <a:lumOff val="40000"/>
                </a:schemeClr>
              </a:solidFill>
              <a:latin typeface="Sakkal Majalla" panose="02000000000000000000" pitchFamily="2" charset="-78"/>
              <a:cs typeface="Sakkal Majalla" panose="02000000000000000000" pitchFamily="2" charset="-78"/>
            </a:endParaRPr>
          </a:p>
          <a:p>
            <a:pPr marL="342900" indent="-342900"/>
            <a:r>
              <a:rPr lang="x-none" sz="3200" dirty="0" smtClean="0">
                <a:latin typeface="Sakkal Majalla" panose="02000000000000000000" pitchFamily="2" charset="-78"/>
                <a:cs typeface="Sakkal Majalla" panose="02000000000000000000" pitchFamily="2" charset="-78"/>
              </a:rPr>
              <a:t>هي المنظمة التي تقتصر العضوية فيها على مجموعة معينة من الدول التي تجمعها روابط مشتركة سياسية أو اقتصادية او غير ذلك, بشرط أن تكون هذه الدول </a:t>
            </a:r>
            <a:r>
              <a:rPr lang="x-none" sz="3200" b="1" dirty="0" smtClean="0">
                <a:latin typeface="Sakkal Majalla" panose="02000000000000000000" pitchFamily="2" charset="-78"/>
                <a:cs typeface="Sakkal Majalla" panose="02000000000000000000" pitchFamily="2" charset="-78"/>
              </a:rPr>
              <a:t>مترابطة جغرافيا.</a:t>
            </a:r>
          </a:p>
          <a:p>
            <a:pPr marL="342900" indent="-342900"/>
            <a:endParaRPr lang="x-none" sz="3200" dirty="0">
              <a:latin typeface="Sakkal Majalla" panose="02000000000000000000" pitchFamily="2" charset="-78"/>
              <a:cs typeface="Sakkal Majalla" panose="02000000000000000000" pitchFamily="2" charset="-78"/>
            </a:endParaRPr>
          </a:p>
          <a:p>
            <a:pPr marL="342900" indent="-342900"/>
            <a:r>
              <a:rPr lang="x-none" sz="3200" b="1" u="sng" dirty="0" err="1" smtClean="0">
                <a:solidFill>
                  <a:srgbClr val="F3302F"/>
                </a:solidFill>
                <a:latin typeface="Sakkal Majalla" panose="02000000000000000000" pitchFamily="2" charset="-78"/>
                <a:cs typeface="Sakkal Majalla" panose="02000000000000000000" pitchFamily="2" charset="-78"/>
              </a:rPr>
              <a:t>2.</a:t>
            </a:r>
            <a:r>
              <a:rPr lang="x-none" sz="3200" b="1" u="sng" dirty="0" smtClean="0">
                <a:solidFill>
                  <a:srgbClr val="F3302F"/>
                </a:solidFill>
                <a:latin typeface="Sakkal Majalla" panose="02000000000000000000" pitchFamily="2" charset="-78"/>
                <a:cs typeface="Sakkal Majalla" panose="02000000000000000000" pitchFamily="2" charset="-78"/>
              </a:rPr>
              <a:t> المنظمة الإقليمية </a:t>
            </a:r>
            <a:r>
              <a:rPr lang="x-none" sz="3200" b="1" u="sng" dirty="0" err="1" smtClean="0">
                <a:solidFill>
                  <a:srgbClr val="F3302F"/>
                </a:solidFill>
                <a:latin typeface="Sakkal Majalla" panose="02000000000000000000" pitchFamily="2" charset="-78"/>
                <a:cs typeface="Sakkal Majalla" panose="02000000000000000000" pitchFamily="2" charset="-78"/>
              </a:rPr>
              <a:t>المتخصصة:</a:t>
            </a:r>
            <a:endParaRPr lang="x-none" sz="3200" b="1" u="sng" dirty="0" smtClean="0">
              <a:solidFill>
                <a:srgbClr val="F3302F"/>
              </a:solidFill>
              <a:latin typeface="Sakkal Majalla" panose="02000000000000000000" pitchFamily="2" charset="-78"/>
              <a:cs typeface="Sakkal Majalla" panose="02000000000000000000" pitchFamily="2" charset="-78"/>
            </a:endParaRPr>
          </a:p>
          <a:p>
            <a:pPr marL="342900" indent="-342900"/>
            <a:r>
              <a:rPr lang="x-none" sz="3200" dirty="0" smtClean="0">
                <a:latin typeface="Sakkal Majalla" panose="02000000000000000000" pitchFamily="2" charset="-78"/>
                <a:cs typeface="Sakkal Majalla" panose="02000000000000000000" pitchFamily="2" charset="-78"/>
              </a:rPr>
              <a:t>هي المنظمة التي تقتصر العضوية فيها على مجموعة من الدول التي تجمعها روابط مشتركة وتكون متناسقة جغرافيا </a:t>
            </a:r>
            <a:r>
              <a:rPr lang="x-none" sz="3200" b="1" dirty="0" smtClean="0">
                <a:latin typeface="Sakkal Majalla" panose="02000000000000000000" pitchFamily="2" charset="-78"/>
                <a:cs typeface="Sakkal Majalla" panose="02000000000000000000" pitchFamily="2" charset="-78"/>
              </a:rPr>
              <a:t>وتخدم غرض متخصص </a:t>
            </a:r>
            <a:r>
              <a:rPr lang="x-none" sz="3200" dirty="0" smtClean="0">
                <a:latin typeface="Sakkal Majalla" panose="02000000000000000000" pitchFamily="2" charset="-78"/>
                <a:cs typeface="Sakkal Majalla" panose="02000000000000000000" pitchFamily="2" charset="-78"/>
              </a:rPr>
              <a:t>في مجال من المجالات الاقتصادية أو الصحية أو رعاية الطفولة.</a:t>
            </a:r>
            <a:endParaRPr lang="x-none" sz="3200"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39552" y="332656"/>
            <a:ext cx="8136904" cy="6235553"/>
          </a:xfrm>
          <a:prstGeom prst="rect">
            <a:avLst/>
          </a:prstGeom>
          <a:noFill/>
        </p:spPr>
        <p:txBody>
          <a:bodyPr wrap="square" rtlCol="1">
            <a:spAutoFit/>
          </a:bodyPr>
          <a:lstStyle/>
          <a:p>
            <a:r>
              <a:rPr lang="x-none" sz="3600" b="1" u="sng" dirty="0">
                <a:solidFill>
                  <a:srgbClr val="F3302F"/>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من أبرز أهداف المنظمات الإقليمية ما </a:t>
            </a:r>
            <a:r>
              <a:rPr lang="x-none" sz="3600" b="1" u="sng" dirty="0" err="1">
                <a:solidFill>
                  <a:srgbClr val="F3302F"/>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يلي</a:t>
            </a:r>
            <a:r>
              <a:rPr lang="x-none" sz="3600" b="1" u="sng" dirty="0" err="1" smtClean="0">
                <a:solidFill>
                  <a:srgbClr val="F3302F"/>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a:t>
            </a:r>
            <a:endParaRPr lang="x-none" sz="3600" b="1" u="sng" dirty="0" smtClean="0">
              <a:solidFill>
                <a:srgbClr val="F3302F"/>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endParaRPr lang="x-none" sz="3200" b="1" u="sng"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marL="457200" indent="-457200">
              <a:lnSpc>
                <a:spcPct val="130000"/>
              </a:lnSpc>
              <a:buFont typeface="Arial"/>
              <a:buChar char="•"/>
            </a:pPr>
            <a:r>
              <a:rPr lang="x-none" sz="3200" dirty="0" smtClean="0">
                <a:latin typeface="Sakkal Majalla" panose="02000000000000000000" pitchFamily="2" charset="-78"/>
                <a:cs typeface="Sakkal Majalla" panose="02000000000000000000" pitchFamily="2" charset="-78"/>
              </a:rPr>
              <a:t>السعي لتحقيق التعاون في الميادين </a:t>
            </a:r>
            <a:r>
              <a:rPr lang="x-none" sz="3200" b="1" dirty="0" smtClean="0">
                <a:latin typeface="Sakkal Majalla" panose="02000000000000000000" pitchFamily="2" charset="-78"/>
                <a:cs typeface="Sakkal Majalla" panose="02000000000000000000" pitchFamily="2" charset="-78"/>
              </a:rPr>
              <a:t>السياسية</a:t>
            </a:r>
            <a:r>
              <a:rPr lang="x-none" sz="3200" dirty="0" smtClean="0">
                <a:latin typeface="Sakkal Majalla" panose="02000000000000000000" pitchFamily="2" charset="-78"/>
                <a:cs typeface="Sakkal Majalla" panose="02000000000000000000" pitchFamily="2" charset="-78"/>
              </a:rPr>
              <a:t> بما يضمن مصالح الدول المنضمة إليها.</a:t>
            </a:r>
          </a:p>
          <a:p>
            <a:pPr marL="457200" indent="-457200">
              <a:lnSpc>
                <a:spcPct val="130000"/>
              </a:lnSpc>
              <a:buFont typeface="Arial"/>
              <a:buChar char="•"/>
            </a:pPr>
            <a:r>
              <a:rPr lang="x-none" sz="3200" dirty="0" smtClean="0">
                <a:latin typeface="Sakkal Majalla" panose="02000000000000000000" pitchFamily="2" charset="-78"/>
                <a:cs typeface="Sakkal Majalla" panose="02000000000000000000" pitchFamily="2" charset="-78"/>
              </a:rPr>
              <a:t>تقوية التعاون </a:t>
            </a:r>
            <a:r>
              <a:rPr lang="x-none" sz="3200" b="1" dirty="0" smtClean="0">
                <a:latin typeface="Sakkal Majalla" panose="02000000000000000000" pitchFamily="2" charset="-78"/>
                <a:cs typeface="Sakkal Majalla" panose="02000000000000000000" pitchFamily="2" charset="-78"/>
              </a:rPr>
              <a:t>الاقتصادي</a:t>
            </a:r>
            <a:r>
              <a:rPr lang="x-none" sz="3200" dirty="0" smtClean="0">
                <a:latin typeface="Sakkal Majalla" panose="02000000000000000000" pitchFamily="2" charset="-78"/>
                <a:cs typeface="Sakkal Majalla" panose="02000000000000000000" pitchFamily="2" charset="-78"/>
              </a:rPr>
              <a:t> المشترك للدول الأعضاء.</a:t>
            </a:r>
          </a:p>
          <a:p>
            <a:pPr marL="457200" indent="-457200">
              <a:lnSpc>
                <a:spcPct val="130000"/>
              </a:lnSpc>
              <a:buFont typeface="Arial"/>
              <a:buChar char="•"/>
            </a:pPr>
            <a:r>
              <a:rPr lang="x-none" sz="3200" dirty="0" smtClean="0">
                <a:latin typeface="Sakkal Majalla" panose="02000000000000000000" pitchFamily="2" charset="-78"/>
                <a:cs typeface="Sakkal Majalla" panose="02000000000000000000" pitchFamily="2" charset="-78"/>
              </a:rPr>
              <a:t>تحقيق التعاون </a:t>
            </a:r>
            <a:r>
              <a:rPr lang="x-none" sz="3200" b="1" dirty="0" smtClean="0">
                <a:latin typeface="Sakkal Majalla" panose="02000000000000000000" pitchFamily="2" charset="-78"/>
                <a:cs typeface="Sakkal Majalla" panose="02000000000000000000" pitchFamily="2" charset="-78"/>
              </a:rPr>
              <a:t>الثقافي</a:t>
            </a:r>
            <a:r>
              <a:rPr lang="x-none" sz="3200" dirty="0" smtClean="0">
                <a:latin typeface="Sakkal Majalla" panose="02000000000000000000" pitchFamily="2" charset="-78"/>
                <a:cs typeface="Sakkal Majalla" panose="02000000000000000000" pitchFamily="2" charset="-78"/>
              </a:rPr>
              <a:t> المشترك بين الدول من أجل الوصول الى التعميق القيمي الثقافي.</a:t>
            </a:r>
          </a:p>
          <a:p>
            <a:pPr marL="457200" indent="-457200">
              <a:lnSpc>
                <a:spcPct val="130000"/>
              </a:lnSpc>
              <a:buFont typeface="Arial"/>
              <a:buChar char="•"/>
            </a:pPr>
            <a:r>
              <a:rPr lang="x-none" sz="3200" dirty="0" smtClean="0">
                <a:latin typeface="Sakkal Majalla" panose="02000000000000000000" pitchFamily="2" charset="-78"/>
                <a:cs typeface="Sakkal Majalla" panose="02000000000000000000" pitchFamily="2" charset="-78"/>
              </a:rPr>
              <a:t>العمل على اكتساب النشاط </a:t>
            </a:r>
            <a:r>
              <a:rPr lang="x-none" sz="3200" b="1" dirty="0" smtClean="0">
                <a:latin typeface="Sakkal Majalla" panose="02000000000000000000" pitchFamily="2" charset="-78"/>
                <a:cs typeface="Sakkal Majalla" panose="02000000000000000000" pitchFamily="2" charset="-78"/>
              </a:rPr>
              <a:t>الاجتماعي.</a:t>
            </a:r>
          </a:p>
          <a:p>
            <a:pPr marL="457200" indent="-457200">
              <a:lnSpc>
                <a:spcPct val="130000"/>
              </a:lnSpc>
              <a:buFont typeface="Arial"/>
              <a:buChar char="•"/>
            </a:pPr>
            <a:r>
              <a:rPr lang="x-none" sz="3200" dirty="0" smtClean="0">
                <a:latin typeface="Sakkal Majalla" panose="02000000000000000000" pitchFamily="2" charset="-78"/>
                <a:cs typeface="Sakkal Majalla" panose="02000000000000000000" pitchFamily="2" charset="-78"/>
              </a:rPr>
              <a:t>تحقيق</a:t>
            </a:r>
            <a:r>
              <a:rPr lang="x-none" sz="3200" b="1" dirty="0" smtClean="0">
                <a:latin typeface="Sakkal Majalla" panose="02000000000000000000" pitchFamily="2" charset="-78"/>
                <a:cs typeface="Sakkal Majalla" panose="02000000000000000000" pitchFamily="2" charset="-78"/>
              </a:rPr>
              <a:t> التكامل </a:t>
            </a:r>
            <a:r>
              <a:rPr lang="x-none" sz="3200" dirty="0" smtClean="0">
                <a:latin typeface="Sakkal Majalla" panose="02000000000000000000" pitchFamily="2" charset="-78"/>
                <a:cs typeface="Sakkal Majalla" panose="02000000000000000000" pitchFamily="2" charset="-78"/>
              </a:rPr>
              <a:t>في أحسن صوره في الميادين المختلفة المشتركة بين الدول</a:t>
            </a:r>
            <a:r>
              <a:rPr lang="x-none" sz="2400" dirty="0" smtClean="0">
                <a:latin typeface="Sakkal Majalla" panose="02000000000000000000" pitchFamily="2" charset="-78"/>
                <a:cs typeface="Sakkal Majalla" panose="02000000000000000000" pitchFamily="2" charset="-78"/>
              </a:rPr>
              <a:t>.</a:t>
            </a:r>
            <a:endParaRPr lang="x-none" sz="2400"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00192" y="5229200"/>
            <a:ext cx="2484875" cy="369332"/>
          </a:xfrm>
          <a:prstGeom prst="rect">
            <a:avLst/>
          </a:prstGeom>
        </p:spPr>
        <p:txBody>
          <a:bodyPr wrap="none">
            <a:spAutoFit/>
          </a:bodyPr>
          <a:lstStyle/>
          <a:p>
            <a:r>
              <a:rPr lang="en-US" dirty="0"/>
              <a:t>http://</a:t>
            </a:r>
            <a:r>
              <a:rPr lang="en-US" dirty="0" err="1"/>
              <a:t>www.arabccd.org</a:t>
            </a:r>
            <a:r>
              <a:rPr lang="en-US" dirty="0"/>
              <a:t>/</a:t>
            </a:r>
          </a:p>
        </p:txBody>
      </p:sp>
      <p:pic>
        <p:nvPicPr>
          <p:cNvPr id="3" name="Picture 2"/>
          <p:cNvPicPr>
            <a:picLocks noChangeAspect="1"/>
          </p:cNvPicPr>
          <p:nvPr/>
        </p:nvPicPr>
        <p:blipFill>
          <a:blip r:embed="rId2"/>
          <a:stretch>
            <a:fillRect/>
          </a:stretch>
        </p:blipFill>
        <p:spPr>
          <a:xfrm>
            <a:off x="6372200" y="188640"/>
            <a:ext cx="2232248" cy="2232248"/>
          </a:xfrm>
          <a:prstGeom prst="rect">
            <a:avLst/>
          </a:prstGeom>
        </p:spPr>
      </p:pic>
      <p:sp>
        <p:nvSpPr>
          <p:cNvPr id="10" name="Title 9"/>
          <p:cNvSpPr>
            <a:spLocks noGrp="1"/>
          </p:cNvSpPr>
          <p:nvPr>
            <p:ph type="ctrTitle"/>
          </p:nvPr>
        </p:nvSpPr>
        <p:spPr/>
        <p:txBody>
          <a:bodyPr/>
          <a:lstStyle/>
          <a:p>
            <a:pPr algn="r"/>
            <a:r>
              <a:rPr lang="ar-SA" dirty="0" smtClean="0">
                <a:latin typeface="Sakkal Majalla" panose="02000000000000000000" pitchFamily="2" charset="-78"/>
                <a:cs typeface="Sakkal Majalla" panose="02000000000000000000" pitchFamily="2" charset="-78"/>
              </a:rPr>
              <a:t>المجلس العربي للطفولة والتنمية</a:t>
            </a:r>
            <a:endParaRPr lang="en-US" dirty="0">
              <a:latin typeface="Sakkal Majalla" panose="02000000000000000000" pitchFamily="2" charset="-78"/>
              <a:cs typeface="Sakkal Majalla" panose="02000000000000000000" pitchFamily="2" charset="-78"/>
            </a:endParaRPr>
          </a:p>
        </p:txBody>
      </p:sp>
      <p:sp>
        <p:nvSpPr>
          <p:cNvPr id="12" name="Text Placeholder 11"/>
          <p:cNvSpPr>
            <a:spLocks noGrp="1"/>
          </p:cNvSpPr>
          <p:nvPr>
            <p:ph type="body" sz="quarter" idx="13"/>
          </p:nvPr>
        </p:nvSpPr>
        <p:spPr>
          <a:xfrm>
            <a:off x="1259632" y="2204864"/>
            <a:ext cx="8021782" cy="2209800"/>
          </a:xfrm>
        </p:spPr>
        <p:txBody>
          <a:bodyPr/>
          <a:lstStyle/>
          <a:p>
            <a:r>
              <a:rPr lang="ar-SA" sz="7200" dirty="0" smtClean="0">
                <a:latin typeface="Sakkal Majalla" panose="02000000000000000000" pitchFamily="2" charset="-78"/>
                <a:cs typeface="Sakkal Majalla" panose="02000000000000000000" pitchFamily="2" charset="-78"/>
              </a:rPr>
              <a:t>االمجلس العربي للطفولة وااتنمية</a:t>
            </a:r>
            <a:endParaRPr lang="en-US" sz="7200"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836712"/>
            <a:ext cx="7920880" cy="5386090"/>
          </a:xfrm>
          <a:prstGeom prst="rect">
            <a:avLst/>
          </a:prstGeom>
          <a:noFill/>
        </p:spPr>
        <p:txBody>
          <a:bodyPr wrap="square" rtlCol="1">
            <a:spAutoFit/>
          </a:bodyPr>
          <a:lstStyle/>
          <a:p>
            <a:r>
              <a:rPr lang="x-none" sz="3600" b="1" u="sng"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نشأ</a:t>
            </a:r>
            <a:r>
              <a:rPr lang="ar-SA" sz="3600" b="1" u="sng"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ة</a:t>
            </a:r>
            <a:r>
              <a:rPr lang="x-none" sz="3600" b="1" u="sng"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 </a:t>
            </a:r>
            <a:r>
              <a:rPr lang="x-none" sz="3600" b="1" u="sng"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المنظمة</a:t>
            </a:r>
            <a:r>
              <a:rPr lang="x-none" sz="3600" b="1" u="sng" dirty="0" smtClean="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a:t>
            </a:r>
          </a:p>
          <a:p>
            <a:endParaRPr lang="x-none" sz="2800" b="1" u="sng" dirty="0">
              <a:solidFill>
                <a:schemeClr val="accent2">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marL="342900" indent="-342900">
              <a:buFont typeface="Arial"/>
              <a:buChar char="•"/>
            </a:pPr>
            <a:r>
              <a:rPr lang="x-none" sz="2800" dirty="0" smtClean="0">
                <a:latin typeface="Sakkal Majalla" panose="02000000000000000000" pitchFamily="2" charset="-78"/>
                <a:cs typeface="Sakkal Majalla" panose="02000000000000000000" pitchFamily="2" charset="-78"/>
              </a:rPr>
              <a:t>هي منظمة </a:t>
            </a:r>
            <a:r>
              <a:rPr lang="x-none" sz="2800" b="1" dirty="0" smtClean="0">
                <a:latin typeface="Sakkal Majalla" panose="02000000000000000000" pitchFamily="2" charset="-78"/>
                <a:cs typeface="Sakkal Majalla" panose="02000000000000000000" pitchFamily="2" charset="-78"/>
              </a:rPr>
              <a:t>غير حكومية </a:t>
            </a:r>
          </a:p>
          <a:p>
            <a:pPr marL="342900" indent="-342900">
              <a:buFont typeface="Arial"/>
              <a:buChar char="•"/>
            </a:pPr>
            <a:r>
              <a:rPr lang="x-none" sz="2800" dirty="0" smtClean="0">
                <a:latin typeface="Sakkal Majalla" panose="02000000000000000000" pitchFamily="2" charset="-78"/>
                <a:cs typeface="Sakkal Majalla" panose="02000000000000000000" pitchFamily="2" charset="-78"/>
              </a:rPr>
              <a:t>تشمل عضويتها أسماء الأشخاص والمؤسسات الموقعة على طلب التأسيس</a:t>
            </a:r>
            <a:r>
              <a:rPr lang="ar-SA" sz="2800" dirty="0" smtClean="0">
                <a:latin typeface="Sakkal Majalla" panose="02000000000000000000" pitchFamily="2" charset="-78"/>
                <a:cs typeface="Sakkal Majalla" panose="02000000000000000000" pitchFamily="2" charset="-78"/>
              </a:rPr>
              <a:t>.</a:t>
            </a:r>
            <a:r>
              <a:rPr lang="x-none" sz="2800" dirty="0" smtClean="0">
                <a:latin typeface="Sakkal Majalla" panose="02000000000000000000" pitchFamily="2" charset="-78"/>
                <a:cs typeface="Sakkal Majalla" panose="02000000000000000000" pitchFamily="2" charset="-78"/>
              </a:rPr>
              <a:t> ومن ينضم اليهم من المهتمين بشئون الطفولة ورعايتها وتنميتها في الوطن العربي</a:t>
            </a:r>
            <a:r>
              <a:rPr lang="ar-SA" sz="2800" dirty="0" smtClean="0">
                <a:latin typeface="Sakkal Majalla" panose="02000000000000000000" pitchFamily="2" charset="-78"/>
                <a:cs typeface="Sakkal Majalla" panose="02000000000000000000" pitchFamily="2" charset="-78"/>
              </a:rPr>
              <a:t>.</a:t>
            </a:r>
            <a:endParaRPr lang="x-none" sz="2800" dirty="0" smtClean="0">
              <a:latin typeface="Sakkal Majalla" panose="02000000000000000000" pitchFamily="2" charset="-78"/>
              <a:cs typeface="Sakkal Majalla" panose="02000000000000000000" pitchFamily="2" charset="-78"/>
            </a:endParaRPr>
          </a:p>
          <a:p>
            <a:pPr marL="342900" indent="-342900">
              <a:buFont typeface="Arial"/>
              <a:buChar char="•"/>
            </a:pPr>
            <a:r>
              <a:rPr lang="x-none" sz="2800" dirty="0" smtClean="0">
                <a:latin typeface="Sakkal Majalla" panose="02000000000000000000" pitchFamily="2" charset="-78"/>
                <a:cs typeface="Sakkal Majalla" panose="02000000000000000000" pitchFamily="2" charset="-78"/>
              </a:rPr>
              <a:t>والمجلس له صفة الشخصية الاعتبارية ويحق له أن يتملك الأموال المنقولة وغير المنقولة وأن يقوم بجميع الأعمال اللازمة لتحقيق غاياته وفقا لنظامية الأساس ولما تقرره الهيئة العمومية ومجلس الأمناء.</a:t>
            </a:r>
          </a:p>
          <a:p>
            <a:pPr marL="342900" indent="-342900">
              <a:buFont typeface="Arial"/>
              <a:buChar char="•"/>
            </a:pPr>
            <a:r>
              <a:rPr lang="x-none" sz="2800" dirty="0" smtClean="0">
                <a:latin typeface="Sakkal Majalla" panose="02000000000000000000" pitchFamily="2" charset="-78"/>
                <a:cs typeface="Sakkal Majalla" panose="02000000000000000000" pitchFamily="2" charset="-78"/>
              </a:rPr>
              <a:t>جاء تأسيس المجلس عام </a:t>
            </a:r>
            <a:r>
              <a:rPr lang="x-none" sz="2800" dirty="0" err="1" smtClean="0">
                <a:latin typeface="Sakkal Majalla" panose="02000000000000000000" pitchFamily="2" charset="-78"/>
                <a:cs typeface="Sakkal Majalla" panose="02000000000000000000" pitchFamily="2" charset="-78"/>
              </a:rPr>
              <a:t>1987م</a:t>
            </a:r>
            <a:r>
              <a:rPr lang="x-none" sz="2800" dirty="0" smtClean="0">
                <a:latin typeface="Sakkal Majalla" panose="02000000000000000000" pitchFamily="2" charset="-78"/>
                <a:cs typeface="Sakkal Majalla" panose="02000000000000000000" pitchFamily="2" charset="-78"/>
              </a:rPr>
              <a:t> بمبادرة من صاحب السمو الملكي </a:t>
            </a:r>
            <a:r>
              <a:rPr lang="x-none" sz="2800" b="1" dirty="0" smtClean="0">
                <a:latin typeface="Sakkal Majalla" panose="02000000000000000000" pitchFamily="2" charset="-78"/>
                <a:cs typeface="Sakkal Majalla" panose="02000000000000000000" pitchFamily="2" charset="-78"/>
              </a:rPr>
              <a:t>الأمير طلال بن </a:t>
            </a:r>
            <a:r>
              <a:rPr lang="x-none" sz="2800" b="1" dirty="0" err="1" smtClean="0">
                <a:latin typeface="Sakkal Majalla" panose="02000000000000000000" pitchFamily="2" charset="-78"/>
                <a:cs typeface="Sakkal Majalla" panose="02000000000000000000" pitchFamily="2" charset="-78"/>
              </a:rPr>
              <a:t>عبدالعزيز</a:t>
            </a:r>
            <a:r>
              <a:rPr lang="x-none" sz="2800" b="1" dirty="0" smtClean="0">
                <a:latin typeface="Sakkal Majalla" panose="02000000000000000000" pitchFamily="2" charset="-78"/>
                <a:cs typeface="Sakkal Majalla" panose="02000000000000000000" pitchFamily="2" charset="-78"/>
              </a:rPr>
              <a:t> </a:t>
            </a:r>
            <a:r>
              <a:rPr lang="x-none" sz="2800" dirty="0" smtClean="0">
                <a:latin typeface="Sakkal Majalla" panose="02000000000000000000" pitchFamily="2" charset="-78"/>
                <a:cs typeface="Sakkal Majalla" panose="02000000000000000000" pitchFamily="2" charset="-78"/>
              </a:rPr>
              <a:t>رئيس اللجنة.</a:t>
            </a:r>
          </a:p>
          <a:p>
            <a:pPr marL="342900" indent="-342900">
              <a:buFont typeface="Arial"/>
              <a:buChar char="•"/>
            </a:pPr>
            <a:r>
              <a:rPr lang="x-none" sz="2800" dirty="0" smtClean="0">
                <a:latin typeface="Sakkal Majalla" panose="02000000000000000000" pitchFamily="2" charset="-78"/>
                <a:cs typeface="Sakkal Majalla" panose="02000000000000000000" pitchFamily="2" charset="-78"/>
              </a:rPr>
              <a:t>يتخذ المجلس من مدينة </a:t>
            </a:r>
            <a:r>
              <a:rPr lang="x-none" sz="2800" b="1" dirty="0" smtClean="0">
                <a:solidFill>
                  <a:srgbClr val="F3302F"/>
                </a:solidFill>
                <a:latin typeface="Sakkal Majalla" panose="02000000000000000000" pitchFamily="2" charset="-78"/>
                <a:cs typeface="Sakkal Majalla" panose="02000000000000000000" pitchFamily="2" charset="-78"/>
              </a:rPr>
              <a:t>القاهرة</a:t>
            </a:r>
            <a:r>
              <a:rPr lang="x-none" sz="2800" dirty="0" smtClean="0">
                <a:latin typeface="Sakkal Majalla" panose="02000000000000000000" pitchFamily="2" charset="-78"/>
                <a:cs typeface="Sakkal Majalla" panose="02000000000000000000" pitchFamily="2" charset="-78"/>
              </a:rPr>
              <a:t> مقرا له.</a:t>
            </a:r>
            <a:endParaRPr lang="x-none" sz="2800" dirty="0">
              <a:latin typeface="Sakkal Majalla" panose="02000000000000000000" pitchFamily="2" charset="-78"/>
              <a:cs typeface="Sakkal Majalla" panose="02000000000000000000" pitchFamily="2" charset="-78"/>
            </a:endParaRPr>
          </a:p>
        </p:txBody>
      </p:sp>
      <p:pic>
        <p:nvPicPr>
          <p:cNvPr id="3" name="Picture 2"/>
          <p:cNvPicPr>
            <a:picLocks noChangeAspect="1"/>
          </p:cNvPicPr>
          <p:nvPr/>
        </p:nvPicPr>
        <p:blipFill>
          <a:blip r:embed="rId2"/>
          <a:stretch>
            <a:fillRect/>
          </a:stretch>
        </p:blipFill>
        <p:spPr>
          <a:xfrm>
            <a:off x="395536" y="260648"/>
            <a:ext cx="3471814" cy="1944216"/>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359</TotalTime>
  <Words>1421</Words>
  <Application>Microsoft Office PowerPoint</Application>
  <PresentationFormat>On-screen Show (4:3)</PresentationFormat>
  <Paragraphs>198</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Inkwell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المجلس العربي للطفولة والتنمية</vt:lpstr>
      <vt:lpstr>PowerPoint Presentation</vt:lpstr>
      <vt:lpstr>PowerPoint Presentation</vt:lpstr>
      <vt:lpstr>PowerPoint Presentation</vt:lpstr>
      <vt:lpstr>PowerPoint Presentation</vt:lpstr>
      <vt:lpstr>مجالات عمل المجلس</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برنامج الخليج العربي للتنمية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https://www.youtube.com/watch?v=4Ycqa_OSzn0 </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user1</dc:creator>
  <cp:lastModifiedBy>Maha</cp:lastModifiedBy>
  <cp:revision>45</cp:revision>
  <dcterms:created xsi:type="dcterms:W3CDTF">2013-03-09T17:08:45Z</dcterms:created>
  <dcterms:modified xsi:type="dcterms:W3CDTF">2016-10-24T15:33:03Z</dcterms:modified>
</cp:coreProperties>
</file>