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9" r:id="rId2"/>
    <p:sldId id="260" r:id="rId3"/>
    <p:sldId id="448" r:id="rId4"/>
    <p:sldId id="319" r:id="rId5"/>
    <p:sldId id="388" r:id="rId6"/>
    <p:sldId id="322" r:id="rId7"/>
    <p:sldId id="321" r:id="rId8"/>
    <p:sldId id="389" r:id="rId9"/>
    <p:sldId id="408" r:id="rId10"/>
    <p:sldId id="409" r:id="rId11"/>
    <p:sldId id="410" r:id="rId12"/>
    <p:sldId id="411" r:id="rId13"/>
    <p:sldId id="324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338" r:id="rId29"/>
    <p:sldId id="339" r:id="rId30"/>
    <p:sldId id="340" r:id="rId31"/>
    <p:sldId id="342" r:id="rId32"/>
    <p:sldId id="341" r:id="rId33"/>
    <p:sldId id="414" r:id="rId34"/>
    <p:sldId id="415" r:id="rId35"/>
    <p:sldId id="416" r:id="rId36"/>
    <p:sldId id="417" r:id="rId37"/>
    <p:sldId id="418" r:id="rId38"/>
    <p:sldId id="419" r:id="rId39"/>
    <p:sldId id="420" r:id="rId40"/>
    <p:sldId id="421" r:id="rId41"/>
    <p:sldId id="42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ssan Salti" initials="H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5" autoAdjust="0"/>
    <p:restoredTop sz="93369" autoAdjust="0"/>
  </p:normalViewPr>
  <p:slideViewPr>
    <p:cSldViewPr snapToGrid="0">
      <p:cViewPr varScale="1">
        <p:scale>
          <a:sx n="74" d="100"/>
          <a:sy n="74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4004"/>
    </p:cViewPr>
  </p:sorterViewPr>
  <p:notesViewPr>
    <p:cSldViewPr snapToGrid="0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694C7-6B93-4199-8AD2-188EF1322E51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2E6A2-DD5A-4AA1-BA38-49C81212A8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86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29479-A8B7-409B-83B6-5B0916149E38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91931-7FC2-4604-8A66-D63DB67CD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5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D062F-6A0E-46C3-89F0-F33F905EE81C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97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EF39A-2C4F-4B7E-A2C4-1ABA641035C8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10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E470E-A0AD-4451-A09F-BBD4A73280DD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04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46F38-ED7F-4535-9AA5-25407A4A968D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0781C-C147-4A00-B766-47910E42C51F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79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895E9-5F97-44D0-9CBD-3E38E6A34638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0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C3DF5-13C9-4C03-B1D3-6B61484E253E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65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F6610-5E9E-4E4B-BA60-0D853B41E3B2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528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16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F2A5A-1F7D-436D-A68E-E20280E248F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30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C3295-373F-449A-8E68-2DC2E2915609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57753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0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7A38A-D653-4E83-83C9-E6032C714178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71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A3F90-D63F-45C9-8C6C-380B2DEB6C01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57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CACBDC-B3D1-4717-8D36-D8F04DC8237D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01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285EA-4661-4693-BE69-38050853404B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0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1" y="0"/>
            <a:ext cx="8534400" cy="6858000"/>
          </a:xfrm>
          <a:prstGeom prst="rect">
            <a:avLst/>
          </a:prstGeom>
          <a:gradFill flip="none" rotWithShape="0">
            <a:gsLst>
              <a:gs pos="1000">
                <a:schemeClr val="bg1">
                  <a:lumMod val="71000"/>
                </a:schemeClr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173" y="2286000"/>
            <a:ext cx="8315827" cy="20574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fld id="{20042AC5-0839-4BB6-BBC0-636ECAAE7E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1" y="0"/>
            <a:ext cx="8534400" cy="762000"/>
          </a:xfrm>
          <a:prstGeom prst="rect">
            <a:avLst/>
          </a:prstGeom>
          <a:gradFill flip="none" rotWithShape="0">
            <a:gsLst>
              <a:gs pos="1000">
                <a:schemeClr val="bg1">
                  <a:lumMod val="71000"/>
                </a:schemeClr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42AC5-0839-4BB6-BBC0-636ECAAE7E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28173" y="0"/>
            <a:ext cx="8315827" cy="762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81534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Calibri" pitchFamily="34" charset="0"/>
              <a:buChar char="-"/>
              <a:defRPr/>
            </a:lvl3pPr>
            <a:lvl4pPr marL="1600200" indent="-228600">
              <a:buFont typeface="Arial" pitchFamily="34" charset="0"/>
              <a:buChar char="→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</p:txBody>
      </p:sp>
    </p:spTree>
    <p:extLst>
      <p:ext uri="{BB962C8B-B14F-4D97-AF65-F5344CB8AC3E}">
        <p14:creationId xmlns:p14="http://schemas.microsoft.com/office/powerpoint/2010/main" val="363709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9601" y="0"/>
            <a:ext cx="8534400" cy="762000"/>
          </a:xfrm>
          <a:prstGeom prst="rect">
            <a:avLst/>
          </a:prstGeom>
          <a:gradFill flip="none" rotWithShape="0">
            <a:gsLst>
              <a:gs pos="1000">
                <a:schemeClr val="bg1">
                  <a:lumMod val="71000"/>
                </a:schemeClr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173" y="228600"/>
            <a:ext cx="8313821" cy="457200"/>
          </a:xfrm>
          <a:ln>
            <a:noFill/>
          </a:ln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28173" y="0"/>
            <a:ext cx="2981827" cy="304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Font typeface="Wingdings" pitchFamily="2" charset="2"/>
              <a:buNone/>
              <a:defRPr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42AC5-0839-4BB6-BBC0-636ECAAE7E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81534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Calibri" pitchFamily="34" charset="0"/>
              <a:buChar char="-"/>
              <a:defRPr/>
            </a:lvl3pPr>
            <a:lvl4pPr marL="1600200" indent="-228600">
              <a:buFont typeface="Arial" pitchFamily="34" charset="0"/>
              <a:buChar char="→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320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AOU – Spring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42AC5-0839-4BB6-BBC0-636ECAAE7E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173" y="952500"/>
            <a:ext cx="8315827" cy="4953000"/>
          </a:xfrm>
        </p:spPr>
        <p:txBody>
          <a:bodyPr>
            <a:normAutofit/>
          </a:bodyPr>
          <a:lstStyle/>
          <a:p>
            <a:r>
              <a:rPr lang="en-US" sz="1800" b="1" dirty="0"/>
              <a:t/>
            </a:r>
            <a:br>
              <a:rPr lang="en-US" sz="1800" b="1" dirty="0"/>
            </a:br>
            <a:r>
              <a:rPr lang="en-US" sz="3600" dirty="0" smtClean="0"/>
              <a:t>Boolean </a:t>
            </a:r>
            <a:r>
              <a:rPr lang="en-US" sz="3600" dirty="0"/>
              <a:t>Algebra and</a:t>
            </a:r>
            <a:br>
              <a:rPr lang="en-US" sz="3600" dirty="0"/>
            </a:br>
            <a:r>
              <a:rPr lang="en-US" sz="3600" dirty="0"/>
              <a:t>Digital Logic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234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 (2/4)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+mj-lt"/>
              </a:rPr>
              <a:t>Boolean Algebra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 cstate="print"/>
            <a:stretch>
              <a:fillRect l="-1644" t="-1617"/>
            </a:stretch>
          </a:blipFill>
        </p:spPr>
        <p:txBody>
          <a:bodyPr>
            <a:normAutofit/>
          </a:bodyPr>
          <a:lstStyle/>
          <a:p>
            <a:r>
              <a:rPr lang="en-US" sz="2400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378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 (3/4)</a:t>
            </a:r>
            <a:endParaRPr lang="en-US" dirty="0"/>
          </a:p>
        </p:txBody>
      </p:sp>
      <p:pic>
        <p:nvPicPr>
          <p:cNvPr id="12" name="Picture 2" descr="D:\Users\Awn\Desktop\Ex complem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4" y="914400"/>
            <a:ext cx="7322559" cy="14729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+mj-lt"/>
              </a:rPr>
              <a:t>Boolean Algebra</a:t>
            </a:r>
          </a:p>
          <a:p>
            <a:endParaRPr lang="en-US" b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D:\Users\Awn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314" y="2563090"/>
            <a:ext cx="7322560" cy="38595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 (4/4)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+mj-lt"/>
              </a:rPr>
              <a:t>Boolean Algebra</a:t>
            </a:r>
          </a:p>
          <a:p>
            <a:endParaRPr lang="en-US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524000"/>
            <a:ext cx="8118764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D:\Users\Awn\Desktop\s1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6" y="770709"/>
            <a:ext cx="8294914" cy="579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37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</a:t>
            </a:r>
            <a:r>
              <a:rPr lang="en-US" dirty="0" smtClean="0"/>
              <a:t>Simplifications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+mj-lt"/>
              </a:rPr>
              <a:t>Boolean Algebra</a:t>
            </a:r>
            <a:endParaRPr lang="en-US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Frequently, a Boolean expression is not in its simplest </a:t>
            </a:r>
            <a:r>
              <a:rPr lang="en-US" sz="2400" dirty="0" smtClean="0"/>
              <a:t>form</a:t>
            </a:r>
          </a:p>
          <a:p>
            <a:r>
              <a:rPr lang="en-US" sz="2400" dirty="0"/>
              <a:t>Recall from </a:t>
            </a:r>
            <a:r>
              <a:rPr lang="en-US" sz="2400" dirty="0" smtClean="0"/>
              <a:t>algebra that the expression </a:t>
            </a:r>
          </a:p>
          <a:p>
            <a:pPr>
              <a:buNone/>
            </a:pPr>
            <a:r>
              <a:rPr lang="en-US" sz="2400" dirty="0" smtClean="0"/>
              <a:t>		2</a:t>
            </a:r>
            <a:r>
              <a:rPr lang="en-US" sz="2400" i="1" dirty="0" smtClean="0"/>
              <a:t>x </a:t>
            </a:r>
            <a:r>
              <a:rPr lang="en-US" sz="2400" dirty="0"/>
              <a:t>+ 6</a:t>
            </a:r>
            <a:r>
              <a:rPr lang="en-US" sz="2400" i="1" dirty="0"/>
              <a:t>x </a:t>
            </a:r>
            <a:r>
              <a:rPr lang="en-US" sz="2400" dirty="0" smtClean="0"/>
              <a:t>can be simplified </a:t>
            </a:r>
            <a:r>
              <a:rPr lang="en-US" sz="2400" dirty="0"/>
              <a:t>to </a:t>
            </a:r>
            <a:r>
              <a:rPr lang="en-US" sz="2400" dirty="0" smtClean="0"/>
              <a:t>8</a:t>
            </a:r>
            <a:r>
              <a:rPr lang="en-US" sz="2400" i="1" dirty="0" smtClean="0"/>
              <a:t>x</a:t>
            </a:r>
          </a:p>
          <a:p>
            <a:r>
              <a:rPr lang="en-US" sz="2400" dirty="0"/>
              <a:t>Boolean expressions can also </a:t>
            </a:r>
            <a:r>
              <a:rPr lang="en-US" sz="2400" dirty="0" smtClean="0"/>
              <a:t>be simplified</a:t>
            </a:r>
          </a:p>
          <a:p>
            <a:r>
              <a:rPr lang="en-US" sz="2400" dirty="0" smtClean="0"/>
              <a:t>Two methods for simplification:</a:t>
            </a:r>
          </a:p>
          <a:p>
            <a:pPr lvl="1"/>
            <a:r>
              <a:rPr lang="en-US" sz="2200" dirty="0" smtClean="0"/>
              <a:t>Using</a:t>
            </a:r>
            <a:r>
              <a:rPr lang="en-US" sz="2200" dirty="0" smtClean="0">
                <a:solidFill>
                  <a:srgbClr val="FF0000"/>
                </a:solidFill>
              </a:rPr>
              <a:t> Boolean algebra identities (covered in other modules)</a:t>
            </a:r>
            <a:endParaRPr lang="en-US" sz="2200" i="1" dirty="0" smtClean="0"/>
          </a:p>
          <a:p>
            <a:pPr lvl="1"/>
            <a:r>
              <a:rPr lang="en-US" sz="2200" dirty="0" smtClean="0"/>
              <a:t>Using</a:t>
            </a:r>
            <a:r>
              <a:rPr lang="en-US" sz="2200" dirty="0" smtClean="0">
                <a:solidFill>
                  <a:srgbClr val="FF0000"/>
                </a:solidFill>
              </a:rPr>
              <a:t> Karnaugh </a:t>
            </a:r>
            <a:r>
              <a:rPr lang="en-US" sz="2200" dirty="0">
                <a:solidFill>
                  <a:srgbClr val="FF0000"/>
                </a:solidFill>
              </a:rPr>
              <a:t>maps </a:t>
            </a:r>
            <a:r>
              <a:rPr lang="en-US" sz="2200" i="1" dirty="0"/>
              <a:t>(these are dealt with in what follows</a:t>
            </a:r>
            <a:r>
              <a:rPr lang="en-US" sz="2200" i="1" dirty="0" smtClean="0"/>
              <a:t>)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400" dirty="0" smtClean="0"/>
              <a:t>This section presents an easy, systematic graphical method for visualizing and reducing Boolean expressions – </a:t>
            </a:r>
            <a:r>
              <a:rPr lang="en-US" sz="2400" dirty="0" err="1" smtClean="0"/>
              <a:t>Karnaugh</a:t>
            </a:r>
            <a:r>
              <a:rPr lang="en-US" sz="2400" dirty="0" smtClean="0"/>
              <a:t> Map or </a:t>
            </a:r>
            <a:r>
              <a:rPr lang="en-US" sz="2400" dirty="0" err="1" smtClean="0"/>
              <a:t>Kmap</a:t>
            </a:r>
            <a:r>
              <a:rPr lang="en-US" sz="2400" dirty="0" smtClean="0"/>
              <a:t>.</a:t>
            </a:r>
          </a:p>
          <a:p>
            <a:pPr lvl="1">
              <a:buNone/>
            </a:pPr>
            <a:endParaRPr lang="en-US" sz="2200" i="1" dirty="0" smtClean="0"/>
          </a:p>
        </p:txBody>
      </p:sp>
    </p:spTree>
    <p:extLst>
      <p:ext uri="{BB962C8B-B14F-4D97-AF65-F5344CB8AC3E}">
        <p14:creationId xmlns:p14="http://schemas.microsoft.com/office/powerpoint/2010/main" val="9253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543800" cy="760413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	       	    Kmaps </a:t>
            </a:r>
            <a:r>
              <a:rPr lang="en-US" sz="2400" b="1" dirty="0">
                <a:solidFill>
                  <a:schemeClr val="tx1"/>
                </a:solidFill>
              </a:rPr>
              <a:t>and </a:t>
            </a:r>
            <a:r>
              <a:rPr lang="en-US" sz="2400" b="1" dirty="0" smtClean="0">
                <a:solidFill>
                  <a:schemeClr val="tx1"/>
                </a:solidFill>
              </a:rPr>
              <a:t>Terminology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8486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4F5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spcBef>
                <a:spcPct val="40000"/>
              </a:spcBef>
              <a:spcAft>
                <a:spcPts val="500"/>
              </a:spcAft>
            </a:pPr>
            <a:r>
              <a:rPr lang="en-US" sz="2400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Kmap</a:t>
            </a:r>
            <a:r>
              <a:rPr lang="en-US" sz="2400" dirty="0"/>
              <a:t> is a matrix consisting of rows and columns that represent the </a:t>
            </a:r>
            <a:r>
              <a:rPr lang="en-US" sz="2400" dirty="0">
                <a:solidFill>
                  <a:srgbClr val="FF0000"/>
                </a:solidFill>
              </a:rPr>
              <a:t>output values of a Boolean function</a:t>
            </a:r>
            <a:r>
              <a:rPr lang="en-US" sz="2400" dirty="0"/>
              <a:t>.</a:t>
            </a:r>
          </a:p>
          <a:p>
            <a:pPr>
              <a:spcBef>
                <a:spcPct val="40000"/>
              </a:spcBef>
              <a:spcAft>
                <a:spcPts val="500"/>
              </a:spcAft>
            </a:pPr>
            <a:r>
              <a:rPr lang="en-US" sz="2400" dirty="0"/>
              <a:t>The output values placed in each cell are derived from the minterms</a:t>
            </a:r>
            <a:r>
              <a:rPr lang="en-US" sz="2400" i="1" dirty="0"/>
              <a:t> </a:t>
            </a:r>
            <a:r>
              <a:rPr lang="en-US" sz="2400" dirty="0"/>
              <a:t>of a Boolean function.</a:t>
            </a:r>
          </a:p>
          <a:p>
            <a:pPr>
              <a:spcBef>
                <a:spcPct val="40000"/>
              </a:spcBef>
              <a:spcAft>
                <a:spcPts val="500"/>
              </a:spcAft>
            </a:pPr>
            <a:r>
              <a:rPr lang="en-US" sz="2400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minterm</a:t>
            </a:r>
            <a:r>
              <a:rPr lang="en-US" sz="2400" dirty="0"/>
              <a:t> is a product term that contains all of the function’s variables exactly once, </a:t>
            </a:r>
            <a:r>
              <a:rPr lang="en-US" sz="2400" dirty="0" smtClean="0"/>
              <a:t>whether complemented </a:t>
            </a:r>
            <a:r>
              <a:rPr lang="en-US" sz="2400" dirty="0"/>
              <a:t>or not complemented</a:t>
            </a:r>
            <a:r>
              <a:rPr lang="en-US" sz="2400" dirty="0" smtClean="0"/>
              <a:t>.</a:t>
            </a:r>
          </a:p>
          <a:p>
            <a:pPr>
              <a:spcBef>
                <a:spcPct val="40000"/>
              </a:spcBef>
              <a:spcAft>
                <a:spcPts val="500"/>
              </a:spcAft>
            </a:pPr>
            <a:r>
              <a:rPr lang="en-US" sz="2400" dirty="0"/>
              <a:t>For example, the minterms for a function having the inputs </a:t>
            </a:r>
            <a:r>
              <a:rPr lang="en-US" sz="2400" i="1" dirty="0"/>
              <a:t>x</a:t>
            </a:r>
            <a:r>
              <a:rPr lang="en-US" sz="2400" dirty="0"/>
              <a:t> and </a:t>
            </a:r>
            <a:r>
              <a:rPr lang="en-US" sz="2400" i="1" dirty="0"/>
              <a:t>y</a:t>
            </a:r>
            <a:r>
              <a:rPr lang="en-US" sz="2400" dirty="0"/>
              <a:t> are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5" name="Picture 7" descr="C:\idraw20\K131A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3" y="5237018"/>
            <a:ext cx="294322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811761" y="0"/>
            <a:ext cx="2981827" cy="30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Simplification of Boolean Functions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129" y="815926"/>
            <a:ext cx="4037428" cy="5669280"/>
          </a:xfr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4F5FF"/>
                </a:solidFill>
              </a14:hiddenFill>
            </a:ext>
          </a:extLst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/>
              <a:t>Consider </a:t>
            </a:r>
            <a:r>
              <a:rPr lang="en-US" sz="2400" dirty="0"/>
              <a:t>the Boolean </a:t>
            </a:r>
            <a:r>
              <a:rPr lang="en-US" sz="2400" dirty="0" smtClean="0"/>
              <a:t>function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/>
          </a:p>
          <a:p>
            <a:pPr lvl="1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 smtClean="0"/>
              <a:t>     Its </a:t>
            </a:r>
            <a:r>
              <a:rPr lang="en-US" sz="2400" dirty="0"/>
              <a:t>minterms are:</a:t>
            </a:r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467600" cy="760413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	        Kmaps </a:t>
            </a:r>
            <a:r>
              <a:rPr lang="en-US" sz="2400" b="1" dirty="0">
                <a:solidFill>
                  <a:schemeClr val="tx1"/>
                </a:solidFill>
              </a:rPr>
              <a:t>and </a:t>
            </a:r>
            <a:r>
              <a:rPr lang="en-US" sz="2400" b="1" dirty="0" smtClean="0">
                <a:solidFill>
                  <a:schemeClr val="tx1"/>
                </a:solidFill>
              </a:rPr>
              <a:t>Terminology - Minterm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23272" name="Picture 8" descr="C:\idraw20\K131B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60" y="1635369"/>
            <a:ext cx="3006725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273" name="Picture 9" descr="C:\idraw20\K13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51" y="2806505"/>
            <a:ext cx="316599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811761" y="0"/>
            <a:ext cx="2981827" cy="30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Simplification of Boolean Functions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9" name="Picture 7" descr="C:\idraw20\K131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74" y="2056620"/>
            <a:ext cx="3509963" cy="434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951827" y="813582"/>
            <a:ext cx="4006947" cy="56692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4F5FF"/>
                </a:solidFill>
              </a14:hiddenFill>
            </a:ext>
          </a:extLst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</a:pPr>
            <a:r>
              <a:rPr lang="en-US" sz="2400" dirty="0" smtClean="0"/>
              <a:t>Similarly, a function having three inputs, X, Y, Z, has the minterms: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14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1492" y="0"/>
            <a:ext cx="7606144" cy="760413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Arial" charset="0"/>
              </a:rPr>
              <a:t>		      </a:t>
            </a:r>
            <a:r>
              <a:rPr lang="en-US" sz="2400" b="1" dirty="0" smtClean="0">
                <a:solidFill>
                  <a:schemeClr val="tx1"/>
                </a:solidFill>
              </a:rPr>
              <a:t>Description </a:t>
            </a:r>
            <a:r>
              <a:rPr lang="en-US" sz="2400" b="1" dirty="0">
                <a:solidFill>
                  <a:schemeClr val="tx1"/>
                </a:solidFill>
              </a:rPr>
              <a:t>of </a:t>
            </a:r>
            <a:r>
              <a:rPr lang="en-US" sz="2400" b="1" dirty="0" smtClean="0">
                <a:solidFill>
                  <a:schemeClr val="tx1"/>
                </a:solidFill>
              </a:rPr>
              <a:t>Kmaps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811761" y="0"/>
            <a:ext cx="2981827" cy="30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Simplification of Boolean Functions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Users\Awn\Desktop\s1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" y="757646"/>
            <a:ext cx="8321040" cy="5812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9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3782" y="0"/>
            <a:ext cx="7633853" cy="760413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		Description </a:t>
            </a:r>
            <a:r>
              <a:rPr lang="en-US" sz="2400" b="1" dirty="0">
                <a:solidFill>
                  <a:schemeClr val="tx1"/>
                </a:solidFill>
              </a:rPr>
              <a:t>of Kmaps </a:t>
            </a:r>
            <a:r>
              <a:rPr lang="en-US" sz="2400" b="1" dirty="0" smtClean="0">
                <a:solidFill>
                  <a:schemeClr val="tx1"/>
                </a:solidFill>
              </a:rPr>
              <a:t>- Example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811761" y="0"/>
            <a:ext cx="2981827" cy="30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Simplification of Boolean Functions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Users\Awn\Desktop\s1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086" y="757647"/>
            <a:ext cx="8294914" cy="579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3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239000" cy="760413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1800" i="1" dirty="0" smtClean="0">
                <a:solidFill>
                  <a:srgbClr val="FF0000"/>
                </a:solidFill>
              </a:rPr>
              <a:t>	   </a:t>
            </a:r>
            <a:r>
              <a:rPr lang="en-US" sz="2400" b="1" dirty="0" smtClean="0">
                <a:solidFill>
                  <a:schemeClr val="tx1"/>
                </a:solidFill>
              </a:rPr>
              <a:t>Kmap </a:t>
            </a:r>
            <a:r>
              <a:rPr lang="en-US" sz="2400" b="1" dirty="0">
                <a:solidFill>
                  <a:schemeClr val="tx1"/>
                </a:solidFill>
              </a:rPr>
              <a:t>Simplification for Two </a:t>
            </a:r>
            <a:r>
              <a:rPr lang="en-US" sz="2400" b="1" dirty="0" smtClean="0">
                <a:solidFill>
                  <a:schemeClr val="tx1"/>
                </a:solidFill>
              </a:rPr>
              <a:t>Variables (1/2)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11761" y="0"/>
            <a:ext cx="2981827" cy="30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Simplification of Boolean Functions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Users\Awn\Desktop\s1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022" y="770709"/>
            <a:ext cx="8307977" cy="5799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5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315200" cy="760413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 Kmap Simplification for Two Variables (2/2)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811761" y="0"/>
            <a:ext cx="2981827" cy="30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Simplification of Boolean Functions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Users\Awn\Desktop\s1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" y="770709"/>
            <a:ext cx="8321040" cy="579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25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173" y="228600"/>
            <a:ext cx="8315827" cy="457200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 smtClean="0"/>
              <a:t>Lecture Overview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Boolean </a:t>
            </a:r>
            <a:r>
              <a:rPr lang="en-US" sz="2800" b="1" dirty="0" smtClean="0">
                <a:solidFill>
                  <a:srgbClr val="FF0000"/>
                </a:solidFill>
              </a:rPr>
              <a:t>Algebra </a:t>
            </a:r>
            <a:r>
              <a:rPr lang="en-US" sz="2800" dirty="0" smtClean="0"/>
              <a:t>is an algebra for the manipulation of objects that can take only one of two values, typically true or false.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Topics:</a:t>
            </a:r>
          </a:p>
          <a:p>
            <a:pPr lvl="1"/>
            <a:r>
              <a:rPr lang="en-US" dirty="0"/>
              <a:t>Boolean </a:t>
            </a:r>
            <a:r>
              <a:rPr lang="en-US" dirty="0" smtClean="0"/>
              <a:t>expressions</a:t>
            </a:r>
          </a:p>
          <a:p>
            <a:pPr lvl="1"/>
            <a:r>
              <a:rPr lang="en-US" dirty="0" smtClean="0"/>
              <a:t>Complements</a:t>
            </a:r>
          </a:p>
          <a:p>
            <a:pPr lvl="1"/>
            <a:r>
              <a:rPr lang="en-US" dirty="0" smtClean="0"/>
              <a:t>Simplification (reduction) of Boolean (</a:t>
            </a:r>
            <a:r>
              <a:rPr lang="en-US" dirty="0" err="1" smtClean="0"/>
              <a:t>Kmaps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Functions Representing - Boolean functions</a:t>
            </a:r>
          </a:p>
          <a:p>
            <a:pPr lvl="1"/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28173" y="0"/>
            <a:ext cx="2981827" cy="30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R="0" lvl="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Boolean Algebra</a:t>
            </a:r>
          </a:p>
          <a:p>
            <a:pPr marR="0" lvl="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408906"/>
            <a:ext cx="76200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4F5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>
              <a:spcBef>
                <a:spcPct val="10000"/>
              </a:spcBef>
              <a:spcAft>
                <a:spcPts val="500"/>
              </a:spcAft>
            </a:pPr>
            <a:r>
              <a:rPr lang="en-US" sz="2400" dirty="0"/>
              <a:t>The rules of Kmap simplification are:</a:t>
            </a:r>
          </a:p>
          <a:p>
            <a:pPr lvl="1">
              <a:spcBef>
                <a:spcPct val="10000"/>
              </a:spcBef>
              <a:spcAft>
                <a:spcPts val="500"/>
              </a:spcAft>
              <a:buFontTx/>
              <a:buChar char="•"/>
            </a:pPr>
            <a:r>
              <a:rPr lang="en-US" sz="2400" dirty="0"/>
              <a:t>Groupings can contain only 1s; no 0s.</a:t>
            </a:r>
          </a:p>
          <a:p>
            <a:pPr lvl="1">
              <a:spcBef>
                <a:spcPct val="10000"/>
              </a:spcBef>
              <a:spcAft>
                <a:spcPts val="500"/>
              </a:spcAft>
              <a:buFontTx/>
              <a:buChar char="•"/>
            </a:pPr>
            <a:r>
              <a:rPr lang="en-US" sz="2400" dirty="0"/>
              <a:t>Groups can be formed only at right angles; diagonal groups are not allowed.</a:t>
            </a:r>
          </a:p>
          <a:p>
            <a:pPr lvl="1">
              <a:spcBef>
                <a:spcPct val="10000"/>
              </a:spcBef>
              <a:spcAft>
                <a:spcPts val="500"/>
              </a:spcAft>
              <a:buFontTx/>
              <a:buChar char="•"/>
            </a:pPr>
            <a:r>
              <a:rPr lang="en-US" sz="2400" dirty="0"/>
              <a:t>The number of 1s in a group must be a power of 2 – even if it contains a single 1.</a:t>
            </a:r>
          </a:p>
          <a:p>
            <a:pPr lvl="1">
              <a:spcBef>
                <a:spcPct val="10000"/>
              </a:spcBef>
              <a:spcAft>
                <a:spcPts val="500"/>
              </a:spcAft>
              <a:buFontTx/>
              <a:buChar char="•"/>
            </a:pPr>
            <a:r>
              <a:rPr lang="en-US" sz="2400" dirty="0"/>
              <a:t>The groups must be made as large as possible.</a:t>
            </a:r>
          </a:p>
          <a:p>
            <a:pPr lvl="1">
              <a:spcBef>
                <a:spcPct val="10000"/>
              </a:spcBef>
              <a:spcAft>
                <a:spcPts val="500"/>
              </a:spcAft>
              <a:buFontTx/>
              <a:buChar char="•"/>
            </a:pPr>
            <a:r>
              <a:rPr lang="en-US" sz="2400" dirty="0"/>
              <a:t>Groups </a:t>
            </a:r>
            <a:r>
              <a:rPr lang="en-US" sz="2400" dirty="0" smtClean="0"/>
              <a:t>may </a:t>
            </a:r>
            <a:r>
              <a:rPr lang="en-US" sz="2400" dirty="0"/>
              <a:t>overlap and wrap around the sides of the Kmap</a:t>
            </a:r>
            <a:r>
              <a:rPr lang="en-US" sz="2400" dirty="0" smtClean="0"/>
              <a:t>.</a:t>
            </a:r>
          </a:p>
          <a:p>
            <a:pPr lvl="1">
              <a:spcBef>
                <a:spcPct val="10000"/>
              </a:spcBef>
              <a:spcAft>
                <a:spcPts val="500"/>
              </a:spcAft>
              <a:buFontTx/>
              <a:buChar char="•"/>
            </a:pPr>
            <a:r>
              <a:rPr lang="en-US" sz="2400" dirty="0"/>
              <a:t>Use don’t care conditions when you can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33514" name="Rectangle 10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162800" cy="760413"/>
          </a:xfrm>
          <a:noFill/>
          <a:ln/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	Rules for Kmap Simplification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11761" y="0"/>
            <a:ext cx="2981827" cy="30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Simplification of Boolean Functions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7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162800" cy="760413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	Kmap </a:t>
            </a:r>
            <a:r>
              <a:rPr lang="en-US" sz="2400" b="1" dirty="0">
                <a:solidFill>
                  <a:schemeClr val="tx1"/>
                </a:solidFill>
              </a:rPr>
              <a:t>Simplification for Three Variables </a:t>
            </a:r>
            <a:r>
              <a:rPr lang="en-US" sz="2400" b="1" dirty="0" smtClean="0">
                <a:solidFill>
                  <a:schemeClr val="tx1"/>
                </a:solidFill>
              </a:rPr>
              <a:t>(1/6)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811761" y="0"/>
            <a:ext cx="2981827" cy="30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Simplification of Boolean Functions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4" name="Picture 4" descr="D:\Users\Awn\Desktop\s1-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022" y="770708"/>
            <a:ext cx="8307978" cy="5812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35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391400" cy="760413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         Kmap </a:t>
            </a:r>
            <a:r>
              <a:rPr lang="en-US" sz="2400" b="1" dirty="0">
                <a:solidFill>
                  <a:schemeClr val="tx1"/>
                </a:solidFill>
              </a:rPr>
              <a:t>Simplification for Three </a:t>
            </a:r>
            <a:r>
              <a:rPr lang="en-US" sz="2400" b="1" dirty="0" smtClean="0">
                <a:solidFill>
                  <a:schemeClr val="tx1"/>
                </a:solidFill>
              </a:rPr>
              <a:t>Variables (2/6)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811761" y="0"/>
            <a:ext cx="2981827" cy="30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Simplification of Boolean Functions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Users\Awn\Desktop\s1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" y="757646"/>
            <a:ext cx="8321039" cy="5826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0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315200" cy="760413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        Kmap </a:t>
            </a:r>
            <a:r>
              <a:rPr lang="en-US" sz="2400" b="1" dirty="0">
                <a:solidFill>
                  <a:schemeClr val="tx1"/>
                </a:solidFill>
              </a:rPr>
              <a:t>Simplification for Three Variables </a:t>
            </a:r>
            <a:r>
              <a:rPr lang="en-US" sz="2400" b="1" dirty="0" smtClean="0">
                <a:solidFill>
                  <a:schemeClr val="tx1"/>
                </a:solidFill>
              </a:rPr>
              <a:t> (3/6)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811761" y="0"/>
            <a:ext cx="2981827" cy="30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Simplification of Boolean Functions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Users\Awn\Desktop\s1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023" y="744582"/>
            <a:ext cx="8307977" cy="5826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20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239000" cy="760413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        Kmap </a:t>
            </a:r>
            <a:r>
              <a:rPr lang="en-US" sz="2400" b="1" dirty="0">
                <a:solidFill>
                  <a:schemeClr val="tx1"/>
                </a:solidFill>
              </a:rPr>
              <a:t>Simplification for Three </a:t>
            </a:r>
            <a:r>
              <a:rPr lang="en-US" sz="2400" b="1" dirty="0" smtClean="0">
                <a:solidFill>
                  <a:schemeClr val="tx1"/>
                </a:solidFill>
              </a:rPr>
              <a:t>Variables (4/6)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811761" y="0"/>
            <a:ext cx="2981827" cy="30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Simplification of Boolean Functions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Users\Awn\Desktop\s1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" y="757646"/>
            <a:ext cx="8321039" cy="5812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35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315200" cy="760413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        Kmap </a:t>
            </a:r>
            <a:r>
              <a:rPr lang="en-US" sz="2400" b="1" dirty="0">
                <a:solidFill>
                  <a:schemeClr val="tx1"/>
                </a:solidFill>
              </a:rPr>
              <a:t>Simplification for Three </a:t>
            </a:r>
            <a:r>
              <a:rPr lang="en-US" sz="2400" b="1" dirty="0" smtClean="0">
                <a:solidFill>
                  <a:schemeClr val="tx1"/>
                </a:solidFill>
              </a:rPr>
              <a:t>Variables (5/6)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811761" y="0"/>
            <a:ext cx="2981827" cy="30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Simplification of Boolean Functions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 descr="D:\Users\Awn\Desktop\s1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" y="757647"/>
            <a:ext cx="8321039" cy="579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41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391400" cy="760413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        Kmap </a:t>
            </a:r>
            <a:r>
              <a:rPr lang="en-US" sz="2400" b="1" dirty="0">
                <a:solidFill>
                  <a:schemeClr val="tx1"/>
                </a:solidFill>
              </a:rPr>
              <a:t>Simplification for Three </a:t>
            </a:r>
            <a:r>
              <a:rPr lang="en-US" sz="2400" b="1" dirty="0" smtClean="0">
                <a:solidFill>
                  <a:schemeClr val="tx1"/>
                </a:solidFill>
              </a:rPr>
              <a:t>Variables – (6/6)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811761" y="0"/>
            <a:ext cx="2981827" cy="30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Simplification of Boolean Functions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Users\Awn\Desktop\s1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" y="757646"/>
            <a:ext cx="8321039" cy="579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315200" cy="760413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US" sz="1800" i="1" dirty="0" smtClean="0">
                <a:solidFill>
                  <a:srgbClr val="FF0000"/>
                </a:solidFill>
              </a:rPr>
              <a:t>	    </a:t>
            </a:r>
            <a:r>
              <a:rPr lang="en-US" sz="2400" b="1" dirty="0" smtClean="0">
                <a:solidFill>
                  <a:schemeClr val="tx1"/>
                </a:solidFill>
              </a:rPr>
              <a:t>Kmap </a:t>
            </a:r>
            <a:r>
              <a:rPr lang="en-US" sz="2400" b="1" dirty="0">
                <a:solidFill>
                  <a:schemeClr val="tx1"/>
                </a:solidFill>
              </a:rPr>
              <a:t>Simplification for </a:t>
            </a:r>
            <a:r>
              <a:rPr lang="en-US" sz="2400" b="1" dirty="0" smtClean="0">
                <a:solidFill>
                  <a:schemeClr val="tx1"/>
                </a:solidFill>
              </a:rPr>
              <a:t>Four </a:t>
            </a:r>
            <a:r>
              <a:rPr lang="en-US" sz="2400" b="1" dirty="0">
                <a:solidFill>
                  <a:schemeClr val="tx1"/>
                </a:solidFill>
              </a:rPr>
              <a:t>Variables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Text Placeholder 2"/>
          <p:cNvSpPr txBox="1">
            <a:spLocks/>
          </p:cNvSpPr>
          <p:nvPr/>
        </p:nvSpPr>
        <p:spPr>
          <a:xfrm>
            <a:off x="811761" y="0"/>
            <a:ext cx="2981827" cy="30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Simplification of Boolean Functions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Users\Awn\Desktop\s1-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" y="744584"/>
            <a:ext cx="8321039" cy="5826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4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Boolean </a:t>
            </a:r>
            <a:r>
              <a:rPr lang="en-US" dirty="0" smtClean="0"/>
              <a:t>Functions (1/5)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+mj-lt"/>
              </a:rPr>
              <a:t>Boolean Algebra</a:t>
            </a:r>
          </a:p>
          <a:p>
            <a:endParaRPr lang="en-US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Two expressions that can </a:t>
            </a:r>
            <a:r>
              <a:rPr lang="en-US" sz="2400" dirty="0" smtClean="0"/>
              <a:t>be represented </a:t>
            </a:r>
            <a:r>
              <a:rPr lang="en-US" sz="2400" dirty="0"/>
              <a:t>by the same truth table are considered logically </a:t>
            </a:r>
            <a:r>
              <a:rPr lang="en-US" sz="2400" dirty="0" smtClean="0"/>
              <a:t>equivalent.</a:t>
            </a:r>
          </a:p>
          <a:p>
            <a:r>
              <a:rPr lang="en-US" sz="2400" dirty="0"/>
              <a:t>In fact, there are an infinite number of Boolean </a:t>
            </a:r>
            <a:r>
              <a:rPr lang="en-US" sz="2400" dirty="0" smtClean="0"/>
              <a:t>expressions that </a:t>
            </a:r>
            <a:r>
              <a:rPr lang="en-US" sz="2400" dirty="0"/>
              <a:t>are logically equivalent to one </a:t>
            </a:r>
            <a:r>
              <a:rPr lang="en-US" sz="2400" dirty="0" smtClean="0"/>
              <a:t>another.</a:t>
            </a:r>
          </a:p>
          <a:p>
            <a:r>
              <a:rPr lang="en-US" sz="2400" dirty="0"/>
              <a:t>To help eliminate potential confusion, </a:t>
            </a:r>
            <a:r>
              <a:rPr lang="en-US" sz="2400" dirty="0" smtClean="0"/>
              <a:t>logic </a:t>
            </a:r>
            <a:r>
              <a:rPr lang="en-US" sz="2400" i="1" dirty="0" smtClean="0">
                <a:solidFill>
                  <a:srgbClr val="FF0000"/>
                </a:solidFill>
              </a:rPr>
              <a:t>canonical</a:t>
            </a:r>
            <a:r>
              <a:rPr lang="en-US" sz="2400" dirty="0" smtClean="0">
                <a:solidFill>
                  <a:srgbClr val="FF0000"/>
                </a:solidFill>
              </a:rPr>
              <a:t>, or </a:t>
            </a:r>
            <a:r>
              <a:rPr lang="en-US" sz="2400" i="1" dirty="0" smtClean="0">
                <a:solidFill>
                  <a:srgbClr val="FF0000"/>
                </a:solidFill>
              </a:rPr>
              <a:t>standardized</a:t>
            </a:r>
            <a:r>
              <a:rPr lang="en-US" sz="2400" dirty="0" smtClean="0"/>
              <a:t>, forms of Boolean functions are used: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The sum-of-products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The product-of-sums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Boolean Functions </a:t>
            </a:r>
            <a:r>
              <a:rPr lang="en-US" dirty="0" smtClean="0"/>
              <a:t>(2/5)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+mj-lt"/>
              </a:rPr>
              <a:t>Boolean Algebra</a:t>
            </a:r>
          </a:p>
          <a:p>
            <a:endParaRPr lang="en-US" b="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sum-of-products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: </a:t>
                </a:r>
                <a:r>
                  <a:rPr lang="en-US" sz="2400" dirty="0" smtClean="0"/>
                  <a:t>consists of ANDed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variables (product </a:t>
                </a:r>
                <a:r>
                  <a:rPr lang="en-US" sz="2400" dirty="0"/>
                  <a:t>terms) that are ORed </a:t>
                </a:r>
                <a:r>
                  <a:rPr lang="en-US" sz="2400" dirty="0" smtClean="0"/>
                  <a:t>together</a:t>
                </a:r>
              </a:p>
              <a:p>
                <a:pPr lvl="1"/>
                <a:r>
                  <a:rPr lang="en-US" sz="2400" b="1" dirty="0" smtClean="0"/>
                  <a:t>Example:</a:t>
                </a:r>
                <a:r>
                  <a:rPr lang="en-US" sz="2400" dirty="0" smtClean="0"/>
                  <a:t> F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(</a:t>
                </a:r>
                <a:r>
                  <a:rPr lang="en-US" sz="2400" i="1" dirty="0" smtClean="0"/>
                  <a:t>x</a:t>
                </a:r>
                <a:r>
                  <a:rPr lang="en-US" sz="2400" dirty="0" smtClean="0"/>
                  <a:t>,</a:t>
                </a:r>
                <a:r>
                  <a:rPr lang="en-US" sz="2400" i="1" dirty="0" smtClean="0"/>
                  <a:t>y</a:t>
                </a:r>
                <a:r>
                  <a:rPr lang="en-US" sz="2400" dirty="0" smtClean="0"/>
                  <a:t>,</a:t>
                </a:r>
                <a:r>
                  <a:rPr lang="en-US" sz="2400" i="1" dirty="0" smtClean="0"/>
                  <a:t>z</a:t>
                </a:r>
                <a:r>
                  <a:rPr lang="en-US" sz="2400" dirty="0"/>
                  <a:t>) = </a:t>
                </a:r>
                <a:r>
                  <a:rPr lang="en-US" sz="2400" i="1" dirty="0"/>
                  <a:t>xy </a:t>
                </a:r>
                <a:r>
                  <a:rPr lang="en-US" sz="2400" dirty="0"/>
                  <a:t>+ </a:t>
                </a:r>
                <a:r>
                  <a:rPr lang="en-US" sz="2400" i="1" dirty="0" smtClean="0"/>
                  <a:t>y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+ </a:t>
                </a:r>
                <a:r>
                  <a:rPr lang="en-US" sz="2400" i="1" dirty="0"/>
                  <a:t>xyz</a:t>
                </a:r>
                <a:endParaRPr lang="en-US" sz="2400" dirty="0"/>
              </a:p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The product-of-sums:</a:t>
                </a:r>
                <a:r>
                  <a:rPr lang="en-US" sz="2400" dirty="0" smtClean="0"/>
                  <a:t> consist </a:t>
                </a:r>
                <a:r>
                  <a:rPr lang="en-US" sz="2400" dirty="0"/>
                  <a:t>of ORed </a:t>
                </a:r>
                <a:r>
                  <a:rPr lang="en-US" sz="2400" dirty="0" smtClean="0"/>
                  <a:t>variables (sum </a:t>
                </a:r>
                <a:r>
                  <a:rPr lang="en-US" sz="2400" dirty="0"/>
                  <a:t>terms) that are ANDed </a:t>
                </a:r>
                <a:r>
                  <a:rPr lang="en-US" sz="2400" dirty="0" smtClean="0"/>
                  <a:t>together</a:t>
                </a:r>
              </a:p>
              <a:p>
                <a:pPr lvl="1"/>
                <a:r>
                  <a:rPr lang="en-US" sz="2400" b="1" dirty="0" smtClean="0"/>
                  <a:t>Example:</a:t>
                </a:r>
                <a:r>
                  <a:rPr lang="en-US" sz="2400" dirty="0" smtClean="0"/>
                  <a:t> F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(x,y,z) = </a:t>
                </a:r>
                <a:r>
                  <a:rPr lang="en-US" sz="2400" dirty="0"/>
                  <a:t>(</a:t>
                </a:r>
                <a:r>
                  <a:rPr lang="en-US" sz="2400" i="1" dirty="0"/>
                  <a:t>x </a:t>
                </a:r>
                <a:r>
                  <a:rPr lang="en-US" sz="2400" dirty="0"/>
                  <a:t>+ </a:t>
                </a:r>
                <a:r>
                  <a:rPr lang="en-US" sz="2400" i="1" dirty="0"/>
                  <a:t>y</a:t>
                </a:r>
                <a:r>
                  <a:rPr lang="en-US" sz="2400" dirty="0"/>
                  <a:t>)(</a:t>
                </a:r>
                <a:r>
                  <a:rPr lang="en-US" sz="2400" i="1" dirty="0"/>
                  <a:t>x </a:t>
                </a:r>
                <a:r>
                  <a:rPr lang="en-US" sz="2400" dirty="0" smtClean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l-PL" sz="2400" i="1" dirty="0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pl-PL" sz="2400" dirty="0"/>
                  <a:t>)(</a:t>
                </a:r>
                <a:r>
                  <a:rPr lang="pl-PL" sz="2400" i="1" dirty="0"/>
                  <a:t>y </a:t>
                </a:r>
                <a:r>
                  <a:rPr lang="pl-PL" sz="2400" dirty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pl-PL" sz="2400" i="1" dirty="0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pl-PL" sz="2400" dirty="0"/>
                  <a:t>)(</a:t>
                </a:r>
                <a:r>
                  <a:rPr lang="pl-PL" sz="2400" i="1" dirty="0"/>
                  <a:t>y </a:t>
                </a:r>
                <a:r>
                  <a:rPr lang="pl-PL" sz="2400" dirty="0"/>
                  <a:t>+ </a:t>
                </a:r>
                <a:r>
                  <a:rPr lang="pl-PL" sz="2400" i="1" dirty="0"/>
                  <a:t>z</a:t>
                </a:r>
                <a:r>
                  <a:rPr lang="pl-PL" sz="2400" dirty="0" smtClean="0"/>
                  <a:t>)</a:t>
                </a:r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b="1" i="1" dirty="0" smtClean="0">
                    <a:solidFill>
                      <a:srgbClr val="FF0000"/>
                    </a:solidFill>
                  </a:rPr>
                  <a:t>Note:</a:t>
                </a:r>
                <a:r>
                  <a:rPr lang="en-US" sz="2400" i="1" dirty="0" smtClean="0"/>
                  <a:t> The </a:t>
                </a:r>
                <a:r>
                  <a:rPr lang="en-US" sz="2400" i="1" dirty="0"/>
                  <a:t>sum-of-products form is </a:t>
                </a:r>
                <a:r>
                  <a:rPr lang="en-US" sz="2400" i="1" dirty="0" smtClean="0"/>
                  <a:t>more common than the product-of-sums. It will hence be used exclusively </a:t>
                </a:r>
                <a:r>
                  <a:rPr lang="en-US" sz="2400" i="1" dirty="0"/>
                  <a:t>in the sections that follow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972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7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Lecture Overview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914400"/>
            <a:ext cx="81534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 smtClean="0">
                <a:solidFill>
                  <a:srgbClr val="FF0000"/>
                </a:solidFill>
              </a:rPr>
              <a:t>Logic Gates</a:t>
            </a:r>
          </a:p>
          <a:p>
            <a:pPr lvl="1"/>
            <a:r>
              <a:rPr lang="en-US" dirty="0"/>
              <a:t>Symbols for </a:t>
            </a:r>
            <a:r>
              <a:rPr lang="en-US" dirty="0" smtClean="0"/>
              <a:t>logic gates</a:t>
            </a:r>
          </a:p>
          <a:p>
            <a:pPr lvl="1"/>
            <a:r>
              <a:rPr lang="en-US" dirty="0" smtClean="0"/>
              <a:t>Universal gates</a:t>
            </a:r>
          </a:p>
          <a:p>
            <a:pPr lvl="1"/>
            <a:r>
              <a:rPr lang="en-US" dirty="0" smtClean="0"/>
              <a:t>Multiple-inputs gates</a:t>
            </a:r>
          </a:p>
          <a:p>
            <a:r>
              <a:rPr lang="en-US" sz="3800" b="1" dirty="0" smtClean="0">
                <a:solidFill>
                  <a:srgbClr val="FF0000"/>
                </a:solidFill>
              </a:rPr>
              <a:t>Digital Components</a:t>
            </a:r>
          </a:p>
          <a:p>
            <a:pPr lvl="1"/>
            <a:r>
              <a:rPr lang="en-US" dirty="0" smtClean="0"/>
              <a:t>Digital circuits and Boolean algebra</a:t>
            </a:r>
          </a:p>
          <a:p>
            <a:pPr lvl="1"/>
            <a:r>
              <a:rPr lang="en-US" dirty="0" smtClean="0"/>
              <a:t>Integrated circuits</a:t>
            </a:r>
          </a:p>
          <a:p>
            <a:r>
              <a:rPr lang="en-US" sz="3800" b="1" dirty="0" smtClean="0">
                <a:solidFill>
                  <a:srgbClr val="FF0000"/>
                </a:solidFill>
              </a:rPr>
              <a:t>Combinational Circuits</a:t>
            </a:r>
          </a:p>
          <a:p>
            <a:pPr lvl="1"/>
            <a:r>
              <a:rPr lang="en-US" sz="2900" dirty="0" smtClean="0"/>
              <a:t>Typical combinational circuits</a:t>
            </a:r>
          </a:p>
          <a:p>
            <a:pPr lvl="2"/>
            <a:r>
              <a:rPr lang="en-US" sz="2900" dirty="0" smtClean="0"/>
              <a:t>Adder (half adder, full adder, ripple carry adder)</a:t>
            </a:r>
          </a:p>
          <a:p>
            <a:pPr lvl="2"/>
            <a:r>
              <a:rPr lang="en-US" sz="2900" dirty="0" smtClean="0"/>
              <a:t>Decoder</a:t>
            </a:r>
          </a:p>
          <a:p>
            <a:pPr lvl="2"/>
            <a:r>
              <a:rPr lang="en-US" sz="2900" dirty="0" smtClean="0"/>
              <a:t>Multiplexer</a:t>
            </a:r>
            <a:endParaRPr lang="en-US" sz="2900" dirty="0"/>
          </a:p>
          <a:p>
            <a:r>
              <a:rPr lang="en-US" sz="3800" b="1" dirty="0">
                <a:solidFill>
                  <a:srgbClr val="FF0000"/>
                </a:solidFill>
              </a:rPr>
              <a:t>Sequential </a:t>
            </a:r>
            <a:r>
              <a:rPr lang="en-US" sz="3800" b="1" dirty="0" smtClean="0">
                <a:solidFill>
                  <a:srgbClr val="FF0000"/>
                </a:solidFill>
              </a:rPr>
              <a:t>Circuits</a:t>
            </a:r>
          </a:p>
          <a:p>
            <a:pPr lvl="1"/>
            <a:r>
              <a:rPr lang="en-US" sz="2900" dirty="0" smtClean="0"/>
              <a:t>Clocks</a:t>
            </a:r>
            <a:endParaRPr lang="en-US" sz="2900" dirty="0"/>
          </a:p>
          <a:p>
            <a:pPr lvl="1"/>
            <a:r>
              <a:rPr lang="en-US" sz="2900" dirty="0"/>
              <a:t>Flip-Flops</a:t>
            </a:r>
          </a:p>
          <a:p>
            <a:pPr lvl="1"/>
            <a:r>
              <a:rPr lang="en-US" sz="2900" dirty="0" smtClean="0"/>
              <a:t>Typical sequential circuits</a:t>
            </a:r>
            <a:endParaRPr lang="en-US" sz="2900" dirty="0"/>
          </a:p>
          <a:p>
            <a:pPr lvl="2"/>
            <a:r>
              <a:rPr lang="en-US" sz="2900" dirty="0"/>
              <a:t>Register</a:t>
            </a:r>
          </a:p>
          <a:p>
            <a:pPr lvl="2"/>
            <a:r>
              <a:rPr lang="en-US" sz="2900" dirty="0"/>
              <a:t>Counter</a:t>
            </a:r>
          </a:p>
          <a:p>
            <a:endParaRPr lang="en-US" b="1" i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Boolean Functions </a:t>
            </a:r>
            <a:r>
              <a:rPr lang="en-US" dirty="0" smtClean="0"/>
              <a:t>(3/5)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+mj-lt"/>
              </a:rPr>
              <a:t>Boolean Algebra</a:t>
            </a:r>
          </a:p>
          <a:p>
            <a:endParaRPr lang="en-US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Any Boolean expression can be represented in </a:t>
            </a:r>
            <a:r>
              <a:rPr lang="en-US" sz="2400" dirty="0">
                <a:solidFill>
                  <a:srgbClr val="FF0000"/>
                </a:solidFill>
              </a:rPr>
              <a:t>sum-of-products</a:t>
            </a:r>
            <a:r>
              <a:rPr lang="en-US" sz="2400" dirty="0"/>
              <a:t> form.</a:t>
            </a:r>
          </a:p>
          <a:p>
            <a:r>
              <a:rPr lang="en-US" sz="2400" dirty="0" smtClean="0"/>
              <a:t>Any </a:t>
            </a:r>
            <a:r>
              <a:rPr lang="en-US" sz="2400" dirty="0"/>
              <a:t>Boolean expression can also be represented as a </a:t>
            </a:r>
            <a:r>
              <a:rPr lang="en-US" sz="2400" dirty="0">
                <a:solidFill>
                  <a:srgbClr val="FF0000"/>
                </a:solidFill>
              </a:rPr>
              <a:t>truth </a:t>
            </a:r>
            <a:r>
              <a:rPr lang="en-US" sz="2400" dirty="0" smtClean="0">
                <a:solidFill>
                  <a:srgbClr val="FF0000"/>
                </a:solidFill>
              </a:rPr>
              <a:t>table</a:t>
            </a:r>
          </a:p>
          <a:p>
            <a:r>
              <a:rPr lang="en-US" sz="2400" dirty="0" smtClean="0"/>
              <a:t>So any </a:t>
            </a:r>
            <a:r>
              <a:rPr lang="en-US" sz="2400" dirty="0"/>
              <a:t>truth table can also be represented in sum-of-products </a:t>
            </a:r>
            <a:r>
              <a:rPr lang="en-US" sz="2400" dirty="0" smtClean="0"/>
              <a:t>form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Question:</a:t>
            </a:r>
            <a:r>
              <a:rPr lang="en-US" sz="2400" dirty="0" smtClean="0"/>
              <a:t> How </a:t>
            </a:r>
            <a:r>
              <a:rPr lang="en-US" sz="2400" dirty="0"/>
              <a:t>to generate a </a:t>
            </a:r>
            <a:r>
              <a:rPr lang="en-US" sz="2400" dirty="0">
                <a:solidFill>
                  <a:srgbClr val="FF0000"/>
                </a:solidFill>
              </a:rPr>
              <a:t>sum-of-products</a:t>
            </a:r>
            <a:r>
              <a:rPr lang="en-US" sz="2400" dirty="0"/>
              <a:t> expression using the </a:t>
            </a:r>
            <a:r>
              <a:rPr lang="en-US" sz="2400" dirty="0">
                <a:solidFill>
                  <a:srgbClr val="FF0000"/>
                </a:solidFill>
              </a:rPr>
              <a:t>truth table</a:t>
            </a:r>
            <a:r>
              <a:rPr lang="en-US" sz="2400" dirty="0"/>
              <a:t> for any Boolean expression?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327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Boolean Functions </a:t>
            </a:r>
            <a:r>
              <a:rPr lang="en-US" dirty="0" smtClean="0"/>
              <a:t>(4/5)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+mj-lt"/>
              </a:rPr>
              <a:t>Boolean Algebra</a:t>
            </a:r>
          </a:p>
          <a:p>
            <a:endParaRPr lang="en-US" b="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How to generate a sum-of-products expression </a:t>
                </a:r>
                <a:r>
                  <a:rPr lang="en-US" sz="2400" dirty="0" smtClean="0"/>
                  <a:t>using the truth table for any Boolean expression?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400" dirty="0" smtClean="0"/>
                  <a:t>Search for the lines where the function outputs a “1”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400" dirty="0" smtClean="0"/>
                  <a:t>For each of these lines, generate </a:t>
                </a:r>
                <a:r>
                  <a:rPr lang="en-US" sz="2400" dirty="0"/>
                  <a:t>a product term of the input </a:t>
                </a:r>
                <a:r>
                  <a:rPr lang="en-US" sz="2400" dirty="0" smtClean="0"/>
                  <a:t>variables</a:t>
                </a:r>
              </a:p>
              <a:p>
                <a:pPr lvl="2">
                  <a:buFont typeface="Arial" pitchFamily="34" charset="0"/>
                  <a:buChar char="•"/>
                </a:pPr>
                <a:r>
                  <a:rPr lang="en-US" sz="2200" i="1" dirty="0" smtClean="0"/>
                  <a:t>If a </a:t>
                </a:r>
                <a:r>
                  <a:rPr lang="en-US" sz="2200" i="1" dirty="0"/>
                  <a:t>variable (</a:t>
                </a:r>
                <a:r>
                  <a:rPr lang="en-US" sz="2200" i="1" dirty="0" smtClean="0"/>
                  <a:t>for instance “x”) is set to 1, take it as (“x”)</a:t>
                </a:r>
              </a:p>
              <a:p>
                <a:pPr lvl="2">
                  <a:buFont typeface="Arial" pitchFamily="34" charset="0"/>
                  <a:buChar char="•"/>
                </a:pPr>
                <a:r>
                  <a:rPr lang="en-US" sz="2200" i="1" dirty="0" smtClean="0"/>
                  <a:t>If a variable </a:t>
                </a:r>
                <a:r>
                  <a:rPr lang="en-US" sz="2200" i="1" dirty="0"/>
                  <a:t>(for instance </a:t>
                </a:r>
                <a:r>
                  <a:rPr lang="en-US" sz="2200" i="1" dirty="0" smtClean="0"/>
                  <a:t>“y”) is set to 0, take its complement (“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i="1" dirty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200" i="1" dirty="0" smtClean="0"/>
                  <a:t>”)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400" dirty="0" smtClean="0"/>
                  <a:t>Sum these products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972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2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Boolean Functions </a:t>
            </a:r>
            <a:r>
              <a:rPr lang="en-US" dirty="0" smtClean="0"/>
              <a:t>(5/5)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>
                <a:solidFill>
                  <a:srgbClr val="FF0000"/>
                </a:solidFill>
                <a:latin typeface="+mj-lt"/>
              </a:rPr>
              <a:t>Boolean Algebra</a:t>
            </a:r>
          </a:p>
          <a:p>
            <a:endParaRPr lang="en-US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Content Placeholder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914400" y="1143000"/>
            <a:ext cx="8153400" cy="5181600"/>
          </a:xfrm>
          <a:blipFill rotWithShape="1">
            <a:blip r:embed="rId2" cstate="print"/>
            <a:stretch>
              <a:fillRect l="-1046" t="-2118" r="-523" b="-1765"/>
            </a:stretch>
          </a:blipFill>
        </p:spPr>
        <p:txBody>
          <a:bodyPr>
            <a:normAutofit/>
          </a:bodyPr>
          <a:lstStyle/>
          <a:p>
            <a:r>
              <a:rPr lang="en-US" sz="2400" dirty="0">
                <a:noFill/>
              </a:rPr>
              <a:t> 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1981200"/>
            <a:ext cx="5230091" cy="2691212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5867400" y="3138055"/>
            <a:ext cx="381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67400" y="3595255"/>
            <a:ext cx="381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867400" y="3851565"/>
            <a:ext cx="381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67400" y="4087090"/>
            <a:ext cx="381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5999" y="2924980"/>
            <a:ext cx="990601" cy="400110"/>
          </a:xfrm>
          <a:prstGeom prst="rect">
            <a:avLst/>
          </a:prstGeom>
          <a:blipFill rotWithShape="1">
            <a:blip r:embed="rId4" cstate="print"/>
            <a:stretch>
              <a:fillRect b="-7692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35" name="TextBox 3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5999" y="3366655"/>
            <a:ext cx="990601" cy="400110"/>
          </a:xfrm>
          <a:prstGeom prst="rect">
            <a:avLst/>
          </a:prstGeom>
          <a:blipFill rotWithShape="1">
            <a:blip r:embed="rId5" cstate="print"/>
            <a:stretch>
              <a:fillRect b="-606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36" name="TextBox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5999" y="3652345"/>
            <a:ext cx="990601" cy="400110"/>
          </a:xfrm>
          <a:prstGeom prst="rect">
            <a:avLst/>
          </a:prstGeom>
          <a:blipFill rotWithShape="1">
            <a:blip r:embed="rId6" cstate="print"/>
            <a:stretch>
              <a:fillRect r="-9202" b="-606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5999" y="3880945"/>
            <a:ext cx="990601" cy="400110"/>
          </a:xfrm>
          <a:prstGeom prst="rect">
            <a:avLst/>
          </a:prstGeom>
          <a:blipFill rotWithShape="1">
            <a:blip r:embed="rId7" cstate="print"/>
            <a:stretch>
              <a:fillRect b="-7692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136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 – 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+mj-lt"/>
              </a:rPr>
              <a:t>Logic Gates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8383" y="1295400"/>
            <a:ext cx="8153400" cy="4525963"/>
          </a:xfrm>
        </p:spPr>
        <p:txBody>
          <a:bodyPr>
            <a:noAutofit/>
          </a:bodyPr>
          <a:lstStyle/>
          <a:p>
            <a:r>
              <a:rPr lang="en-US" sz="2400" dirty="0"/>
              <a:t>The logical </a:t>
            </a:r>
            <a:r>
              <a:rPr lang="en-US" sz="2400" dirty="0" smtClean="0"/>
              <a:t>operators, expressions and functions have </a:t>
            </a:r>
            <a:r>
              <a:rPr lang="en-US" sz="2400" dirty="0"/>
              <a:t>been </a:t>
            </a:r>
            <a:r>
              <a:rPr lang="en-US" sz="2400" dirty="0" smtClean="0"/>
              <a:t>represented thus </a:t>
            </a:r>
            <a:r>
              <a:rPr lang="en-US" sz="2400" dirty="0"/>
              <a:t>far in an abstract </a:t>
            </a:r>
            <a:r>
              <a:rPr lang="en-US" sz="2400" dirty="0" smtClean="0"/>
              <a:t>sense. In order to implement the logical operations in a computer we need digital circuits.</a:t>
            </a:r>
          </a:p>
          <a:p>
            <a:r>
              <a:rPr lang="en-US" sz="2400" dirty="0" smtClean="0"/>
              <a:t>Physical components or digital circuits perform arithmetic operations or make choices in a computer.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What is a Gate?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gate is a small, electronic device that computes various </a:t>
            </a:r>
            <a:r>
              <a:rPr lang="en-US" sz="2400" dirty="0" smtClean="0"/>
              <a:t>functions of two-valued signals (or more).</a:t>
            </a:r>
          </a:p>
          <a:p>
            <a:pPr lvl="1"/>
            <a:r>
              <a:rPr lang="en-US" sz="2400" dirty="0" smtClean="0"/>
              <a:t>Each </a:t>
            </a:r>
            <a:r>
              <a:rPr lang="en-US" sz="2400" dirty="0"/>
              <a:t>gate requires from one to six </a:t>
            </a:r>
            <a:r>
              <a:rPr lang="en-US" sz="2400" dirty="0" smtClean="0"/>
              <a:t>or more transistors.</a:t>
            </a:r>
          </a:p>
          <a:p>
            <a:pPr lvl="1"/>
            <a:r>
              <a:rPr lang="en-US" sz="2400" dirty="0" smtClean="0"/>
              <a:t>If the </a:t>
            </a:r>
            <a:r>
              <a:rPr lang="en-US" sz="2400" dirty="0"/>
              <a:t>basic physical component of a computer is the </a:t>
            </a:r>
            <a:r>
              <a:rPr lang="en-US" sz="2400" dirty="0" smtClean="0"/>
              <a:t>transistor, the </a:t>
            </a:r>
            <a:r>
              <a:rPr lang="en-US" sz="2400" dirty="0"/>
              <a:t>basic logic element is the </a:t>
            </a:r>
            <a:r>
              <a:rPr lang="en-US" sz="2400" dirty="0" smtClean="0"/>
              <a:t>gate.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09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 – Symbols </a:t>
            </a:r>
            <a:r>
              <a:rPr lang="en-US" dirty="0"/>
              <a:t>for Logic </a:t>
            </a:r>
            <a:r>
              <a:rPr lang="en-US" dirty="0" smtClean="0"/>
              <a:t>Gates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+mj-lt"/>
              </a:rPr>
              <a:t>Logic </a:t>
            </a:r>
            <a:r>
              <a:rPr lang="en-US" b="0" dirty="0" smtClean="0">
                <a:solidFill>
                  <a:srgbClr val="FF0000"/>
                </a:solidFill>
                <a:latin typeface="+mj-lt"/>
              </a:rPr>
              <a:t>Gates</a:t>
            </a:r>
            <a:endParaRPr lang="en-US" b="0" dirty="0">
              <a:solidFill>
                <a:srgbClr val="FF0000"/>
              </a:solidFill>
              <a:latin typeface="+mj-lt"/>
            </a:endParaRPr>
          </a:p>
          <a:p>
            <a:endParaRPr lang="en-US" b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8153400" cy="190785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3581400"/>
            <a:ext cx="6410325" cy="2419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0" y="4572000"/>
            <a:ext cx="533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135090" y="4343400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4600" y="39740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Boolean expression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81608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 Exclusive OR 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676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 – Universal Gates (1/3)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+mj-lt"/>
              </a:rPr>
              <a:t>Logic </a:t>
            </a:r>
            <a:r>
              <a:rPr lang="en-US" b="0" dirty="0" smtClean="0">
                <a:solidFill>
                  <a:srgbClr val="FF0000"/>
                </a:solidFill>
                <a:latin typeface="+mj-lt"/>
              </a:rPr>
              <a:t>Gates</a:t>
            </a:r>
            <a:endParaRPr lang="en-US" b="0" dirty="0">
              <a:solidFill>
                <a:srgbClr val="FF0000"/>
              </a:solidFill>
              <a:latin typeface="+mj-lt"/>
            </a:endParaRPr>
          </a:p>
          <a:p>
            <a:endParaRPr lang="en-US" b="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524000"/>
            <a:ext cx="8229601" cy="4378673"/>
          </a:xfrm>
        </p:spPr>
      </p:pic>
      <p:sp>
        <p:nvSpPr>
          <p:cNvPr id="11" name="Rectangle 10"/>
          <p:cNvSpPr/>
          <p:nvPr/>
        </p:nvSpPr>
        <p:spPr>
          <a:xfrm>
            <a:off x="4940488" y="1985665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  <a:spcAft>
                <a:spcPct val="16000"/>
              </a:spcAft>
            </a:pPr>
            <a:r>
              <a:rPr lang="en-US" sz="1400" dirty="0" smtClean="0">
                <a:latin typeface="Arial" charset="0"/>
              </a:rPr>
              <a:t>x y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2643" y="1950119"/>
            <a:ext cx="2918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Unicode MS"/>
                <a:ea typeface="Arial Unicode MS" pitchFamily="34" charset="-128"/>
                <a:cs typeface="Arial Unicode MS" pitchFamily="34" charset="-128"/>
              </a:rPr>
              <a:t>¯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7224110" y="2009849"/>
            <a:ext cx="100596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  <a:spcAft>
                <a:spcPct val="16000"/>
              </a:spcAft>
            </a:pPr>
            <a:r>
              <a:rPr lang="en-US" sz="1400" dirty="0" smtClean="0">
                <a:latin typeface="Arial" charset="0"/>
              </a:rPr>
              <a:t>x + y = x y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01974" y="4291817"/>
            <a:ext cx="58401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  <a:spcAft>
                <a:spcPct val="16000"/>
              </a:spcAft>
            </a:pPr>
            <a:r>
              <a:rPr lang="en-US" sz="1400" dirty="0" smtClean="0">
                <a:latin typeface="Arial" charset="0"/>
              </a:rPr>
              <a:t>x + y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96156" y="1956729"/>
            <a:ext cx="2918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Unicode MS"/>
                <a:ea typeface="Arial Unicode MS" pitchFamily="34" charset="-128"/>
                <a:cs typeface="Arial Unicode MS" pitchFamily="34" charset="-128"/>
              </a:rPr>
              <a:t>¯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487022" y="1965066"/>
            <a:ext cx="2918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Unicode MS"/>
                <a:ea typeface="Arial Unicode MS" pitchFamily="34" charset="-128"/>
                <a:cs typeface="Arial Unicode MS" pitchFamily="34" charset="-128"/>
              </a:rPr>
              <a:t>¯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78874" y="1965067"/>
            <a:ext cx="2918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Unicode MS"/>
                <a:ea typeface="Arial Unicode MS" pitchFamily="34" charset="-128"/>
                <a:cs typeface="Arial Unicode MS" pitchFamily="34" charset="-128"/>
              </a:rPr>
              <a:t>¯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01974" y="4258912"/>
            <a:ext cx="2918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Unicode MS"/>
                <a:ea typeface="Arial Unicode MS" pitchFamily="34" charset="-128"/>
                <a:cs typeface="Arial Unicode MS" pitchFamily="34" charset="-128"/>
              </a:rPr>
              <a:t>¯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47900" y="4258911"/>
            <a:ext cx="2918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Unicode MS"/>
                <a:ea typeface="Arial Unicode MS" pitchFamily="34" charset="-128"/>
                <a:cs typeface="Arial Unicode MS" pitchFamily="34" charset="-128"/>
              </a:rPr>
              <a:t>¯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582740" y="4258911"/>
            <a:ext cx="2918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Unicode MS"/>
                <a:ea typeface="Arial Unicode MS" pitchFamily="34" charset="-128"/>
                <a:cs typeface="Arial Unicode MS" pitchFamily="34" charset="-128"/>
              </a:rPr>
              <a:t>¯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7938222" y="4291817"/>
            <a:ext cx="109430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  <a:spcAft>
                <a:spcPct val="16000"/>
              </a:spcAft>
            </a:pPr>
            <a:r>
              <a:rPr lang="en-US" sz="1400" dirty="0">
                <a:latin typeface="Arial" charset="0"/>
              </a:rPr>
              <a:t>x</a:t>
            </a:r>
            <a:r>
              <a:rPr lang="en-US" sz="1400" dirty="0" smtClean="0">
                <a:latin typeface="Arial" charset="0"/>
              </a:rPr>
              <a:t>   y = x + y 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26828" y="4258911"/>
            <a:ext cx="2918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Unicode MS"/>
                <a:ea typeface="Arial Unicode MS" pitchFamily="34" charset="-128"/>
                <a:cs typeface="Arial Unicode MS" pitchFamily="34" charset="-128"/>
              </a:rPr>
              <a:t>¯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8141992" y="4258911"/>
            <a:ext cx="2918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Unicode MS"/>
                <a:ea typeface="Arial Unicode MS" pitchFamily="34" charset="-128"/>
                <a:cs typeface="Arial Unicode MS" pitchFamily="34" charset="-128"/>
              </a:rPr>
              <a:t>¯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8433844" y="4251732"/>
            <a:ext cx="2918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Unicode MS"/>
                <a:ea typeface="Arial Unicode MS" pitchFamily="34" charset="-128"/>
                <a:cs typeface="Arial Unicode MS" pitchFamily="34" charset="-128"/>
              </a:rPr>
              <a:t>¯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568684" y="4247405"/>
            <a:ext cx="2918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Unicode MS"/>
                <a:ea typeface="Arial Unicode MS" pitchFamily="34" charset="-128"/>
                <a:cs typeface="Arial Unicode MS" pitchFamily="34" charset="-128"/>
              </a:rPr>
              <a:t>¯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8730795" y="4252590"/>
            <a:ext cx="2918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Unicode MS"/>
                <a:ea typeface="Arial Unicode MS" pitchFamily="34" charset="-128"/>
                <a:cs typeface="Arial Unicode MS" pitchFamily="34" charset="-128"/>
              </a:rPr>
              <a:t>¯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095521" y="1950119"/>
            <a:ext cx="2918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Unicode MS"/>
                <a:ea typeface="Arial Unicode MS" pitchFamily="34" charset="-128"/>
                <a:cs typeface="Arial Unicode MS" pitchFamily="34" charset="-128"/>
              </a:rPr>
              <a:t>¯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904039" y="1967757"/>
            <a:ext cx="2918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Unicode MS"/>
                <a:ea typeface="Arial Unicode MS" pitchFamily="34" charset="-128"/>
                <a:cs typeface="Arial Unicode MS" pitchFamily="34" charset="-128"/>
              </a:rPr>
              <a:t>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62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 – Universal </a:t>
            </a:r>
            <a:r>
              <a:rPr lang="en-US" dirty="0"/>
              <a:t>Gates </a:t>
            </a:r>
            <a:r>
              <a:rPr lang="en-US" dirty="0" smtClean="0"/>
              <a:t>(2/3</a:t>
            </a:r>
            <a:r>
              <a:rPr lang="en-U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+mj-lt"/>
              </a:rPr>
              <a:t>Logic </a:t>
            </a:r>
            <a:r>
              <a:rPr lang="en-US" b="0" dirty="0" smtClean="0">
                <a:solidFill>
                  <a:srgbClr val="FF0000"/>
                </a:solidFill>
                <a:latin typeface="+mj-lt"/>
              </a:rPr>
              <a:t>Gates</a:t>
            </a:r>
            <a:endParaRPr lang="en-US" b="0" dirty="0">
              <a:solidFill>
                <a:srgbClr val="FF0000"/>
              </a:solidFill>
              <a:latin typeface="+mj-lt"/>
            </a:endParaRPr>
          </a:p>
          <a:p>
            <a:endParaRPr lang="en-US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NAND </a:t>
            </a:r>
            <a:r>
              <a:rPr lang="en-US" sz="2400" dirty="0"/>
              <a:t>gate is commonly referred to as a </a:t>
            </a:r>
            <a:r>
              <a:rPr lang="en-US" sz="2400" b="1" dirty="0">
                <a:solidFill>
                  <a:srgbClr val="FF0000"/>
                </a:solidFill>
              </a:rPr>
              <a:t>universal </a:t>
            </a:r>
            <a:r>
              <a:rPr lang="en-US" sz="2400" b="1" dirty="0" smtClean="0">
                <a:solidFill>
                  <a:srgbClr val="FF0000"/>
                </a:solidFill>
              </a:rPr>
              <a:t>gate</a:t>
            </a:r>
          </a:p>
          <a:p>
            <a:pPr lvl="1"/>
            <a:r>
              <a:rPr lang="en-US" sz="2400" dirty="0" smtClean="0"/>
              <a:t>Any electronic </a:t>
            </a:r>
            <a:r>
              <a:rPr lang="en-US" sz="2400" dirty="0"/>
              <a:t>circuit can be constructed using only NAND </a:t>
            </a:r>
            <a:r>
              <a:rPr lang="en-US" sz="2400" dirty="0" smtClean="0"/>
              <a:t>gates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r="1899"/>
          <a:stretch/>
        </p:blipFill>
        <p:spPr>
          <a:xfrm>
            <a:off x="914400" y="3505200"/>
            <a:ext cx="80772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 – Universal </a:t>
            </a:r>
            <a:r>
              <a:rPr lang="en-US" dirty="0"/>
              <a:t>Gates </a:t>
            </a:r>
            <a:r>
              <a:rPr lang="en-US" dirty="0" smtClean="0"/>
              <a:t>(3/3</a:t>
            </a:r>
            <a:r>
              <a:rPr lang="en-U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+mj-lt"/>
              </a:rPr>
              <a:t>Logic </a:t>
            </a:r>
            <a:r>
              <a:rPr lang="en-US" b="0" dirty="0" smtClean="0">
                <a:solidFill>
                  <a:srgbClr val="FF0000"/>
                </a:solidFill>
                <a:latin typeface="+mj-lt"/>
              </a:rPr>
              <a:t>Gates</a:t>
            </a:r>
            <a:endParaRPr lang="en-US" b="0" dirty="0">
              <a:solidFill>
                <a:srgbClr val="FF0000"/>
              </a:solidFill>
              <a:latin typeface="+mj-lt"/>
            </a:endParaRPr>
          </a:p>
          <a:p>
            <a:endParaRPr lang="en-US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371600"/>
            <a:ext cx="8153400" cy="4724400"/>
          </a:xfrm>
        </p:spPr>
        <p:txBody>
          <a:bodyPr>
            <a:normAutofit/>
          </a:bodyPr>
          <a:lstStyle/>
          <a:p>
            <a:r>
              <a:rPr lang="en-US" sz="2400" dirty="0"/>
              <a:t>Why not simply use </a:t>
            </a:r>
            <a:r>
              <a:rPr lang="en-US" sz="2400" dirty="0" smtClean="0"/>
              <a:t>the AND</a:t>
            </a:r>
            <a:r>
              <a:rPr lang="en-US" sz="2400" dirty="0"/>
              <a:t>, OR, and NOT gates we already know </a:t>
            </a:r>
            <a:r>
              <a:rPr lang="en-US" sz="2400" dirty="0" smtClean="0"/>
              <a:t>exist?</a:t>
            </a:r>
          </a:p>
          <a:p>
            <a:pPr lvl="1"/>
            <a:r>
              <a:rPr lang="en-US" sz="2400" dirty="0" smtClean="0"/>
              <a:t>For two reasons:</a:t>
            </a:r>
          </a:p>
          <a:p>
            <a:pPr lvl="2"/>
            <a:r>
              <a:rPr lang="en-US" sz="2200" dirty="0"/>
              <a:t>NAND gates are cheaper to build than the other </a:t>
            </a:r>
            <a:r>
              <a:rPr lang="en-US" sz="2200" dirty="0" smtClean="0"/>
              <a:t>gates</a:t>
            </a:r>
          </a:p>
          <a:p>
            <a:pPr lvl="2"/>
            <a:r>
              <a:rPr lang="en-US" sz="2200" dirty="0"/>
              <a:t>complex </a:t>
            </a:r>
            <a:r>
              <a:rPr lang="en-US" sz="2200" dirty="0" smtClean="0"/>
              <a:t>integrated circuits are </a:t>
            </a:r>
            <a:r>
              <a:rPr lang="en-US" sz="2200" dirty="0"/>
              <a:t>often much </a:t>
            </a:r>
            <a:r>
              <a:rPr lang="en-US" sz="2200" dirty="0" smtClean="0"/>
              <a:t>easier to </a:t>
            </a:r>
            <a:r>
              <a:rPr lang="en-US" sz="2200" dirty="0"/>
              <a:t>build using the same </a:t>
            </a:r>
            <a:r>
              <a:rPr lang="en-US" sz="2200" dirty="0" smtClean="0"/>
              <a:t>building blocks</a:t>
            </a:r>
          </a:p>
          <a:p>
            <a:r>
              <a:rPr lang="en-US" sz="2400" dirty="0" smtClean="0"/>
              <a:t>Applying the duality principle, NOR is also a </a:t>
            </a:r>
            <a:r>
              <a:rPr lang="en-US" sz="2400" b="1" dirty="0" smtClean="0"/>
              <a:t>universal gate</a:t>
            </a:r>
          </a:p>
          <a:p>
            <a:r>
              <a:rPr lang="en-US" sz="2400" dirty="0" smtClean="0"/>
              <a:t>In practice, </a:t>
            </a:r>
            <a:r>
              <a:rPr lang="en-US" sz="2400" dirty="0" smtClean="0">
                <a:solidFill>
                  <a:srgbClr val="FF0000"/>
                </a:solidFill>
              </a:rPr>
              <a:t>NAND</a:t>
            </a:r>
            <a:r>
              <a:rPr lang="en-US" sz="2400" dirty="0" smtClean="0"/>
              <a:t> are used for </a:t>
            </a:r>
            <a:r>
              <a:rPr lang="en-US" sz="2400" dirty="0"/>
              <a:t>implementing an expression in </a:t>
            </a:r>
            <a:r>
              <a:rPr lang="en-US" sz="2400" dirty="0" smtClean="0">
                <a:solidFill>
                  <a:srgbClr val="FF0000"/>
                </a:solidFill>
              </a:rPr>
              <a:t>sum of-products </a:t>
            </a:r>
            <a:r>
              <a:rPr lang="en-US" sz="2400" dirty="0" smtClean="0"/>
              <a:t>form</a:t>
            </a:r>
          </a:p>
          <a:p>
            <a:r>
              <a:rPr lang="en-US" sz="2400" dirty="0"/>
              <a:t>In practice, </a:t>
            </a:r>
            <a:r>
              <a:rPr lang="en-US" sz="2400" dirty="0" smtClean="0">
                <a:solidFill>
                  <a:srgbClr val="FF0000"/>
                </a:solidFill>
              </a:rPr>
              <a:t>NOR</a:t>
            </a:r>
            <a:r>
              <a:rPr lang="en-US" sz="2400" dirty="0" smtClean="0"/>
              <a:t> are used for </a:t>
            </a:r>
            <a:r>
              <a:rPr lang="en-US" sz="2400" dirty="0"/>
              <a:t>implementing an </a:t>
            </a:r>
            <a:r>
              <a:rPr lang="en-US" sz="2400" dirty="0" smtClean="0"/>
              <a:t>expression in </a:t>
            </a:r>
            <a:r>
              <a:rPr lang="en-US" sz="2400" dirty="0">
                <a:solidFill>
                  <a:srgbClr val="FF0000"/>
                </a:solidFill>
              </a:rPr>
              <a:t>product-of-sums</a:t>
            </a:r>
            <a:r>
              <a:rPr lang="en-US" sz="2400" dirty="0"/>
              <a:t> form</a:t>
            </a:r>
          </a:p>
        </p:txBody>
      </p:sp>
    </p:spTree>
    <p:extLst>
      <p:ext uri="{BB962C8B-B14F-4D97-AF65-F5344CB8AC3E}">
        <p14:creationId xmlns:p14="http://schemas.microsoft.com/office/powerpoint/2010/main" val="15174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 – Multiple </a:t>
            </a:r>
            <a:r>
              <a:rPr lang="en-US" dirty="0"/>
              <a:t>Input </a:t>
            </a:r>
            <a:r>
              <a:rPr lang="en-US" dirty="0" smtClean="0"/>
              <a:t>Gates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+mj-lt"/>
              </a:rPr>
              <a:t>Logic </a:t>
            </a:r>
            <a:r>
              <a:rPr lang="en-US" b="0" dirty="0" smtClean="0">
                <a:solidFill>
                  <a:srgbClr val="FF0000"/>
                </a:solidFill>
                <a:latin typeface="+mj-lt"/>
              </a:rPr>
              <a:t>Gates</a:t>
            </a:r>
            <a:endParaRPr lang="en-US" b="0" dirty="0">
              <a:solidFill>
                <a:srgbClr val="FF0000"/>
              </a:solidFill>
              <a:latin typeface="+mj-lt"/>
            </a:endParaRPr>
          </a:p>
          <a:p>
            <a:endParaRPr lang="en-US" b="0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189037"/>
                <a:ext cx="8153400" cy="30781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Gates </a:t>
                </a:r>
                <a:r>
                  <a:rPr lang="en-US" sz="2400" dirty="0" smtClean="0"/>
                  <a:t>could have multiple inputs</a:t>
                </a:r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Also, sometimes it is useful </a:t>
                </a:r>
                <a:r>
                  <a:rPr lang="en-US" sz="2400" dirty="0"/>
                  <a:t>to depict the </a:t>
                </a:r>
                <a:r>
                  <a:rPr lang="en-US" sz="2400" dirty="0" smtClean="0"/>
                  <a:t>output of </a:t>
                </a:r>
                <a:r>
                  <a:rPr lang="en-US" sz="2400" dirty="0"/>
                  <a:t>a gate as </a:t>
                </a:r>
                <a:r>
                  <a:rPr lang="en-US" sz="2400" i="1" dirty="0"/>
                  <a:t>Q </a:t>
                </a:r>
                <a:r>
                  <a:rPr lang="en-US" sz="2400" dirty="0"/>
                  <a:t>along with its complement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189037"/>
                <a:ext cx="8153400" cy="3078163"/>
              </a:xfrm>
              <a:blipFill rotWithShape="0">
                <a:blip r:embed="rId2" cstate="print"/>
                <a:stretch>
                  <a:fillRect l="-972" t="-1584" b="-2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6"/>
          <a:stretch/>
        </p:blipFill>
        <p:spPr>
          <a:xfrm>
            <a:off x="838200" y="1752600"/>
            <a:ext cx="8290209" cy="1353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30" y="4343400"/>
            <a:ext cx="437597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Components – 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+mj-lt"/>
              </a:rPr>
              <a:t>Digital Components</a:t>
            </a:r>
            <a:endParaRPr lang="en-US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8383" y="1447800"/>
            <a:ext cx="8153400" cy="3581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 computer is </a:t>
            </a:r>
            <a:r>
              <a:rPr lang="en-US" sz="2400" dirty="0"/>
              <a:t>built using </a:t>
            </a:r>
            <a:r>
              <a:rPr lang="en-US" sz="2400" dirty="0" smtClean="0"/>
              <a:t>connected collections </a:t>
            </a:r>
            <a:r>
              <a:rPr lang="en-US" sz="2400" dirty="0"/>
              <a:t>of </a:t>
            </a:r>
            <a:r>
              <a:rPr lang="en-US" sz="2400" dirty="0" smtClean="0"/>
              <a:t>gates.</a:t>
            </a:r>
          </a:p>
          <a:p>
            <a:r>
              <a:rPr lang="en-US" sz="2400" dirty="0"/>
              <a:t>These collections of gates are often quite </a:t>
            </a:r>
            <a:r>
              <a:rPr lang="en-US" sz="2400" dirty="0" smtClean="0"/>
              <a:t>standard, resulting </a:t>
            </a:r>
            <a:r>
              <a:rPr lang="en-US" sz="2400" dirty="0"/>
              <a:t>in a set of building </a:t>
            </a:r>
            <a:r>
              <a:rPr lang="en-US" sz="2400" dirty="0" smtClean="0"/>
              <a:t>blocks.</a:t>
            </a:r>
          </a:p>
          <a:p>
            <a:r>
              <a:rPr lang="en-US" sz="2400" dirty="0" smtClean="0"/>
              <a:t>These </a:t>
            </a:r>
            <a:r>
              <a:rPr lang="en-US" sz="2400" dirty="0"/>
              <a:t>building blocks are </a:t>
            </a:r>
            <a:r>
              <a:rPr lang="en-US" sz="2400" dirty="0" smtClean="0"/>
              <a:t>constructed </a:t>
            </a:r>
            <a:r>
              <a:rPr lang="en-US" sz="2400" dirty="0"/>
              <a:t>using the </a:t>
            </a:r>
            <a:r>
              <a:rPr lang="en-US" sz="2400" dirty="0" smtClean="0"/>
              <a:t>basic AND</a:t>
            </a:r>
            <a:r>
              <a:rPr lang="en-US" sz="2400" dirty="0"/>
              <a:t>, OR, and NOT operations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 this part, we will discuss:</a:t>
            </a:r>
          </a:p>
          <a:p>
            <a:pPr lvl="1"/>
            <a:r>
              <a:rPr lang="en-US" sz="2400" dirty="0" smtClean="0"/>
              <a:t>Digital circuits, and their relationship to Boolean expressions</a:t>
            </a:r>
          </a:p>
          <a:p>
            <a:pPr lvl="1"/>
            <a:r>
              <a:rPr lang="en-US" sz="2400" dirty="0" smtClean="0"/>
              <a:t>The standard building blocks</a:t>
            </a:r>
          </a:p>
          <a:p>
            <a:pPr lvl="1"/>
            <a:r>
              <a:rPr lang="en-US" sz="2400" dirty="0" smtClean="0"/>
              <a:t>Two different categories of such building blocks: </a:t>
            </a:r>
            <a:r>
              <a:rPr lang="en-US" sz="2400" dirty="0" smtClean="0">
                <a:solidFill>
                  <a:srgbClr val="FF0000"/>
                </a:solidFill>
              </a:rPr>
              <a:t>Combinational logic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Sequential logic</a:t>
            </a:r>
          </a:p>
        </p:txBody>
      </p:sp>
    </p:spTree>
    <p:extLst>
      <p:ext uri="{BB962C8B-B14F-4D97-AF65-F5344CB8AC3E}">
        <p14:creationId xmlns:p14="http://schemas.microsoft.com/office/powerpoint/2010/main" val="16310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</a:t>
            </a:r>
            <a:r>
              <a:rPr lang="en-US" dirty="0" smtClean="0"/>
              <a:t>Expressions (1/5)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+mj-lt"/>
              </a:rPr>
              <a:t>Boolean Algebra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Boolean variable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/>
              <a:t>is a variable that can take only one of two values : 0 (false) or 1 (true).</a:t>
            </a:r>
          </a:p>
          <a:p>
            <a:pPr lvl="1"/>
            <a:r>
              <a:rPr lang="en-US" sz="2400" dirty="0" smtClean="0"/>
              <a:t>Example: x, y, z, … where, for instance, “x” could be 0 or 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Boolean expression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a combination of Boolean variables </a:t>
            </a:r>
            <a:r>
              <a:rPr lang="en-US" sz="2400" dirty="0"/>
              <a:t>and </a:t>
            </a:r>
            <a:r>
              <a:rPr lang="en-US" sz="2400" dirty="0" smtClean="0"/>
              <a:t>operators (AND, OR, NOT, …).</a:t>
            </a:r>
          </a:p>
          <a:p>
            <a:pPr lvl="1"/>
            <a:r>
              <a:rPr lang="en-US" sz="2400" dirty="0" smtClean="0"/>
              <a:t>Example: x AND y, x OR y, …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Boolean function: </a:t>
            </a:r>
            <a:r>
              <a:rPr lang="en-US" sz="2400" dirty="0"/>
              <a:t>typically has one or more </a:t>
            </a:r>
            <a:r>
              <a:rPr lang="en-US" sz="2400" dirty="0" smtClean="0"/>
              <a:t>input values </a:t>
            </a:r>
            <a:r>
              <a:rPr lang="en-US" sz="2400" dirty="0"/>
              <a:t>and yields a </a:t>
            </a:r>
            <a:r>
              <a:rPr lang="en-US" sz="2400" dirty="0" smtClean="0"/>
              <a:t>result in the range {0,1}, </a:t>
            </a:r>
            <a:r>
              <a:rPr lang="en-US" sz="2400" dirty="0"/>
              <a:t>based on these input </a:t>
            </a:r>
            <a:r>
              <a:rPr lang="en-US" sz="2400" dirty="0" smtClean="0"/>
              <a:t>values.</a:t>
            </a:r>
          </a:p>
          <a:p>
            <a:pPr lvl="1"/>
            <a:r>
              <a:rPr lang="en-US" sz="2400" dirty="0" smtClean="0"/>
              <a:t>Example: </a:t>
            </a:r>
            <a:r>
              <a:rPr lang="en-US" sz="2400" dirty="0"/>
              <a:t>F(x, y, z)</a:t>
            </a:r>
            <a:r>
              <a:rPr lang="en-US" sz="2400" dirty="0" smtClean="0"/>
              <a:t> = (x AND y) OR z</a:t>
            </a:r>
          </a:p>
        </p:txBody>
      </p:sp>
    </p:spTree>
    <p:extLst>
      <p:ext uri="{BB962C8B-B14F-4D97-AF65-F5344CB8AC3E}">
        <p14:creationId xmlns:p14="http://schemas.microsoft.com/office/powerpoint/2010/main" val="28943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Components - Digital Circuits and Boolean Algebra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+mj-lt"/>
              </a:rPr>
              <a:t>Digital Components</a:t>
            </a:r>
          </a:p>
          <a:p>
            <a:endParaRPr lang="en-US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D:\Users\Awn\Desktop\s2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8305799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65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Components - Integrated Circuits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+mj-lt"/>
              </a:rPr>
              <a:t>Digital Components</a:t>
            </a:r>
          </a:p>
          <a:p>
            <a:endParaRPr lang="en-US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924636"/>
            <a:ext cx="8153400" cy="2438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Gates </a:t>
            </a:r>
            <a:r>
              <a:rPr lang="en-US" sz="2400" dirty="0"/>
              <a:t>are </a:t>
            </a:r>
            <a:r>
              <a:rPr lang="en-US" sz="2400" dirty="0" smtClean="0"/>
              <a:t>manufactured </a:t>
            </a:r>
            <a:r>
              <a:rPr lang="en-US" sz="2400" dirty="0"/>
              <a:t>in units called </a:t>
            </a:r>
            <a:r>
              <a:rPr lang="en-US" sz="2400" b="1" dirty="0" smtClean="0">
                <a:solidFill>
                  <a:srgbClr val="FF0000"/>
                </a:solidFill>
              </a:rPr>
              <a:t>integrated circuits (ICs).</a:t>
            </a:r>
          </a:p>
          <a:p>
            <a:r>
              <a:rPr lang="en-US" sz="2400" dirty="0" smtClean="0"/>
              <a:t>First </a:t>
            </a:r>
            <a:r>
              <a:rPr lang="en-US" sz="2400" dirty="0"/>
              <a:t>ICs </a:t>
            </a:r>
            <a:r>
              <a:rPr lang="en-US" sz="2400" dirty="0" smtClean="0"/>
              <a:t>were SSI (small scale integration) </a:t>
            </a:r>
            <a:r>
              <a:rPr lang="en-US" sz="2400" dirty="0"/>
              <a:t>chips </a:t>
            </a:r>
            <a:r>
              <a:rPr lang="en-US" sz="2400" dirty="0" smtClean="0"/>
              <a:t>and contained </a:t>
            </a:r>
            <a:r>
              <a:rPr lang="en-US" sz="2400" dirty="0"/>
              <a:t>very few </a:t>
            </a:r>
            <a:r>
              <a:rPr lang="en-US" sz="2400" dirty="0" smtClean="0"/>
              <a:t>transistors (</a:t>
            </a:r>
            <a:r>
              <a:rPr lang="en-US" sz="2400" dirty="0"/>
              <a:t>up to 100 </a:t>
            </a:r>
            <a:r>
              <a:rPr lang="en-US" sz="2400" dirty="0" smtClean="0"/>
              <a:t>transistors).</a:t>
            </a:r>
          </a:p>
          <a:p>
            <a:r>
              <a:rPr lang="en-US" sz="2400" dirty="0"/>
              <a:t>We now have ULSI (ultra large-scale </a:t>
            </a:r>
            <a:r>
              <a:rPr lang="en-US" sz="2400" dirty="0" smtClean="0"/>
              <a:t>integration) with </a:t>
            </a:r>
            <a:r>
              <a:rPr lang="en-US" sz="2400" dirty="0"/>
              <a:t>more than 1 million electronic components per </a:t>
            </a:r>
            <a:r>
              <a:rPr lang="en-US" sz="2400" dirty="0" smtClean="0"/>
              <a:t>chip.</a:t>
            </a:r>
            <a:endParaRPr 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76600"/>
            <a:ext cx="4749122" cy="3294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4221540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How many gates does this IC contain?</a:t>
            </a:r>
          </a:p>
          <a:p>
            <a:pPr algn="ctr"/>
            <a:r>
              <a:rPr lang="en-US" sz="2200" i="1" dirty="0" smtClean="0"/>
              <a:t>What is (are) the type(s) of these gates?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7078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</a:t>
            </a:r>
            <a:r>
              <a:rPr lang="en-US" dirty="0" smtClean="0"/>
              <a:t>Expressions (2/5)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+mj-lt"/>
              </a:rPr>
              <a:t>Boolean Algebra</a:t>
            </a:r>
          </a:p>
          <a:p>
            <a:endParaRPr lang="en-US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Users\Awn\Desktop\s1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6" y="757647"/>
            <a:ext cx="8294914" cy="5786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43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Expressions </a:t>
            </a:r>
            <a:r>
              <a:rPr lang="en-US" dirty="0" smtClean="0"/>
              <a:t>(3/5)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700" b="0" dirty="0">
                <a:solidFill>
                  <a:srgbClr val="FF0000"/>
                </a:solidFill>
                <a:latin typeface="+mj-lt"/>
              </a:rPr>
              <a:t>Boolean Algebra</a:t>
            </a:r>
          </a:p>
          <a:p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400" dirty="0">
                <a:solidFill>
                  <a:srgbClr val="FF0000"/>
                </a:solidFill>
              </a:rPr>
              <a:t>Boolean operator can be described using a “truth table” that lists:</a:t>
            </a:r>
          </a:p>
          <a:p>
            <a:pPr lvl="1"/>
            <a:r>
              <a:rPr lang="en-US" sz="2400" dirty="0"/>
              <a:t>The inputs, with all the possible values of inputs</a:t>
            </a:r>
          </a:p>
          <a:p>
            <a:pPr lvl="1"/>
            <a:r>
              <a:rPr lang="en-US" sz="2400" dirty="0"/>
              <a:t>The resulting values of the operations for all possible combinations of these inputs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 Boolean function </a:t>
            </a:r>
            <a:r>
              <a:rPr lang="en-US" sz="2400" dirty="0"/>
              <a:t>can also be described using a truth </a:t>
            </a:r>
            <a:r>
              <a:rPr lang="en-US" sz="2400" dirty="0" smtClean="0"/>
              <a:t>table.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19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Expressions </a:t>
            </a:r>
            <a:r>
              <a:rPr lang="en-US" dirty="0" smtClean="0"/>
              <a:t>(4/5)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700" b="0" dirty="0">
                <a:solidFill>
                  <a:srgbClr val="FF0000"/>
                </a:solidFill>
                <a:latin typeface="+mj-lt"/>
              </a:rPr>
              <a:t>Boolean Algebra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625078"/>
              </p:ext>
            </p:extLst>
          </p:nvPr>
        </p:nvGraphicFramePr>
        <p:xfrm>
          <a:off x="914400" y="1640840"/>
          <a:ext cx="373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90600"/>
                <a:gridCol w="1828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118364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truth table for AND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66917"/>
              </p:ext>
            </p:extLst>
          </p:nvPr>
        </p:nvGraphicFramePr>
        <p:xfrm>
          <a:off x="5181600" y="1640840"/>
          <a:ext cx="373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90600"/>
                <a:gridCol w="1828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 + 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6400" y="118364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truth table for OR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98358107"/>
                  </p:ext>
                </p:extLst>
              </p:nvPr>
            </p:nvGraphicFramePr>
            <p:xfrm>
              <a:off x="3738996" y="4612640"/>
              <a:ext cx="206779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4995"/>
                    <a:gridCol w="1012795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Inputs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Outputs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1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0" dirty="0" smtClean="0">
                                        <a:latin typeface="Cambria Math"/>
                                      </a:rPr>
                                      <m:t>𝐱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1" i="0" dirty="0"/>
                                      <m:t> 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1" i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598358107"/>
                  </p:ext>
                </p:extLst>
              </p:nvPr>
            </p:nvGraphicFramePr>
            <p:xfrm>
              <a:off x="3738996" y="4612640"/>
              <a:ext cx="206779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4995"/>
                    <a:gridCol w="1012795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Inputs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Outputs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3593" t="-108197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3210791" y="415544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truth table for NOT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Expressions </a:t>
            </a:r>
            <a:r>
              <a:rPr lang="en-US" dirty="0" smtClean="0"/>
              <a:t>(5/5)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700" b="0" dirty="0">
                <a:solidFill>
                  <a:srgbClr val="FF0000"/>
                </a:solidFill>
                <a:latin typeface="+mj-lt"/>
              </a:rPr>
              <a:t>Boolean Algebra</a:t>
            </a:r>
          </a:p>
          <a:p>
            <a:endParaRPr lang="en-US" b="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Users\Awn\Desktop\s1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022" y="770709"/>
            <a:ext cx="8307978" cy="579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19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 (1/4)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+mj-lt"/>
              </a:rPr>
              <a:t>Boolean Algebra</a:t>
            </a:r>
          </a:p>
          <a:p>
            <a:endParaRPr lang="en-US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Users\Awn\Desktop\s1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628" y="770709"/>
            <a:ext cx="8309372" cy="579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21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9819</TotalTime>
  <Words>1521</Words>
  <Application>Microsoft Office PowerPoint</Application>
  <PresentationFormat>On-screen Show (4:3)</PresentationFormat>
  <Paragraphs>277</Paragraphs>
  <Slides>41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 Boolean Algebra and Digital Logic  </vt:lpstr>
      <vt:lpstr>Lecture Overview</vt:lpstr>
      <vt:lpstr>Lecture Overview</vt:lpstr>
      <vt:lpstr>Boolean Expressions (1/5)</vt:lpstr>
      <vt:lpstr>Boolean Expressions (2/5)</vt:lpstr>
      <vt:lpstr>Boolean Expressions (3/5)</vt:lpstr>
      <vt:lpstr>Boolean Expressions (4/5)</vt:lpstr>
      <vt:lpstr>Boolean Expressions (5/5)</vt:lpstr>
      <vt:lpstr>Complement (1/4)</vt:lpstr>
      <vt:lpstr>Complement (2/4)</vt:lpstr>
      <vt:lpstr>Complement (3/4)</vt:lpstr>
      <vt:lpstr>Complement (4/4)</vt:lpstr>
      <vt:lpstr>Boolean Simplifications</vt:lpstr>
      <vt:lpstr>             Kmaps and Terminology</vt:lpstr>
      <vt:lpstr>         Kmaps and Terminology - Minterm </vt:lpstr>
      <vt:lpstr>        Description of Kmaps</vt:lpstr>
      <vt:lpstr>  Description of Kmaps - Example</vt:lpstr>
      <vt:lpstr>    Kmap Simplification for Two Variables (1/2) </vt:lpstr>
      <vt:lpstr>  Kmap Simplification for Two Variables (2/2) </vt:lpstr>
      <vt:lpstr>  Rules for Kmap Simplification</vt:lpstr>
      <vt:lpstr> Kmap Simplification for Three Variables (1/6)</vt:lpstr>
      <vt:lpstr>         Kmap Simplification for Three Variables (2/6) </vt:lpstr>
      <vt:lpstr>        Kmap Simplification for Three Variables  (3/6)</vt:lpstr>
      <vt:lpstr>        Kmap Simplification for Three Variables (4/6)</vt:lpstr>
      <vt:lpstr>        Kmap Simplification for Three Variables (5/6)</vt:lpstr>
      <vt:lpstr>        Kmap Simplification for Three Variables – (6/6) </vt:lpstr>
      <vt:lpstr>     Kmap Simplification for Four Variables </vt:lpstr>
      <vt:lpstr>Representing Boolean Functions (1/5)</vt:lpstr>
      <vt:lpstr>Representing Boolean Functions (2/5)</vt:lpstr>
      <vt:lpstr>Representing Boolean Functions (3/5)</vt:lpstr>
      <vt:lpstr>Representing Boolean Functions (4/5)</vt:lpstr>
      <vt:lpstr>Representing Boolean Functions (5/5)</vt:lpstr>
      <vt:lpstr>Logic Gates – Introduction</vt:lpstr>
      <vt:lpstr>Logic Gates – Symbols for Logic Gates</vt:lpstr>
      <vt:lpstr>Logic Gates – Universal Gates (1/3)</vt:lpstr>
      <vt:lpstr>Logic Gates – Universal Gates (2/3)</vt:lpstr>
      <vt:lpstr>Logic Gates – Universal Gates (3/3)</vt:lpstr>
      <vt:lpstr>Logic Gates – Multiple Input Gates</vt:lpstr>
      <vt:lpstr>Digital Components – Introduction</vt:lpstr>
      <vt:lpstr>Digital Components - Digital Circuits and Boolean Algebra</vt:lpstr>
      <vt:lpstr>Digital Components - Integrated Circuits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Organization &amp; Architecture</dc:title>
  <dc:creator>Hassan Salti</dc:creator>
  <cp:lastModifiedBy>admin</cp:lastModifiedBy>
  <cp:revision>1116</cp:revision>
  <dcterms:created xsi:type="dcterms:W3CDTF">2012-07-12T11:57:11Z</dcterms:created>
  <dcterms:modified xsi:type="dcterms:W3CDTF">2017-09-17T08:26:29Z</dcterms:modified>
</cp:coreProperties>
</file>