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64" r:id="rId1"/>
    <p:sldMasterId id="2147484176" r:id="rId2"/>
  </p:sldMasterIdLst>
  <p:sldIdLst>
    <p:sldId id="256" r:id="rId3"/>
    <p:sldId id="284" r:id="rId4"/>
    <p:sldId id="285" r:id="rId5"/>
    <p:sldId id="286" r:id="rId6"/>
    <p:sldId id="288" r:id="rId7"/>
    <p:sldId id="289" r:id="rId8"/>
    <p:sldId id="290" r:id="rId9"/>
    <p:sldId id="291" r:id="rId10"/>
    <p:sldId id="293" r:id="rId11"/>
    <p:sldId id="294" r:id="rId12"/>
    <p:sldId id="295" r:id="rId13"/>
    <p:sldId id="296" r:id="rId14"/>
    <p:sldId id="297" r:id="rId15"/>
    <p:sldId id="298" r:id="rId16"/>
    <p:sldId id="299" r:id="rId17"/>
    <p:sldId id="300" r:id="rId18"/>
    <p:sldId id="301" r:id="rId19"/>
    <p:sldId id="302"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B800"/>
    <a:srgbClr val="D2A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013" autoAdjust="0"/>
    <p:restoredTop sz="99110" autoAdjust="0"/>
  </p:normalViewPr>
  <p:slideViewPr>
    <p:cSldViewPr>
      <p:cViewPr varScale="1">
        <p:scale>
          <a:sx n="115" d="100"/>
          <a:sy n="115" d="100"/>
        </p:scale>
        <p:origin x="147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811C0EA7-AE20-426A-AA1B-4CB0779573CD}" type="datetimeFigureOut">
              <a:rPr lang="ar-SA" smtClean="0"/>
              <a:t>29/07/43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2F8EA18B-CCE6-4D18-BE2D-B2F9B9B48BE0}"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11C0EA7-AE20-426A-AA1B-4CB0779573CD}" type="datetimeFigureOut">
              <a:rPr lang="ar-SA" smtClean="0"/>
              <a:t>29/07/43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F8EA18B-CCE6-4D18-BE2D-B2F9B9B48BE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11C0EA7-AE20-426A-AA1B-4CB0779573CD}" type="datetimeFigureOut">
              <a:rPr lang="ar-SA" smtClean="0"/>
              <a:t>29/07/43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F8EA18B-CCE6-4D18-BE2D-B2F9B9B48BE0}"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45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defTabSz="685800"/>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3345568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defTabSz="685800"/>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3835908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39"/>
            <a:ext cx="7886700" cy="2852737"/>
          </a:xfrm>
        </p:spPr>
        <p:txBody>
          <a:bodyPr anchor="b"/>
          <a:lstStyle>
            <a:lvl1pPr>
              <a:defRPr sz="45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defTabSz="685800"/>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2484928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pPr defTabSz="685800"/>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4160355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6"/>
            <a:ext cx="78867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29150" y="2505075"/>
            <a:ext cx="3887391"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pPr defTabSz="685800"/>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949797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pPr defTabSz="685800"/>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147255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pPr defTabSz="685800"/>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534481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24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pPr defTabSz="685800"/>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111912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11C0EA7-AE20-426A-AA1B-4CB0779573CD}" type="datetimeFigureOut">
              <a:rPr lang="ar-SA" smtClean="0"/>
              <a:t>29/07/43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F8EA18B-CCE6-4D18-BE2D-B2F9B9B48BE0}"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24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pPr defTabSz="685800"/>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3002742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defTabSz="685800"/>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35130662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5" y="365125"/>
            <a:ext cx="1971675"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28650" y="365125"/>
            <a:ext cx="5800725"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pPr defTabSz="685800"/>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14556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811C0EA7-AE20-426A-AA1B-4CB0779573CD}" type="datetimeFigureOut">
              <a:rPr lang="ar-SA" smtClean="0"/>
              <a:t>29/07/43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F8EA18B-CCE6-4D18-BE2D-B2F9B9B48BE0}"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11C0EA7-AE20-426A-AA1B-4CB0779573CD}" type="datetimeFigureOut">
              <a:rPr lang="ar-SA" smtClean="0"/>
              <a:t>29/07/43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F8EA18B-CCE6-4D18-BE2D-B2F9B9B48BE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811C0EA7-AE20-426A-AA1B-4CB0779573CD}" type="datetimeFigureOut">
              <a:rPr lang="ar-SA" smtClean="0"/>
              <a:t>29/07/43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F8EA18B-CCE6-4D18-BE2D-B2F9B9B48BE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811C0EA7-AE20-426A-AA1B-4CB0779573CD}" type="datetimeFigureOut">
              <a:rPr lang="ar-SA" smtClean="0"/>
              <a:t>29/07/43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F8EA18B-CCE6-4D18-BE2D-B2F9B9B48BE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C0EA7-AE20-426A-AA1B-4CB0779573CD}" type="datetimeFigureOut">
              <a:rPr lang="ar-SA" smtClean="0"/>
              <a:t>29/07/43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F8EA18B-CCE6-4D18-BE2D-B2F9B9B48BE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11C0EA7-AE20-426A-AA1B-4CB0779573CD}" type="datetimeFigureOut">
              <a:rPr lang="ar-SA" smtClean="0"/>
              <a:t>29/07/43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F8EA18B-CCE6-4D18-BE2D-B2F9B9B48BE0}"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811C0EA7-AE20-426A-AA1B-4CB0779573CD}" type="datetimeFigureOut">
              <a:rPr lang="ar-SA" smtClean="0"/>
              <a:t>29/07/43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2F8EA18B-CCE6-4D18-BE2D-B2F9B9B48BE0}"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1C0EA7-AE20-426A-AA1B-4CB0779573CD}" type="datetimeFigureOut">
              <a:rPr lang="ar-SA" smtClean="0"/>
              <a:t>29/07/43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8EA18B-CCE6-4D18-BE2D-B2F9B9B48BE0}"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6"/>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457950" y="6356351"/>
            <a:ext cx="2057400" cy="365125"/>
          </a:xfrm>
          <a:prstGeom prst="rect">
            <a:avLst/>
          </a:prstGeom>
        </p:spPr>
        <p:txBody>
          <a:bodyPr vert="horz" lIns="91440" tIns="45720" rIns="91440" bIns="45720" rtlCol="1" anchor="ctr"/>
          <a:lstStyle>
            <a:lvl1pPr algn="r">
              <a:defRPr sz="900">
                <a:solidFill>
                  <a:schemeClr val="tx1">
                    <a:tint val="75000"/>
                  </a:schemeClr>
                </a:solidFill>
              </a:defRPr>
            </a:lvl1pPr>
          </a:lstStyle>
          <a:p>
            <a:pPr defTabSz="685800"/>
            <a:fld id="{0E4D607C-99E1-4A5E-94E7-37C80C7FCA6A}" type="datetimeFigureOut">
              <a:rPr lang="ar-SA" smtClean="0">
                <a:solidFill>
                  <a:prstClr val="black">
                    <a:tint val="75000"/>
                  </a:prstClr>
                </a:solidFill>
              </a:rPr>
              <a:pPr defTabSz="685800"/>
              <a:t>29/07/43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1"/>
            <a:ext cx="30861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pPr defTabSz="685800"/>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1"/>
            <a:ext cx="2057400" cy="365125"/>
          </a:xfrm>
          <a:prstGeom prst="rect">
            <a:avLst/>
          </a:prstGeom>
        </p:spPr>
        <p:txBody>
          <a:bodyPr vert="horz" lIns="91440" tIns="45720" rIns="91440" bIns="45720" rtlCol="1" anchor="ctr"/>
          <a:lstStyle>
            <a:lvl1pPr algn="l">
              <a:defRPr sz="900">
                <a:solidFill>
                  <a:schemeClr val="tx1">
                    <a:tint val="75000"/>
                  </a:schemeClr>
                </a:solidFill>
              </a:defRPr>
            </a:lvl1pPr>
          </a:lstStyle>
          <a:p>
            <a:pPr defTabSz="685800"/>
            <a:fld id="{CEF5E561-BFBA-41D2-89C4-13B834281161}" type="slidenum">
              <a:rPr lang="ar-SA" smtClean="0">
                <a:solidFill>
                  <a:prstClr val="black">
                    <a:tint val="75000"/>
                  </a:prstClr>
                </a:solidFill>
              </a:rPr>
              <a:pPr defTabSz="685800"/>
              <a:t>‹#›</a:t>
            </a:fld>
            <a:endParaRPr lang="ar-SA">
              <a:solidFill>
                <a:prstClr val="black">
                  <a:tint val="75000"/>
                </a:prstClr>
              </a:solidFill>
            </a:endParaRPr>
          </a:p>
        </p:txBody>
      </p:sp>
    </p:spTree>
    <p:extLst>
      <p:ext uri="{BB962C8B-B14F-4D97-AF65-F5344CB8AC3E}">
        <p14:creationId xmlns:p14="http://schemas.microsoft.com/office/powerpoint/2010/main" val="671741755"/>
      </p:ext>
    </p:extLst>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ar-SA"/>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مجموعة 6"/>
          <p:cNvGrpSpPr/>
          <p:nvPr/>
        </p:nvGrpSpPr>
        <p:grpSpPr>
          <a:xfrm>
            <a:off x="1763688" y="1484784"/>
            <a:ext cx="5418239" cy="3053402"/>
            <a:chOff x="1763688" y="1484784"/>
            <a:chExt cx="5418239" cy="3053402"/>
          </a:xfrm>
        </p:grpSpPr>
        <p:pic>
          <p:nvPicPr>
            <p:cNvPr id="4" name="صورة 3"/>
            <p:cNvPicPr>
              <a:picLocks noChangeAspect="1"/>
            </p:cNvPicPr>
            <p:nvPr/>
          </p:nvPicPr>
          <p:blipFill>
            <a:blip r:embed="rId2"/>
            <a:stretch>
              <a:fillRect/>
            </a:stretch>
          </p:blipFill>
          <p:spPr>
            <a:xfrm>
              <a:off x="4278938" y="2984796"/>
              <a:ext cx="2902989" cy="1512168"/>
            </a:xfrm>
            <a:prstGeom prst="rect">
              <a:avLst/>
            </a:prstGeom>
          </p:spPr>
        </p:pic>
        <p:sp>
          <p:nvSpPr>
            <p:cNvPr id="5" name="مستطيل 4"/>
            <p:cNvSpPr/>
            <p:nvPr/>
          </p:nvSpPr>
          <p:spPr>
            <a:xfrm>
              <a:off x="1763688" y="1484784"/>
              <a:ext cx="5400600" cy="1323439"/>
            </a:xfrm>
            <a:prstGeom prst="rect">
              <a:avLst/>
            </a:prstGeom>
          </p:spPr>
          <p:txBody>
            <a:bodyPr wrap="square">
              <a:spAutoFit/>
            </a:bodyPr>
            <a:lstStyle/>
            <a:p>
              <a:pPr algn="ctr"/>
              <a:r>
                <a:rPr lang="ar-SA" sz="4000" b="1" dirty="0"/>
                <a:t>الحشرات وصحة البيئة</a:t>
              </a:r>
              <a:br>
                <a:rPr lang="ar-SA" sz="4000" b="1" dirty="0"/>
              </a:br>
              <a:r>
                <a:rPr lang="ar-SA" sz="4000" dirty="0"/>
                <a:t>413 حين</a:t>
              </a:r>
              <a:endParaRPr lang="en-US" sz="4000" dirty="0"/>
            </a:p>
          </p:txBody>
        </p:sp>
        <p:pic>
          <p:nvPicPr>
            <p:cNvPr id="6" name="صورة 5"/>
            <p:cNvPicPr>
              <a:picLocks noChangeAspect="1"/>
            </p:cNvPicPr>
            <p:nvPr/>
          </p:nvPicPr>
          <p:blipFill>
            <a:blip r:embed="rId3"/>
            <a:stretch>
              <a:fillRect/>
            </a:stretch>
          </p:blipFill>
          <p:spPr>
            <a:xfrm>
              <a:off x="2051720" y="2996952"/>
              <a:ext cx="2227218" cy="1541234"/>
            </a:xfrm>
            <a:prstGeom prst="rect">
              <a:avLst/>
            </a:prstGeom>
          </p:spPr>
        </p:pic>
      </p:grpSp>
    </p:spTree>
    <p:extLst>
      <p:ext uri="{BB962C8B-B14F-4D97-AF65-F5344CB8AC3E}">
        <p14:creationId xmlns:p14="http://schemas.microsoft.com/office/powerpoint/2010/main" val="401047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Constantia"/>
              <a:ea typeface="+mn-ea"/>
            </a:endParaRPr>
          </a:p>
        </p:txBody>
      </p:sp>
      <p:sp>
        <p:nvSpPr>
          <p:cNvPr id="3" name="مستطيل 2"/>
          <p:cNvSpPr/>
          <p:nvPr/>
        </p:nvSpPr>
        <p:spPr>
          <a:xfrm>
            <a:off x="755576" y="1720840"/>
            <a:ext cx="7344816" cy="3539430"/>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smtClean="0">
                <a:ln>
                  <a:noFill/>
                </a:ln>
                <a:solidFill>
                  <a:prstClr val="black"/>
                </a:solidFill>
                <a:effectLst/>
                <a:uLnTx/>
                <a:uFillTx/>
                <a:latin typeface="Constantia"/>
                <a:ea typeface="+mn-ea"/>
              </a:rPr>
              <a:t> </a:t>
            </a:r>
            <a:r>
              <a:rPr kumimoji="0" lang="ar-SA" sz="3200" b="1" i="0" u="none" strike="noStrike" kern="1200" cap="none" spc="0" normalizeH="0" baseline="0" noProof="0" dirty="0">
                <a:ln>
                  <a:noFill/>
                </a:ln>
                <a:solidFill>
                  <a:srgbClr val="FF0000"/>
                </a:solidFill>
                <a:effectLst/>
                <a:uLnTx/>
                <a:uFillTx/>
                <a:latin typeface="Constantia"/>
                <a:ea typeface="+mn-ea"/>
              </a:rPr>
              <a:t>الحشرات ككائن للبحث </a:t>
            </a:r>
            <a:r>
              <a:rPr kumimoji="0" lang="ar-SA" sz="3200" b="1" i="0" u="none" strike="noStrike" kern="1200" cap="none" spc="0" normalizeH="0" baseline="0" noProof="0" dirty="0" smtClean="0">
                <a:ln>
                  <a:noFill/>
                </a:ln>
                <a:solidFill>
                  <a:srgbClr val="FF0000"/>
                </a:solidFill>
                <a:effectLst/>
                <a:uLnTx/>
                <a:uFillTx/>
                <a:latin typeface="Constantia"/>
                <a:ea typeface="+mn-ea"/>
              </a:rPr>
              <a:t>الجيني</a:t>
            </a:r>
            <a:endParaRPr kumimoji="0" lang="en-US" sz="3200" b="1" i="0" u="none" strike="noStrike" kern="1200" cap="none" spc="0" normalizeH="0" baseline="0" noProof="0" dirty="0" smtClean="0">
              <a:ln>
                <a:noFill/>
              </a:ln>
              <a:solidFill>
                <a:srgbClr val="FF0000"/>
              </a:solidFill>
              <a:effectLst/>
              <a:uLnTx/>
              <a:uFillTx/>
              <a:latin typeface="Constantia"/>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nstantia"/>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0" i="0" u="none" strike="noStrike" kern="1200" cap="none" spc="0" normalizeH="0" baseline="0" noProof="0" dirty="0">
                <a:ln>
                  <a:noFill/>
                </a:ln>
                <a:solidFill>
                  <a:prstClr val="black"/>
                </a:solidFill>
                <a:effectLst/>
                <a:uLnTx/>
                <a:uFillTx/>
                <a:latin typeface="Constantia"/>
                <a:ea typeface="+mn-ea"/>
              </a:rPr>
              <a:t>موضوع البحث الوراثي كان لأكثر من 100 عام، الأكثر أهمية ويعتمد على ذبابة الفاكهة (</a:t>
            </a:r>
            <a:r>
              <a:rPr kumimoji="0" lang="ar-SA" sz="2800" b="0" i="0" u="none" strike="noStrike" kern="1200" cap="none" spc="0" normalizeH="0" baseline="0" noProof="0" dirty="0" err="1">
                <a:ln>
                  <a:noFill/>
                </a:ln>
                <a:solidFill>
                  <a:prstClr val="black"/>
                </a:solidFill>
                <a:effectLst/>
                <a:uLnTx/>
                <a:uFillTx/>
                <a:latin typeface="Constantia"/>
                <a:ea typeface="+mn-ea"/>
              </a:rPr>
              <a:t>الدروسفيلا</a:t>
            </a:r>
            <a:r>
              <a:rPr kumimoji="0" lang="ar-SA" sz="2800" b="0" i="0" u="none" strike="noStrike" kern="1200" cap="none" spc="0" normalizeH="0" baseline="0" noProof="0" dirty="0">
                <a:ln>
                  <a:noFill/>
                </a:ln>
                <a:solidFill>
                  <a:prstClr val="black"/>
                </a:solidFill>
                <a:effectLst/>
                <a:uLnTx/>
                <a:uFillTx/>
                <a:latin typeface="Constantia"/>
                <a:ea typeface="+mn-ea"/>
              </a:rPr>
              <a:t> </a:t>
            </a:r>
            <a:r>
              <a:rPr kumimoji="0" lang="en-US" sz="2800" b="0" i="0" u="none" strike="noStrike" kern="1200" cap="none" spc="0" normalizeH="0" baseline="0" noProof="0" dirty="0">
                <a:ln>
                  <a:noFill/>
                </a:ln>
                <a:solidFill>
                  <a:prstClr val="black"/>
                </a:solidFill>
                <a:effectLst/>
                <a:uLnTx/>
                <a:uFillTx/>
                <a:latin typeface="Constantia"/>
                <a:ea typeface="+mn-ea"/>
                <a:cs typeface="+mn-cs"/>
              </a:rPr>
              <a:t>(Drosophila</a:t>
            </a:r>
            <a:r>
              <a:rPr kumimoji="0" lang="ar-SA" sz="2800" b="0" i="0" u="none" strike="noStrike" kern="1200" cap="none" spc="0" normalizeH="0" baseline="0" noProof="0" dirty="0">
                <a:ln>
                  <a:noFill/>
                </a:ln>
                <a:solidFill>
                  <a:prstClr val="black"/>
                </a:solidFill>
                <a:effectLst/>
                <a:uLnTx/>
                <a:uFillTx/>
                <a:latin typeface="Constantia"/>
                <a:ea typeface="+mn-ea"/>
              </a:rPr>
              <a:t>. وهي ذبابة صغيرة (في معظم الحالات يبلغ طول جسمها 2-4 مم) توجد في جميع أنحاء العالم ويوجد منها أكثر من 1600 نوع </a:t>
            </a:r>
            <a:r>
              <a:rPr kumimoji="0" lang="ar-SA" sz="2800" b="0" i="0" u="none" strike="noStrike" kern="1200" cap="none" spc="0" normalizeH="0" baseline="0" noProof="0" dirty="0" smtClean="0">
                <a:ln>
                  <a:noFill/>
                </a:ln>
                <a:solidFill>
                  <a:prstClr val="black"/>
                </a:solidFill>
                <a:effectLst/>
                <a:uLnTx/>
                <a:uFillTx/>
                <a:latin typeface="Constantia"/>
                <a:ea typeface="+mn-ea"/>
              </a:rPr>
              <a:t>معروف</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0" i="0" u="none" strike="noStrike" kern="1200" cap="none" spc="0" normalizeH="0" baseline="0" noProof="0" dirty="0" smtClean="0">
                <a:ln>
                  <a:noFill/>
                </a:ln>
                <a:solidFill>
                  <a:prstClr val="black"/>
                </a:solidFill>
                <a:effectLst/>
                <a:uLnTx/>
                <a:uFillTx/>
                <a:latin typeface="Constantia"/>
                <a:ea typeface="+mn-ea"/>
              </a:rPr>
              <a:t> (</a:t>
            </a:r>
            <a:r>
              <a:rPr kumimoji="0" lang="en-US" sz="2800" b="0" i="1" u="none" strike="noStrike" kern="1200" cap="none" spc="0" normalizeH="0" baseline="0" noProof="0" dirty="0">
                <a:ln>
                  <a:noFill/>
                </a:ln>
                <a:solidFill>
                  <a:prstClr val="black"/>
                </a:solidFill>
                <a:effectLst/>
                <a:uLnTx/>
                <a:uFillTx/>
                <a:latin typeface="Constantia"/>
                <a:ea typeface="+mn-ea"/>
                <a:cs typeface="+mn-cs"/>
              </a:rPr>
              <a:t>Drosophila melanogaster</a:t>
            </a:r>
            <a:r>
              <a:rPr kumimoji="0" lang="ar-SA" sz="2800" b="0" i="0" u="none" strike="noStrike" kern="1200" cap="none" spc="0" normalizeH="0" baseline="0" noProof="0" dirty="0">
                <a:ln>
                  <a:noFill/>
                </a:ln>
                <a:solidFill>
                  <a:prstClr val="black"/>
                </a:solidFill>
                <a:effectLst/>
                <a:uLnTx/>
                <a:uFillTx/>
                <a:latin typeface="Constantia"/>
                <a:ea typeface="+mn-ea"/>
              </a:rPr>
              <a:t>) هي الأكثر </a:t>
            </a:r>
            <a:r>
              <a:rPr kumimoji="0" lang="ar-SA" sz="2800" b="0" i="0" u="none" strike="noStrike" kern="1200" cap="none" spc="0" normalizeH="0" baseline="0" noProof="0" dirty="0" smtClean="0">
                <a:ln>
                  <a:noFill/>
                </a:ln>
                <a:solidFill>
                  <a:prstClr val="black"/>
                </a:solidFill>
                <a:effectLst/>
                <a:uLnTx/>
                <a:uFillTx/>
                <a:latin typeface="Constantia"/>
                <a:ea typeface="+mn-ea"/>
              </a:rPr>
              <a:t>اهمية</a:t>
            </a:r>
            <a:endParaRPr kumimoji="0" lang="en-US" sz="2800" b="0" i="0" u="none" strike="noStrike" kern="1200" cap="none" spc="0" normalizeH="0" baseline="0" noProof="0" dirty="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3475917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Constantia"/>
              <a:ea typeface="+mn-ea"/>
            </a:endParaRPr>
          </a:p>
        </p:txBody>
      </p:sp>
      <p:sp>
        <p:nvSpPr>
          <p:cNvPr id="6" name="مستطيل 5"/>
          <p:cNvSpPr/>
          <p:nvPr/>
        </p:nvSpPr>
        <p:spPr>
          <a:xfrm>
            <a:off x="1187624" y="1530923"/>
            <a:ext cx="7128792" cy="4031873"/>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srgbClr val="FF0000"/>
                </a:solidFill>
                <a:effectLst/>
                <a:uLnTx/>
                <a:uFillTx/>
                <a:latin typeface="Constantia"/>
                <a:ea typeface="+mn-ea"/>
              </a:rPr>
              <a:t>الميزات التالية ساهمت في الاستخدام المكثف لهذا النوع في البحوث الوراثية </a:t>
            </a:r>
            <a:r>
              <a:rPr kumimoji="0" lang="en-US" sz="3200" b="0" i="0" u="none" strike="noStrike" kern="1200" cap="none" spc="0" normalizeH="0" baseline="0" noProof="0" dirty="0" smtClean="0">
                <a:ln>
                  <a:noFill/>
                </a:ln>
                <a:solidFill>
                  <a:srgbClr val="FF0000"/>
                </a:solidFill>
                <a:effectLst/>
                <a:uLnTx/>
                <a:uFillTx/>
                <a:latin typeface="Constantia"/>
                <a:ea typeface="+mn-ea"/>
                <a:cs typeface="+mn-cs"/>
              </a:rPr>
              <a:t>:</a:t>
            </a:r>
            <a:endParaRPr kumimoji="0" lang="ar-SA" sz="3200" b="0" i="0" u="none" strike="noStrike" kern="1200" cap="none" spc="0" normalizeH="0" baseline="0" noProof="0" dirty="0" smtClean="0">
              <a:ln>
                <a:noFill/>
              </a:ln>
              <a:solidFill>
                <a:srgbClr val="FF0000"/>
              </a:solidFill>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a:t>
            </a:r>
            <a:r>
              <a:rPr kumimoji="0" lang="ar-SA" sz="2400" b="0" i="0" u="none" strike="noStrike" kern="1200" cap="none" spc="0" normalizeH="0" baseline="0" noProof="0" dirty="0">
                <a:ln>
                  <a:noFill/>
                </a:ln>
                <a:solidFill>
                  <a:prstClr val="black"/>
                </a:solidFill>
                <a:effectLst/>
                <a:uLnTx/>
                <a:uFillTx/>
                <a:latin typeface="Constantia"/>
                <a:ea typeface="+mn-ea"/>
              </a:rPr>
              <a:t>1): قصرة فترة التطور (10-14 يومًا) </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a:t>
            </a:r>
            <a:r>
              <a:rPr kumimoji="0" lang="ar-SA" sz="2400" b="0" i="0" u="none" strike="noStrike" kern="1200" cap="none" spc="0" normalizeH="0" baseline="0" noProof="0" dirty="0">
                <a:ln>
                  <a:noFill/>
                </a:ln>
                <a:solidFill>
                  <a:prstClr val="black"/>
                </a:solidFill>
                <a:effectLst/>
                <a:uLnTx/>
                <a:uFillTx/>
                <a:latin typeface="Constantia"/>
                <a:ea typeface="+mn-ea"/>
              </a:rPr>
              <a:t>2) كفاءة تناسلية عالية (يمكن الحصول على حوالي 100 إلى 175 نسل من زوج واحد من الحشرات</a:t>
            </a:r>
            <a:r>
              <a:rPr kumimoji="0" lang="ar-SA" sz="2400" b="0" i="0" u="none" strike="noStrike" kern="1200" cap="none" spc="0" normalizeH="0" baseline="0" noProof="0" dirty="0" smtClean="0">
                <a:ln>
                  <a:noFill/>
                </a:ln>
                <a:solidFill>
                  <a:prstClr val="black"/>
                </a:solidFill>
                <a:effectLst/>
                <a:uLnTx/>
                <a:uFillTx/>
                <a:latin typeface="Constantia"/>
                <a:ea typeface="+mn-ea"/>
              </a:rPr>
              <a:t>)</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 </a:t>
            </a:r>
            <a:r>
              <a:rPr kumimoji="0" lang="ar-SA" sz="2400" b="0" i="0" u="none" strike="noStrike" kern="1200" cap="none" spc="0" normalizeH="0" baseline="0" noProof="0" dirty="0">
                <a:ln>
                  <a:noFill/>
                </a:ln>
                <a:solidFill>
                  <a:prstClr val="black"/>
                </a:solidFill>
                <a:effectLst/>
                <a:uLnTx/>
                <a:uFillTx/>
                <a:latin typeface="Constantia"/>
                <a:ea typeface="+mn-ea"/>
              </a:rPr>
              <a:t>(3</a:t>
            </a:r>
            <a:r>
              <a:rPr kumimoji="0" lang="ar-SA" sz="2400" b="0" i="0" u="none" strike="noStrike" kern="1200" cap="none" spc="0" normalizeH="0" baseline="0" noProof="0" dirty="0" smtClean="0">
                <a:ln>
                  <a:noFill/>
                </a:ln>
                <a:solidFill>
                  <a:prstClr val="black"/>
                </a:solidFill>
                <a:effectLst/>
                <a:uLnTx/>
                <a:uFillTx/>
                <a:latin typeface="Constantia"/>
                <a:ea typeface="+mn-ea"/>
              </a:rPr>
              <a:t>) </a:t>
            </a:r>
            <a:r>
              <a:rPr kumimoji="0" lang="ar-SA" sz="2400" b="0" i="0" u="none" strike="noStrike" kern="1200" cap="none" spc="0" normalizeH="0" baseline="0" noProof="0" dirty="0">
                <a:ln>
                  <a:noFill/>
                </a:ln>
                <a:solidFill>
                  <a:prstClr val="black"/>
                </a:solidFill>
                <a:effectLst/>
                <a:uLnTx/>
                <a:uFillTx/>
                <a:latin typeface="Constantia"/>
                <a:ea typeface="+mn-ea"/>
              </a:rPr>
              <a:t>عدد قليل من الكروموسومات (أربعة أزواج</a:t>
            </a:r>
            <a:r>
              <a:rPr kumimoji="0" lang="ar-SA" sz="2400" b="0" i="0" u="none" strike="noStrike" kern="1200" cap="none" spc="0" normalizeH="0" baseline="0" noProof="0" dirty="0" smtClean="0">
                <a:ln>
                  <a:noFill/>
                </a:ln>
                <a:solidFill>
                  <a:prstClr val="black"/>
                </a:solidFill>
                <a:effectLst/>
                <a:uLnTx/>
                <a:uFillTx/>
                <a:latin typeface="Constantia"/>
                <a:ea typeface="+mn-ea"/>
              </a:rPr>
              <a:t>)</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 </a:t>
            </a:r>
            <a:r>
              <a:rPr kumimoji="0" lang="ar-SA" sz="2400" b="0" i="0" u="none" strike="noStrike" kern="1200" cap="none" spc="0" normalizeH="0" baseline="0" noProof="0" dirty="0">
                <a:ln>
                  <a:noFill/>
                </a:ln>
                <a:solidFill>
                  <a:prstClr val="black"/>
                </a:solidFill>
                <a:effectLst/>
                <a:uLnTx/>
                <a:uFillTx/>
                <a:latin typeface="Constantia"/>
                <a:ea typeface="+mn-ea"/>
              </a:rPr>
              <a:t>(4) سهولة التكاثر تحت ظروف المختبر </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a:t>
            </a:r>
            <a:r>
              <a:rPr kumimoji="0" lang="ar-SA" sz="2400" b="0" i="0" u="none" strike="noStrike" kern="1200" cap="none" spc="0" normalizeH="0" baseline="0" noProof="0" dirty="0">
                <a:ln>
                  <a:noFill/>
                </a:ln>
                <a:solidFill>
                  <a:prstClr val="black"/>
                </a:solidFill>
                <a:effectLst/>
                <a:uLnTx/>
                <a:uFillTx/>
                <a:latin typeface="Constantia"/>
                <a:ea typeface="+mn-ea"/>
              </a:rPr>
              <a:t>5) عدد كبير من الخصائص يمكن تمييزها بسهولة</a:t>
            </a:r>
            <a:r>
              <a:rPr kumimoji="0" lang="ar-SA" sz="2400" b="0" i="0" u="none" strike="noStrike" kern="1200" cap="none" spc="0" normalizeH="0" baseline="0" noProof="0" dirty="0" smtClean="0">
                <a:ln>
                  <a:noFill/>
                </a:ln>
                <a:solidFill>
                  <a:prstClr val="black"/>
                </a:solidFill>
                <a:effectLst/>
                <a:uLnTx/>
                <a:uFillTx/>
                <a:latin typeface="Constantia"/>
                <a:ea typeface="+mn-ea"/>
              </a:rPr>
              <a:t>.</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 </a:t>
            </a:r>
            <a:r>
              <a:rPr kumimoji="0" lang="ar-SA" sz="2400" b="0" i="0" u="none" strike="noStrike" kern="1200" cap="none" spc="0" normalizeH="0" baseline="0" noProof="0" dirty="0">
                <a:ln>
                  <a:noFill/>
                </a:ln>
                <a:solidFill>
                  <a:prstClr val="black"/>
                </a:solidFill>
                <a:effectLst/>
                <a:uLnTx/>
                <a:uFillTx/>
                <a:latin typeface="Constantia"/>
                <a:ea typeface="+mn-ea"/>
              </a:rPr>
              <a:t>(6) خلايا الغدد اللعابية ليرقات الذبابة تحتوي على كروموسومات عملاقة، وهي مفيدة بشكل خاص للبحث.</a:t>
            </a:r>
            <a:endParaRPr kumimoji="0" lang="en-US" sz="2400" b="0" i="0" u="none" strike="noStrike" kern="1200" cap="none" spc="0" normalizeH="0" baseline="0" noProof="0" dirty="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175653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rtl="1"/>
            <a:r>
              <a:rPr lang="ar-SA" dirty="0"/>
              <a:t>من بين العديد من أنواع ذبابة الفاكهة، لاحظ مورغان وزملاؤه </a:t>
            </a:r>
            <a:r>
              <a:rPr lang="ar-SA" dirty="0" smtClean="0"/>
              <a:t>اختلافات </a:t>
            </a:r>
            <a:r>
              <a:rPr lang="ar-SA" dirty="0"/>
              <a:t>ملحوظة بين انواع الذباب، وبالإضافة إلى ذلك، قرروا أن هذه الاختلافات موروثة. مثلا الذباب الشائع له أجسام رمادية صفراء، لكن </a:t>
            </a:r>
            <a:r>
              <a:rPr lang="ar-SA" dirty="0" smtClean="0"/>
              <a:t>أحيانا</a:t>
            </a:r>
            <a:r>
              <a:rPr lang="en-US" dirty="0" smtClean="0"/>
              <a:t> </a:t>
            </a:r>
            <a:r>
              <a:rPr lang="ar-SA" dirty="0" smtClean="0"/>
              <a:t>الذباب </a:t>
            </a:r>
            <a:r>
              <a:rPr lang="ar-SA" dirty="0"/>
              <a:t>له اجسام سوداء. فالذباب الشائع لها عيون حمراء ولكن نادراً ما توجد الذباب بعيون بيضاء. نظر الباحثون عن كثب إلى قرون استشعار الذباب والشعيرات في أجزاء مختلفة من أجسامهم وغيرها من الخصائص. خلال السنة الأولى من التحقيقات في مختبر مورغان ، تم اكتشاف 14 طفرة ، في حين وصل عددها في عام 1914 الى 168. عندما تم تحديد عدد كافٍ من الطفرات وتم الحصول على أنواع الذباب التي تتميز بطفرة واحدة أو أخرى، أجريت تجارب التهجين عليها.</a:t>
            </a:r>
            <a:endParaRPr lang="en-US" dirty="0"/>
          </a:p>
          <a:p>
            <a:pPr algn="just" rtl="1"/>
            <a:endParaRPr lang="en-US" dirty="0"/>
          </a:p>
        </p:txBody>
      </p:sp>
      <p:sp>
        <p:nvSpPr>
          <p:cNvPr id="5" name="مستطيل 4"/>
          <p:cNvSpPr/>
          <p:nvPr/>
        </p:nvSpPr>
        <p:spPr>
          <a:xfrm>
            <a:off x="1187624" y="1124744"/>
            <a:ext cx="6912768" cy="830997"/>
          </a:xfrm>
          <a:prstGeom prst="rect">
            <a:avLst/>
          </a:prstGeom>
          <a:solidFill>
            <a:schemeClr val="tx2">
              <a:lumMod val="60000"/>
              <a:lumOff val="4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بدأ عالم الأحياء الأمريكي توماس هانت مورغان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Thomas Hunt Morgan </a:t>
            </a:r>
            <a:r>
              <a:rPr kumimoji="0" lang="en-US" sz="2400" b="0" i="0" u="none" strike="noStrike" kern="1200" cap="none" spc="0" normalizeH="0" baseline="0" noProof="0" dirty="0">
                <a:ln>
                  <a:noFill/>
                </a:ln>
                <a:solidFill>
                  <a:prstClr val="black"/>
                </a:solidFill>
                <a:effectLst/>
                <a:uLnTx/>
                <a:uFillTx/>
                <a:latin typeface="Lotus Linotype" panose="02000000000000000000" pitchFamily="2" charset="-78"/>
                <a:ea typeface="Calibri" panose="020F0502020204030204" pitchFamily="34" charset="0"/>
                <a:cs typeface="+mn-cs"/>
              </a:rPr>
              <a:t> </a:t>
            </a:r>
            <a:r>
              <a:rPr kumimoji="0" lang="en-US" sz="2400" b="0" i="0" u="none" strike="noStrike" kern="1200" cap="none" spc="0" normalizeH="0" baseline="0" noProof="0" dirty="0" smtClean="0">
                <a:ln>
                  <a:noFill/>
                </a:ln>
                <a:solidFill>
                  <a:prstClr val="black"/>
                </a:solidFill>
                <a:effectLst/>
                <a:uLnTx/>
                <a:uFillTx/>
                <a:latin typeface="Lotus Linotype" panose="02000000000000000000" pitchFamily="2" charset="-78"/>
                <a:ea typeface="Calibri" panose="020F0502020204030204" pitchFamily="34" charset="0"/>
                <a:cs typeface="+mn-cs"/>
              </a:rPr>
              <a:t> </a:t>
            </a:r>
            <a:r>
              <a:rPr kumimoji="0" lang="ar-SA" sz="2400" b="0" i="0" u="none" strike="noStrike" kern="1200" cap="none" spc="0" normalizeH="0" baseline="0" noProof="0" dirty="0" smtClean="0">
                <a:ln>
                  <a:noFill/>
                </a:ln>
                <a:solidFill>
                  <a:prstClr val="black"/>
                </a:solidFill>
                <a:effectLst/>
                <a:uLnTx/>
                <a:uFillTx/>
                <a:latin typeface="Lotus Linotype" panose="02000000000000000000" pitchFamily="2" charset="-78"/>
                <a:ea typeface="Calibri" panose="020F0502020204030204" pitchFamily="34" charset="0"/>
              </a:rPr>
              <a:t>تجاربه </a:t>
            </a:r>
            <a:r>
              <a:rPr kumimoji="0" lang="ar-SA" sz="2400" b="0" i="0" u="none" strike="noStrike" kern="1200" cap="none" spc="0" normalizeH="0" baseline="0" noProof="0" dirty="0">
                <a:ln>
                  <a:noFill/>
                </a:ln>
                <a:solidFill>
                  <a:prstClr val="black"/>
                </a:solidFill>
                <a:effectLst/>
                <a:uLnTx/>
                <a:uFillTx/>
                <a:latin typeface="Lotus Linotype" panose="02000000000000000000" pitchFamily="2" charset="-78"/>
                <a:ea typeface="Calibri" panose="020F0502020204030204" pitchFamily="34" charset="0"/>
              </a:rPr>
              <a:t>مع ذبابة الفاكهة في عام 1906</a:t>
            </a:r>
            <a:endParaRPr kumimoji="0" lang="en-US" sz="2400" b="0" i="0" u="none" strike="noStrike" kern="1200" cap="none" spc="0" normalizeH="0" baseline="0" noProof="0" dirty="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205293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136339"/>
            <a:ext cx="5454352" cy="3785652"/>
          </a:xfrm>
          <a:prstGeom prst="rect">
            <a:avLst/>
          </a:prstGeom>
          <a:solidFill>
            <a:schemeClr val="accent4">
              <a:lumMod val="40000"/>
              <a:lumOff val="60000"/>
            </a:schemeClr>
          </a:solidFill>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العديد من التجارب مع ذبابة الفاكهة التي أثبتت أن الجينات هي الوحدات </a:t>
            </a:r>
            <a:r>
              <a:rPr kumimoji="0" lang="ar-SA"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المسؤولة </a:t>
            </a:r>
            <a:r>
              <a:rPr kumimoji="0" lang="ar-SA"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عن التباين الوراثي. تم تحديد الكروموسومات في نواة الخلية على أنها الناقلات لهذه الجينات. سمح العمل الضخم الذي حققه مورغان وزملاؤه بدمج بيولوجيا الخلية وعلم الوراثة في كيان واحد وأدى إلى انشاء نظرية كروموسوم الوراثة. وتمثل الأعمال الأساسية التي قام بها توماس هانت مورغان وهي "الأساس المادي للوراثة" (1919) ، "نظرية الجين" (1926) ، "الأساسيات العلمية للتطور" (1932) ، وغيرها علامة على التقدم التدريجي لعلم الوراثة.</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691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Constantia"/>
              <a:ea typeface="+mn-ea"/>
            </a:endParaRPr>
          </a:p>
        </p:txBody>
      </p:sp>
      <p:sp>
        <p:nvSpPr>
          <p:cNvPr id="6" name="مستطيل 5"/>
          <p:cNvSpPr/>
          <p:nvPr/>
        </p:nvSpPr>
        <p:spPr>
          <a:xfrm>
            <a:off x="1187624" y="2623552"/>
            <a:ext cx="7128792" cy="2677656"/>
          </a:xfrm>
          <a:prstGeom prst="rect">
            <a:avLst/>
          </a:prstGeom>
        </p:spPr>
        <p:txBody>
          <a:bodyPr wrap="square">
            <a:spAutoFit/>
          </a:bodyPr>
          <a:lstStyle/>
          <a:p>
            <a:pPr marL="457200" marR="0" lvl="1" indent="0" algn="r" defTabSz="914400" rtl="1" eaLnBrk="1" fontAlgn="auto" latinLnBrk="0" hangingPunct="1">
              <a:lnSpc>
                <a:spcPct val="100000"/>
              </a:lnSpc>
              <a:spcBef>
                <a:spcPts val="0"/>
              </a:spcBef>
              <a:spcAft>
                <a:spcPts val="0"/>
              </a:spcAft>
              <a:buClrTx/>
              <a:buSzTx/>
              <a:buFontTx/>
              <a:buNone/>
              <a:tabLst/>
              <a:defRPr/>
            </a:pPr>
            <a:r>
              <a:rPr kumimoji="0" lang="ar-SA" sz="2800" b="0" i="0" u="none" strike="noStrike" kern="1200" cap="none" spc="0" normalizeH="0" baseline="0" noProof="0" dirty="0">
                <a:ln>
                  <a:noFill/>
                </a:ln>
                <a:solidFill>
                  <a:srgbClr val="FF0000"/>
                </a:solidFill>
                <a:effectLst/>
                <a:uLnTx/>
                <a:uFillTx/>
                <a:latin typeface="Constantia"/>
                <a:ea typeface="+mn-ea"/>
              </a:rPr>
              <a:t>تستخدم أنواع كثيرة من الحشرات كنماذج في التحقيقات الخاصة بعلم الشيخوخة. في معظم </a:t>
            </a:r>
            <a:r>
              <a:rPr kumimoji="0" lang="ar-SA" sz="2800" b="0" i="0" u="none" strike="noStrike" kern="1200" cap="none" spc="0" normalizeH="0" baseline="0" noProof="0" dirty="0" smtClean="0">
                <a:ln>
                  <a:noFill/>
                </a:ln>
                <a:solidFill>
                  <a:srgbClr val="FF0000"/>
                </a:solidFill>
                <a:effectLst/>
                <a:uLnTx/>
                <a:uFillTx/>
                <a:latin typeface="Constantia"/>
                <a:ea typeface="+mn-ea"/>
              </a:rPr>
              <a:t>الحالات هي</a:t>
            </a:r>
            <a:r>
              <a:rPr kumimoji="0" lang="en-US" sz="2800" b="0" i="0" u="none" strike="noStrike" kern="1200" cap="none" spc="0" normalizeH="0" baseline="0" noProof="0" dirty="0" smtClean="0">
                <a:ln>
                  <a:noFill/>
                </a:ln>
                <a:solidFill>
                  <a:srgbClr val="FF0000"/>
                </a:solidFill>
                <a:effectLst/>
                <a:uLnTx/>
                <a:uFillTx/>
                <a:latin typeface="Constantia"/>
                <a:ea typeface="+mn-ea"/>
                <a:cs typeface="+mn-cs"/>
              </a:rPr>
              <a:t>:</a:t>
            </a:r>
            <a:endParaRPr kumimoji="0" lang="en-US" sz="2800" b="0" i="0" u="none" strike="noStrike" kern="1200" cap="none" spc="0" normalizeH="0" baseline="0" noProof="0" dirty="0">
              <a:ln>
                <a:noFill/>
              </a:ln>
              <a:solidFill>
                <a:srgbClr val="FF0000"/>
              </a:solidFill>
              <a:effectLst/>
              <a:uLnTx/>
              <a:uFillTx/>
              <a:latin typeface="Constantia"/>
              <a:ea typeface="+mn-ea"/>
              <a:cs typeface="+mn-cs"/>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800" b="0" i="0" u="none" strike="noStrike" kern="1200" cap="none" spc="0" normalizeH="0" baseline="0" noProof="0" dirty="0" err="1" smtClean="0">
                <a:ln>
                  <a:noFill/>
                </a:ln>
                <a:solidFill>
                  <a:prstClr val="black"/>
                </a:solidFill>
                <a:effectLst/>
                <a:uLnTx/>
                <a:uFillTx/>
                <a:latin typeface="Constantia"/>
                <a:ea typeface="+mn-ea"/>
              </a:rPr>
              <a:t>الدروسيفلا</a:t>
            </a:r>
            <a:r>
              <a:rPr kumimoji="0" lang="ar-SA" sz="2800" b="0" i="0" u="none" strike="noStrike" kern="1200" cap="none" spc="0" normalizeH="0" baseline="0" noProof="0" dirty="0" smtClean="0">
                <a:ln>
                  <a:noFill/>
                </a:ln>
                <a:solidFill>
                  <a:prstClr val="black"/>
                </a:solidFill>
                <a:effectLst/>
                <a:uLnTx/>
                <a:uFillTx/>
                <a:latin typeface="Constantia"/>
                <a:ea typeface="+mn-ea"/>
              </a:rPr>
              <a:t> </a:t>
            </a:r>
            <a:endParaRPr kumimoji="0" lang="en-US" sz="2800" b="0" i="0" u="none" strike="noStrike" kern="1200" cap="none" spc="0" normalizeH="0" baseline="0" noProof="0" dirty="0" smtClean="0">
              <a:ln>
                <a:noFill/>
              </a:ln>
              <a:solidFill>
                <a:prstClr val="black"/>
              </a:solidFill>
              <a:effectLst/>
              <a:uLnTx/>
              <a:uFillTx/>
              <a:latin typeface="Constantia"/>
              <a:ea typeface="+mn-ea"/>
              <a:cs typeface="+mn-cs"/>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800" b="0" i="0" u="none" strike="noStrike" kern="1200" cap="none" spc="0" normalizeH="0" baseline="0" noProof="0" dirty="0" smtClean="0">
                <a:ln>
                  <a:noFill/>
                </a:ln>
                <a:solidFill>
                  <a:prstClr val="black"/>
                </a:solidFill>
                <a:effectLst/>
                <a:uLnTx/>
                <a:uFillTx/>
                <a:latin typeface="Constantia"/>
                <a:ea typeface="+mn-ea"/>
              </a:rPr>
              <a:t>عثة </a:t>
            </a:r>
            <a:r>
              <a:rPr kumimoji="0" lang="ar-SA" sz="2800" b="0" i="0" u="none" strike="noStrike" kern="1200" cap="none" spc="0" normalizeH="0" baseline="0" noProof="0" dirty="0">
                <a:ln>
                  <a:noFill/>
                </a:ln>
                <a:solidFill>
                  <a:prstClr val="black"/>
                </a:solidFill>
                <a:effectLst/>
                <a:uLnTx/>
                <a:uFillTx/>
                <a:latin typeface="Constantia"/>
                <a:ea typeface="+mn-ea"/>
              </a:rPr>
              <a:t>الحرير </a:t>
            </a:r>
            <a:r>
              <a:rPr kumimoji="0" lang="en-US" sz="2800" b="0" i="0" u="none" strike="noStrike" kern="1200" cap="none" spc="0" normalizeH="0" baseline="0" noProof="0" dirty="0">
                <a:ln>
                  <a:noFill/>
                </a:ln>
                <a:solidFill>
                  <a:prstClr val="black"/>
                </a:solidFill>
                <a:effectLst/>
                <a:uLnTx/>
                <a:uFillTx/>
                <a:latin typeface="Constantia"/>
                <a:ea typeface="+mn-ea"/>
                <a:cs typeface="+mn-cs"/>
              </a:rPr>
              <a:t>(</a:t>
            </a:r>
            <a:r>
              <a:rPr kumimoji="0" lang="en-US" sz="2800" b="0" i="1" u="none" strike="noStrike" kern="1200" cap="none" spc="0" normalizeH="0" baseline="0" noProof="0" dirty="0" err="1">
                <a:ln>
                  <a:noFill/>
                </a:ln>
                <a:solidFill>
                  <a:prstClr val="black"/>
                </a:solidFill>
                <a:effectLst/>
                <a:uLnTx/>
                <a:uFillTx/>
                <a:latin typeface="Constantia"/>
                <a:ea typeface="+mn-ea"/>
                <a:cs typeface="+mn-cs"/>
              </a:rPr>
              <a:t>Bombyx</a:t>
            </a:r>
            <a:r>
              <a:rPr kumimoji="0" lang="en-US" sz="2800" b="0" i="1" u="none" strike="noStrike" kern="1200" cap="none" spc="0" normalizeH="0" baseline="0" noProof="0" dirty="0">
                <a:ln>
                  <a:noFill/>
                </a:ln>
                <a:solidFill>
                  <a:prstClr val="black"/>
                </a:solidFill>
                <a:effectLst/>
                <a:uLnTx/>
                <a:uFillTx/>
                <a:latin typeface="Constantia"/>
                <a:ea typeface="+mn-ea"/>
                <a:cs typeface="+mn-cs"/>
              </a:rPr>
              <a:t> </a:t>
            </a:r>
            <a:r>
              <a:rPr kumimoji="0" lang="en-US" sz="2800" b="0" i="1" u="none" strike="noStrike" kern="1200" cap="none" spc="0" normalizeH="0" baseline="0" noProof="0" dirty="0" err="1">
                <a:ln>
                  <a:noFill/>
                </a:ln>
                <a:solidFill>
                  <a:prstClr val="black"/>
                </a:solidFill>
                <a:effectLst/>
                <a:uLnTx/>
                <a:uFillTx/>
                <a:latin typeface="Constantia"/>
                <a:ea typeface="+mn-ea"/>
                <a:cs typeface="+mn-cs"/>
              </a:rPr>
              <a:t>mori</a:t>
            </a:r>
            <a:r>
              <a:rPr kumimoji="0" lang="en-US" sz="2800" b="0" i="0" u="none" strike="noStrike" kern="1200" cap="none" spc="0" normalizeH="0" baseline="0" noProof="0" dirty="0">
                <a:ln>
                  <a:noFill/>
                </a:ln>
                <a:solidFill>
                  <a:prstClr val="black"/>
                </a:solidFill>
                <a:effectLst/>
                <a:uLnTx/>
                <a:uFillTx/>
                <a:latin typeface="Constantia"/>
                <a:ea typeface="+mn-ea"/>
                <a:cs typeface="+mn-cs"/>
              </a:rPr>
              <a:t>) </a:t>
            </a:r>
            <a:endParaRPr kumimoji="0" lang="en-US" sz="2800" b="0" i="0" u="none" strike="noStrike" kern="1200" cap="none" spc="0" normalizeH="0" baseline="0" noProof="0" dirty="0" smtClean="0">
              <a:ln>
                <a:noFill/>
              </a:ln>
              <a:solidFill>
                <a:prstClr val="black"/>
              </a:solidFill>
              <a:effectLst/>
              <a:uLnTx/>
              <a:uFillTx/>
              <a:latin typeface="Constantia"/>
              <a:ea typeface="+mn-ea"/>
              <a:cs typeface="+mn-cs"/>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800" b="0" i="0" u="none" strike="noStrike" kern="1200" cap="none" spc="0" normalizeH="0" baseline="0" noProof="0" dirty="0" smtClean="0">
                <a:ln>
                  <a:noFill/>
                </a:ln>
                <a:solidFill>
                  <a:prstClr val="black"/>
                </a:solidFill>
                <a:effectLst/>
                <a:uLnTx/>
                <a:uFillTx/>
                <a:latin typeface="Constantia"/>
                <a:ea typeface="+mn-ea"/>
              </a:rPr>
              <a:t>الجندب </a:t>
            </a:r>
            <a:r>
              <a:rPr kumimoji="0" lang="ar-SA" sz="2800" b="0" i="0" u="none" strike="noStrike" kern="1200" cap="none" spc="0" normalizeH="0" baseline="0" noProof="0" dirty="0">
                <a:ln>
                  <a:noFill/>
                </a:ln>
                <a:solidFill>
                  <a:prstClr val="black"/>
                </a:solidFill>
                <a:effectLst/>
                <a:uLnTx/>
                <a:uFillTx/>
                <a:latin typeface="Constantia"/>
                <a:ea typeface="+mn-ea"/>
              </a:rPr>
              <a:t>الضخم الشرقي </a:t>
            </a:r>
            <a:r>
              <a:rPr kumimoji="0" lang="en-US" sz="2800" b="0" i="0" u="none" strike="noStrike" kern="1200" cap="none" spc="0" normalizeH="0" baseline="0" noProof="0" dirty="0">
                <a:ln>
                  <a:noFill/>
                </a:ln>
                <a:solidFill>
                  <a:prstClr val="black"/>
                </a:solidFill>
                <a:effectLst/>
                <a:uLnTx/>
                <a:uFillTx/>
                <a:latin typeface="Constantia"/>
                <a:ea typeface="+mn-ea"/>
                <a:cs typeface="+mn-cs"/>
              </a:rPr>
              <a:t>(</a:t>
            </a:r>
            <a:r>
              <a:rPr kumimoji="0" lang="en-US" sz="2800" b="0" i="1" u="none" strike="noStrike" kern="1200" cap="none" spc="0" normalizeH="0" baseline="0" noProof="0" dirty="0" err="1">
                <a:ln>
                  <a:noFill/>
                </a:ln>
                <a:solidFill>
                  <a:prstClr val="black"/>
                </a:solidFill>
                <a:effectLst/>
                <a:uLnTx/>
                <a:uFillTx/>
                <a:latin typeface="Constantia"/>
                <a:ea typeface="+mn-ea"/>
                <a:cs typeface="+mn-cs"/>
              </a:rPr>
              <a:t>Romalea</a:t>
            </a:r>
            <a:r>
              <a:rPr kumimoji="0" lang="en-US" sz="2800" b="0" i="1" u="none" strike="noStrike" kern="1200" cap="none" spc="0" normalizeH="0" baseline="0" noProof="0" dirty="0">
                <a:ln>
                  <a:noFill/>
                </a:ln>
                <a:solidFill>
                  <a:prstClr val="black"/>
                </a:solidFill>
                <a:effectLst/>
                <a:uLnTx/>
                <a:uFillTx/>
                <a:latin typeface="Constantia"/>
                <a:ea typeface="+mn-ea"/>
                <a:cs typeface="+mn-cs"/>
              </a:rPr>
              <a:t> </a:t>
            </a:r>
            <a:r>
              <a:rPr kumimoji="0" lang="en-US" sz="2800" b="0" i="1" u="none" strike="noStrike" kern="1200" cap="none" spc="0" normalizeH="0" baseline="0" noProof="0" dirty="0" err="1">
                <a:ln>
                  <a:noFill/>
                </a:ln>
                <a:solidFill>
                  <a:prstClr val="black"/>
                </a:solidFill>
                <a:effectLst/>
                <a:uLnTx/>
                <a:uFillTx/>
                <a:latin typeface="Constantia"/>
                <a:ea typeface="+mn-ea"/>
                <a:cs typeface="+mn-cs"/>
              </a:rPr>
              <a:t>microptera</a:t>
            </a:r>
            <a:r>
              <a:rPr kumimoji="0" lang="en-US" sz="2800" b="0" i="0" u="none" strike="noStrike" kern="1200" cap="none" spc="0" normalizeH="0" baseline="0" noProof="0" dirty="0">
                <a:ln>
                  <a:noFill/>
                </a:ln>
                <a:solidFill>
                  <a:prstClr val="black"/>
                </a:solidFill>
                <a:effectLst/>
                <a:uLnTx/>
                <a:uFillTx/>
                <a:latin typeface="Constantia"/>
                <a:ea typeface="+mn-ea"/>
                <a:cs typeface="+mn-cs"/>
              </a:rPr>
              <a:t>)  </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800" b="0" i="0" u="none" strike="noStrike" kern="1200" cap="none" spc="0" normalizeH="0" baseline="0" noProof="0" dirty="0" smtClean="0">
                <a:ln>
                  <a:noFill/>
                </a:ln>
                <a:solidFill>
                  <a:prstClr val="black"/>
                </a:solidFill>
                <a:effectLst/>
                <a:uLnTx/>
                <a:uFillTx/>
                <a:latin typeface="Constantia"/>
                <a:ea typeface="+mn-ea"/>
              </a:rPr>
              <a:t>بعض </a:t>
            </a:r>
            <a:r>
              <a:rPr kumimoji="0" lang="ar-SA" sz="2800" b="0" i="0" u="none" strike="noStrike" kern="1200" cap="none" spc="0" normalizeH="0" baseline="0" noProof="0" dirty="0">
                <a:ln>
                  <a:noFill/>
                </a:ln>
                <a:solidFill>
                  <a:prstClr val="black"/>
                </a:solidFill>
                <a:effectLst/>
                <a:uLnTx/>
                <a:uFillTx/>
                <a:latin typeface="Constantia"/>
                <a:ea typeface="+mn-ea"/>
              </a:rPr>
              <a:t>الحشرات الاجتماعية (النمل والنحل</a:t>
            </a:r>
            <a:r>
              <a:rPr kumimoji="0" lang="ar-SA" sz="2800" b="0" i="0" u="none" strike="noStrike" kern="1200" cap="none" spc="0" normalizeH="0" baseline="0" noProof="0" dirty="0" smtClean="0">
                <a:ln>
                  <a:noFill/>
                </a:ln>
                <a:solidFill>
                  <a:prstClr val="black"/>
                </a:solidFill>
                <a:effectLst/>
                <a:uLnTx/>
                <a:uFillTx/>
                <a:latin typeface="Constantia"/>
                <a:ea typeface="+mn-ea"/>
              </a:rPr>
              <a:t>)</a:t>
            </a:r>
            <a:endParaRPr kumimoji="0" lang="en-US" sz="2800" b="0" i="0" u="none" strike="noStrike" kern="1200" cap="none" spc="0" normalizeH="0" baseline="0" noProof="0" dirty="0">
              <a:ln>
                <a:noFill/>
              </a:ln>
              <a:solidFill>
                <a:srgbClr val="FF0000"/>
              </a:solidFill>
              <a:effectLst/>
              <a:uLnTx/>
              <a:uFillTx/>
              <a:latin typeface="Constantia"/>
              <a:ea typeface="+mn-ea"/>
              <a:cs typeface="+mn-cs"/>
            </a:endParaRPr>
          </a:p>
        </p:txBody>
      </p:sp>
      <p:sp>
        <p:nvSpPr>
          <p:cNvPr id="4" name="مربع نص 3"/>
          <p:cNvSpPr txBox="1"/>
          <p:nvPr/>
        </p:nvSpPr>
        <p:spPr>
          <a:xfrm>
            <a:off x="2051720" y="1772816"/>
            <a:ext cx="4896544" cy="523220"/>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0" i="0" u="none" strike="noStrike" kern="1200" cap="none" spc="0" normalizeH="0" baseline="0" noProof="0" dirty="0" smtClean="0">
                <a:ln>
                  <a:noFill/>
                </a:ln>
                <a:solidFill>
                  <a:srgbClr val="0070C0"/>
                </a:solidFill>
                <a:effectLst/>
                <a:uLnTx/>
                <a:uFillTx/>
                <a:latin typeface="Constantia"/>
                <a:ea typeface="+mn-ea"/>
              </a:rPr>
              <a:t>الحشرات ككائن لأبحاث الشيخوخة </a:t>
            </a:r>
            <a:endParaRPr kumimoji="0" lang="en-US" sz="2800" b="0" i="0" u="none" strike="noStrike" kern="1200" cap="none" spc="0" normalizeH="0" baseline="0" noProof="0" dirty="0">
              <a:ln>
                <a:noFill/>
              </a:ln>
              <a:solidFill>
                <a:srgbClr val="0070C0"/>
              </a:solidFill>
              <a:effectLst/>
              <a:uLnTx/>
              <a:uFillTx/>
              <a:latin typeface="Constantia"/>
              <a:ea typeface="+mn-ea"/>
              <a:cs typeface="+mn-cs"/>
            </a:endParaRPr>
          </a:p>
        </p:txBody>
      </p:sp>
    </p:spTree>
    <p:extLst>
      <p:ext uri="{BB962C8B-B14F-4D97-AF65-F5344CB8AC3E}">
        <p14:creationId xmlns:p14="http://schemas.microsoft.com/office/powerpoint/2010/main" val="1366466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Constantia"/>
              <a:ea typeface="+mn-ea"/>
            </a:endParaRPr>
          </a:p>
        </p:txBody>
      </p:sp>
      <p:sp>
        <p:nvSpPr>
          <p:cNvPr id="6" name="مستطيل 5"/>
          <p:cNvSpPr/>
          <p:nvPr/>
        </p:nvSpPr>
        <p:spPr>
          <a:xfrm>
            <a:off x="1132470" y="2348880"/>
            <a:ext cx="7272808" cy="4278094"/>
          </a:xfrm>
          <a:prstGeom prst="rect">
            <a:avLst/>
          </a:prstGeom>
          <a:solidFill>
            <a:schemeClr val="bg1">
              <a:lumMod val="85000"/>
            </a:schemeClr>
          </a:solidFill>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2800" b="0" i="0" u="none" strike="noStrike" kern="1200" cap="none" spc="0" normalizeH="0" baseline="0" noProof="0" dirty="0">
                <a:ln>
                  <a:noFill/>
                </a:ln>
                <a:solidFill>
                  <a:srgbClr val="002060"/>
                </a:solidFill>
                <a:effectLst/>
                <a:uLnTx/>
                <a:uFillTx/>
                <a:latin typeface="Constantia"/>
                <a:ea typeface="+mn-ea"/>
              </a:rPr>
              <a:t>عثة الحرير كنموذج مناسب للتحقيقات الشيخوخة يرجع للميزات التالية لهذه الحشرة</a:t>
            </a:r>
            <a:r>
              <a:rPr kumimoji="0" lang="ar-SA" sz="2800" b="0" i="0" u="none" strike="noStrike" kern="1200" cap="none" spc="0" normalizeH="0" baseline="0" noProof="0" dirty="0" smtClean="0">
                <a:ln>
                  <a:noFill/>
                </a:ln>
                <a:solidFill>
                  <a:srgbClr val="002060"/>
                </a:solidFill>
                <a:effectLst/>
                <a:uLnTx/>
                <a:uFillTx/>
                <a:latin typeface="Constantia"/>
                <a:ea typeface="+mn-ea"/>
              </a:rPr>
              <a:t>:</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1800" b="0" i="0" u="none" strike="noStrike" kern="1200" cap="none" spc="0" normalizeH="0" baseline="0" noProof="0" dirty="0" smtClean="0">
                <a:ln>
                  <a:noFill/>
                </a:ln>
                <a:solidFill>
                  <a:prstClr val="black"/>
                </a:solidFill>
                <a:effectLst/>
                <a:uLnTx/>
                <a:uFillTx/>
                <a:latin typeface="Constantia"/>
                <a:ea typeface="+mn-ea"/>
              </a:rPr>
              <a:t> </a:t>
            </a:r>
            <a:r>
              <a:rPr kumimoji="0" lang="ar-SA" sz="1800" b="0" i="0" u="none" strike="noStrike" kern="1200" cap="none" spc="0" normalizeH="0" baseline="0" noProof="0" dirty="0">
                <a:ln>
                  <a:noFill/>
                </a:ln>
                <a:solidFill>
                  <a:prstClr val="black"/>
                </a:solidFill>
                <a:effectLst/>
                <a:uLnTx/>
                <a:uFillTx/>
                <a:latin typeface="Constantia"/>
                <a:ea typeface="+mn-ea"/>
              </a:rPr>
              <a:t>(1</a:t>
            </a:r>
            <a:r>
              <a:rPr kumimoji="0" lang="ar-SA" sz="2400" b="0" i="0" u="none" strike="noStrike" kern="1200" cap="none" spc="0" normalizeH="0" baseline="0" noProof="0" dirty="0">
                <a:ln>
                  <a:noFill/>
                </a:ln>
                <a:solidFill>
                  <a:prstClr val="black"/>
                </a:solidFill>
                <a:effectLst/>
                <a:uLnTx/>
                <a:uFillTx/>
                <a:latin typeface="Constantia"/>
                <a:ea typeface="+mn-ea"/>
              </a:rPr>
              <a:t>) جسمها كبير الحجم  مما يجعله نموذجًا مناسبًا لفحص الشيخوخة الخاصة بالأنسجة (على سبيل المثال يمكن عزل القناه الهضمية الوسطى والاجسام الدهنية بسهولة من عثة الحرير للتجارب الدوائية لاكتشاف التداخلات المضادة للشيخوخة) </a:t>
            </a:r>
            <a:endParaRPr kumimoji="0" lang="ar-SA" sz="2400" b="0" i="0" u="none" strike="noStrike" kern="1200" cap="none" spc="0" normalizeH="0" baseline="0" noProof="0" dirty="0" smtClean="0">
              <a:ln>
                <a:noFill/>
              </a:ln>
              <a:solidFill>
                <a:prstClr val="black"/>
              </a:solidFill>
              <a:effectLst/>
              <a:uLnTx/>
              <a:uFillTx/>
              <a:latin typeface="Constantia"/>
              <a:ea typeface="+mn-ea"/>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a:t>
            </a:r>
            <a:r>
              <a:rPr kumimoji="0" lang="ar-SA" sz="2400" b="0" i="0" u="none" strike="noStrike" kern="1200" cap="none" spc="0" normalizeH="0" baseline="0" noProof="0" dirty="0">
                <a:ln>
                  <a:noFill/>
                </a:ln>
                <a:solidFill>
                  <a:prstClr val="black"/>
                </a:solidFill>
                <a:effectLst/>
                <a:uLnTx/>
                <a:uFillTx/>
                <a:latin typeface="Constantia"/>
                <a:ea typeface="+mn-ea"/>
              </a:rPr>
              <a:t>2) عدم قدرة الفراشات على الطيران يسهل العمل معها </a:t>
            </a:r>
            <a:endParaRPr kumimoji="0" lang="ar-SA" sz="2400" b="0" i="0" u="none" strike="noStrike" kern="1200" cap="none" spc="0" normalizeH="0" baseline="0" noProof="0" dirty="0" smtClean="0">
              <a:ln>
                <a:noFill/>
              </a:ln>
              <a:solidFill>
                <a:prstClr val="black"/>
              </a:solidFill>
              <a:effectLst/>
              <a:uLnTx/>
              <a:uFillTx/>
              <a:latin typeface="Constantia"/>
              <a:ea typeface="+mn-ea"/>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a:t>
            </a:r>
            <a:r>
              <a:rPr kumimoji="0" lang="ar-SA" sz="2400" b="0" i="0" u="none" strike="noStrike" kern="1200" cap="none" spc="0" normalizeH="0" baseline="0" noProof="0" dirty="0">
                <a:ln>
                  <a:noFill/>
                </a:ln>
                <a:solidFill>
                  <a:prstClr val="black"/>
                </a:solidFill>
                <a:effectLst/>
                <a:uLnTx/>
                <a:uFillTx/>
                <a:latin typeface="Constantia"/>
                <a:ea typeface="+mn-ea"/>
              </a:rPr>
              <a:t>3) تشابه الآليات الحركية الدوائية بين عثة الحرير والثدييات  </a:t>
            </a:r>
            <a:endParaRPr kumimoji="0" lang="ar-SA" sz="2400" b="0" i="0" u="none" strike="noStrike" kern="1200" cap="none" spc="0" normalizeH="0" baseline="0" noProof="0" dirty="0" smtClean="0">
              <a:ln>
                <a:noFill/>
              </a:ln>
              <a:solidFill>
                <a:prstClr val="black"/>
              </a:solidFill>
              <a:effectLst/>
              <a:uLnTx/>
              <a:uFillTx/>
              <a:latin typeface="Constantia"/>
              <a:ea typeface="+mn-ea"/>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a:t>
            </a:r>
            <a:r>
              <a:rPr kumimoji="0" lang="ar-SA" sz="2400" b="0" i="0" u="none" strike="noStrike" kern="1200" cap="none" spc="0" normalizeH="0" baseline="0" noProof="0" dirty="0">
                <a:ln>
                  <a:noFill/>
                </a:ln>
                <a:solidFill>
                  <a:prstClr val="black"/>
                </a:solidFill>
                <a:effectLst/>
                <a:uLnTx/>
                <a:uFillTx/>
                <a:latin typeface="Constantia"/>
                <a:ea typeface="+mn-ea"/>
              </a:rPr>
              <a:t>4) تم اكتشاف أن أكثر من 5000 جين في عثة الحرير متعامدة مع الجينات المرتبطة بالأمراض التي تصيب الإنسان والتي تتعلق بشكل أساسي بأمراض الهيكل العظمي والعصبي </a:t>
            </a:r>
            <a:r>
              <a:rPr kumimoji="0" lang="ar-SA" sz="2400" b="0" i="0" u="none" strike="noStrike" kern="1200" cap="none" spc="0" normalizeH="0" baseline="0" noProof="0" dirty="0" smtClean="0">
                <a:ln>
                  <a:noFill/>
                </a:ln>
                <a:solidFill>
                  <a:prstClr val="black"/>
                </a:solidFill>
                <a:effectLst/>
                <a:uLnTx/>
                <a:uFillTx/>
                <a:latin typeface="Constantia"/>
                <a:ea typeface="+mn-ea"/>
              </a:rPr>
              <a:t>والنمو</a:t>
            </a:r>
            <a:endParaRPr kumimoji="0" lang="ar-SA" sz="2400" b="0" i="0" u="none" strike="noStrike" kern="1200" cap="none" spc="0" normalizeH="0" baseline="0" noProof="0" dirty="0">
              <a:ln>
                <a:noFill/>
              </a:ln>
              <a:solidFill>
                <a:prstClr val="black"/>
              </a:solidFill>
              <a:effectLst/>
              <a:uLnTx/>
              <a:uFillTx/>
              <a:latin typeface="Constantia"/>
              <a:ea typeface="+mn-ea"/>
            </a:endParaRPr>
          </a:p>
        </p:txBody>
      </p:sp>
      <p:sp>
        <p:nvSpPr>
          <p:cNvPr id="5" name="عنوان 4"/>
          <p:cNvSpPr>
            <a:spLocks noGrp="1"/>
          </p:cNvSpPr>
          <p:nvPr>
            <p:ph type="title"/>
          </p:nvPr>
        </p:nvSpPr>
        <p:spPr/>
        <p:txBody>
          <a:bodyPr/>
          <a:lstStyle/>
          <a:p>
            <a:endParaRPr lang="en-US" dirty="0"/>
          </a:p>
        </p:txBody>
      </p:sp>
    </p:spTree>
    <p:extLst>
      <p:ext uri="{BB962C8B-B14F-4D97-AF65-F5344CB8AC3E}">
        <p14:creationId xmlns:p14="http://schemas.microsoft.com/office/powerpoint/2010/main" val="1105632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Constantia"/>
              <a:ea typeface="+mn-ea"/>
            </a:endParaRPr>
          </a:p>
        </p:txBody>
      </p:sp>
      <p:sp>
        <p:nvSpPr>
          <p:cNvPr id="4" name="مستطيل 3"/>
          <p:cNvSpPr/>
          <p:nvPr/>
        </p:nvSpPr>
        <p:spPr>
          <a:xfrm>
            <a:off x="755576" y="2261828"/>
            <a:ext cx="7551493" cy="4278094"/>
          </a:xfrm>
          <a:prstGeom prst="rect">
            <a:avLst/>
          </a:prstGeom>
          <a:ln>
            <a:solidFill>
              <a:schemeClr val="accent1"/>
            </a:solidFill>
          </a:ln>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prstClr val="black"/>
                </a:solidFill>
                <a:effectLst/>
                <a:uLnTx/>
                <a:uFillTx/>
                <a:latin typeface="Constantia"/>
                <a:ea typeface="+mn-ea"/>
              </a:rPr>
              <a:t>الجندب الضخم الشرقي  </a:t>
            </a:r>
            <a:r>
              <a:rPr kumimoji="0" lang="en-US" sz="3200" b="0" i="0" u="none" strike="noStrike" kern="1200" cap="none" spc="0" normalizeH="0" baseline="0" noProof="0" dirty="0">
                <a:ln>
                  <a:noFill/>
                </a:ln>
                <a:solidFill>
                  <a:prstClr val="black"/>
                </a:solidFill>
                <a:effectLst/>
                <a:uLnTx/>
                <a:uFillTx/>
                <a:latin typeface="Constantia"/>
                <a:ea typeface="+mn-ea"/>
                <a:cs typeface="+mn-cs"/>
              </a:rPr>
              <a:t>(</a:t>
            </a:r>
            <a:r>
              <a:rPr kumimoji="0" lang="en-US" sz="3200" b="0" i="0" u="none" strike="noStrike" kern="1200" cap="none" spc="0" normalizeH="0" baseline="0" noProof="0" dirty="0" err="1">
                <a:ln>
                  <a:noFill/>
                </a:ln>
                <a:solidFill>
                  <a:prstClr val="black"/>
                </a:solidFill>
                <a:effectLst/>
                <a:uLnTx/>
                <a:uFillTx/>
                <a:latin typeface="Constantia"/>
                <a:ea typeface="+mn-ea"/>
                <a:cs typeface="+mn-cs"/>
              </a:rPr>
              <a:t>Romalea</a:t>
            </a:r>
            <a:r>
              <a:rPr kumimoji="0" lang="en-US" sz="3200" b="0" i="0" u="none" strike="noStrike" kern="1200" cap="none" spc="0" normalizeH="0" baseline="0" noProof="0" dirty="0">
                <a:ln>
                  <a:noFill/>
                </a:ln>
                <a:solidFill>
                  <a:prstClr val="black"/>
                </a:solidFill>
                <a:effectLst/>
                <a:uLnTx/>
                <a:uFillTx/>
                <a:latin typeface="Constantia"/>
                <a:ea typeface="+mn-ea"/>
                <a:cs typeface="+mn-cs"/>
              </a:rPr>
              <a:t> </a:t>
            </a:r>
            <a:r>
              <a:rPr kumimoji="0" lang="en-US" sz="3200" b="0" i="0" u="none" strike="noStrike" kern="1200" cap="none" spc="0" normalizeH="0" baseline="0" noProof="0" dirty="0" err="1">
                <a:ln>
                  <a:noFill/>
                </a:ln>
                <a:solidFill>
                  <a:prstClr val="black"/>
                </a:solidFill>
                <a:effectLst/>
                <a:uLnTx/>
                <a:uFillTx/>
                <a:latin typeface="Constantia"/>
                <a:ea typeface="+mn-ea"/>
                <a:cs typeface="+mn-cs"/>
              </a:rPr>
              <a:t>microptera</a:t>
            </a:r>
            <a:r>
              <a:rPr kumimoji="0" lang="en-US" sz="3200" b="0" i="0" u="none" strike="noStrike" kern="1200" cap="none" spc="0" normalizeH="0" baseline="0" noProof="0" dirty="0">
                <a:ln>
                  <a:noFill/>
                </a:ln>
                <a:solidFill>
                  <a:prstClr val="black"/>
                </a:solidFill>
                <a:effectLst/>
                <a:uLnTx/>
                <a:uFillTx/>
                <a:latin typeface="Constantia"/>
                <a:ea typeface="+mn-ea"/>
                <a:cs typeface="+mn-cs"/>
              </a:rPr>
              <a:t>) </a:t>
            </a:r>
            <a:endParaRPr kumimoji="0" lang="ar-SA" sz="3200" b="0" i="0" u="none" strike="noStrike" kern="1200" cap="none" spc="0" normalizeH="0" baseline="0" noProof="0" dirty="0" smtClean="0">
              <a:ln>
                <a:noFill/>
              </a:ln>
              <a:solidFill>
                <a:prstClr val="black"/>
              </a:solidFill>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هو </a:t>
            </a:r>
            <a:r>
              <a:rPr kumimoji="0" lang="ar-SA" sz="2400" b="0" i="0" u="none" strike="noStrike" kern="1200" cap="none" spc="0" normalizeH="0" baseline="0" noProof="0" dirty="0">
                <a:ln>
                  <a:noFill/>
                </a:ln>
                <a:solidFill>
                  <a:prstClr val="black"/>
                </a:solidFill>
                <a:effectLst/>
                <a:uLnTx/>
                <a:uFillTx/>
                <a:latin typeface="Constantia"/>
                <a:ea typeface="+mn-ea"/>
              </a:rPr>
              <a:t>أيضًا أحد أكثر النماذج شيوعا لهذه الدراسات، والتي تحددها العوامل التالية: </a:t>
            </a:r>
            <a:endParaRPr kumimoji="0" lang="ar-SA" sz="2400" b="0" i="0" u="none" strike="noStrike" kern="1200" cap="none" spc="0" normalizeH="0" baseline="0" noProof="0" dirty="0" smtClean="0">
              <a:ln>
                <a:noFill/>
              </a:ln>
              <a:solidFill>
                <a:prstClr val="black"/>
              </a:solidFill>
              <a:effectLst/>
              <a:uLnTx/>
              <a:uFillTx/>
              <a:latin typeface="Constantia"/>
              <a:ea typeface="+mn-ea"/>
            </a:endParaRPr>
          </a:p>
          <a:p>
            <a:pPr marL="457200" marR="0" lvl="0" indent="-457200" algn="r" defTabSz="914400" rtl="1" eaLnBrk="1" fontAlgn="auto" latinLnBrk="0" hangingPunct="1">
              <a:lnSpc>
                <a:spcPct val="100000"/>
              </a:lnSpc>
              <a:spcBef>
                <a:spcPts val="0"/>
              </a:spcBef>
              <a:spcAft>
                <a:spcPts val="0"/>
              </a:spcAft>
              <a:buClrTx/>
              <a:buSzTx/>
              <a:buFontTx/>
              <a:buAutoNum type="arabicParenBoth"/>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لا </a:t>
            </a:r>
            <a:r>
              <a:rPr kumimoji="0" lang="ar-SA" sz="2400" b="0" i="0" u="none" strike="noStrike" kern="1200" cap="none" spc="0" normalizeH="0" baseline="0" noProof="0" dirty="0">
                <a:ln>
                  <a:noFill/>
                </a:ln>
                <a:solidFill>
                  <a:prstClr val="black"/>
                </a:solidFill>
                <a:effectLst/>
                <a:uLnTx/>
                <a:uFillTx/>
                <a:latin typeface="Constantia"/>
                <a:ea typeface="+mn-ea"/>
              </a:rPr>
              <a:t>يطير </a:t>
            </a:r>
            <a:endParaRPr kumimoji="0" lang="ar-SA" sz="2400" b="0" i="0" u="none" strike="noStrike" kern="1200" cap="none" spc="0" normalizeH="0" baseline="0" noProof="0" dirty="0" smtClean="0">
              <a:ln>
                <a:noFill/>
              </a:ln>
              <a:solidFill>
                <a:prstClr val="black"/>
              </a:solidFill>
              <a:effectLst/>
              <a:uLnTx/>
              <a:uFillTx/>
              <a:latin typeface="Constantia"/>
              <a:ea typeface="+mn-ea"/>
            </a:endParaRPr>
          </a:p>
          <a:p>
            <a:pPr marL="457200" marR="0" lvl="0" indent="-457200" algn="r" defTabSz="914400" rtl="1" eaLnBrk="1" fontAlgn="auto" latinLnBrk="0" hangingPunct="1">
              <a:lnSpc>
                <a:spcPct val="100000"/>
              </a:lnSpc>
              <a:spcBef>
                <a:spcPts val="0"/>
              </a:spcBef>
              <a:spcAft>
                <a:spcPts val="0"/>
              </a:spcAft>
              <a:buClrTx/>
              <a:buSzTx/>
              <a:buFontTx/>
              <a:buAutoNum type="arabicParenBoth"/>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يتميز </a:t>
            </a:r>
            <a:r>
              <a:rPr kumimoji="0" lang="ar-SA" sz="2400" b="0" i="0" u="none" strike="noStrike" kern="1200" cap="none" spc="0" normalizeH="0" baseline="0" noProof="0" dirty="0">
                <a:ln>
                  <a:noFill/>
                </a:ln>
                <a:solidFill>
                  <a:prstClr val="black"/>
                </a:solidFill>
                <a:effectLst/>
                <a:uLnTx/>
                <a:uFillTx/>
                <a:latin typeface="Constantia"/>
                <a:ea typeface="+mn-ea"/>
              </a:rPr>
              <a:t>بأحجام كبيرة نسبيًا (حتى 7-8 </a:t>
            </a:r>
            <a:r>
              <a:rPr kumimoji="0" lang="ar-SA" sz="2400" b="0" i="0" u="none" strike="noStrike" kern="1200" cap="none" spc="0" normalizeH="0" baseline="0" noProof="0" dirty="0" smtClean="0">
                <a:ln>
                  <a:noFill/>
                </a:ln>
                <a:solidFill>
                  <a:prstClr val="black"/>
                </a:solidFill>
                <a:effectLst/>
                <a:uLnTx/>
                <a:uFillTx/>
                <a:latin typeface="Constantia"/>
                <a:ea typeface="+mn-ea"/>
              </a:rPr>
              <a:t>سم</a:t>
            </a:r>
          </a:p>
          <a:p>
            <a:pPr marL="457200" marR="0" lvl="0" indent="-457200" algn="r" defTabSz="914400" rtl="1" eaLnBrk="1" fontAlgn="auto" latinLnBrk="0" hangingPunct="1">
              <a:lnSpc>
                <a:spcPct val="100000"/>
              </a:lnSpc>
              <a:spcBef>
                <a:spcPts val="0"/>
              </a:spcBef>
              <a:spcAft>
                <a:spcPts val="0"/>
              </a:spcAft>
              <a:buClrTx/>
              <a:buSzTx/>
              <a:buFontTx/>
              <a:buAutoNum type="arabicParenBoth"/>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يمكن </a:t>
            </a:r>
            <a:r>
              <a:rPr kumimoji="0" lang="ar-SA" sz="2400" b="0" i="0" u="none" strike="noStrike" kern="1200" cap="none" spc="0" normalizeH="0" baseline="0" noProof="0" dirty="0">
                <a:ln>
                  <a:noFill/>
                </a:ln>
                <a:solidFill>
                  <a:prstClr val="black"/>
                </a:solidFill>
                <a:effectLst/>
                <a:uLnTx/>
                <a:uFillTx/>
                <a:latin typeface="Constantia"/>
                <a:ea typeface="+mn-ea"/>
              </a:rPr>
              <a:t>الحصول عليها بأعداد كبيرة وبسعر </a:t>
            </a:r>
            <a:r>
              <a:rPr kumimoji="0" lang="ar-SA" sz="2400" b="0" i="0" u="none" strike="noStrike" kern="1200" cap="none" spc="0" normalizeH="0" baseline="0" noProof="0" dirty="0" smtClean="0">
                <a:ln>
                  <a:noFill/>
                </a:ln>
                <a:solidFill>
                  <a:prstClr val="black"/>
                </a:solidFill>
                <a:effectLst/>
                <a:uLnTx/>
                <a:uFillTx/>
                <a:latin typeface="Constantia"/>
                <a:ea typeface="+mn-ea"/>
              </a:rPr>
              <a:t>منخفض</a:t>
            </a:r>
          </a:p>
          <a:p>
            <a:pPr marL="457200" marR="0" lvl="0" indent="-457200" algn="r" defTabSz="914400" rtl="1" eaLnBrk="1" fontAlgn="auto" latinLnBrk="0" hangingPunct="1">
              <a:lnSpc>
                <a:spcPct val="100000"/>
              </a:lnSpc>
              <a:spcBef>
                <a:spcPts val="0"/>
              </a:spcBef>
              <a:spcAft>
                <a:spcPts val="0"/>
              </a:spcAft>
              <a:buClrTx/>
              <a:buSzTx/>
              <a:buFontTx/>
              <a:buAutoNum type="arabicParenBoth"/>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 عمره </a:t>
            </a:r>
            <a:r>
              <a:rPr kumimoji="0" lang="ar-SA" sz="2400" b="0" i="0" u="none" strike="noStrike" kern="1200" cap="none" spc="0" normalizeH="0" baseline="0" noProof="0" dirty="0">
                <a:ln>
                  <a:noFill/>
                </a:ln>
                <a:solidFill>
                  <a:prstClr val="black"/>
                </a:solidFill>
                <a:effectLst/>
                <a:uLnTx/>
                <a:uFillTx/>
                <a:latin typeface="Constantia"/>
                <a:ea typeface="+mn-ea"/>
              </a:rPr>
              <a:t>120 يومًا لذلك فهو مفيد لدراسة الشيخوخة نظرًا لأن الكائن الحي ذي العمر الأطول قد يكون حساسًا جدًا للتدخلات المفترضة الأخرى </a:t>
            </a:r>
            <a:endParaRPr kumimoji="0" lang="ar-SA" sz="2400" b="0" i="0" u="none" strike="noStrike" kern="1200" cap="none" spc="0" normalizeH="0" baseline="0" noProof="0" dirty="0" smtClean="0">
              <a:ln>
                <a:noFill/>
              </a:ln>
              <a:solidFill>
                <a:prstClr val="black"/>
              </a:solidFill>
              <a:effectLst/>
              <a:uLnTx/>
              <a:uFillTx/>
              <a:latin typeface="Constantia"/>
              <a:ea typeface="+mn-ea"/>
            </a:endParaRPr>
          </a:p>
          <a:p>
            <a:pPr marL="457200" marR="0" lvl="0" indent="-457200" algn="r" defTabSz="914400" rtl="1" eaLnBrk="1" fontAlgn="auto" latinLnBrk="0" hangingPunct="1">
              <a:lnSpc>
                <a:spcPct val="100000"/>
              </a:lnSpc>
              <a:spcBef>
                <a:spcPts val="0"/>
              </a:spcBef>
              <a:spcAft>
                <a:spcPts val="0"/>
              </a:spcAft>
              <a:buClrTx/>
              <a:buSzTx/>
              <a:buFontTx/>
              <a:buAutoNum type="arabicParenBoth"/>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 </a:t>
            </a:r>
            <a:r>
              <a:rPr kumimoji="0" lang="ar-SA" sz="2400" b="0" i="0" u="none" strike="noStrike" kern="1200" cap="none" spc="0" normalizeH="0" baseline="0" noProof="0" dirty="0">
                <a:ln>
                  <a:noFill/>
                </a:ln>
                <a:solidFill>
                  <a:prstClr val="black"/>
                </a:solidFill>
                <a:effectLst/>
                <a:uLnTx/>
                <a:uFillTx/>
                <a:latin typeface="Constantia"/>
                <a:ea typeface="+mn-ea"/>
              </a:rPr>
              <a:t>يمكن للباحثين التحكم بسهولة في كمية الطعام الذي يتم تناوله، وهو أمر مستحيل بالنسبة لذباب </a:t>
            </a:r>
            <a:r>
              <a:rPr kumimoji="0" lang="ar-SA" sz="2400" b="0" i="0" u="none" strike="noStrike" kern="1200" cap="none" spc="0" normalizeH="0" baseline="0" noProof="0" dirty="0" smtClean="0">
                <a:ln>
                  <a:noFill/>
                </a:ln>
                <a:solidFill>
                  <a:prstClr val="black"/>
                </a:solidFill>
                <a:effectLst/>
                <a:uLnTx/>
                <a:uFillTx/>
                <a:latin typeface="Constantia"/>
                <a:ea typeface="+mn-ea"/>
              </a:rPr>
              <a:t>الفاكهة.</a:t>
            </a:r>
            <a:endParaRPr kumimoji="0" lang="en-US" sz="2400" b="0" i="0" u="none" strike="noStrike" kern="1200" cap="none" spc="0" normalizeH="0" baseline="0" noProof="0" dirty="0">
              <a:ln>
                <a:noFill/>
              </a:ln>
              <a:solidFill>
                <a:prstClr val="black"/>
              </a:solidFill>
              <a:effectLst/>
              <a:uLnTx/>
              <a:uFillTx/>
              <a:latin typeface="Constantia"/>
              <a:ea typeface="+mn-ea"/>
              <a:cs typeface="+mn-cs"/>
            </a:endParaRPr>
          </a:p>
        </p:txBody>
      </p:sp>
      <p:sp>
        <p:nvSpPr>
          <p:cNvPr id="5" name="عنوان 4"/>
          <p:cNvSpPr>
            <a:spLocks noGrp="1"/>
          </p:cNvSpPr>
          <p:nvPr>
            <p:ph type="title"/>
          </p:nvPr>
        </p:nvSpPr>
        <p:spPr/>
        <p:txBody>
          <a:bodyPr/>
          <a:lstStyle/>
          <a:p>
            <a:endParaRPr lang="en-US"/>
          </a:p>
        </p:txBody>
      </p:sp>
    </p:spTree>
    <p:extLst>
      <p:ext uri="{BB962C8B-B14F-4D97-AF65-F5344CB8AC3E}">
        <p14:creationId xmlns:p14="http://schemas.microsoft.com/office/powerpoint/2010/main" val="2017662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Constantia"/>
              <a:ea typeface="+mn-ea"/>
            </a:endParaRPr>
          </a:p>
        </p:txBody>
      </p:sp>
      <p:sp>
        <p:nvSpPr>
          <p:cNvPr id="6" name="مستطيل 5"/>
          <p:cNvSpPr/>
          <p:nvPr/>
        </p:nvSpPr>
        <p:spPr>
          <a:xfrm>
            <a:off x="1132470" y="2348880"/>
            <a:ext cx="7272808" cy="3416320"/>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Constantia"/>
                <a:ea typeface="+mn-ea"/>
              </a:rPr>
              <a:t>إن الحشرات الاجتماعية كالنمل والنحل تثير اهتمام أخصائي الشيخوخة نظرًا للاختلافات الكبيرة في حياة مختلف الطبقات. فالنمل يحتوي على نظام طبقي يتكون من ملكة واحدة والعديد من العاملات والجنود والإناث التناسلية والذكور. تختلف اعمار النمل التي تنتمي إلى طبقات مختلفة اختلافًا كبيرًا. خصوصا أن متوسط عمر الملكات أطول بكثير من عمر الإناث العاملات، حتى أولئك اللائي لديهن آباء مشتركين. وبما أن الأنماط الجينية للملكات والعاملات متطابقة فإن الاختلافات في العمر الافتراضي يمكن أن تحدث بسبب الجينات المحددة للشيخوخة. ونتيجة لذلك يعد النمل نموذجًا واعدًا للتعرف على مثل هذه </a:t>
            </a:r>
            <a:r>
              <a:rPr kumimoji="0" lang="ar-SA" sz="2400" b="0" i="0" u="none" strike="noStrike" kern="1200" cap="none" spc="0" normalizeH="0" baseline="0" noProof="0" dirty="0" smtClean="0">
                <a:ln>
                  <a:noFill/>
                </a:ln>
                <a:solidFill>
                  <a:prstClr val="black"/>
                </a:solidFill>
                <a:effectLst/>
                <a:uLnTx/>
                <a:uFillTx/>
                <a:latin typeface="Constantia"/>
                <a:ea typeface="+mn-ea"/>
              </a:rPr>
              <a:t>الجينات</a:t>
            </a:r>
            <a:endParaRPr kumimoji="0" lang="en-US" sz="2400" b="0" i="0" u="none" strike="noStrike" kern="1200" cap="none" spc="0" normalizeH="0" baseline="0" noProof="0" dirty="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487379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Constantia"/>
              <a:ea typeface="+mn-ea"/>
            </a:endParaRPr>
          </a:p>
        </p:txBody>
      </p:sp>
      <p:sp>
        <p:nvSpPr>
          <p:cNvPr id="6" name="مستطيل 5"/>
          <p:cNvSpPr/>
          <p:nvPr/>
        </p:nvSpPr>
        <p:spPr>
          <a:xfrm>
            <a:off x="1103041" y="2347884"/>
            <a:ext cx="7272808" cy="1938992"/>
          </a:xfrm>
          <a:prstGeom prst="rect">
            <a:avLst/>
          </a:prstGeom>
          <a:solidFill>
            <a:schemeClr val="accent6">
              <a:lumMod val="60000"/>
              <a:lumOff val="40000"/>
            </a:schemeClr>
          </a:solidFill>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Constantia"/>
                <a:ea typeface="+mn-ea"/>
              </a:rPr>
              <a:t>اقترح الباحثون فرضية أن الاختلافات في تكوين الأحماض الدهنية الغشائية هي المسؤولة عن الاختلافات بين عمر الملكات والنحل العامل </a:t>
            </a:r>
            <a:r>
              <a:rPr kumimoji="0" lang="en-US" sz="2400" b="0" i="0" u="none" strike="noStrike" kern="1200" cap="none" spc="0" normalizeH="0" baseline="0" noProof="0" dirty="0">
                <a:ln>
                  <a:noFill/>
                </a:ln>
                <a:solidFill>
                  <a:prstClr val="black"/>
                </a:solidFill>
                <a:effectLst/>
                <a:uLnTx/>
                <a:uFillTx/>
                <a:latin typeface="Constantia"/>
                <a:ea typeface="+mn-ea"/>
                <a:cs typeface="+mn-cs"/>
              </a:rPr>
              <a:t>(Haddad et al. 2007)</a:t>
            </a:r>
            <a:r>
              <a:rPr kumimoji="0" lang="ar-SA" sz="2400" b="0" i="0" u="none" strike="noStrike" kern="1200" cap="none" spc="0" normalizeH="0" baseline="0" noProof="0" dirty="0">
                <a:ln>
                  <a:noFill/>
                </a:ln>
                <a:solidFill>
                  <a:prstClr val="black"/>
                </a:solidFill>
                <a:effectLst/>
                <a:uLnTx/>
                <a:uFillTx/>
                <a:latin typeface="Constantia"/>
                <a:ea typeface="+mn-ea"/>
              </a:rPr>
              <a:t>. يُعتقد أن المحتوى العالي من </a:t>
            </a:r>
            <a:r>
              <a:rPr kumimoji="0" lang="ar-SA" sz="2400" b="0" i="0" u="none" strike="noStrike" kern="1200" cap="none" spc="0" normalizeH="0" baseline="0" noProof="0" dirty="0" err="1">
                <a:ln>
                  <a:noFill/>
                </a:ln>
                <a:solidFill>
                  <a:prstClr val="black"/>
                </a:solidFill>
                <a:effectLst/>
                <a:uLnTx/>
                <a:uFillTx/>
                <a:latin typeface="Constantia"/>
                <a:ea typeface="+mn-ea"/>
              </a:rPr>
              <a:t>فيتيلوجينين</a:t>
            </a:r>
            <a:r>
              <a:rPr kumimoji="0" lang="ar-SA" sz="2400" b="0" i="0" u="none" strike="noStrike" kern="1200" cap="none" spc="0" normalizeH="0" baseline="0" noProof="0" dirty="0">
                <a:ln>
                  <a:noFill/>
                </a:ln>
                <a:solidFill>
                  <a:prstClr val="black"/>
                </a:solidFill>
                <a:effectLst/>
                <a:uLnTx/>
                <a:uFillTx/>
                <a:latin typeface="Constantia"/>
                <a:ea typeface="+mn-ea"/>
              </a:rPr>
              <a:t> </a:t>
            </a:r>
            <a:r>
              <a:rPr kumimoji="0" lang="en-US" sz="2400" b="0" i="0" u="none" strike="noStrike" kern="1200" cap="none" spc="0" normalizeH="0" baseline="0" noProof="0" dirty="0" err="1">
                <a:ln>
                  <a:noFill/>
                </a:ln>
                <a:solidFill>
                  <a:prstClr val="black"/>
                </a:solidFill>
                <a:effectLst/>
                <a:uLnTx/>
                <a:uFillTx/>
                <a:latin typeface="Constantia"/>
                <a:ea typeface="+mn-ea"/>
                <a:cs typeface="+mn-cs"/>
              </a:rPr>
              <a:t>vitellogenin</a:t>
            </a:r>
            <a:r>
              <a:rPr kumimoji="0" lang="ar-SA" sz="2400" b="0" i="0" u="none" strike="noStrike" kern="1200" cap="none" spc="0" normalizeH="0" baseline="0" noProof="0" dirty="0">
                <a:ln>
                  <a:noFill/>
                </a:ln>
                <a:solidFill>
                  <a:prstClr val="black"/>
                </a:solidFill>
                <a:effectLst/>
                <a:uLnTx/>
                <a:uFillTx/>
                <a:latin typeface="Constantia"/>
                <a:ea typeface="+mn-ea"/>
              </a:rPr>
              <a:t>  في بروتين صفار الملكات يعد عاملاً يحدد عمر أطول للملكات </a:t>
            </a:r>
            <a:r>
              <a:rPr kumimoji="0" lang="en-US" sz="2400" b="0" i="0" u="none" strike="noStrike" kern="1200" cap="none" spc="0" normalizeH="0" baseline="0" noProof="0" dirty="0">
                <a:ln>
                  <a:noFill/>
                </a:ln>
                <a:solidFill>
                  <a:prstClr val="black"/>
                </a:solidFill>
                <a:effectLst/>
                <a:uLnTx/>
                <a:uFillTx/>
                <a:latin typeface="Constantia"/>
                <a:ea typeface="+mn-ea"/>
                <a:cs typeface="+mn-cs"/>
              </a:rPr>
              <a:t>(Corona et al. 2007)</a:t>
            </a:r>
            <a:r>
              <a:rPr kumimoji="0" lang="ar-SA" sz="2400" b="0" i="0" u="none" strike="noStrike" kern="1200" cap="none" spc="0" normalizeH="0" baseline="0" noProof="0" dirty="0">
                <a:ln>
                  <a:noFill/>
                </a:ln>
                <a:solidFill>
                  <a:prstClr val="black"/>
                </a:solidFill>
                <a:effectLst/>
                <a:uLnTx/>
                <a:uFillTx/>
                <a:latin typeface="Constantia"/>
                <a:ea typeface="+mn-ea"/>
              </a:rPr>
              <a:t>.</a:t>
            </a:r>
          </a:p>
        </p:txBody>
      </p:sp>
      <p:sp>
        <p:nvSpPr>
          <p:cNvPr id="3" name="مستطيل 2"/>
          <p:cNvSpPr/>
          <p:nvPr/>
        </p:nvSpPr>
        <p:spPr>
          <a:xfrm>
            <a:off x="899592" y="4648003"/>
            <a:ext cx="4572000" cy="2068195"/>
          </a:xfrm>
          <a:prstGeom prst="rect">
            <a:avLst/>
          </a:prstGeom>
          <a:solidFill>
            <a:schemeClr val="accent1">
              <a:lumMod val="60000"/>
              <a:lumOff val="40000"/>
            </a:schemeClr>
          </a:solidFill>
        </p:spPr>
        <p:txBody>
          <a:bodyPr>
            <a:spAutoFit/>
          </a:bodyPr>
          <a:lstStyle/>
          <a:p>
            <a:pPr marL="0" marR="0" lvl="0" indent="180340" algn="just" defTabSz="914400" rtl="1" eaLnBrk="1" fontAlgn="auto" latinLnBrk="0" hangingPunct="1">
              <a:lnSpc>
                <a:spcPct val="107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بالإضافة إلى الحشرات التي تمت مناقشتها بالفعل، تم استخدام فراشات الملك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Danaus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plexippus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rPr>
              <a:t>) </a:t>
            </a:r>
            <a:r>
              <a:rPr kumimoji="0" lang="en-US" sz="2400" b="0" i="0" u="none" strike="noStrike" kern="1200" cap="none" spc="0" normalizeH="0" baseline="0" noProof="0" dirty="0">
                <a:ln>
                  <a:noFill/>
                </a:ln>
                <a:solidFill>
                  <a:prstClr val="black"/>
                </a:solidFill>
                <a:effectLst/>
                <a:uLnTx/>
                <a:uFillTx/>
                <a:latin typeface="Lotus Linotype" panose="02000000000000000000" pitchFamily="2" charset="-78"/>
                <a:ea typeface="Calibri" panose="020F0502020204030204" pitchFamily="34" charset="0"/>
                <a:cs typeface="Lotus Linotype" panose="02000000000000000000" pitchFamily="2" charset="-78"/>
              </a:rPr>
              <a:t> </a:t>
            </a:r>
            <a:r>
              <a:rPr kumimoji="0" lang="ar-SA" sz="2400" b="0" i="0" u="none" strike="noStrike" kern="1200" cap="none" spc="0" normalizeH="0" baseline="0" noProof="0" dirty="0">
                <a:ln>
                  <a:noFill/>
                </a:ln>
                <a:solidFill>
                  <a:prstClr val="black"/>
                </a:solidFill>
                <a:effectLst/>
                <a:uLnTx/>
                <a:uFillTx/>
                <a:latin typeface="Lotus Linotype" panose="02000000000000000000" pitchFamily="2" charset="-78"/>
                <a:ea typeface="Calibri" panose="020F0502020204030204" pitchFamily="34" charset="0"/>
                <a:cs typeface="Lotus Linotype" panose="02000000000000000000" pitchFamily="2" charset="-78"/>
              </a:rPr>
              <a:t>وبعض الخنافس وذبابة المنزل والصراصير والبعوض في التحقيقات الخاصة بعلم </a:t>
            </a:r>
            <a:r>
              <a:rPr kumimoji="0" lang="ar-SA" sz="2400" b="0" i="0" u="none" strike="noStrike" kern="1200" cap="none" spc="0" normalizeH="0" baseline="0" noProof="0" dirty="0" smtClean="0">
                <a:ln>
                  <a:noFill/>
                </a:ln>
                <a:solidFill>
                  <a:prstClr val="black"/>
                </a:solidFill>
                <a:effectLst/>
                <a:uLnTx/>
                <a:uFillTx/>
                <a:latin typeface="Lotus Linotype" panose="02000000000000000000" pitchFamily="2" charset="-78"/>
                <a:ea typeface="Calibri" panose="020F0502020204030204" pitchFamily="34" charset="0"/>
                <a:cs typeface="Lotus Linotype" panose="02000000000000000000" pitchFamily="2" charset="-78"/>
              </a:rPr>
              <a:t>الشيخوخة</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otus Linotype" panose="02000000000000000000" pitchFamily="2" charset="-78"/>
            </a:endParaRPr>
          </a:p>
        </p:txBody>
      </p:sp>
    </p:spTree>
    <p:extLst>
      <p:ext uri="{BB962C8B-B14F-4D97-AF65-F5344CB8AC3E}">
        <p14:creationId xmlns:p14="http://schemas.microsoft.com/office/powerpoint/2010/main" val="4083963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1"/>
          <p:cNvSpPr>
            <a:spLocks noGrp="1"/>
          </p:cNvSpPr>
          <p:nvPr>
            <p:ph type="title"/>
          </p:nvPr>
        </p:nvSpPr>
        <p:spPr>
          <a:xfrm>
            <a:off x="1835696" y="692696"/>
            <a:ext cx="6264696" cy="1440160"/>
          </a:xfrm>
        </p:spPr>
        <p:txBody>
          <a:bodyPr>
            <a:noAutofit/>
          </a:bodyPr>
          <a:lstStyle/>
          <a:p>
            <a:pPr algn="ctr"/>
            <a:r>
              <a:rPr lang="ar-SA" sz="4000" b="1" dirty="0">
                <a:latin typeface="Times New Roman" panose="02020603050405020304" pitchFamily="18" charset="0"/>
                <a:ea typeface="Calibri" panose="020F0502020204030204" pitchFamily="34" charset="0"/>
                <a:cs typeface="Lotus Linotype" panose="02000000000000000000" pitchFamily="2" charset="-78"/>
              </a:rPr>
              <a:t>تشكيل التربة وتكييف التربة</a:t>
            </a:r>
            <a:endParaRPr lang="ar-SA" sz="4000" dirty="0"/>
          </a:p>
        </p:txBody>
      </p:sp>
      <p:sp>
        <p:nvSpPr>
          <p:cNvPr id="2" name="مستطيل 1"/>
          <p:cNvSpPr/>
          <p:nvPr/>
        </p:nvSpPr>
        <p:spPr>
          <a:xfrm>
            <a:off x="1115616" y="1988840"/>
            <a:ext cx="7110098" cy="461665"/>
          </a:xfrm>
          <a:prstGeom prst="rect">
            <a:avLst/>
          </a:prstGeom>
        </p:spPr>
        <p:txBody>
          <a:bodyPr wrap="square">
            <a:spAutoFit/>
          </a:bodyPr>
          <a:lstStyle/>
          <a:p>
            <a:pPr algn="just"/>
            <a:endParaRPr lang="ar-SA" sz="2400" dirty="0"/>
          </a:p>
        </p:txBody>
      </p:sp>
      <p:sp>
        <p:nvSpPr>
          <p:cNvPr id="6" name="مستطيل 5"/>
          <p:cNvSpPr/>
          <p:nvPr/>
        </p:nvSpPr>
        <p:spPr>
          <a:xfrm>
            <a:off x="1132470" y="2348880"/>
            <a:ext cx="7272808" cy="1908215"/>
          </a:xfrm>
          <a:prstGeom prst="rect">
            <a:avLst/>
          </a:prstGeom>
        </p:spPr>
        <p:txBody>
          <a:bodyPr wrap="square">
            <a:spAutoFit/>
          </a:bodyPr>
          <a:lstStyle/>
          <a:p>
            <a:pPr algn="just"/>
            <a:r>
              <a:rPr lang="ar-SA" sz="2000" dirty="0"/>
              <a:t>الدور الأساسي للحشرات في تعديل التربة يتمثل في العوامل التالية</a:t>
            </a:r>
            <a:r>
              <a:rPr lang="ar-SA" sz="2000" dirty="0" smtClean="0"/>
              <a:t>:</a:t>
            </a:r>
          </a:p>
          <a:p>
            <a:pPr algn="just"/>
            <a:r>
              <a:rPr lang="ar-SA" sz="2000" dirty="0" smtClean="0"/>
              <a:t> </a:t>
            </a:r>
            <a:r>
              <a:rPr lang="ar-SA" sz="2000" dirty="0"/>
              <a:t>(1) تفكيك التربة </a:t>
            </a:r>
            <a:endParaRPr lang="ar-SA" sz="2000" dirty="0" smtClean="0"/>
          </a:p>
          <a:p>
            <a:pPr algn="just"/>
            <a:r>
              <a:rPr lang="ar-SA" sz="2000" dirty="0" smtClean="0"/>
              <a:t>(</a:t>
            </a:r>
            <a:r>
              <a:rPr lang="ar-SA" sz="2000" dirty="0"/>
              <a:t>2) تحلل بقايا النباتات والحيوانات (نفايات النباتات والجثث والفضلات الحيوانية) </a:t>
            </a:r>
            <a:endParaRPr lang="ar-SA" sz="2000" dirty="0" smtClean="0"/>
          </a:p>
          <a:p>
            <a:pPr algn="just"/>
            <a:r>
              <a:rPr lang="ar-SA" sz="2000" dirty="0" smtClean="0"/>
              <a:t>(</a:t>
            </a:r>
            <a:r>
              <a:rPr lang="ar-SA" sz="2000" dirty="0"/>
              <a:t>3) إزالة الحجارة من السطح إلى الطبقات العميقة </a:t>
            </a:r>
            <a:endParaRPr lang="ar-SA" sz="2000" dirty="0" smtClean="0"/>
          </a:p>
          <a:p>
            <a:pPr algn="just"/>
            <a:r>
              <a:rPr lang="ar-SA" sz="2000" dirty="0" smtClean="0"/>
              <a:t>(</a:t>
            </a:r>
            <a:r>
              <a:rPr lang="ar-SA" sz="2000" dirty="0"/>
              <a:t>4) تسميد التربة.</a:t>
            </a:r>
            <a:endParaRPr lang="en-US" sz="2000" dirty="0"/>
          </a:p>
          <a:p>
            <a:pPr algn="just"/>
            <a:endParaRPr lang="ar-SA" dirty="0"/>
          </a:p>
        </p:txBody>
      </p:sp>
      <p:sp>
        <p:nvSpPr>
          <p:cNvPr id="3" name="مستطيل 2"/>
          <p:cNvSpPr/>
          <p:nvPr/>
        </p:nvSpPr>
        <p:spPr>
          <a:xfrm>
            <a:off x="6636530" y="4432469"/>
            <a:ext cx="1463862" cy="369332"/>
          </a:xfrm>
          <a:prstGeom prst="rect">
            <a:avLst/>
          </a:prstGeom>
        </p:spPr>
        <p:txBody>
          <a:bodyPr wrap="none">
            <a:spAutoFit/>
          </a:bodyPr>
          <a:lstStyle/>
          <a:p>
            <a:r>
              <a:rPr lang="ar-SA" dirty="0">
                <a:solidFill>
                  <a:srgbClr val="FF0000"/>
                </a:solidFill>
              </a:rPr>
              <a:t>(1) تفكيك التربة </a:t>
            </a:r>
            <a:endParaRPr lang="en-US" dirty="0">
              <a:solidFill>
                <a:srgbClr val="FF0000"/>
              </a:solidFill>
            </a:endParaRPr>
          </a:p>
        </p:txBody>
      </p:sp>
      <p:sp>
        <p:nvSpPr>
          <p:cNvPr id="4" name="مستطيل 3"/>
          <p:cNvSpPr/>
          <p:nvPr/>
        </p:nvSpPr>
        <p:spPr>
          <a:xfrm>
            <a:off x="2267744" y="5085184"/>
            <a:ext cx="4572000" cy="1574149"/>
          </a:xfrm>
          <a:prstGeom prst="rect">
            <a:avLst/>
          </a:prstGeom>
        </p:spPr>
        <p:txBody>
          <a:bodyPr>
            <a:spAutoFit/>
          </a:bodyPr>
          <a:lstStyle/>
          <a:p>
            <a:pPr marL="180340" algn="just">
              <a:lnSpc>
                <a:spcPct val="107000"/>
              </a:lnSpc>
            </a:pPr>
            <a:r>
              <a:rPr lang="ar-SA" dirty="0">
                <a:latin typeface="Times New Roman" panose="02020603050405020304" pitchFamily="18" charset="0"/>
                <a:ea typeface="Calibri" panose="020F0502020204030204" pitchFamily="34" charset="0"/>
                <a:cs typeface="Lotus Linotype" panose="02000000000000000000" pitchFamily="2" charset="-78"/>
              </a:rPr>
              <a:t>تقوم أعداد كبيرة من الحشرات المختلفة بتنفيذ أنشطة في التربة أو حفر الأنفاق من خلالها أو مزجها أو رميها على السطح. العمل الضخم الذي تقوم به الحشرات يزيد من عدد التجاويف في التربة وبالتالي يقلل من كثافتها ويسهل تغلغل الهواء والماء في التربة.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647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1"/>
          <p:cNvSpPr>
            <a:spLocks noGrp="1"/>
          </p:cNvSpPr>
          <p:nvPr>
            <p:ph type="title"/>
          </p:nvPr>
        </p:nvSpPr>
        <p:spPr>
          <a:xfrm>
            <a:off x="1835696" y="692696"/>
            <a:ext cx="6264696" cy="1440160"/>
          </a:xfrm>
        </p:spPr>
        <p:txBody>
          <a:bodyPr>
            <a:noAutofit/>
          </a:bodyPr>
          <a:lstStyle/>
          <a:p>
            <a:pPr algn="ctr"/>
            <a:r>
              <a:rPr lang="ar-SA" sz="4000" dirty="0" smtClean="0"/>
              <a:t>خدمات </a:t>
            </a:r>
            <a:r>
              <a:rPr lang="ar-SA" sz="4000" dirty="0"/>
              <a:t>التنظيف</a:t>
            </a:r>
            <a:br>
              <a:rPr lang="ar-SA" sz="4000" dirty="0"/>
            </a:br>
            <a:endParaRPr lang="ar-SA" sz="4000" dirty="0"/>
          </a:p>
        </p:txBody>
      </p:sp>
      <p:sp>
        <p:nvSpPr>
          <p:cNvPr id="2" name="مستطيل 1"/>
          <p:cNvSpPr/>
          <p:nvPr/>
        </p:nvSpPr>
        <p:spPr>
          <a:xfrm>
            <a:off x="1115616" y="1988840"/>
            <a:ext cx="7110098" cy="461665"/>
          </a:xfrm>
          <a:prstGeom prst="rect">
            <a:avLst/>
          </a:prstGeom>
        </p:spPr>
        <p:txBody>
          <a:bodyPr wrap="square">
            <a:spAutoFit/>
          </a:bodyPr>
          <a:lstStyle/>
          <a:p>
            <a:pPr algn="just"/>
            <a:endParaRPr lang="ar-SA" sz="2400" dirty="0"/>
          </a:p>
        </p:txBody>
      </p:sp>
      <p:sp>
        <p:nvSpPr>
          <p:cNvPr id="6" name="مستطيل 5"/>
          <p:cNvSpPr/>
          <p:nvPr/>
        </p:nvSpPr>
        <p:spPr>
          <a:xfrm>
            <a:off x="1132470" y="2348880"/>
            <a:ext cx="7272808" cy="3416320"/>
          </a:xfrm>
          <a:prstGeom prst="rect">
            <a:avLst/>
          </a:prstGeom>
        </p:spPr>
        <p:txBody>
          <a:bodyPr wrap="square">
            <a:spAutoFit/>
          </a:bodyPr>
          <a:lstStyle/>
          <a:p>
            <a:r>
              <a:rPr lang="ar-SA" dirty="0">
                <a:solidFill>
                  <a:srgbClr val="FF0000"/>
                </a:solidFill>
              </a:rPr>
              <a:t>يتم تحقيق عملية التفكيك بطريقتين: </a:t>
            </a:r>
            <a:endParaRPr lang="ar-SA" dirty="0" smtClean="0">
              <a:solidFill>
                <a:srgbClr val="FF0000"/>
              </a:solidFill>
            </a:endParaRPr>
          </a:p>
          <a:p>
            <a:r>
              <a:rPr lang="ar-SA" dirty="0" smtClean="0"/>
              <a:t>(1) استخدام </a:t>
            </a:r>
            <a:r>
              <a:rPr lang="ar-SA" dirty="0"/>
              <a:t>التربة كملاذ آمن </a:t>
            </a:r>
            <a:endParaRPr lang="ar-SA" dirty="0" smtClean="0"/>
          </a:p>
          <a:p>
            <a:r>
              <a:rPr lang="ar-SA" dirty="0" smtClean="0"/>
              <a:t>(</a:t>
            </a:r>
            <a:r>
              <a:rPr lang="ar-SA" dirty="0"/>
              <a:t>2) الأعمال الميكانيكية والمضغية للحشرات</a:t>
            </a:r>
            <a:r>
              <a:rPr lang="ar-SA" dirty="0" smtClean="0"/>
              <a:t>.</a:t>
            </a:r>
          </a:p>
          <a:p>
            <a:r>
              <a:rPr lang="ar-SA" dirty="0" smtClean="0"/>
              <a:t> </a:t>
            </a:r>
            <a:r>
              <a:rPr lang="ar-SA" dirty="0"/>
              <a:t>فتستخدم العديد من الحشرات التربة كملاذ مؤقت (السبات أو الحماية من درجات الحرارة المرتفعة أو التعذر). تعتمد الأعماق التي تخترقها أنواع الحشرات المختلفة للتربة على العديد من العوامل (أنواع الحشرات ونوع التربة والموسم وما إلى ذلك). على سبيل </a:t>
            </a:r>
            <a:r>
              <a:rPr lang="ar-SA" dirty="0" smtClean="0"/>
              <a:t>المثال</a:t>
            </a:r>
          </a:p>
          <a:p>
            <a:pPr marL="285750" indent="-285750">
              <a:buFont typeface="Arial" panose="020B0604020202020204" pitchFamily="34" charset="0"/>
              <a:buChar char="•"/>
            </a:pPr>
            <a:r>
              <a:rPr lang="ar-SA" dirty="0" smtClean="0"/>
              <a:t> </a:t>
            </a:r>
            <a:r>
              <a:rPr lang="ar-SA" dirty="0"/>
              <a:t>تخترق بعض الخنافس البرية التربة حتى عمق 2.5 سم فقط تحت السطح. تقع ثقوب قاتل </a:t>
            </a:r>
            <a:r>
              <a:rPr lang="ar-SA" dirty="0" err="1"/>
              <a:t>السيكادا</a:t>
            </a:r>
            <a:r>
              <a:rPr lang="ar-SA" dirty="0"/>
              <a:t> </a:t>
            </a:r>
            <a:r>
              <a:rPr lang="en-US" dirty="0"/>
              <a:t>cicada</a:t>
            </a:r>
            <a:r>
              <a:rPr lang="ar-SA" dirty="0"/>
              <a:t> على أعماق تتراوح بين 30 و 35 سم</a:t>
            </a:r>
            <a:r>
              <a:rPr lang="ar-SA" dirty="0" smtClean="0"/>
              <a:t>.</a:t>
            </a:r>
          </a:p>
          <a:p>
            <a:pPr marL="285750" indent="-285750">
              <a:buFont typeface="Arial" panose="020B0604020202020204" pitchFamily="34" charset="0"/>
              <a:buChar char="•"/>
            </a:pPr>
            <a:r>
              <a:rPr lang="ar-SA" dirty="0" smtClean="0"/>
              <a:t> </a:t>
            </a:r>
            <a:r>
              <a:rPr lang="ar-SA" dirty="0"/>
              <a:t>تصل الثقوب الشتوية لخنافس الروث حافرة الأرض في التربة الرملية إلى اعماق تصل إلى 100-110 سم وأكثر </a:t>
            </a:r>
            <a:r>
              <a:rPr lang="en-US" dirty="0" smtClean="0"/>
              <a:t>(</a:t>
            </a:r>
            <a:r>
              <a:rPr lang="ar-SA" dirty="0" smtClean="0"/>
              <a:t>. </a:t>
            </a:r>
          </a:p>
          <a:p>
            <a:pPr marL="285750" indent="-285750">
              <a:buFont typeface="Arial" panose="020B0604020202020204" pitchFamily="34" charset="0"/>
              <a:buChar char="•"/>
            </a:pPr>
            <a:r>
              <a:rPr lang="ar-SA" dirty="0" smtClean="0"/>
              <a:t>وتحفر </a:t>
            </a:r>
            <a:r>
              <a:rPr lang="ar-SA" dirty="0"/>
              <a:t>الخنافس </a:t>
            </a:r>
            <a:r>
              <a:rPr lang="ar-SA" dirty="0" err="1"/>
              <a:t>النمرية</a:t>
            </a:r>
            <a:r>
              <a:rPr lang="ar-SA" dirty="0"/>
              <a:t> ثقوبًا يزيد عمقها عن 180 </a:t>
            </a:r>
            <a:r>
              <a:rPr lang="ar-SA" dirty="0" smtClean="0"/>
              <a:t>سم </a:t>
            </a:r>
          </a:p>
          <a:p>
            <a:pPr marL="285750" indent="-285750">
              <a:buFont typeface="Arial" panose="020B0604020202020204" pitchFamily="34" charset="0"/>
              <a:buChar char="•"/>
            </a:pPr>
            <a:r>
              <a:rPr lang="ar-SA" dirty="0" smtClean="0"/>
              <a:t>وتم </a:t>
            </a:r>
            <a:r>
              <a:rPr lang="ar-SA" dirty="0"/>
              <a:t>العثور على أعشاش النمل الأبيض في المناطق الرملية على أعماق تصل إلى 12 م </a:t>
            </a:r>
            <a:r>
              <a:rPr lang="ar-SA" dirty="0" smtClean="0"/>
              <a:t>(</a:t>
            </a:r>
            <a:endParaRPr lang="en-US" dirty="0"/>
          </a:p>
        </p:txBody>
      </p:sp>
    </p:spTree>
    <p:extLst>
      <p:ext uri="{BB962C8B-B14F-4D97-AF65-F5344CB8AC3E}">
        <p14:creationId xmlns:p14="http://schemas.microsoft.com/office/powerpoint/2010/main" val="326656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algn="just"/>
            <a:endParaRPr lang="ar-SA" sz="2400" dirty="0"/>
          </a:p>
        </p:txBody>
      </p:sp>
      <p:sp>
        <p:nvSpPr>
          <p:cNvPr id="6" name="مستطيل 5"/>
          <p:cNvSpPr/>
          <p:nvPr/>
        </p:nvSpPr>
        <p:spPr>
          <a:xfrm>
            <a:off x="1103041" y="2347884"/>
            <a:ext cx="7272808" cy="3693319"/>
          </a:xfrm>
          <a:prstGeom prst="rect">
            <a:avLst/>
          </a:prstGeom>
        </p:spPr>
        <p:txBody>
          <a:bodyPr wrap="square">
            <a:spAutoFit/>
          </a:bodyPr>
          <a:lstStyle/>
          <a:p>
            <a:pPr algn="just"/>
            <a:r>
              <a:rPr lang="ar-SA" dirty="0"/>
              <a:t>تسكن العديد من الحشرات الأرضية بنفس طريقة غيرها من المفصليات (القشريات والعناكب وذوات الآلف رجل). بعضها لا تبقى الا بضعة ايام خلال مراحل البيض واليرقات والعذارى، في حين أن البعض يسكنون في الارض لفترة طويلة</a:t>
            </a:r>
            <a:r>
              <a:rPr lang="ar-SA" dirty="0" smtClean="0"/>
              <a:t>.</a:t>
            </a:r>
          </a:p>
          <a:p>
            <a:pPr algn="just"/>
            <a:r>
              <a:rPr lang="ar-SA" dirty="0" smtClean="0"/>
              <a:t> </a:t>
            </a:r>
            <a:r>
              <a:rPr lang="ar-SA" dirty="0"/>
              <a:t>على سبيل </a:t>
            </a:r>
            <a:r>
              <a:rPr lang="ar-SA" dirty="0" smtClean="0"/>
              <a:t>المثال</a:t>
            </a:r>
          </a:p>
          <a:p>
            <a:pPr marL="285750" indent="-285750" algn="just">
              <a:buFont typeface="Arial" panose="020B0604020202020204" pitchFamily="34" charset="0"/>
              <a:buChar char="•"/>
            </a:pPr>
            <a:r>
              <a:rPr lang="ar-SA" dirty="0" smtClean="0"/>
              <a:t> </a:t>
            </a:r>
            <a:r>
              <a:rPr lang="ar-SA" dirty="0"/>
              <a:t>تكمن الخنفساء </a:t>
            </a:r>
            <a:r>
              <a:rPr lang="ar-SA" dirty="0" smtClean="0"/>
              <a:t>اليابانية</a:t>
            </a:r>
            <a:r>
              <a:rPr lang="en-US" i="1" dirty="0" err="1" smtClean="0"/>
              <a:t>Popillia</a:t>
            </a:r>
            <a:r>
              <a:rPr lang="en-US" i="1" dirty="0" smtClean="0"/>
              <a:t> japonica </a:t>
            </a:r>
            <a:r>
              <a:rPr lang="ar-SA" i="1" dirty="0" smtClean="0"/>
              <a:t> </a:t>
            </a:r>
            <a:r>
              <a:rPr lang="ar-SA" dirty="0" smtClean="0"/>
              <a:t>في </a:t>
            </a:r>
            <a:r>
              <a:rPr lang="ar-SA" dirty="0"/>
              <a:t>الأرض في مراحل البيض واليرقة والعذارى لمدة 11 شهراً تقريبًا في السنة. تخرج الحشرات البالغة من الأرض من أجل الطعام والتزاوج ؛ ثم تحفر مساكن جديدة تحت الأرض ويضعون </a:t>
            </a:r>
            <a:r>
              <a:rPr lang="ar-SA" dirty="0" smtClean="0"/>
              <a:t>بيضهم</a:t>
            </a:r>
          </a:p>
          <a:p>
            <a:pPr marL="285750" indent="-285750" algn="just">
              <a:buFont typeface="Arial" panose="020B0604020202020204" pitchFamily="34" charset="0"/>
              <a:buChar char="•"/>
            </a:pPr>
            <a:r>
              <a:rPr lang="ar-SA" dirty="0" smtClean="0"/>
              <a:t>تبقى </a:t>
            </a:r>
            <a:r>
              <a:rPr lang="ar-SA" dirty="0"/>
              <a:t>يرقات الدودة السلكية </a:t>
            </a:r>
            <a:r>
              <a:rPr lang="en-US" dirty="0" err="1" smtClean="0"/>
              <a:t>Elateridae</a:t>
            </a:r>
            <a:r>
              <a:rPr lang="en-US" dirty="0" smtClean="0"/>
              <a:t>  </a:t>
            </a:r>
            <a:r>
              <a:rPr lang="ar-SA" dirty="0" smtClean="0"/>
              <a:t> من </a:t>
            </a:r>
            <a:r>
              <a:rPr lang="ar-SA" dirty="0"/>
              <a:t>سنتين إلى ست سنوات. </a:t>
            </a:r>
            <a:endParaRPr lang="ar-SA" dirty="0" smtClean="0"/>
          </a:p>
          <a:p>
            <a:pPr marL="285750" indent="-285750" algn="just">
              <a:buFont typeface="Arial" panose="020B0604020202020204" pitchFamily="34" charset="0"/>
              <a:buChar char="•"/>
            </a:pPr>
            <a:r>
              <a:rPr lang="ar-SA" dirty="0" smtClean="0"/>
              <a:t>يقضي </a:t>
            </a:r>
            <a:r>
              <a:rPr lang="ar-SA" dirty="0" err="1" smtClean="0"/>
              <a:t>الحفارفي</a:t>
            </a:r>
            <a:r>
              <a:rPr lang="ar-SA" dirty="0" smtClean="0"/>
              <a:t> </a:t>
            </a:r>
            <a:r>
              <a:rPr lang="ar-SA" dirty="0"/>
              <a:t>التربة أفضل جزء من حياته حيث يتزاوج ويضع البيض تحت الارض </a:t>
            </a:r>
            <a:endParaRPr lang="ar-SA" dirty="0" smtClean="0"/>
          </a:p>
          <a:p>
            <a:pPr algn="just"/>
            <a:endParaRPr lang="ar-SA" dirty="0"/>
          </a:p>
          <a:p>
            <a:pPr algn="just"/>
            <a:endParaRPr lang="ar-SA" dirty="0" smtClean="0"/>
          </a:p>
          <a:p>
            <a:pPr algn="just"/>
            <a:endParaRPr lang="ar-SA" dirty="0"/>
          </a:p>
          <a:p>
            <a:pPr algn="just"/>
            <a:endParaRPr lang="ar-SA" dirty="0"/>
          </a:p>
        </p:txBody>
      </p:sp>
    </p:spTree>
    <p:extLst>
      <p:ext uri="{BB962C8B-B14F-4D97-AF65-F5344CB8AC3E}">
        <p14:creationId xmlns:p14="http://schemas.microsoft.com/office/powerpoint/2010/main" val="3282930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algn="just"/>
            <a:endParaRPr lang="ar-SA" sz="2400" dirty="0"/>
          </a:p>
        </p:txBody>
      </p:sp>
      <p:sp>
        <p:nvSpPr>
          <p:cNvPr id="6" name="مستطيل 5"/>
          <p:cNvSpPr/>
          <p:nvPr/>
        </p:nvSpPr>
        <p:spPr>
          <a:xfrm>
            <a:off x="323528" y="2348880"/>
            <a:ext cx="8081750" cy="3385542"/>
          </a:xfrm>
          <a:prstGeom prst="rect">
            <a:avLst/>
          </a:prstGeom>
        </p:spPr>
        <p:txBody>
          <a:bodyPr wrap="square">
            <a:spAutoFit/>
          </a:bodyPr>
          <a:lstStyle/>
          <a:p>
            <a:pPr algn="just"/>
            <a:r>
              <a:rPr lang="ar-SA" sz="2800" b="1" dirty="0"/>
              <a:t>تحلل بقايا النباتات والحيوانات</a:t>
            </a:r>
            <a:r>
              <a:rPr lang="ar-SA" sz="2800" dirty="0" smtClean="0"/>
              <a:t>:</a:t>
            </a:r>
          </a:p>
          <a:p>
            <a:pPr algn="just"/>
            <a:endParaRPr lang="ar-SA" dirty="0" smtClean="0"/>
          </a:p>
          <a:p>
            <a:pPr algn="just"/>
            <a:r>
              <a:rPr lang="ar-SA" sz="2400" dirty="0" smtClean="0"/>
              <a:t>المؤشرات </a:t>
            </a:r>
            <a:r>
              <a:rPr lang="ar-SA" sz="2400" dirty="0"/>
              <a:t>الرئيسية لخصوبة التربة تشمل وجود العناصر الكيميائية المختلفة مثل الفوسفور والبوتاسيوم والنيتروجين والكبريت وغيرها. هذه العناصر الموجودة في التربة في حالة انحلال ويتم غسلها من خلال هطول الأمطار في الغلاف الجوي. ويتم تجديد هذه العناصر عندما تسقط أجزاء مختلفة من النباتات على الأرض. هذه الأجزاء من النباتات لا تزال تشكل طبقة من القمامة على سطح التربة. كما يسهم روث وجثث الحيوانات في هذه العملية. يتم الاخذ بالاعتبار المعالجة بواسطة الحشرات لأنواع مختلفة من المواد العضوية في الدبال</a:t>
            </a:r>
            <a:endParaRPr lang="ar-SA" sz="2400" dirty="0">
              <a:solidFill>
                <a:srgbClr val="FF0000"/>
              </a:solidFill>
            </a:endParaRPr>
          </a:p>
        </p:txBody>
      </p:sp>
    </p:spTree>
    <p:extLst>
      <p:ext uri="{BB962C8B-B14F-4D97-AF65-F5344CB8AC3E}">
        <p14:creationId xmlns:p14="http://schemas.microsoft.com/office/powerpoint/2010/main" val="2572594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algn="just"/>
            <a:endParaRPr lang="ar-SA" sz="2400" dirty="0"/>
          </a:p>
        </p:txBody>
      </p:sp>
      <p:sp>
        <p:nvSpPr>
          <p:cNvPr id="6" name="مستطيل 5"/>
          <p:cNvSpPr/>
          <p:nvPr/>
        </p:nvSpPr>
        <p:spPr>
          <a:xfrm>
            <a:off x="323528" y="2348880"/>
            <a:ext cx="8081750" cy="1938992"/>
          </a:xfrm>
          <a:prstGeom prst="rect">
            <a:avLst/>
          </a:prstGeom>
        </p:spPr>
        <p:txBody>
          <a:bodyPr wrap="square">
            <a:spAutoFit/>
          </a:bodyPr>
          <a:lstStyle/>
          <a:p>
            <a:pPr algn="just"/>
            <a:r>
              <a:rPr lang="ar-SA" sz="2400" b="1" dirty="0"/>
              <a:t>إزالة الحجارة من السطح إلى الطبقات العميقة</a:t>
            </a:r>
            <a:r>
              <a:rPr lang="ar-SA" sz="2400" dirty="0"/>
              <a:t>: </a:t>
            </a:r>
            <a:endParaRPr lang="ar-SA" sz="2400" dirty="0" smtClean="0"/>
          </a:p>
          <a:p>
            <a:pPr algn="just"/>
            <a:r>
              <a:rPr lang="ar-SA" sz="2400" dirty="0" smtClean="0"/>
              <a:t>هذا </a:t>
            </a:r>
            <a:r>
              <a:rPr lang="ar-SA" sz="2400" dirty="0"/>
              <a:t>العامل من تكوين التربة وتكييفها مميز، بدرجة أكبر، ففي الصحارى الحجرية. عموما تستقر النمل تحت الحجارة والتي تكون بمثابة أسقف لغرف التدفئة. ينثر النمل تحت الحجارة ويخرجون التربة من تحتها لبناء تلال النمل</a:t>
            </a:r>
            <a:r>
              <a:rPr lang="en-US" sz="2400" dirty="0"/>
              <a:t>. </a:t>
            </a:r>
            <a:r>
              <a:rPr lang="ar-SA" sz="2400" dirty="0"/>
              <a:t>هذه العملية تساهم في دمج الحجارة في الأرض</a:t>
            </a:r>
            <a:endParaRPr lang="ar-SA" sz="2400" dirty="0">
              <a:solidFill>
                <a:srgbClr val="FF0000"/>
              </a:solidFill>
            </a:endParaRPr>
          </a:p>
        </p:txBody>
      </p:sp>
    </p:spTree>
    <p:extLst>
      <p:ext uri="{BB962C8B-B14F-4D97-AF65-F5344CB8AC3E}">
        <p14:creationId xmlns:p14="http://schemas.microsoft.com/office/powerpoint/2010/main" val="799771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algn="just"/>
            <a:endParaRPr lang="ar-SA" sz="2400" dirty="0"/>
          </a:p>
        </p:txBody>
      </p:sp>
      <p:sp>
        <p:nvSpPr>
          <p:cNvPr id="6" name="مستطيل 5"/>
          <p:cNvSpPr/>
          <p:nvPr/>
        </p:nvSpPr>
        <p:spPr>
          <a:xfrm>
            <a:off x="323528" y="2348880"/>
            <a:ext cx="8081750" cy="3139321"/>
          </a:xfrm>
          <a:prstGeom prst="rect">
            <a:avLst/>
          </a:prstGeom>
        </p:spPr>
        <p:txBody>
          <a:bodyPr wrap="square">
            <a:spAutoFit/>
          </a:bodyPr>
          <a:lstStyle/>
          <a:p>
            <a:pPr lvl="0" algn="just"/>
            <a:r>
              <a:rPr lang="ar-SA" b="1" dirty="0"/>
              <a:t>تسميد التربة</a:t>
            </a:r>
            <a:r>
              <a:rPr lang="ar-SA" b="1" dirty="0" smtClean="0"/>
              <a:t>:</a:t>
            </a:r>
          </a:p>
          <a:p>
            <a:pPr lvl="0" algn="just"/>
            <a:r>
              <a:rPr lang="ar-SA" dirty="0" smtClean="0"/>
              <a:t> </a:t>
            </a:r>
            <a:r>
              <a:rPr lang="ar-SA" dirty="0"/>
              <a:t>الحشرات تساعد على تسميد التربة بطرق مختلفة. الحالة الأكثر شيوعًا هي تخزين احتياطي الغذاء. </a:t>
            </a:r>
            <a:endParaRPr lang="ar-SA" dirty="0" smtClean="0"/>
          </a:p>
          <a:p>
            <a:pPr lvl="0" algn="just"/>
            <a:r>
              <a:rPr lang="ar-SA" dirty="0" smtClean="0"/>
              <a:t>على </a:t>
            </a:r>
            <a:r>
              <a:rPr lang="ar-SA" dirty="0"/>
              <a:t>سبيل المثال، </a:t>
            </a:r>
            <a:endParaRPr lang="ar-SA" dirty="0" smtClean="0"/>
          </a:p>
          <a:p>
            <a:pPr marL="285750" lvl="0" indent="-285750" algn="just">
              <a:buFont typeface="Arial" panose="020B0604020202020204" pitchFamily="34" charset="0"/>
              <a:buChar char="•"/>
            </a:pPr>
            <a:r>
              <a:rPr lang="ar-SA" dirty="0" smtClean="0"/>
              <a:t>يخزن </a:t>
            </a:r>
            <a:r>
              <a:rPr lang="ar-SA" dirty="0" smtClean="0"/>
              <a:t>النمل البذور </a:t>
            </a:r>
            <a:r>
              <a:rPr lang="ar-SA" dirty="0"/>
              <a:t>وأجزاء النباتات في أعشاشها. </a:t>
            </a:r>
            <a:endParaRPr lang="ar-SA" dirty="0" smtClean="0"/>
          </a:p>
          <a:p>
            <a:pPr marL="285750" lvl="0" indent="-285750" algn="just">
              <a:buFont typeface="Arial" panose="020B0604020202020204" pitchFamily="34" charset="0"/>
              <a:buChar char="•"/>
            </a:pPr>
            <a:r>
              <a:rPr lang="ar-SA" dirty="0" smtClean="0"/>
              <a:t>تحفر </a:t>
            </a:r>
            <a:r>
              <a:rPr lang="ar-SA" dirty="0"/>
              <a:t>بعض الدبابير جحورا وتملئها باليرقات والعناكب، </a:t>
            </a:r>
            <a:endParaRPr lang="ar-SA" dirty="0" smtClean="0"/>
          </a:p>
          <a:p>
            <a:pPr marL="285750" lvl="0" indent="-285750" algn="just">
              <a:buFont typeface="Arial" panose="020B0604020202020204" pitchFamily="34" charset="0"/>
              <a:buChar char="•"/>
            </a:pPr>
            <a:r>
              <a:rPr lang="ar-SA" dirty="0" smtClean="0"/>
              <a:t> </a:t>
            </a:r>
            <a:r>
              <a:rPr lang="ar-SA" dirty="0"/>
              <a:t>يملأ قاتل </a:t>
            </a:r>
            <a:r>
              <a:rPr lang="ar-SA" dirty="0" err="1"/>
              <a:t>السيكادا</a:t>
            </a:r>
            <a:r>
              <a:rPr lang="ar-SA" dirty="0"/>
              <a:t> الجحور </a:t>
            </a:r>
            <a:r>
              <a:rPr lang="ar-SA" dirty="0" err="1" smtClean="0"/>
              <a:t>بالسيكادا</a:t>
            </a:r>
            <a:r>
              <a:rPr lang="ar-SA" dirty="0" smtClean="0"/>
              <a:t>. </a:t>
            </a:r>
          </a:p>
          <a:p>
            <a:pPr marL="285750" lvl="0" indent="-285750" algn="just">
              <a:buFont typeface="Arial" panose="020B0604020202020204" pitchFamily="34" charset="0"/>
              <a:buChar char="•"/>
            </a:pPr>
            <a:r>
              <a:rPr lang="ar-SA" dirty="0" smtClean="0"/>
              <a:t>في </a:t>
            </a:r>
            <a:r>
              <a:rPr lang="ar-SA" dirty="0"/>
              <a:t>المناطق التي تربى فيها الأبقار، تقوم خنافس الروث بتخصيب التربة عن طريق سحب السماد إليها. على سبيل المثال، تسحب بعض خنافس الروث حافرة الأرض حوالي 250 غرام من السماد العضوي الى الأرض خلال فترة حياتها </a:t>
            </a:r>
            <a:r>
              <a:rPr lang="ar-SA" dirty="0" smtClean="0"/>
              <a:t>القصيرة</a:t>
            </a:r>
          </a:p>
          <a:p>
            <a:pPr lvl="0" algn="just"/>
            <a:r>
              <a:rPr lang="ar-SA" dirty="0" smtClean="0"/>
              <a:t>. </a:t>
            </a:r>
            <a:r>
              <a:rPr lang="ar-SA" dirty="0"/>
              <a:t>والسماد نفسه في شكله النقي هو عديم الفائدة للتربة. ويحسن خصوبة التربة فقط بعد المعالجة بواسطة يرقات الحشرات. بالإضافة إلى ذلك، يحدث التخصيب عندما تأكل الحشرات القمامة والروث.</a:t>
            </a:r>
            <a:endParaRPr lang="en-US" dirty="0"/>
          </a:p>
        </p:txBody>
      </p:sp>
    </p:spTree>
    <p:extLst>
      <p:ext uri="{BB962C8B-B14F-4D97-AF65-F5344CB8AC3E}">
        <p14:creationId xmlns:p14="http://schemas.microsoft.com/office/powerpoint/2010/main" val="354529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88840"/>
            <a:ext cx="7110098" cy="461665"/>
          </a:xfrm>
          <a:prstGeom prst="rect">
            <a:avLst/>
          </a:prstGeom>
        </p:spPr>
        <p:txBody>
          <a:bodyPr wrap="square">
            <a:spAutoFit/>
          </a:bodyPr>
          <a:lstStyle/>
          <a:p>
            <a:pPr algn="just"/>
            <a:endParaRPr lang="ar-SA" sz="2400" dirty="0"/>
          </a:p>
        </p:txBody>
      </p:sp>
      <p:sp>
        <p:nvSpPr>
          <p:cNvPr id="6" name="مستطيل 5"/>
          <p:cNvSpPr/>
          <p:nvPr/>
        </p:nvSpPr>
        <p:spPr>
          <a:xfrm>
            <a:off x="323528" y="2348880"/>
            <a:ext cx="8081750" cy="3785652"/>
          </a:xfrm>
          <a:prstGeom prst="rect">
            <a:avLst/>
          </a:prstGeom>
        </p:spPr>
        <p:txBody>
          <a:bodyPr wrap="square">
            <a:spAutoFit/>
          </a:bodyPr>
          <a:lstStyle/>
          <a:p>
            <a:pPr marL="342900" indent="-342900" algn="just">
              <a:buFont typeface="Arial" panose="020B0604020202020204" pitchFamily="34" charset="0"/>
              <a:buChar char="•"/>
            </a:pPr>
            <a:r>
              <a:rPr lang="ar-SA" sz="2000" dirty="0"/>
              <a:t>هناك طريقة أخرى لتخصيب التربة عن طريق التسميد السطحي بأجسامها، أي عندما تموت الحشرات وتقع على الأرض، تستخدم أجسامها المفصليات الأخرى أو الفطريات أو الكائنات الحية الدقيقة. هذا العدد الإضافي من العناصر الدقيقة بسبب الجثث يزيد من خصوبة </a:t>
            </a:r>
            <a:r>
              <a:rPr lang="ar-SA" sz="2000" dirty="0" smtClean="0"/>
              <a:t>التربة.</a:t>
            </a:r>
          </a:p>
          <a:p>
            <a:pPr algn="just"/>
            <a:endParaRPr lang="ar-SA" sz="2000" dirty="0" smtClean="0"/>
          </a:p>
          <a:p>
            <a:pPr marL="342900" indent="-342900" algn="just">
              <a:buFont typeface="Arial" panose="020B0604020202020204" pitchFamily="34" charset="0"/>
              <a:buChar char="•"/>
            </a:pPr>
            <a:r>
              <a:rPr lang="ar-SA" sz="2000" dirty="0" smtClean="0"/>
              <a:t>الكتلة </a:t>
            </a:r>
            <a:r>
              <a:rPr lang="ar-SA" sz="2000" dirty="0"/>
              <a:t>الحيوية الكلية للحشرات الأرضية شاسعة، وتشكل عاملًا بيئيًا حيويًا مهمًا. على سبيل المثال حوالي 500 كجم من </a:t>
            </a:r>
            <a:r>
              <a:rPr lang="ar-SA" sz="2000" dirty="0" err="1"/>
              <a:t>الواخزات</a:t>
            </a:r>
            <a:r>
              <a:rPr lang="ar-SA" sz="2000" dirty="0"/>
              <a:t> (الحشرات الطائرة الصغيرة التي تنتمي إلى تحت رتبة </a:t>
            </a:r>
            <a:r>
              <a:rPr lang="ar-SA" sz="2000" dirty="0" err="1"/>
              <a:t>نيماتوسيرا</a:t>
            </a:r>
            <a:r>
              <a:rPr lang="ar-SA" sz="2000" dirty="0"/>
              <a:t>  </a:t>
            </a:r>
            <a:r>
              <a:rPr lang="en-US" sz="2000" dirty="0"/>
              <a:t>(</a:t>
            </a:r>
            <a:r>
              <a:rPr lang="en-US" sz="2000" dirty="0" err="1"/>
              <a:t>Nematocera</a:t>
            </a:r>
            <a:r>
              <a:rPr lang="en-US" sz="2000" dirty="0"/>
              <a:t> </a:t>
            </a:r>
            <a:r>
              <a:rPr lang="ar-SA" sz="2000" dirty="0"/>
              <a:t>من رتبة </a:t>
            </a:r>
            <a:r>
              <a:rPr lang="ar-SA" sz="2000" dirty="0" smtClean="0"/>
              <a:t>ثنائية </a:t>
            </a:r>
            <a:r>
              <a:rPr lang="ar-SA" sz="2000" dirty="0"/>
              <a:t>الاجنحة) تقع على كيلومتر مربع من الغابات والمروج المجاورة للأسطح المائية. هذه الكمية تعادل من العناصر الدقيقة ما يقارب من 16 كجم من النيتروجين و 9 كجم من الفوسفور و 6 كجم من </a:t>
            </a:r>
            <a:r>
              <a:rPr lang="ar-SA" sz="2000" dirty="0" smtClean="0"/>
              <a:t>الكالسيوم.</a:t>
            </a:r>
          </a:p>
          <a:p>
            <a:pPr algn="just"/>
            <a:endParaRPr lang="ar-SA" sz="2000" dirty="0" smtClean="0"/>
          </a:p>
          <a:p>
            <a:pPr marL="342900" indent="-342900" algn="just">
              <a:buFont typeface="Arial" panose="020B0604020202020204" pitchFamily="34" charset="0"/>
              <a:buChar char="•"/>
            </a:pPr>
            <a:r>
              <a:rPr lang="ar-SA" sz="2000" dirty="0" smtClean="0"/>
              <a:t> </a:t>
            </a:r>
            <a:r>
              <a:rPr lang="ar-SA" sz="2000" dirty="0"/>
              <a:t>يبلغ متوسط وزن اليرقات لكل هكتار من الغابات ذات الأوراق العريضة 200- 300 كجم والتي تنتج أكثر من 200 كجم من البراز على مدار الموسم. هذه أيضا أسمدة </a:t>
            </a:r>
            <a:r>
              <a:rPr lang="ar-SA" sz="2000" dirty="0" smtClean="0"/>
              <a:t>ممتازة.</a:t>
            </a:r>
            <a:endParaRPr lang="en-US" sz="2000" dirty="0"/>
          </a:p>
        </p:txBody>
      </p:sp>
    </p:spTree>
    <p:extLst>
      <p:ext uri="{BB962C8B-B14F-4D97-AF65-F5344CB8AC3E}">
        <p14:creationId xmlns:p14="http://schemas.microsoft.com/office/powerpoint/2010/main" val="2982269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1"/>
          <p:cNvSpPr>
            <a:spLocks noGrp="1"/>
          </p:cNvSpPr>
          <p:nvPr>
            <p:ph type="title"/>
          </p:nvPr>
        </p:nvSpPr>
        <p:spPr>
          <a:xfrm>
            <a:off x="7452320" y="4941168"/>
            <a:ext cx="1080120" cy="1143000"/>
          </a:xfrm>
        </p:spPr>
        <p:txBody>
          <a:bodyPr>
            <a:normAutofit/>
          </a:bodyPr>
          <a:lstStyle/>
          <a:p>
            <a:r>
              <a:rPr lang="ar-SA" sz="3200" b="1" dirty="0" smtClean="0"/>
              <a:t> </a:t>
            </a:r>
            <a:endParaRPr lang="ar-SA" sz="3200" b="1" dirty="0"/>
          </a:p>
        </p:txBody>
      </p:sp>
      <p:sp>
        <p:nvSpPr>
          <p:cNvPr id="7" name="مستطيل 6"/>
          <p:cNvSpPr/>
          <p:nvPr/>
        </p:nvSpPr>
        <p:spPr>
          <a:xfrm>
            <a:off x="3922777" y="1196752"/>
            <a:ext cx="4227440" cy="646331"/>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smtClean="0">
                <a:ln>
                  <a:noFill/>
                </a:ln>
                <a:solidFill>
                  <a:srgbClr val="FF0000"/>
                </a:solidFill>
                <a:effectLst/>
                <a:uLnTx/>
                <a:uFillTx/>
                <a:latin typeface="Constantia"/>
                <a:ea typeface="+mn-ea"/>
              </a:rPr>
              <a:t>استخدام الحشرات في العلوم</a:t>
            </a:r>
            <a:endParaRPr kumimoji="0" lang="ar-SA" sz="3600" b="0" i="0" u="none" strike="noStrike" kern="1200" cap="none" spc="0" normalizeH="0" baseline="0" noProof="0" dirty="0">
              <a:ln>
                <a:noFill/>
              </a:ln>
              <a:solidFill>
                <a:srgbClr val="FF0000"/>
              </a:solidFill>
              <a:effectLst/>
              <a:uLnTx/>
              <a:uFillTx/>
              <a:latin typeface="Constantia"/>
              <a:ea typeface="+mn-ea"/>
            </a:endParaRPr>
          </a:p>
        </p:txBody>
      </p:sp>
      <p:sp>
        <p:nvSpPr>
          <p:cNvPr id="9" name="مستطيل 8"/>
          <p:cNvSpPr/>
          <p:nvPr/>
        </p:nvSpPr>
        <p:spPr>
          <a:xfrm>
            <a:off x="866459" y="2348880"/>
            <a:ext cx="7344816" cy="3416320"/>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Constantia"/>
                <a:ea typeface="+mn-ea"/>
              </a:rPr>
              <a:t>أنواع مختلفة من الحشرات تستخدم في مجموعة متنوعة من الدراسات العلمية. وبسبب تنوع الحشرات هناك دائمًا إمكانية للعثور على واحدة تلبي المتطلبات الضرورية للتجارب في المجالات الأكاديمية الأكثر تنوعًا. ومن الأمثلة على هذه المجالات الأكاديمية تشمل</a:t>
            </a:r>
            <a:r>
              <a:rPr kumimoji="0" lang="ar-SA" sz="2400" b="0" i="0" u="none" strike="noStrike" kern="1200" cap="none" spc="0" normalizeH="0" baseline="0" noProof="0" dirty="0" smtClean="0">
                <a:ln>
                  <a:noFill/>
                </a:ln>
                <a:solidFill>
                  <a:prstClr val="black"/>
                </a:solidFill>
                <a:effectLst/>
                <a:uLnTx/>
                <a:uFillTx/>
                <a:latin typeface="Constantia"/>
                <a:ea typeface="+mn-ea"/>
              </a:rPr>
              <a:t>:</a:t>
            </a:r>
          </a:p>
          <a:p>
            <a:pPr marL="285750" marR="0" lvl="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 </a:t>
            </a:r>
            <a:r>
              <a:rPr kumimoji="0" lang="ar-SA" sz="2400" b="0" i="0" u="none" strike="noStrike" kern="1200" cap="none" spc="0" normalizeH="0" baseline="0" noProof="0" dirty="0">
                <a:ln>
                  <a:noFill/>
                </a:ln>
                <a:solidFill>
                  <a:prstClr val="black"/>
                </a:solidFill>
                <a:effectLst/>
                <a:uLnTx/>
                <a:uFillTx/>
                <a:latin typeface="Constantia"/>
                <a:ea typeface="+mn-ea"/>
              </a:rPr>
              <a:t>السلوك الاجتماعي للحيوانات وقدرتها على التعلم ونشاط الدماغ الابتدائي (النمل والنمل الأبيض والنحل  والصراصير .. إلخ)؛ </a:t>
            </a:r>
            <a:endParaRPr kumimoji="0" lang="ar-SA" sz="2400" b="0" i="0" u="none" strike="noStrike" kern="1200" cap="none" spc="0" normalizeH="0" baseline="0" noProof="0" dirty="0" smtClean="0">
              <a:ln>
                <a:noFill/>
              </a:ln>
              <a:solidFill>
                <a:prstClr val="black"/>
              </a:solidFill>
              <a:effectLst/>
              <a:uLnTx/>
              <a:uFillTx/>
              <a:latin typeface="Constantia"/>
              <a:ea typeface="+mn-ea"/>
            </a:endParaRPr>
          </a:p>
          <a:p>
            <a:pPr marL="285750" marR="0" lvl="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تطوير </a:t>
            </a:r>
            <a:r>
              <a:rPr kumimoji="0" lang="ar-SA" sz="2400" b="0" i="0" u="none" strike="noStrike" kern="1200" cap="none" spc="0" normalizeH="0" baseline="0" noProof="0" dirty="0">
                <a:ln>
                  <a:noFill/>
                </a:ln>
                <a:solidFill>
                  <a:prstClr val="black"/>
                </a:solidFill>
                <a:effectLst/>
                <a:uLnTx/>
                <a:uFillTx/>
                <a:latin typeface="Constantia"/>
                <a:ea typeface="+mn-ea"/>
              </a:rPr>
              <a:t>وحدات هندسية جديدة في علم الإلكترونيات الحيوية (</a:t>
            </a:r>
            <a:r>
              <a:rPr kumimoji="0" lang="ar-SA" sz="2400" b="0" i="0" u="none" strike="noStrike" kern="1200" cap="none" spc="0" normalizeH="0" baseline="0" noProof="0" dirty="0" err="1">
                <a:ln>
                  <a:noFill/>
                </a:ln>
                <a:solidFill>
                  <a:prstClr val="black"/>
                </a:solidFill>
                <a:effectLst/>
                <a:uLnTx/>
                <a:uFillTx/>
                <a:latin typeface="Constantia"/>
                <a:ea typeface="+mn-ea"/>
              </a:rPr>
              <a:t>البيونيكا</a:t>
            </a:r>
            <a:r>
              <a:rPr kumimoji="0" lang="ar-SA" sz="2400" b="0" i="0" u="none" strike="noStrike" kern="1200" cap="none" spc="0" normalizeH="0" baseline="0" noProof="0" dirty="0">
                <a:ln>
                  <a:noFill/>
                </a:ln>
                <a:solidFill>
                  <a:prstClr val="black"/>
                </a:solidFill>
                <a:effectLst/>
                <a:uLnTx/>
                <a:uFillTx/>
                <a:latin typeface="Constantia"/>
                <a:ea typeface="+mn-ea"/>
              </a:rPr>
              <a:t> </a:t>
            </a:r>
            <a:r>
              <a:rPr kumimoji="0" lang="en-US" sz="2400" b="0" i="0" u="none" strike="noStrike" kern="1200" cap="none" spc="0" normalizeH="0" baseline="0" noProof="0" dirty="0">
                <a:ln>
                  <a:noFill/>
                </a:ln>
                <a:solidFill>
                  <a:prstClr val="black"/>
                </a:solidFill>
                <a:effectLst/>
                <a:uLnTx/>
                <a:uFillTx/>
                <a:latin typeface="Constantia"/>
                <a:ea typeface="+mn-ea"/>
                <a:cs typeface="+mn-cs"/>
              </a:rPr>
              <a:t> (bionics </a:t>
            </a:r>
            <a:r>
              <a:rPr kumimoji="0" lang="ar-SA" sz="2400" b="0" i="0" u="none" strike="noStrike" kern="1200" cap="none" spc="0" normalizeH="0" baseline="0" noProof="0" dirty="0">
                <a:ln>
                  <a:noFill/>
                </a:ln>
                <a:solidFill>
                  <a:prstClr val="black"/>
                </a:solidFill>
                <a:effectLst/>
                <a:uLnTx/>
                <a:uFillTx/>
                <a:latin typeface="Constantia"/>
                <a:ea typeface="+mn-ea"/>
              </a:rPr>
              <a:t>(</a:t>
            </a:r>
            <a:r>
              <a:rPr kumimoji="0" lang="ar-SA" sz="2400" b="0" i="0" u="none" strike="noStrike" kern="1200" cap="none" spc="0" normalizeH="0" baseline="0" noProof="0" dirty="0" err="1">
                <a:ln>
                  <a:noFill/>
                </a:ln>
                <a:solidFill>
                  <a:prstClr val="black"/>
                </a:solidFill>
                <a:effectLst/>
                <a:uLnTx/>
                <a:uFillTx/>
                <a:latin typeface="Constantia"/>
                <a:ea typeface="+mn-ea"/>
              </a:rPr>
              <a:t>الرعاشات</a:t>
            </a:r>
            <a:r>
              <a:rPr kumimoji="0" lang="ar-SA" sz="2400" b="0" i="0" u="none" strike="noStrike" kern="1200" cap="none" spc="0" normalizeH="0" baseline="0" noProof="0" dirty="0">
                <a:ln>
                  <a:noFill/>
                </a:ln>
                <a:solidFill>
                  <a:prstClr val="black"/>
                </a:solidFill>
                <a:effectLst/>
                <a:uLnTx/>
                <a:uFillTx/>
                <a:latin typeface="Constantia"/>
                <a:ea typeface="+mn-ea"/>
              </a:rPr>
              <a:t> والفراشات والخنافس والنحل)؛ </a:t>
            </a:r>
            <a:endParaRPr kumimoji="0" lang="ar-SA" sz="2400" b="0" i="0" u="none" strike="noStrike" kern="1200" cap="none" spc="0" normalizeH="0" baseline="0" noProof="0" dirty="0" smtClean="0">
              <a:ln>
                <a:noFill/>
              </a:ln>
              <a:solidFill>
                <a:prstClr val="black"/>
              </a:solidFill>
              <a:effectLst/>
              <a:uLnTx/>
              <a:uFillTx/>
              <a:latin typeface="Constantia"/>
              <a:ea typeface="+mn-ea"/>
            </a:endParaRPr>
          </a:p>
          <a:p>
            <a:pPr marL="285750" marR="0" lvl="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400" b="0" i="0" u="none" strike="noStrike" kern="1200" cap="none" spc="0" normalizeH="0" baseline="0" noProof="0" dirty="0" smtClean="0">
                <a:ln>
                  <a:noFill/>
                </a:ln>
                <a:solidFill>
                  <a:prstClr val="black"/>
                </a:solidFill>
                <a:effectLst/>
                <a:uLnTx/>
                <a:uFillTx/>
                <a:latin typeface="Constantia"/>
                <a:ea typeface="+mn-ea"/>
              </a:rPr>
              <a:t>البحوث </a:t>
            </a:r>
            <a:r>
              <a:rPr kumimoji="0" lang="ar-SA" sz="2400" b="0" i="0" u="none" strike="noStrike" kern="1200" cap="none" spc="0" normalizeH="0" baseline="0" noProof="0" dirty="0">
                <a:ln>
                  <a:noFill/>
                </a:ln>
                <a:solidFill>
                  <a:prstClr val="black"/>
                </a:solidFill>
                <a:effectLst/>
                <a:uLnTx/>
                <a:uFillTx/>
                <a:latin typeface="Constantia"/>
                <a:ea typeface="+mn-ea"/>
              </a:rPr>
              <a:t>الوراثية (ذبابة الفاكهة).</a:t>
            </a:r>
            <a:endParaRPr kumimoji="0" lang="ar-SA" sz="2400" b="0" i="0" u="none" strike="noStrike" kern="1200" cap="none" spc="0" normalizeH="0" baseline="0" noProof="0" dirty="0">
              <a:ln>
                <a:noFill/>
              </a:ln>
              <a:solidFill>
                <a:srgbClr val="0070C0"/>
              </a:solidFill>
              <a:effectLst/>
              <a:uLnTx/>
              <a:uFillTx/>
              <a:latin typeface="Constantia"/>
              <a:ea typeface="+mn-ea"/>
            </a:endParaRPr>
          </a:p>
        </p:txBody>
      </p:sp>
    </p:spTree>
    <p:extLst>
      <p:ext uri="{BB962C8B-B14F-4D97-AF65-F5344CB8AC3E}">
        <p14:creationId xmlns:p14="http://schemas.microsoft.com/office/powerpoint/2010/main" val="379632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4040</TotalTime>
  <Words>1634</Words>
  <Application>Microsoft Office PowerPoint</Application>
  <PresentationFormat>عرض على الشاشة (4:3)</PresentationFormat>
  <Paragraphs>84</Paragraphs>
  <Slides>18</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2</vt:i4>
      </vt:variant>
      <vt:variant>
        <vt:lpstr>عناوين الشرائح</vt:lpstr>
      </vt:variant>
      <vt:variant>
        <vt:i4>18</vt:i4>
      </vt:variant>
    </vt:vector>
  </HeadingPairs>
  <TitlesOfParts>
    <vt:vector size="29" baseType="lpstr">
      <vt:lpstr>Arial</vt:lpstr>
      <vt:lpstr>Calibri</vt:lpstr>
      <vt:lpstr>Calibri Light</vt:lpstr>
      <vt:lpstr>Constantia</vt:lpstr>
      <vt:lpstr>Lotus Linotype</vt:lpstr>
      <vt:lpstr>Majalla UI</vt:lpstr>
      <vt:lpstr>Times New Roman</vt:lpstr>
      <vt:lpstr>Traditional Arabic</vt:lpstr>
      <vt:lpstr>Wingdings 2</vt:lpstr>
      <vt:lpstr>تدفق</vt:lpstr>
      <vt:lpstr>نسق Office</vt:lpstr>
      <vt:lpstr>عرض تقديمي في PowerPoint</vt:lpstr>
      <vt:lpstr>تشكيل التربة وتكييف التربة</vt:lpstr>
      <vt:lpstr>خدمات التنظيف </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بيئة الحشرات</dc:title>
  <dc:creator>Dell</dc:creator>
  <cp:lastModifiedBy>Fahd Almekhlafi</cp:lastModifiedBy>
  <cp:revision>78</cp:revision>
  <dcterms:created xsi:type="dcterms:W3CDTF">2017-10-04T15:05:44Z</dcterms:created>
  <dcterms:modified xsi:type="dcterms:W3CDTF">2022-03-02T05:53:19Z</dcterms:modified>
</cp:coreProperties>
</file>