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16" r:id="rId4"/>
  </p:sldMasterIdLst>
  <p:notesMasterIdLst>
    <p:notesMasterId r:id="rId45"/>
  </p:notesMasterIdLst>
  <p:handoutMasterIdLst>
    <p:handoutMasterId r:id="rId46"/>
  </p:handoutMasterIdLst>
  <p:sldIdLst>
    <p:sldId id="256" r:id="rId5"/>
    <p:sldId id="257" r:id="rId6"/>
    <p:sldId id="303" r:id="rId7"/>
    <p:sldId id="258" r:id="rId8"/>
    <p:sldId id="259" r:id="rId9"/>
    <p:sldId id="261" r:id="rId10"/>
    <p:sldId id="262" r:id="rId11"/>
    <p:sldId id="260" r:id="rId12"/>
    <p:sldId id="263" r:id="rId13"/>
    <p:sldId id="304" r:id="rId14"/>
    <p:sldId id="264" r:id="rId15"/>
    <p:sldId id="265" r:id="rId16"/>
    <p:sldId id="266" r:id="rId17"/>
    <p:sldId id="267" r:id="rId18"/>
    <p:sldId id="270" r:id="rId19"/>
    <p:sldId id="268" r:id="rId20"/>
    <p:sldId id="305" r:id="rId21"/>
    <p:sldId id="269" r:id="rId22"/>
    <p:sldId id="271" r:id="rId23"/>
    <p:sldId id="272" r:id="rId24"/>
    <p:sldId id="273" r:id="rId25"/>
    <p:sldId id="274" r:id="rId26"/>
    <p:sldId id="275" r:id="rId27"/>
    <p:sldId id="276" r:id="rId28"/>
    <p:sldId id="306" r:id="rId29"/>
    <p:sldId id="278" r:id="rId30"/>
    <p:sldId id="277" r:id="rId31"/>
    <p:sldId id="279" r:id="rId32"/>
    <p:sldId id="280" r:id="rId33"/>
    <p:sldId id="281" r:id="rId34"/>
    <p:sldId id="282" r:id="rId35"/>
    <p:sldId id="307" r:id="rId36"/>
    <p:sldId id="283" r:id="rId37"/>
    <p:sldId id="289" r:id="rId38"/>
    <p:sldId id="284" r:id="rId39"/>
    <p:sldId id="285" r:id="rId40"/>
    <p:sldId id="286" r:id="rId41"/>
    <p:sldId id="287" r:id="rId42"/>
    <p:sldId id="288" r:id="rId43"/>
    <p:sldId id="290" r:id="rId4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29" d="100"/>
          <a:sy n="29" d="100"/>
        </p:scale>
        <p:origin x="-720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EA1FD26-8529-4414-A1A1-3935EB0B959D}" type="datetimeFigureOut">
              <a:rPr lang="ar-SA" smtClean="0"/>
              <a:pPr/>
              <a:t>28/12/36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DABCEA7-F8E1-4880-A75F-CE3188E390D2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6961B7D-3B25-48D9-A13D-FC6F79C7B9C5}" type="datetimeFigureOut">
              <a:rPr lang="ar-SA" smtClean="0"/>
              <a:pPr/>
              <a:t>28/12/36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5970337-EC49-47E8-AF47-7886B967A861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مستطيل مستدير الزوايا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A0E91-47F6-4A06-8E55-EA032DC304EA}" type="datetime1">
              <a:rPr lang="ar-SA" smtClean="0"/>
              <a:pPr/>
              <a:t>28/12/36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D1331C85-39DE-4152-9A54-21AE361C6C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A0506-F5B5-41DC-9454-632C22D78EC9}" type="datetime1">
              <a:rPr lang="ar-SA" smtClean="0"/>
              <a:pPr/>
              <a:t>28/12/36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31C85-39DE-4152-9A54-21AE361C6C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92C45-0CE1-44EF-AD9C-08B60F8262B1}" type="datetime1">
              <a:rPr lang="ar-SA" smtClean="0"/>
              <a:pPr/>
              <a:t>28/12/36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31C85-39DE-4152-9A54-21AE361C6C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FD23-351B-402E-92AE-298586054540}" type="datetime1">
              <a:rPr lang="ar-SA" smtClean="0"/>
              <a:pPr/>
              <a:t>28/12/36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31C85-39DE-4152-9A54-21AE361C6C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مستطيل مستدير الزوايا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9ADF-ABDB-4731-8623-763A99164D14}" type="datetime1">
              <a:rPr lang="ar-SA" smtClean="0"/>
              <a:pPr/>
              <a:t>28/12/36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7" name="مستطيل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1331C85-39DE-4152-9A54-21AE361C6C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CCFD2-4669-47F7-B81D-984367DBC6DA}" type="datetime1">
              <a:rPr lang="ar-SA" smtClean="0"/>
              <a:pPr/>
              <a:t>28/12/36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31C85-39DE-4152-9A54-21AE361C6C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A3120-F185-47FD-9651-0C87CC52214E}" type="datetime1">
              <a:rPr lang="ar-SA" smtClean="0"/>
              <a:pPr/>
              <a:t>28/12/36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31C85-39DE-4152-9A54-21AE361C6C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69158-5BBC-4084-A436-B716F99AF095}" type="datetime1">
              <a:rPr lang="ar-SA" smtClean="0"/>
              <a:pPr/>
              <a:t>28/12/36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31C85-39DE-4152-9A54-21AE361C6C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4E07C-299D-480B-B88E-095E6DA7591E}" type="datetime1">
              <a:rPr lang="ar-SA" smtClean="0"/>
              <a:pPr/>
              <a:t>28/12/36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31C85-39DE-4152-9A54-21AE361C6C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مستطيل مستدير الزوايا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F5FCA-98A7-4004-87D3-892A934AF13D}" type="datetime1">
              <a:rPr lang="ar-SA" smtClean="0"/>
              <a:pPr/>
              <a:t>28/12/36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31C85-39DE-4152-9A54-21AE361C6C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C7C70-60BE-4964-991A-AAEEB047384C}" type="datetime1">
              <a:rPr lang="ar-SA" smtClean="0"/>
              <a:pPr/>
              <a:t>28/12/36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1331C85-39DE-4152-9A54-21AE361C6C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مستطيل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مستطيل مستدير الزوايا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469953D-0774-47C0-B6B3-6F93CD42E2E0}" type="datetime1">
              <a:rPr lang="ar-SA" smtClean="0"/>
              <a:pPr/>
              <a:t>28/12/36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D1331C85-39DE-4152-9A54-21AE361C6C6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dt="0"/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المعمل 4</a:t>
            </a:r>
          </a:p>
          <a:p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280 </a:t>
            </a:r>
            <a:r>
              <a:rPr lang="en-US" dirty="0" err="1" smtClean="0"/>
              <a:t>mic</a:t>
            </a:r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يعيش بكثرة في المياة العدبة ضمن العوالق الائية النباتية ويكون على هيئة صفيحة خلوية مكونة من 4-6خلايا </a:t>
            </a:r>
          </a:p>
          <a:p>
            <a:r>
              <a:rPr lang="ar-SA" dirty="0" smtClean="0"/>
              <a:t>وتكون الخلايا في المتعمرة اسطوانية الشكل لها نهايات مستديرة او مستدقة وتكون الحلايا الطرفية منها في بعض الانواع اربع زوائد شوكية المظهر.</a:t>
            </a:r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Scenedesmus3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304800" y="228600"/>
            <a:ext cx="5584996" cy="3444081"/>
          </a:xfrm>
        </p:spPr>
      </p:pic>
      <p:pic>
        <p:nvPicPr>
          <p:cNvPr id="5" name="صورة 4" descr="Scenedesmus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43400" y="3810000"/>
            <a:ext cx="4572000" cy="2717800"/>
          </a:xfrm>
          <a:prstGeom prst="rect">
            <a:avLst/>
          </a:prstGeom>
        </p:spPr>
      </p:pic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scenedesmus_hd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838200" y="381000"/>
            <a:ext cx="7457017" cy="5592763"/>
          </a:xfrm>
        </p:spPr>
      </p:pic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Scenedesmus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533400" y="609600"/>
            <a:ext cx="8064487" cy="5410200"/>
          </a:xfrm>
        </p:spPr>
      </p:pic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Scenedesmus-dimorphu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14800" y="2438400"/>
            <a:ext cx="5029200" cy="4267200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Scenedesmus-opoliensis.jpg"/>
          <p:cNvPicPr>
            <a:picLocks noGrp="1" noChangeAspect="1"/>
          </p:cNvPicPr>
          <p:nvPr>
            <p:ph sz="quarter" idx="1"/>
          </p:nvPr>
        </p:nvPicPr>
        <p:blipFill>
          <a:blip r:embed="rId4" cstate="print"/>
          <a:stretch>
            <a:fillRect/>
          </a:stretch>
        </p:blipFill>
        <p:spPr>
          <a:xfrm>
            <a:off x="228600" y="228600"/>
            <a:ext cx="4572000" cy="3594100"/>
          </a:xfrm>
        </p:spPr>
      </p:pic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scenedesmus21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676400" y="1828800"/>
            <a:ext cx="5875038" cy="3352800"/>
          </a:xfrm>
        </p:spPr>
      </p:pic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4400" b="1" dirty="0" smtClean="0">
                <a:solidFill>
                  <a:srgbClr val="FF0000"/>
                </a:solidFill>
                <a:latin typeface="Kozuka Mincho Pro B" pitchFamily="18" charset="-128"/>
                <a:ea typeface="Kozuka Mincho Pro B" pitchFamily="18" charset="-128"/>
              </a:rPr>
              <a:t>K: </a:t>
            </a:r>
            <a:r>
              <a:rPr lang="en-US" sz="4400" b="1" dirty="0" err="1" smtClean="0">
                <a:solidFill>
                  <a:srgbClr val="FF0000"/>
                </a:solidFill>
                <a:latin typeface="Kozuka Mincho Pro B" pitchFamily="18" charset="-128"/>
                <a:ea typeface="Kozuka Mincho Pro B" pitchFamily="18" charset="-128"/>
              </a:rPr>
              <a:t>Protista</a:t>
            </a:r>
            <a:endParaRPr lang="en-US" sz="4400" b="1" dirty="0" smtClean="0">
              <a:solidFill>
                <a:srgbClr val="FF000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400" b="1" dirty="0" smtClean="0">
                <a:solidFill>
                  <a:srgbClr val="C00000"/>
                </a:solidFill>
                <a:latin typeface="Kozuka Mincho Pro B" pitchFamily="18" charset="-128"/>
                <a:ea typeface="Kozuka Mincho Pro B" pitchFamily="18" charset="-128"/>
              </a:rPr>
              <a:t>D: </a:t>
            </a:r>
            <a:r>
              <a:rPr lang="en-US" sz="4400" b="1" dirty="0" err="1" smtClean="0">
                <a:solidFill>
                  <a:srgbClr val="C00000"/>
                </a:solidFill>
                <a:latin typeface="Kozuka Mincho Pro B" pitchFamily="18" charset="-128"/>
                <a:ea typeface="Kozuka Mincho Pro B" pitchFamily="18" charset="-128"/>
              </a:rPr>
              <a:t>Chlorophyta</a:t>
            </a:r>
            <a:endParaRPr lang="en-US" sz="4400" b="1" dirty="0" smtClean="0">
              <a:solidFill>
                <a:srgbClr val="C0000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400" b="1" dirty="0" err="1" smtClean="0">
                <a:solidFill>
                  <a:srgbClr val="FFC000"/>
                </a:solidFill>
                <a:latin typeface="Kozuka Mincho Pro B" pitchFamily="18" charset="-128"/>
                <a:ea typeface="Kozuka Mincho Pro B" pitchFamily="18" charset="-128"/>
              </a:rPr>
              <a:t>Cl</a:t>
            </a:r>
            <a:r>
              <a:rPr lang="en-US" sz="4400" b="1" dirty="0" smtClean="0">
                <a:solidFill>
                  <a:srgbClr val="FFC000"/>
                </a:solidFill>
                <a:latin typeface="Kozuka Mincho Pro B" pitchFamily="18" charset="-128"/>
                <a:ea typeface="Kozuka Mincho Pro B" pitchFamily="18" charset="-128"/>
              </a:rPr>
              <a:t>: </a:t>
            </a:r>
            <a:r>
              <a:rPr lang="en-US" sz="4400" b="1" dirty="0" err="1" smtClean="0">
                <a:solidFill>
                  <a:srgbClr val="FFC000"/>
                </a:solidFill>
                <a:latin typeface="Kozuka Mincho Pro B" pitchFamily="18" charset="-128"/>
                <a:ea typeface="Kozuka Mincho Pro B" pitchFamily="18" charset="-128"/>
              </a:rPr>
              <a:t>Chlorophyceae</a:t>
            </a:r>
            <a:endParaRPr lang="en-US" sz="4400" b="1" dirty="0" smtClean="0">
              <a:solidFill>
                <a:srgbClr val="FFC00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400" b="1" dirty="0" err="1" smtClean="0">
                <a:solidFill>
                  <a:srgbClr val="92D050"/>
                </a:solidFill>
                <a:latin typeface="Kozuka Mincho Pro B" pitchFamily="18" charset="-128"/>
                <a:ea typeface="Kozuka Mincho Pro B" pitchFamily="18" charset="-128"/>
              </a:rPr>
              <a:t>Or:Chlorococcales</a:t>
            </a:r>
            <a:endParaRPr lang="en-US" sz="4400" b="1" dirty="0" smtClean="0">
              <a:solidFill>
                <a:srgbClr val="92D05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400" b="1" dirty="0" smtClean="0">
                <a:solidFill>
                  <a:srgbClr val="00B050"/>
                </a:solidFill>
                <a:latin typeface="Kozuka Mincho Pro B" pitchFamily="18" charset="-128"/>
                <a:ea typeface="Kozuka Mincho Pro B" pitchFamily="18" charset="-128"/>
              </a:rPr>
              <a:t>F:  </a:t>
            </a:r>
            <a:r>
              <a:rPr lang="en-US" sz="4400" b="1" dirty="0" err="1" smtClean="0">
                <a:solidFill>
                  <a:srgbClr val="00B050"/>
                </a:solidFill>
                <a:latin typeface="Kozuka Mincho Pro B" pitchFamily="18" charset="-128"/>
                <a:ea typeface="Kozuka Mincho Pro B" pitchFamily="18" charset="-128"/>
              </a:rPr>
              <a:t>Hydrodictyaceae</a:t>
            </a:r>
            <a:endParaRPr lang="en-US" sz="4400" b="1" dirty="0" smtClean="0">
              <a:solidFill>
                <a:srgbClr val="00B05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400" b="1" dirty="0" smtClean="0">
                <a:solidFill>
                  <a:srgbClr val="0070C0"/>
                </a:solidFill>
                <a:latin typeface="Kozuka Mincho Pro B" pitchFamily="18" charset="-128"/>
                <a:ea typeface="Kozuka Mincho Pro B" pitchFamily="18" charset="-128"/>
              </a:rPr>
              <a:t>Ex: 1-  </a:t>
            </a:r>
            <a:r>
              <a:rPr lang="en-US" sz="4400" b="1" u="sng" dirty="0" err="1" smtClean="0">
                <a:solidFill>
                  <a:srgbClr val="0070C0"/>
                </a:solidFill>
                <a:latin typeface="Kozuka Mincho Pro B" pitchFamily="18" charset="-128"/>
                <a:ea typeface="Kozuka Mincho Pro B" pitchFamily="18" charset="-128"/>
              </a:rPr>
              <a:t>Hydrodictyon</a:t>
            </a:r>
            <a:endParaRPr lang="ar-SA" sz="4400" b="1" u="sng" dirty="0" smtClean="0"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endParaRPr lang="ar-SA" sz="4400" b="1" dirty="0" smtClean="0">
              <a:latin typeface="Kozuka Mincho Pro B" pitchFamily="18" charset="-128"/>
              <a:ea typeface="Kozuka Mincho Pro B" pitchFamily="18" charset="-128"/>
            </a:endParaRPr>
          </a:p>
          <a:p>
            <a:pPr algn="l" rtl="0"/>
            <a:endParaRPr lang="ar-SA" sz="4400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مسنعمرات غير متحركة تعيش طافية غلى سطح الماء العدب </a:t>
            </a:r>
          </a:p>
          <a:p>
            <a:r>
              <a:rPr lang="ar-SA" dirty="0" smtClean="0"/>
              <a:t>تنشا من ترتيب جراثيم سابحة لا جنسية داخل الحلية الام مكونة خلايا تتحد معا لتكون مستعمرات صغيرة الحجم تنطلق الى الخارج </a:t>
            </a:r>
          </a:p>
          <a:p>
            <a:r>
              <a:rPr lang="ar-SA" dirty="0" smtClean="0"/>
              <a:t>وتتكاثر جنسيا باندماج امشاج متحركة متشابهة </a:t>
            </a:r>
            <a:endParaRPr lang="ar-SA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hydrodictyon3.gif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219200" y="685800"/>
            <a:ext cx="7128063" cy="5453856"/>
          </a:xfrm>
        </p:spPr>
      </p:pic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Hydrodictyon4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752600" y="1295400"/>
            <a:ext cx="5892800" cy="4419600"/>
          </a:xfrm>
        </p:spPr>
      </p:pic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4400" b="1" dirty="0" smtClean="0">
                <a:solidFill>
                  <a:srgbClr val="FF0000"/>
                </a:solidFill>
                <a:latin typeface="Kozuka Mincho Pro B" pitchFamily="18" charset="-128"/>
                <a:ea typeface="Kozuka Mincho Pro B" pitchFamily="18" charset="-128"/>
              </a:rPr>
              <a:t>K: </a:t>
            </a:r>
            <a:r>
              <a:rPr lang="en-US" sz="4400" b="1" dirty="0" err="1" smtClean="0">
                <a:solidFill>
                  <a:srgbClr val="FF0000"/>
                </a:solidFill>
                <a:latin typeface="Kozuka Mincho Pro B" pitchFamily="18" charset="-128"/>
                <a:ea typeface="Kozuka Mincho Pro B" pitchFamily="18" charset="-128"/>
              </a:rPr>
              <a:t>Protista</a:t>
            </a:r>
            <a:endParaRPr lang="en-US" sz="4400" b="1" dirty="0" smtClean="0">
              <a:solidFill>
                <a:srgbClr val="FF000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400" b="1" dirty="0" smtClean="0">
                <a:solidFill>
                  <a:srgbClr val="C00000"/>
                </a:solidFill>
                <a:latin typeface="Kozuka Mincho Pro B" pitchFamily="18" charset="-128"/>
                <a:ea typeface="Kozuka Mincho Pro B" pitchFamily="18" charset="-128"/>
              </a:rPr>
              <a:t>D: </a:t>
            </a:r>
            <a:r>
              <a:rPr lang="en-US" sz="4400" b="1" dirty="0" err="1" smtClean="0">
                <a:solidFill>
                  <a:srgbClr val="C00000"/>
                </a:solidFill>
                <a:latin typeface="Kozuka Mincho Pro B" pitchFamily="18" charset="-128"/>
                <a:ea typeface="Kozuka Mincho Pro B" pitchFamily="18" charset="-128"/>
              </a:rPr>
              <a:t>Chlorophyta</a:t>
            </a:r>
            <a:endParaRPr lang="en-US" sz="4400" b="1" dirty="0" smtClean="0">
              <a:solidFill>
                <a:srgbClr val="C0000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400" b="1" dirty="0" err="1" smtClean="0">
                <a:solidFill>
                  <a:srgbClr val="FFC000"/>
                </a:solidFill>
                <a:latin typeface="Kozuka Mincho Pro B" pitchFamily="18" charset="-128"/>
                <a:ea typeface="Kozuka Mincho Pro B" pitchFamily="18" charset="-128"/>
              </a:rPr>
              <a:t>Cl</a:t>
            </a:r>
            <a:r>
              <a:rPr lang="en-US" sz="4400" b="1" dirty="0" smtClean="0">
                <a:solidFill>
                  <a:srgbClr val="FFC000"/>
                </a:solidFill>
                <a:latin typeface="Kozuka Mincho Pro B" pitchFamily="18" charset="-128"/>
                <a:ea typeface="Kozuka Mincho Pro B" pitchFamily="18" charset="-128"/>
              </a:rPr>
              <a:t>: </a:t>
            </a:r>
            <a:r>
              <a:rPr lang="en-US" sz="4400" b="1" dirty="0" err="1" smtClean="0">
                <a:solidFill>
                  <a:srgbClr val="FFC000"/>
                </a:solidFill>
                <a:latin typeface="Kozuka Mincho Pro B" pitchFamily="18" charset="-128"/>
                <a:ea typeface="Kozuka Mincho Pro B" pitchFamily="18" charset="-128"/>
              </a:rPr>
              <a:t>Chlorophyceae</a:t>
            </a:r>
            <a:endParaRPr lang="en-US" sz="4400" b="1" dirty="0" smtClean="0">
              <a:solidFill>
                <a:srgbClr val="FFC00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400" b="1" dirty="0" err="1" smtClean="0">
                <a:solidFill>
                  <a:srgbClr val="92D050"/>
                </a:solidFill>
                <a:latin typeface="Kozuka Mincho Pro B" pitchFamily="18" charset="-128"/>
                <a:ea typeface="Kozuka Mincho Pro B" pitchFamily="18" charset="-128"/>
              </a:rPr>
              <a:t>Or:Chlorococcales</a:t>
            </a:r>
            <a:endParaRPr lang="en-US" sz="4400" b="1" dirty="0" smtClean="0">
              <a:solidFill>
                <a:srgbClr val="92D05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400" b="1" dirty="0" smtClean="0">
                <a:solidFill>
                  <a:srgbClr val="00B050"/>
                </a:solidFill>
                <a:latin typeface="Kozuka Mincho Pro B" pitchFamily="18" charset="-128"/>
                <a:ea typeface="Kozuka Mincho Pro B" pitchFamily="18" charset="-128"/>
              </a:rPr>
              <a:t>F: </a:t>
            </a:r>
            <a:r>
              <a:rPr lang="en-US" sz="4400" b="1" dirty="0" err="1" smtClean="0">
                <a:solidFill>
                  <a:srgbClr val="00B050"/>
                </a:solidFill>
                <a:latin typeface="Kozuka Mincho Pro B" pitchFamily="18" charset="-128"/>
                <a:ea typeface="Kozuka Mincho Pro B" pitchFamily="18" charset="-128"/>
              </a:rPr>
              <a:t>Oocystaceae</a:t>
            </a:r>
            <a:endParaRPr lang="en-US" sz="4400" b="1" dirty="0" smtClean="0">
              <a:solidFill>
                <a:srgbClr val="00B05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400" b="1" dirty="0" smtClean="0">
                <a:solidFill>
                  <a:srgbClr val="0070C0"/>
                </a:solidFill>
                <a:latin typeface="Kozuka Mincho Pro B" pitchFamily="18" charset="-128"/>
                <a:ea typeface="Kozuka Mincho Pro B" pitchFamily="18" charset="-128"/>
              </a:rPr>
              <a:t>Ex: 1-</a:t>
            </a:r>
            <a:r>
              <a:rPr lang="en-US" sz="4400" b="1" i="1" dirty="0" smtClean="0">
                <a:solidFill>
                  <a:srgbClr val="0070C0"/>
                </a:solidFill>
                <a:latin typeface="Kozuka Mincho Pro B" pitchFamily="18" charset="-128"/>
                <a:ea typeface="Kozuka Mincho Pro B" pitchFamily="18" charset="-128"/>
              </a:rPr>
              <a:t> </a:t>
            </a:r>
            <a:r>
              <a:rPr lang="en-US" sz="4400" b="1" u="sng" dirty="0" smtClean="0">
                <a:solidFill>
                  <a:srgbClr val="0070C0"/>
                </a:solidFill>
                <a:latin typeface="Kozuka Mincho Pro B" pitchFamily="18" charset="-128"/>
                <a:ea typeface="Kozuka Mincho Pro B" pitchFamily="18" charset="-128"/>
              </a:rPr>
              <a:t>Chlorella </a:t>
            </a:r>
            <a:endParaRPr lang="en-US" sz="4400" b="1" u="sng" dirty="0" smtClean="0"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endParaRPr lang="ar-SA" sz="4400" b="1" dirty="0">
              <a:latin typeface="Kozuka Mincho Pro B" pitchFamily="18" charset="-128"/>
              <a:ea typeface="Kozuka Mincho Pro B" pitchFamily="18" charset="-128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Hydrodictyon9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228600" y="228600"/>
            <a:ext cx="4572000" cy="3429000"/>
          </a:xfrm>
        </p:spPr>
      </p:pic>
      <p:pic>
        <p:nvPicPr>
          <p:cNvPr id="6" name="صورة 5" descr="Hydrodictyon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43400" y="3124200"/>
            <a:ext cx="4572000" cy="3429000"/>
          </a:xfrm>
          <a:prstGeom prst="rect">
            <a:avLst/>
          </a:prstGeom>
        </p:spPr>
      </p:pic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Hydrodictyon3018x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52400" y="228600"/>
            <a:ext cx="6034617" cy="4525963"/>
          </a:xfrm>
        </p:spPr>
      </p:pic>
      <p:pic>
        <p:nvPicPr>
          <p:cNvPr id="5" name="صورة 4" descr="Hydrodictyon301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64000" y="2438400"/>
            <a:ext cx="5080000" cy="4419600"/>
          </a:xfrm>
          <a:prstGeom prst="rect">
            <a:avLst/>
          </a:prstGeom>
        </p:spPr>
      </p:pic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hydrodictyonB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381000" y="228600"/>
            <a:ext cx="3390900" cy="3810000"/>
          </a:xfrm>
        </p:spPr>
      </p:pic>
      <p:pic>
        <p:nvPicPr>
          <p:cNvPr id="5" name="صورة 4" descr="Hydrodictyon_spp__3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0" y="0"/>
            <a:ext cx="5029200" cy="4191000"/>
          </a:xfrm>
          <a:prstGeom prst="rect">
            <a:avLst/>
          </a:prstGeom>
        </p:spPr>
      </p:pic>
      <p:pic>
        <p:nvPicPr>
          <p:cNvPr id="6" name="صورة 5" descr="Hydrodictyon_spp__2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371600" y="3505200"/>
            <a:ext cx="6337300" cy="3352800"/>
          </a:xfrm>
          <a:prstGeom prst="rect">
            <a:avLst/>
          </a:prstGeom>
        </p:spPr>
      </p:pic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Hydrodictyon_reticulatum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600200" y="1143000"/>
            <a:ext cx="6034617" cy="4525963"/>
          </a:xfrm>
        </p:spPr>
      </p:pic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4000" b="1" dirty="0" smtClean="0">
                <a:solidFill>
                  <a:srgbClr val="FF0000"/>
                </a:solidFill>
                <a:latin typeface="Kozuka Mincho Pro B" pitchFamily="18" charset="-128"/>
                <a:ea typeface="Kozuka Mincho Pro B" pitchFamily="18" charset="-128"/>
              </a:rPr>
              <a:t>K: </a:t>
            </a:r>
            <a:r>
              <a:rPr lang="en-US" sz="4000" b="1" dirty="0" err="1" smtClean="0">
                <a:solidFill>
                  <a:srgbClr val="FF0000"/>
                </a:solidFill>
                <a:latin typeface="Kozuka Mincho Pro B" pitchFamily="18" charset="-128"/>
                <a:ea typeface="Kozuka Mincho Pro B" pitchFamily="18" charset="-128"/>
              </a:rPr>
              <a:t>Protista</a:t>
            </a:r>
            <a:endParaRPr lang="en-US" sz="4000" b="1" dirty="0" smtClean="0">
              <a:solidFill>
                <a:srgbClr val="FF000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000" b="1" dirty="0" smtClean="0">
                <a:solidFill>
                  <a:srgbClr val="C00000"/>
                </a:solidFill>
                <a:latin typeface="Kozuka Mincho Pro B" pitchFamily="18" charset="-128"/>
                <a:ea typeface="Kozuka Mincho Pro B" pitchFamily="18" charset="-128"/>
              </a:rPr>
              <a:t>D: </a:t>
            </a:r>
            <a:r>
              <a:rPr lang="en-US" sz="4000" b="1" dirty="0" err="1" smtClean="0">
                <a:solidFill>
                  <a:srgbClr val="C00000"/>
                </a:solidFill>
                <a:latin typeface="Kozuka Mincho Pro B" pitchFamily="18" charset="-128"/>
                <a:ea typeface="Kozuka Mincho Pro B" pitchFamily="18" charset="-128"/>
              </a:rPr>
              <a:t>Chlorophyta</a:t>
            </a:r>
            <a:endParaRPr lang="en-US" sz="4000" b="1" dirty="0" smtClean="0">
              <a:solidFill>
                <a:srgbClr val="C0000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000" b="1" dirty="0" err="1" smtClean="0">
                <a:solidFill>
                  <a:srgbClr val="FFC000"/>
                </a:solidFill>
                <a:latin typeface="Kozuka Mincho Pro B" pitchFamily="18" charset="-128"/>
                <a:ea typeface="Kozuka Mincho Pro B" pitchFamily="18" charset="-128"/>
              </a:rPr>
              <a:t>Cl</a:t>
            </a:r>
            <a:r>
              <a:rPr lang="en-US" sz="4000" b="1" dirty="0" smtClean="0">
                <a:solidFill>
                  <a:srgbClr val="FFC000"/>
                </a:solidFill>
                <a:latin typeface="Kozuka Mincho Pro B" pitchFamily="18" charset="-128"/>
                <a:ea typeface="Kozuka Mincho Pro B" pitchFamily="18" charset="-128"/>
              </a:rPr>
              <a:t>: </a:t>
            </a:r>
            <a:r>
              <a:rPr lang="en-US" sz="4000" b="1" dirty="0" err="1" smtClean="0">
                <a:solidFill>
                  <a:srgbClr val="FFC000"/>
                </a:solidFill>
                <a:latin typeface="Kozuka Mincho Pro B" pitchFamily="18" charset="-128"/>
                <a:ea typeface="Kozuka Mincho Pro B" pitchFamily="18" charset="-128"/>
              </a:rPr>
              <a:t>Chlorophyceae</a:t>
            </a:r>
            <a:endParaRPr lang="en-US" sz="4000" b="1" dirty="0" smtClean="0">
              <a:solidFill>
                <a:srgbClr val="FFC00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000" b="1" dirty="0" err="1" smtClean="0">
                <a:solidFill>
                  <a:srgbClr val="92D050"/>
                </a:solidFill>
                <a:latin typeface="Kozuka Mincho Pro B" pitchFamily="18" charset="-128"/>
                <a:ea typeface="Kozuka Mincho Pro B" pitchFamily="18" charset="-128"/>
              </a:rPr>
              <a:t>Or:Chlorococcales</a:t>
            </a:r>
            <a:endParaRPr lang="en-US" sz="4000" b="1" dirty="0" smtClean="0">
              <a:solidFill>
                <a:srgbClr val="92D05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000" b="1" dirty="0" smtClean="0">
                <a:solidFill>
                  <a:srgbClr val="00B050"/>
                </a:solidFill>
                <a:latin typeface="Kozuka Mincho Pro B" pitchFamily="18" charset="-128"/>
                <a:ea typeface="Kozuka Mincho Pro B" pitchFamily="18" charset="-128"/>
              </a:rPr>
              <a:t>F:  </a:t>
            </a:r>
            <a:r>
              <a:rPr lang="en-US" sz="4000" b="1" dirty="0" err="1" smtClean="0">
                <a:solidFill>
                  <a:srgbClr val="00B050"/>
                </a:solidFill>
                <a:latin typeface="Kozuka Mincho Pro B" pitchFamily="18" charset="-128"/>
                <a:ea typeface="Kozuka Mincho Pro B" pitchFamily="18" charset="-128"/>
              </a:rPr>
              <a:t>Hydrodictyaceae</a:t>
            </a:r>
            <a:endParaRPr lang="en-US" sz="4000" b="1" dirty="0" smtClean="0">
              <a:solidFill>
                <a:srgbClr val="00B05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000" b="1" dirty="0" smtClean="0">
                <a:solidFill>
                  <a:srgbClr val="0070C0"/>
                </a:solidFill>
                <a:latin typeface="Kozuka Mincho Pro B" pitchFamily="18" charset="-128"/>
                <a:ea typeface="Kozuka Mincho Pro B" pitchFamily="18" charset="-128"/>
              </a:rPr>
              <a:t>Ex: 2-  </a:t>
            </a:r>
            <a:r>
              <a:rPr lang="en-US" sz="4000" b="1" u="sng" dirty="0" err="1" smtClean="0">
                <a:solidFill>
                  <a:srgbClr val="0070C0"/>
                </a:solidFill>
                <a:latin typeface="Kozuka Mincho Pro B" pitchFamily="18" charset="-128"/>
                <a:ea typeface="Kozuka Mincho Pro B" pitchFamily="18" charset="-128"/>
              </a:rPr>
              <a:t>Pediastrum</a:t>
            </a:r>
            <a:endParaRPr lang="ar-SA" sz="4000" b="1" u="sng" dirty="0" smtClean="0"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endParaRPr lang="ar-SA" sz="4000" b="1" dirty="0" smtClean="0">
              <a:latin typeface="Kozuka Mincho Pro B" pitchFamily="18" charset="-128"/>
              <a:ea typeface="Kozuka Mincho Pro B" pitchFamily="18" charset="-128"/>
            </a:endParaRPr>
          </a:p>
          <a:p>
            <a:pPr algn="l" rtl="0"/>
            <a:endParaRPr lang="ar-SA" sz="4000" dirty="0" smtClean="0"/>
          </a:p>
          <a:p>
            <a:pPr algn="l" rtl="0"/>
            <a:endParaRPr lang="ar-SA" sz="4000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مستعمرات قرصية او نجمية الشكل توجد طافية على الماء</a:t>
            </a:r>
          </a:p>
          <a:p>
            <a:r>
              <a:rPr lang="ar-SA" dirty="0" smtClean="0"/>
              <a:t>تتكون المستعمرة المسطحة من عدد من الخلايا يتراوح من 4-128حلية</a:t>
            </a:r>
            <a:endParaRPr lang="ar-SA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Pediastrum.gif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762000" y="609600"/>
            <a:ext cx="7772400" cy="5638800"/>
          </a:xfrm>
        </p:spPr>
      </p:pic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pediastru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0" y="3886200"/>
            <a:ext cx="3852333" cy="2971800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imagesCA3XTD0U.jpg"/>
          <p:cNvPicPr>
            <a:picLocks noGrp="1" noChangeAspect="1"/>
          </p:cNvPicPr>
          <p:nvPr>
            <p:ph sz="quarter" idx="1"/>
          </p:nvPr>
        </p:nvPicPr>
        <p:blipFill>
          <a:blip r:embed="rId4" cstate="print"/>
          <a:stretch>
            <a:fillRect/>
          </a:stretch>
        </p:blipFill>
        <p:spPr>
          <a:xfrm>
            <a:off x="457200" y="304800"/>
            <a:ext cx="4119562" cy="3791455"/>
          </a:xfrm>
        </p:spPr>
      </p:pic>
      <p:pic>
        <p:nvPicPr>
          <p:cNvPr id="6" name="عنصر نائب للمحتوى 3" descr="imagesCAGE14UX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00600" y="609600"/>
            <a:ext cx="3929062" cy="2953966"/>
          </a:xfrm>
          <a:prstGeom prst="rect">
            <a:avLst/>
          </a:prstGeom>
        </p:spPr>
      </p:pic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16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762000" y="457200"/>
            <a:ext cx="7585472" cy="5823244"/>
          </a:xfrm>
        </p:spPr>
      </p:pic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6" name="عنصر نائب للمحتوى 5" descr="Pediastrum3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609600" y="762000"/>
            <a:ext cx="7620000" cy="5037931"/>
          </a:xfrm>
        </p:spPr>
      </p:pic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طحلب وحيد خلية غالبا مايكون كروي الشكل لا تظهر فية اعضاء للحركة </a:t>
            </a:r>
          </a:p>
          <a:p>
            <a:r>
              <a:rPr lang="ar-SA" dirty="0" smtClean="0"/>
              <a:t>الغالبية العظمى تغيش في المياة العدبة والتربة الرطبة والقليل يعيش في المياة المالحة </a:t>
            </a:r>
          </a:p>
          <a:p>
            <a:r>
              <a:rPr lang="ar-SA" dirty="0" smtClean="0"/>
              <a:t>تظهر في الخلية نواة كروية وبلاستيدة كاسية الشكل كما تحتوي جدار خلوي سليلوزي ويظهر الميتوكندريا بصورة بسيطة 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عنصر نائب للمحتوى 7" descr="normal_Pediastrum-boryanum-401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752600" y="990600"/>
            <a:ext cx="4900612" cy="4634515"/>
          </a:xfrm>
        </p:spPr>
      </p:pic>
      <p:sp>
        <p:nvSpPr>
          <p:cNvPr id="9" name="عنصر نائب للتذييل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4400" b="1" dirty="0" smtClean="0">
                <a:solidFill>
                  <a:srgbClr val="FF0000"/>
                </a:solidFill>
                <a:latin typeface="Kozuka Mincho Pro B" pitchFamily="18" charset="-128"/>
                <a:ea typeface="Kozuka Mincho Pro B" pitchFamily="18" charset="-128"/>
              </a:rPr>
              <a:t>K:   </a:t>
            </a:r>
            <a:r>
              <a:rPr lang="en-US" sz="4400" b="1" dirty="0" err="1" smtClean="0">
                <a:solidFill>
                  <a:srgbClr val="FF0000"/>
                </a:solidFill>
                <a:latin typeface="Kozuka Mincho Pro B" pitchFamily="18" charset="-128"/>
                <a:ea typeface="Kozuka Mincho Pro B" pitchFamily="18" charset="-128"/>
              </a:rPr>
              <a:t>Protista</a:t>
            </a:r>
            <a:endParaRPr lang="en-US" sz="4400" b="1" dirty="0" smtClean="0">
              <a:solidFill>
                <a:srgbClr val="FF000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400" b="1" dirty="0" smtClean="0">
                <a:solidFill>
                  <a:srgbClr val="C00000"/>
                </a:solidFill>
                <a:latin typeface="Kozuka Mincho Pro B" pitchFamily="18" charset="-128"/>
                <a:ea typeface="Kozuka Mincho Pro B" pitchFamily="18" charset="-128"/>
              </a:rPr>
              <a:t>D:   </a:t>
            </a:r>
            <a:r>
              <a:rPr lang="en-US" sz="4400" b="1" dirty="0" err="1" smtClean="0">
                <a:solidFill>
                  <a:srgbClr val="C00000"/>
                </a:solidFill>
                <a:latin typeface="Kozuka Mincho Pro B" pitchFamily="18" charset="-128"/>
                <a:ea typeface="Kozuka Mincho Pro B" pitchFamily="18" charset="-128"/>
              </a:rPr>
              <a:t>Chlorophyta</a:t>
            </a:r>
            <a:endParaRPr lang="en-US" sz="4400" b="1" dirty="0" smtClean="0">
              <a:solidFill>
                <a:srgbClr val="C0000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400" b="1" dirty="0" err="1" smtClean="0">
                <a:solidFill>
                  <a:srgbClr val="FFC000"/>
                </a:solidFill>
                <a:latin typeface="Kozuka Mincho Pro B" pitchFamily="18" charset="-128"/>
                <a:ea typeface="Kozuka Mincho Pro B" pitchFamily="18" charset="-128"/>
              </a:rPr>
              <a:t>Cl</a:t>
            </a:r>
            <a:r>
              <a:rPr lang="en-US" sz="4400" b="1" dirty="0" smtClean="0">
                <a:solidFill>
                  <a:srgbClr val="FFC000"/>
                </a:solidFill>
                <a:latin typeface="Kozuka Mincho Pro B" pitchFamily="18" charset="-128"/>
                <a:ea typeface="Kozuka Mincho Pro B" pitchFamily="18" charset="-128"/>
              </a:rPr>
              <a:t>:  </a:t>
            </a:r>
            <a:r>
              <a:rPr lang="en-US" sz="4400" b="1" dirty="0" err="1" smtClean="0">
                <a:solidFill>
                  <a:srgbClr val="FFC000"/>
                </a:solidFill>
                <a:latin typeface="Kozuka Mincho Pro B" pitchFamily="18" charset="-128"/>
                <a:ea typeface="Kozuka Mincho Pro B" pitchFamily="18" charset="-128"/>
              </a:rPr>
              <a:t>Chlorophyceae</a:t>
            </a:r>
            <a:endParaRPr lang="en-US" sz="4400" b="1" dirty="0" smtClean="0">
              <a:solidFill>
                <a:srgbClr val="FFC00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400" b="1" dirty="0" smtClean="0">
                <a:solidFill>
                  <a:srgbClr val="92D050"/>
                </a:solidFill>
                <a:latin typeface="Kozuka Mincho Pro B" pitchFamily="18" charset="-128"/>
                <a:ea typeface="Kozuka Mincho Pro B" pitchFamily="18" charset="-128"/>
              </a:rPr>
              <a:t>Or:  </a:t>
            </a:r>
            <a:r>
              <a:rPr lang="en-US" sz="4400" b="1" dirty="0" err="1" smtClean="0">
                <a:solidFill>
                  <a:srgbClr val="92D050"/>
                </a:solidFill>
                <a:latin typeface="Kozuka Mincho Pro B" pitchFamily="18" charset="-128"/>
                <a:ea typeface="Kozuka Mincho Pro B" pitchFamily="18" charset="-128"/>
              </a:rPr>
              <a:t>Oedogoniales</a:t>
            </a:r>
            <a:endParaRPr lang="en-US" sz="4400" b="1" dirty="0" smtClean="0">
              <a:solidFill>
                <a:srgbClr val="92D05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400" b="1" dirty="0" smtClean="0">
                <a:solidFill>
                  <a:srgbClr val="00B050"/>
                </a:solidFill>
                <a:latin typeface="Kozuka Mincho Pro B" pitchFamily="18" charset="-128"/>
                <a:ea typeface="Kozuka Mincho Pro B" pitchFamily="18" charset="-128"/>
              </a:rPr>
              <a:t>F:    </a:t>
            </a:r>
            <a:r>
              <a:rPr lang="en-US" sz="4400" b="1" dirty="0" err="1" smtClean="0">
                <a:solidFill>
                  <a:srgbClr val="00B050"/>
                </a:solidFill>
                <a:latin typeface="Kozuka Mincho Pro B" pitchFamily="18" charset="-128"/>
                <a:ea typeface="Kozuka Mincho Pro B" pitchFamily="18" charset="-128"/>
              </a:rPr>
              <a:t>Oedogoniaceae</a:t>
            </a:r>
            <a:endParaRPr lang="en-US" sz="4400" b="1" dirty="0" smtClean="0">
              <a:solidFill>
                <a:srgbClr val="00B05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400" b="1" dirty="0" smtClean="0">
                <a:solidFill>
                  <a:srgbClr val="0070C0"/>
                </a:solidFill>
                <a:latin typeface="Kozuka Mincho Pro B" pitchFamily="18" charset="-128"/>
                <a:ea typeface="Kozuka Mincho Pro B" pitchFamily="18" charset="-128"/>
              </a:rPr>
              <a:t>Ex:  </a:t>
            </a:r>
            <a:r>
              <a:rPr lang="en-US" sz="4400" b="1" u="sng" dirty="0" err="1" smtClean="0">
                <a:solidFill>
                  <a:srgbClr val="0070C0"/>
                </a:solidFill>
                <a:latin typeface="Kozuka Mincho Pro B" pitchFamily="18" charset="-128"/>
                <a:ea typeface="Kozuka Mincho Pro B" pitchFamily="18" charset="-128"/>
              </a:rPr>
              <a:t>Oedogonium</a:t>
            </a:r>
            <a:endParaRPr lang="ar-SA" sz="4400" b="1" u="sng" dirty="0" smtClean="0"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endParaRPr lang="ar-SA" sz="4400" b="1" dirty="0" smtClean="0">
              <a:latin typeface="Kozuka Mincho Pro B" pitchFamily="18" charset="-128"/>
              <a:ea typeface="Kozuka Mincho Pro B" pitchFamily="18" charset="-128"/>
            </a:endParaRPr>
          </a:p>
          <a:p>
            <a:pPr algn="l" rtl="0"/>
            <a:endParaRPr lang="ar-SA" sz="4400" dirty="0" smtClean="0"/>
          </a:p>
          <a:p>
            <a:pPr algn="l" rtl="0"/>
            <a:endParaRPr lang="ar-SA" sz="4400" dirty="0" smtClean="0"/>
          </a:p>
          <a:p>
            <a:pPr algn="l" rtl="0">
              <a:buNone/>
            </a:pPr>
            <a:endParaRPr lang="ar-SA" sz="4400" dirty="0">
              <a:latin typeface="Adobe Garamond Pro" pitchFamily="18" charset="0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طحالب خيطية غير متفرعة خلاياها مستطيلة اسطوانية </a:t>
            </a:r>
          </a:p>
          <a:p>
            <a:r>
              <a:rPr lang="ar-SA" dirty="0" smtClean="0"/>
              <a:t>يتكون  على الجدار الخلوي من الخارج طبقة كيتينة</a:t>
            </a:r>
          </a:p>
          <a:p>
            <a:r>
              <a:rPr lang="ar-SA" dirty="0" smtClean="0"/>
              <a:t>يتكون جسم الخيط من خلايا خضرية واخرى تناسلية هي الانثريدات والااجونات توحد بالخلية الخضرية فجوة عصارية  كبيرة وبلاستيدة شبكية تتكون بها مراكز تجميع النشا</a:t>
            </a:r>
            <a:endParaRPr lang="ar-SA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oedogonium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533399"/>
            <a:ext cx="3581400" cy="4604657"/>
          </a:xfrm>
        </p:spPr>
      </p:pic>
      <p:pic>
        <p:nvPicPr>
          <p:cNvPr id="6" name="صورة 5" descr="oedogonium_sp_1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43400" y="990600"/>
            <a:ext cx="4495800" cy="4206240"/>
          </a:xfrm>
          <a:prstGeom prst="rect">
            <a:avLst/>
          </a:prstGeom>
        </p:spPr>
      </p:pic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Oedogonium_Zwerg-B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990600" y="914400"/>
            <a:ext cx="6633162" cy="4983163"/>
          </a:xfrm>
        </p:spPr>
      </p:pic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Oedogonium%20sp_%20Kappen2a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990600" y="819150"/>
            <a:ext cx="7177617" cy="5383213"/>
          </a:xfrm>
        </p:spPr>
      </p:pic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عنصر نائب للمحتوى 3" descr="Oedogonium%20sp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914400" y="685800"/>
            <a:ext cx="7121810" cy="5460813"/>
          </a:xfrm>
        </p:spPr>
      </p:pic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oedogonium.gif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381000" y="609600"/>
            <a:ext cx="8108716" cy="5544344"/>
          </a:xfrm>
        </p:spPr>
      </p:pic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4" descr="Oedocladium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9600" y="685800"/>
            <a:ext cx="7588609" cy="5440363"/>
          </a:xfrm>
          <a:noFill/>
          <a:ln/>
        </p:spPr>
      </p:pic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عنصر نائب للمحتوى 7" descr="oedog3 (1).gif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762000" y="685800"/>
            <a:ext cx="2919412" cy="4936460"/>
          </a:xfrm>
        </p:spPr>
      </p:pic>
      <p:pic>
        <p:nvPicPr>
          <p:cNvPr id="9" name="صورة 8" descr="Oedogonium_mon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3487152" y="1542048"/>
            <a:ext cx="5410200" cy="3850105"/>
          </a:xfrm>
          <a:prstGeom prst="rect">
            <a:avLst/>
          </a:prstGeom>
        </p:spPr>
      </p:pic>
      <p:sp>
        <p:nvSpPr>
          <p:cNvPr id="10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chlorella2.gif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685800"/>
            <a:ext cx="8182709" cy="5258594"/>
          </a:xfrm>
        </p:spPr>
      </p:pic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0070C0"/>
                </a:solidFill>
              </a:rPr>
              <a:t>انتهى الدرس</a:t>
            </a:r>
            <a:endParaRPr lang="ar-SA" b="1" dirty="0">
              <a:solidFill>
                <a:srgbClr val="0070C0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722266_f520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066800" y="609600"/>
            <a:ext cx="7276257" cy="5163344"/>
          </a:xfrm>
        </p:spPr>
      </p:pic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722252_f520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066800" y="762000"/>
            <a:ext cx="6964199" cy="5049044"/>
          </a:xfrm>
        </p:spPr>
      </p:pic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Chlorella_small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381000" y="838200"/>
            <a:ext cx="3352800" cy="3755136"/>
          </a:xfrm>
        </p:spPr>
      </p:pic>
      <p:pic>
        <p:nvPicPr>
          <p:cNvPr id="5" name="صورة 4" descr="722270_f49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0" y="609600"/>
            <a:ext cx="5105400" cy="5105400"/>
          </a:xfrm>
          <a:prstGeom prst="rect">
            <a:avLst/>
          </a:prstGeom>
        </p:spPr>
      </p:pic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722258_f520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524000" y="533400"/>
            <a:ext cx="5768808" cy="5668963"/>
          </a:xfrm>
        </p:spPr>
      </p:pic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4800" b="1" dirty="0" smtClean="0">
                <a:solidFill>
                  <a:srgbClr val="FF0000"/>
                </a:solidFill>
                <a:latin typeface="Kozuka Mincho Pro B" pitchFamily="18" charset="-128"/>
                <a:ea typeface="Kozuka Mincho Pro B" pitchFamily="18" charset="-128"/>
              </a:rPr>
              <a:t>K: </a:t>
            </a:r>
            <a:r>
              <a:rPr lang="en-US" sz="4800" b="1" dirty="0" err="1" smtClean="0">
                <a:solidFill>
                  <a:srgbClr val="FF0000"/>
                </a:solidFill>
                <a:latin typeface="Kozuka Mincho Pro B" pitchFamily="18" charset="-128"/>
                <a:ea typeface="Kozuka Mincho Pro B" pitchFamily="18" charset="-128"/>
              </a:rPr>
              <a:t>Protista</a:t>
            </a:r>
            <a:endParaRPr lang="en-US" sz="4800" b="1" dirty="0" smtClean="0">
              <a:solidFill>
                <a:srgbClr val="FF000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800" b="1" dirty="0" smtClean="0">
                <a:solidFill>
                  <a:srgbClr val="C00000"/>
                </a:solidFill>
                <a:latin typeface="Kozuka Mincho Pro B" pitchFamily="18" charset="-128"/>
                <a:ea typeface="Kozuka Mincho Pro B" pitchFamily="18" charset="-128"/>
              </a:rPr>
              <a:t>D: </a:t>
            </a:r>
            <a:r>
              <a:rPr lang="en-US" sz="4800" b="1" dirty="0" err="1" smtClean="0">
                <a:solidFill>
                  <a:srgbClr val="C00000"/>
                </a:solidFill>
                <a:latin typeface="Kozuka Mincho Pro B" pitchFamily="18" charset="-128"/>
                <a:ea typeface="Kozuka Mincho Pro B" pitchFamily="18" charset="-128"/>
              </a:rPr>
              <a:t>Chlorophyta</a:t>
            </a:r>
            <a:endParaRPr lang="en-US" sz="4800" b="1" dirty="0" smtClean="0">
              <a:solidFill>
                <a:srgbClr val="C0000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800" b="1" dirty="0" err="1" smtClean="0">
                <a:solidFill>
                  <a:srgbClr val="FFC000"/>
                </a:solidFill>
                <a:latin typeface="Kozuka Mincho Pro B" pitchFamily="18" charset="-128"/>
                <a:ea typeface="Kozuka Mincho Pro B" pitchFamily="18" charset="-128"/>
              </a:rPr>
              <a:t>Cl</a:t>
            </a:r>
            <a:r>
              <a:rPr lang="en-US" sz="4800" b="1" dirty="0" smtClean="0">
                <a:solidFill>
                  <a:srgbClr val="FFC000"/>
                </a:solidFill>
                <a:latin typeface="Kozuka Mincho Pro B" pitchFamily="18" charset="-128"/>
                <a:ea typeface="Kozuka Mincho Pro B" pitchFamily="18" charset="-128"/>
              </a:rPr>
              <a:t>: </a:t>
            </a:r>
            <a:r>
              <a:rPr lang="en-US" sz="4800" b="1" dirty="0" err="1" smtClean="0">
                <a:solidFill>
                  <a:srgbClr val="FFC000"/>
                </a:solidFill>
                <a:latin typeface="Kozuka Mincho Pro B" pitchFamily="18" charset="-128"/>
                <a:ea typeface="Kozuka Mincho Pro B" pitchFamily="18" charset="-128"/>
              </a:rPr>
              <a:t>Chlorophyceae</a:t>
            </a:r>
            <a:endParaRPr lang="en-US" sz="4800" b="1" dirty="0" smtClean="0">
              <a:solidFill>
                <a:srgbClr val="FFC00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800" b="1" dirty="0" err="1" smtClean="0">
                <a:solidFill>
                  <a:srgbClr val="92D050"/>
                </a:solidFill>
                <a:latin typeface="Kozuka Mincho Pro B" pitchFamily="18" charset="-128"/>
                <a:ea typeface="Kozuka Mincho Pro B" pitchFamily="18" charset="-128"/>
              </a:rPr>
              <a:t>Or:Chlorococcales</a:t>
            </a:r>
            <a:endParaRPr lang="en-US" sz="4800" b="1" dirty="0" smtClean="0">
              <a:solidFill>
                <a:srgbClr val="92D05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800" b="1" dirty="0" smtClean="0">
                <a:solidFill>
                  <a:srgbClr val="00B050"/>
                </a:solidFill>
                <a:latin typeface="Kozuka Mincho Pro B" pitchFamily="18" charset="-128"/>
                <a:ea typeface="Kozuka Mincho Pro B" pitchFamily="18" charset="-128"/>
              </a:rPr>
              <a:t>F: </a:t>
            </a:r>
            <a:r>
              <a:rPr lang="en-US" sz="4800" b="1" dirty="0" err="1" smtClean="0">
                <a:solidFill>
                  <a:srgbClr val="00B050"/>
                </a:solidFill>
                <a:latin typeface="Kozuka Mincho Pro B" pitchFamily="18" charset="-128"/>
                <a:ea typeface="Kozuka Mincho Pro B" pitchFamily="18" charset="-128"/>
              </a:rPr>
              <a:t>Oocystaceae</a:t>
            </a:r>
            <a:endParaRPr lang="en-US" sz="4800" b="1" dirty="0" smtClean="0">
              <a:solidFill>
                <a:srgbClr val="00B05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800" b="1" dirty="0" smtClean="0">
                <a:solidFill>
                  <a:srgbClr val="0070C0"/>
                </a:solidFill>
                <a:latin typeface="Kozuka Mincho Pro B" pitchFamily="18" charset="-128"/>
                <a:ea typeface="Kozuka Mincho Pro B" pitchFamily="18" charset="-128"/>
              </a:rPr>
              <a:t>Ex: 2-</a:t>
            </a:r>
            <a:r>
              <a:rPr lang="en-US" sz="4800" b="1" i="1" dirty="0" smtClean="0">
                <a:solidFill>
                  <a:srgbClr val="0070C0"/>
                </a:solidFill>
                <a:latin typeface="Kozuka Mincho Pro B" pitchFamily="18" charset="-128"/>
                <a:ea typeface="Kozuka Mincho Pro B" pitchFamily="18" charset="-128"/>
              </a:rPr>
              <a:t> </a:t>
            </a:r>
            <a:r>
              <a:rPr lang="en-US" sz="4800" b="1" u="sng" dirty="0" err="1" smtClean="0">
                <a:solidFill>
                  <a:srgbClr val="0070C0"/>
                </a:solidFill>
                <a:latin typeface="Kozuka Mincho Pro B" pitchFamily="18" charset="-128"/>
                <a:ea typeface="Kozuka Mincho Pro B" pitchFamily="18" charset="-128"/>
              </a:rPr>
              <a:t>Scenedesmus</a:t>
            </a:r>
            <a:endParaRPr lang="en-US" sz="4800" b="1" u="sng" dirty="0" smtClean="0"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endParaRPr lang="ar-SA" sz="4800" b="1" dirty="0" smtClean="0"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endParaRPr lang="ar-SA" sz="4800" b="1" dirty="0">
              <a:latin typeface="Kozuka Mincho Pro B" pitchFamily="18" charset="-128"/>
              <a:ea typeface="Kozuka Mincho Pro B" pitchFamily="18" charset="-128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وازنة">
  <a:themeElements>
    <a:clrScheme name="موازنة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موازنة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وازنة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25A77ABFDD3C947A3A5E32F720BAA14" ma:contentTypeVersion="0" ma:contentTypeDescription="Create a new document." ma:contentTypeScope="" ma:versionID="18b7b65c67c306ab771429a0727b098e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97746A6-B902-4374-8B66-76461F6A44DA}">
  <ds:schemaRefs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20F51176-6B7C-4DB5-AA3E-F1D4EE3EBD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48464B12-53F4-4704-8764-C800CDE9D1D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217</TotalTime>
  <Words>419</Words>
  <Application>Microsoft Office PowerPoint</Application>
  <PresentationFormat>On-screen Show (4:3)</PresentationFormat>
  <Paragraphs>124</Paragraphs>
  <Slides>40</Slides>
  <Notes>35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موازنة</vt:lpstr>
      <vt:lpstr>280 mic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انتهى الدرس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280 mic</dc:title>
  <dc:creator>Userrr</dc:creator>
  <cp:lastModifiedBy>user</cp:lastModifiedBy>
  <cp:revision>28</cp:revision>
  <dcterms:created xsi:type="dcterms:W3CDTF">2010-10-20T08:06:51Z</dcterms:created>
  <dcterms:modified xsi:type="dcterms:W3CDTF">2015-10-11T03:34:53Z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0x010100C25A77ABFDD3C947A3A5E32F720BAA14</vt:lpwstr>
  </property>
</Properties>
</file>