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9" r:id="rId2"/>
    <p:sldId id="289" r:id="rId3"/>
    <p:sldId id="270" r:id="rId4"/>
    <p:sldId id="291" r:id="rId5"/>
    <p:sldId id="281" r:id="rId6"/>
    <p:sldId id="282" r:id="rId7"/>
    <p:sldId id="273" r:id="rId8"/>
    <p:sldId id="274" r:id="rId9"/>
    <p:sldId id="287" r:id="rId10"/>
    <p:sldId id="275" r:id="rId11"/>
    <p:sldId id="276" r:id="rId12"/>
    <p:sldId id="277" r:id="rId13"/>
    <p:sldId id="297" r:id="rId14"/>
    <p:sldId id="278" r:id="rId15"/>
    <p:sldId id="299" r:id="rId16"/>
    <p:sldId id="288"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6" d="100"/>
          <a:sy n="66" d="100"/>
        </p:scale>
        <p:origin x="-2934" y="-10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09/01/37</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09/01/37</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09/01/37</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09/01/37</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09/01/37</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09/01/37</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t="-28000" b="-28000"/>
          </a:stretch>
        </a:blipFill>
        <a:effectLst/>
      </p:bgPr>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09/01/37</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0"/>
            <a:ext cx="7467600" cy="1143000"/>
          </a:xfrm>
        </p:spPr>
        <p:txBody>
          <a:bodyPr>
            <a:normAutofit/>
          </a:bodyPr>
          <a:lstStyle/>
          <a:p>
            <a:pPr algn="r"/>
            <a:r>
              <a:rPr lang="ar-SA" sz="4000" dirty="0" smtClean="0">
                <a:solidFill>
                  <a:schemeClr val="tx1"/>
                </a:solidFill>
              </a:rPr>
              <a:t>ثانيا :تخطيط حملات العلاقات العامة :</a:t>
            </a:r>
            <a:endParaRPr lang="ar-SA" sz="4000" dirty="0">
              <a:solidFill>
                <a:schemeClr val="tx1"/>
              </a:solidFill>
            </a:endParaRPr>
          </a:p>
        </p:txBody>
      </p:sp>
      <p:sp>
        <p:nvSpPr>
          <p:cNvPr id="3" name="عنصر نائب للمحتوى 2"/>
          <p:cNvSpPr>
            <a:spLocks noGrp="1"/>
          </p:cNvSpPr>
          <p:nvPr>
            <p:ph sz="quarter" idx="1"/>
          </p:nvPr>
        </p:nvSpPr>
        <p:spPr>
          <a:xfrm>
            <a:off x="323528" y="1340768"/>
            <a:ext cx="8424936" cy="5184576"/>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ar-SA" sz="3200" b="1" dirty="0" smtClean="0">
                <a:solidFill>
                  <a:schemeClr val="accent6">
                    <a:lumMod val="25000"/>
                  </a:schemeClr>
                </a:solidFill>
              </a:rPr>
              <a:t>عناصر المحاضرة :</a:t>
            </a:r>
            <a:endParaRPr lang="ar-SA" sz="3200" b="1" dirty="0">
              <a:solidFill>
                <a:schemeClr val="accent6">
                  <a:lumMod val="25000"/>
                </a:schemeClr>
              </a:solidFill>
            </a:endParaRPr>
          </a:p>
          <a:p>
            <a:pPr>
              <a:lnSpc>
                <a:spcPct val="150000"/>
              </a:lnSpc>
            </a:pPr>
            <a:r>
              <a:rPr lang="ar-SA" dirty="0" smtClean="0">
                <a:solidFill>
                  <a:schemeClr val="tx1"/>
                </a:solidFill>
              </a:rPr>
              <a:t>جلسات النقاش.</a:t>
            </a:r>
          </a:p>
          <a:p>
            <a:pPr>
              <a:lnSpc>
                <a:spcPct val="150000"/>
              </a:lnSpc>
            </a:pPr>
            <a:r>
              <a:rPr lang="ar-SA" dirty="0" smtClean="0">
                <a:solidFill>
                  <a:schemeClr val="tx1"/>
                </a:solidFill>
              </a:rPr>
              <a:t>الأهداف الاستراتيجية</a:t>
            </a:r>
          </a:p>
          <a:p>
            <a:pPr>
              <a:lnSpc>
                <a:spcPct val="150000"/>
              </a:lnSpc>
            </a:pPr>
            <a:r>
              <a:rPr lang="ar-SA" dirty="0" smtClean="0">
                <a:solidFill>
                  <a:schemeClr val="tx1"/>
                </a:solidFill>
              </a:rPr>
              <a:t>الأهداف الإجرائية</a:t>
            </a:r>
          </a:p>
          <a:p>
            <a:pPr>
              <a:lnSpc>
                <a:spcPct val="150000"/>
              </a:lnSpc>
            </a:pPr>
            <a:r>
              <a:rPr lang="ar-SA" dirty="0" smtClean="0">
                <a:solidFill>
                  <a:schemeClr val="tx1"/>
                </a:solidFill>
              </a:rPr>
              <a:t>الاستراتيجيات.</a:t>
            </a:r>
          </a:p>
          <a:p>
            <a:pPr>
              <a:lnSpc>
                <a:spcPct val="150000"/>
              </a:lnSpc>
            </a:pPr>
            <a:r>
              <a:rPr lang="ar-SA" dirty="0" smtClean="0">
                <a:solidFill>
                  <a:schemeClr val="tx1"/>
                </a:solidFill>
              </a:rPr>
              <a:t>التكتيكات .</a:t>
            </a:r>
          </a:p>
          <a:p>
            <a:pPr>
              <a:lnSpc>
                <a:spcPct val="150000"/>
              </a:lnSpc>
            </a:pPr>
            <a:r>
              <a:rPr lang="ar-SA" dirty="0" smtClean="0">
                <a:solidFill>
                  <a:schemeClr val="tx1"/>
                </a:solidFill>
              </a:rPr>
              <a:t>سلم التخطيط الاستراتيجي.</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043608" y="548680"/>
            <a:ext cx="7467600" cy="4873625"/>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endParaRPr lang="ar-SA" b="1" dirty="0" smtClean="0"/>
          </a:p>
          <a:p>
            <a:r>
              <a:rPr lang="ar-SA" b="1" dirty="0" smtClean="0">
                <a:solidFill>
                  <a:srgbClr val="7030A0"/>
                </a:solidFill>
              </a:rPr>
              <a:t>حجم التغيير المتوقع: </a:t>
            </a:r>
          </a:p>
          <a:p>
            <a:r>
              <a:rPr lang="ar-SA" b="1" dirty="0" smtClean="0"/>
              <a:t>وهذا ما يميز الأهداف الإجرائية عن الأهداف الإستراتيجية ، وهو ما عبرنا عنه بنسب مئوية ، ويمكن التعبير عنه بأرقام بدلًا من النسب المئوية . وحجم التغيير المتوقع هو ما يجعل الأهداف الإجرائية قابلة للقياس.</a:t>
            </a:r>
            <a:r>
              <a:rPr lang="en-US" b="1" dirty="0" smtClean="0"/>
              <a:t> </a:t>
            </a:r>
            <a:r>
              <a:rPr lang="ar-SA" b="1" dirty="0" smtClean="0"/>
              <a:t>يجب ان يكون التغيير المتوقع واقعيا</a:t>
            </a:r>
          </a:p>
          <a:p>
            <a:r>
              <a:rPr lang="ar-SA" b="1" dirty="0" smtClean="0">
                <a:solidFill>
                  <a:srgbClr val="7030A0"/>
                </a:solidFill>
              </a:rPr>
              <a:t>التوقيت المحدد:</a:t>
            </a:r>
          </a:p>
          <a:p>
            <a:r>
              <a:rPr lang="ar-SA" b="1" dirty="0" smtClean="0"/>
              <a:t>وهو التوقيت الذي قطعناه على أنفسنا بإنجاز هذه الأهداف الإجرائية .</a:t>
            </a:r>
          </a:p>
          <a:p>
            <a:r>
              <a:rPr lang="ar-SA" b="1" dirty="0" smtClean="0"/>
              <a:t>إذا كنا قد ذكرناه في الأهداف الاستراتيجية فلا داعي لتكراره في كل الأهداف الإجرائية إلا إذا كان علينا انجاز كل هدف إجرائي في توقيت مختلف عن الاخر.</a:t>
            </a:r>
          </a:p>
          <a:p>
            <a:pPr>
              <a:buNone/>
            </a:pP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solidFill>
                  <a:schemeClr val="accent1"/>
                </a:solidFill>
                <a:cs typeface="DecoType Naskh Variants" pitchFamily="2" charset="-78"/>
              </a:rPr>
              <a:t>٣-الإستراتيجيات</a:t>
            </a:r>
            <a:endParaRPr lang="ar-SA" sz="40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395536" y="1484784"/>
            <a:ext cx="8352928" cy="5161784"/>
          </a:xfrm>
        </p:spPr>
        <p:style>
          <a:lnRef idx="2">
            <a:schemeClr val="accent1"/>
          </a:lnRef>
          <a:fillRef idx="1">
            <a:schemeClr val="lt1"/>
          </a:fillRef>
          <a:effectRef idx="0">
            <a:schemeClr val="accent1"/>
          </a:effectRef>
          <a:fontRef idx="minor">
            <a:schemeClr val="dk1"/>
          </a:fontRef>
        </p:style>
        <p:txBody>
          <a:bodyPr>
            <a:normAutofit/>
          </a:bodyPr>
          <a:lstStyle/>
          <a:p>
            <a:r>
              <a:rPr lang="ar-SA" dirty="0" smtClean="0">
                <a:solidFill>
                  <a:schemeClr val="tx1"/>
                </a:solidFill>
              </a:rPr>
              <a:t>الإستراتيجية هي صياغة </a:t>
            </a:r>
            <a:r>
              <a:rPr lang="ar-SA" u="sng" dirty="0" smtClean="0">
                <a:solidFill>
                  <a:schemeClr val="tx1"/>
                </a:solidFill>
              </a:rPr>
              <a:t>الأفكار الاتصالية </a:t>
            </a:r>
            <a:r>
              <a:rPr lang="ar-SA" dirty="0" smtClean="0">
                <a:solidFill>
                  <a:schemeClr val="tx1"/>
                </a:solidFill>
              </a:rPr>
              <a:t>التي سوف نطرحها في الحملة لتحقيق أو إنجاز هدف إجرائي محدد .</a:t>
            </a:r>
            <a:endParaRPr lang="ar-SA" dirty="0">
              <a:solidFill>
                <a:srgbClr val="7030A0"/>
              </a:solidFill>
            </a:endParaRPr>
          </a:p>
          <a:p>
            <a:pPr marL="0" indent="0">
              <a:buNone/>
            </a:pPr>
            <a:r>
              <a:rPr lang="ar-SA" dirty="0" smtClean="0">
                <a:solidFill>
                  <a:schemeClr val="tx1"/>
                </a:solidFill>
              </a:rPr>
              <a:t>فعلى سبيل المثال عندما كان هدف الحملة هو احتفاظ حملة الأسهم بأسهمهم وعدم بيعها في سوق الأوراق المالية بأسعار متدنية 0%» فماذا سنقول لهذا الجمهور لكي ندفعه للاحتفاظ بأسهمه ؟ بأي اسلوب؟ وبأي طريقة من طرق الاقناع؟ ومالحجج والبراهين التي سوف نقدمها لتأكيد الأداء الجيد للمنظمة.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solidFill>
                  <a:schemeClr val="accent1"/>
                </a:solidFill>
                <a:cs typeface="DecoType Naskh Variants" pitchFamily="2" charset="-78"/>
              </a:rPr>
              <a:t>٤-التكتيكات</a:t>
            </a:r>
            <a:r>
              <a:rPr lang="ar-SA" sz="4000" dirty="0" smtClean="0">
                <a:solidFill>
                  <a:schemeClr val="accent1"/>
                </a:solidFill>
              </a:rPr>
              <a:t> </a:t>
            </a:r>
            <a:endParaRPr lang="ar-SA" sz="4000" dirty="0">
              <a:solidFill>
                <a:schemeClr val="accent1"/>
              </a:solidFill>
            </a:endParaRPr>
          </a:p>
        </p:txBody>
      </p:sp>
      <p:sp>
        <p:nvSpPr>
          <p:cNvPr id="3" name="عنصر نائب للمحتوى 2"/>
          <p:cNvSpPr>
            <a:spLocks noGrp="1"/>
          </p:cNvSpPr>
          <p:nvPr>
            <p:ph sz="quarter" idx="1"/>
          </p:nvPr>
        </p:nvSpPr>
        <p:spPr>
          <a:xfrm>
            <a:off x="457200" y="1600200"/>
            <a:ext cx="8219256" cy="4873752"/>
          </a:xfrm>
        </p:spPr>
        <p:style>
          <a:lnRef idx="2">
            <a:schemeClr val="accent1"/>
          </a:lnRef>
          <a:fillRef idx="1">
            <a:schemeClr val="lt1"/>
          </a:fillRef>
          <a:effectRef idx="0">
            <a:schemeClr val="accent1"/>
          </a:effectRef>
          <a:fontRef idx="minor">
            <a:schemeClr val="dk1"/>
          </a:fontRef>
        </p:style>
        <p:txBody>
          <a:bodyPr>
            <a:noAutofit/>
          </a:bodyPr>
          <a:lstStyle/>
          <a:p>
            <a:pPr marL="0" indent="0">
              <a:buNone/>
            </a:pPr>
            <a:r>
              <a:rPr lang="ar-SA" sz="2800" dirty="0" smtClean="0">
                <a:solidFill>
                  <a:srgbClr val="7030A0"/>
                </a:solidFill>
              </a:rPr>
              <a:t>إجراءات او خطوات عملية علينا أن نقوم بها حتى ننجز كل هدف من الأهداف الإجرائية .</a:t>
            </a:r>
          </a:p>
          <a:p>
            <a:pPr marL="0" indent="0">
              <a:buNone/>
            </a:pPr>
            <a:endParaRPr lang="ar-SA" sz="2800" dirty="0" smtClean="0">
              <a:solidFill>
                <a:srgbClr val="7030A0"/>
              </a:solidFill>
            </a:endParaRPr>
          </a:p>
          <a:p>
            <a:pPr marL="0" indent="0">
              <a:buNone/>
            </a:pPr>
            <a:r>
              <a:rPr lang="ar-SA" sz="2800" u="sng" dirty="0" smtClean="0">
                <a:solidFill>
                  <a:schemeClr val="accent1">
                    <a:lumMod val="75000"/>
                  </a:schemeClr>
                </a:solidFill>
              </a:rPr>
              <a:t>ويجب أن تتضمن هذه التكتيكات تحديد ما يلي : </a:t>
            </a:r>
          </a:p>
          <a:p>
            <a:r>
              <a:rPr lang="ar-SA" sz="2800" dirty="0" smtClean="0"/>
              <a:t>المهام المحددة التي يجب أن نضطلع بها لإنجاز كل هدف من الأهداف الإجرائية.</a:t>
            </a:r>
          </a:p>
          <a:p>
            <a:r>
              <a:rPr lang="ar-SA" sz="2800" dirty="0" smtClean="0"/>
              <a:t> الأفراد المسئولون عن الاضطلاع بكل مهمة من هذ</a:t>
            </a:r>
            <a:r>
              <a:rPr lang="ar-SA" sz="2800" dirty="0"/>
              <a:t>ه</a:t>
            </a:r>
            <a:r>
              <a:rPr lang="ar-SA" sz="2800" dirty="0" smtClean="0"/>
              <a:t> المهام. </a:t>
            </a:r>
          </a:p>
          <a:p>
            <a:r>
              <a:rPr lang="ar-SA" sz="2800" dirty="0" smtClean="0"/>
              <a:t>التوقيت الذى ينبغي أن يتم فيه إنجاز كل مهمة من هذه المهام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395536" y="836712"/>
            <a:ext cx="8115672" cy="5616624"/>
          </a:xfrm>
        </p:spPr>
        <p:style>
          <a:lnRef idx="2">
            <a:schemeClr val="accent2"/>
          </a:lnRef>
          <a:fillRef idx="1">
            <a:schemeClr val="lt1"/>
          </a:fillRef>
          <a:effectRef idx="0">
            <a:schemeClr val="accent2"/>
          </a:effectRef>
          <a:fontRef idx="minor">
            <a:schemeClr val="dk1"/>
          </a:fontRef>
        </p:style>
        <p:txBody>
          <a:bodyPr>
            <a:normAutofit/>
          </a:bodyPr>
          <a:lstStyle/>
          <a:p>
            <a:r>
              <a:rPr lang="ar-SA" sz="2600" dirty="0">
                <a:solidFill>
                  <a:srgbClr val="FF0000"/>
                </a:solidFill>
              </a:rPr>
              <a:t>المشكلة </a:t>
            </a:r>
            <a:r>
              <a:rPr lang="ar-SA" sz="2600" dirty="0"/>
              <a:t>: نقص معرفة حملة الأسهم بأداء المنظمة وانجازاتها .</a:t>
            </a:r>
            <a:endParaRPr lang="en-US" sz="2600" dirty="0"/>
          </a:p>
          <a:p>
            <a:r>
              <a:rPr lang="ar-SA" sz="2600" dirty="0">
                <a:solidFill>
                  <a:srgbClr val="FF0000"/>
                </a:solidFill>
              </a:rPr>
              <a:t> الهدف الاستراتيجي أو الفكري هو</a:t>
            </a:r>
            <a:r>
              <a:rPr lang="ar-SA" sz="2600" dirty="0"/>
              <a:t>: تهدف الحملة إلى زيادة معرفة حملة الأسهم بأداء المنظمة و إنجازاتها التي تحققت خلال ستة أشهر من بدء تنفيذ الحملة</a:t>
            </a:r>
            <a:endParaRPr lang="en-US" sz="2600" dirty="0"/>
          </a:p>
          <a:p>
            <a:r>
              <a:rPr lang="ar-SA" sz="2600" dirty="0">
                <a:solidFill>
                  <a:srgbClr val="FF0000"/>
                </a:solidFill>
              </a:rPr>
              <a:t>الهدف الإجرائي: </a:t>
            </a:r>
            <a:r>
              <a:rPr lang="ar-SA" sz="2600" dirty="0" smtClean="0"/>
              <a:t>تهدف </a:t>
            </a:r>
            <a:r>
              <a:rPr lang="ar-SA" sz="2600" dirty="0"/>
              <a:t>هذه الحملة إجرائيًا إلى </a:t>
            </a:r>
            <a:r>
              <a:rPr lang="ar-SA" sz="2600" dirty="0" smtClean="0"/>
              <a:t>إقبال </a:t>
            </a:r>
            <a:r>
              <a:rPr lang="ar-SA" sz="2600" dirty="0"/>
              <a:t>حملة الأسهم على شراء المزيد بحيث تزداد أسهم المنظمة بنسبة 20%</a:t>
            </a:r>
            <a:endParaRPr lang="en-US" sz="2600" dirty="0"/>
          </a:p>
          <a:p>
            <a:r>
              <a:rPr lang="ar-SA" sz="2600" dirty="0">
                <a:solidFill>
                  <a:srgbClr val="FF0000"/>
                </a:solidFill>
              </a:rPr>
              <a:t>الاستراتيجيات </a:t>
            </a:r>
            <a:r>
              <a:rPr lang="ar-SA" sz="2600" dirty="0"/>
              <a:t>:</a:t>
            </a:r>
            <a:endParaRPr lang="en-US" sz="2600" dirty="0"/>
          </a:p>
          <a:p>
            <a:r>
              <a:rPr lang="ar-SA" sz="2600" dirty="0"/>
              <a:t>ماذا سنقول لهذا الجمهور لكي ندفعه للاحتفاظ بأسهمه ؟ بأي اسلوب؟ وبأي طريقة من طرق الاقناع؟ وما لحجج والبراهين التي سوف نقدمها لتأكيد الأداء الجيد للمنظمة</a:t>
            </a:r>
            <a:endParaRPr lang="en-US" sz="2600" dirty="0"/>
          </a:p>
          <a:p>
            <a:r>
              <a:rPr lang="ar-SA" sz="2600" dirty="0">
                <a:solidFill>
                  <a:srgbClr val="FF0000"/>
                </a:solidFill>
              </a:rPr>
              <a:t>التكتيكات :</a:t>
            </a:r>
            <a:endParaRPr lang="en-US" sz="2600" dirty="0">
              <a:solidFill>
                <a:srgbClr val="FF0000"/>
              </a:solidFill>
            </a:endParaRPr>
          </a:p>
          <a:p>
            <a:pPr marL="0" indent="0">
              <a:buNone/>
            </a:pPr>
            <a:r>
              <a:rPr lang="ar-SA" sz="2600" dirty="0" smtClean="0"/>
              <a:t>نشر  إعلانات عن </a:t>
            </a:r>
            <a:r>
              <a:rPr lang="ar-SA" sz="2600" dirty="0"/>
              <a:t>إنجازات المنظمة و أرباحها .</a:t>
            </a:r>
            <a:endParaRPr lang="en-US" sz="2600" dirty="0"/>
          </a:p>
          <a:p>
            <a:endParaRPr lang="ar-SA" dirty="0"/>
          </a:p>
        </p:txBody>
      </p:sp>
    </p:spTree>
    <p:extLst>
      <p:ext uri="{BB962C8B-B14F-4D97-AF65-F5344CB8AC3E}">
        <p14:creationId xmlns:p14="http://schemas.microsoft.com/office/powerpoint/2010/main" val="238602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solidFill>
                  <a:schemeClr val="accent1"/>
                </a:solidFill>
                <a:cs typeface="DecoType Naskh Variants" pitchFamily="2" charset="-78"/>
              </a:rPr>
              <a:t>سلم التخطيط الإستراتيجي:</a:t>
            </a:r>
            <a:endParaRPr lang="ar-SA" sz="40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457200" y="1340768"/>
            <a:ext cx="8291264" cy="5133184"/>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50000"/>
              </a:lnSpc>
              <a:buNone/>
            </a:pPr>
            <a:r>
              <a:rPr lang="ar-SA" b="1" dirty="0" smtClean="0">
                <a:solidFill>
                  <a:srgbClr val="7030A0"/>
                </a:solidFill>
              </a:rPr>
              <a:t>وعلى مدير العلاقات العامة أن يفكر وينظر إلى التقدم الذي يحرزه في هذا الصدد باعتباره سلمًا. فعندما يرتفع المدير على السلم يستطيع تقدير مدى ملاءمة أو صلاحية تكتيك ما. وعليه ان يسأل نفسه لماذا نستخدم هذا التكتيك ؟ و الإجابة على هذا السؤال هي الاستراتيجية و السؤال عن لماذا نستخدم هذه الاستراتيجية يجب ان تكون الاهداف الاجرائية و السؤال عن لماذا نستخدم هذه الاهداف الإجرائية هو بناء الاهداف الاستراتيجية و السؤال عن لماذا وضعنا الاهداف الاستراتيجية على هذا النحو هو المشكلة التي نتعامل معها. </a:t>
            </a:r>
          </a:p>
          <a:p>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323528" y="908720"/>
            <a:ext cx="8075613" cy="4873625"/>
          </a:xfrm>
        </p:spPr>
        <p:style>
          <a:lnRef idx="2">
            <a:schemeClr val="accent3"/>
          </a:lnRef>
          <a:fillRef idx="1">
            <a:schemeClr val="lt1"/>
          </a:fillRef>
          <a:effectRef idx="0">
            <a:schemeClr val="accent3"/>
          </a:effectRef>
          <a:fontRef idx="minor">
            <a:schemeClr val="dk1"/>
          </a:fontRef>
        </p:style>
        <p:txBody>
          <a:bodyPr>
            <a:normAutofit lnSpcReduction="10000"/>
          </a:bodyPr>
          <a:lstStyle/>
          <a:p>
            <a:pPr lvl="0">
              <a:lnSpc>
                <a:spcPct val="150000"/>
              </a:lnSpc>
            </a:pPr>
            <a:r>
              <a:rPr lang="ar-SA" sz="2800" b="1" dirty="0" smtClean="0">
                <a:solidFill>
                  <a:srgbClr val="00B0F0"/>
                </a:solidFill>
              </a:rPr>
              <a:t>المشكلة </a:t>
            </a:r>
            <a:r>
              <a:rPr lang="ar-SA" sz="2800" b="1" dirty="0" smtClean="0"/>
              <a:t>: </a:t>
            </a:r>
            <a:r>
              <a:rPr lang="ar-SA" sz="2800" b="1" dirty="0"/>
              <a:t>احتمالية انهيار المنظمة</a:t>
            </a:r>
            <a:r>
              <a:rPr lang="ar-SA" sz="2800" b="1" dirty="0" smtClean="0"/>
              <a:t>.</a:t>
            </a:r>
          </a:p>
          <a:p>
            <a:pPr>
              <a:lnSpc>
                <a:spcPct val="150000"/>
              </a:lnSpc>
            </a:pPr>
            <a:r>
              <a:rPr lang="ar-SA" sz="2800" b="1" dirty="0">
                <a:solidFill>
                  <a:srgbClr val="00B0F0"/>
                </a:solidFill>
              </a:rPr>
              <a:t>هدف استراتيجي </a:t>
            </a:r>
            <a:r>
              <a:rPr lang="ar-SA" sz="2800" b="1" dirty="0"/>
              <a:t>: التعزيز من مكانة المنظمة في المجتمع ماليا واقتصاديا</a:t>
            </a:r>
            <a:r>
              <a:rPr lang="ar-SA" sz="2800" b="1" dirty="0" smtClean="0"/>
              <a:t>.</a:t>
            </a:r>
          </a:p>
          <a:p>
            <a:pPr lvl="0">
              <a:lnSpc>
                <a:spcPct val="150000"/>
              </a:lnSpc>
            </a:pPr>
            <a:r>
              <a:rPr lang="ar-SA" sz="2800" b="1" dirty="0">
                <a:solidFill>
                  <a:srgbClr val="00B0F0"/>
                </a:solidFill>
              </a:rPr>
              <a:t>هدف إجرائي  </a:t>
            </a:r>
            <a:r>
              <a:rPr lang="ar-SA" sz="2800" b="1" dirty="0" smtClean="0"/>
              <a:t>:التأثير في حملة الأسهم للاحتفاظ </a:t>
            </a:r>
            <a:r>
              <a:rPr lang="ar-SA" sz="2800" b="1" dirty="0"/>
              <a:t>بأسهمهم  وشراء المزيد  .</a:t>
            </a:r>
            <a:endParaRPr lang="en-US" sz="2800" dirty="0"/>
          </a:p>
          <a:p>
            <a:pPr lvl="0">
              <a:lnSpc>
                <a:spcPct val="150000"/>
              </a:lnSpc>
            </a:pPr>
            <a:r>
              <a:rPr lang="ar-SA" sz="2800" b="1" dirty="0">
                <a:solidFill>
                  <a:srgbClr val="00B0F0"/>
                </a:solidFill>
              </a:rPr>
              <a:t>استراتيجيات</a:t>
            </a:r>
            <a:r>
              <a:rPr lang="ar-SA" sz="2800" b="1" dirty="0"/>
              <a:t>: زيادة معرفة حملة الأسهم بأداء المنظمة الجيد </a:t>
            </a:r>
            <a:endParaRPr lang="en-US" sz="2800" dirty="0"/>
          </a:p>
          <a:p>
            <a:pPr lvl="0">
              <a:lnSpc>
                <a:spcPct val="150000"/>
              </a:lnSpc>
            </a:pPr>
            <a:r>
              <a:rPr lang="ar-SA" sz="2800" b="1" dirty="0">
                <a:solidFill>
                  <a:srgbClr val="00B0F0"/>
                </a:solidFill>
              </a:rPr>
              <a:t>تكتيكات</a:t>
            </a:r>
            <a:r>
              <a:rPr lang="ar-SA" sz="2800" b="1" dirty="0"/>
              <a:t> :  إصدار نشرات عن إنجازات المنظمة وارباحها</a:t>
            </a:r>
            <a:endParaRPr lang="en-US" sz="2800" dirty="0"/>
          </a:p>
          <a:p>
            <a:pPr marL="0" indent="0">
              <a:lnSpc>
                <a:spcPct val="150000"/>
              </a:lnSpc>
              <a:buNone/>
            </a:pPr>
            <a:endParaRPr lang="en-US" sz="2800" dirty="0"/>
          </a:p>
          <a:p>
            <a:pPr lvl="0">
              <a:lnSpc>
                <a:spcPct val="150000"/>
              </a:lnSpc>
            </a:pPr>
            <a:endParaRPr lang="en-US" sz="2800" dirty="0"/>
          </a:p>
          <a:p>
            <a:endParaRPr lang="ar-SA" dirty="0"/>
          </a:p>
        </p:txBody>
      </p:sp>
    </p:spTree>
    <p:extLst>
      <p:ext uri="{BB962C8B-B14F-4D97-AF65-F5344CB8AC3E}">
        <p14:creationId xmlns:p14="http://schemas.microsoft.com/office/powerpoint/2010/main" val="2034222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تمرين 2</a:t>
            </a:r>
            <a:endParaRPr lang="en-US" dirty="0"/>
          </a:p>
        </p:txBody>
      </p:sp>
      <p:sp>
        <p:nvSpPr>
          <p:cNvPr id="3" name="عنصر نائب للمحتوى 2"/>
          <p:cNvSpPr>
            <a:spLocks noGrp="1"/>
          </p:cNvSpPr>
          <p:nvPr>
            <p:ph sz="quarter" idx="1"/>
          </p:nvPr>
        </p:nvSpPr>
        <p:spPr>
          <a:xfrm>
            <a:off x="467544" y="1412776"/>
            <a:ext cx="8147248" cy="4873752"/>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buNone/>
            </a:pPr>
            <a:r>
              <a:rPr lang="ar-SA" sz="3000" dirty="0" smtClean="0"/>
              <a:t>بصفتك مديرا للاتصال في شركة اتصالات محلية لم يعد عملاؤها يثقون في خدماتها و باتت مهددة بالانهيار </a:t>
            </a:r>
          </a:p>
          <a:p>
            <a:pPr marL="0" indent="0" algn="ctr">
              <a:buNone/>
            </a:pPr>
            <a:endParaRPr lang="ar-SA" sz="3000" dirty="0"/>
          </a:p>
          <a:p>
            <a:pPr marL="0" indent="0" algn="ctr">
              <a:buNone/>
            </a:pPr>
            <a:r>
              <a:rPr lang="ar-SA" sz="3000" dirty="0" smtClean="0">
                <a:solidFill>
                  <a:srgbClr val="FF0000"/>
                </a:solidFill>
              </a:rPr>
              <a:t>وضحي الأهداف الاستراتيجية لحل هذه المشكلة والأهداف الإجرائية و الاستراتيجيات و التكتيكات اللازمة لإنقاذ الموقف.</a:t>
            </a:r>
          </a:p>
          <a:p>
            <a:pPr marL="0" indent="0" algn="ctr">
              <a:buNone/>
            </a:pPr>
            <a:r>
              <a:rPr lang="ar-SA" sz="2000" dirty="0" smtClean="0"/>
              <a:t>(عمل جماعي مكون من 2-3 طالبات)</a:t>
            </a:r>
            <a:endParaRPr lang="ar-SA" sz="2000" dirty="0"/>
          </a:p>
          <a:p>
            <a:pPr marL="0" indent="0" algn="ctr">
              <a:buNone/>
            </a:pPr>
            <a:r>
              <a:rPr lang="ar-SA" sz="2000" dirty="0" smtClean="0"/>
              <a:t>+</a:t>
            </a:r>
          </a:p>
          <a:p>
            <a:pPr marL="0" indent="0" algn="ctr">
              <a:buNone/>
            </a:pPr>
            <a:r>
              <a:rPr lang="ar-SA" sz="2000" dirty="0" smtClean="0"/>
              <a:t>الأسبوع القادم اختبار قصير في المحاضرتين الماضية عن التخطيط الاستراتيجي لحملات العلاقات العامة</a:t>
            </a:r>
            <a:endParaRPr lang="en-US" sz="2000" dirty="0"/>
          </a:p>
        </p:txBody>
      </p:sp>
    </p:spTree>
    <p:extLst>
      <p:ext uri="{BB962C8B-B14F-4D97-AF65-F5344CB8AC3E}">
        <p14:creationId xmlns:p14="http://schemas.microsoft.com/office/powerpoint/2010/main" val="52990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0"/>
            <a:ext cx="7467600" cy="1143000"/>
          </a:xfrm>
        </p:spPr>
        <p:txBody>
          <a:bodyPr>
            <a:normAutofit/>
          </a:bodyPr>
          <a:lstStyle/>
          <a:p>
            <a:pPr algn="r"/>
            <a:r>
              <a:rPr lang="ar-SA" sz="4000" dirty="0" smtClean="0">
                <a:solidFill>
                  <a:schemeClr val="tx1"/>
                </a:solidFill>
              </a:rPr>
              <a:t>ثانيًا :تخطيط حملات العلاقات العامة :</a:t>
            </a:r>
            <a:endParaRPr lang="ar-SA" sz="4000" dirty="0">
              <a:solidFill>
                <a:schemeClr val="tx1"/>
              </a:solidFill>
            </a:endParaRPr>
          </a:p>
        </p:txBody>
      </p:sp>
      <p:sp>
        <p:nvSpPr>
          <p:cNvPr id="3" name="عنصر نائب للمحتوى 2"/>
          <p:cNvSpPr>
            <a:spLocks noGrp="1"/>
          </p:cNvSpPr>
          <p:nvPr>
            <p:ph sz="quarter" idx="1"/>
          </p:nvPr>
        </p:nvSpPr>
        <p:spPr>
          <a:xfrm>
            <a:off x="323528" y="1340768"/>
            <a:ext cx="8424936" cy="5184576"/>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buNone/>
            </a:pPr>
            <a:r>
              <a:rPr lang="ar-SA" sz="2600" b="1" u="sng" dirty="0" smtClean="0">
                <a:solidFill>
                  <a:schemeClr val="accent6">
                    <a:lumMod val="50000"/>
                  </a:schemeClr>
                </a:solidFill>
              </a:rPr>
              <a:t>من أين تبدأ حملات و برامج العلاقات العامة ؟!!</a:t>
            </a:r>
          </a:p>
          <a:p>
            <a:pPr marL="0" indent="0">
              <a:buNone/>
            </a:pPr>
            <a:endParaRPr lang="ar-SA" sz="2600" dirty="0" smtClean="0"/>
          </a:p>
          <a:p>
            <a:pPr marL="0" indent="0">
              <a:buNone/>
            </a:pPr>
            <a:r>
              <a:rPr lang="ar-SA" sz="2800" dirty="0" smtClean="0"/>
              <a:t>على الرغم من أن تخطيط العلاقات العامة يعتمد على الكثير من البحوث و التحليلات إلا أن مدير العلاقات العامة يجد صعوبة  في أن يحدد نقطة البداية لعملية التخطيط ، واحيانا</a:t>
            </a:r>
            <a:r>
              <a:rPr lang="ar-SA" sz="2800" dirty="0"/>
              <a:t> </a:t>
            </a:r>
            <a:r>
              <a:rPr lang="ar-SA" sz="2800" dirty="0" smtClean="0"/>
              <a:t> لكون  بعض الأفكار غير محددة ، أو متعارضة مع فريق عمله .</a:t>
            </a:r>
          </a:p>
          <a:p>
            <a:pPr marL="0" indent="0">
              <a:buNone/>
            </a:pPr>
            <a:r>
              <a:rPr lang="ar-SA" sz="2800" dirty="0" smtClean="0"/>
              <a:t>والأفضل في هذه الحالة أن تبدأ عملية التخطيط بعقد جلسات مناقشة لكل المعنيين بالتخطيط وذلك </a:t>
            </a:r>
            <a:r>
              <a:rPr lang="ar-SA" sz="2800" dirty="0"/>
              <a:t>ل</a:t>
            </a:r>
            <a:r>
              <a:rPr lang="ar-SA" sz="2800" dirty="0" smtClean="0"/>
              <a:t>تجميع أفكار وتوجهات كل المعنيين بتخطيط حملات العلاقات العامة وبرامجها، وغربلتها وترتيبها بمشاركتهم جميعًا ،والحصول على أفضل ما لديهم جميعًا.</a:t>
            </a:r>
          </a:p>
          <a:p>
            <a:pPr marL="0" indent="0">
              <a:buNone/>
            </a:pPr>
            <a:r>
              <a:rPr lang="ar-SA" sz="2800" dirty="0" smtClean="0"/>
              <a:t>من الأفكار التي تتم مناقشتها ( وضع الأهداف – تحديد المعلومات التي </a:t>
            </a:r>
            <a:r>
              <a:rPr lang="ar-SA" sz="2800" dirty="0"/>
              <a:t>ي</a:t>
            </a:r>
            <a:r>
              <a:rPr lang="ar-SA" sz="2800" dirty="0" smtClean="0"/>
              <a:t>حتاجها الجمهور –</a:t>
            </a:r>
            <a:r>
              <a:rPr lang="ar-SA" dirty="0" smtClean="0"/>
              <a:t> تحديد الجمهور نفسه -تحديد المهام لفريق العمل)</a:t>
            </a:r>
          </a:p>
          <a:p>
            <a:endParaRPr lang="ar-SA" dirty="0"/>
          </a:p>
        </p:txBody>
      </p:sp>
    </p:spTree>
    <p:extLst>
      <p:ext uri="{BB962C8B-B14F-4D97-AF65-F5344CB8AC3E}">
        <p14:creationId xmlns:p14="http://schemas.microsoft.com/office/powerpoint/2010/main" val="1222061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251520" y="404664"/>
            <a:ext cx="8496944" cy="6120680"/>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0" indent="0">
              <a:buNone/>
            </a:pPr>
            <a:endParaRPr lang="ar-SA" b="1" dirty="0" smtClean="0"/>
          </a:p>
          <a:p>
            <a:r>
              <a:rPr lang="ar-SA" b="1" u="sng" dirty="0" smtClean="0"/>
              <a:t>وتتضمن عملية جلسات المناقشة ثلاث مراحل هي </a:t>
            </a:r>
            <a:r>
              <a:rPr lang="ar-SA" b="1" dirty="0" smtClean="0"/>
              <a:t>:توليد الأفكار</a:t>
            </a:r>
            <a:r>
              <a:rPr lang="en-US" b="1" dirty="0" smtClean="0"/>
              <a:t> </a:t>
            </a:r>
            <a:r>
              <a:rPr lang="ar-SA" b="1" dirty="0" smtClean="0"/>
              <a:t>وكتابتها على بطاقات كشكل اولي - مناقشة الأفكار مناقشة نقدية- ثم الوصول إلى اتفاق أو إجماع حول الأفكار النهائية.</a:t>
            </a:r>
          </a:p>
          <a:p>
            <a:endParaRPr lang="ar-SA" b="1" dirty="0" smtClean="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18900000" scaled="1"/>
                <a:tileRect/>
              </a:gradFill>
            </a:endParaRPr>
          </a:p>
          <a:p>
            <a:r>
              <a:rPr lang="ar-SA" b="1" dirty="0" smtClean="0">
                <a:solidFill>
                  <a:schemeClr val="accent1">
                    <a:lumMod val="75000"/>
                  </a:schemeClr>
                </a:solidFill>
              </a:rPr>
              <a:t>وثمة عدة قواعد ينصح بها في عملية التفكير الإبداعي (جلسة النقاش) يمكن إيجاز أهمها فيما يلي :</a:t>
            </a:r>
          </a:p>
          <a:p>
            <a:r>
              <a:rPr lang="ar-SA" b="1" dirty="0" smtClean="0"/>
              <a:t>١- كلما زاد عدد النقاط المطروحة كان أفضل.</a:t>
            </a:r>
          </a:p>
          <a:p>
            <a:r>
              <a:rPr lang="ar-SA" b="1" dirty="0" smtClean="0"/>
              <a:t>٢- لا ينبغي توجي</a:t>
            </a:r>
            <a:r>
              <a:rPr lang="ar-SA" b="1" dirty="0"/>
              <a:t>ه</a:t>
            </a:r>
            <a:r>
              <a:rPr lang="ar-SA" b="1" dirty="0" smtClean="0"/>
              <a:t> أية انتقادات تسفه أية فكرة مطروحة.</a:t>
            </a:r>
          </a:p>
          <a:p>
            <a:r>
              <a:rPr lang="ar-SA" b="1" dirty="0" smtClean="0"/>
              <a:t>٣- يمكن توليد أفكار جديدة من أفكار جيّدة سبق تجربتها.</a:t>
            </a:r>
          </a:p>
          <a:p>
            <a:r>
              <a:rPr lang="ar-SA" b="1" dirty="0" smtClean="0"/>
              <a:t>٤-لا اعتبار في البداية لدقة صياغة الفكرة؛فكل الأفكار المطروحة يمكن إعادة صياغتها وتدقيقها في سياق النقاش.</a:t>
            </a:r>
          </a:p>
          <a:p>
            <a:r>
              <a:rPr lang="ar-SA" b="1" dirty="0" smtClean="0"/>
              <a:t>٥-يجب أن تتضمن كل بطاقة فكرة واحدة فقط.</a:t>
            </a:r>
          </a:p>
          <a:p>
            <a:r>
              <a:rPr lang="ar-SA" b="1" dirty="0" smtClean="0"/>
              <a:t>٦-ينبغي بعد مناقشة أي فكرة مطروحة الوصول إلى اتفاق أو إجماع في الرأي بشأنها،سواء بالقبول أم الرفض أم التعديل.</a:t>
            </a:r>
          </a:p>
          <a:p>
            <a:endParaRPr lang="ar-SA" b="1" dirty="0" smtClean="0"/>
          </a:p>
          <a:p>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wipe(down)">
                                      <p:cBhvr>
                                        <p:cTn id="24" dur="500"/>
                                        <p:tgtEl>
                                          <p:spTgt spid="3">
                                            <p:txEl>
                                              <p:pRg st="6" end="6"/>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down)">
                                      <p:cBhvr>
                                        <p:cTn id="27" dur="500"/>
                                        <p:tgtEl>
                                          <p:spTgt spid="3">
                                            <p:txEl>
                                              <p:pRg st="7" end="7"/>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wipe(down)">
                                      <p:cBhvr>
                                        <p:cTn id="30" dur="500"/>
                                        <p:tgtEl>
                                          <p:spTgt spid="3">
                                            <p:txEl>
                                              <p:pRg st="8" end="8"/>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wipe(down)">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b="1" dirty="0" smtClean="0">
                <a:solidFill>
                  <a:schemeClr val="tx1"/>
                </a:solidFill>
              </a:rPr>
              <a:t>تعريف الاهداف الاستراتيجية</a:t>
            </a:r>
            <a:endParaRPr lang="en-US" b="1" dirty="0">
              <a:solidFill>
                <a:schemeClr val="tx1"/>
              </a:solidFill>
            </a:endParaRPr>
          </a:p>
        </p:txBody>
      </p:sp>
      <p:sp>
        <p:nvSpPr>
          <p:cNvPr id="3" name="عنصر نائب للمحتوى 2"/>
          <p:cNvSpPr>
            <a:spLocks noGrp="1"/>
          </p:cNvSpPr>
          <p:nvPr>
            <p:ph sz="quarter" idx="1"/>
          </p:nvPr>
        </p:nvSpPr>
        <p:spPr>
          <a:xfrm>
            <a:off x="457200" y="1600200"/>
            <a:ext cx="8003232" cy="4873752"/>
          </a:xfrm>
        </p:spPr>
        <p:style>
          <a:lnRef idx="2">
            <a:schemeClr val="accent1"/>
          </a:lnRef>
          <a:fillRef idx="1">
            <a:schemeClr val="lt1"/>
          </a:fillRef>
          <a:effectRef idx="0">
            <a:schemeClr val="accent1"/>
          </a:effectRef>
          <a:fontRef idx="minor">
            <a:schemeClr val="dk1"/>
          </a:fontRef>
        </p:style>
        <p:txBody>
          <a:bodyPr>
            <a:normAutofit/>
          </a:bodyPr>
          <a:lstStyle/>
          <a:p>
            <a:r>
              <a:rPr lang="ar-SA" b="1" dirty="0"/>
              <a:t>الأهداف </a:t>
            </a:r>
            <a:r>
              <a:rPr lang="ar-SA" b="1" dirty="0" smtClean="0"/>
              <a:t>الاستراتيجية </a:t>
            </a:r>
            <a:r>
              <a:rPr lang="ar-SA" b="1" dirty="0"/>
              <a:t>: هي صياغة فكرية لما ينبغي أن </a:t>
            </a:r>
            <a:r>
              <a:rPr lang="ar-SA" b="1" dirty="0" smtClean="0"/>
              <a:t>نخطط لبلوغه ، وتأتي </a:t>
            </a:r>
            <a:r>
              <a:rPr lang="ar-SA" b="1" dirty="0"/>
              <a:t>على عكس المشكلة التي تخطط للتعامل معها </a:t>
            </a:r>
            <a:r>
              <a:rPr lang="ar-SA" b="1" dirty="0" smtClean="0"/>
              <a:t>.</a:t>
            </a:r>
          </a:p>
          <a:p>
            <a:endParaRPr lang="ar-SA" b="1" dirty="0"/>
          </a:p>
          <a:p>
            <a:r>
              <a:rPr lang="ar-SA" b="1" dirty="0" smtClean="0"/>
              <a:t>مثلا لو كانت المشكلة التي نتعامل معها هي : نقص معرفة حملة الأسهم بأداء المنظمة وانجازاتها , فإن هدفنا الاستراتيجي أو الفكري هو زيادة معرفة </a:t>
            </a:r>
            <a:r>
              <a:rPr lang="ar-SA" b="1" dirty="0"/>
              <a:t>حملة الأسهم بأداء المنظمة </a:t>
            </a:r>
            <a:r>
              <a:rPr lang="ar-SA" b="1" dirty="0" smtClean="0"/>
              <a:t>وانجازاتها.</a:t>
            </a:r>
          </a:p>
          <a:p>
            <a:pPr marL="0" indent="0">
              <a:buNone/>
            </a:pPr>
            <a:endParaRPr lang="ar-SA" b="1" dirty="0"/>
          </a:p>
          <a:p>
            <a:r>
              <a:rPr lang="ar-SA" b="1" dirty="0" smtClean="0"/>
              <a:t>يمكن لمدير العلاقات العامة أن يضع أهدافا طويلة المدى أو قصيرة المدى بشرط ان تتناسب مع طول البرنامج أو الخطة نفسها.</a:t>
            </a:r>
            <a:endParaRPr lang="ar-SA" b="1" dirty="0"/>
          </a:p>
          <a:p>
            <a:endParaRPr lang="en-US" dirty="0"/>
          </a:p>
        </p:txBody>
      </p:sp>
    </p:spTree>
    <p:extLst>
      <p:ext uri="{BB962C8B-B14F-4D97-AF65-F5344CB8AC3E}">
        <p14:creationId xmlns:p14="http://schemas.microsoft.com/office/powerpoint/2010/main" val="3086275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4890"/>
            <a:ext cx="7467600" cy="1143000"/>
          </a:xfrm>
        </p:spPr>
        <p:txBody>
          <a:bodyPr/>
          <a:lstStyle/>
          <a:p>
            <a:pPr algn="r"/>
            <a:r>
              <a:rPr lang="ar-SA" b="1" dirty="0" smtClean="0">
                <a:solidFill>
                  <a:schemeClr val="tx1"/>
                </a:solidFill>
              </a:rPr>
              <a:t>تصنيف أهداف </a:t>
            </a:r>
            <a:r>
              <a:rPr lang="ar-SA" b="1" dirty="0">
                <a:solidFill>
                  <a:schemeClr val="tx1"/>
                </a:solidFill>
              </a:rPr>
              <a:t>العلاقات العامة الاستراتيجية</a:t>
            </a:r>
            <a:endParaRPr lang="en-US" b="1" dirty="0">
              <a:solidFill>
                <a:schemeClr val="tx1"/>
              </a:solidFill>
            </a:endParaRPr>
          </a:p>
        </p:txBody>
      </p:sp>
      <p:sp>
        <p:nvSpPr>
          <p:cNvPr id="3" name="عنصر نائب للمحتوى 2"/>
          <p:cNvSpPr>
            <a:spLocks noGrp="1"/>
          </p:cNvSpPr>
          <p:nvPr>
            <p:ph sz="quarter" idx="1"/>
          </p:nvPr>
        </p:nvSpPr>
        <p:spPr>
          <a:xfrm>
            <a:off x="395536" y="1340768"/>
            <a:ext cx="8208912" cy="5017768"/>
          </a:xfrm>
        </p:spPr>
        <p:style>
          <a:lnRef idx="2">
            <a:schemeClr val="accent1"/>
          </a:lnRef>
          <a:fillRef idx="1">
            <a:schemeClr val="lt1"/>
          </a:fillRef>
          <a:effectRef idx="0">
            <a:schemeClr val="accent1"/>
          </a:effectRef>
          <a:fontRef idx="minor">
            <a:schemeClr val="dk1"/>
          </a:fontRef>
        </p:style>
        <p:txBody>
          <a:bodyPr>
            <a:normAutofit/>
          </a:bodyPr>
          <a:lstStyle/>
          <a:p>
            <a:r>
              <a:rPr lang="ar-SA" dirty="0"/>
              <a:t>وضع "جيمس جورنج" تصنيفًا لأهداف العلاقات العامة </a:t>
            </a:r>
            <a:r>
              <a:rPr lang="ar-SA" dirty="0" smtClean="0"/>
              <a:t>الاستراتيجية </a:t>
            </a:r>
            <a:r>
              <a:rPr lang="ar-SA" dirty="0"/>
              <a:t>على النحو التالي:</a:t>
            </a:r>
          </a:p>
          <a:p>
            <a:r>
              <a:rPr lang="ar-SA" b="1" dirty="0"/>
              <a:t>١- </a:t>
            </a:r>
            <a:r>
              <a:rPr lang="ar-SA" b="1" dirty="0" smtClean="0"/>
              <a:t>الاتصال فقط: </a:t>
            </a:r>
            <a:r>
              <a:rPr lang="ar-SA" dirty="0" smtClean="0"/>
              <a:t>قد يكون الهدف الاستراتيجي مجرد ايصال رسالة إلى جمهور محدد.</a:t>
            </a:r>
            <a:endParaRPr lang="ar-SA" dirty="0"/>
          </a:p>
          <a:p>
            <a:r>
              <a:rPr lang="ar-SA" b="1" dirty="0"/>
              <a:t>٢-فهم الرسالة </a:t>
            </a:r>
            <a:r>
              <a:rPr lang="ar-SA" b="1" dirty="0" smtClean="0"/>
              <a:t>وتذكرها : </a:t>
            </a:r>
            <a:r>
              <a:rPr lang="ar-SA" dirty="0" smtClean="0"/>
              <a:t>المطلوب أن يفهم افراد الجمهور المستهدف الرسالة ويتذكرونها وليس من الضرورة قبولها.</a:t>
            </a:r>
            <a:endParaRPr lang="ar-SA" dirty="0"/>
          </a:p>
          <a:p>
            <a:r>
              <a:rPr lang="ar-SA" b="1" dirty="0"/>
              <a:t>٣-قبول الأفكار المتضمنة في </a:t>
            </a:r>
            <a:r>
              <a:rPr lang="ar-SA" b="1" dirty="0" smtClean="0"/>
              <a:t>الرسالة </a:t>
            </a:r>
            <a:r>
              <a:rPr lang="ar-SA" dirty="0" smtClean="0"/>
              <a:t>:تقبل الأفكار الواردة وتبنيها كأفكار له.</a:t>
            </a:r>
            <a:endParaRPr lang="ar-SA" dirty="0"/>
          </a:p>
          <a:p>
            <a:r>
              <a:rPr lang="ar-SA" b="1" dirty="0"/>
              <a:t>٤-تشكيل أو تغيير </a:t>
            </a:r>
            <a:r>
              <a:rPr lang="ar-SA" b="1" dirty="0" smtClean="0"/>
              <a:t>الاتجاه : </a:t>
            </a:r>
            <a:r>
              <a:rPr lang="ar-SA" dirty="0" smtClean="0"/>
              <a:t>عدم الاكتفاء بأن يتبنى الجمهور الأفكار الواردة ولكن المهم أن يقيم الجمهور هذه الأفكار على نحو ايجابي.</a:t>
            </a:r>
            <a:endParaRPr lang="ar-SA" dirty="0"/>
          </a:p>
          <a:p>
            <a:r>
              <a:rPr lang="ar-SA" b="1" dirty="0" smtClean="0"/>
              <a:t>٥-السلوك : </a:t>
            </a:r>
            <a:r>
              <a:rPr lang="ar-SA" dirty="0" smtClean="0"/>
              <a:t>الهدف هنا ان يتغير الجمهور فعلا (</a:t>
            </a:r>
            <a:r>
              <a:rPr lang="ar-SA" smtClean="0"/>
              <a:t>يتبرع-يناصر قضية)</a:t>
            </a:r>
            <a:endParaRPr lang="ar-SA" dirty="0"/>
          </a:p>
          <a:p>
            <a:pPr marL="0" indent="0">
              <a:buNone/>
            </a:pPr>
            <a:endParaRPr lang="en-US" dirty="0"/>
          </a:p>
        </p:txBody>
      </p:sp>
    </p:spTree>
    <p:extLst>
      <p:ext uri="{BB962C8B-B14F-4D97-AF65-F5344CB8AC3E}">
        <p14:creationId xmlns:p14="http://schemas.microsoft.com/office/powerpoint/2010/main" val="1542374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755576" y="692696"/>
            <a:ext cx="7848872" cy="5112568"/>
          </a:xfrm>
        </p:spPr>
        <p:style>
          <a:lnRef idx="2">
            <a:schemeClr val="accent1"/>
          </a:lnRef>
          <a:fillRef idx="1">
            <a:schemeClr val="lt1"/>
          </a:fillRef>
          <a:effectRef idx="0">
            <a:schemeClr val="accent1"/>
          </a:effectRef>
          <a:fontRef idx="minor">
            <a:schemeClr val="dk1"/>
          </a:fontRef>
        </p:style>
        <p:txBody>
          <a:bodyPr/>
          <a:lstStyle/>
          <a:p>
            <a:endParaRPr lang="ar-SA" dirty="0" smtClean="0"/>
          </a:p>
          <a:p>
            <a:endParaRPr lang="ar-SA" dirty="0"/>
          </a:p>
          <a:p>
            <a:r>
              <a:rPr lang="ar-SA" b="1" dirty="0" smtClean="0"/>
              <a:t>على مدير العلاقات العامة ان يكون واقعيا عند اختيار الهدف الاستراتيجي في ضوء المشكلة </a:t>
            </a:r>
            <a:r>
              <a:rPr lang="ar-SA" b="1" dirty="0"/>
              <a:t>التي يتعامل </a:t>
            </a:r>
            <a:r>
              <a:rPr lang="ar-SA" b="1" dirty="0" smtClean="0"/>
              <a:t>معها كأن نختار الأهداف الاستراتيجية الثلاثة الأولى بدلا من اختيار الهدفين الرابع و الخامس . حيث أنه من الممكن تطبيق الأهداف الثلاث الأولى أكثر من الهدفين الرابع و </a:t>
            </a:r>
            <a:r>
              <a:rPr lang="ar-SA" b="1" dirty="0" smtClean="0"/>
              <a:t>الخامس وذلك يتوقف على نوع جمهوره .</a:t>
            </a:r>
            <a:endParaRPr lang="ar-SA" b="1" dirty="0" smtClean="0"/>
          </a:p>
          <a:p>
            <a:pPr marL="0" indent="0">
              <a:buNone/>
            </a:pPr>
            <a:endParaRPr lang="ar-SA" dirty="0"/>
          </a:p>
          <a:p>
            <a:pPr marL="0" indent="0">
              <a:buNone/>
            </a:pPr>
            <a:endParaRPr lang="en-US" dirty="0"/>
          </a:p>
        </p:txBody>
      </p:sp>
    </p:spTree>
    <p:extLst>
      <p:ext uri="{BB962C8B-B14F-4D97-AF65-F5344CB8AC3E}">
        <p14:creationId xmlns:p14="http://schemas.microsoft.com/office/powerpoint/2010/main" val="1257179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251520" y="188640"/>
            <a:ext cx="8712968" cy="6480720"/>
          </a:xfrm>
        </p:spPr>
        <p:style>
          <a:lnRef idx="2">
            <a:schemeClr val="accent1"/>
          </a:lnRef>
          <a:fillRef idx="1">
            <a:schemeClr val="lt1"/>
          </a:fillRef>
          <a:effectRef idx="0">
            <a:schemeClr val="accent1"/>
          </a:effectRef>
          <a:fontRef idx="minor">
            <a:schemeClr val="dk1"/>
          </a:fontRef>
        </p:style>
        <p:txBody>
          <a:bodyPr>
            <a:noAutofit/>
          </a:bodyPr>
          <a:lstStyle/>
          <a:p>
            <a:r>
              <a:rPr lang="ar-SA" b="1" u="sng" dirty="0" smtClean="0">
                <a:solidFill>
                  <a:schemeClr val="tx1"/>
                </a:solidFill>
              </a:rPr>
              <a:t>صياغة الأهداف </a:t>
            </a:r>
            <a:r>
              <a:rPr lang="ar-SA" b="1" u="sng" dirty="0" err="1" smtClean="0">
                <a:solidFill>
                  <a:schemeClr val="tx1"/>
                </a:solidFill>
              </a:rPr>
              <a:t>الإستراتيجية</a:t>
            </a:r>
            <a:r>
              <a:rPr lang="ar-SA" b="1" u="sng" dirty="0" smtClean="0">
                <a:solidFill>
                  <a:schemeClr val="tx1"/>
                </a:solidFill>
              </a:rPr>
              <a:t> </a:t>
            </a:r>
            <a:r>
              <a:rPr lang="ar-SA" u="sng" dirty="0" smtClean="0">
                <a:solidFill>
                  <a:schemeClr val="tx1"/>
                </a:solidFill>
              </a:rPr>
              <a:t>:</a:t>
            </a:r>
            <a:endParaRPr lang="ar-SA" u="sng" dirty="0" smtClean="0">
              <a:solidFill>
                <a:schemeClr val="tx1"/>
              </a:solidFill>
            </a:endParaRPr>
          </a:p>
          <a:p>
            <a:r>
              <a:rPr lang="ar-SA" dirty="0" smtClean="0">
                <a:solidFill>
                  <a:schemeClr val="tx1"/>
                </a:solidFill>
              </a:rPr>
              <a:t> يجب أن تتضمن صياغة الأهداف الإستراتيجية عبارة: "تهدف هذه الحملة أو (هذا البرنامج) إلى........." </a:t>
            </a:r>
            <a:r>
              <a:rPr lang="ar-SA" dirty="0">
                <a:solidFill>
                  <a:schemeClr val="tx1"/>
                </a:solidFill>
              </a:rPr>
              <a:t> </a:t>
            </a:r>
            <a:r>
              <a:rPr lang="ar-SA" dirty="0" smtClean="0">
                <a:solidFill>
                  <a:schemeClr val="tx1"/>
                </a:solidFill>
              </a:rPr>
              <a:t>لان </a:t>
            </a:r>
            <a:r>
              <a:rPr lang="ar-SA" dirty="0" smtClean="0">
                <a:solidFill>
                  <a:schemeClr val="tx1"/>
                </a:solidFill>
              </a:rPr>
              <a:t>هذه الصياغة تجعل الأهداف الإستراتيجية واضحة وسهلة الفهم من قبل رجال الإدارة العليا في المنظمة</a:t>
            </a:r>
            <a:r>
              <a:rPr lang="ar-SA" dirty="0" smtClean="0">
                <a:solidFill>
                  <a:schemeClr val="tx1"/>
                </a:solidFill>
              </a:rPr>
              <a:t>.</a:t>
            </a:r>
          </a:p>
          <a:p>
            <a:pPr marL="0" indent="0">
              <a:buNone/>
            </a:pPr>
            <a:endParaRPr lang="ar-SA" dirty="0" smtClean="0">
              <a:solidFill>
                <a:schemeClr val="tx1"/>
              </a:solidFill>
            </a:endParaRPr>
          </a:p>
          <a:p>
            <a:pPr marL="0" indent="0">
              <a:buNone/>
            </a:pPr>
            <a:r>
              <a:rPr lang="ar-SA" dirty="0" smtClean="0">
                <a:solidFill>
                  <a:schemeClr val="tx1"/>
                </a:solidFill>
              </a:rPr>
              <a:t>مثلا في المثال السابق يُصاغ الهدف الاستراتيجي كالتالي (تهدف الحملة إلى زيادة معرفة حملة الأسهم بأداء المنظمة و إنجازاتها التي تحققت خلال ستة أشهر من بدء تنفيذ الحملة</a:t>
            </a:r>
            <a:r>
              <a:rPr lang="ar-SA" dirty="0" smtClean="0">
                <a:solidFill>
                  <a:schemeClr val="tx1"/>
                </a:solidFill>
              </a:rPr>
              <a:t>)</a:t>
            </a:r>
          </a:p>
          <a:p>
            <a:pPr marL="0" indent="0">
              <a:buNone/>
            </a:pPr>
            <a:endParaRPr lang="ar-SA" dirty="0" smtClean="0">
              <a:solidFill>
                <a:schemeClr val="tx1"/>
              </a:solidFill>
            </a:endParaRPr>
          </a:p>
          <a:p>
            <a:r>
              <a:rPr lang="ar-SA" dirty="0" smtClean="0">
                <a:solidFill>
                  <a:schemeClr val="tx1"/>
                </a:solidFill>
              </a:rPr>
              <a:t>ينبغي أن تتضمن الصياغة كما هو واضح في المثال السابق فعلًا محددًا لإيضاح أن الحملة وما تتضمنه من أنشطة اتصالية، تستهدف إحداث تأثيرات محددة.(لا يعد الهدف الاستراتيجي بفعل معين مثل إصدار نشرات أو إنتاج أفلام, وإنما يجب ان تعد بحدوث تأثيرات معينة مثل (زيادة معرفة حملة الأسهم)</a:t>
            </a:r>
          </a:p>
          <a:p>
            <a:r>
              <a:rPr lang="ar-SA" dirty="0">
                <a:solidFill>
                  <a:schemeClr val="tx1"/>
                </a:solidFill>
              </a:rPr>
              <a:t>ي</a:t>
            </a:r>
            <a:r>
              <a:rPr lang="ar-SA" dirty="0" smtClean="0">
                <a:solidFill>
                  <a:schemeClr val="tx1"/>
                </a:solidFill>
              </a:rPr>
              <a:t>جب أن تتضمن صياغة الأهداف الإستراتيجية فكرة قابلة للقياس حتى نعرف ما لذي سيتغير وما مقدار التغيير .</a:t>
            </a:r>
          </a:p>
          <a:p>
            <a:r>
              <a:rPr lang="ar-SA" dirty="0" smtClean="0">
                <a:solidFill>
                  <a:schemeClr val="tx1"/>
                </a:solidFill>
              </a:rPr>
              <a:t>يجب أن تتضمن صياغة الأهداف الإستراتيجية الجماهير المستهدفة.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20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0"/>
            <a:ext cx="7467600" cy="792088"/>
          </a:xfrm>
        </p:spPr>
        <p:txBody>
          <a:bodyPr>
            <a:normAutofit/>
          </a:bodyPr>
          <a:lstStyle/>
          <a:p>
            <a:pPr algn="r"/>
            <a:r>
              <a:rPr lang="ar-SA" sz="4000" b="1" dirty="0" smtClean="0">
                <a:solidFill>
                  <a:schemeClr val="accent1"/>
                </a:solidFill>
                <a:cs typeface="DecoType Naskh Variants" pitchFamily="2" charset="-78"/>
              </a:rPr>
              <a:t>٢- الأهداف الإجرائية:</a:t>
            </a:r>
            <a:endParaRPr lang="ar-SA" sz="4000" b="1" dirty="0">
              <a:solidFill>
                <a:schemeClr val="accent1"/>
              </a:solidFill>
              <a:cs typeface="DecoType Naskh Variants" pitchFamily="2" charset="-78"/>
            </a:endParaRPr>
          </a:p>
        </p:txBody>
      </p:sp>
      <p:sp>
        <p:nvSpPr>
          <p:cNvPr id="3" name="عنصر نائب للمحتوى 2"/>
          <p:cNvSpPr>
            <a:spLocks noGrp="1"/>
          </p:cNvSpPr>
          <p:nvPr>
            <p:ph sz="quarter" idx="1"/>
          </p:nvPr>
        </p:nvSpPr>
        <p:spPr>
          <a:xfrm>
            <a:off x="251520" y="908720"/>
            <a:ext cx="8424936" cy="5565232"/>
          </a:xfrm>
        </p:spPr>
        <p:style>
          <a:lnRef idx="2">
            <a:schemeClr val="accent1"/>
          </a:lnRef>
          <a:fillRef idx="1">
            <a:schemeClr val="lt1"/>
          </a:fillRef>
          <a:effectRef idx="0">
            <a:schemeClr val="accent1"/>
          </a:effectRef>
          <a:fontRef idx="minor">
            <a:schemeClr val="dk1"/>
          </a:fontRef>
        </p:style>
        <p:txBody>
          <a:bodyPr>
            <a:normAutofit/>
          </a:bodyPr>
          <a:lstStyle/>
          <a:p>
            <a:pPr>
              <a:lnSpc>
                <a:spcPct val="150000"/>
              </a:lnSpc>
            </a:pPr>
            <a:r>
              <a:rPr lang="ar-SA" dirty="0" smtClean="0">
                <a:solidFill>
                  <a:schemeClr val="tx1"/>
                </a:solidFill>
              </a:rPr>
              <a:t>يمكن اعتبار الأهداف </a:t>
            </a:r>
            <a:r>
              <a:rPr lang="ar-SA" dirty="0" err="1" smtClean="0">
                <a:solidFill>
                  <a:schemeClr val="tx1"/>
                </a:solidFill>
              </a:rPr>
              <a:t>الإستراتيجية</a:t>
            </a:r>
            <a:r>
              <a:rPr lang="ar-SA" dirty="0" smtClean="0">
                <a:solidFill>
                  <a:schemeClr val="tx1"/>
                </a:solidFill>
              </a:rPr>
              <a:t> السابقة  </a:t>
            </a:r>
            <a:r>
              <a:rPr lang="ar-SA" dirty="0" smtClean="0">
                <a:solidFill>
                  <a:schemeClr val="tx1"/>
                </a:solidFill>
              </a:rPr>
              <a:t>صياغة لأهداف توجيهية تحدد الوجهة التي يجب أن نسير نحوها لإحداث التأثير المرغوب أو النتيجة النهائية المطلوبة. ويجب أن نعرف أيضًا أن هنالك نقاط نبدأ وننتهي عندها في طريقنا لتحقيق الأهداف النهائية .</a:t>
            </a:r>
          </a:p>
          <a:p>
            <a:pPr>
              <a:lnSpc>
                <a:spcPct val="150000"/>
              </a:lnSpc>
            </a:pPr>
            <a:r>
              <a:rPr lang="ar-SA" b="1" dirty="0" smtClean="0"/>
              <a:t>فمثلا إذا كان الهدف الاستراتيجي او الفكري لحملة العلاقات العامة هو زيادة معرفة حملة الأسهم بأداء المنظمة وانجازاتها التي تحققت في الأعوام الثلاثة الماضية خلال ستة أشهر من بدء تنفيذ الحملة </a:t>
            </a:r>
            <a:r>
              <a:rPr lang="ar-SA" b="1" dirty="0" smtClean="0"/>
              <a:t>,ولكن </a:t>
            </a:r>
            <a:r>
              <a:rPr lang="ar-SA" b="1" dirty="0" smtClean="0"/>
              <a:t>الهدف لم يحدد أي نقاط سوف ننتهي عندها أو الفترة الزمنية التي سيستغرقها جهدنا لبلوغ هدفنا او وجهتنا النهائية , والتي ينبغي ان نتوقف عندها لتقييم المدى الذي وصلنا إليه</a:t>
            </a:r>
            <a:r>
              <a:rPr lang="ar-SA" b="1" dirty="0" smtClean="0"/>
              <a:t>.</a:t>
            </a:r>
          </a:p>
          <a:p>
            <a:pPr>
              <a:lnSpc>
                <a:spcPct val="150000"/>
              </a:lnSpc>
            </a:pPr>
            <a:endParaRPr lang="ar-SA"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188640"/>
            <a:ext cx="7467600" cy="1008112"/>
          </a:xfrm>
        </p:spPr>
        <p:txBody>
          <a:bodyPr/>
          <a:lstStyle/>
          <a:p>
            <a:pPr algn="ctr"/>
            <a:r>
              <a:rPr lang="ar-SA"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صياغة </a:t>
            </a:r>
            <a:r>
              <a:rPr lang="ar-SA"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الأهداف الإجرائية</a:t>
            </a:r>
            <a:endParaRPr lang="en-US"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عنصر نائب للمحتوى 2"/>
          <p:cNvSpPr>
            <a:spLocks noGrp="1"/>
          </p:cNvSpPr>
          <p:nvPr>
            <p:ph sz="quarter" idx="1"/>
          </p:nvPr>
        </p:nvSpPr>
        <p:spPr>
          <a:xfrm>
            <a:off x="467544" y="1124744"/>
            <a:ext cx="8280920" cy="5400600"/>
          </a:xfrm>
        </p:spPr>
        <p:style>
          <a:lnRef idx="2">
            <a:schemeClr val="accent1"/>
          </a:lnRef>
          <a:fillRef idx="1">
            <a:schemeClr val="lt1"/>
          </a:fillRef>
          <a:effectRef idx="0">
            <a:schemeClr val="accent1"/>
          </a:effectRef>
          <a:fontRef idx="minor">
            <a:schemeClr val="dk1"/>
          </a:fontRef>
        </p:style>
        <p:txBody>
          <a:bodyPr>
            <a:normAutofit/>
          </a:bodyPr>
          <a:lstStyle/>
          <a:p>
            <a:pPr marL="457200" indent="-457200">
              <a:buFont typeface="+mj-lt"/>
              <a:buAutoNum type="arabicPeriod"/>
            </a:pPr>
            <a:r>
              <a:rPr lang="ar-SA" dirty="0" smtClean="0"/>
              <a:t>يجب </a:t>
            </a:r>
            <a:r>
              <a:rPr lang="ar-SA" dirty="0"/>
              <a:t>أن تتضمن الصياغة عبارة "</a:t>
            </a:r>
            <a:r>
              <a:rPr lang="ar-SA" b="1" dirty="0">
                <a:solidFill>
                  <a:srgbClr val="FF0000"/>
                </a:solidFill>
              </a:rPr>
              <a:t>تهدف هذه الحملة إجرائيًا </a:t>
            </a:r>
            <a:r>
              <a:rPr lang="ar-SA" dirty="0">
                <a:solidFill>
                  <a:srgbClr val="FF0000"/>
                </a:solidFill>
              </a:rPr>
              <a:t>إلى </a:t>
            </a:r>
            <a:r>
              <a:rPr lang="ar-SA" dirty="0" smtClean="0">
                <a:solidFill>
                  <a:srgbClr val="FF0000"/>
                </a:solidFill>
              </a:rPr>
              <a:t>احتفاظ حملة الأسهم بأسهمهم أو </a:t>
            </a:r>
            <a:r>
              <a:rPr lang="ar-SA" dirty="0">
                <a:solidFill>
                  <a:srgbClr val="FF0000"/>
                </a:solidFill>
              </a:rPr>
              <a:t>تهدف هذه الحملة إجرائيًا </a:t>
            </a:r>
            <a:r>
              <a:rPr lang="ar-SA" dirty="0" smtClean="0">
                <a:solidFill>
                  <a:srgbClr val="FF0000"/>
                </a:solidFill>
              </a:rPr>
              <a:t>إلى حملة الأسهم وترغيبهم في شراء المزيد من الأسهم أو طلب المزيد من المعلومات عن المنظمة.</a:t>
            </a:r>
          </a:p>
          <a:p>
            <a:pPr marL="457200" indent="-457200">
              <a:buFont typeface="+mj-lt"/>
              <a:buAutoNum type="arabicPeriod"/>
            </a:pPr>
            <a:r>
              <a:rPr lang="ar-SA" dirty="0" smtClean="0"/>
              <a:t>فعل محدد للإشارة أن شيئا محدد سوف يحدث نتيجة لبرنامج او حملة علاقات عامة.</a:t>
            </a:r>
          </a:p>
          <a:p>
            <a:pPr marL="457200" indent="-457200">
              <a:buFont typeface="+mj-lt"/>
              <a:buAutoNum type="arabicPeriod"/>
            </a:pPr>
            <a:r>
              <a:rPr lang="ar-SA" dirty="0" smtClean="0"/>
              <a:t>نقاط التوجه القابلة للقياس والتي تشير إلى أننا نسير في الوجهة الصحيحة لبلوغ الهدف أو الأهداف الاستراتيجية النهائية . وهذه النقاط أو العلامات القابلة للقياس ويمكن ملاحظتها. ومن هذه العلامات (احتفاظ حملة الأسهم بأسهمهم وعدم بيعها في السوق , إقبالهم على شراء المزيد ....الخ)</a:t>
            </a:r>
          </a:p>
          <a:p>
            <a:pPr marL="457200" indent="-457200">
              <a:buFont typeface="+mj-lt"/>
              <a:buAutoNum type="arabicPeriod"/>
            </a:pPr>
            <a:r>
              <a:rPr lang="ar-SA" dirty="0" smtClean="0"/>
              <a:t>يجب </a:t>
            </a:r>
            <a:r>
              <a:rPr lang="ar-SA" dirty="0"/>
              <a:t>أن </a:t>
            </a:r>
            <a:r>
              <a:rPr lang="ar-SA" dirty="0" smtClean="0"/>
              <a:t>يركز كل </a:t>
            </a:r>
            <a:r>
              <a:rPr lang="ar-SA" dirty="0"/>
              <a:t>هدف إجرائي </a:t>
            </a:r>
            <a:r>
              <a:rPr lang="ar-SA" dirty="0" smtClean="0"/>
              <a:t>على </a:t>
            </a:r>
            <a:r>
              <a:rPr lang="ar-SA" dirty="0"/>
              <a:t>نتيجة </a:t>
            </a:r>
            <a:r>
              <a:rPr lang="ar-SA" dirty="0" smtClean="0"/>
              <a:t>واحدة ,مثل احتفاظ حملة الأسهم بأسهمهم وعدم بيعها في سوق الأوراق المالية ,اقبال حملة الأسهم على شراء المزيد بحيث تزداد أسهم المنظمة بنسبة 20%</a:t>
            </a:r>
          </a:p>
          <a:p>
            <a:pPr marL="457200" indent="-457200">
              <a:buFont typeface="+mj-lt"/>
              <a:buAutoNum type="arabicPeriod"/>
            </a:pPr>
            <a:r>
              <a:rPr lang="ar-SA" dirty="0" smtClean="0"/>
              <a:t>تتضمن </a:t>
            </a:r>
            <a:r>
              <a:rPr lang="ar-SA" dirty="0"/>
              <a:t>الأهداف الإجرائية في صياغتها الجمهور المستهدف</a:t>
            </a:r>
            <a:endParaRPr lang="en-US" dirty="0"/>
          </a:p>
        </p:txBody>
      </p:sp>
    </p:spTree>
    <p:extLst>
      <p:ext uri="{BB962C8B-B14F-4D97-AF65-F5344CB8AC3E}">
        <p14:creationId xmlns:p14="http://schemas.microsoft.com/office/powerpoint/2010/main" val="2141362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698</TotalTime>
  <Words>1292</Words>
  <Application>Microsoft Office PowerPoint</Application>
  <PresentationFormat>عرض على الشاشة (3:4)‏</PresentationFormat>
  <Paragraphs>95</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مشربية</vt:lpstr>
      <vt:lpstr>ثانيا :تخطيط حملات العلاقات العامة :</vt:lpstr>
      <vt:lpstr>ثانيًا :تخطيط حملات العلاقات العامة :</vt:lpstr>
      <vt:lpstr>عرض تقديمي في PowerPoint</vt:lpstr>
      <vt:lpstr>تعريف الاهداف الاستراتيجية</vt:lpstr>
      <vt:lpstr>تصنيف أهداف العلاقات العامة الاستراتيجية</vt:lpstr>
      <vt:lpstr>عرض تقديمي في PowerPoint</vt:lpstr>
      <vt:lpstr>عرض تقديمي في PowerPoint</vt:lpstr>
      <vt:lpstr>٢- الأهداف الإجرائية:</vt:lpstr>
      <vt:lpstr>صياغة الأهداف الإجرائية</vt:lpstr>
      <vt:lpstr>عرض تقديمي في PowerPoint</vt:lpstr>
      <vt:lpstr>٣-الإستراتيجيات</vt:lpstr>
      <vt:lpstr>٤-التكتيكات </vt:lpstr>
      <vt:lpstr>عرض تقديمي في PowerPoint</vt:lpstr>
      <vt:lpstr>سلم التخطيط الإستراتيجي:</vt:lpstr>
      <vt:lpstr>عرض تقديمي في PowerPoint</vt:lpstr>
      <vt:lpstr>تمرين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التخطيط الإستراتيجي للعلاقات العامة:</dc:title>
  <dc:creator>HP</dc:creator>
  <cp:lastModifiedBy>Nada Nasser Alahmari</cp:lastModifiedBy>
  <cp:revision>187</cp:revision>
  <dcterms:created xsi:type="dcterms:W3CDTF">2015-10-07T18:37:16Z</dcterms:created>
  <dcterms:modified xsi:type="dcterms:W3CDTF">2015-10-22T07:04:44Z</dcterms:modified>
</cp:coreProperties>
</file>