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notesSlides/notesSlide1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6.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48"/>
  </p:notesMasterIdLst>
  <p:handoutMasterIdLst>
    <p:handoutMasterId r:id="rId49"/>
  </p:handoutMasterIdLst>
  <p:sldIdLst>
    <p:sldId id="336" r:id="rId2"/>
    <p:sldId id="337" r:id="rId3"/>
    <p:sldId id="348" r:id="rId4"/>
    <p:sldId id="377" r:id="rId5"/>
    <p:sldId id="378" r:id="rId6"/>
    <p:sldId id="349" r:id="rId7"/>
    <p:sldId id="389" r:id="rId8"/>
    <p:sldId id="395" r:id="rId9"/>
    <p:sldId id="390" r:id="rId10"/>
    <p:sldId id="350" r:id="rId11"/>
    <p:sldId id="351" r:id="rId12"/>
    <p:sldId id="391" r:id="rId13"/>
    <p:sldId id="352" r:id="rId14"/>
    <p:sldId id="353" r:id="rId15"/>
    <p:sldId id="387" r:id="rId16"/>
    <p:sldId id="386" r:id="rId17"/>
    <p:sldId id="370" r:id="rId18"/>
    <p:sldId id="371" r:id="rId19"/>
    <p:sldId id="372" r:id="rId20"/>
    <p:sldId id="373" r:id="rId21"/>
    <p:sldId id="356" r:id="rId22"/>
    <p:sldId id="383" r:id="rId23"/>
    <p:sldId id="384" r:id="rId24"/>
    <p:sldId id="385" r:id="rId25"/>
    <p:sldId id="379" r:id="rId26"/>
    <p:sldId id="357" r:id="rId27"/>
    <p:sldId id="358" r:id="rId28"/>
    <p:sldId id="388" r:id="rId29"/>
    <p:sldId id="361" r:id="rId30"/>
    <p:sldId id="362" r:id="rId31"/>
    <p:sldId id="374" r:id="rId32"/>
    <p:sldId id="375" r:id="rId33"/>
    <p:sldId id="376" r:id="rId34"/>
    <p:sldId id="380" r:id="rId35"/>
    <p:sldId id="381" r:id="rId36"/>
    <p:sldId id="394" r:id="rId37"/>
    <p:sldId id="382" r:id="rId38"/>
    <p:sldId id="311" r:id="rId39"/>
    <p:sldId id="312" r:id="rId40"/>
    <p:sldId id="313" r:id="rId41"/>
    <p:sldId id="314" r:id="rId42"/>
    <p:sldId id="315" r:id="rId43"/>
    <p:sldId id="316" r:id="rId44"/>
    <p:sldId id="363" r:id="rId45"/>
    <p:sldId id="396" r:id="rId46"/>
    <p:sldId id="318" r:id="rId47"/>
  </p:sldIdLst>
  <p:sldSz cx="9144000" cy="6858000" type="screen4x3"/>
  <p:notesSz cx="7053263" cy="9356725"/>
  <p:kinsoku lang="ja-JP" invalStChars="、。，．・：；？！゛゜ヽヾゝゞ々ー’”）〕］｝〉》」』】°‰′″℃￠％ぁぃぅぇぉっゃゅょゎァィゥェォッャュョヮヵヶ!%),.:;?]}｡｣､･ｧｨｩｪｫｬｭｮｯｰﾞﾟ" invalEndChars="‘“（〔［｛〈《「『【￥＄$([\{｢￡"/>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r" defTabSz="914400" rtl="1" eaLnBrk="1" latinLnBrk="0" hangingPunct="1">
      <a:defRPr sz="2400" kern="1200">
        <a:solidFill>
          <a:schemeClr val="tx1"/>
        </a:solidFill>
        <a:latin typeface="Times New Roman" pitchFamily="18" charset="0"/>
        <a:ea typeface="+mn-ea"/>
        <a:cs typeface="+mn-cs"/>
      </a:defRPr>
    </a:lvl6pPr>
    <a:lvl7pPr marL="2743200" algn="r" defTabSz="914400" rtl="1" eaLnBrk="1" latinLnBrk="0" hangingPunct="1">
      <a:defRPr sz="2400" kern="1200">
        <a:solidFill>
          <a:schemeClr val="tx1"/>
        </a:solidFill>
        <a:latin typeface="Times New Roman" pitchFamily="18" charset="0"/>
        <a:ea typeface="+mn-ea"/>
        <a:cs typeface="+mn-cs"/>
      </a:defRPr>
    </a:lvl7pPr>
    <a:lvl8pPr marL="3200400" algn="r" defTabSz="914400" rtl="1" eaLnBrk="1" latinLnBrk="0" hangingPunct="1">
      <a:defRPr sz="2400" kern="1200">
        <a:solidFill>
          <a:schemeClr val="tx1"/>
        </a:solidFill>
        <a:latin typeface="Times New Roman" pitchFamily="18" charset="0"/>
        <a:ea typeface="+mn-ea"/>
        <a:cs typeface="+mn-cs"/>
      </a:defRPr>
    </a:lvl8pPr>
    <a:lvl9pPr marL="3657600" algn="r" defTabSz="914400" rtl="1"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showPr>
  <p:clrMru>
    <a:srgbClr val="9BB3D7"/>
    <a:srgbClr val="81A0CD"/>
    <a:srgbClr val="7798C9"/>
    <a:srgbClr val="6CA0C4"/>
    <a:srgbClr val="776A7A"/>
    <a:srgbClr val="807D89"/>
    <a:srgbClr val="000099"/>
    <a:srgbClr val="896525"/>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2787"/>
    <p:restoredTop sz="87411" autoAdjust="0"/>
  </p:normalViewPr>
  <p:slideViewPr>
    <p:cSldViewPr snapToObjects="1">
      <p:cViewPr varScale="1">
        <p:scale>
          <a:sx n="80" d="100"/>
          <a:sy n="80" d="100"/>
        </p:scale>
        <p:origin x="-1074"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21342"/>
    </p:cViewPr>
  </p:sorterViewPr>
  <p:notesViewPr>
    <p:cSldViewPr snapToObjects="1">
      <p:cViewPr>
        <p:scale>
          <a:sx n="100" d="100"/>
          <a:sy n="100" d="100"/>
        </p:scale>
        <p:origin x="-864" y="2196"/>
      </p:cViewPr>
      <p:guideLst>
        <p:guide orient="horz" pos="2946"/>
        <p:guide pos="2222"/>
      </p:guideLst>
    </p:cSldViewPr>
  </p:notes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40435" y="4444566"/>
            <a:ext cx="5172393" cy="4209960"/>
          </a:xfrm>
          <a:prstGeom prst="rect">
            <a:avLst/>
          </a:prstGeom>
          <a:noFill/>
          <a:ln w="12700">
            <a:noFill/>
            <a:miter lim="800000"/>
            <a:headEnd/>
            <a:tailEnd/>
          </a:ln>
          <a:effectLst/>
        </p:spPr>
        <p:txBody>
          <a:bodyPr vert="horz" wrap="square" lIns="92578" tIns="45477" rIns="92578" bIns="45477"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051" name="Rectangle 3"/>
          <p:cNvSpPr>
            <a:spLocks noGrp="1" noRot="1" noChangeAspect="1" noChangeArrowheads="1" noTextEdit="1"/>
          </p:cNvSpPr>
          <p:nvPr>
            <p:ph type="sldImg" idx="2"/>
          </p:nvPr>
        </p:nvSpPr>
        <p:spPr bwMode="auto">
          <a:xfrm>
            <a:off x="1196975" y="708025"/>
            <a:ext cx="4660900" cy="3495675"/>
          </a:xfrm>
          <a:prstGeom prst="rect">
            <a:avLst/>
          </a:prstGeom>
          <a:noFill/>
          <a:ln w="12700">
            <a:solidFill>
              <a:schemeClr val="tx1"/>
            </a:solidFill>
            <a:miter lim="800000"/>
            <a:headEnd/>
            <a:tailEnd/>
          </a:ln>
          <a:effectLst/>
        </p:spPr>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0402" name="Rectangle 2"/>
          <p:cNvSpPr>
            <a:spLocks noGrp="1" noChangeArrowheads="1"/>
          </p:cNvSpPr>
          <p:nvPr>
            <p:ph type="body" idx="1"/>
          </p:nvPr>
        </p:nvSpPr>
        <p:spPr>
          <a:noFill/>
          <a:ln/>
        </p:spPr>
        <p:txBody>
          <a:bodyPr/>
          <a:lstStyle/>
          <a:p>
            <a:r>
              <a:rPr lang="en-US"/>
              <a:t>Backward chaining is used when a specific conclusion or set of conclusions are being considered.  This is often used in classification problems.  Suppose your goal is to buy a car.  In backward chaining you would start with all the cars you would be allowed to buy.  You would then work your way backward toward your goad, maybe through prices, features, etc, until you have reached your goal of one car.  Forward chaining is used many times in diagnosis problems.  It is used when you want to find all possible conclusions.  Forward chaining starts with all possible answers narrows them down.  An example of forward chaining is “What job positions can I apply for”?  Backward chaining is also known as goal driven, while forward is known as data driven.</a:t>
            </a:r>
          </a:p>
          <a:p>
            <a:endParaRPr lang="en-US"/>
          </a:p>
        </p:txBody>
      </p:sp>
      <p:sp>
        <p:nvSpPr>
          <p:cNvPr id="230403" name="Rectangle 3"/>
          <p:cNvSpPr>
            <a:spLocks noGrp="1" noRot="1" noChangeAspect="1" noChangeArrowheads="1" noTextEdit="1"/>
          </p:cNvSpPr>
          <p:nvPr>
            <p:ph type="sldImg"/>
          </p:nvPr>
        </p:nvSpPr>
        <p:spPr>
          <a:ln cap="flat"/>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22" name="Rectangle 2"/>
          <p:cNvSpPr>
            <a:spLocks noGrp="1" noChangeArrowheads="1"/>
          </p:cNvSpPr>
          <p:nvPr>
            <p:ph type="body" idx="1"/>
          </p:nvPr>
        </p:nvSpPr>
        <p:spPr>
          <a:noFill/>
          <a:ln/>
        </p:spPr>
        <p:txBody>
          <a:bodyPr/>
          <a:lstStyle/>
          <a:p>
            <a:r>
              <a:rPr lang="en-US"/>
              <a:t>Once the conceptual model is built, the knowledge engineer must decide how the inference, representation, and control structure will replicate the decision process.  He builds the knowledge base from the acquired expertise as well as from the facts that are inherent in the system.</a:t>
            </a:r>
          </a:p>
          <a:p>
            <a:r>
              <a:rPr lang="en-US"/>
              <a:t>It is very important to verify and validate the results.  Verification means “Does the expert system produce what the knowledge engineer thinks is the right output for the given inputs”. (Alpha test)</a:t>
            </a:r>
          </a:p>
          <a:p>
            <a:r>
              <a:rPr lang="en-US"/>
              <a:t>Validation means “ Does the expert system give results that the expert would accept”. (Beta Test)</a:t>
            </a:r>
          </a:p>
          <a:p>
            <a:r>
              <a:rPr lang="en-US"/>
              <a:t>I usually put up a table on the whiteboard with this slide.  It reflects the amount of time that the expert tends to want to spend on certain types of cases versus the amount of time that should be spent during knowledge acquisition.</a:t>
            </a:r>
          </a:p>
          <a:p>
            <a:pPr lvl="1"/>
            <a:r>
              <a:rPr lang="en-US"/>
              <a:t>		Expert wants	  Expert system needs</a:t>
            </a:r>
          </a:p>
          <a:p>
            <a:pPr lvl="1"/>
            <a:r>
              <a:rPr lang="en-US"/>
              <a:t>Common Cases	80%		30%</a:t>
            </a:r>
          </a:p>
          <a:p>
            <a:pPr lvl="1"/>
            <a:r>
              <a:rPr lang="en-US"/>
              <a:t>Extreme Cases	15%		40%</a:t>
            </a:r>
          </a:p>
          <a:p>
            <a:pPr lvl="1"/>
            <a:r>
              <a:rPr lang="en-US"/>
              <a:t>Hypothetical Cases	5% (or less)		30%</a:t>
            </a:r>
          </a:p>
          <a:p>
            <a:r>
              <a:rPr lang="en-US"/>
              <a:t>Experts will naturally resistent to discussing cases that seem unusual or rare.  Often, though, the exploration of these areas will bring about some rules and filtering that the expert otherwise would not have articulated.</a:t>
            </a:r>
          </a:p>
          <a:p>
            <a:endParaRPr lang="en-US"/>
          </a:p>
          <a:p>
            <a:endParaRPr lang="en-US"/>
          </a:p>
        </p:txBody>
      </p:sp>
      <p:sp>
        <p:nvSpPr>
          <p:cNvPr id="133123" name="Rectangle 3"/>
          <p:cNvSpPr>
            <a:spLocks noGrp="1" noRot="1" noChangeAspect="1" noChangeArrowheads="1" noTextEdit="1"/>
          </p:cNvSpPr>
          <p:nvPr>
            <p:ph type="sldImg"/>
          </p:nvPr>
        </p:nvSpPr>
        <p:spPr>
          <a:ln cap="flat"/>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2450" name="Rectangle 2"/>
          <p:cNvSpPr>
            <a:spLocks noGrp="1" noChangeArrowheads="1"/>
          </p:cNvSpPr>
          <p:nvPr>
            <p:ph type="body" idx="1"/>
          </p:nvPr>
        </p:nvSpPr>
        <p:spPr>
          <a:noFill/>
          <a:ln/>
        </p:spPr>
        <p:txBody>
          <a:bodyPr/>
          <a:lstStyle/>
          <a:p>
            <a:r>
              <a:rPr lang="en-US"/>
              <a:t>This slide addresses the inevitable question that some student will raise, which is the question in the title box.</a:t>
            </a:r>
          </a:p>
          <a:p>
            <a:endParaRPr lang="en-US"/>
          </a:p>
          <a:p>
            <a:r>
              <a:rPr lang="en-US"/>
              <a:t>This is a good time to revisit the “AI is merely an umbrella term” issue.  “Cue cards” and “wizards” that are used in Microsoft Office products are rule-based expert systems because they focus on how a human performs a task.  Clearly they are not intelligent, and because their programming can be explaining, they are not considered AI.</a:t>
            </a:r>
          </a:p>
          <a:p>
            <a:endParaRPr lang="en-US"/>
          </a:p>
          <a:p>
            <a:r>
              <a:rPr lang="en-US"/>
              <a:t>The only advice I have, should this question come up early, “Brace yourself.”</a:t>
            </a:r>
          </a:p>
          <a:p>
            <a:endParaRPr lang="en-US"/>
          </a:p>
        </p:txBody>
      </p:sp>
      <p:sp>
        <p:nvSpPr>
          <p:cNvPr id="232451" name="Rectangle 3"/>
          <p:cNvSpPr>
            <a:spLocks noGrp="1" noRot="1" noChangeAspect="1" noChangeArrowheads="1" noTextEdit="1"/>
          </p:cNvSpPr>
          <p:nvPr>
            <p:ph type="sldImg"/>
          </p:nvPr>
        </p:nvSpPr>
        <p:spPr>
          <a:ln cap="flat"/>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266" name="Rectangle 2"/>
          <p:cNvSpPr>
            <a:spLocks noGrp="1" noChangeArrowheads="1"/>
          </p:cNvSpPr>
          <p:nvPr>
            <p:ph type="body" idx="1"/>
          </p:nvPr>
        </p:nvSpPr>
        <p:spPr>
          <a:noFill/>
          <a:ln/>
        </p:spPr>
        <p:txBody>
          <a:bodyPr/>
          <a:lstStyle/>
          <a:p>
            <a:r>
              <a:rPr lang="en-US"/>
              <a:t>This is a subset of the many application categories that expert systems can support.  The following charts will provide examples of military systems in many of the above categories.</a:t>
            </a:r>
          </a:p>
        </p:txBody>
      </p:sp>
      <p:sp>
        <p:nvSpPr>
          <p:cNvPr id="139267" name="Rectangle 3"/>
          <p:cNvSpPr>
            <a:spLocks noGrp="1" noRot="1" noChangeAspect="1" noChangeArrowheads="1" noTextEdit="1"/>
          </p:cNvSpPr>
          <p:nvPr>
            <p:ph type="sldImg"/>
          </p:nvPr>
        </p:nvSpPr>
        <p:spPr>
          <a:ln cap="flat"/>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826" name="Rectangle 2"/>
          <p:cNvSpPr>
            <a:spLocks noGrp="1" noChangeArrowheads="1"/>
          </p:cNvSpPr>
          <p:nvPr>
            <p:ph type="body" idx="1"/>
          </p:nvPr>
        </p:nvSpPr>
        <p:spPr>
          <a:noFill/>
          <a:ln/>
        </p:spPr>
        <p:txBody>
          <a:bodyPr/>
          <a:lstStyle/>
          <a:p>
            <a:r>
              <a:rPr lang="en-US"/>
              <a:t>Bullet 3 refers to the domain.  The decision making process must be modelable on the knowledge of an expert.  If it cannot be modeled, then an expert system replicating it cannot be built.  Somehow, the expert must be able to explain himself or herself beyond “gut feelings” and “hunches” (which is also what bullet  8 means).</a:t>
            </a:r>
          </a:p>
          <a:p>
            <a:endParaRPr lang="en-US"/>
          </a:p>
          <a:p>
            <a:r>
              <a:rPr lang="en-US"/>
              <a:t>Bullet 5 can be misleading.  Robots can certainly handle physical actions, but the expert system is strictly modeling the cognitive process of the robot in such an instance.  Expert systems also do not do well at creating innovative solutions.  Other technologies, such as GAs, are better suited.</a:t>
            </a:r>
          </a:p>
          <a:p>
            <a:endParaRPr lang="en-US"/>
          </a:p>
        </p:txBody>
      </p:sp>
      <p:sp>
        <p:nvSpPr>
          <p:cNvPr id="205827" name="Rectangle 3"/>
          <p:cNvSpPr>
            <a:spLocks noGrp="1" noRot="1" noChangeAspect="1" noChangeArrowheads="1" noTextEdit="1"/>
          </p:cNvSpPr>
          <p:nvPr>
            <p:ph type="sldImg"/>
          </p:nvPr>
        </p:nvSpPr>
        <p:spPr>
          <a:ln cap="flat"/>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7874" name="Rectangle 2"/>
          <p:cNvSpPr>
            <a:spLocks noGrp="1" noRot="1" noChangeAspect="1" noChangeArrowheads="1" noTextEdit="1"/>
          </p:cNvSpPr>
          <p:nvPr>
            <p:ph type="sldImg"/>
          </p:nvPr>
        </p:nvSpPr>
        <p:spPr>
          <a:ln/>
        </p:spPr>
      </p:sp>
      <p:sp>
        <p:nvSpPr>
          <p:cNvPr id="207875" name="Rectangle 3"/>
          <p:cNvSpPr>
            <a:spLocks noGrp="1" noChangeArrowheads="1"/>
          </p:cNvSpPr>
          <p:nvPr>
            <p:ph type="body" idx="1"/>
          </p:nvPr>
        </p:nvSpPr>
        <p:spPr/>
        <p:txBody>
          <a:bodyPr/>
          <a:lstStyle/>
          <a:p>
            <a:endParaRPr lang="ar-SA"/>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9314" name="Rectangle 2"/>
          <p:cNvSpPr>
            <a:spLocks noChangeArrowheads="1"/>
          </p:cNvSpPr>
          <p:nvPr/>
        </p:nvSpPr>
        <p:spPr bwMode="auto">
          <a:xfrm>
            <a:off x="3996849" y="0"/>
            <a:ext cx="3056414" cy="467594"/>
          </a:xfrm>
          <a:prstGeom prst="rect">
            <a:avLst/>
          </a:prstGeom>
          <a:noFill/>
          <a:ln w="12700">
            <a:noFill/>
            <a:miter lim="800000"/>
            <a:headEnd/>
            <a:tailEnd/>
          </a:ln>
          <a:effectLst/>
        </p:spPr>
        <p:txBody>
          <a:bodyPr wrap="none" lIns="93552" tIns="46776" rIns="93552" bIns="46776" anchor="ctr"/>
          <a:lstStyle/>
          <a:p>
            <a:endParaRPr lang="en-US"/>
          </a:p>
        </p:txBody>
      </p:sp>
      <p:sp>
        <p:nvSpPr>
          <p:cNvPr id="269315" name="Rectangle 3"/>
          <p:cNvSpPr>
            <a:spLocks noChangeArrowheads="1"/>
          </p:cNvSpPr>
          <p:nvPr/>
        </p:nvSpPr>
        <p:spPr bwMode="auto">
          <a:xfrm>
            <a:off x="3996849" y="8889131"/>
            <a:ext cx="3056414" cy="467594"/>
          </a:xfrm>
          <a:prstGeom prst="rect">
            <a:avLst/>
          </a:prstGeom>
          <a:noFill/>
          <a:ln w="12700">
            <a:noFill/>
            <a:miter lim="800000"/>
            <a:headEnd/>
            <a:tailEnd/>
          </a:ln>
          <a:effectLst/>
        </p:spPr>
        <p:txBody>
          <a:bodyPr lIns="19490" tIns="0" rIns="19490" bIns="0" anchor="b"/>
          <a:lstStyle/>
          <a:p>
            <a:pPr algn="r"/>
            <a:r>
              <a:rPr lang="en-US" sz="1000" i="1" dirty="0"/>
              <a:t>11</a:t>
            </a:r>
          </a:p>
        </p:txBody>
      </p:sp>
      <p:sp>
        <p:nvSpPr>
          <p:cNvPr id="269316" name="Rectangle 4"/>
          <p:cNvSpPr>
            <a:spLocks noChangeArrowheads="1"/>
          </p:cNvSpPr>
          <p:nvPr/>
        </p:nvSpPr>
        <p:spPr bwMode="auto">
          <a:xfrm>
            <a:off x="0" y="8889131"/>
            <a:ext cx="3056414" cy="467594"/>
          </a:xfrm>
          <a:prstGeom prst="rect">
            <a:avLst/>
          </a:prstGeom>
          <a:noFill/>
          <a:ln w="12700">
            <a:noFill/>
            <a:miter lim="800000"/>
            <a:headEnd/>
            <a:tailEnd/>
          </a:ln>
          <a:effectLst/>
        </p:spPr>
        <p:txBody>
          <a:bodyPr wrap="none" lIns="93552" tIns="46776" rIns="93552" bIns="46776" anchor="ctr"/>
          <a:lstStyle/>
          <a:p>
            <a:endParaRPr lang="en-US"/>
          </a:p>
        </p:txBody>
      </p:sp>
      <p:sp>
        <p:nvSpPr>
          <p:cNvPr id="269317" name="Rectangle 5"/>
          <p:cNvSpPr>
            <a:spLocks noChangeArrowheads="1"/>
          </p:cNvSpPr>
          <p:nvPr/>
        </p:nvSpPr>
        <p:spPr bwMode="auto">
          <a:xfrm>
            <a:off x="0" y="0"/>
            <a:ext cx="3056414" cy="467594"/>
          </a:xfrm>
          <a:prstGeom prst="rect">
            <a:avLst/>
          </a:prstGeom>
          <a:noFill/>
          <a:ln w="12700">
            <a:noFill/>
            <a:miter lim="800000"/>
            <a:headEnd/>
            <a:tailEnd/>
          </a:ln>
          <a:effectLst/>
        </p:spPr>
        <p:txBody>
          <a:bodyPr wrap="none" lIns="93552" tIns="46776" rIns="93552" bIns="46776" anchor="ctr"/>
          <a:lstStyle/>
          <a:p>
            <a:endParaRPr lang="en-US"/>
          </a:p>
        </p:txBody>
      </p:sp>
      <p:sp>
        <p:nvSpPr>
          <p:cNvPr id="269318" name="Rectangle 6"/>
          <p:cNvSpPr>
            <a:spLocks noGrp="1" noRot="1" noChangeAspect="1" noChangeArrowheads="1" noTextEdit="1"/>
          </p:cNvSpPr>
          <p:nvPr>
            <p:ph type="sldImg"/>
          </p:nvPr>
        </p:nvSpPr>
        <p:spPr>
          <a:ln cap="flat"/>
        </p:spPr>
      </p:sp>
      <p:sp>
        <p:nvSpPr>
          <p:cNvPr id="269319" name="Rectangle 7"/>
          <p:cNvSpPr>
            <a:spLocks noGrp="1" noChangeArrowheads="1"/>
          </p:cNvSpPr>
          <p:nvPr>
            <p:ph type="body" idx="1"/>
          </p:nvPr>
        </p:nvSpPr>
        <p:spPr>
          <a:ln/>
        </p:spPr>
        <p:txBody>
          <a:bodyPr/>
          <a:lstStyle/>
          <a:p>
            <a:endParaRPr lang="ar-SA"/>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8114" name="Rectangle 2"/>
          <p:cNvSpPr>
            <a:spLocks noGrp="1" noChangeArrowheads="1"/>
          </p:cNvSpPr>
          <p:nvPr>
            <p:ph type="body" idx="1"/>
          </p:nvPr>
        </p:nvSpPr>
        <p:spPr>
          <a:noFill/>
          <a:ln/>
        </p:spPr>
        <p:txBody>
          <a:bodyPr/>
          <a:lstStyle/>
          <a:p>
            <a:endParaRPr lang="en-US"/>
          </a:p>
          <a:p>
            <a:endParaRPr lang="en-US"/>
          </a:p>
          <a:p>
            <a:r>
              <a:rPr lang="en-US"/>
              <a:t>Mention that rule-based reasoning is the more traditional form of expert systems.  (It preceded object-oriented design -- which was also an AI concept).</a:t>
            </a:r>
          </a:p>
          <a:p>
            <a:endParaRPr lang="en-US"/>
          </a:p>
          <a:p>
            <a:r>
              <a:rPr lang="en-US"/>
              <a:t>May also use other rules</a:t>
            </a:r>
          </a:p>
          <a:p>
            <a:endParaRPr lang="en-US"/>
          </a:p>
          <a:p>
            <a:r>
              <a:rPr lang="en-US"/>
              <a:t>Rule based reasoning is the most traditional method to represent knowledge in expert systems.  A single piece of knowledge is represented in if-then format.  An example using golf rules might be:  If you are 150 yards away, then select the 7-iron.  A second rule might state what to do if you are in the rough such as: If you are in the rough, then use the next lower-numbered club.  If the current condition of the system is that you are150 yards and in the rough, the two rules described here would be fired by the system.  The result would be you should use the 6 iron.  </a:t>
            </a:r>
          </a:p>
          <a:p>
            <a:endParaRPr lang="en-US"/>
          </a:p>
        </p:txBody>
      </p:sp>
      <p:sp>
        <p:nvSpPr>
          <p:cNvPr id="218115" name="Rectangle 3"/>
          <p:cNvSpPr>
            <a:spLocks noGrp="1" noRot="1" noChangeAspect="1" noChangeArrowheads="1" noTextEdit="1"/>
          </p:cNvSpPr>
          <p:nvPr>
            <p:ph type="sldImg"/>
          </p:nvPr>
        </p:nvSpPr>
        <p:spPr>
          <a:ln cap="flat"/>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5218" name="Rectangle 2"/>
          <p:cNvSpPr>
            <a:spLocks noGrp="1" noChangeArrowheads="1"/>
          </p:cNvSpPr>
          <p:nvPr>
            <p:ph type="body" idx="1"/>
          </p:nvPr>
        </p:nvSpPr>
        <p:spPr>
          <a:ln/>
        </p:spPr>
        <p:txBody>
          <a:bodyPr/>
          <a:lstStyle/>
          <a:p>
            <a:endParaRPr lang="ar-SA"/>
          </a:p>
        </p:txBody>
      </p:sp>
      <p:sp>
        <p:nvSpPr>
          <p:cNvPr id="265219" name="Rectangle 3"/>
          <p:cNvSpPr>
            <a:spLocks noGrp="1" noRot="1" noChangeAspect="1" noChangeArrowheads="1" noTextEdit="1"/>
          </p:cNvSpPr>
          <p:nvPr>
            <p:ph type="sldImg"/>
          </p:nvPr>
        </p:nvSpPr>
        <p:spPr>
          <a:ln cap="flat"/>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7266" name="Rectangle 2"/>
          <p:cNvSpPr>
            <a:spLocks noGrp="1" noChangeArrowheads="1"/>
          </p:cNvSpPr>
          <p:nvPr>
            <p:ph type="body" idx="1"/>
          </p:nvPr>
        </p:nvSpPr>
        <p:spPr>
          <a:noFill/>
          <a:ln/>
        </p:spPr>
        <p:txBody>
          <a:bodyPr/>
          <a:lstStyle/>
          <a:p>
            <a:r>
              <a:rPr lang="en-US"/>
              <a:t>Backward chaining is used when a specific conclusion or set of conclusions are being considered.  This is often used in classification problems.  Suppose your goal is to buy a car.  In backward chaining you would start with all the cars you would be allowed to buy.  You would then work your way backward toward your goad, maybe through prices, features, etc, until you have reached your goal of one car.  Forward chaining is used many times in diagnosis problems.  It is used when you want to find all possible conclusions.  Forward chaining starts with all possible answers narrows them down.  An example of forward chaining is “What job positions can I apply for”?  Backward chaining is also known as goal driven, while forward is known as data driven.</a:t>
            </a:r>
          </a:p>
          <a:p>
            <a:endParaRPr lang="en-US"/>
          </a:p>
        </p:txBody>
      </p:sp>
      <p:sp>
        <p:nvSpPr>
          <p:cNvPr id="267267" name="Rectangle 3"/>
          <p:cNvSpPr>
            <a:spLocks noGrp="1" noRot="1" noChangeAspect="1" noChangeArrowheads="1" noTextEdit="1"/>
          </p:cNvSpPr>
          <p:nvPr>
            <p:ph type="sldImg"/>
          </p:nvPr>
        </p:nvSpPr>
        <p:spPr>
          <a:ln cap="flat"/>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2210" name="Rectangle 2"/>
          <p:cNvSpPr>
            <a:spLocks noGrp="1" noRot="1" noChangeAspect="1" noChangeArrowheads="1" noTextEdit="1"/>
          </p:cNvSpPr>
          <p:nvPr>
            <p:ph type="sldImg"/>
          </p:nvPr>
        </p:nvSpPr>
        <p:spPr>
          <a:ln/>
        </p:spPr>
      </p:sp>
      <p:sp>
        <p:nvSpPr>
          <p:cNvPr id="222211" name="Rectangle 3"/>
          <p:cNvSpPr>
            <a:spLocks noGrp="1" noChangeArrowheads="1"/>
          </p:cNvSpPr>
          <p:nvPr>
            <p:ph type="body" idx="1"/>
          </p:nvPr>
        </p:nvSpPr>
        <p:spPr/>
        <p:txBody>
          <a:bodyPr/>
          <a:lstStyle/>
          <a:p>
            <a:endParaRPr lang="ar-SA"/>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8354" name="Rectangle 2"/>
          <p:cNvSpPr>
            <a:spLocks noGrp="1" noChangeArrowheads="1"/>
          </p:cNvSpPr>
          <p:nvPr>
            <p:ph type="body" idx="1"/>
          </p:nvPr>
        </p:nvSpPr>
        <p:spPr>
          <a:noFill/>
          <a:ln/>
        </p:spPr>
        <p:txBody>
          <a:bodyPr/>
          <a:lstStyle/>
          <a:p>
            <a:r>
              <a:rPr lang="en-US"/>
              <a:t>It may be handy to come up with an extremely simple PROLOG and CLIPS program that demonstrates the difference between backward and forward chaining to the class.</a:t>
            </a:r>
          </a:p>
        </p:txBody>
      </p:sp>
      <p:sp>
        <p:nvSpPr>
          <p:cNvPr id="228355" name="Rectangle 3"/>
          <p:cNvSpPr>
            <a:spLocks noGrp="1" noRot="1" noChangeAspect="1" noChangeArrowheads="1" noTextEdit="1"/>
          </p:cNvSpPr>
          <p:nvPr>
            <p:ph type="sldImg"/>
          </p:nvPr>
        </p:nvSpPr>
        <p:spPr>
          <a:ln cap="flat"/>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128B5FE5-82F9-4387-9AC9-CD632A7C0F21}"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0B57E75-C11D-4B3A-8802-035E0C800804}"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91313" y="447675"/>
            <a:ext cx="2000250" cy="5562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447675"/>
            <a:ext cx="5853113" cy="5562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367B2C2-B7C8-45C7-9C28-70890F318EAD}"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85AEF125-9228-474A-9769-CB0176B86345}"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1247D73-B2A7-4316-BAC1-C4069361C266}"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590675"/>
            <a:ext cx="3925888" cy="4419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764088" y="1590675"/>
            <a:ext cx="3927475" cy="4419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D02AAB4F-F61F-4E99-95AA-E0234E74188F}"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E9746AD5-9FA4-46B1-9C39-3789B570B7FB}"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EE9549BA-11BA-415C-BD7A-B83ACBA651F3}"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960FD8B8-FA2D-45CF-A54D-FFADAECFF82C}"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C28F3B68-F48A-4A5E-9364-1CB0AD97BD18}"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918DB536-F269-4E18-A62F-2734D4A49387}"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49" name="Rectangle 25"/>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1050" name="Rectangle 26"/>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US"/>
          </a:p>
        </p:txBody>
      </p:sp>
      <p:sp>
        <p:nvSpPr>
          <p:cNvPr id="1051" name="Rectangle 27"/>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DBD3F892-5672-4019-B6E8-E8F55A0EF860}" type="slidenum">
              <a:rPr lang="en-US"/>
              <a:pPr/>
              <a:t>‹#›</a:t>
            </a:fld>
            <a:endParaRPr lang="en-US"/>
          </a:p>
        </p:txBody>
      </p:sp>
      <p:sp>
        <p:nvSpPr>
          <p:cNvPr id="1052" name="Rectangle 28"/>
          <p:cNvSpPr>
            <a:spLocks noGrp="1" noChangeArrowheads="1"/>
          </p:cNvSpPr>
          <p:nvPr>
            <p:ph type="title"/>
          </p:nvPr>
        </p:nvSpPr>
        <p:spPr bwMode="auto">
          <a:xfrm>
            <a:off x="1127125" y="447675"/>
            <a:ext cx="7564438" cy="1143000"/>
          </a:xfrm>
          <a:prstGeom prst="rect">
            <a:avLst/>
          </a:prstGeom>
          <a:noFill/>
          <a:ln w="12700">
            <a:noFill/>
            <a:miter lim="800000"/>
            <a:headEnd/>
            <a:tailEnd/>
          </a:ln>
          <a:effectLst/>
        </p:spPr>
        <p:txBody>
          <a:bodyPr vert="horz" wrap="square" lIns="90488" tIns="44450" rIns="90488" bIns="44450" numCol="1" anchor="ctr" anchorCtr="0" compatLnSpc="1">
            <a:prstTxWarp prst="textNoShape">
              <a:avLst/>
            </a:prstTxWarp>
          </a:bodyPr>
          <a:lstStyle/>
          <a:p>
            <a:pPr lvl="0"/>
            <a:r>
              <a:rPr lang="en-US" smtClean="0"/>
              <a:t>Click to edit Master title style</a:t>
            </a:r>
          </a:p>
        </p:txBody>
      </p:sp>
      <p:sp>
        <p:nvSpPr>
          <p:cNvPr id="1053" name="Rectangle 29"/>
          <p:cNvSpPr>
            <a:spLocks noGrp="1" noChangeArrowheads="1"/>
          </p:cNvSpPr>
          <p:nvPr>
            <p:ph type="body" idx="1"/>
          </p:nvPr>
        </p:nvSpPr>
        <p:spPr bwMode="auto">
          <a:xfrm>
            <a:off x="685800" y="1590675"/>
            <a:ext cx="8005763" cy="44196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eaLnBrk="0" fontAlgn="base" hangingPunct="0">
        <a:spcBef>
          <a:spcPct val="0"/>
        </a:spcBef>
        <a:spcAft>
          <a:spcPct val="0"/>
        </a:spcAft>
        <a:defRPr sz="4400">
          <a:solidFill>
            <a:srgbClr val="790015"/>
          </a:solidFill>
          <a:latin typeface="+mj-lt"/>
          <a:ea typeface="+mj-ea"/>
          <a:cs typeface="+mj-cs"/>
        </a:defRPr>
      </a:lvl1pPr>
      <a:lvl2pPr algn="ctr" rtl="0" eaLnBrk="0" fontAlgn="base" hangingPunct="0">
        <a:spcBef>
          <a:spcPct val="0"/>
        </a:spcBef>
        <a:spcAft>
          <a:spcPct val="0"/>
        </a:spcAft>
        <a:defRPr sz="4400">
          <a:solidFill>
            <a:srgbClr val="790015"/>
          </a:solidFill>
          <a:latin typeface="Times New Roman" pitchFamily="18" charset="0"/>
        </a:defRPr>
      </a:lvl2pPr>
      <a:lvl3pPr algn="ctr" rtl="0" eaLnBrk="0" fontAlgn="base" hangingPunct="0">
        <a:spcBef>
          <a:spcPct val="0"/>
        </a:spcBef>
        <a:spcAft>
          <a:spcPct val="0"/>
        </a:spcAft>
        <a:defRPr sz="4400">
          <a:solidFill>
            <a:srgbClr val="790015"/>
          </a:solidFill>
          <a:latin typeface="Times New Roman" pitchFamily="18" charset="0"/>
        </a:defRPr>
      </a:lvl3pPr>
      <a:lvl4pPr algn="ctr" rtl="0" eaLnBrk="0" fontAlgn="base" hangingPunct="0">
        <a:spcBef>
          <a:spcPct val="0"/>
        </a:spcBef>
        <a:spcAft>
          <a:spcPct val="0"/>
        </a:spcAft>
        <a:defRPr sz="4400">
          <a:solidFill>
            <a:srgbClr val="790015"/>
          </a:solidFill>
          <a:latin typeface="Times New Roman" pitchFamily="18" charset="0"/>
        </a:defRPr>
      </a:lvl4pPr>
      <a:lvl5pPr algn="ctr" rtl="0" eaLnBrk="0" fontAlgn="base" hangingPunct="0">
        <a:spcBef>
          <a:spcPct val="0"/>
        </a:spcBef>
        <a:spcAft>
          <a:spcPct val="0"/>
        </a:spcAft>
        <a:defRPr sz="4400">
          <a:solidFill>
            <a:srgbClr val="790015"/>
          </a:solidFill>
          <a:latin typeface="Times New Roman" pitchFamily="18" charset="0"/>
        </a:defRPr>
      </a:lvl5pPr>
      <a:lvl6pPr marL="457200" algn="ctr" rtl="0" eaLnBrk="0" fontAlgn="base" hangingPunct="0">
        <a:spcBef>
          <a:spcPct val="0"/>
        </a:spcBef>
        <a:spcAft>
          <a:spcPct val="0"/>
        </a:spcAft>
        <a:defRPr sz="4400">
          <a:solidFill>
            <a:srgbClr val="790015"/>
          </a:solidFill>
          <a:latin typeface="Times New Roman" pitchFamily="18" charset="0"/>
        </a:defRPr>
      </a:lvl6pPr>
      <a:lvl7pPr marL="914400" algn="ctr" rtl="0" eaLnBrk="0" fontAlgn="base" hangingPunct="0">
        <a:spcBef>
          <a:spcPct val="0"/>
        </a:spcBef>
        <a:spcAft>
          <a:spcPct val="0"/>
        </a:spcAft>
        <a:defRPr sz="4400">
          <a:solidFill>
            <a:srgbClr val="790015"/>
          </a:solidFill>
          <a:latin typeface="Times New Roman" pitchFamily="18" charset="0"/>
        </a:defRPr>
      </a:lvl7pPr>
      <a:lvl8pPr marL="1371600" algn="ctr" rtl="0" eaLnBrk="0" fontAlgn="base" hangingPunct="0">
        <a:spcBef>
          <a:spcPct val="0"/>
        </a:spcBef>
        <a:spcAft>
          <a:spcPct val="0"/>
        </a:spcAft>
        <a:defRPr sz="4400">
          <a:solidFill>
            <a:srgbClr val="790015"/>
          </a:solidFill>
          <a:latin typeface="Times New Roman" pitchFamily="18" charset="0"/>
        </a:defRPr>
      </a:lvl8pPr>
      <a:lvl9pPr marL="1828800" algn="ctr" rtl="0" eaLnBrk="0" fontAlgn="base" hangingPunct="0">
        <a:spcBef>
          <a:spcPct val="0"/>
        </a:spcBef>
        <a:spcAft>
          <a:spcPct val="0"/>
        </a:spcAft>
        <a:defRPr sz="4400">
          <a:solidFill>
            <a:srgbClr val="790015"/>
          </a:solidFill>
          <a:latin typeface="Times New Roman" pitchFamily="18" charset="0"/>
        </a:defRPr>
      </a:lvl9pPr>
    </p:titleStyle>
    <p:bodyStyle>
      <a:lvl1pPr marL="342900" indent="-342900" algn="l" rtl="0" eaLnBrk="0" fontAlgn="base" hangingPunct="0">
        <a:spcBef>
          <a:spcPct val="20000"/>
        </a:spcBef>
        <a:spcAft>
          <a:spcPct val="0"/>
        </a:spcAft>
        <a:buSzPct val="100000"/>
        <a:buChar char="•"/>
        <a:defRPr sz="3200">
          <a:solidFill>
            <a:srgbClr val="00279F"/>
          </a:solidFill>
          <a:latin typeface="+mn-lt"/>
          <a:ea typeface="+mn-ea"/>
          <a:cs typeface="+mn-cs"/>
        </a:defRPr>
      </a:lvl1pPr>
      <a:lvl2pPr marL="742950" indent="-285750" algn="l" rtl="0" eaLnBrk="0" fontAlgn="base" hangingPunct="0">
        <a:spcBef>
          <a:spcPct val="20000"/>
        </a:spcBef>
        <a:spcAft>
          <a:spcPct val="0"/>
        </a:spcAft>
        <a:buSzPct val="100000"/>
        <a:buChar char="–"/>
        <a:defRPr sz="2800">
          <a:solidFill>
            <a:srgbClr val="00279F"/>
          </a:solidFill>
          <a:latin typeface="+mn-lt"/>
        </a:defRPr>
      </a:lvl2pPr>
      <a:lvl3pPr marL="1143000" indent="-228600" algn="l" rtl="0" eaLnBrk="0" fontAlgn="base" hangingPunct="0">
        <a:spcBef>
          <a:spcPct val="20000"/>
        </a:spcBef>
        <a:spcAft>
          <a:spcPct val="0"/>
        </a:spcAft>
        <a:buSzPct val="100000"/>
        <a:buChar char="•"/>
        <a:defRPr sz="2400">
          <a:solidFill>
            <a:srgbClr val="00279F"/>
          </a:solidFill>
          <a:latin typeface="+mn-lt"/>
        </a:defRPr>
      </a:lvl3pPr>
      <a:lvl4pPr marL="1600200" indent="-228600" algn="l" rtl="0" eaLnBrk="0" fontAlgn="base" hangingPunct="0">
        <a:spcBef>
          <a:spcPct val="20000"/>
        </a:spcBef>
        <a:spcAft>
          <a:spcPct val="0"/>
        </a:spcAft>
        <a:buSzPct val="100000"/>
        <a:buChar char="–"/>
        <a:defRPr sz="2000">
          <a:solidFill>
            <a:srgbClr val="00279F"/>
          </a:solidFill>
          <a:latin typeface="+mn-lt"/>
        </a:defRPr>
      </a:lvl4pPr>
      <a:lvl5pPr marL="2057400" indent="-228600" algn="l" rtl="0" eaLnBrk="0" fontAlgn="base" hangingPunct="0">
        <a:spcBef>
          <a:spcPct val="20000"/>
        </a:spcBef>
        <a:spcAft>
          <a:spcPct val="0"/>
        </a:spcAft>
        <a:buSzPct val="100000"/>
        <a:buChar char="•"/>
        <a:defRPr sz="2000">
          <a:solidFill>
            <a:srgbClr val="00279F"/>
          </a:solidFill>
          <a:latin typeface="+mn-lt"/>
        </a:defRPr>
      </a:lvl5pPr>
      <a:lvl6pPr marL="2514600" indent="-228600" algn="l" rtl="0" eaLnBrk="0" fontAlgn="base" hangingPunct="0">
        <a:spcBef>
          <a:spcPct val="20000"/>
        </a:spcBef>
        <a:spcAft>
          <a:spcPct val="0"/>
        </a:spcAft>
        <a:buSzPct val="100000"/>
        <a:buChar char="•"/>
        <a:defRPr sz="2000">
          <a:solidFill>
            <a:srgbClr val="00279F"/>
          </a:solidFill>
          <a:latin typeface="+mn-lt"/>
        </a:defRPr>
      </a:lvl6pPr>
      <a:lvl7pPr marL="2971800" indent="-228600" algn="l" rtl="0" eaLnBrk="0" fontAlgn="base" hangingPunct="0">
        <a:spcBef>
          <a:spcPct val="20000"/>
        </a:spcBef>
        <a:spcAft>
          <a:spcPct val="0"/>
        </a:spcAft>
        <a:buSzPct val="100000"/>
        <a:buChar char="•"/>
        <a:defRPr sz="2000">
          <a:solidFill>
            <a:srgbClr val="00279F"/>
          </a:solidFill>
          <a:latin typeface="+mn-lt"/>
        </a:defRPr>
      </a:lvl7pPr>
      <a:lvl8pPr marL="3429000" indent="-228600" algn="l" rtl="0" eaLnBrk="0" fontAlgn="base" hangingPunct="0">
        <a:spcBef>
          <a:spcPct val="20000"/>
        </a:spcBef>
        <a:spcAft>
          <a:spcPct val="0"/>
        </a:spcAft>
        <a:buSzPct val="100000"/>
        <a:buChar char="•"/>
        <a:defRPr sz="2000">
          <a:solidFill>
            <a:srgbClr val="00279F"/>
          </a:solidFill>
          <a:latin typeface="+mn-lt"/>
        </a:defRPr>
      </a:lvl8pPr>
      <a:lvl9pPr marL="3886200" indent="-228600" algn="l" rtl="0" eaLnBrk="0" fontAlgn="base" hangingPunct="0">
        <a:spcBef>
          <a:spcPct val="20000"/>
        </a:spcBef>
        <a:spcAft>
          <a:spcPct val="0"/>
        </a:spcAft>
        <a:buSzPct val="100000"/>
        <a:buChar char="•"/>
        <a:defRPr sz="2000">
          <a:solidFill>
            <a:srgbClr val="00279F"/>
          </a:solidFill>
          <a:latin typeface="+mn-lt"/>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5106"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75107"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75108" name="Rectangle 4"/>
          <p:cNvSpPr>
            <a:spLocks noGrp="1" noChangeArrowheads="1"/>
          </p:cNvSpPr>
          <p:nvPr>
            <p:ph type="ctrTitle"/>
          </p:nvPr>
        </p:nvSpPr>
        <p:spPr>
          <a:xfrm>
            <a:off x="685800" y="3276600"/>
            <a:ext cx="7772400" cy="1676400"/>
          </a:xfrm>
          <a:noFill/>
          <a:ln/>
        </p:spPr>
        <p:txBody>
          <a:bodyPr/>
          <a:lstStyle/>
          <a:p>
            <a:r>
              <a:rPr lang="en-US" dirty="0"/>
              <a:t/>
            </a:r>
            <a:br>
              <a:rPr lang="en-US" dirty="0"/>
            </a:br>
            <a:r>
              <a:rPr lang="en-US" dirty="0" smtClean="0"/>
              <a:t>Expert </a:t>
            </a:r>
            <a:r>
              <a:rPr lang="en-US" dirty="0"/>
              <a:t>Systems </a:t>
            </a:r>
            <a:br>
              <a:rPr lang="en-US" dirty="0"/>
            </a:br>
            <a:r>
              <a:rPr lang="en-US" dirty="0" smtClean="0"/>
              <a:t>Part 1</a:t>
            </a:r>
            <a:r>
              <a:rPr lang="en-US" dirty="0"/>
              <a:t/>
            </a:r>
            <a:br>
              <a:rPr lang="en-US" dirty="0"/>
            </a:br>
            <a:endParaRPr lang="en-US" dirty="0"/>
          </a:p>
        </p:txBody>
      </p:sp>
      <p:sp>
        <p:nvSpPr>
          <p:cNvPr id="6" name="Slide Number Placeholder 5"/>
          <p:cNvSpPr>
            <a:spLocks noGrp="1"/>
          </p:cNvSpPr>
          <p:nvPr>
            <p:ph type="sldNum" sz="quarter" idx="12"/>
          </p:nvPr>
        </p:nvSpPr>
        <p:spPr/>
        <p:txBody>
          <a:bodyPr/>
          <a:lstStyle/>
          <a:p>
            <a:fld id="{128B5FE5-82F9-4387-9AC9-CD632A7C0F21}" type="slidenum">
              <a:rPr lang="en-US" smtClean="0"/>
              <a:pPr/>
              <a:t>1</a:t>
            </a:fld>
            <a:endParaRPr lang="en-US"/>
          </a:p>
        </p:txBody>
      </p:sp>
      <p:sp>
        <p:nvSpPr>
          <p:cNvPr id="7" name="Text Box 4"/>
          <p:cNvSpPr txBox="1">
            <a:spLocks noChangeArrowheads="1"/>
          </p:cNvSpPr>
          <p:nvPr/>
        </p:nvSpPr>
        <p:spPr bwMode="auto">
          <a:xfrm>
            <a:off x="152400" y="762000"/>
            <a:ext cx="8763000" cy="1676400"/>
          </a:xfrm>
          <a:prstGeom prst="rect">
            <a:avLst/>
          </a:prstGeom>
          <a:solidFill>
            <a:srgbClr val="CCFF99"/>
          </a:solidFill>
          <a:ln w="76200" cmpd="tri">
            <a:solidFill>
              <a:srgbClr val="996600"/>
            </a:solidFill>
            <a:miter lim="800000"/>
            <a:headEnd/>
            <a:tailEnd/>
          </a:ln>
        </p:spPr>
        <p:txBody>
          <a:bodyPr/>
          <a:lstStyle/>
          <a:p>
            <a:pPr algn="ctr" rtl="0" eaLnBrk="0" hangingPunct="0">
              <a:lnSpc>
                <a:spcPct val="120000"/>
              </a:lnSpc>
            </a:pPr>
            <a:r>
              <a:rPr lang="ar-SA" sz="4000" b="1" dirty="0">
                <a:latin typeface="Simplified Arabic" pitchFamily="2" charset="-78"/>
                <a:cs typeface="Simplified Arabic" pitchFamily="2" charset="-78"/>
              </a:rPr>
              <a:t> </a:t>
            </a:r>
            <a:r>
              <a:rPr lang="en-US" sz="4000" b="1" dirty="0" smtClean="0">
                <a:latin typeface="Simplified Arabic" pitchFamily="2" charset="-78"/>
                <a:cs typeface="Simplified Arabic" pitchFamily="2" charset="-78"/>
              </a:rPr>
              <a:t>IE 469 Manufacturing Systems</a:t>
            </a:r>
            <a:endParaRPr lang="ar-SA" sz="4000" b="1" dirty="0">
              <a:latin typeface="Simplified Arabic" pitchFamily="2" charset="-78"/>
              <a:cs typeface="Simplified Arabic" pitchFamily="2" charset="-78"/>
            </a:endParaRPr>
          </a:p>
          <a:p>
            <a:pPr algn="ctr" rtl="0" eaLnBrk="0" hangingPunct="0">
              <a:lnSpc>
                <a:spcPct val="120000"/>
              </a:lnSpc>
            </a:pPr>
            <a:r>
              <a:rPr lang="ar-SA" sz="4000" b="1" dirty="0" smtClean="0">
                <a:latin typeface="Simplified Arabic" pitchFamily="2" charset="-78"/>
                <a:cs typeface="Simplified Arabic" pitchFamily="2" charset="-78"/>
              </a:rPr>
              <a:t>4</a:t>
            </a:r>
            <a:r>
              <a:rPr lang="ar-EG" sz="4000" b="1" dirty="0" smtClean="0">
                <a:latin typeface="Simplified Arabic" pitchFamily="2" charset="-78"/>
                <a:cs typeface="Simplified Arabic" pitchFamily="2" charset="-78"/>
              </a:rPr>
              <a:t>69</a:t>
            </a:r>
            <a:r>
              <a:rPr lang="ar-SA" sz="4000" b="1" dirty="0" smtClean="0">
                <a:latin typeface="Simplified Arabic" pitchFamily="2" charset="-78"/>
                <a:cs typeface="Simplified Arabic" pitchFamily="2" charset="-78"/>
              </a:rPr>
              <a:t> </a:t>
            </a:r>
            <a:r>
              <a:rPr lang="ar-SA" sz="4000" b="1" dirty="0">
                <a:latin typeface="Simplified Arabic" pitchFamily="2" charset="-78"/>
                <a:cs typeface="Simplified Arabic" pitchFamily="2" charset="-78"/>
              </a:rPr>
              <a:t>صنع </a:t>
            </a:r>
            <a:r>
              <a:rPr lang="ar-SA" sz="4000" b="1" dirty="0" smtClean="0">
                <a:latin typeface="Simplified Arabic" pitchFamily="2" charset="-78"/>
                <a:cs typeface="Simplified Arabic" pitchFamily="2" charset="-78"/>
              </a:rPr>
              <a:t>نظم </a:t>
            </a:r>
            <a:r>
              <a:rPr lang="ar-SA" sz="4000" b="1" dirty="0">
                <a:latin typeface="Simplified Arabic" pitchFamily="2" charset="-78"/>
                <a:cs typeface="Simplified Arabic" pitchFamily="2" charset="-78"/>
              </a:rPr>
              <a:t>التصنيع</a:t>
            </a:r>
            <a:endParaRPr lang="en-US" sz="4000" b="1" dirty="0">
              <a:latin typeface="Simplified Arabic" pitchFamily="2" charset="-78"/>
              <a:cs typeface="Simplified Arabic" pitchFamily="2" charset="-78"/>
            </a:endParaRP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02" name="Rectangle 2"/>
          <p:cNvSpPr>
            <a:spLocks noGrp="1" noChangeArrowheads="1"/>
          </p:cNvSpPr>
          <p:nvPr>
            <p:ph type="title"/>
          </p:nvPr>
        </p:nvSpPr>
        <p:spPr>
          <a:xfrm>
            <a:off x="1219200" y="304800"/>
            <a:ext cx="7315200" cy="1600200"/>
          </a:xfrm>
          <a:noFill/>
          <a:ln/>
        </p:spPr>
        <p:txBody>
          <a:bodyPr/>
          <a:lstStyle/>
          <a:p>
            <a:r>
              <a:rPr lang="en-US"/>
              <a:t>When to use an Expert System?</a:t>
            </a:r>
          </a:p>
        </p:txBody>
      </p:sp>
      <p:sp>
        <p:nvSpPr>
          <p:cNvPr id="204803" name="Rectangle 3"/>
          <p:cNvSpPr>
            <a:spLocks noGrp="1" noChangeArrowheads="1"/>
          </p:cNvSpPr>
          <p:nvPr>
            <p:ph type="body" idx="1"/>
          </p:nvPr>
        </p:nvSpPr>
        <p:spPr>
          <a:xfrm>
            <a:off x="698500" y="2247900"/>
            <a:ext cx="7696200" cy="4114800"/>
          </a:xfrm>
          <a:noFill/>
          <a:ln/>
        </p:spPr>
        <p:txBody>
          <a:bodyPr/>
          <a:lstStyle/>
          <a:p>
            <a:pPr>
              <a:buClr>
                <a:srgbClr val="00279F"/>
              </a:buClr>
              <a:buSzPct val="50000"/>
              <a:buFont typeface="Monotype Sorts" pitchFamily="2" charset="2"/>
              <a:buChar char="l"/>
            </a:pPr>
            <a:r>
              <a:rPr lang="en-US" sz="2800"/>
              <a:t>Ultimate users agree that payoff will be high</a:t>
            </a:r>
          </a:p>
          <a:p>
            <a:pPr>
              <a:buClr>
                <a:srgbClr val="00279F"/>
              </a:buClr>
              <a:buSzPct val="50000"/>
              <a:buFont typeface="Monotype Sorts" pitchFamily="2" charset="2"/>
              <a:buChar char="l"/>
            </a:pPr>
            <a:r>
              <a:rPr lang="en-US" sz="2800"/>
              <a:t>Application is knowledge intensive </a:t>
            </a:r>
          </a:p>
          <a:p>
            <a:pPr>
              <a:buClr>
                <a:srgbClr val="00279F"/>
              </a:buClr>
              <a:buSzPct val="50000"/>
              <a:buFont typeface="Monotype Sorts" pitchFamily="2" charset="2"/>
              <a:buChar char="l"/>
            </a:pPr>
            <a:r>
              <a:rPr lang="en-US" sz="2800"/>
              <a:t>A human expert exists</a:t>
            </a:r>
          </a:p>
          <a:p>
            <a:pPr>
              <a:buClr>
                <a:srgbClr val="00279F"/>
              </a:buClr>
              <a:buSzPct val="50000"/>
              <a:buFont typeface="Monotype Sorts" pitchFamily="2" charset="2"/>
              <a:buChar char="l"/>
            </a:pPr>
            <a:r>
              <a:rPr lang="en-US" sz="2800"/>
              <a:t>Not a natural-language intensive application</a:t>
            </a:r>
          </a:p>
          <a:p>
            <a:pPr>
              <a:buClr>
                <a:srgbClr val="00279F"/>
              </a:buClr>
              <a:buSzPct val="50000"/>
              <a:buFont typeface="Monotype Sorts" pitchFamily="2" charset="2"/>
              <a:buChar char="l"/>
            </a:pPr>
            <a:r>
              <a:rPr lang="en-US" sz="2800"/>
              <a:t>A wide range of test cases are available</a:t>
            </a:r>
          </a:p>
          <a:p>
            <a:pPr>
              <a:buClr>
                <a:srgbClr val="00279F"/>
              </a:buClr>
              <a:buSzPct val="50000"/>
              <a:buFont typeface="Monotype Sorts" pitchFamily="2" charset="2"/>
              <a:buChar char="l"/>
            </a:pPr>
            <a:r>
              <a:rPr lang="en-US" sz="2800"/>
              <a:t>Neither creativity nor physical skills are required</a:t>
            </a:r>
          </a:p>
        </p:txBody>
      </p:sp>
      <p:sp>
        <p:nvSpPr>
          <p:cNvPr id="4" name="Slide Number Placeholder 3"/>
          <p:cNvSpPr>
            <a:spLocks noGrp="1"/>
          </p:cNvSpPr>
          <p:nvPr>
            <p:ph type="sldNum" sz="quarter" idx="12"/>
          </p:nvPr>
        </p:nvSpPr>
        <p:spPr/>
        <p:txBody>
          <a:bodyPr/>
          <a:lstStyle/>
          <a:p>
            <a:fld id="{85AEF125-9228-474A-9769-CB0176B86345}" type="slidenum">
              <a:rPr lang="en-US" smtClean="0"/>
              <a:pPr/>
              <a:t>10</a:t>
            </a:fld>
            <a:endParaRPr lang="en-US"/>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6850" name="Rectangle 3074"/>
          <p:cNvSpPr>
            <a:spLocks noGrp="1" noChangeArrowheads="1"/>
          </p:cNvSpPr>
          <p:nvPr>
            <p:ph type="title"/>
          </p:nvPr>
        </p:nvSpPr>
        <p:spPr>
          <a:xfrm>
            <a:off x="1143000" y="228600"/>
            <a:ext cx="7467600" cy="1143000"/>
          </a:xfrm>
        </p:spPr>
        <p:txBody>
          <a:bodyPr/>
          <a:lstStyle/>
          <a:p>
            <a:r>
              <a:rPr lang="en-US"/>
              <a:t>Personnel Involved</a:t>
            </a:r>
          </a:p>
        </p:txBody>
      </p:sp>
      <p:sp>
        <p:nvSpPr>
          <p:cNvPr id="206851" name="Rectangle 3075"/>
          <p:cNvSpPr>
            <a:spLocks noGrp="1" noChangeArrowheads="1"/>
          </p:cNvSpPr>
          <p:nvPr>
            <p:ph type="body" idx="1"/>
          </p:nvPr>
        </p:nvSpPr>
        <p:spPr>
          <a:xfrm>
            <a:off x="685800" y="1752600"/>
            <a:ext cx="7772400" cy="4343400"/>
          </a:xfrm>
        </p:spPr>
        <p:txBody>
          <a:bodyPr/>
          <a:lstStyle/>
          <a:p>
            <a:r>
              <a:rPr lang="en-US"/>
              <a:t>Domain Expert</a:t>
            </a:r>
          </a:p>
          <a:p>
            <a:pPr lvl="1"/>
            <a:r>
              <a:rPr lang="en-US" sz="2400"/>
              <a:t>a person who posses some skills that allow him/her to draw upon past experiences and quickly focus on the core of a given problem.</a:t>
            </a:r>
            <a:endParaRPr lang="en-US"/>
          </a:p>
          <a:p>
            <a:r>
              <a:rPr lang="en-US"/>
              <a:t>User</a:t>
            </a:r>
          </a:p>
          <a:p>
            <a:pPr lvl="1"/>
            <a:r>
              <a:rPr lang="en-US" sz="2400"/>
              <a:t>a person who will use the expert system and ultimately benefit from the domain expert’s knowledge. </a:t>
            </a:r>
          </a:p>
          <a:p>
            <a:r>
              <a:rPr lang="en-US"/>
              <a:t>Knowledge Engineer</a:t>
            </a:r>
          </a:p>
          <a:p>
            <a:pPr lvl="1"/>
            <a:r>
              <a:rPr lang="en-US" sz="2400"/>
              <a:t>a person who designs, develops, and implements expert systems (or other artificial intelligent applications).</a:t>
            </a:r>
          </a:p>
        </p:txBody>
      </p:sp>
      <p:sp>
        <p:nvSpPr>
          <p:cNvPr id="4" name="Slide Number Placeholder 3"/>
          <p:cNvSpPr>
            <a:spLocks noGrp="1"/>
          </p:cNvSpPr>
          <p:nvPr>
            <p:ph type="sldNum" sz="quarter" idx="12"/>
          </p:nvPr>
        </p:nvSpPr>
        <p:spPr/>
        <p:txBody>
          <a:bodyPr/>
          <a:lstStyle/>
          <a:p>
            <a:fld id="{85AEF125-9228-474A-9769-CB0176B86345}" type="slidenum">
              <a:rPr lang="en-US" smtClean="0"/>
              <a:pPr/>
              <a:t>11</a:t>
            </a:fld>
            <a:endParaRPr 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4434" name="Rectangle 2"/>
          <p:cNvSpPr>
            <a:spLocks noGrp="1" noChangeArrowheads="1"/>
          </p:cNvSpPr>
          <p:nvPr>
            <p:ph type="title"/>
          </p:nvPr>
        </p:nvSpPr>
        <p:spPr>
          <a:xfrm>
            <a:off x="1127125" y="-304800"/>
            <a:ext cx="7564438" cy="1143000"/>
          </a:xfrm>
        </p:spPr>
        <p:txBody>
          <a:bodyPr/>
          <a:lstStyle/>
          <a:p>
            <a:r>
              <a:rPr lang="en-US" sz="2800"/>
              <a:t>Phases in Expert System Development</a:t>
            </a:r>
            <a:endParaRPr lang="en-US"/>
          </a:p>
        </p:txBody>
      </p:sp>
      <p:sp>
        <p:nvSpPr>
          <p:cNvPr id="274435" name="Rectangle 3"/>
          <p:cNvSpPr>
            <a:spLocks noChangeArrowheads="1"/>
          </p:cNvSpPr>
          <p:nvPr/>
        </p:nvSpPr>
        <p:spPr bwMode="auto">
          <a:xfrm>
            <a:off x="3886200" y="1676400"/>
            <a:ext cx="1908175" cy="762000"/>
          </a:xfrm>
          <a:prstGeom prst="rect">
            <a:avLst/>
          </a:prstGeom>
          <a:noFill/>
          <a:ln w="12700">
            <a:solidFill>
              <a:schemeClr val="tx1"/>
            </a:solidFill>
            <a:miter lim="800000"/>
            <a:headEnd/>
            <a:tailEnd/>
          </a:ln>
          <a:effectLst/>
        </p:spPr>
        <p:txBody>
          <a:bodyPr wrap="none" anchor="ctr"/>
          <a:lstStyle/>
          <a:p>
            <a:endParaRPr lang="en-US"/>
          </a:p>
        </p:txBody>
      </p:sp>
      <p:sp>
        <p:nvSpPr>
          <p:cNvPr id="274436" name="Rectangle 4"/>
          <p:cNvSpPr>
            <a:spLocks noChangeArrowheads="1"/>
          </p:cNvSpPr>
          <p:nvPr/>
        </p:nvSpPr>
        <p:spPr bwMode="auto">
          <a:xfrm>
            <a:off x="3886200" y="609600"/>
            <a:ext cx="1908175" cy="762000"/>
          </a:xfrm>
          <a:prstGeom prst="rect">
            <a:avLst/>
          </a:prstGeom>
          <a:noFill/>
          <a:ln w="12700">
            <a:solidFill>
              <a:schemeClr val="tx1"/>
            </a:solidFill>
            <a:miter lim="800000"/>
            <a:headEnd/>
            <a:tailEnd/>
          </a:ln>
          <a:effectLst/>
        </p:spPr>
        <p:txBody>
          <a:bodyPr wrap="none" anchor="ctr"/>
          <a:lstStyle/>
          <a:p>
            <a:endParaRPr lang="en-US"/>
          </a:p>
        </p:txBody>
      </p:sp>
      <p:sp>
        <p:nvSpPr>
          <p:cNvPr id="274438" name="Rectangle 6"/>
          <p:cNvSpPr>
            <a:spLocks noChangeArrowheads="1"/>
          </p:cNvSpPr>
          <p:nvPr/>
        </p:nvSpPr>
        <p:spPr bwMode="auto">
          <a:xfrm>
            <a:off x="3886200" y="5029200"/>
            <a:ext cx="1908175" cy="762000"/>
          </a:xfrm>
          <a:prstGeom prst="rect">
            <a:avLst/>
          </a:prstGeom>
          <a:noFill/>
          <a:ln w="12700">
            <a:solidFill>
              <a:schemeClr val="tx1"/>
            </a:solidFill>
            <a:miter lim="800000"/>
            <a:headEnd/>
            <a:tailEnd/>
          </a:ln>
          <a:effectLst/>
        </p:spPr>
        <p:txBody>
          <a:bodyPr wrap="none" anchor="ctr"/>
          <a:lstStyle/>
          <a:p>
            <a:endParaRPr lang="en-US"/>
          </a:p>
        </p:txBody>
      </p:sp>
      <p:sp>
        <p:nvSpPr>
          <p:cNvPr id="274439" name="Rectangle 7"/>
          <p:cNvSpPr>
            <a:spLocks noChangeArrowheads="1"/>
          </p:cNvSpPr>
          <p:nvPr/>
        </p:nvSpPr>
        <p:spPr bwMode="auto">
          <a:xfrm>
            <a:off x="3886200" y="3810000"/>
            <a:ext cx="1908175" cy="762000"/>
          </a:xfrm>
          <a:prstGeom prst="rect">
            <a:avLst/>
          </a:prstGeom>
          <a:noFill/>
          <a:ln w="12700">
            <a:solidFill>
              <a:schemeClr val="tx1"/>
            </a:solidFill>
            <a:miter lim="800000"/>
            <a:headEnd/>
            <a:tailEnd/>
          </a:ln>
          <a:effectLst/>
        </p:spPr>
        <p:txBody>
          <a:bodyPr wrap="none" anchor="ctr"/>
          <a:lstStyle/>
          <a:p>
            <a:endParaRPr lang="en-US"/>
          </a:p>
        </p:txBody>
      </p:sp>
      <p:sp>
        <p:nvSpPr>
          <p:cNvPr id="274440" name="Rectangle 8"/>
          <p:cNvSpPr>
            <a:spLocks noChangeArrowheads="1"/>
          </p:cNvSpPr>
          <p:nvPr/>
        </p:nvSpPr>
        <p:spPr bwMode="auto">
          <a:xfrm>
            <a:off x="3886200" y="2743200"/>
            <a:ext cx="1908175" cy="762000"/>
          </a:xfrm>
          <a:prstGeom prst="rect">
            <a:avLst/>
          </a:prstGeom>
          <a:noFill/>
          <a:ln w="12700">
            <a:solidFill>
              <a:schemeClr val="tx1"/>
            </a:solidFill>
            <a:miter lim="800000"/>
            <a:headEnd/>
            <a:tailEnd/>
          </a:ln>
          <a:effectLst/>
        </p:spPr>
        <p:txBody>
          <a:bodyPr wrap="none" anchor="ctr"/>
          <a:lstStyle/>
          <a:p>
            <a:endParaRPr lang="en-US"/>
          </a:p>
        </p:txBody>
      </p:sp>
      <p:sp>
        <p:nvSpPr>
          <p:cNvPr id="274443" name="Rectangle 11"/>
          <p:cNvSpPr>
            <a:spLocks noChangeArrowheads="1"/>
          </p:cNvSpPr>
          <p:nvPr/>
        </p:nvSpPr>
        <p:spPr bwMode="auto">
          <a:xfrm>
            <a:off x="3886200" y="5943600"/>
            <a:ext cx="1908175" cy="762000"/>
          </a:xfrm>
          <a:prstGeom prst="rect">
            <a:avLst/>
          </a:prstGeom>
          <a:noFill/>
          <a:ln w="12700">
            <a:solidFill>
              <a:schemeClr val="tx1"/>
            </a:solidFill>
            <a:miter lim="800000"/>
            <a:headEnd/>
            <a:tailEnd/>
          </a:ln>
          <a:effectLst/>
        </p:spPr>
        <p:txBody>
          <a:bodyPr wrap="none" anchor="ctr"/>
          <a:lstStyle/>
          <a:p>
            <a:endParaRPr lang="en-US"/>
          </a:p>
        </p:txBody>
      </p:sp>
      <p:sp>
        <p:nvSpPr>
          <p:cNvPr id="274444" name="Text Box 12"/>
          <p:cNvSpPr txBox="1">
            <a:spLocks noChangeArrowheads="1"/>
          </p:cNvSpPr>
          <p:nvPr/>
        </p:nvSpPr>
        <p:spPr bwMode="auto">
          <a:xfrm>
            <a:off x="4098925" y="620713"/>
            <a:ext cx="1027113" cy="730250"/>
          </a:xfrm>
          <a:prstGeom prst="rect">
            <a:avLst/>
          </a:prstGeom>
          <a:noFill/>
          <a:ln w="12700">
            <a:noFill/>
            <a:miter lim="800000"/>
            <a:headEnd/>
            <a:tailEnd/>
          </a:ln>
          <a:effectLst/>
        </p:spPr>
        <p:txBody>
          <a:bodyPr wrap="none">
            <a:spAutoFit/>
          </a:bodyPr>
          <a:lstStyle/>
          <a:p>
            <a:r>
              <a:rPr lang="en-US" sz="1400">
                <a:solidFill>
                  <a:srgbClr val="000099"/>
                </a:solidFill>
              </a:rPr>
              <a:t>Phase 1</a:t>
            </a:r>
          </a:p>
          <a:p>
            <a:endParaRPr lang="en-US" sz="1400">
              <a:solidFill>
                <a:srgbClr val="000099"/>
              </a:solidFill>
            </a:endParaRPr>
          </a:p>
          <a:p>
            <a:r>
              <a:rPr lang="en-US" sz="1400">
                <a:solidFill>
                  <a:srgbClr val="000099"/>
                </a:solidFill>
              </a:rPr>
              <a:t>Assessment</a:t>
            </a:r>
          </a:p>
        </p:txBody>
      </p:sp>
      <p:sp>
        <p:nvSpPr>
          <p:cNvPr id="274446" name="Text Box 14"/>
          <p:cNvSpPr txBox="1">
            <a:spLocks noChangeArrowheads="1"/>
          </p:cNvSpPr>
          <p:nvPr/>
        </p:nvSpPr>
        <p:spPr bwMode="auto">
          <a:xfrm>
            <a:off x="3914775" y="1763713"/>
            <a:ext cx="1879600" cy="730250"/>
          </a:xfrm>
          <a:prstGeom prst="rect">
            <a:avLst/>
          </a:prstGeom>
          <a:noFill/>
          <a:ln w="12700">
            <a:noFill/>
            <a:miter lim="800000"/>
            <a:headEnd/>
            <a:tailEnd/>
          </a:ln>
          <a:effectLst/>
        </p:spPr>
        <p:txBody>
          <a:bodyPr wrap="none">
            <a:spAutoFit/>
          </a:bodyPr>
          <a:lstStyle/>
          <a:p>
            <a:r>
              <a:rPr lang="en-US" sz="1400">
                <a:solidFill>
                  <a:srgbClr val="000099"/>
                </a:solidFill>
              </a:rPr>
              <a:t>Phase 2</a:t>
            </a:r>
          </a:p>
          <a:p>
            <a:endParaRPr lang="en-US" sz="1400">
              <a:solidFill>
                <a:srgbClr val="000099"/>
              </a:solidFill>
            </a:endParaRPr>
          </a:p>
          <a:p>
            <a:r>
              <a:rPr lang="en-US" sz="1400">
                <a:solidFill>
                  <a:srgbClr val="000099"/>
                </a:solidFill>
              </a:rPr>
              <a:t>Knowledge Acquisition</a:t>
            </a:r>
          </a:p>
        </p:txBody>
      </p:sp>
      <p:sp>
        <p:nvSpPr>
          <p:cNvPr id="274448" name="Text Box 16"/>
          <p:cNvSpPr txBox="1">
            <a:spLocks noChangeArrowheads="1"/>
          </p:cNvSpPr>
          <p:nvPr/>
        </p:nvSpPr>
        <p:spPr bwMode="auto">
          <a:xfrm>
            <a:off x="4006850" y="2830513"/>
            <a:ext cx="733425" cy="730250"/>
          </a:xfrm>
          <a:prstGeom prst="rect">
            <a:avLst/>
          </a:prstGeom>
          <a:noFill/>
          <a:ln w="12700">
            <a:noFill/>
            <a:miter lim="800000"/>
            <a:headEnd/>
            <a:tailEnd/>
          </a:ln>
          <a:effectLst/>
        </p:spPr>
        <p:txBody>
          <a:bodyPr wrap="none">
            <a:spAutoFit/>
          </a:bodyPr>
          <a:lstStyle/>
          <a:p>
            <a:r>
              <a:rPr lang="en-US" sz="1400">
                <a:solidFill>
                  <a:srgbClr val="000099"/>
                </a:solidFill>
              </a:rPr>
              <a:t>Phase 3</a:t>
            </a:r>
          </a:p>
          <a:p>
            <a:endParaRPr lang="en-US" sz="1400">
              <a:solidFill>
                <a:srgbClr val="000099"/>
              </a:solidFill>
            </a:endParaRPr>
          </a:p>
          <a:p>
            <a:r>
              <a:rPr lang="en-US" sz="1400">
                <a:solidFill>
                  <a:srgbClr val="000099"/>
                </a:solidFill>
              </a:rPr>
              <a:t>Design</a:t>
            </a:r>
          </a:p>
        </p:txBody>
      </p:sp>
      <p:sp>
        <p:nvSpPr>
          <p:cNvPr id="274449" name="Text Box 17"/>
          <p:cNvSpPr txBox="1">
            <a:spLocks noChangeArrowheads="1"/>
          </p:cNvSpPr>
          <p:nvPr/>
        </p:nvSpPr>
        <p:spPr bwMode="auto">
          <a:xfrm>
            <a:off x="4006850" y="3821113"/>
            <a:ext cx="733425" cy="730250"/>
          </a:xfrm>
          <a:prstGeom prst="rect">
            <a:avLst/>
          </a:prstGeom>
          <a:noFill/>
          <a:ln w="12700">
            <a:noFill/>
            <a:miter lim="800000"/>
            <a:headEnd/>
            <a:tailEnd/>
          </a:ln>
          <a:effectLst/>
        </p:spPr>
        <p:txBody>
          <a:bodyPr wrap="none">
            <a:spAutoFit/>
          </a:bodyPr>
          <a:lstStyle/>
          <a:p>
            <a:r>
              <a:rPr lang="en-US" sz="1400">
                <a:solidFill>
                  <a:srgbClr val="000099"/>
                </a:solidFill>
              </a:rPr>
              <a:t>Phase 4</a:t>
            </a:r>
          </a:p>
          <a:p>
            <a:endParaRPr lang="en-US" sz="1400">
              <a:solidFill>
                <a:srgbClr val="000099"/>
              </a:solidFill>
            </a:endParaRPr>
          </a:p>
          <a:p>
            <a:r>
              <a:rPr lang="en-US" sz="1400">
                <a:solidFill>
                  <a:srgbClr val="000099"/>
                </a:solidFill>
              </a:rPr>
              <a:t>Test</a:t>
            </a:r>
          </a:p>
        </p:txBody>
      </p:sp>
      <p:sp>
        <p:nvSpPr>
          <p:cNvPr id="274450" name="Text Box 18"/>
          <p:cNvSpPr txBox="1">
            <a:spLocks noChangeArrowheads="1"/>
          </p:cNvSpPr>
          <p:nvPr/>
        </p:nvSpPr>
        <p:spPr bwMode="auto">
          <a:xfrm>
            <a:off x="4006850" y="5040313"/>
            <a:ext cx="1281113" cy="730250"/>
          </a:xfrm>
          <a:prstGeom prst="rect">
            <a:avLst/>
          </a:prstGeom>
          <a:noFill/>
          <a:ln w="12700">
            <a:noFill/>
            <a:miter lim="800000"/>
            <a:headEnd/>
            <a:tailEnd/>
          </a:ln>
          <a:effectLst/>
        </p:spPr>
        <p:txBody>
          <a:bodyPr wrap="none">
            <a:spAutoFit/>
          </a:bodyPr>
          <a:lstStyle/>
          <a:p>
            <a:r>
              <a:rPr lang="en-US" sz="1400">
                <a:solidFill>
                  <a:srgbClr val="000099"/>
                </a:solidFill>
              </a:rPr>
              <a:t>Phase 5</a:t>
            </a:r>
          </a:p>
          <a:p>
            <a:endParaRPr lang="en-US" sz="1400">
              <a:solidFill>
                <a:srgbClr val="000099"/>
              </a:solidFill>
            </a:endParaRPr>
          </a:p>
          <a:p>
            <a:r>
              <a:rPr lang="en-US" sz="1400">
                <a:solidFill>
                  <a:srgbClr val="000099"/>
                </a:solidFill>
              </a:rPr>
              <a:t>Documentation</a:t>
            </a:r>
          </a:p>
        </p:txBody>
      </p:sp>
      <p:sp>
        <p:nvSpPr>
          <p:cNvPr id="274452" name="Text Box 20"/>
          <p:cNvSpPr txBox="1">
            <a:spLocks noChangeArrowheads="1"/>
          </p:cNvSpPr>
          <p:nvPr/>
        </p:nvSpPr>
        <p:spPr bwMode="auto">
          <a:xfrm>
            <a:off x="3914775" y="6030913"/>
            <a:ext cx="1104900" cy="730250"/>
          </a:xfrm>
          <a:prstGeom prst="rect">
            <a:avLst/>
          </a:prstGeom>
          <a:noFill/>
          <a:ln w="12700">
            <a:noFill/>
            <a:miter lim="800000"/>
            <a:headEnd/>
            <a:tailEnd/>
          </a:ln>
          <a:effectLst/>
        </p:spPr>
        <p:txBody>
          <a:bodyPr wrap="none">
            <a:spAutoFit/>
          </a:bodyPr>
          <a:lstStyle/>
          <a:p>
            <a:r>
              <a:rPr lang="en-US" sz="1400">
                <a:solidFill>
                  <a:srgbClr val="000099"/>
                </a:solidFill>
              </a:rPr>
              <a:t>Phase 6</a:t>
            </a:r>
          </a:p>
          <a:p>
            <a:endParaRPr lang="en-US" sz="1400">
              <a:solidFill>
                <a:srgbClr val="000099"/>
              </a:solidFill>
            </a:endParaRPr>
          </a:p>
          <a:p>
            <a:r>
              <a:rPr lang="en-US" sz="1400">
                <a:solidFill>
                  <a:srgbClr val="000099"/>
                </a:solidFill>
              </a:rPr>
              <a:t>Maintenance</a:t>
            </a:r>
          </a:p>
        </p:txBody>
      </p:sp>
      <p:sp>
        <p:nvSpPr>
          <p:cNvPr id="274453" name="Line 21"/>
          <p:cNvSpPr>
            <a:spLocks noChangeShapeType="1"/>
          </p:cNvSpPr>
          <p:nvPr/>
        </p:nvSpPr>
        <p:spPr bwMode="auto">
          <a:xfrm>
            <a:off x="4740275" y="1371600"/>
            <a:ext cx="0" cy="30480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54" name="Line 22"/>
          <p:cNvSpPr>
            <a:spLocks noChangeShapeType="1"/>
          </p:cNvSpPr>
          <p:nvPr/>
        </p:nvSpPr>
        <p:spPr bwMode="auto">
          <a:xfrm>
            <a:off x="4740275" y="2438400"/>
            <a:ext cx="0" cy="30480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55" name="Line 23"/>
          <p:cNvSpPr>
            <a:spLocks noChangeShapeType="1"/>
          </p:cNvSpPr>
          <p:nvPr/>
        </p:nvSpPr>
        <p:spPr bwMode="auto">
          <a:xfrm>
            <a:off x="4740275" y="3505200"/>
            <a:ext cx="0" cy="30480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56" name="Line 24"/>
          <p:cNvSpPr>
            <a:spLocks noChangeShapeType="1"/>
          </p:cNvSpPr>
          <p:nvPr/>
        </p:nvSpPr>
        <p:spPr bwMode="auto">
          <a:xfrm>
            <a:off x="4740275" y="4572000"/>
            <a:ext cx="0" cy="45720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57" name="Line 25"/>
          <p:cNvSpPr>
            <a:spLocks noChangeShapeType="1"/>
          </p:cNvSpPr>
          <p:nvPr/>
        </p:nvSpPr>
        <p:spPr bwMode="auto">
          <a:xfrm>
            <a:off x="4740275" y="5791200"/>
            <a:ext cx="0" cy="15240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58" name="Line 26"/>
          <p:cNvSpPr>
            <a:spLocks noChangeShapeType="1"/>
          </p:cNvSpPr>
          <p:nvPr/>
        </p:nvSpPr>
        <p:spPr bwMode="auto">
          <a:xfrm>
            <a:off x="5794375" y="6324600"/>
            <a:ext cx="2511425" cy="0"/>
          </a:xfrm>
          <a:prstGeom prst="line">
            <a:avLst/>
          </a:prstGeom>
          <a:noFill/>
          <a:ln w="12700">
            <a:solidFill>
              <a:schemeClr val="tx1"/>
            </a:solidFill>
            <a:round/>
            <a:headEnd/>
            <a:tailEnd/>
          </a:ln>
          <a:effectLst/>
        </p:spPr>
        <p:txBody>
          <a:bodyPr wrap="none" anchor="ctr"/>
          <a:lstStyle/>
          <a:p>
            <a:endParaRPr lang="en-US"/>
          </a:p>
        </p:txBody>
      </p:sp>
      <p:sp>
        <p:nvSpPr>
          <p:cNvPr id="274459" name="Line 27"/>
          <p:cNvSpPr>
            <a:spLocks noChangeShapeType="1"/>
          </p:cNvSpPr>
          <p:nvPr/>
        </p:nvSpPr>
        <p:spPr bwMode="auto">
          <a:xfrm flipV="1">
            <a:off x="8305800" y="838200"/>
            <a:ext cx="0" cy="5486400"/>
          </a:xfrm>
          <a:prstGeom prst="line">
            <a:avLst/>
          </a:prstGeom>
          <a:noFill/>
          <a:ln w="12700">
            <a:solidFill>
              <a:schemeClr val="tx1"/>
            </a:solidFill>
            <a:round/>
            <a:headEnd/>
            <a:tailEnd/>
          </a:ln>
          <a:effectLst/>
        </p:spPr>
        <p:txBody>
          <a:bodyPr wrap="none" anchor="ctr"/>
          <a:lstStyle/>
          <a:p>
            <a:endParaRPr lang="en-US"/>
          </a:p>
        </p:txBody>
      </p:sp>
      <p:sp>
        <p:nvSpPr>
          <p:cNvPr id="274460" name="Line 28"/>
          <p:cNvSpPr>
            <a:spLocks noChangeShapeType="1"/>
          </p:cNvSpPr>
          <p:nvPr/>
        </p:nvSpPr>
        <p:spPr bwMode="auto">
          <a:xfrm flipH="1">
            <a:off x="5794375" y="838200"/>
            <a:ext cx="2511425" cy="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62" name="Line 30"/>
          <p:cNvSpPr>
            <a:spLocks noChangeShapeType="1"/>
          </p:cNvSpPr>
          <p:nvPr/>
        </p:nvSpPr>
        <p:spPr bwMode="auto">
          <a:xfrm>
            <a:off x="5794375" y="4191000"/>
            <a:ext cx="1749425" cy="0"/>
          </a:xfrm>
          <a:prstGeom prst="line">
            <a:avLst/>
          </a:prstGeom>
          <a:noFill/>
          <a:ln w="12700">
            <a:solidFill>
              <a:schemeClr val="tx1"/>
            </a:solidFill>
            <a:round/>
            <a:headEnd/>
            <a:tailEnd/>
          </a:ln>
          <a:effectLst/>
        </p:spPr>
        <p:txBody>
          <a:bodyPr wrap="none" anchor="ctr"/>
          <a:lstStyle/>
          <a:p>
            <a:endParaRPr lang="en-US"/>
          </a:p>
        </p:txBody>
      </p:sp>
      <p:sp>
        <p:nvSpPr>
          <p:cNvPr id="274463" name="Line 31"/>
          <p:cNvSpPr>
            <a:spLocks noChangeShapeType="1"/>
          </p:cNvSpPr>
          <p:nvPr/>
        </p:nvSpPr>
        <p:spPr bwMode="auto">
          <a:xfrm flipV="1">
            <a:off x="7543800" y="1981200"/>
            <a:ext cx="0" cy="2209800"/>
          </a:xfrm>
          <a:prstGeom prst="line">
            <a:avLst/>
          </a:prstGeom>
          <a:noFill/>
          <a:ln w="12700">
            <a:solidFill>
              <a:schemeClr val="tx1"/>
            </a:solidFill>
            <a:round/>
            <a:headEnd/>
            <a:tailEnd/>
          </a:ln>
          <a:effectLst/>
        </p:spPr>
        <p:txBody>
          <a:bodyPr wrap="none" anchor="ctr"/>
          <a:lstStyle/>
          <a:p>
            <a:endParaRPr lang="en-US"/>
          </a:p>
        </p:txBody>
      </p:sp>
      <p:sp>
        <p:nvSpPr>
          <p:cNvPr id="274464" name="Line 32"/>
          <p:cNvSpPr>
            <a:spLocks noChangeShapeType="1"/>
          </p:cNvSpPr>
          <p:nvPr/>
        </p:nvSpPr>
        <p:spPr bwMode="auto">
          <a:xfrm flipH="1">
            <a:off x="5794375" y="1981200"/>
            <a:ext cx="1749425" cy="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65" name="Line 33"/>
          <p:cNvSpPr>
            <a:spLocks noChangeShapeType="1"/>
          </p:cNvSpPr>
          <p:nvPr/>
        </p:nvSpPr>
        <p:spPr bwMode="auto">
          <a:xfrm flipV="1">
            <a:off x="6705600" y="3200400"/>
            <a:ext cx="0" cy="990600"/>
          </a:xfrm>
          <a:prstGeom prst="line">
            <a:avLst/>
          </a:prstGeom>
          <a:noFill/>
          <a:ln w="12700">
            <a:solidFill>
              <a:schemeClr val="tx1"/>
            </a:solidFill>
            <a:round/>
            <a:headEnd/>
            <a:tailEnd/>
          </a:ln>
          <a:effectLst/>
        </p:spPr>
        <p:txBody>
          <a:bodyPr wrap="none" anchor="ctr"/>
          <a:lstStyle/>
          <a:p>
            <a:endParaRPr lang="en-US"/>
          </a:p>
        </p:txBody>
      </p:sp>
      <p:sp>
        <p:nvSpPr>
          <p:cNvPr id="274466" name="Line 34"/>
          <p:cNvSpPr>
            <a:spLocks noChangeShapeType="1"/>
          </p:cNvSpPr>
          <p:nvPr/>
        </p:nvSpPr>
        <p:spPr bwMode="auto">
          <a:xfrm flipH="1">
            <a:off x="5794375" y="3200400"/>
            <a:ext cx="911225" cy="0"/>
          </a:xfrm>
          <a:prstGeom prst="line">
            <a:avLst/>
          </a:prstGeom>
          <a:noFill/>
          <a:ln w="12700">
            <a:solidFill>
              <a:schemeClr val="tx1"/>
            </a:solidFill>
            <a:round/>
            <a:headEnd/>
            <a:tailEnd type="triangle" w="med" len="med"/>
          </a:ln>
          <a:effectLst/>
        </p:spPr>
        <p:txBody>
          <a:bodyPr wrap="none" anchor="ctr"/>
          <a:lstStyle/>
          <a:p>
            <a:endParaRPr lang="en-US"/>
          </a:p>
        </p:txBody>
      </p:sp>
      <p:sp>
        <p:nvSpPr>
          <p:cNvPr id="274467" name="Text Box 35"/>
          <p:cNvSpPr txBox="1">
            <a:spLocks noChangeArrowheads="1"/>
          </p:cNvSpPr>
          <p:nvPr/>
        </p:nvSpPr>
        <p:spPr bwMode="auto">
          <a:xfrm>
            <a:off x="1889125" y="1458913"/>
            <a:ext cx="1173163" cy="304800"/>
          </a:xfrm>
          <a:prstGeom prst="rect">
            <a:avLst/>
          </a:prstGeom>
          <a:noFill/>
          <a:ln w="12700">
            <a:noFill/>
            <a:miter lim="800000"/>
            <a:headEnd/>
            <a:tailEnd/>
          </a:ln>
          <a:effectLst/>
        </p:spPr>
        <p:txBody>
          <a:bodyPr wrap="none">
            <a:spAutoFit/>
          </a:bodyPr>
          <a:lstStyle/>
          <a:p>
            <a:r>
              <a:rPr lang="en-US" sz="1400">
                <a:solidFill>
                  <a:srgbClr val="000099"/>
                </a:solidFill>
              </a:rPr>
              <a:t>Requirements</a:t>
            </a:r>
          </a:p>
        </p:txBody>
      </p:sp>
      <p:sp>
        <p:nvSpPr>
          <p:cNvPr id="274468" name="Text Box 36"/>
          <p:cNvSpPr txBox="1">
            <a:spLocks noChangeArrowheads="1"/>
          </p:cNvSpPr>
          <p:nvPr/>
        </p:nvSpPr>
        <p:spPr bwMode="auto">
          <a:xfrm>
            <a:off x="1889125" y="2493963"/>
            <a:ext cx="1004888" cy="304800"/>
          </a:xfrm>
          <a:prstGeom prst="rect">
            <a:avLst/>
          </a:prstGeom>
          <a:noFill/>
          <a:ln w="12700">
            <a:noFill/>
            <a:miter lim="800000"/>
            <a:headEnd/>
            <a:tailEnd/>
          </a:ln>
          <a:effectLst/>
        </p:spPr>
        <p:txBody>
          <a:bodyPr wrap="none">
            <a:spAutoFit/>
          </a:bodyPr>
          <a:lstStyle/>
          <a:p>
            <a:r>
              <a:rPr lang="en-US" sz="1400">
                <a:solidFill>
                  <a:srgbClr val="000099"/>
                </a:solidFill>
              </a:rPr>
              <a:t>Knowledge</a:t>
            </a:r>
          </a:p>
        </p:txBody>
      </p:sp>
      <p:sp>
        <p:nvSpPr>
          <p:cNvPr id="274469" name="Text Box 37"/>
          <p:cNvSpPr txBox="1">
            <a:spLocks noChangeArrowheads="1"/>
          </p:cNvSpPr>
          <p:nvPr/>
        </p:nvSpPr>
        <p:spPr bwMode="auto">
          <a:xfrm>
            <a:off x="1889125" y="3560763"/>
            <a:ext cx="835025" cy="304800"/>
          </a:xfrm>
          <a:prstGeom prst="rect">
            <a:avLst/>
          </a:prstGeom>
          <a:noFill/>
          <a:ln w="12700">
            <a:noFill/>
            <a:miter lim="800000"/>
            <a:headEnd/>
            <a:tailEnd/>
          </a:ln>
          <a:effectLst/>
        </p:spPr>
        <p:txBody>
          <a:bodyPr wrap="none">
            <a:spAutoFit/>
          </a:bodyPr>
          <a:lstStyle/>
          <a:p>
            <a:r>
              <a:rPr lang="en-US" sz="1400">
                <a:solidFill>
                  <a:srgbClr val="000099"/>
                </a:solidFill>
              </a:rPr>
              <a:t>Structure</a:t>
            </a:r>
          </a:p>
        </p:txBody>
      </p:sp>
      <p:sp>
        <p:nvSpPr>
          <p:cNvPr id="274470" name="Text Box 38"/>
          <p:cNvSpPr txBox="1">
            <a:spLocks noChangeArrowheads="1"/>
          </p:cNvSpPr>
          <p:nvPr/>
        </p:nvSpPr>
        <p:spPr bwMode="auto">
          <a:xfrm>
            <a:off x="1889125" y="4735513"/>
            <a:ext cx="954088" cy="304800"/>
          </a:xfrm>
          <a:prstGeom prst="rect">
            <a:avLst/>
          </a:prstGeom>
          <a:noFill/>
          <a:ln w="12700">
            <a:noFill/>
            <a:miter lim="800000"/>
            <a:headEnd/>
            <a:tailEnd/>
          </a:ln>
          <a:effectLst/>
        </p:spPr>
        <p:txBody>
          <a:bodyPr wrap="none">
            <a:spAutoFit/>
          </a:bodyPr>
          <a:lstStyle/>
          <a:p>
            <a:r>
              <a:rPr lang="en-US" sz="1400">
                <a:solidFill>
                  <a:srgbClr val="000099"/>
                </a:solidFill>
              </a:rPr>
              <a:t>Evaluation</a:t>
            </a:r>
          </a:p>
        </p:txBody>
      </p:sp>
      <p:sp>
        <p:nvSpPr>
          <p:cNvPr id="274471" name="Text Box 39"/>
          <p:cNvSpPr txBox="1">
            <a:spLocks noChangeArrowheads="1"/>
          </p:cNvSpPr>
          <p:nvPr/>
        </p:nvSpPr>
        <p:spPr bwMode="auto">
          <a:xfrm>
            <a:off x="1889125" y="5726113"/>
            <a:ext cx="736600" cy="304800"/>
          </a:xfrm>
          <a:prstGeom prst="rect">
            <a:avLst/>
          </a:prstGeom>
          <a:noFill/>
          <a:ln w="12700">
            <a:noFill/>
            <a:miter lim="800000"/>
            <a:headEnd/>
            <a:tailEnd/>
          </a:ln>
          <a:effectLst/>
        </p:spPr>
        <p:txBody>
          <a:bodyPr wrap="none">
            <a:spAutoFit/>
          </a:bodyPr>
          <a:lstStyle/>
          <a:p>
            <a:r>
              <a:rPr lang="en-US" sz="1400">
                <a:solidFill>
                  <a:srgbClr val="000099"/>
                </a:solidFill>
              </a:rPr>
              <a:t>Product</a:t>
            </a:r>
          </a:p>
        </p:txBody>
      </p:sp>
      <p:sp>
        <p:nvSpPr>
          <p:cNvPr id="274472" name="Text Box 40"/>
          <p:cNvSpPr txBox="1">
            <a:spLocks noChangeArrowheads="1"/>
          </p:cNvSpPr>
          <p:nvPr/>
        </p:nvSpPr>
        <p:spPr bwMode="auto">
          <a:xfrm>
            <a:off x="5794375" y="2830513"/>
            <a:ext cx="1084263" cy="304800"/>
          </a:xfrm>
          <a:prstGeom prst="rect">
            <a:avLst/>
          </a:prstGeom>
          <a:noFill/>
          <a:ln w="12700">
            <a:noFill/>
            <a:miter lim="800000"/>
            <a:headEnd/>
            <a:tailEnd/>
          </a:ln>
          <a:effectLst/>
        </p:spPr>
        <p:txBody>
          <a:bodyPr wrap="none">
            <a:spAutoFit/>
          </a:bodyPr>
          <a:lstStyle/>
          <a:p>
            <a:r>
              <a:rPr lang="en-US" sz="1400">
                <a:solidFill>
                  <a:srgbClr val="000099"/>
                </a:solidFill>
              </a:rPr>
              <a:t>Refinements</a:t>
            </a:r>
          </a:p>
        </p:txBody>
      </p:sp>
      <p:sp>
        <p:nvSpPr>
          <p:cNvPr id="274473" name="Text Box 41"/>
          <p:cNvSpPr txBox="1">
            <a:spLocks noChangeArrowheads="1"/>
          </p:cNvSpPr>
          <p:nvPr/>
        </p:nvSpPr>
        <p:spPr bwMode="auto">
          <a:xfrm>
            <a:off x="6080125" y="1546225"/>
            <a:ext cx="1092200" cy="304800"/>
          </a:xfrm>
          <a:prstGeom prst="rect">
            <a:avLst/>
          </a:prstGeom>
          <a:noFill/>
          <a:ln w="12700">
            <a:noFill/>
            <a:miter lim="800000"/>
            <a:headEnd/>
            <a:tailEnd/>
          </a:ln>
          <a:effectLst/>
        </p:spPr>
        <p:txBody>
          <a:bodyPr wrap="none">
            <a:spAutoFit/>
          </a:bodyPr>
          <a:lstStyle/>
          <a:p>
            <a:r>
              <a:rPr lang="en-US" sz="1400">
                <a:solidFill>
                  <a:srgbClr val="000099"/>
                </a:solidFill>
              </a:rPr>
              <a:t>Explorations</a:t>
            </a:r>
          </a:p>
        </p:txBody>
      </p:sp>
      <p:sp>
        <p:nvSpPr>
          <p:cNvPr id="274474" name="Text Box 42"/>
          <p:cNvSpPr txBox="1">
            <a:spLocks noChangeArrowheads="1"/>
          </p:cNvSpPr>
          <p:nvPr/>
        </p:nvSpPr>
        <p:spPr bwMode="auto">
          <a:xfrm>
            <a:off x="5988050" y="609600"/>
            <a:ext cx="1290638" cy="304800"/>
          </a:xfrm>
          <a:prstGeom prst="rect">
            <a:avLst/>
          </a:prstGeom>
          <a:noFill/>
          <a:ln w="12700">
            <a:noFill/>
            <a:miter lim="800000"/>
            <a:headEnd/>
            <a:tailEnd/>
          </a:ln>
          <a:effectLst/>
        </p:spPr>
        <p:txBody>
          <a:bodyPr wrap="none">
            <a:spAutoFit/>
          </a:bodyPr>
          <a:lstStyle/>
          <a:p>
            <a:r>
              <a:rPr lang="en-US" sz="1400">
                <a:solidFill>
                  <a:srgbClr val="000099"/>
                </a:solidFill>
              </a:rPr>
              <a:t>Reformulations</a:t>
            </a:r>
          </a:p>
        </p:txBody>
      </p:sp>
      <p:sp>
        <p:nvSpPr>
          <p:cNvPr id="36" name="Slide Number Placeholder 35"/>
          <p:cNvSpPr>
            <a:spLocks noGrp="1"/>
          </p:cNvSpPr>
          <p:nvPr>
            <p:ph type="sldNum" sz="quarter" idx="12"/>
          </p:nvPr>
        </p:nvSpPr>
        <p:spPr/>
        <p:txBody>
          <a:bodyPr/>
          <a:lstStyle/>
          <a:p>
            <a:fld id="{EE9549BA-11BA-415C-BD7A-B83ACBA651F3}" type="slidenum">
              <a:rPr lang="en-US" smtClean="0"/>
              <a:pPr/>
              <a:t>12</a:t>
            </a:fld>
            <a:endParaRPr 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898" name="Rectangle 1026"/>
          <p:cNvSpPr>
            <a:spLocks noGrp="1" noChangeArrowheads="1"/>
          </p:cNvSpPr>
          <p:nvPr>
            <p:ph type="title"/>
          </p:nvPr>
        </p:nvSpPr>
        <p:spPr>
          <a:xfrm>
            <a:off x="1524000" y="533400"/>
            <a:ext cx="6858000" cy="1600200"/>
          </a:xfrm>
          <a:noFill/>
          <a:ln/>
        </p:spPr>
        <p:txBody>
          <a:bodyPr/>
          <a:lstStyle/>
          <a:p>
            <a:r>
              <a:rPr lang="en-US"/>
              <a:t>A Hierarchical Model of Intelligence</a:t>
            </a:r>
          </a:p>
        </p:txBody>
      </p:sp>
      <p:sp>
        <p:nvSpPr>
          <p:cNvPr id="208899" name="AutoShape 1027"/>
          <p:cNvSpPr>
            <a:spLocks noChangeArrowheads="1"/>
          </p:cNvSpPr>
          <p:nvPr/>
        </p:nvSpPr>
        <p:spPr bwMode="auto">
          <a:xfrm>
            <a:off x="1708150" y="2209800"/>
            <a:ext cx="4178300" cy="3797300"/>
          </a:xfrm>
          <a:prstGeom prst="triangle">
            <a:avLst>
              <a:gd name="adj" fmla="val 49995"/>
            </a:avLst>
          </a:prstGeom>
          <a:solidFill>
            <a:schemeClr val="folHlink"/>
          </a:solidFill>
          <a:ln w="12700">
            <a:solidFill>
              <a:schemeClr val="tx1"/>
            </a:solidFill>
            <a:miter lim="800000"/>
            <a:headEnd/>
            <a:tailEnd/>
          </a:ln>
          <a:effectLst/>
        </p:spPr>
        <p:txBody>
          <a:bodyPr wrap="none" anchor="ctr"/>
          <a:lstStyle/>
          <a:p>
            <a:endParaRPr lang="en-US"/>
          </a:p>
        </p:txBody>
      </p:sp>
      <p:sp>
        <p:nvSpPr>
          <p:cNvPr id="208900" name="AutoShape 1028"/>
          <p:cNvSpPr>
            <a:spLocks noChangeArrowheads="1"/>
          </p:cNvSpPr>
          <p:nvPr/>
        </p:nvSpPr>
        <p:spPr bwMode="auto">
          <a:xfrm>
            <a:off x="2133600" y="2209800"/>
            <a:ext cx="3352800" cy="3048000"/>
          </a:xfrm>
          <a:prstGeom prst="triangle">
            <a:avLst>
              <a:gd name="adj" fmla="val 49995"/>
            </a:avLst>
          </a:prstGeom>
          <a:solidFill>
            <a:schemeClr val="accent1"/>
          </a:solidFill>
          <a:ln w="12700">
            <a:solidFill>
              <a:schemeClr val="tx1"/>
            </a:solidFill>
            <a:miter lim="800000"/>
            <a:headEnd/>
            <a:tailEnd/>
          </a:ln>
          <a:effectLst/>
        </p:spPr>
        <p:txBody>
          <a:bodyPr wrap="none" anchor="ctr"/>
          <a:lstStyle/>
          <a:p>
            <a:endParaRPr lang="en-US"/>
          </a:p>
        </p:txBody>
      </p:sp>
      <p:sp>
        <p:nvSpPr>
          <p:cNvPr id="208901" name="AutoShape 1029"/>
          <p:cNvSpPr>
            <a:spLocks noChangeArrowheads="1"/>
          </p:cNvSpPr>
          <p:nvPr/>
        </p:nvSpPr>
        <p:spPr bwMode="auto">
          <a:xfrm>
            <a:off x="2590800" y="2209800"/>
            <a:ext cx="2438400" cy="2209800"/>
          </a:xfrm>
          <a:prstGeom prst="triangle">
            <a:avLst>
              <a:gd name="adj" fmla="val 49995"/>
            </a:avLst>
          </a:prstGeom>
          <a:solidFill>
            <a:schemeClr val="accent2"/>
          </a:solidFill>
          <a:ln w="12700">
            <a:solidFill>
              <a:schemeClr val="tx1"/>
            </a:solidFill>
            <a:miter lim="800000"/>
            <a:headEnd/>
            <a:tailEnd/>
          </a:ln>
          <a:effectLst/>
        </p:spPr>
        <p:txBody>
          <a:bodyPr wrap="none" anchor="ctr"/>
          <a:lstStyle/>
          <a:p>
            <a:endParaRPr lang="en-US"/>
          </a:p>
        </p:txBody>
      </p:sp>
      <p:sp>
        <p:nvSpPr>
          <p:cNvPr id="208902" name="AutoShape 1030"/>
          <p:cNvSpPr>
            <a:spLocks noChangeArrowheads="1"/>
          </p:cNvSpPr>
          <p:nvPr/>
        </p:nvSpPr>
        <p:spPr bwMode="auto">
          <a:xfrm>
            <a:off x="3048000" y="2209800"/>
            <a:ext cx="1524000" cy="1371600"/>
          </a:xfrm>
          <a:prstGeom prst="triangle">
            <a:avLst>
              <a:gd name="adj" fmla="val 49995"/>
            </a:avLst>
          </a:prstGeom>
          <a:solidFill>
            <a:schemeClr val="hlink"/>
          </a:solidFill>
          <a:ln w="12700">
            <a:solidFill>
              <a:schemeClr val="tx1"/>
            </a:solidFill>
            <a:miter lim="800000"/>
            <a:headEnd/>
            <a:tailEnd/>
          </a:ln>
          <a:effectLst/>
        </p:spPr>
        <p:txBody>
          <a:bodyPr wrap="none" anchor="ctr"/>
          <a:lstStyle/>
          <a:p>
            <a:endParaRPr lang="en-US"/>
          </a:p>
        </p:txBody>
      </p:sp>
      <p:sp>
        <p:nvSpPr>
          <p:cNvPr id="208903" name="Rectangle 1031"/>
          <p:cNvSpPr>
            <a:spLocks noChangeArrowheads="1"/>
          </p:cNvSpPr>
          <p:nvPr/>
        </p:nvSpPr>
        <p:spPr bwMode="auto">
          <a:xfrm>
            <a:off x="3211513" y="3103563"/>
            <a:ext cx="1212850" cy="454025"/>
          </a:xfrm>
          <a:prstGeom prst="rect">
            <a:avLst/>
          </a:prstGeom>
          <a:noFill/>
          <a:ln w="12700">
            <a:noFill/>
            <a:miter lim="800000"/>
            <a:headEnd/>
            <a:tailEnd/>
          </a:ln>
          <a:effectLst/>
        </p:spPr>
        <p:txBody>
          <a:bodyPr wrap="none" lIns="90488" tIns="44450" rIns="90488" bIns="44450">
            <a:spAutoFit/>
          </a:bodyPr>
          <a:lstStyle/>
          <a:p>
            <a:r>
              <a:rPr lang="en-US">
                <a:solidFill>
                  <a:schemeClr val="bg1"/>
                </a:solidFill>
              </a:rPr>
              <a:t>Wisdom</a:t>
            </a:r>
          </a:p>
        </p:txBody>
      </p:sp>
      <p:sp>
        <p:nvSpPr>
          <p:cNvPr id="208904" name="Rectangle 1032"/>
          <p:cNvSpPr>
            <a:spLocks noChangeArrowheads="1"/>
          </p:cNvSpPr>
          <p:nvPr/>
        </p:nvSpPr>
        <p:spPr bwMode="auto">
          <a:xfrm>
            <a:off x="3059113" y="3941763"/>
            <a:ext cx="1585912" cy="454025"/>
          </a:xfrm>
          <a:prstGeom prst="rect">
            <a:avLst/>
          </a:prstGeom>
          <a:noFill/>
          <a:ln w="12700">
            <a:noFill/>
            <a:miter lim="800000"/>
            <a:headEnd/>
            <a:tailEnd/>
          </a:ln>
          <a:effectLst/>
        </p:spPr>
        <p:txBody>
          <a:bodyPr wrap="none" lIns="90488" tIns="44450" rIns="90488" bIns="44450">
            <a:spAutoFit/>
          </a:bodyPr>
          <a:lstStyle/>
          <a:p>
            <a:r>
              <a:rPr lang="en-US">
                <a:solidFill>
                  <a:schemeClr val="bg1"/>
                </a:solidFill>
              </a:rPr>
              <a:t>Knowledge</a:t>
            </a:r>
          </a:p>
        </p:txBody>
      </p:sp>
      <p:sp>
        <p:nvSpPr>
          <p:cNvPr id="208905" name="Rectangle 1033"/>
          <p:cNvSpPr>
            <a:spLocks noChangeArrowheads="1"/>
          </p:cNvSpPr>
          <p:nvPr/>
        </p:nvSpPr>
        <p:spPr bwMode="auto">
          <a:xfrm>
            <a:off x="3059113" y="4779963"/>
            <a:ext cx="1635125" cy="454025"/>
          </a:xfrm>
          <a:prstGeom prst="rect">
            <a:avLst/>
          </a:prstGeom>
          <a:noFill/>
          <a:ln w="12700">
            <a:noFill/>
            <a:miter lim="800000"/>
            <a:headEnd/>
            <a:tailEnd/>
          </a:ln>
          <a:effectLst/>
        </p:spPr>
        <p:txBody>
          <a:bodyPr wrap="none" lIns="90488" tIns="44450" rIns="90488" bIns="44450">
            <a:spAutoFit/>
          </a:bodyPr>
          <a:lstStyle/>
          <a:p>
            <a:r>
              <a:rPr lang="en-US">
                <a:solidFill>
                  <a:schemeClr val="bg1"/>
                </a:solidFill>
              </a:rPr>
              <a:t>Information</a:t>
            </a:r>
          </a:p>
        </p:txBody>
      </p:sp>
      <p:sp>
        <p:nvSpPr>
          <p:cNvPr id="208906" name="Rectangle 1034"/>
          <p:cNvSpPr>
            <a:spLocks noChangeArrowheads="1"/>
          </p:cNvSpPr>
          <p:nvPr/>
        </p:nvSpPr>
        <p:spPr bwMode="auto">
          <a:xfrm>
            <a:off x="3440113" y="5541963"/>
            <a:ext cx="755650" cy="454025"/>
          </a:xfrm>
          <a:prstGeom prst="rect">
            <a:avLst/>
          </a:prstGeom>
          <a:noFill/>
          <a:ln w="12700">
            <a:noFill/>
            <a:miter lim="800000"/>
            <a:headEnd/>
            <a:tailEnd/>
          </a:ln>
          <a:effectLst/>
        </p:spPr>
        <p:txBody>
          <a:bodyPr wrap="none" lIns="90488" tIns="44450" rIns="90488" bIns="44450">
            <a:spAutoFit/>
          </a:bodyPr>
          <a:lstStyle/>
          <a:p>
            <a:r>
              <a:rPr lang="en-US">
                <a:solidFill>
                  <a:schemeClr val="bg1"/>
                </a:solidFill>
              </a:rPr>
              <a:t>Data</a:t>
            </a:r>
          </a:p>
        </p:txBody>
      </p:sp>
      <p:sp>
        <p:nvSpPr>
          <p:cNvPr id="208907" name="Freeform 1035"/>
          <p:cNvSpPr>
            <a:spLocks noChangeArrowheads="1"/>
          </p:cNvSpPr>
          <p:nvPr/>
        </p:nvSpPr>
        <p:spPr bwMode="auto">
          <a:xfrm>
            <a:off x="1719263" y="2201863"/>
            <a:ext cx="2116137" cy="3786187"/>
          </a:xfrm>
          <a:custGeom>
            <a:avLst/>
            <a:gdLst/>
            <a:ahLst/>
            <a:cxnLst>
              <a:cxn ang="0">
                <a:pos x="1333" y="0"/>
              </a:cxn>
              <a:cxn ang="0">
                <a:pos x="0" y="2385"/>
              </a:cxn>
            </a:cxnLst>
            <a:rect l="0" t="0" r="r" b="b"/>
            <a:pathLst>
              <a:path w="1333" h="2385">
                <a:moveTo>
                  <a:pt x="1333" y="0"/>
                </a:moveTo>
                <a:lnTo>
                  <a:pt x="0" y="2385"/>
                </a:lnTo>
              </a:path>
            </a:pathLst>
          </a:custGeom>
          <a:noFill/>
          <a:ln w="50800">
            <a:solidFill>
              <a:schemeClr val="tx1"/>
            </a:solidFill>
            <a:round/>
            <a:headEnd/>
            <a:tailEnd/>
          </a:ln>
          <a:effectLst/>
        </p:spPr>
        <p:txBody>
          <a:bodyPr wrap="none" anchor="ctr"/>
          <a:lstStyle/>
          <a:p>
            <a:endParaRPr lang="en-US"/>
          </a:p>
        </p:txBody>
      </p:sp>
      <p:sp>
        <p:nvSpPr>
          <p:cNvPr id="208908" name="Freeform 1036"/>
          <p:cNvSpPr>
            <a:spLocks noChangeArrowheads="1"/>
          </p:cNvSpPr>
          <p:nvPr/>
        </p:nvSpPr>
        <p:spPr bwMode="auto">
          <a:xfrm>
            <a:off x="3835400" y="2184400"/>
            <a:ext cx="2032000" cy="3803650"/>
          </a:xfrm>
          <a:custGeom>
            <a:avLst/>
            <a:gdLst/>
            <a:ahLst/>
            <a:cxnLst>
              <a:cxn ang="0">
                <a:pos x="0" y="0"/>
              </a:cxn>
              <a:cxn ang="0">
                <a:pos x="1280" y="2396"/>
              </a:cxn>
            </a:cxnLst>
            <a:rect l="0" t="0" r="r" b="b"/>
            <a:pathLst>
              <a:path w="1280" h="2396">
                <a:moveTo>
                  <a:pt x="0" y="0"/>
                </a:moveTo>
                <a:lnTo>
                  <a:pt x="1280" y="2396"/>
                </a:lnTo>
              </a:path>
            </a:pathLst>
          </a:custGeom>
          <a:noFill/>
          <a:ln w="50800">
            <a:solidFill>
              <a:schemeClr val="tx1"/>
            </a:solidFill>
            <a:round/>
            <a:headEnd/>
            <a:tailEnd/>
          </a:ln>
          <a:effectLst/>
        </p:spPr>
        <p:txBody>
          <a:bodyPr wrap="none" anchor="ctr"/>
          <a:lstStyle/>
          <a:p>
            <a:endParaRPr lang="en-US"/>
          </a:p>
        </p:txBody>
      </p:sp>
      <p:grpSp>
        <p:nvGrpSpPr>
          <p:cNvPr id="208909" name="Group 1037"/>
          <p:cNvGrpSpPr>
            <a:grpSpLocks/>
          </p:cNvGrpSpPr>
          <p:nvPr/>
        </p:nvGrpSpPr>
        <p:grpSpPr bwMode="auto">
          <a:xfrm>
            <a:off x="5768975" y="5287963"/>
            <a:ext cx="1804988" cy="820737"/>
            <a:chOff x="3330" y="3575"/>
            <a:chExt cx="1137" cy="517"/>
          </a:xfrm>
        </p:grpSpPr>
        <p:sp>
          <p:nvSpPr>
            <p:cNvPr id="208910" name="Rectangle 1038"/>
            <p:cNvSpPr>
              <a:spLocks noChangeArrowheads="1"/>
            </p:cNvSpPr>
            <p:nvPr/>
          </p:nvSpPr>
          <p:spPr bwMode="auto">
            <a:xfrm>
              <a:off x="3702" y="3690"/>
              <a:ext cx="765" cy="286"/>
            </a:xfrm>
            <a:prstGeom prst="rect">
              <a:avLst/>
            </a:prstGeom>
            <a:noFill/>
            <a:ln w="12700">
              <a:noFill/>
              <a:miter lim="800000"/>
              <a:headEnd/>
              <a:tailEnd/>
            </a:ln>
            <a:effectLst/>
          </p:spPr>
          <p:txBody>
            <a:bodyPr wrap="none" lIns="90488" tIns="44450" rIns="90488" bIns="44450">
              <a:spAutoFit/>
            </a:bodyPr>
            <a:lstStyle/>
            <a:p>
              <a:r>
                <a:rPr lang="en-US" b="1"/>
                <a:t>Context</a:t>
              </a:r>
            </a:p>
          </p:txBody>
        </p:sp>
        <p:sp>
          <p:nvSpPr>
            <p:cNvPr id="208911" name="Rectangle 1039"/>
            <p:cNvSpPr>
              <a:spLocks noChangeArrowheads="1"/>
            </p:cNvSpPr>
            <p:nvPr/>
          </p:nvSpPr>
          <p:spPr bwMode="auto">
            <a:xfrm>
              <a:off x="3330" y="3575"/>
              <a:ext cx="333" cy="517"/>
            </a:xfrm>
            <a:prstGeom prst="rect">
              <a:avLst/>
            </a:prstGeom>
            <a:noFill/>
            <a:ln w="12700">
              <a:noFill/>
              <a:miter lim="800000"/>
              <a:headEnd/>
              <a:tailEnd/>
            </a:ln>
            <a:effectLst/>
          </p:spPr>
          <p:txBody>
            <a:bodyPr wrap="none" lIns="90488" tIns="44450" rIns="90488" bIns="44450">
              <a:spAutoFit/>
            </a:bodyPr>
            <a:lstStyle/>
            <a:p>
              <a:r>
                <a:rPr lang="en-US" sz="4800" b="1"/>
                <a:t>+</a:t>
              </a:r>
            </a:p>
          </p:txBody>
        </p:sp>
      </p:grpSp>
      <p:grpSp>
        <p:nvGrpSpPr>
          <p:cNvPr id="208912" name="Group 1040"/>
          <p:cNvGrpSpPr>
            <a:grpSpLocks/>
          </p:cNvGrpSpPr>
          <p:nvPr/>
        </p:nvGrpSpPr>
        <p:grpSpPr bwMode="auto">
          <a:xfrm>
            <a:off x="4876800" y="3365500"/>
            <a:ext cx="1487488" cy="820738"/>
            <a:chOff x="2768" y="2364"/>
            <a:chExt cx="937" cy="517"/>
          </a:xfrm>
        </p:grpSpPr>
        <p:sp>
          <p:nvSpPr>
            <p:cNvPr id="208913" name="Rectangle 1041"/>
            <p:cNvSpPr>
              <a:spLocks noChangeArrowheads="1"/>
            </p:cNvSpPr>
            <p:nvPr/>
          </p:nvSpPr>
          <p:spPr bwMode="auto">
            <a:xfrm>
              <a:off x="3068" y="2479"/>
              <a:ext cx="637" cy="286"/>
            </a:xfrm>
            <a:prstGeom prst="rect">
              <a:avLst/>
            </a:prstGeom>
            <a:noFill/>
            <a:ln w="12700">
              <a:noFill/>
              <a:miter lim="800000"/>
              <a:headEnd/>
              <a:tailEnd/>
            </a:ln>
            <a:effectLst/>
          </p:spPr>
          <p:txBody>
            <a:bodyPr wrap="none" lIns="90488" tIns="44450" rIns="90488" bIns="44450">
              <a:spAutoFit/>
            </a:bodyPr>
            <a:lstStyle/>
            <a:p>
              <a:r>
                <a:rPr lang="en-US" b="1">
                  <a:solidFill>
                    <a:schemeClr val="accent2"/>
                  </a:solidFill>
                </a:rPr>
                <a:t>Vision</a:t>
              </a:r>
            </a:p>
          </p:txBody>
        </p:sp>
        <p:sp>
          <p:nvSpPr>
            <p:cNvPr id="208914" name="Rectangle 1042"/>
            <p:cNvSpPr>
              <a:spLocks noChangeArrowheads="1"/>
            </p:cNvSpPr>
            <p:nvPr/>
          </p:nvSpPr>
          <p:spPr bwMode="auto">
            <a:xfrm>
              <a:off x="2768" y="2364"/>
              <a:ext cx="333" cy="517"/>
            </a:xfrm>
            <a:prstGeom prst="rect">
              <a:avLst/>
            </a:prstGeom>
            <a:noFill/>
            <a:ln w="12700">
              <a:noFill/>
              <a:miter lim="800000"/>
              <a:headEnd/>
              <a:tailEnd/>
            </a:ln>
            <a:effectLst/>
          </p:spPr>
          <p:txBody>
            <a:bodyPr wrap="none" lIns="90488" tIns="44450" rIns="90488" bIns="44450">
              <a:spAutoFit/>
            </a:bodyPr>
            <a:lstStyle/>
            <a:p>
              <a:r>
                <a:rPr lang="en-US" sz="4800" b="1">
                  <a:solidFill>
                    <a:schemeClr val="accent2"/>
                  </a:solidFill>
                </a:rPr>
                <a:t>+</a:t>
              </a:r>
            </a:p>
          </p:txBody>
        </p:sp>
      </p:grpSp>
      <p:grpSp>
        <p:nvGrpSpPr>
          <p:cNvPr id="208915" name="Group 1043"/>
          <p:cNvGrpSpPr>
            <a:grpSpLocks/>
          </p:cNvGrpSpPr>
          <p:nvPr/>
        </p:nvGrpSpPr>
        <p:grpSpPr bwMode="auto">
          <a:xfrm>
            <a:off x="5233988" y="4329113"/>
            <a:ext cx="2079625" cy="820737"/>
            <a:chOff x="2993" y="2971"/>
            <a:chExt cx="1310" cy="517"/>
          </a:xfrm>
        </p:grpSpPr>
        <p:sp>
          <p:nvSpPr>
            <p:cNvPr id="208916" name="Rectangle 1044"/>
            <p:cNvSpPr>
              <a:spLocks noChangeArrowheads="1"/>
            </p:cNvSpPr>
            <p:nvPr/>
          </p:nvSpPr>
          <p:spPr bwMode="auto">
            <a:xfrm>
              <a:off x="3273" y="3086"/>
              <a:ext cx="1030" cy="286"/>
            </a:xfrm>
            <a:prstGeom prst="rect">
              <a:avLst/>
            </a:prstGeom>
            <a:noFill/>
            <a:ln w="12700">
              <a:noFill/>
              <a:miter lim="800000"/>
              <a:headEnd/>
              <a:tailEnd/>
            </a:ln>
            <a:effectLst/>
          </p:spPr>
          <p:txBody>
            <a:bodyPr wrap="none" lIns="90488" tIns="44450" rIns="90488" bIns="44450">
              <a:spAutoFit/>
            </a:bodyPr>
            <a:lstStyle/>
            <a:p>
              <a:r>
                <a:rPr lang="en-US" b="1">
                  <a:solidFill>
                    <a:srgbClr val="00279F"/>
                  </a:solidFill>
                </a:rPr>
                <a:t>Experience</a:t>
              </a:r>
            </a:p>
          </p:txBody>
        </p:sp>
        <p:sp>
          <p:nvSpPr>
            <p:cNvPr id="208917" name="Rectangle 1045"/>
            <p:cNvSpPr>
              <a:spLocks noChangeArrowheads="1"/>
            </p:cNvSpPr>
            <p:nvPr/>
          </p:nvSpPr>
          <p:spPr bwMode="auto">
            <a:xfrm>
              <a:off x="2993" y="2971"/>
              <a:ext cx="333" cy="517"/>
            </a:xfrm>
            <a:prstGeom prst="rect">
              <a:avLst/>
            </a:prstGeom>
            <a:noFill/>
            <a:ln w="12700">
              <a:noFill/>
              <a:miter lim="800000"/>
              <a:headEnd/>
              <a:tailEnd/>
            </a:ln>
            <a:effectLst/>
          </p:spPr>
          <p:txBody>
            <a:bodyPr wrap="none" lIns="90488" tIns="44450" rIns="90488" bIns="44450">
              <a:spAutoFit/>
            </a:bodyPr>
            <a:lstStyle/>
            <a:p>
              <a:r>
                <a:rPr lang="en-US" sz="4800" b="1">
                  <a:solidFill>
                    <a:srgbClr val="00279F"/>
                  </a:solidFill>
                </a:rPr>
                <a:t>+</a:t>
              </a:r>
            </a:p>
          </p:txBody>
        </p:sp>
      </p:grpSp>
      <p:grpSp>
        <p:nvGrpSpPr>
          <p:cNvPr id="208918" name="Group 1046"/>
          <p:cNvGrpSpPr>
            <a:grpSpLocks/>
          </p:cNvGrpSpPr>
          <p:nvPr/>
        </p:nvGrpSpPr>
        <p:grpSpPr bwMode="auto">
          <a:xfrm>
            <a:off x="5441950" y="5105400"/>
            <a:ext cx="2814638" cy="582613"/>
            <a:chOff x="3124" y="3460"/>
            <a:chExt cx="1773" cy="367"/>
          </a:xfrm>
        </p:grpSpPr>
        <p:sp>
          <p:nvSpPr>
            <p:cNvPr id="208919" name="AutoShape 1047"/>
            <p:cNvSpPr>
              <a:spLocks noChangeArrowheads="1"/>
            </p:cNvSpPr>
            <p:nvPr/>
          </p:nvSpPr>
          <p:spPr bwMode="auto">
            <a:xfrm flipH="1">
              <a:off x="3124" y="3460"/>
              <a:ext cx="904" cy="88"/>
            </a:xfrm>
            <a:prstGeom prst="rightArrow">
              <a:avLst>
                <a:gd name="adj1" fmla="val 50000"/>
                <a:gd name="adj2" fmla="val 513684"/>
              </a:avLst>
            </a:prstGeom>
            <a:solidFill>
              <a:schemeClr val="tx1"/>
            </a:solidFill>
            <a:ln w="12700">
              <a:solidFill>
                <a:schemeClr val="tx1"/>
              </a:solidFill>
              <a:miter lim="800000"/>
              <a:headEnd/>
              <a:tailEnd/>
            </a:ln>
            <a:effectLst/>
          </p:spPr>
          <p:txBody>
            <a:bodyPr wrap="none" anchor="ctr"/>
            <a:lstStyle/>
            <a:p>
              <a:endParaRPr lang="en-US"/>
            </a:p>
          </p:txBody>
        </p:sp>
        <p:grpSp>
          <p:nvGrpSpPr>
            <p:cNvPr id="208920" name="Group 1048"/>
            <p:cNvGrpSpPr>
              <a:grpSpLocks/>
            </p:cNvGrpSpPr>
            <p:nvPr/>
          </p:nvGrpSpPr>
          <p:grpSpPr bwMode="auto">
            <a:xfrm>
              <a:off x="4032" y="3507"/>
              <a:ext cx="865" cy="320"/>
              <a:chOff x="4032" y="3507"/>
              <a:chExt cx="865" cy="320"/>
            </a:xfrm>
          </p:grpSpPr>
          <p:sp>
            <p:nvSpPr>
              <p:cNvPr id="208921" name="Arc 1049"/>
              <p:cNvSpPr>
                <a:spLocks/>
              </p:cNvSpPr>
              <p:nvPr/>
            </p:nvSpPr>
            <p:spPr bwMode="auto">
              <a:xfrm>
                <a:off x="4032" y="3507"/>
                <a:ext cx="848" cy="224"/>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50800" cap="rnd">
                <a:solidFill>
                  <a:schemeClr val="tx1"/>
                </a:solidFill>
                <a:round/>
                <a:headEnd/>
                <a:tailEnd/>
              </a:ln>
              <a:effectLst/>
            </p:spPr>
            <p:txBody>
              <a:bodyPr wrap="none" anchor="ctr"/>
              <a:lstStyle/>
              <a:p>
                <a:endParaRPr lang="en-US"/>
              </a:p>
            </p:txBody>
          </p:sp>
          <p:sp>
            <p:nvSpPr>
              <p:cNvPr id="208922" name="Arc 1050"/>
              <p:cNvSpPr>
                <a:spLocks/>
              </p:cNvSpPr>
              <p:nvPr/>
            </p:nvSpPr>
            <p:spPr bwMode="auto">
              <a:xfrm rot="10800000">
                <a:off x="4481" y="3747"/>
                <a:ext cx="416" cy="80"/>
              </a:xfrm>
              <a:custGeom>
                <a:avLst/>
                <a:gdLst>
                  <a:gd name="G0" fmla="+- 21600 0 0"/>
                  <a:gd name="G1" fmla="+- 21600 0 0"/>
                  <a:gd name="G2" fmla="+- 21600 0 0"/>
                  <a:gd name="T0" fmla="*/ 0 w 21600"/>
                  <a:gd name="T1" fmla="*/ 21600 h 21600"/>
                  <a:gd name="T2" fmla="*/ 21548 w 21600"/>
                  <a:gd name="T3" fmla="*/ 0 h 21600"/>
                  <a:gd name="T4" fmla="*/ 21600 w 21600"/>
                  <a:gd name="T5" fmla="*/ 21600 h 21600"/>
                </a:gdLst>
                <a:ahLst/>
                <a:cxnLst>
                  <a:cxn ang="0">
                    <a:pos x="T0" y="T1"/>
                  </a:cxn>
                  <a:cxn ang="0">
                    <a:pos x="T2" y="T3"/>
                  </a:cxn>
                  <a:cxn ang="0">
                    <a:pos x="T4" y="T5"/>
                  </a:cxn>
                </a:cxnLst>
                <a:rect l="0" t="0" r="r" b="b"/>
                <a:pathLst>
                  <a:path w="21600" h="21600" fill="none" extrusionOk="0">
                    <a:moveTo>
                      <a:pt x="0" y="21600"/>
                    </a:moveTo>
                    <a:cubicBezTo>
                      <a:pt x="0" y="9690"/>
                      <a:pt x="9638" y="28"/>
                      <a:pt x="21548" y="0"/>
                    </a:cubicBezTo>
                  </a:path>
                  <a:path w="21600" h="21600" stroke="0" extrusionOk="0">
                    <a:moveTo>
                      <a:pt x="0" y="21600"/>
                    </a:moveTo>
                    <a:cubicBezTo>
                      <a:pt x="0" y="9690"/>
                      <a:pt x="9638" y="28"/>
                      <a:pt x="21548" y="0"/>
                    </a:cubicBezTo>
                    <a:lnTo>
                      <a:pt x="21600" y="21600"/>
                    </a:lnTo>
                    <a:close/>
                  </a:path>
                </a:pathLst>
              </a:custGeom>
              <a:noFill/>
              <a:ln w="50800" cap="rnd">
                <a:solidFill>
                  <a:schemeClr val="tx1"/>
                </a:solidFill>
                <a:round/>
                <a:headEnd/>
                <a:tailEnd/>
              </a:ln>
              <a:effectLst/>
            </p:spPr>
            <p:txBody>
              <a:bodyPr wrap="none" anchor="ctr"/>
              <a:lstStyle/>
              <a:p>
                <a:endParaRPr lang="en-US"/>
              </a:p>
            </p:txBody>
          </p:sp>
        </p:grpSp>
      </p:grpSp>
      <p:grpSp>
        <p:nvGrpSpPr>
          <p:cNvPr id="208923" name="Group 1051"/>
          <p:cNvGrpSpPr>
            <a:grpSpLocks/>
          </p:cNvGrpSpPr>
          <p:nvPr/>
        </p:nvGrpSpPr>
        <p:grpSpPr bwMode="auto">
          <a:xfrm>
            <a:off x="4976813" y="4102100"/>
            <a:ext cx="3155950" cy="712788"/>
            <a:chOff x="2831" y="2828"/>
            <a:chExt cx="1988" cy="449"/>
          </a:xfrm>
        </p:grpSpPr>
        <p:sp>
          <p:nvSpPr>
            <p:cNvPr id="208924" name="AutoShape 1052"/>
            <p:cNvSpPr>
              <a:spLocks noChangeArrowheads="1"/>
            </p:cNvSpPr>
            <p:nvPr/>
          </p:nvSpPr>
          <p:spPr bwMode="auto">
            <a:xfrm flipH="1">
              <a:off x="2831" y="2828"/>
              <a:ext cx="1014" cy="109"/>
            </a:xfrm>
            <a:prstGeom prst="rightArrow">
              <a:avLst>
                <a:gd name="adj1" fmla="val 50000"/>
                <a:gd name="adj2" fmla="val 465181"/>
              </a:avLst>
            </a:prstGeom>
            <a:solidFill>
              <a:srgbClr val="00279F"/>
            </a:solidFill>
            <a:ln w="12700">
              <a:solidFill>
                <a:srgbClr val="00279F"/>
              </a:solidFill>
              <a:miter lim="800000"/>
              <a:headEnd/>
              <a:tailEnd/>
            </a:ln>
            <a:effectLst/>
          </p:spPr>
          <p:txBody>
            <a:bodyPr wrap="none" anchor="ctr"/>
            <a:lstStyle/>
            <a:p>
              <a:endParaRPr lang="en-US"/>
            </a:p>
          </p:txBody>
        </p:sp>
        <p:grpSp>
          <p:nvGrpSpPr>
            <p:cNvPr id="208925" name="Group 1053"/>
            <p:cNvGrpSpPr>
              <a:grpSpLocks/>
            </p:cNvGrpSpPr>
            <p:nvPr/>
          </p:nvGrpSpPr>
          <p:grpSpPr bwMode="auto">
            <a:xfrm>
              <a:off x="3849" y="2883"/>
              <a:ext cx="970" cy="394"/>
              <a:chOff x="3849" y="2883"/>
              <a:chExt cx="970" cy="394"/>
            </a:xfrm>
          </p:grpSpPr>
          <p:sp>
            <p:nvSpPr>
              <p:cNvPr id="208926" name="Arc 1054"/>
              <p:cNvSpPr>
                <a:spLocks/>
              </p:cNvSpPr>
              <p:nvPr/>
            </p:nvSpPr>
            <p:spPr bwMode="auto">
              <a:xfrm>
                <a:off x="3849" y="2883"/>
                <a:ext cx="954" cy="277"/>
              </a:xfrm>
              <a:custGeom>
                <a:avLst/>
                <a:gdLst>
                  <a:gd name="G0" fmla="+- 23 0 0"/>
                  <a:gd name="G1" fmla="+- 21600 0 0"/>
                  <a:gd name="G2" fmla="+- 21600 0 0"/>
                  <a:gd name="T0" fmla="*/ 0 w 21623"/>
                  <a:gd name="T1" fmla="*/ 0 h 21600"/>
                  <a:gd name="T2" fmla="*/ 21623 w 21623"/>
                  <a:gd name="T3" fmla="*/ 21600 h 21600"/>
                  <a:gd name="T4" fmla="*/ 23 w 21623"/>
                  <a:gd name="T5" fmla="*/ 21600 h 21600"/>
                </a:gdLst>
                <a:ahLst/>
                <a:cxnLst>
                  <a:cxn ang="0">
                    <a:pos x="T0" y="T1"/>
                  </a:cxn>
                  <a:cxn ang="0">
                    <a:pos x="T2" y="T3"/>
                  </a:cxn>
                  <a:cxn ang="0">
                    <a:pos x="T4" y="T5"/>
                  </a:cxn>
                </a:cxnLst>
                <a:rect l="0" t="0" r="r" b="b"/>
                <a:pathLst>
                  <a:path w="21623" h="21600" fill="none" extrusionOk="0">
                    <a:moveTo>
                      <a:pt x="0" y="0"/>
                    </a:moveTo>
                    <a:cubicBezTo>
                      <a:pt x="7" y="0"/>
                      <a:pt x="15" y="-1"/>
                      <a:pt x="23" y="0"/>
                    </a:cubicBezTo>
                    <a:cubicBezTo>
                      <a:pt x="11952" y="0"/>
                      <a:pt x="21623" y="9670"/>
                      <a:pt x="21623" y="21600"/>
                    </a:cubicBezTo>
                  </a:path>
                  <a:path w="21623" h="21600" stroke="0" extrusionOk="0">
                    <a:moveTo>
                      <a:pt x="0" y="0"/>
                    </a:moveTo>
                    <a:cubicBezTo>
                      <a:pt x="7" y="0"/>
                      <a:pt x="15" y="-1"/>
                      <a:pt x="23" y="0"/>
                    </a:cubicBezTo>
                    <a:cubicBezTo>
                      <a:pt x="11952" y="0"/>
                      <a:pt x="21623" y="9670"/>
                      <a:pt x="21623" y="21600"/>
                    </a:cubicBezTo>
                    <a:lnTo>
                      <a:pt x="23" y="21600"/>
                    </a:lnTo>
                    <a:close/>
                  </a:path>
                </a:pathLst>
              </a:custGeom>
              <a:noFill/>
              <a:ln w="50800" cap="rnd">
                <a:solidFill>
                  <a:srgbClr val="00279F"/>
                </a:solidFill>
                <a:round/>
                <a:headEnd/>
                <a:tailEnd/>
              </a:ln>
              <a:effectLst/>
            </p:spPr>
            <p:txBody>
              <a:bodyPr wrap="none" anchor="ctr"/>
              <a:lstStyle/>
              <a:p>
                <a:endParaRPr lang="en-US"/>
              </a:p>
            </p:txBody>
          </p:sp>
          <p:sp>
            <p:nvSpPr>
              <p:cNvPr id="208927" name="Arc 1055"/>
              <p:cNvSpPr>
                <a:spLocks/>
              </p:cNvSpPr>
              <p:nvPr/>
            </p:nvSpPr>
            <p:spPr bwMode="auto">
              <a:xfrm rot="10800000">
                <a:off x="4351" y="3175"/>
                <a:ext cx="468" cy="102"/>
              </a:xfrm>
              <a:custGeom>
                <a:avLst/>
                <a:gdLst>
                  <a:gd name="G0" fmla="+- 21599 0 0"/>
                  <a:gd name="G1" fmla="+- 21600 0 0"/>
                  <a:gd name="G2" fmla="+- 21600 0 0"/>
                  <a:gd name="T0" fmla="*/ 0 w 21599"/>
                  <a:gd name="T1" fmla="*/ 21387 h 21600"/>
                  <a:gd name="T2" fmla="*/ 21553 w 21599"/>
                  <a:gd name="T3" fmla="*/ 0 h 21600"/>
                  <a:gd name="T4" fmla="*/ 21599 w 21599"/>
                  <a:gd name="T5" fmla="*/ 21600 h 21600"/>
                </a:gdLst>
                <a:ahLst/>
                <a:cxnLst>
                  <a:cxn ang="0">
                    <a:pos x="T0" y="T1"/>
                  </a:cxn>
                  <a:cxn ang="0">
                    <a:pos x="T2" y="T3"/>
                  </a:cxn>
                  <a:cxn ang="0">
                    <a:pos x="T4" y="T5"/>
                  </a:cxn>
                </a:cxnLst>
                <a:rect l="0" t="0" r="r" b="b"/>
                <a:pathLst>
                  <a:path w="21599" h="21600" fill="none" extrusionOk="0">
                    <a:moveTo>
                      <a:pt x="0" y="21387"/>
                    </a:moveTo>
                    <a:cubicBezTo>
                      <a:pt x="116" y="9559"/>
                      <a:pt x="9724" y="25"/>
                      <a:pt x="21553" y="0"/>
                    </a:cubicBezTo>
                  </a:path>
                  <a:path w="21599" h="21600" stroke="0" extrusionOk="0">
                    <a:moveTo>
                      <a:pt x="0" y="21387"/>
                    </a:moveTo>
                    <a:cubicBezTo>
                      <a:pt x="116" y="9559"/>
                      <a:pt x="9724" y="25"/>
                      <a:pt x="21553" y="0"/>
                    </a:cubicBezTo>
                    <a:lnTo>
                      <a:pt x="21599" y="21600"/>
                    </a:lnTo>
                    <a:close/>
                  </a:path>
                </a:pathLst>
              </a:custGeom>
              <a:noFill/>
              <a:ln w="50800" cap="rnd">
                <a:solidFill>
                  <a:srgbClr val="00279F"/>
                </a:solidFill>
                <a:round/>
                <a:headEnd/>
                <a:tailEnd/>
              </a:ln>
              <a:effectLst/>
            </p:spPr>
            <p:txBody>
              <a:bodyPr wrap="none" anchor="ctr"/>
              <a:lstStyle/>
              <a:p>
                <a:endParaRPr lang="en-US"/>
              </a:p>
            </p:txBody>
          </p:sp>
        </p:grpSp>
      </p:grpSp>
      <p:grpSp>
        <p:nvGrpSpPr>
          <p:cNvPr id="208928" name="Group 1056"/>
          <p:cNvGrpSpPr>
            <a:grpSpLocks/>
          </p:cNvGrpSpPr>
          <p:nvPr/>
        </p:nvGrpSpPr>
        <p:grpSpPr bwMode="auto">
          <a:xfrm>
            <a:off x="4473575" y="3222625"/>
            <a:ext cx="2814638" cy="582613"/>
            <a:chOff x="2514" y="2274"/>
            <a:chExt cx="1773" cy="367"/>
          </a:xfrm>
        </p:grpSpPr>
        <p:sp>
          <p:nvSpPr>
            <p:cNvPr id="208929" name="AutoShape 1057"/>
            <p:cNvSpPr>
              <a:spLocks noChangeArrowheads="1"/>
            </p:cNvSpPr>
            <p:nvPr/>
          </p:nvSpPr>
          <p:spPr bwMode="auto">
            <a:xfrm flipH="1">
              <a:off x="2514" y="2274"/>
              <a:ext cx="904" cy="88"/>
            </a:xfrm>
            <a:prstGeom prst="rightArrow">
              <a:avLst>
                <a:gd name="adj1" fmla="val 50000"/>
                <a:gd name="adj2" fmla="val 513684"/>
              </a:avLst>
            </a:prstGeom>
            <a:solidFill>
              <a:schemeClr val="accent2"/>
            </a:solidFill>
            <a:ln w="12700">
              <a:solidFill>
                <a:schemeClr val="accent2"/>
              </a:solidFill>
              <a:miter lim="800000"/>
              <a:headEnd/>
              <a:tailEnd/>
            </a:ln>
            <a:effectLst/>
          </p:spPr>
          <p:txBody>
            <a:bodyPr wrap="none" anchor="ctr"/>
            <a:lstStyle/>
            <a:p>
              <a:endParaRPr lang="en-US"/>
            </a:p>
          </p:txBody>
        </p:sp>
        <p:grpSp>
          <p:nvGrpSpPr>
            <p:cNvPr id="208930" name="Group 1058"/>
            <p:cNvGrpSpPr>
              <a:grpSpLocks/>
            </p:cNvGrpSpPr>
            <p:nvPr/>
          </p:nvGrpSpPr>
          <p:grpSpPr bwMode="auto">
            <a:xfrm>
              <a:off x="3422" y="2321"/>
              <a:ext cx="865" cy="320"/>
              <a:chOff x="3422" y="2321"/>
              <a:chExt cx="865" cy="320"/>
            </a:xfrm>
          </p:grpSpPr>
          <p:sp>
            <p:nvSpPr>
              <p:cNvPr id="208931" name="Arc 1059"/>
              <p:cNvSpPr>
                <a:spLocks/>
              </p:cNvSpPr>
              <p:nvPr/>
            </p:nvSpPr>
            <p:spPr bwMode="auto">
              <a:xfrm>
                <a:off x="3422" y="2321"/>
                <a:ext cx="848" cy="224"/>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50800" cap="rnd">
                <a:solidFill>
                  <a:schemeClr val="accent2"/>
                </a:solidFill>
                <a:round/>
                <a:headEnd/>
                <a:tailEnd/>
              </a:ln>
              <a:effectLst/>
            </p:spPr>
            <p:txBody>
              <a:bodyPr wrap="none" anchor="ctr"/>
              <a:lstStyle/>
              <a:p>
                <a:endParaRPr lang="en-US"/>
              </a:p>
            </p:txBody>
          </p:sp>
          <p:sp>
            <p:nvSpPr>
              <p:cNvPr id="208932" name="Arc 1060"/>
              <p:cNvSpPr>
                <a:spLocks/>
              </p:cNvSpPr>
              <p:nvPr/>
            </p:nvSpPr>
            <p:spPr bwMode="auto">
              <a:xfrm rot="10800000">
                <a:off x="3871" y="2561"/>
                <a:ext cx="416" cy="80"/>
              </a:xfrm>
              <a:custGeom>
                <a:avLst/>
                <a:gdLst>
                  <a:gd name="G0" fmla="+- 21600 0 0"/>
                  <a:gd name="G1" fmla="+- 21600 0 0"/>
                  <a:gd name="G2" fmla="+- 21600 0 0"/>
                  <a:gd name="T0" fmla="*/ 0 w 21600"/>
                  <a:gd name="T1" fmla="*/ 21600 h 21600"/>
                  <a:gd name="T2" fmla="*/ 21548 w 21600"/>
                  <a:gd name="T3" fmla="*/ 0 h 21600"/>
                  <a:gd name="T4" fmla="*/ 21600 w 21600"/>
                  <a:gd name="T5" fmla="*/ 21600 h 21600"/>
                </a:gdLst>
                <a:ahLst/>
                <a:cxnLst>
                  <a:cxn ang="0">
                    <a:pos x="T0" y="T1"/>
                  </a:cxn>
                  <a:cxn ang="0">
                    <a:pos x="T2" y="T3"/>
                  </a:cxn>
                  <a:cxn ang="0">
                    <a:pos x="T4" y="T5"/>
                  </a:cxn>
                </a:cxnLst>
                <a:rect l="0" t="0" r="r" b="b"/>
                <a:pathLst>
                  <a:path w="21600" h="21600" fill="none" extrusionOk="0">
                    <a:moveTo>
                      <a:pt x="0" y="21600"/>
                    </a:moveTo>
                    <a:cubicBezTo>
                      <a:pt x="0" y="9690"/>
                      <a:pt x="9638" y="28"/>
                      <a:pt x="21548" y="0"/>
                    </a:cubicBezTo>
                  </a:path>
                  <a:path w="21600" h="21600" stroke="0" extrusionOk="0">
                    <a:moveTo>
                      <a:pt x="0" y="21600"/>
                    </a:moveTo>
                    <a:cubicBezTo>
                      <a:pt x="0" y="9690"/>
                      <a:pt x="9638" y="28"/>
                      <a:pt x="21548" y="0"/>
                    </a:cubicBezTo>
                    <a:lnTo>
                      <a:pt x="21600" y="21600"/>
                    </a:lnTo>
                    <a:close/>
                  </a:path>
                </a:pathLst>
              </a:custGeom>
              <a:noFill/>
              <a:ln w="50800" cap="rnd">
                <a:solidFill>
                  <a:schemeClr val="accent2"/>
                </a:solidFill>
                <a:round/>
                <a:headEnd/>
                <a:tailEnd/>
              </a:ln>
              <a:effectLst/>
            </p:spPr>
            <p:txBody>
              <a:bodyPr wrap="none" anchor="ctr"/>
              <a:lstStyle/>
              <a:p>
                <a:endParaRPr lang="en-US"/>
              </a:p>
            </p:txBody>
          </p:sp>
        </p:grpSp>
      </p:grpSp>
      <p:sp>
        <p:nvSpPr>
          <p:cNvPr id="37" name="Slide Number Placeholder 36"/>
          <p:cNvSpPr>
            <a:spLocks noGrp="1"/>
          </p:cNvSpPr>
          <p:nvPr>
            <p:ph type="sldNum" sz="quarter" idx="12"/>
          </p:nvPr>
        </p:nvSpPr>
        <p:spPr/>
        <p:txBody>
          <a:bodyPr/>
          <a:lstStyle/>
          <a:p>
            <a:fld id="{EE9549BA-11BA-415C-BD7A-B83ACBA651F3}" type="slidenum">
              <a:rPr lang="en-US" smtClean="0"/>
              <a:pPr/>
              <a:t>13</a:t>
            </a:fld>
            <a:endParaRPr lang="en-US"/>
          </a:p>
        </p:txBody>
      </p:sp>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0946" name="Rectangle 2"/>
          <p:cNvSpPr>
            <a:spLocks noGrp="1" noChangeArrowheads="1"/>
          </p:cNvSpPr>
          <p:nvPr>
            <p:ph type="title"/>
          </p:nvPr>
        </p:nvSpPr>
        <p:spPr>
          <a:xfrm>
            <a:off x="1524000" y="304800"/>
            <a:ext cx="6858000" cy="1600200"/>
          </a:xfrm>
          <a:noFill/>
          <a:ln/>
        </p:spPr>
        <p:txBody>
          <a:bodyPr/>
          <a:lstStyle/>
          <a:p>
            <a:r>
              <a:rPr lang="en-US"/>
              <a:t>A Knowledge Engineer’s View of Intelligence</a:t>
            </a:r>
          </a:p>
        </p:txBody>
      </p:sp>
      <p:grpSp>
        <p:nvGrpSpPr>
          <p:cNvPr id="210947" name="Group 3"/>
          <p:cNvGrpSpPr>
            <a:grpSpLocks/>
          </p:cNvGrpSpPr>
          <p:nvPr/>
        </p:nvGrpSpPr>
        <p:grpSpPr bwMode="auto">
          <a:xfrm>
            <a:off x="5257800" y="5410200"/>
            <a:ext cx="1804988" cy="820738"/>
            <a:chOff x="3330" y="3575"/>
            <a:chExt cx="1137" cy="517"/>
          </a:xfrm>
        </p:grpSpPr>
        <p:sp>
          <p:nvSpPr>
            <p:cNvPr id="210948" name="Rectangle 4"/>
            <p:cNvSpPr>
              <a:spLocks noChangeArrowheads="1"/>
            </p:cNvSpPr>
            <p:nvPr/>
          </p:nvSpPr>
          <p:spPr bwMode="auto">
            <a:xfrm>
              <a:off x="3702" y="3690"/>
              <a:ext cx="765" cy="286"/>
            </a:xfrm>
            <a:prstGeom prst="rect">
              <a:avLst/>
            </a:prstGeom>
            <a:noFill/>
            <a:ln w="12700">
              <a:noFill/>
              <a:miter lim="800000"/>
              <a:headEnd/>
              <a:tailEnd/>
            </a:ln>
            <a:effectLst/>
          </p:spPr>
          <p:txBody>
            <a:bodyPr wrap="none" lIns="90488" tIns="44450" rIns="90488" bIns="44450">
              <a:spAutoFit/>
            </a:bodyPr>
            <a:lstStyle/>
            <a:p>
              <a:r>
                <a:rPr lang="en-US" b="1"/>
                <a:t>Context</a:t>
              </a:r>
            </a:p>
          </p:txBody>
        </p:sp>
        <p:sp>
          <p:nvSpPr>
            <p:cNvPr id="210949" name="Rectangle 5"/>
            <p:cNvSpPr>
              <a:spLocks noChangeArrowheads="1"/>
            </p:cNvSpPr>
            <p:nvPr/>
          </p:nvSpPr>
          <p:spPr bwMode="auto">
            <a:xfrm>
              <a:off x="3330" y="3575"/>
              <a:ext cx="333" cy="517"/>
            </a:xfrm>
            <a:prstGeom prst="rect">
              <a:avLst/>
            </a:prstGeom>
            <a:noFill/>
            <a:ln w="12700">
              <a:noFill/>
              <a:miter lim="800000"/>
              <a:headEnd/>
              <a:tailEnd/>
            </a:ln>
            <a:effectLst/>
          </p:spPr>
          <p:txBody>
            <a:bodyPr wrap="none" lIns="90488" tIns="44450" rIns="90488" bIns="44450">
              <a:spAutoFit/>
            </a:bodyPr>
            <a:lstStyle/>
            <a:p>
              <a:r>
                <a:rPr lang="en-US" sz="4800" b="1"/>
                <a:t>+</a:t>
              </a:r>
            </a:p>
          </p:txBody>
        </p:sp>
      </p:grpSp>
      <p:grpSp>
        <p:nvGrpSpPr>
          <p:cNvPr id="210950" name="Group 6"/>
          <p:cNvGrpSpPr>
            <a:grpSpLocks/>
          </p:cNvGrpSpPr>
          <p:nvPr/>
        </p:nvGrpSpPr>
        <p:grpSpPr bwMode="auto">
          <a:xfrm>
            <a:off x="4419600" y="3441700"/>
            <a:ext cx="3181350" cy="820738"/>
            <a:chOff x="2768" y="2364"/>
            <a:chExt cx="2004" cy="517"/>
          </a:xfrm>
        </p:grpSpPr>
        <p:sp>
          <p:nvSpPr>
            <p:cNvPr id="210951" name="Rectangle 7"/>
            <p:cNvSpPr>
              <a:spLocks noChangeArrowheads="1"/>
            </p:cNvSpPr>
            <p:nvPr/>
          </p:nvSpPr>
          <p:spPr bwMode="auto">
            <a:xfrm>
              <a:off x="3068" y="2479"/>
              <a:ext cx="1704" cy="286"/>
            </a:xfrm>
            <a:prstGeom prst="rect">
              <a:avLst/>
            </a:prstGeom>
            <a:noFill/>
            <a:ln w="12700">
              <a:noFill/>
              <a:miter lim="800000"/>
              <a:headEnd/>
              <a:tailEnd/>
            </a:ln>
            <a:effectLst/>
          </p:spPr>
          <p:txBody>
            <a:bodyPr wrap="none" lIns="90488" tIns="44450" rIns="90488" bIns="44450">
              <a:spAutoFit/>
            </a:bodyPr>
            <a:lstStyle/>
            <a:p>
              <a:r>
                <a:rPr lang="en-US" b="1">
                  <a:solidFill>
                    <a:schemeClr val="accent2"/>
                  </a:solidFill>
                </a:rPr>
                <a:t>Analysis/Reduction</a:t>
              </a:r>
            </a:p>
          </p:txBody>
        </p:sp>
        <p:sp>
          <p:nvSpPr>
            <p:cNvPr id="210952" name="Rectangle 8"/>
            <p:cNvSpPr>
              <a:spLocks noChangeArrowheads="1"/>
            </p:cNvSpPr>
            <p:nvPr/>
          </p:nvSpPr>
          <p:spPr bwMode="auto">
            <a:xfrm>
              <a:off x="2768" y="2364"/>
              <a:ext cx="333" cy="517"/>
            </a:xfrm>
            <a:prstGeom prst="rect">
              <a:avLst/>
            </a:prstGeom>
            <a:noFill/>
            <a:ln w="12700">
              <a:noFill/>
              <a:miter lim="800000"/>
              <a:headEnd/>
              <a:tailEnd/>
            </a:ln>
            <a:effectLst/>
          </p:spPr>
          <p:txBody>
            <a:bodyPr wrap="none" lIns="90488" tIns="44450" rIns="90488" bIns="44450">
              <a:spAutoFit/>
            </a:bodyPr>
            <a:lstStyle/>
            <a:p>
              <a:r>
                <a:rPr lang="en-US" sz="4800" b="1">
                  <a:solidFill>
                    <a:schemeClr val="accent2"/>
                  </a:solidFill>
                </a:rPr>
                <a:t>+</a:t>
              </a:r>
            </a:p>
          </p:txBody>
        </p:sp>
      </p:grpSp>
      <p:grpSp>
        <p:nvGrpSpPr>
          <p:cNvPr id="210953" name="Group 9"/>
          <p:cNvGrpSpPr>
            <a:grpSpLocks/>
          </p:cNvGrpSpPr>
          <p:nvPr/>
        </p:nvGrpSpPr>
        <p:grpSpPr bwMode="auto">
          <a:xfrm>
            <a:off x="4800600" y="4419600"/>
            <a:ext cx="2727325" cy="820738"/>
            <a:chOff x="2993" y="2971"/>
            <a:chExt cx="1718" cy="517"/>
          </a:xfrm>
        </p:grpSpPr>
        <p:sp>
          <p:nvSpPr>
            <p:cNvPr id="210954" name="Rectangle 10"/>
            <p:cNvSpPr>
              <a:spLocks noChangeArrowheads="1"/>
            </p:cNvSpPr>
            <p:nvPr/>
          </p:nvSpPr>
          <p:spPr bwMode="auto">
            <a:xfrm>
              <a:off x="3273" y="3086"/>
              <a:ext cx="1438" cy="286"/>
            </a:xfrm>
            <a:prstGeom prst="rect">
              <a:avLst/>
            </a:prstGeom>
            <a:noFill/>
            <a:ln w="12700">
              <a:noFill/>
              <a:miter lim="800000"/>
              <a:headEnd/>
              <a:tailEnd/>
            </a:ln>
            <a:effectLst/>
          </p:spPr>
          <p:txBody>
            <a:bodyPr wrap="none" lIns="90488" tIns="44450" rIns="90488" bIns="44450">
              <a:spAutoFit/>
            </a:bodyPr>
            <a:lstStyle/>
            <a:p>
              <a:r>
                <a:rPr lang="en-US" b="1">
                  <a:solidFill>
                    <a:srgbClr val="00279F"/>
                  </a:solidFill>
                </a:rPr>
                <a:t>Rules of Thumb</a:t>
              </a:r>
            </a:p>
          </p:txBody>
        </p:sp>
        <p:sp>
          <p:nvSpPr>
            <p:cNvPr id="210955" name="Rectangle 11"/>
            <p:cNvSpPr>
              <a:spLocks noChangeArrowheads="1"/>
            </p:cNvSpPr>
            <p:nvPr/>
          </p:nvSpPr>
          <p:spPr bwMode="auto">
            <a:xfrm>
              <a:off x="2993" y="2971"/>
              <a:ext cx="333" cy="517"/>
            </a:xfrm>
            <a:prstGeom prst="rect">
              <a:avLst/>
            </a:prstGeom>
            <a:noFill/>
            <a:ln w="12700">
              <a:noFill/>
              <a:miter lim="800000"/>
              <a:headEnd/>
              <a:tailEnd/>
            </a:ln>
            <a:effectLst/>
          </p:spPr>
          <p:txBody>
            <a:bodyPr wrap="none" lIns="90488" tIns="44450" rIns="90488" bIns="44450">
              <a:spAutoFit/>
            </a:bodyPr>
            <a:lstStyle/>
            <a:p>
              <a:r>
                <a:rPr lang="en-US" sz="4800" b="1">
                  <a:solidFill>
                    <a:srgbClr val="00279F"/>
                  </a:solidFill>
                </a:rPr>
                <a:t>+</a:t>
              </a:r>
            </a:p>
          </p:txBody>
        </p:sp>
      </p:grpSp>
      <p:grpSp>
        <p:nvGrpSpPr>
          <p:cNvPr id="210956" name="Group 12"/>
          <p:cNvGrpSpPr>
            <a:grpSpLocks/>
          </p:cNvGrpSpPr>
          <p:nvPr/>
        </p:nvGrpSpPr>
        <p:grpSpPr bwMode="auto">
          <a:xfrm>
            <a:off x="4984750" y="5181600"/>
            <a:ext cx="2814638" cy="582613"/>
            <a:chOff x="3124" y="3460"/>
            <a:chExt cx="1773" cy="367"/>
          </a:xfrm>
        </p:grpSpPr>
        <p:sp>
          <p:nvSpPr>
            <p:cNvPr id="210957" name="AutoShape 13"/>
            <p:cNvSpPr>
              <a:spLocks noChangeArrowheads="1"/>
            </p:cNvSpPr>
            <p:nvPr/>
          </p:nvSpPr>
          <p:spPr bwMode="auto">
            <a:xfrm flipH="1">
              <a:off x="3124" y="3460"/>
              <a:ext cx="904" cy="88"/>
            </a:xfrm>
            <a:prstGeom prst="rightArrow">
              <a:avLst>
                <a:gd name="adj1" fmla="val 50000"/>
                <a:gd name="adj2" fmla="val 513684"/>
              </a:avLst>
            </a:prstGeom>
            <a:solidFill>
              <a:schemeClr val="tx1"/>
            </a:solidFill>
            <a:ln w="12700">
              <a:solidFill>
                <a:schemeClr val="tx1"/>
              </a:solidFill>
              <a:miter lim="800000"/>
              <a:headEnd/>
              <a:tailEnd/>
            </a:ln>
            <a:effectLst/>
          </p:spPr>
          <p:txBody>
            <a:bodyPr wrap="none" anchor="ctr"/>
            <a:lstStyle/>
            <a:p>
              <a:endParaRPr lang="en-US"/>
            </a:p>
          </p:txBody>
        </p:sp>
        <p:grpSp>
          <p:nvGrpSpPr>
            <p:cNvPr id="210958" name="Group 14"/>
            <p:cNvGrpSpPr>
              <a:grpSpLocks/>
            </p:cNvGrpSpPr>
            <p:nvPr/>
          </p:nvGrpSpPr>
          <p:grpSpPr bwMode="auto">
            <a:xfrm>
              <a:off x="4032" y="3507"/>
              <a:ext cx="865" cy="320"/>
              <a:chOff x="4032" y="3507"/>
              <a:chExt cx="865" cy="320"/>
            </a:xfrm>
          </p:grpSpPr>
          <p:sp>
            <p:nvSpPr>
              <p:cNvPr id="210959" name="Arc 15"/>
              <p:cNvSpPr>
                <a:spLocks/>
              </p:cNvSpPr>
              <p:nvPr/>
            </p:nvSpPr>
            <p:spPr bwMode="auto">
              <a:xfrm>
                <a:off x="4032" y="3507"/>
                <a:ext cx="848" cy="224"/>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50800" cap="rnd">
                <a:solidFill>
                  <a:schemeClr val="tx1"/>
                </a:solidFill>
                <a:round/>
                <a:headEnd/>
                <a:tailEnd/>
              </a:ln>
              <a:effectLst/>
            </p:spPr>
            <p:txBody>
              <a:bodyPr wrap="none" anchor="ctr"/>
              <a:lstStyle/>
              <a:p>
                <a:endParaRPr lang="en-US"/>
              </a:p>
            </p:txBody>
          </p:sp>
          <p:sp>
            <p:nvSpPr>
              <p:cNvPr id="210960" name="Arc 16"/>
              <p:cNvSpPr>
                <a:spLocks/>
              </p:cNvSpPr>
              <p:nvPr/>
            </p:nvSpPr>
            <p:spPr bwMode="auto">
              <a:xfrm rot="10800000">
                <a:off x="4481" y="3747"/>
                <a:ext cx="416" cy="80"/>
              </a:xfrm>
              <a:custGeom>
                <a:avLst/>
                <a:gdLst>
                  <a:gd name="G0" fmla="+- 21600 0 0"/>
                  <a:gd name="G1" fmla="+- 21600 0 0"/>
                  <a:gd name="G2" fmla="+- 21600 0 0"/>
                  <a:gd name="T0" fmla="*/ 0 w 21600"/>
                  <a:gd name="T1" fmla="*/ 21600 h 21600"/>
                  <a:gd name="T2" fmla="*/ 21548 w 21600"/>
                  <a:gd name="T3" fmla="*/ 0 h 21600"/>
                  <a:gd name="T4" fmla="*/ 21600 w 21600"/>
                  <a:gd name="T5" fmla="*/ 21600 h 21600"/>
                </a:gdLst>
                <a:ahLst/>
                <a:cxnLst>
                  <a:cxn ang="0">
                    <a:pos x="T0" y="T1"/>
                  </a:cxn>
                  <a:cxn ang="0">
                    <a:pos x="T2" y="T3"/>
                  </a:cxn>
                  <a:cxn ang="0">
                    <a:pos x="T4" y="T5"/>
                  </a:cxn>
                </a:cxnLst>
                <a:rect l="0" t="0" r="r" b="b"/>
                <a:pathLst>
                  <a:path w="21600" h="21600" fill="none" extrusionOk="0">
                    <a:moveTo>
                      <a:pt x="0" y="21600"/>
                    </a:moveTo>
                    <a:cubicBezTo>
                      <a:pt x="0" y="9690"/>
                      <a:pt x="9638" y="28"/>
                      <a:pt x="21548" y="0"/>
                    </a:cubicBezTo>
                  </a:path>
                  <a:path w="21600" h="21600" stroke="0" extrusionOk="0">
                    <a:moveTo>
                      <a:pt x="0" y="21600"/>
                    </a:moveTo>
                    <a:cubicBezTo>
                      <a:pt x="0" y="9690"/>
                      <a:pt x="9638" y="28"/>
                      <a:pt x="21548" y="0"/>
                    </a:cubicBezTo>
                    <a:lnTo>
                      <a:pt x="21600" y="21600"/>
                    </a:lnTo>
                    <a:close/>
                  </a:path>
                </a:pathLst>
              </a:custGeom>
              <a:noFill/>
              <a:ln w="50800" cap="rnd">
                <a:solidFill>
                  <a:schemeClr val="tx1"/>
                </a:solidFill>
                <a:round/>
                <a:headEnd/>
                <a:tailEnd/>
              </a:ln>
              <a:effectLst/>
            </p:spPr>
            <p:txBody>
              <a:bodyPr wrap="none" anchor="ctr"/>
              <a:lstStyle/>
              <a:p>
                <a:endParaRPr lang="en-US"/>
              </a:p>
            </p:txBody>
          </p:sp>
        </p:grpSp>
      </p:grpSp>
      <p:grpSp>
        <p:nvGrpSpPr>
          <p:cNvPr id="210961" name="Group 17"/>
          <p:cNvGrpSpPr>
            <a:grpSpLocks/>
          </p:cNvGrpSpPr>
          <p:nvPr/>
        </p:nvGrpSpPr>
        <p:grpSpPr bwMode="auto">
          <a:xfrm>
            <a:off x="4519613" y="4178300"/>
            <a:ext cx="4043362" cy="620713"/>
            <a:chOff x="2831" y="2828"/>
            <a:chExt cx="2547" cy="391"/>
          </a:xfrm>
        </p:grpSpPr>
        <p:sp>
          <p:nvSpPr>
            <p:cNvPr id="210962" name="AutoShape 18"/>
            <p:cNvSpPr>
              <a:spLocks noChangeArrowheads="1"/>
            </p:cNvSpPr>
            <p:nvPr/>
          </p:nvSpPr>
          <p:spPr bwMode="auto">
            <a:xfrm flipH="1">
              <a:off x="2831" y="2828"/>
              <a:ext cx="1301" cy="94"/>
            </a:xfrm>
            <a:prstGeom prst="rightArrow">
              <a:avLst>
                <a:gd name="adj1" fmla="val 50000"/>
                <a:gd name="adj2" fmla="val 692085"/>
              </a:avLst>
            </a:prstGeom>
            <a:solidFill>
              <a:srgbClr val="00279F"/>
            </a:solidFill>
            <a:ln w="12700">
              <a:solidFill>
                <a:srgbClr val="00279F"/>
              </a:solidFill>
              <a:miter lim="800000"/>
              <a:headEnd/>
              <a:tailEnd/>
            </a:ln>
            <a:effectLst/>
          </p:spPr>
          <p:txBody>
            <a:bodyPr wrap="none" anchor="ctr"/>
            <a:lstStyle/>
            <a:p>
              <a:endParaRPr lang="en-US"/>
            </a:p>
          </p:txBody>
        </p:sp>
        <p:grpSp>
          <p:nvGrpSpPr>
            <p:cNvPr id="210963" name="Group 19"/>
            <p:cNvGrpSpPr>
              <a:grpSpLocks/>
            </p:cNvGrpSpPr>
            <p:nvPr/>
          </p:nvGrpSpPr>
          <p:grpSpPr bwMode="auto">
            <a:xfrm>
              <a:off x="4136" y="2878"/>
              <a:ext cx="1242" cy="341"/>
              <a:chOff x="4136" y="2878"/>
              <a:chExt cx="1242" cy="341"/>
            </a:xfrm>
          </p:grpSpPr>
          <p:sp>
            <p:nvSpPr>
              <p:cNvPr id="210964" name="Arc 20"/>
              <p:cNvSpPr>
                <a:spLocks/>
              </p:cNvSpPr>
              <p:nvPr/>
            </p:nvSpPr>
            <p:spPr bwMode="auto">
              <a:xfrm>
                <a:off x="4136" y="2878"/>
                <a:ext cx="1226" cy="239"/>
              </a:xfrm>
              <a:custGeom>
                <a:avLst/>
                <a:gdLst>
                  <a:gd name="G0" fmla="+- 18 0 0"/>
                  <a:gd name="G1" fmla="+- 21600 0 0"/>
                  <a:gd name="G2" fmla="+- 21600 0 0"/>
                  <a:gd name="T0" fmla="*/ 0 w 21618"/>
                  <a:gd name="T1" fmla="*/ 0 h 21600"/>
                  <a:gd name="T2" fmla="*/ 21618 w 21618"/>
                  <a:gd name="T3" fmla="*/ 21600 h 21600"/>
                  <a:gd name="T4" fmla="*/ 18 w 21618"/>
                  <a:gd name="T5" fmla="*/ 21600 h 21600"/>
                </a:gdLst>
                <a:ahLst/>
                <a:cxnLst>
                  <a:cxn ang="0">
                    <a:pos x="T0" y="T1"/>
                  </a:cxn>
                  <a:cxn ang="0">
                    <a:pos x="T2" y="T3"/>
                  </a:cxn>
                  <a:cxn ang="0">
                    <a:pos x="T4" y="T5"/>
                  </a:cxn>
                </a:cxnLst>
                <a:rect l="0" t="0" r="r" b="b"/>
                <a:pathLst>
                  <a:path w="21618" h="21600" fill="none" extrusionOk="0">
                    <a:moveTo>
                      <a:pt x="0" y="0"/>
                    </a:moveTo>
                    <a:cubicBezTo>
                      <a:pt x="6" y="0"/>
                      <a:pt x="12" y="-1"/>
                      <a:pt x="18" y="0"/>
                    </a:cubicBezTo>
                    <a:cubicBezTo>
                      <a:pt x="11947" y="0"/>
                      <a:pt x="21618" y="9670"/>
                      <a:pt x="21618" y="21600"/>
                    </a:cubicBezTo>
                  </a:path>
                  <a:path w="21618" h="21600" stroke="0" extrusionOk="0">
                    <a:moveTo>
                      <a:pt x="0" y="0"/>
                    </a:moveTo>
                    <a:cubicBezTo>
                      <a:pt x="6" y="0"/>
                      <a:pt x="12" y="-1"/>
                      <a:pt x="18" y="0"/>
                    </a:cubicBezTo>
                    <a:cubicBezTo>
                      <a:pt x="11947" y="0"/>
                      <a:pt x="21618" y="9670"/>
                      <a:pt x="21618" y="21600"/>
                    </a:cubicBezTo>
                    <a:lnTo>
                      <a:pt x="18" y="21600"/>
                    </a:lnTo>
                    <a:close/>
                  </a:path>
                </a:pathLst>
              </a:custGeom>
              <a:noFill/>
              <a:ln w="50800" cap="rnd">
                <a:solidFill>
                  <a:srgbClr val="00279F"/>
                </a:solidFill>
                <a:round/>
                <a:headEnd/>
                <a:tailEnd/>
              </a:ln>
              <a:effectLst/>
            </p:spPr>
            <p:txBody>
              <a:bodyPr wrap="none" anchor="ctr"/>
              <a:lstStyle/>
              <a:p>
                <a:endParaRPr lang="en-US"/>
              </a:p>
            </p:txBody>
          </p:sp>
          <p:sp>
            <p:nvSpPr>
              <p:cNvPr id="210965" name="Arc 21"/>
              <p:cNvSpPr>
                <a:spLocks/>
              </p:cNvSpPr>
              <p:nvPr/>
            </p:nvSpPr>
            <p:spPr bwMode="auto">
              <a:xfrm rot="10800000">
                <a:off x="4774" y="3132"/>
                <a:ext cx="604" cy="87"/>
              </a:xfrm>
              <a:custGeom>
                <a:avLst/>
                <a:gdLst>
                  <a:gd name="G0" fmla="+- 21599 0 0"/>
                  <a:gd name="G1" fmla="+- 21600 0 0"/>
                  <a:gd name="G2" fmla="+- 21600 0 0"/>
                  <a:gd name="T0" fmla="*/ 0 w 21599"/>
                  <a:gd name="T1" fmla="*/ 21350 h 21600"/>
                  <a:gd name="T2" fmla="*/ 21563 w 21599"/>
                  <a:gd name="T3" fmla="*/ 0 h 21600"/>
                  <a:gd name="T4" fmla="*/ 21599 w 21599"/>
                  <a:gd name="T5" fmla="*/ 21600 h 21600"/>
                </a:gdLst>
                <a:ahLst/>
                <a:cxnLst>
                  <a:cxn ang="0">
                    <a:pos x="T0" y="T1"/>
                  </a:cxn>
                  <a:cxn ang="0">
                    <a:pos x="T2" y="T3"/>
                  </a:cxn>
                  <a:cxn ang="0">
                    <a:pos x="T4" y="T5"/>
                  </a:cxn>
                </a:cxnLst>
                <a:rect l="0" t="0" r="r" b="b"/>
                <a:pathLst>
                  <a:path w="21599" h="21600" fill="none" extrusionOk="0">
                    <a:moveTo>
                      <a:pt x="0" y="21350"/>
                    </a:moveTo>
                    <a:cubicBezTo>
                      <a:pt x="137" y="9532"/>
                      <a:pt x="9745" y="19"/>
                      <a:pt x="21563" y="0"/>
                    </a:cubicBezTo>
                  </a:path>
                  <a:path w="21599" h="21600" stroke="0" extrusionOk="0">
                    <a:moveTo>
                      <a:pt x="0" y="21350"/>
                    </a:moveTo>
                    <a:cubicBezTo>
                      <a:pt x="137" y="9532"/>
                      <a:pt x="9745" y="19"/>
                      <a:pt x="21563" y="0"/>
                    </a:cubicBezTo>
                    <a:lnTo>
                      <a:pt x="21599" y="21600"/>
                    </a:lnTo>
                    <a:close/>
                  </a:path>
                </a:pathLst>
              </a:custGeom>
              <a:noFill/>
              <a:ln w="50800" cap="rnd">
                <a:solidFill>
                  <a:srgbClr val="00279F"/>
                </a:solidFill>
                <a:round/>
                <a:headEnd/>
                <a:tailEnd/>
              </a:ln>
              <a:effectLst/>
            </p:spPr>
            <p:txBody>
              <a:bodyPr wrap="none" anchor="ctr"/>
              <a:lstStyle/>
              <a:p>
                <a:endParaRPr lang="en-US"/>
              </a:p>
            </p:txBody>
          </p:sp>
        </p:grpSp>
      </p:grpSp>
      <p:grpSp>
        <p:nvGrpSpPr>
          <p:cNvPr id="210966" name="Group 22"/>
          <p:cNvGrpSpPr>
            <a:grpSpLocks/>
          </p:cNvGrpSpPr>
          <p:nvPr/>
        </p:nvGrpSpPr>
        <p:grpSpPr bwMode="auto">
          <a:xfrm>
            <a:off x="4064000" y="3298825"/>
            <a:ext cx="4497388" cy="582613"/>
            <a:chOff x="2544" y="2274"/>
            <a:chExt cx="2833" cy="367"/>
          </a:xfrm>
        </p:grpSpPr>
        <p:sp>
          <p:nvSpPr>
            <p:cNvPr id="210967" name="AutoShape 23"/>
            <p:cNvSpPr>
              <a:spLocks noChangeArrowheads="1"/>
            </p:cNvSpPr>
            <p:nvPr/>
          </p:nvSpPr>
          <p:spPr bwMode="auto">
            <a:xfrm flipH="1">
              <a:off x="2544" y="2274"/>
              <a:ext cx="1360" cy="88"/>
            </a:xfrm>
            <a:prstGeom prst="rightArrow">
              <a:avLst>
                <a:gd name="adj1" fmla="val 50000"/>
                <a:gd name="adj2" fmla="val 772799"/>
              </a:avLst>
            </a:prstGeom>
            <a:solidFill>
              <a:schemeClr val="accent2"/>
            </a:solidFill>
            <a:ln w="12700">
              <a:solidFill>
                <a:schemeClr val="accent2"/>
              </a:solidFill>
              <a:miter lim="800000"/>
              <a:headEnd/>
              <a:tailEnd/>
            </a:ln>
            <a:effectLst/>
          </p:spPr>
          <p:txBody>
            <a:bodyPr wrap="none" anchor="ctr"/>
            <a:lstStyle/>
            <a:p>
              <a:endParaRPr lang="en-US"/>
            </a:p>
          </p:txBody>
        </p:sp>
        <p:grpSp>
          <p:nvGrpSpPr>
            <p:cNvPr id="210968" name="Group 24"/>
            <p:cNvGrpSpPr>
              <a:grpSpLocks/>
            </p:cNvGrpSpPr>
            <p:nvPr/>
          </p:nvGrpSpPr>
          <p:grpSpPr bwMode="auto">
            <a:xfrm>
              <a:off x="3936" y="2321"/>
              <a:ext cx="1441" cy="320"/>
              <a:chOff x="3936" y="2321"/>
              <a:chExt cx="1441" cy="320"/>
            </a:xfrm>
          </p:grpSpPr>
          <p:sp>
            <p:nvSpPr>
              <p:cNvPr id="210969" name="Arc 25"/>
              <p:cNvSpPr>
                <a:spLocks/>
              </p:cNvSpPr>
              <p:nvPr/>
            </p:nvSpPr>
            <p:spPr bwMode="auto">
              <a:xfrm>
                <a:off x="3936" y="2321"/>
                <a:ext cx="1424" cy="224"/>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50800" cap="rnd">
                <a:solidFill>
                  <a:schemeClr val="accent2"/>
                </a:solidFill>
                <a:round/>
                <a:headEnd/>
                <a:tailEnd/>
              </a:ln>
              <a:effectLst/>
            </p:spPr>
            <p:txBody>
              <a:bodyPr wrap="none" anchor="ctr"/>
              <a:lstStyle/>
              <a:p>
                <a:endParaRPr lang="en-US"/>
              </a:p>
            </p:txBody>
          </p:sp>
          <p:sp>
            <p:nvSpPr>
              <p:cNvPr id="210970" name="Arc 26"/>
              <p:cNvSpPr>
                <a:spLocks/>
              </p:cNvSpPr>
              <p:nvPr/>
            </p:nvSpPr>
            <p:spPr bwMode="auto">
              <a:xfrm rot="10800000">
                <a:off x="4769" y="2561"/>
                <a:ext cx="608" cy="80"/>
              </a:xfrm>
              <a:custGeom>
                <a:avLst/>
                <a:gdLst>
                  <a:gd name="G0" fmla="+- 21600 0 0"/>
                  <a:gd name="G1" fmla="+- 21600 0 0"/>
                  <a:gd name="G2" fmla="+- 21600 0 0"/>
                  <a:gd name="T0" fmla="*/ 0 w 21600"/>
                  <a:gd name="T1" fmla="*/ 21600 h 21600"/>
                  <a:gd name="T2" fmla="*/ 21564 w 21600"/>
                  <a:gd name="T3" fmla="*/ 0 h 21600"/>
                  <a:gd name="T4" fmla="*/ 21600 w 21600"/>
                  <a:gd name="T5" fmla="*/ 21600 h 21600"/>
                </a:gdLst>
                <a:ahLst/>
                <a:cxnLst>
                  <a:cxn ang="0">
                    <a:pos x="T0" y="T1"/>
                  </a:cxn>
                  <a:cxn ang="0">
                    <a:pos x="T2" y="T3"/>
                  </a:cxn>
                  <a:cxn ang="0">
                    <a:pos x="T4" y="T5"/>
                  </a:cxn>
                </a:cxnLst>
                <a:rect l="0" t="0" r="r" b="b"/>
                <a:pathLst>
                  <a:path w="21600" h="21600" fill="none" extrusionOk="0">
                    <a:moveTo>
                      <a:pt x="0" y="21600"/>
                    </a:moveTo>
                    <a:cubicBezTo>
                      <a:pt x="0" y="9684"/>
                      <a:pt x="9648" y="19"/>
                      <a:pt x="21564" y="0"/>
                    </a:cubicBezTo>
                  </a:path>
                  <a:path w="21600" h="21600" stroke="0" extrusionOk="0">
                    <a:moveTo>
                      <a:pt x="0" y="21600"/>
                    </a:moveTo>
                    <a:cubicBezTo>
                      <a:pt x="0" y="9684"/>
                      <a:pt x="9648" y="19"/>
                      <a:pt x="21564" y="0"/>
                    </a:cubicBezTo>
                    <a:lnTo>
                      <a:pt x="21600" y="21600"/>
                    </a:lnTo>
                    <a:close/>
                  </a:path>
                </a:pathLst>
              </a:custGeom>
              <a:noFill/>
              <a:ln w="50800" cap="rnd">
                <a:solidFill>
                  <a:schemeClr val="accent2"/>
                </a:solidFill>
                <a:round/>
                <a:headEnd/>
                <a:tailEnd/>
              </a:ln>
              <a:effectLst/>
            </p:spPr>
            <p:txBody>
              <a:bodyPr wrap="none" anchor="ctr"/>
              <a:lstStyle/>
              <a:p>
                <a:endParaRPr lang="en-US"/>
              </a:p>
            </p:txBody>
          </p:sp>
        </p:grpSp>
      </p:grpSp>
      <p:grpSp>
        <p:nvGrpSpPr>
          <p:cNvPr id="210971" name="Group 27"/>
          <p:cNvGrpSpPr>
            <a:grpSpLocks/>
          </p:cNvGrpSpPr>
          <p:nvPr/>
        </p:nvGrpSpPr>
        <p:grpSpPr bwMode="auto">
          <a:xfrm>
            <a:off x="1206500" y="2311400"/>
            <a:ext cx="4178300" cy="3797300"/>
            <a:chOff x="512" y="1248"/>
            <a:chExt cx="2632" cy="2392"/>
          </a:xfrm>
        </p:grpSpPr>
        <p:sp>
          <p:nvSpPr>
            <p:cNvPr id="210972" name="AutoShape 28"/>
            <p:cNvSpPr>
              <a:spLocks noChangeArrowheads="1"/>
            </p:cNvSpPr>
            <p:nvPr/>
          </p:nvSpPr>
          <p:spPr bwMode="auto">
            <a:xfrm>
              <a:off x="512" y="1248"/>
              <a:ext cx="2632" cy="2392"/>
            </a:xfrm>
            <a:prstGeom prst="triangle">
              <a:avLst>
                <a:gd name="adj" fmla="val 49995"/>
              </a:avLst>
            </a:prstGeom>
            <a:solidFill>
              <a:schemeClr val="folHlink"/>
            </a:solidFill>
            <a:ln w="12700">
              <a:solidFill>
                <a:schemeClr val="tx1"/>
              </a:solidFill>
              <a:miter lim="800000"/>
              <a:headEnd/>
              <a:tailEnd/>
            </a:ln>
            <a:effectLst/>
          </p:spPr>
          <p:txBody>
            <a:bodyPr wrap="none" anchor="ctr"/>
            <a:lstStyle/>
            <a:p>
              <a:endParaRPr lang="en-US"/>
            </a:p>
          </p:txBody>
        </p:sp>
        <p:sp>
          <p:nvSpPr>
            <p:cNvPr id="210973" name="AutoShape 29"/>
            <p:cNvSpPr>
              <a:spLocks noChangeArrowheads="1"/>
            </p:cNvSpPr>
            <p:nvPr/>
          </p:nvSpPr>
          <p:spPr bwMode="auto">
            <a:xfrm>
              <a:off x="768" y="1248"/>
              <a:ext cx="2112" cy="1920"/>
            </a:xfrm>
            <a:prstGeom prst="triangle">
              <a:avLst>
                <a:gd name="adj" fmla="val 49995"/>
              </a:avLst>
            </a:prstGeom>
            <a:solidFill>
              <a:schemeClr val="accent1"/>
            </a:solidFill>
            <a:ln w="12700">
              <a:solidFill>
                <a:schemeClr val="tx1"/>
              </a:solidFill>
              <a:miter lim="800000"/>
              <a:headEnd/>
              <a:tailEnd/>
            </a:ln>
            <a:effectLst/>
          </p:spPr>
          <p:txBody>
            <a:bodyPr wrap="none" anchor="ctr"/>
            <a:lstStyle/>
            <a:p>
              <a:endParaRPr lang="en-US"/>
            </a:p>
          </p:txBody>
        </p:sp>
        <p:sp>
          <p:nvSpPr>
            <p:cNvPr id="210974" name="AutoShape 30"/>
            <p:cNvSpPr>
              <a:spLocks noChangeArrowheads="1"/>
            </p:cNvSpPr>
            <p:nvPr/>
          </p:nvSpPr>
          <p:spPr bwMode="auto">
            <a:xfrm>
              <a:off x="1056" y="1248"/>
              <a:ext cx="1536" cy="1392"/>
            </a:xfrm>
            <a:prstGeom prst="triangle">
              <a:avLst>
                <a:gd name="adj" fmla="val 49995"/>
              </a:avLst>
            </a:prstGeom>
            <a:solidFill>
              <a:schemeClr val="accent2"/>
            </a:solidFill>
            <a:ln w="12700">
              <a:solidFill>
                <a:schemeClr val="tx1"/>
              </a:solidFill>
              <a:miter lim="800000"/>
              <a:headEnd/>
              <a:tailEnd/>
            </a:ln>
            <a:effectLst/>
          </p:spPr>
          <p:txBody>
            <a:bodyPr wrap="none" anchor="ctr"/>
            <a:lstStyle/>
            <a:p>
              <a:endParaRPr lang="en-US"/>
            </a:p>
          </p:txBody>
        </p:sp>
        <p:sp>
          <p:nvSpPr>
            <p:cNvPr id="210975" name="Rectangle 31"/>
            <p:cNvSpPr>
              <a:spLocks noChangeArrowheads="1"/>
            </p:cNvSpPr>
            <p:nvPr/>
          </p:nvSpPr>
          <p:spPr bwMode="auto">
            <a:xfrm>
              <a:off x="1344" y="2256"/>
              <a:ext cx="999" cy="286"/>
            </a:xfrm>
            <a:prstGeom prst="rect">
              <a:avLst/>
            </a:prstGeom>
            <a:noFill/>
            <a:ln w="12700">
              <a:noFill/>
              <a:miter lim="800000"/>
              <a:headEnd/>
              <a:tailEnd/>
            </a:ln>
            <a:effectLst/>
          </p:spPr>
          <p:txBody>
            <a:bodyPr wrap="none" lIns="90488" tIns="44450" rIns="90488" bIns="44450">
              <a:spAutoFit/>
            </a:bodyPr>
            <a:lstStyle/>
            <a:p>
              <a:r>
                <a:rPr lang="en-US"/>
                <a:t>Knowledge</a:t>
              </a:r>
            </a:p>
          </p:txBody>
        </p:sp>
        <p:sp>
          <p:nvSpPr>
            <p:cNvPr id="210976" name="Rectangle 32"/>
            <p:cNvSpPr>
              <a:spLocks noChangeArrowheads="1"/>
            </p:cNvSpPr>
            <p:nvPr/>
          </p:nvSpPr>
          <p:spPr bwMode="auto">
            <a:xfrm>
              <a:off x="1536" y="2784"/>
              <a:ext cx="519" cy="286"/>
            </a:xfrm>
            <a:prstGeom prst="rect">
              <a:avLst/>
            </a:prstGeom>
            <a:noFill/>
            <a:ln w="12700">
              <a:noFill/>
              <a:miter lim="800000"/>
              <a:headEnd/>
              <a:tailEnd/>
            </a:ln>
            <a:effectLst/>
          </p:spPr>
          <p:txBody>
            <a:bodyPr wrap="none" lIns="90488" tIns="44450" rIns="90488" bIns="44450">
              <a:spAutoFit/>
            </a:bodyPr>
            <a:lstStyle/>
            <a:p>
              <a:r>
                <a:rPr lang="en-US"/>
                <a:t>Facts</a:t>
              </a:r>
              <a:endParaRPr lang="en-US">
                <a:solidFill>
                  <a:schemeClr val="bg1"/>
                </a:solidFill>
              </a:endParaRPr>
            </a:p>
          </p:txBody>
        </p:sp>
        <p:sp>
          <p:nvSpPr>
            <p:cNvPr id="210977" name="Rectangle 33"/>
            <p:cNvSpPr>
              <a:spLocks noChangeArrowheads="1"/>
            </p:cNvSpPr>
            <p:nvPr/>
          </p:nvSpPr>
          <p:spPr bwMode="auto">
            <a:xfrm>
              <a:off x="1296" y="3264"/>
              <a:ext cx="1046" cy="286"/>
            </a:xfrm>
            <a:prstGeom prst="rect">
              <a:avLst/>
            </a:prstGeom>
            <a:noFill/>
            <a:ln w="12700">
              <a:noFill/>
              <a:miter lim="800000"/>
              <a:headEnd/>
              <a:tailEnd/>
            </a:ln>
            <a:effectLst/>
          </p:spPr>
          <p:txBody>
            <a:bodyPr wrap="none" lIns="90488" tIns="44450" rIns="90488" bIns="44450">
              <a:spAutoFit/>
            </a:bodyPr>
            <a:lstStyle/>
            <a:p>
              <a:r>
                <a:rPr lang="en-US"/>
                <a:t>”Raw” Data</a:t>
              </a:r>
            </a:p>
          </p:txBody>
        </p:sp>
        <p:sp>
          <p:nvSpPr>
            <p:cNvPr id="210978" name="AutoShape 34"/>
            <p:cNvSpPr>
              <a:spLocks noChangeArrowheads="1"/>
            </p:cNvSpPr>
            <p:nvPr/>
          </p:nvSpPr>
          <p:spPr bwMode="auto">
            <a:xfrm>
              <a:off x="1344" y="1248"/>
              <a:ext cx="960" cy="864"/>
            </a:xfrm>
            <a:prstGeom prst="triangle">
              <a:avLst>
                <a:gd name="adj" fmla="val 49995"/>
              </a:avLst>
            </a:prstGeom>
            <a:solidFill>
              <a:schemeClr val="hlink"/>
            </a:solidFill>
            <a:ln w="12700">
              <a:solidFill>
                <a:schemeClr val="tx1"/>
              </a:solidFill>
              <a:miter lim="800000"/>
              <a:headEnd/>
              <a:tailEnd/>
            </a:ln>
            <a:effectLst/>
          </p:spPr>
          <p:txBody>
            <a:bodyPr wrap="none" anchor="ctr"/>
            <a:lstStyle/>
            <a:p>
              <a:endParaRPr lang="en-US"/>
            </a:p>
          </p:txBody>
        </p:sp>
        <p:sp>
          <p:nvSpPr>
            <p:cNvPr id="210979" name="Rectangle 35"/>
            <p:cNvSpPr>
              <a:spLocks noChangeArrowheads="1"/>
            </p:cNvSpPr>
            <p:nvPr/>
          </p:nvSpPr>
          <p:spPr bwMode="auto">
            <a:xfrm>
              <a:off x="1440" y="1776"/>
              <a:ext cx="807" cy="267"/>
            </a:xfrm>
            <a:prstGeom prst="rect">
              <a:avLst/>
            </a:prstGeom>
            <a:noFill/>
            <a:ln w="12700">
              <a:noFill/>
              <a:miter lim="800000"/>
              <a:headEnd/>
              <a:tailEnd/>
            </a:ln>
            <a:effectLst/>
          </p:spPr>
          <p:txBody>
            <a:bodyPr wrap="none" lIns="90488" tIns="44450" rIns="90488" bIns="44450">
              <a:spAutoFit/>
            </a:bodyPr>
            <a:lstStyle/>
            <a:p>
              <a:r>
                <a:rPr lang="en-US" sz="2200"/>
                <a:t>Decisions</a:t>
              </a:r>
            </a:p>
          </p:txBody>
        </p:sp>
      </p:grpSp>
      <p:sp>
        <p:nvSpPr>
          <p:cNvPr id="36" name="Slide Number Placeholder 35"/>
          <p:cNvSpPr>
            <a:spLocks noGrp="1"/>
          </p:cNvSpPr>
          <p:nvPr>
            <p:ph type="sldNum" sz="quarter" idx="12"/>
          </p:nvPr>
        </p:nvSpPr>
        <p:spPr/>
        <p:txBody>
          <a:bodyPr/>
          <a:lstStyle/>
          <a:p>
            <a:fld id="{EE9549BA-11BA-415C-BD7A-B83ACBA651F3}" type="slidenum">
              <a:rPr lang="en-US" smtClean="0"/>
              <a:pPr/>
              <a:t>14</a:t>
            </a:fld>
            <a:endParaRPr lang="en-US"/>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0338" name="Rectangle 2"/>
          <p:cNvSpPr>
            <a:spLocks noGrp="1" noChangeArrowheads="1"/>
          </p:cNvSpPr>
          <p:nvPr>
            <p:ph type="title"/>
          </p:nvPr>
        </p:nvSpPr>
        <p:spPr/>
        <p:txBody>
          <a:bodyPr/>
          <a:lstStyle/>
          <a:p>
            <a:r>
              <a:rPr lang="en-US" sz="4000"/>
              <a:t>Components of an Expert System</a:t>
            </a:r>
          </a:p>
        </p:txBody>
      </p:sp>
      <p:sp>
        <p:nvSpPr>
          <p:cNvPr id="270339" name="Text Box 3"/>
          <p:cNvSpPr txBox="1">
            <a:spLocks noChangeArrowheads="1"/>
          </p:cNvSpPr>
          <p:nvPr/>
        </p:nvSpPr>
        <p:spPr bwMode="auto">
          <a:xfrm>
            <a:off x="344488" y="1590675"/>
            <a:ext cx="8347075" cy="4827588"/>
          </a:xfrm>
          <a:prstGeom prst="rect">
            <a:avLst/>
          </a:prstGeom>
          <a:noFill/>
          <a:ln w="12700">
            <a:noFill/>
            <a:miter lim="800000"/>
            <a:headEnd/>
            <a:tailEnd/>
          </a:ln>
          <a:effectLst/>
        </p:spPr>
        <p:txBody>
          <a:bodyPr wrap="none">
            <a:spAutoFit/>
          </a:bodyPr>
          <a:lstStyle/>
          <a:p>
            <a:pPr>
              <a:buFontTx/>
              <a:buChar char="•"/>
            </a:pPr>
            <a:r>
              <a:rPr lang="en-US">
                <a:solidFill>
                  <a:srgbClr val="000099"/>
                </a:solidFill>
              </a:rPr>
              <a:t> </a:t>
            </a:r>
            <a:r>
              <a:rPr lang="en-US" sz="2800">
                <a:solidFill>
                  <a:srgbClr val="000099"/>
                </a:solidFill>
              </a:rPr>
              <a:t>Inference Engine</a:t>
            </a:r>
            <a:endParaRPr lang="en-US">
              <a:solidFill>
                <a:srgbClr val="000099"/>
              </a:solidFill>
            </a:endParaRPr>
          </a:p>
          <a:p>
            <a:pPr lvl="1">
              <a:buFontTx/>
              <a:buChar char="–"/>
            </a:pPr>
            <a:r>
              <a:rPr lang="en-US">
                <a:solidFill>
                  <a:srgbClr val="000099"/>
                </a:solidFill>
              </a:rPr>
              <a:t>  Reasons about knowledge</a:t>
            </a:r>
          </a:p>
          <a:p>
            <a:pPr lvl="1">
              <a:buFontTx/>
              <a:buChar char="–"/>
            </a:pPr>
            <a:r>
              <a:rPr lang="en-US">
                <a:solidFill>
                  <a:srgbClr val="000099"/>
                </a:solidFill>
              </a:rPr>
              <a:t>  Explains its reasoning</a:t>
            </a:r>
          </a:p>
          <a:p>
            <a:pPr lvl="1">
              <a:spcAft>
                <a:spcPct val="30000"/>
              </a:spcAft>
              <a:buFontTx/>
              <a:buChar char="–"/>
            </a:pPr>
            <a:r>
              <a:rPr lang="en-US">
                <a:solidFill>
                  <a:srgbClr val="000099"/>
                </a:solidFill>
              </a:rPr>
              <a:t>  Helps programmer build correct/consistent expert systems</a:t>
            </a:r>
          </a:p>
          <a:p>
            <a:pPr>
              <a:buFontTx/>
              <a:buChar char="•"/>
            </a:pPr>
            <a:r>
              <a:rPr lang="en-US">
                <a:solidFill>
                  <a:srgbClr val="000099"/>
                </a:solidFill>
              </a:rPr>
              <a:t>  </a:t>
            </a:r>
            <a:r>
              <a:rPr lang="en-US" sz="2800">
                <a:solidFill>
                  <a:srgbClr val="000099"/>
                </a:solidFill>
              </a:rPr>
              <a:t>Knowledge Base</a:t>
            </a:r>
            <a:endParaRPr lang="en-US">
              <a:solidFill>
                <a:srgbClr val="000099"/>
              </a:solidFill>
            </a:endParaRPr>
          </a:p>
          <a:p>
            <a:pPr lvl="1">
              <a:buFontTx/>
              <a:buChar char="–"/>
            </a:pPr>
            <a:r>
              <a:rPr lang="en-US">
                <a:solidFill>
                  <a:srgbClr val="000099"/>
                </a:solidFill>
              </a:rPr>
              <a:t>  Base is represented in easy to read English sentences</a:t>
            </a:r>
          </a:p>
          <a:p>
            <a:pPr lvl="1">
              <a:spcAft>
                <a:spcPct val="30000"/>
              </a:spcAft>
              <a:buFontTx/>
              <a:buChar char="–"/>
            </a:pPr>
            <a:r>
              <a:rPr lang="en-US">
                <a:solidFill>
                  <a:srgbClr val="000099"/>
                </a:solidFill>
              </a:rPr>
              <a:t>  Order of rules is not critical</a:t>
            </a:r>
          </a:p>
          <a:p>
            <a:pPr>
              <a:buFontTx/>
              <a:buChar char="•"/>
            </a:pPr>
            <a:r>
              <a:rPr lang="en-US">
                <a:solidFill>
                  <a:srgbClr val="000099"/>
                </a:solidFill>
              </a:rPr>
              <a:t>  </a:t>
            </a:r>
            <a:r>
              <a:rPr lang="en-US" sz="2800">
                <a:solidFill>
                  <a:srgbClr val="000099"/>
                </a:solidFill>
              </a:rPr>
              <a:t>The expert system shell ( EXSYS) contains an existing </a:t>
            </a:r>
          </a:p>
          <a:p>
            <a:pPr>
              <a:spcAft>
                <a:spcPct val="30000"/>
              </a:spcAft>
            </a:pPr>
            <a:r>
              <a:rPr lang="en-US" sz="2800">
                <a:solidFill>
                  <a:srgbClr val="000099"/>
                </a:solidFill>
              </a:rPr>
              <a:t>    inference engine</a:t>
            </a:r>
          </a:p>
          <a:p>
            <a:pPr>
              <a:buFontTx/>
              <a:buChar char="•"/>
            </a:pPr>
            <a:r>
              <a:rPr lang="en-US" sz="2800">
                <a:solidFill>
                  <a:srgbClr val="000099"/>
                </a:solidFill>
              </a:rPr>
              <a:t>  The knowledge base is the only part of the system the </a:t>
            </a:r>
          </a:p>
          <a:p>
            <a:r>
              <a:rPr lang="en-US" sz="2800">
                <a:solidFill>
                  <a:srgbClr val="000099"/>
                </a:solidFill>
              </a:rPr>
              <a:t>    programmer needs to develop    </a:t>
            </a:r>
          </a:p>
        </p:txBody>
      </p:sp>
      <p:sp>
        <p:nvSpPr>
          <p:cNvPr id="4" name="Slide Number Placeholder 3"/>
          <p:cNvSpPr>
            <a:spLocks noGrp="1"/>
          </p:cNvSpPr>
          <p:nvPr>
            <p:ph type="sldNum" sz="quarter" idx="12"/>
          </p:nvPr>
        </p:nvSpPr>
        <p:spPr/>
        <p:txBody>
          <a:bodyPr/>
          <a:lstStyle/>
          <a:p>
            <a:fld id="{EE9549BA-11BA-415C-BD7A-B83ACBA651F3}" type="slidenum">
              <a:rPr lang="en-US" smtClean="0"/>
              <a:pPr/>
              <a:t>15</a:t>
            </a:fld>
            <a:endParaRPr lang="en-US"/>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8290" name="Rectangle 3074"/>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pPr algn="ctr"/>
            <a:endParaRPr lang="ar-SA"/>
          </a:p>
        </p:txBody>
      </p:sp>
      <p:sp>
        <p:nvSpPr>
          <p:cNvPr id="268291" name="Rectangle 3075"/>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268292" name="Rectangle 3076"/>
          <p:cNvSpPr>
            <a:spLocks noGrp="1" noChangeArrowheads="1"/>
          </p:cNvSpPr>
          <p:nvPr>
            <p:ph type="title"/>
          </p:nvPr>
        </p:nvSpPr>
        <p:spPr>
          <a:xfrm>
            <a:off x="1381125" y="304800"/>
            <a:ext cx="6838950" cy="758825"/>
          </a:xfrm>
          <a:noFill/>
          <a:ln/>
        </p:spPr>
        <p:txBody>
          <a:bodyPr>
            <a:spAutoFit/>
          </a:bodyPr>
          <a:lstStyle/>
          <a:p>
            <a:r>
              <a:rPr lang="en-US"/>
              <a:t>Knowledge Base</a:t>
            </a:r>
          </a:p>
        </p:txBody>
      </p:sp>
      <p:sp>
        <p:nvSpPr>
          <p:cNvPr id="268293" name="Rectangle 3077"/>
          <p:cNvSpPr>
            <a:spLocks noGrp="1" noChangeArrowheads="1"/>
          </p:cNvSpPr>
          <p:nvPr>
            <p:ph type="body" idx="1"/>
          </p:nvPr>
        </p:nvSpPr>
        <p:spPr>
          <a:xfrm>
            <a:off x="685800" y="1676400"/>
            <a:ext cx="7696200" cy="4114800"/>
          </a:xfrm>
          <a:noFill/>
          <a:ln/>
        </p:spPr>
        <p:txBody>
          <a:bodyPr/>
          <a:lstStyle/>
          <a:p>
            <a:pPr>
              <a:spcBef>
                <a:spcPct val="50000"/>
              </a:spcBef>
              <a:spcAft>
                <a:spcPct val="50000"/>
              </a:spcAft>
            </a:pPr>
            <a:r>
              <a:rPr lang="en-US" sz="2600"/>
              <a:t>Contains the domain-specific, problem solving knowledge.  There are two basic approaches.</a:t>
            </a:r>
          </a:p>
          <a:p>
            <a:pPr lvl="1">
              <a:spcBef>
                <a:spcPct val="50000"/>
              </a:spcBef>
              <a:spcAft>
                <a:spcPct val="50000"/>
              </a:spcAft>
            </a:pPr>
            <a:r>
              <a:rPr lang="en-US" sz="2200"/>
              <a:t>Rule:  If-then statements that attempt to replicate the thought process used by the expert.                                    (Known as Rule-Based Reasoning)</a:t>
            </a:r>
          </a:p>
          <a:p>
            <a:pPr lvl="1">
              <a:spcBef>
                <a:spcPct val="50000"/>
              </a:spcBef>
              <a:spcAft>
                <a:spcPct val="50000"/>
              </a:spcAft>
            </a:pPr>
            <a:r>
              <a:rPr lang="en-US" sz="2200"/>
              <a:t>Cases:  Collection of previous solutions for situations and generalizes a solution for current situation                        (Known as Case-Based Reasoning)</a:t>
            </a:r>
          </a:p>
        </p:txBody>
      </p:sp>
      <p:sp>
        <p:nvSpPr>
          <p:cNvPr id="268296" name="Text Box 3080"/>
          <p:cNvSpPr txBox="1">
            <a:spLocks noChangeArrowheads="1"/>
          </p:cNvSpPr>
          <p:nvPr/>
        </p:nvSpPr>
        <p:spPr bwMode="auto">
          <a:xfrm>
            <a:off x="1752600" y="6072188"/>
            <a:ext cx="5354638" cy="396875"/>
          </a:xfrm>
          <a:prstGeom prst="rect">
            <a:avLst/>
          </a:prstGeom>
          <a:noFill/>
          <a:ln w="12700">
            <a:noFill/>
            <a:miter lim="800000"/>
            <a:headEnd/>
            <a:tailEnd/>
          </a:ln>
          <a:effectLst/>
        </p:spPr>
        <p:txBody>
          <a:bodyPr wrap="none">
            <a:spAutoFit/>
          </a:bodyPr>
          <a:lstStyle/>
          <a:p>
            <a:r>
              <a:rPr lang="en-US" sz="2000">
                <a:solidFill>
                  <a:srgbClr val="896525"/>
                </a:solidFill>
              </a:rPr>
              <a:t>Note:  there are other ways to represent knowledge</a:t>
            </a:r>
          </a:p>
        </p:txBody>
      </p:sp>
      <p:sp>
        <p:nvSpPr>
          <p:cNvPr id="7" name="Slide Number Placeholder 6"/>
          <p:cNvSpPr>
            <a:spLocks noGrp="1"/>
          </p:cNvSpPr>
          <p:nvPr>
            <p:ph type="sldNum" sz="quarter" idx="12"/>
          </p:nvPr>
        </p:nvSpPr>
        <p:spPr/>
        <p:txBody>
          <a:bodyPr/>
          <a:lstStyle/>
          <a:p>
            <a:fld id="{85AEF125-9228-474A-9769-CB0176B86345}" type="slidenum">
              <a:rPr lang="en-US" smtClean="0"/>
              <a:pPr/>
              <a:t>16</a:t>
            </a:fld>
            <a:endParaRPr lang="en-US"/>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7810" name="Rectangle 2"/>
          <p:cNvSpPr>
            <a:spLocks noGrp="1" noChangeArrowheads="1"/>
          </p:cNvSpPr>
          <p:nvPr>
            <p:ph type="title"/>
          </p:nvPr>
        </p:nvSpPr>
        <p:spPr/>
        <p:txBody>
          <a:bodyPr/>
          <a:lstStyle/>
          <a:p>
            <a:r>
              <a:rPr lang="en-US"/>
              <a:t>Composition of a Rule</a:t>
            </a:r>
          </a:p>
        </p:txBody>
      </p:sp>
      <p:sp>
        <p:nvSpPr>
          <p:cNvPr id="247811" name="Text Box 3"/>
          <p:cNvSpPr txBox="1">
            <a:spLocks noChangeArrowheads="1"/>
          </p:cNvSpPr>
          <p:nvPr/>
        </p:nvSpPr>
        <p:spPr bwMode="auto">
          <a:xfrm>
            <a:off x="2743200" y="1905000"/>
            <a:ext cx="2979738" cy="3836988"/>
          </a:xfrm>
          <a:prstGeom prst="rect">
            <a:avLst/>
          </a:prstGeom>
          <a:noFill/>
          <a:ln w="12700">
            <a:noFill/>
            <a:miter lim="800000"/>
            <a:headEnd/>
            <a:tailEnd/>
          </a:ln>
          <a:effectLst/>
        </p:spPr>
        <p:txBody>
          <a:bodyPr wrap="none">
            <a:spAutoFit/>
          </a:bodyPr>
          <a:lstStyle/>
          <a:p>
            <a:r>
              <a:rPr lang="en-US" b="1">
                <a:solidFill>
                  <a:srgbClr val="00279F"/>
                </a:solidFill>
              </a:rPr>
              <a:t>IF</a:t>
            </a:r>
          </a:p>
          <a:p>
            <a:r>
              <a:rPr lang="en-US" b="1">
                <a:solidFill>
                  <a:srgbClr val="00279F"/>
                </a:solidFill>
              </a:rPr>
              <a:t>	</a:t>
            </a:r>
            <a:r>
              <a:rPr lang="en-US" sz="1800">
                <a:solidFill>
                  <a:srgbClr val="00279F"/>
                </a:solidFill>
              </a:rPr>
              <a:t>Conditions</a:t>
            </a:r>
          </a:p>
          <a:p>
            <a:r>
              <a:rPr lang="en-US" b="1">
                <a:solidFill>
                  <a:srgbClr val="00279F"/>
                </a:solidFill>
              </a:rPr>
              <a:t>THEN</a:t>
            </a:r>
          </a:p>
          <a:p>
            <a:r>
              <a:rPr lang="en-US" b="1">
                <a:solidFill>
                  <a:srgbClr val="00279F"/>
                </a:solidFill>
              </a:rPr>
              <a:t>	</a:t>
            </a:r>
            <a:r>
              <a:rPr lang="en-US" sz="1800">
                <a:solidFill>
                  <a:srgbClr val="00279F"/>
                </a:solidFill>
              </a:rPr>
              <a:t>Conditions </a:t>
            </a:r>
          </a:p>
          <a:p>
            <a:r>
              <a:rPr lang="en-US" sz="1800">
                <a:solidFill>
                  <a:srgbClr val="00279F"/>
                </a:solidFill>
              </a:rPr>
              <a:t>and           Choices</a:t>
            </a:r>
          </a:p>
          <a:p>
            <a:r>
              <a:rPr lang="en-US" b="1">
                <a:solidFill>
                  <a:srgbClr val="00279F"/>
                </a:solidFill>
              </a:rPr>
              <a:t>ELSE</a:t>
            </a:r>
            <a:endParaRPr lang="en-US">
              <a:solidFill>
                <a:srgbClr val="00279F"/>
              </a:solidFill>
            </a:endParaRPr>
          </a:p>
          <a:p>
            <a:r>
              <a:rPr lang="en-US">
                <a:solidFill>
                  <a:srgbClr val="00279F"/>
                </a:solidFill>
              </a:rPr>
              <a:t>	</a:t>
            </a:r>
            <a:r>
              <a:rPr lang="en-US" sz="1800">
                <a:solidFill>
                  <a:srgbClr val="00279F"/>
                </a:solidFill>
              </a:rPr>
              <a:t>Conditions</a:t>
            </a:r>
          </a:p>
          <a:p>
            <a:r>
              <a:rPr lang="en-US" sz="1800">
                <a:solidFill>
                  <a:srgbClr val="00279F"/>
                </a:solidFill>
              </a:rPr>
              <a:t>and            Choices</a:t>
            </a:r>
          </a:p>
          <a:p>
            <a:endParaRPr lang="en-US" sz="1800">
              <a:solidFill>
                <a:srgbClr val="00279F"/>
              </a:solidFill>
            </a:endParaRPr>
          </a:p>
          <a:p>
            <a:r>
              <a:rPr lang="en-US" b="1">
                <a:solidFill>
                  <a:srgbClr val="00279F"/>
                </a:solidFill>
              </a:rPr>
              <a:t>NOTE:____________</a:t>
            </a:r>
          </a:p>
          <a:p>
            <a:r>
              <a:rPr lang="en-US" b="1">
                <a:solidFill>
                  <a:srgbClr val="00279F"/>
                </a:solidFill>
              </a:rPr>
              <a:t>REFERENCE______</a:t>
            </a:r>
          </a:p>
        </p:txBody>
      </p:sp>
      <p:sp>
        <p:nvSpPr>
          <p:cNvPr id="4" name="Slide Number Placeholder 3"/>
          <p:cNvSpPr>
            <a:spLocks noGrp="1"/>
          </p:cNvSpPr>
          <p:nvPr>
            <p:ph type="sldNum" sz="quarter" idx="12"/>
          </p:nvPr>
        </p:nvSpPr>
        <p:spPr/>
        <p:txBody>
          <a:bodyPr/>
          <a:lstStyle/>
          <a:p>
            <a:fld id="{EE9549BA-11BA-415C-BD7A-B83ACBA651F3}" type="slidenum">
              <a:rPr lang="en-US" smtClean="0"/>
              <a:pPr/>
              <a:t>17</a:t>
            </a:fld>
            <a:endParaRPr lang="en-US"/>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8834" name="Rectangle 2"/>
          <p:cNvSpPr>
            <a:spLocks noGrp="1" noChangeArrowheads="1"/>
          </p:cNvSpPr>
          <p:nvPr>
            <p:ph type="title"/>
          </p:nvPr>
        </p:nvSpPr>
        <p:spPr/>
        <p:txBody>
          <a:bodyPr/>
          <a:lstStyle/>
          <a:p>
            <a:r>
              <a:rPr lang="en-US"/>
              <a:t>IF</a:t>
            </a:r>
          </a:p>
        </p:txBody>
      </p:sp>
      <p:sp>
        <p:nvSpPr>
          <p:cNvPr id="248835" name="Text Box 3"/>
          <p:cNvSpPr txBox="1">
            <a:spLocks noChangeArrowheads="1"/>
          </p:cNvSpPr>
          <p:nvPr/>
        </p:nvSpPr>
        <p:spPr bwMode="auto">
          <a:xfrm>
            <a:off x="304800" y="1289050"/>
            <a:ext cx="8415338" cy="5568950"/>
          </a:xfrm>
          <a:prstGeom prst="rect">
            <a:avLst/>
          </a:prstGeom>
          <a:noFill/>
          <a:ln w="12700">
            <a:noFill/>
            <a:miter lim="800000"/>
            <a:headEnd/>
            <a:tailEnd/>
          </a:ln>
          <a:effectLst/>
        </p:spPr>
        <p:txBody>
          <a:bodyPr wrap="none">
            <a:spAutoFit/>
          </a:bodyPr>
          <a:lstStyle/>
          <a:p>
            <a:r>
              <a:rPr lang="en-US">
                <a:solidFill>
                  <a:srgbClr val="00279F"/>
                </a:solidFill>
              </a:rPr>
              <a:t>IF part is simply a series of test conditions, expressed as English</a:t>
            </a:r>
          </a:p>
          <a:p>
            <a:r>
              <a:rPr lang="en-US">
                <a:solidFill>
                  <a:srgbClr val="00279F"/>
                </a:solidFill>
              </a:rPr>
              <a:t>sentences or algebraic expressions:</a:t>
            </a:r>
          </a:p>
          <a:p>
            <a:endParaRPr lang="en-US">
              <a:solidFill>
                <a:srgbClr val="00279F"/>
              </a:solidFill>
            </a:endParaRPr>
          </a:p>
          <a:p>
            <a:r>
              <a:rPr lang="en-US">
                <a:solidFill>
                  <a:srgbClr val="00279F"/>
                </a:solidFill>
              </a:rPr>
              <a:t>Ex:  Today is Wednesday  or   [X] &gt; 1</a:t>
            </a:r>
          </a:p>
          <a:p>
            <a:endParaRPr lang="en-US">
              <a:solidFill>
                <a:srgbClr val="00279F"/>
              </a:solidFill>
            </a:endParaRPr>
          </a:p>
          <a:p>
            <a:r>
              <a:rPr lang="en-US">
                <a:solidFill>
                  <a:srgbClr val="00279F"/>
                </a:solidFill>
              </a:rPr>
              <a:t>The first rule will only be true if today is Wednesday.</a:t>
            </a:r>
          </a:p>
          <a:p>
            <a:r>
              <a:rPr lang="en-US">
                <a:solidFill>
                  <a:srgbClr val="00279F"/>
                </a:solidFill>
              </a:rPr>
              <a:t>The second rule will only be true if the variable X &gt; 1.</a:t>
            </a:r>
          </a:p>
          <a:p>
            <a:endParaRPr lang="en-US">
              <a:solidFill>
                <a:srgbClr val="00279F"/>
              </a:solidFill>
            </a:endParaRPr>
          </a:p>
          <a:p>
            <a:r>
              <a:rPr lang="en-US">
                <a:solidFill>
                  <a:srgbClr val="00279F"/>
                </a:solidFill>
              </a:rPr>
              <a:t>Test is made by information:</a:t>
            </a:r>
          </a:p>
          <a:p>
            <a:r>
              <a:rPr lang="en-US">
                <a:solidFill>
                  <a:srgbClr val="00279F"/>
                </a:solidFill>
              </a:rPr>
              <a:t>	provided by the user</a:t>
            </a:r>
          </a:p>
          <a:p>
            <a:r>
              <a:rPr lang="en-US">
                <a:solidFill>
                  <a:srgbClr val="00279F"/>
                </a:solidFill>
              </a:rPr>
              <a:t>	derived by other rules</a:t>
            </a:r>
          </a:p>
          <a:p>
            <a:r>
              <a:rPr lang="en-US">
                <a:solidFill>
                  <a:srgbClr val="00279F"/>
                </a:solidFill>
              </a:rPr>
              <a:t>	obtained from other sources</a:t>
            </a:r>
          </a:p>
          <a:p>
            <a:endParaRPr lang="en-US">
              <a:solidFill>
                <a:srgbClr val="00279F"/>
              </a:solidFill>
            </a:endParaRPr>
          </a:p>
          <a:p>
            <a:r>
              <a:rPr lang="en-US">
                <a:solidFill>
                  <a:srgbClr val="00279F"/>
                </a:solidFill>
              </a:rPr>
              <a:t>Tests can be derived with other boolean  operators, i.e. AND or OR</a:t>
            </a:r>
          </a:p>
          <a:p>
            <a:endParaRPr lang="en-US">
              <a:solidFill>
                <a:srgbClr val="00279F"/>
              </a:solidFill>
            </a:endParaRPr>
          </a:p>
        </p:txBody>
      </p:sp>
      <p:sp>
        <p:nvSpPr>
          <p:cNvPr id="4" name="Slide Number Placeholder 3"/>
          <p:cNvSpPr>
            <a:spLocks noGrp="1"/>
          </p:cNvSpPr>
          <p:nvPr>
            <p:ph type="sldNum" sz="quarter" idx="12"/>
          </p:nvPr>
        </p:nvSpPr>
        <p:spPr/>
        <p:txBody>
          <a:bodyPr/>
          <a:lstStyle/>
          <a:p>
            <a:fld id="{EE9549BA-11BA-415C-BD7A-B83ACBA651F3}" type="slidenum">
              <a:rPr lang="en-US" smtClean="0"/>
              <a:pPr/>
              <a:t>18</a:t>
            </a:fld>
            <a:endParaRPr 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9858" name="Rectangle 2"/>
          <p:cNvSpPr>
            <a:spLocks noGrp="1" noChangeArrowheads="1"/>
          </p:cNvSpPr>
          <p:nvPr>
            <p:ph type="title"/>
          </p:nvPr>
        </p:nvSpPr>
        <p:spPr/>
        <p:txBody>
          <a:bodyPr/>
          <a:lstStyle/>
          <a:p>
            <a:r>
              <a:rPr lang="en-US"/>
              <a:t>THEN</a:t>
            </a:r>
          </a:p>
        </p:txBody>
      </p:sp>
      <p:sp>
        <p:nvSpPr>
          <p:cNvPr id="249859" name="Text Box 3"/>
          <p:cNvSpPr txBox="1">
            <a:spLocks noChangeArrowheads="1"/>
          </p:cNvSpPr>
          <p:nvPr/>
        </p:nvSpPr>
        <p:spPr bwMode="auto">
          <a:xfrm>
            <a:off x="228600" y="1600200"/>
            <a:ext cx="8789988" cy="4473575"/>
          </a:xfrm>
          <a:prstGeom prst="rect">
            <a:avLst/>
          </a:prstGeom>
          <a:noFill/>
          <a:ln w="12700">
            <a:noFill/>
            <a:miter lim="800000"/>
            <a:headEnd/>
            <a:tailEnd/>
          </a:ln>
          <a:effectLst/>
        </p:spPr>
        <p:txBody>
          <a:bodyPr wrap="none">
            <a:spAutoFit/>
          </a:bodyPr>
          <a:lstStyle/>
          <a:p>
            <a:r>
              <a:rPr lang="en-US">
                <a:solidFill>
                  <a:srgbClr val="00279F"/>
                </a:solidFill>
              </a:rPr>
              <a:t>Contains conditions similar to if statements, but they are not tests.</a:t>
            </a:r>
          </a:p>
          <a:p>
            <a:endParaRPr lang="en-US">
              <a:solidFill>
                <a:srgbClr val="00279F"/>
              </a:solidFill>
            </a:endParaRPr>
          </a:p>
          <a:p>
            <a:r>
              <a:rPr lang="en-US">
                <a:solidFill>
                  <a:srgbClr val="00279F"/>
                </a:solidFill>
              </a:rPr>
              <a:t>They are statements of fact.</a:t>
            </a:r>
          </a:p>
          <a:p>
            <a:endParaRPr lang="en-US">
              <a:solidFill>
                <a:srgbClr val="00279F"/>
              </a:solidFill>
            </a:endParaRPr>
          </a:p>
          <a:p>
            <a:r>
              <a:rPr lang="en-US">
                <a:solidFill>
                  <a:srgbClr val="00279F"/>
                </a:solidFill>
              </a:rPr>
              <a:t>IF “today is Wednesday” may or may not be true.</a:t>
            </a:r>
          </a:p>
          <a:p>
            <a:endParaRPr lang="en-US">
              <a:solidFill>
                <a:srgbClr val="00279F"/>
              </a:solidFill>
            </a:endParaRPr>
          </a:p>
          <a:p>
            <a:r>
              <a:rPr lang="en-US">
                <a:solidFill>
                  <a:srgbClr val="00279F"/>
                </a:solidFill>
              </a:rPr>
              <a:t>Then “today is Wednesday” is a valid fact if the IF conditions are true.</a:t>
            </a:r>
          </a:p>
          <a:p>
            <a:endParaRPr lang="en-US">
              <a:solidFill>
                <a:srgbClr val="00279F"/>
              </a:solidFill>
            </a:endParaRPr>
          </a:p>
          <a:p>
            <a:r>
              <a:rPr lang="en-US">
                <a:solidFill>
                  <a:srgbClr val="00279F"/>
                </a:solidFill>
              </a:rPr>
              <a:t>The valid fact is then added to the knowledge base within the system.</a:t>
            </a:r>
          </a:p>
          <a:p>
            <a:endParaRPr lang="en-US">
              <a:solidFill>
                <a:srgbClr val="00279F"/>
              </a:solidFill>
            </a:endParaRPr>
          </a:p>
          <a:p>
            <a:r>
              <a:rPr lang="en-US">
                <a:solidFill>
                  <a:srgbClr val="00279F"/>
                </a:solidFill>
              </a:rPr>
              <a:t>THEN condition may also contain statements that assign a value or </a:t>
            </a:r>
          </a:p>
          <a:p>
            <a:r>
              <a:rPr lang="en-US">
                <a:solidFill>
                  <a:srgbClr val="00279F"/>
                </a:solidFill>
              </a:rPr>
              <a:t>assigned value to a numeric or string value.</a:t>
            </a:r>
          </a:p>
        </p:txBody>
      </p:sp>
      <p:sp>
        <p:nvSpPr>
          <p:cNvPr id="4" name="Slide Number Placeholder 3"/>
          <p:cNvSpPr>
            <a:spLocks noGrp="1"/>
          </p:cNvSpPr>
          <p:nvPr>
            <p:ph type="sldNum" sz="quarter" idx="12"/>
          </p:nvPr>
        </p:nvSpPr>
        <p:spPr/>
        <p:txBody>
          <a:bodyPr/>
          <a:lstStyle/>
          <a:p>
            <a:fld id="{EE9549BA-11BA-415C-BD7A-B83ACBA651F3}" type="slidenum">
              <a:rPr lang="en-US" smtClean="0"/>
              <a:pPr/>
              <a:t>19</a:t>
            </a:fld>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154" name="Rectangle 3074"/>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77155" name="Rectangle 3075"/>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77156" name="Rectangle 3076"/>
          <p:cNvSpPr>
            <a:spLocks noGrp="1" noChangeArrowheads="1"/>
          </p:cNvSpPr>
          <p:nvPr>
            <p:ph type="title"/>
          </p:nvPr>
        </p:nvSpPr>
        <p:spPr>
          <a:xfrm>
            <a:off x="1590675" y="1068388"/>
            <a:ext cx="6572250" cy="758825"/>
          </a:xfrm>
          <a:noFill/>
          <a:ln/>
        </p:spPr>
        <p:txBody>
          <a:bodyPr>
            <a:spAutoFit/>
          </a:bodyPr>
          <a:lstStyle/>
          <a:p>
            <a:r>
              <a:rPr lang="en-US"/>
              <a:t>Outline</a:t>
            </a:r>
          </a:p>
        </p:txBody>
      </p:sp>
      <p:sp>
        <p:nvSpPr>
          <p:cNvPr id="177157" name="Rectangle 3077"/>
          <p:cNvSpPr>
            <a:spLocks noGrp="1" noChangeArrowheads="1"/>
          </p:cNvSpPr>
          <p:nvPr>
            <p:ph type="body" idx="1"/>
          </p:nvPr>
        </p:nvSpPr>
        <p:spPr>
          <a:xfrm>
            <a:off x="698500" y="2247900"/>
            <a:ext cx="7696200" cy="4114800"/>
          </a:xfrm>
          <a:noFill/>
          <a:ln/>
        </p:spPr>
        <p:txBody>
          <a:bodyPr/>
          <a:lstStyle/>
          <a:p>
            <a:r>
              <a:rPr lang="en-US"/>
              <a:t>Introduction to Expert Systems (ES)</a:t>
            </a:r>
          </a:p>
          <a:p>
            <a:r>
              <a:rPr lang="en-US"/>
              <a:t>Components of an ES</a:t>
            </a:r>
          </a:p>
          <a:p>
            <a:r>
              <a:rPr lang="en-US"/>
              <a:t>Building an ES</a:t>
            </a:r>
          </a:p>
          <a:p>
            <a:r>
              <a:rPr lang="en-US"/>
              <a:t>Implementations/References</a:t>
            </a:r>
          </a:p>
        </p:txBody>
      </p:sp>
      <p:sp>
        <p:nvSpPr>
          <p:cNvPr id="6" name="Slide Number Placeholder 5"/>
          <p:cNvSpPr>
            <a:spLocks noGrp="1"/>
          </p:cNvSpPr>
          <p:nvPr>
            <p:ph type="sldNum" sz="quarter" idx="12"/>
          </p:nvPr>
        </p:nvSpPr>
        <p:spPr/>
        <p:txBody>
          <a:bodyPr/>
          <a:lstStyle/>
          <a:p>
            <a:fld id="{85AEF125-9228-474A-9769-CB0176B86345}" type="slidenum">
              <a:rPr lang="en-US" smtClean="0"/>
              <a:pPr/>
              <a:t>2</a:t>
            </a:fld>
            <a:endParaRPr lang="en-US"/>
          </a:p>
        </p:txBody>
      </p:sp>
    </p:spTree>
  </p:cSld>
  <p:clrMapOvr>
    <a:masterClrMapping/>
  </p:clrMapOv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0882" name="Rectangle 2050"/>
          <p:cNvSpPr>
            <a:spLocks noGrp="1" noChangeArrowheads="1"/>
          </p:cNvSpPr>
          <p:nvPr>
            <p:ph type="title"/>
          </p:nvPr>
        </p:nvSpPr>
        <p:spPr/>
        <p:txBody>
          <a:bodyPr/>
          <a:lstStyle/>
          <a:p>
            <a:r>
              <a:rPr lang="en-US"/>
              <a:t>ELSE</a:t>
            </a:r>
          </a:p>
        </p:txBody>
      </p:sp>
      <p:sp>
        <p:nvSpPr>
          <p:cNvPr id="250883" name="Text Box 2051"/>
          <p:cNvSpPr txBox="1">
            <a:spLocks noChangeArrowheads="1"/>
          </p:cNvSpPr>
          <p:nvPr/>
        </p:nvSpPr>
        <p:spPr bwMode="auto">
          <a:xfrm>
            <a:off x="898525" y="2022475"/>
            <a:ext cx="7650163" cy="1552575"/>
          </a:xfrm>
          <a:prstGeom prst="rect">
            <a:avLst/>
          </a:prstGeom>
          <a:noFill/>
          <a:ln w="12700">
            <a:noFill/>
            <a:miter lim="800000"/>
            <a:headEnd/>
            <a:tailEnd/>
          </a:ln>
          <a:effectLst/>
        </p:spPr>
        <p:txBody>
          <a:bodyPr wrap="none">
            <a:spAutoFit/>
          </a:bodyPr>
          <a:lstStyle/>
          <a:p>
            <a:r>
              <a:rPr lang="en-US">
                <a:solidFill>
                  <a:srgbClr val="00279F"/>
                </a:solidFill>
              </a:rPr>
              <a:t>ELSE part is the same as the THEN part and is applied if any</a:t>
            </a:r>
          </a:p>
          <a:p>
            <a:r>
              <a:rPr lang="en-US">
                <a:solidFill>
                  <a:srgbClr val="00279F"/>
                </a:solidFill>
              </a:rPr>
              <a:t>of the IF conditions are FALSE.</a:t>
            </a:r>
          </a:p>
          <a:p>
            <a:endParaRPr lang="en-US">
              <a:solidFill>
                <a:srgbClr val="00279F"/>
              </a:solidFill>
            </a:endParaRPr>
          </a:p>
          <a:p>
            <a:r>
              <a:rPr lang="en-US">
                <a:solidFill>
                  <a:srgbClr val="00279F"/>
                </a:solidFill>
              </a:rPr>
              <a:t>ELSE part is optional and not needed in most rules.</a:t>
            </a:r>
          </a:p>
        </p:txBody>
      </p:sp>
      <p:sp>
        <p:nvSpPr>
          <p:cNvPr id="4" name="Slide Number Placeholder 3"/>
          <p:cNvSpPr>
            <a:spLocks noGrp="1"/>
          </p:cNvSpPr>
          <p:nvPr>
            <p:ph type="sldNum" sz="quarter" idx="12"/>
          </p:nvPr>
        </p:nvSpPr>
        <p:spPr/>
        <p:txBody>
          <a:bodyPr/>
          <a:lstStyle/>
          <a:p>
            <a:fld id="{EE9549BA-11BA-415C-BD7A-B83ACBA651F3}" type="slidenum">
              <a:rPr lang="en-US" smtClean="0"/>
              <a:pPr/>
              <a:t>20</a:t>
            </a:fld>
            <a:endParaRPr lang="en-US"/>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7090" name="Rectangle 2"/>
          <p:cNvSpPr>
            <a:spLocks noGrp="1" noChangeArrowheads="1"/>
          </p:cNvSpPr>
          <p:nvPr>
            <p:ph type="title"/>
          </p:nvPr>
        </p:nvSpPr>
        <p:spPr>
          <a:xfrm>
            <a:off x="1219200" y="381000"/>
            <a:ext cx="6858000" cy="1600200"/>
          </a:xfrm>
          <a:noFill/>
          <a:ln/>
        </p:spPr>
        <p:txBody>
          <a:bodyPr/>
          <a:lstStyle/>
          <a:p>
            <a:r>
              <a:rPr lang="en-US"/>
              <a:t>Example of Rule-Based Reasoning</a:t>
            </a:r>
          </a:p>
        </p:txBody>
      </p:sp>
      <p:sp>
        <p:nvSpPr>
          <p:cNvPr id="217091" name="Rectangle 3"/>
          <p:cNvSpPr>
            <a:spLocks noGrp="1" noChangeArrowheads="1"/>
          </p:cNvSpPr>
          <p:nvPr>
            <p:ph type="body" idx="1"/>
          </p:nvPr>
        </p:nvSpPr>
        <p:spPr>
          <a:xfrm>
            <a:off x="698500" y="2247900"/>
            <a:ext cx="7696200" cy="4114800"/>
          </a:xfrm>
          <a:noFill/>
          <a:ln/>
        </p:spPr>
        <p:txBody>
          <a:bodyPr/>
          <a:lstStyle/>
          <a:p>
            <a:r>
              <a:rPr lang="en-US" sz="2600"/>
              <a:t>Rule-based Reasoning</a:t>
            </a:r>
            <a:endParaRPr lang="en-US"/>
          </a:p>
          <a:p>
            <a:pPr lvl="1"/>
            <a:r>
              <a:rPr lang="en-US" sz="2600"/>
              <a:t>Uses if-then rules:</a:t>
            </a:r>
            <a:endParaRPr lang="en-US"/>
          </a:p>
          <a:p>
            <a:pPr lvl="2">
              <a:buFontTx/>
              <a:buNone/>
            </a:pPr>
            <a:r>
              <a:rPr lang="en-US" sz="2200"/>
              <a:t>1.  IF you are 150 yds. away, THEN select the 7-iron.</a:t>
            </a:r>
          </a:p>
          <a:p>
            <a:pPr lvl="2">
              <a:buFontTx/>
              <a:buNone/>
            </a:pPr>
            <a:r>
              <a:rPr lang="en-US" sz="2200"/>
              <a:t>2.  IF you are in the rough, THEN use the next lower-numbered club.</a:t>
            </a:r>
          </a:p>
          <a:p>
            <a:pPr lvl="1"/>
            <a:r>
              <a:rPr lang="en-US" sz="2600"/>
              <a:t>Facts on current situation:</a:t>
            </a:r>
          </a:p>
          <a:p>
            <a:pPr lvl="2"/>
            <a:r>
              <a:rPr lang="en-US" sz="2200"/>
              <a:t>150yds, on rough, sunny day</a:t>
            </a:r>
          </a:p>
          <a:p>
            <a:pPr lvl="1"/>
            <a:r>
              <a:rPr lang="en-US" sz="2600"/>
              <a:t>Applying the above two rules you will get 6-iron as output.</a:t>
            </a:r>
            <a:endParaRPr lang="en-US"/>
          </a:p>
        </p:txBody>
      </p:sp>
      <p:sp>
        <p:nvSpPr>
          <p:cNvPr id="4" name="Slide Number Placeholder 3"/>
          <p:cNvSpPr>
            <a:spLocks noGrp="1"/>
          </p:cNvSpPr>
          <p:nvPr>
            <p:ph type="sldNum" sz="quarter" idx="12"/>
          </p:nvPr>
        </p:nvSpPr>
        <p:spPr/>
        <p:txBody>
          <a:bodyPr/>
          <a:lstStyle/>
          <a:p>
            <a:fld id="{85AEF125-9228-474A-9769-CB0176B86345}" type="slidenum">
              <a:rPr lang="en-US" smtClean="0"/>
              <a:pPr/>
              <a:t>21</a:t>
            </a:fld>
            <a:endParaRPr lang="en-US"/>
          </a:p>
        </p:txBody>
      </p:sp>
    </p:spTree>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2146" name="Rectangle 2"/>
          <p:cNvSpPr>
            <a:spLocks noGrp="1" noChangeArrowheads="1"/>
          </p:cNvSpPr>
          <p:nvPr>
            <p:ph type="title"/>
          </p:nvPr>
        </p:nvSpPr>
        <p:spPr>
          <a:xfrm>
            <a:off x="1219200" y="381000"/>
            <a:ext cx="6858000" cy="1600200"/>
          </a:xfrm>
          <a:noFill/>
          <a:ln/>
        </p:spPr>
        <p:txBody>
          <a:bodyPr/>
          <a:lstStyle/>
          <a:p>
            <a:r>
              <a:rPr lang="en-US"/>
              <a:t>Another Way to Represent </a:t>
            </a:r>
            <a:br>
              <a:rPr lang="en-US"/>
            </a:br>
            <a:r>
              <a:rPr lang="en-US"/>
              <a:t>the Knowledge Base:</a:t>
            </a:r>
          </a:p>
        </p:txBody>
      </p:sp>
      <p:sp>
        <p:nvSpPr>
          <p:cNvPr id="262147" name="Rectangle 3"/>
          <p:cNvSpPr>
            <a:spLocks noGrp="1" noChangeArrowheads="1"/>
          </p:cNvSpPr>
          <p:nvPr>
            <p:ph type="body" idx="1"/>
          </p:nvPr>
        </p:nvSpPr>
        <p:spPr>
          <a:xfrm>
            <a:off x="698500" y="2247900"/>
            <a:ext cx="7696200" cy="4114800"/>
          </a:xfrm>
          <a:noFill/>
          <a:ln/>
        </p:spPr>
        <p:txBody>
          <a:bodyPr/>
          <a:lstStyle/>
          <a:p>
            <a:r>
              <a:rPr lang="en-US" sz="2600"/>
              <a:t>Case-based Reasoning</a:t>
            </a:r>
          </a:p>
          <a:p>
            <a:pPr lvl="1"/>
            <a:r>
              <a:rPr lang="en-US" sz="2600"/>
              <a:t>Looks at all related facts as a “case”</a:t>
            </a:r>
          </a:p>
          <a:p>
            <a:pPr lvl="1"/>
            <a:r>
              <a:rPr lang="en-US" sz="2600"/>
              <a:t>Reasons about the differences.</a:t>
            </a:r>
          </a:p>
          <a:p>
            <a:pPr lvl="1"/>
            <a:r>
              <a:rPr lang="en-US" sz="2600"/>
              <a:t>Example. </a:t>
            </a:r>
          </a:p>
          <a:p>
            <a:pPr lvl="1">
              <a:buFontTx/>
              <a:buNone/>
            </a:pPr>
            <a:r>
              <a:rPr lang="en-US" sz="2600"/>
              <a:t>    Step 1, Case base from previous games of experts:</a:t>
            </a:r>
          </a:p>
          <a:p>
            <a:pPr lvl="2"/>
            <a:r>
              <a:rPr lang="en-US" sz="2200"/>
              <a:t>Case 1:  (170 yds., in fairway)  Answer:  5-iron.</a:t>
            </a:r>
          </a:p>
          <a:p>
            <a:pPr lvl="2"/>
            <a:r>
              <a:rPr lang="en-US" sz="2200"/>
              <a:t>Case 2:  (160 yds., in fairway)  Answer:  6-iron.</a:t>
            </a:r>
          </a:p>
          <a:p>
            <a:pPr lvl="2"/>
            <a:r>
              <a:rPr lang="en-US" sz="2200"/>
              <a:t>Case 3:  (150 yds., in fairway)  Answer:  7-iron.</a:t>
            </a:r>
          </a:p>
          <a:p>
            <a:pPr lvl="2"/>
            <a:r>
              <a:rPr lang="en-US" sz="2200"/>
              <a:t>Case 4:  (170 yds., in rough)     Answer:  4-iron</a:t>
            </a:r>
          </a:p>
        </p:txBody>
      </p:sp>
      <p:sp>
        <p:nvSpPr>
          <p:cNvPr id="4" name="Slide Number Placeholder 3"/>
          <p:cNvSpPr>
            <a:spLocks noGrp="1"/>
          </p:cNvSpPr>
          <p:nvPr>
            <p:ph type="sldNum" sz="quarter" idx="12"/>
          </p:nvPr>
        </p:nvSpPr>
        <p:spPr/>
        <p:txBody>
          <a:bodyPr/>
          <a:lstStyle/>
          <a:p>
            <a:fld id="{85AEF125-9228-474A-9769-CB0176B86345}" type="slidenum">
              <a:rPr lang="en-US" smtClean="0"/>
              <a:pPr/>
              <a:t>22</a:t>
            </a:fld>
            <a:endParaRPr lang="en-US"/>
          </a:p>
        </p:txBody>
      </p:sp>
    </p:spTree>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4194" name="Rectangle 2"/>
          <p:cNvSpPr>
            <a:spLocks noGrp="1" noChangeArrowheads="1"/>
          </p:cNvSpPr>
          <p:nvPr>
            <p:ph type="title"/>
          </p:nvPr>
        </p:nvSpPr>
        <p:spPr>
          <a:xfrm>
            <a:off x="1219200" y="381000"/>
            <a:ext cx="6858000" cy="1600200"/>
          </a:xfrm>
          <a:noFill/>
          <a:ln/>
        </p:spPr>
        <p:txBody>
          <a:bodyPr/>
          <a:lstStyle/>
          <a:p>
            <a:r>
              <a:rPr lang="en-US"/>
              <a:t>Another Way to Represent </a:t>
            </a:r>
            <a:br>
              <a:rPr lang="en-US"/>
            </a:br>
            <a:r>
              <a:rPr lang="en-US"/>
              <a:t>the Knowledge Base (Cont.)</a:t>
            </a:r>
          </a:p>
        </p:txBody>
      </p:sp>
      <p:sp>
        <p:nvSpPr>
          <p:cNvPr id="264195" name="Rectangle 3"/>
          <p:cNvSpPr>
            <a:spLocks noGrp="1" noChangeArrowheads="1"/>
          </p:cNvSpPr>
          <p:nvPr>
            <p:ph type="body" idx="1"/>
          </p:nvPr>
        </p:nvSpPr>
        <p:spPr>
          <a:xfrm>
            <a:off x="698500" y="2247900"/>
            <a:ext cx="7696200" cy="4114800"/>
          </a:xfrm>
          <a:noFill/>
          <a:ln/>
        </p:spPr>
        <p:txBody>
          <a:bodyPr/>
          <a:lstStyle/>
          <a:p>
            <a:r>
              <a:rPr lang="en-US" sz="2600"/>
              <a:t>Case-Based Reasoning (second step):</a:t>
            </a:r>
          </a:p>
          <a:p>
            <a:pPr lvl="1"/>
            <a:r>
              <a:rPr lang="en-US" sz="2400"/>
              <a:t>Apply rules about what doesn’t match the case:</a:t>
            </a:r>
          </a:p>
          <a:p>
            <a:pPr lvl="2">
              <a:buFontTx/>
              <a:buNone/>
            </a:pPr>
            <a:r>
              <a:rPr lang="en-US" sz="2200"/>
              <a:t>a.  If the situation is “fairway” and the case is for “rough”,    </a:t>
            </a:r>
          </a:p>
          <a:p>
            <a:pPr lvl="2">
              <a:buFontTx/>
              <a:buNone/>
            </a:pPr>
            <a:r>
              <a:rPr lang="en-US" sz="2200"/>
              <a:t>     then use the next higher-numbered club.</a:t>
            </a:r>
          </a:p>
          <a:p>
            <a:pPr lvl="2">
              <a:buFontTx/>
              <a:buNone/>
            </a:pPr>
            <a:r>
              <a:rPr lang="en-US" sz="2200"/>
              <a:t>b.  If the situation is “rough” and the case is for “fairway”,   </a:t>
            </a:r>
          </a:p>
          <a:p>
            <a:pPr lvl="2">
              <a:buFontTx/>
              <a:buNone/>
            </a:pPr>
            <a:r>
              <a:rPr lang="en-US" sz="2200"/>
              <a:t>     then use the next lower-numbered club.</a:t>
            </a:r>
          </a:p>
          <a:p>
            <a:pPr lvl="1"/>
            <a:r>
              <a:rPr lang="en-US" sz="2600"/>
              <a:t>Since the situation is “rough” and Case 3 (the best matching case) is for “fairway”, </a:t>
            </a:r>
          </a:p>
          <a:p>
            <a:pPr lvl="2"/>
            <a:r>
              <a:rPr lang="en-US" sz="2200"/>
              <a:t>apply the b. rule above to derive our answer of 6-iron.</a:t>
            </a:r>
          </a:p>
        </p:txBody>
      </p:sp>
      <p:sp>
        <p:nvSpPr>
          <p:cNvPr id="4" name="Slide Number Placeholder 3"/>
          <p:cNvSpPr>
            <a:spLocks noGrp="1"/>
          </p:cNvSpPr>
          <p:nvPr>
            <p:ph type="sldNum" sz="quarter" idx="12"/>
          </p:nvPr>
        </p:nvSpPr>
        <p:spPr/>
        <p:txBody>
          <a:bodyPr/>
          <a:lstStyle/>
          <a:p>
            <a:fld id="{85AEF125-9228-474A-9769-CB0176B86345}" type="slidenum">
              <a:rPr lang="en-US" smtClean="0"/>
              <a:pPr/>
              <a:t>23</a:t>
            </a:fld>
            <a:endParaRPr lang="en-US"/>
          </a:p>
        </p:txBody>
      </p:sp>
    </p:spTree>
  </p:cSld>
  <p:clrMapOvr>
    <a:masterClrMapping/>
  </p:clrMapOvr>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42" name="Rectangle 2"/>
          <p:cNvSpPr>
            <a:spLocks noGrp="1" noChangeArrowheads="1"/>
          </p:cNvSpPr>
          <p:nvPr>
            <p:ph type="title"/>
          </p:nvPr>
        </p:nvSpPr>
        <p:spPr>
          <a:xfrm>
            <a:off x="1524000" y="0"/>
            <a:ext cx="6858000" cy="1600200"/>
          </a:xfrm>
          <a:noFill/>
          <a:ln/>
        </p:spPr>
        <p:txBody>
          <a:bodyPr/>
          <a:lstStyle/>
          <a:p>
            <a:r>
              <a:rPr lang="en-US"/>
              <a:t>Reasoning Within an ES</a:t>
            </a:r>
            <a:endParaRPr lang="en-US" sz="4000"/>
          </a:p>
        </p:txBody>
      </p:sp>
      <p:sp>
        <p:nvSpPr>
          <p:cNvPr id="266243" name="Rectangle 3"/>
          <p:cNvSpPr>
            <a:spLocks noGrp="1" noChangeArrowheads="1"/>
          </p:cNvSpPr>
          <p:nvPr>
            <p:ph type="body" idx="1"/>
          </p:nvPr>
        </p:nvSpPr>
        <p:spPr>
          <a:xfrm>
            <a:off x="698500" y="2247900"/>
            <a:ext cx="7696200" cy="4114800"/>
          </a:xfrm>
          <a:noFill/>
          <a:ln/>
        </p:spPr>
        <p:txBody>
          <a:bodyPr/>
          <a:lstStyle/>
          <a:p>
            <a:pPr lvl="1">
              <a:buFontTx/>
              <a:buChar char="•"/>
            </a:pPr>
            <a:r>
              <a:rPr lang="en-US"/>
              <a:t>When to use Rule-Based Reasoning?</a:t>
            </a:r>
          </a:p>
          <a:p>
            <a:pPr lvl="2">
              <a:buFontTx/>
              <a:buChar char="–"/>
            </a:pPr>
            <a:r>
              <a:rPr lang="en-US" sz="2200"/>
              <a:t>When there is a lot of specific expert knowledge on a</a:t>
            </a:r>
          </a:p>
          <a:p>
            <a:pPr lvl="2">
              <a:buFontTx/>
              <a:buNone/>
            </a:pPr>
            <a:r>
              <a:rPr lang="en-US" sz="2200"/>
              <a:t>    particular subject and the expert can solve the problem sequentially.</a:t>
            </a:r>
          </a:p>
          <a:p>
            <a:pPr lvl="2">
              <a:buFontTx/>
              <a:buChar char="–"/>
            </a:pPr>
            <a:r>
              <a:rPr lang="en-US" sz="2200"/>
              <a:t>When an explanation or an audit trail of the solution</a:t>
            </a:r>
          </a:p>
          <a:p>
            <a:pPr lvl="2">
              <a:buFontTx/>
              <a:buNone/>
            </a:pPr>
            <a:r>
              <a:rPr lang="en-US" sz="2200"/>
              <a:t>    is required.</a:t>
            </a:r>
            <a:endParaRPr lang="en-US"/>
          </a:p>
          <a:p>
            <a:pPr lvl="1">
              <a:buFontTx/>
              <a:buChar char="•"/>
            </a:pPr>
            <a:r>
              <a:rPr lang="en-US"/>
              <a:t>When to use Case-Based Reasoning?</a:t>
            </a:r>
          </a:p>
          <a:p>
            <a:pPr lvl="2">
              <a:buFontTx/>
              <a:buChar char="—"/>
            </a:pPr>
            <a:r>
              <a:rPr lang="en-US" sz="2200"/>
              <a:t>When the user wants to browse similar cases.</a:t>
            </a:r>
          </a:p>
          <a:p>
            <a:pPr lvl="2">
              <a:buFontTx/>
              <a:buChar char="—"/>
            </a:pPr>
            <a:r>
              <a:rPr lang="en-US" sz="2200"/>
              <a:t>When you have lots of typical situations or cases for the           knowledge base.</a:t>
            </a:r>
          </a:p>
        </p:txBody>
      </p:sp>
      <p:sp>
        <p:nvSpPr>
          <p:cNvPr id="4" name="Slide Number Placeholder 3"/>
          <p:cNvSpPr>
            <a:spLocks noGrp="1"/>
          </p:cNvSpPr>
          <p:nvPr>
            <p:ph type="sldNum" sz="quarter" idx="12"/>
          </p:nvPr>
        </p:nvSpPr>
        <p:spPr/>
        <p:txBody>
          <a:bodyPr/>
          <a:lstStyle/>
          <a:p>
            <a:fld id="{85AEF125-9228-474A-9769-CB0176B86345}" type="slidenum">
              <a:rPr lang="en-US" smtClean="0"/>
              <a:pPr/>
              <a:t>24</a:t>
            </a:fld>
            <a:endParaRPr lang="en-US"/>
          </a:p>
        </p:txBody>
      </p:sp>
    </p:spTree>
  </p:cSld>
  <p:clrMapOvr>
    <a:masterClrMapping/>
  </p:clrMapOvr>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7026" name="Rectangle 2"/>
          <p:cNvSpPr>
            <a:spLocks noGrp="1" noChangeArrowheads="1"/>
          </p:cNvSpPr>
          <p:nvPr>
            <p:ph type="title"/>
          </p:nvPr>
        </p:nvSpPr>
        <p:spPr/>
        <p:txBody>
          <a:bodyPr/>
          <a:lstStyle/>
          <a:p>
            <a:r>
              <a:rPr lang="en-US"/>
              <a:t>Confidence Modes</a:t>
            </a:r>
          </a:p>
        </p:txBody>
      </p:sp>
      <p:sp>
        <p:nvSpPr>
          <p:cNvPr id="257028" name="Text Box 4"/>
          <p:cNvSpPr txBox="1">
            <a:spLocks noChangeArrowheads="1"/>
          </p:cNvSpPr>
          <p:nvPr/>
        </p:nvSpPr>
        <p:spPr bwMode="auto">
          <a:xfrm>
            <a:off x="838200" y="1590675"/>
            <a:ext cx="7588250" cy="4838700"/>
          </a:xfrm>
          <a:prstGeom prst="rect">
            <a:avLst/>
          </a:prstGeom>
          <a:noFill/>
          <a:ln w="12700">
            <a:noFill/>
            <a:miter lim="800000"/>
            <a:headEnd/>
            <a:tailEnd/>
          </a:ln>
          <a:effectLst/>
        </p:spPr>
        <p:txBody>
          <a:bodyPr wrap="none">
            <a:spAutoFit/>
          </a:bodyPr>
          <a:lstStyle/>
          <a:p>
            <a:pPr>
              <a:buFontTx/>
              <a:buChar char="•"/>
            </a:pPr>
            <a:r>
              <a:rPr lang="en-US">
                <a:solidFill>
                  <a:srgbClr val="00279F"/>
                </a:solidFill>
              </a:rPr>
              <a:t>  One of the most powerful parts of an expert system is </a:t>
            </a:r>
          </a:p>
          <a:p>
            <a:r>
              <a:rPr lang="en-US">
                <a:solidFill>
                  <a:srgbClr val="00279F"/>
                </a:solidFill>
              </a:rPr>
              <a:t>   being able to create rules which state that an answer is </a:t>
            </a:r>
          </a:p>
          <a:p>
            <a:r>
              <a:rPr lang="en-US">
                <a:solidFill>
                  <a:srgbClr val="00279F"/>
                </a:solidFill>
              </a:rPr>
              <a:t>   probably, but not definitely, true.</a:t>
            </a:r>
          </a:p>
          <a:p>
            <a:endParaRPr lang="en-US">
              <a:solidFill>
                <a:srgbClr val="00279F"/>
              </a:solidFill>
            </a:endParaRPr>
          </a:p>
          <a:p>
            <a:pPr>
              <a:buFontTx/>
              <a:buChar char="•"/>
            </a:pPr>
            <a:r>
              <a:rPr lang="en-US">
                <a:solidFill>
                  <a:srgbClr val="00279F"/>
                </a:solidFill>
              </a:rPr>
              <a:t>  Process accomplished by assigning confidence modes</a:t>
            </a:r>
          </a:p>
          <a:p>
            <a:pPr>
              <a:buFontTx/>
              <a:buChar char="•"/>
            </a:pPr>
            <a:endParaRPr lang="en-US">
              <a:solidFill>
                <a:srgbClr val="00279F"/>
              </a:solidFill>
            </a:endParaRPr>
          </a:p>
          <a:p>
            <a:pPr>
              <a:buFontTx/>
              <a:buChar char="•"/>
            </a:pPr>
            <a:r>
              <a:rPr lang="en-US">
                <a:solidFill>
                  <a:srgbClr val="00279F"/>
                </a:solidFill>
              </a:rPr>
              <a:t> Rule of Thumb -- Use the simplest one that will do the job!</a:t>
            </a:r>
          </a:p>
          <a:p>
            <a:pPr>
              <a:buFontTx/>
              <a:buChar char="•"/>
            </a:pPr>
            <a:endParaRPr lang="en-US">
              <a:solidFill>
                <a:srgbClr val="00279F"/>
              </a:solidFill>
            </a:endParaRPr>
          </a:p>
          <a:p>
            <a:pPr>
              <a:buFontTx/>
              <a:buChar char="•"/>
            </a:pPr>
            <a:r>
              <a:rPr lang="en-US">
                <a:solidFill>
                  <a:srgbClr val="00279F"/>
                </a:solidFill>
              </a:rPr>
              <a:t> Ways to assign confidence modes:</a:t>
            </a:r>
          </a:p>
          <a:p>
            <a:pPr lvl="1">
              <a:buFontTx/>
              <a:buChar char="–"/>
            </a:pPr>
            <a:r>
              <a:rPr lang="en-US">
                <a:solidFill>
                  <a:srgbClr val="00279F"/>
                </a:solidFill>
              </a:rPr>
              <a:t>  0-10</a:t>
            </a:r>
          </a:p>
          <a:p>
            <a:pPr lvl="1">
              <a:buFontTx/>
              <a:buChar char="–"/>
            </a:pPr>
            <a:r>
              <a:rPr lang="en-US">
                <a:solidFill>
                  <a:srgbClr val="00279F"/>
                </a:solidFill>
              </a:rPr>
              <a:t>  -100 to 100</a:t>
            </a:r>
          </a:p>
          <a:p>
            <a:pPr lvl="1">
              <a:buFontTx/>
              <a:buChar char="–"/>
            </a:pPr>
            <a:r>
              <a:rPr lang="en-US">
                <a:solidFill>
                  <a:srgbClr val="00279F"/>
                </a:solidFill>
              </a:rPr>
              <a:t>  Increment/decrement system</a:t>
            </a:r>
          </a:p>
          <a:p>
            <a:pPr lvl="1">
              <a:buFontTx/>
              <a:buChar char="–"/>
            </a:pPr>
            <a:r>
              <a:rPr lang="en-US">
                <a:solidFill>
                  <a:srgbClr val="00279F"/>
                </a:solidFill>
              </a:rPr>
              <a:t>  Custom formula</a:t>
            </a:r>
          </a:p>
        </p:txBody>
      </p:sp>
      <p:sp>
        <p:nvSpPr>
          <p:cNvPr id="4" name="Slide Number Placeholder 3"/>
          <p:cNvSpPr>
            <a:spLocks noGrp="1"/>
          </p:cNvSpPr>
          <p:nvPr>
            <p:ph type="sldNum" sz="quarter" idx="12"/>
          </p:nvPr>
        </p:nvSpPr>
        <p:spPr/>
        <p:txBody>
          <a:bodyPr/>
          <a:lstStyle/>
          <a:p>
            <a:fld id="{EE9549BA-11BA-415C-BD7A-B83ACBA651F3}" type="slidenum">
              <a:rPr lang="en-US" smtClean="0"/>
              <a:pPr/>
              <a:t>25</a:t>
            </a:fld>
            <a:endParaRPr lang="en-U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9139" name="AutoShape 3"/>
          <p:cNvSpPr>
            <a:spLocks noChangeArrowheads="1"/>
          </p:cNvSpPr>
          <p:nvPr/>
        </p:nvSpPr>
        <p:spPr bwMode="auto">
          <a:xfrm>
            <a:off x="1828800" y="4343400"/>
            <a:ext cx="1066800" cy="990600"/>
          </a:xfrm>
          <a:prstGeom prst="diamond">
            <a:avLst/>
          </a:prstGeom>
          <a:solidFill>
            <a:schemeClr val="bg1"/>
          </a:solidFill>
          <a:ln w="12700">
            <a:solidFill>
              <a:schemeClr val="tx1"/>
            </a:solidFill>
            <a:miter lim="800000"/>
            <a:headEnd/>
            <a:tailEnd/>
          </a:ln>
          <a:effectLst/>
        </p:spPr>
        <p:txBody>
          <a:bodyPr wrap="none" anchor="ctr"/>
          <a:lstStyle/>
          <a:p>
            <a:pPr algn="ctr"/>
            <a:r>
              <a:rPr lang="en-US" sz="1600">
                <a:solidFill>
                  <a:schemeClr val="hlink"/>
                </a:solidFill>
              </a:rPr>
              <a:t>Makes </a:t>
            </a:r>
          </a:p>
          <a:p>
            <a:pPr algn="ctr"/>
            <a:r>
              <a:rPr lang="en-US" sz="1600">
                <a:solidFill>
                  <a:schemeClr val="hlink"/>
                </a:solidFill>
              </a:rPr>
              <a:t>Noise?</a:t>
            </a:r>
            <a:endParaRPr lang="en-US"/>
          </a:p>
        </p:txBody>
      </p:sp>
      <p:sp>
        <p:nvSpPr>
          <p:cNvPr id="219140" name="Rectangle 4"/>
          <p:cNvSpPr>
            <a:spLocks noGrp="1" noChangeArrowheads="1"/>
          </p:cNvSpPr>
          <p:nvPr>
            <p:ph type="title"/>
          </p:nvPr>
        </p:nvSpPr>
        <p:spPr>
          <a:xfrm>
            <a:off x="1295400" y="457200"/>
            <a:ext cx="6858000" cy="1600200"/>
          </a:xfrm>
        </p:spPr>
        <p:txBody>
          <a:bodyPr/>
          <a:lstStyle/>
          <a:p>
            <a:r>
              <a:rPr lang="en-US"/>
              <a:t>Tree Structured Rules</a:t>
            </a:r>
          </a:p>
        </p:txBody>
      </p:sp>
      <p:sp>
        <p:nvSpPr>
          <p:cNvPr id="219141" name="Rectangle 5"/>
          <p:cNvSpPr>
            <a:spLocks noGrp="1" noChangeArrowheads="1"/>
          </p:cNvSpPr>
          <p:nvPr>
            <p:ph type="body" idx="1"/>
          </p:nvPr>
        </p:nvSpPr>
        <p:spPr>
          <a:xfrm>
            <a:off x="698500" y="2247900"/>
            <a:ext cx="7696200" cy="4114800"/>
          </a:xfrm>
        </p:spPr>
        <p:txBody>
          <a:bodyPr/>
          <a:lstStyle/>
          <a:p>
            <a:pPr>
              <a:buFontTx/>
              <a:buNone/>
            </a:pPr>
            <a:r>
              <a:rPr lang="en-US" sz="2800"/>
              <a:t>Model: items of a desk to include a telephone, a computer, a pencil, legal paper, and floppy disks.</a:t>
            </a:r>
            <a:endParaRPr lang="en-US"/>
          </a:p>
        </p:txBody>
      </p:sp>
      <p:sp>
        <p:nvSpPr>
          <p:cNvPr id="219142" name="Text Box 6"/>
          <p:cNvSpPr txBox="1">
            <a:spLocks noChangeArrowheads="1"/>
          </p:cNvSpPr>
          <p:nvPr/>
        </p:nvSpPr>
        <p:spPr bwMode="auto">
          <a:xfrm>
            <a:off x="2362200" y="4038600"/>
            <a:ext cx="500063" cy="336550"/>
          </a:xfrm>
          <a:prstGeom prst="rect">
            <a:avLst/>
          </a:prstGeom>
          <a:noFill/>
          <a:ln w="12700">
            <a:noFill/>
            <a:miter lim="800000"/>
            <a:headEnd/>
            <a:tailEnd/>
          </a:ln>
          <a:effectLst/>
        </p:spPr>
        <p:txBody>
          <a:bodyPr wrap="none">
            <a:spAutoFit/>
          </a:bodyPr>
          <a:lstStyle/>
          <a:p>
            <a:r>
              <a:rPr lang="en-US" sz="1600"/>
              <a:t>Yes</a:t>
            </a:r>
            <a:endParaRPr lang="en-US"/>
          </a:p>
        </p:txBody>
      </p:sp>
      <p:sp>
        <p:nvSpPr>
          <p:cNvPr id="219143" name="Text Box 7"/>
          <p:cNvSpPr txBox="1">
            <a:spLocks noChangeArrowheads="1"/>
          </p:cNvSpPr>
          <p:nvPr/>
        </p:nvSpPr>
        <p:spPr bwMode="auto">
          <a:xfrm>
            <a:off x="2362200" y="5334000"/>
            <a:ext cx="476250" cy="336550"/>
          </a:xfrm>
          <a:prstGeom prst="rect">
            <a:avLst/>
          </a:prstGeom>
          <a:noFill/>
          <a:ln w="12700">
            <a:noFill/>
            <a:miter lim="800000"/>
            <a:headEnd/>
            <a:tailEnd/>
          </a:ln>
          <a:effectLst/>
        </p:spPr>
        <p:txBody>
          <a:bodyPr>
            <a:spAutoFit/>
          </a:bodyPr>
          <a:lstStyle/>
          <a:p>
            <a:r>
              <a:rPr lang="en-US" sz="1600"/>
              <a:t>No</a:t>
            </a:r>
          </a:p>
        </p:txBody>
      </p:sp>
      <p:sp>
        <p:nvSpPr>
          <p:cNvPr id="219144" name="Text Box 8"/>
          <p:cNvSpPr txBox="1">
            <a:spLocks noChangeArrowheads="1"/>
          </p:cNvSpPr>
          <p:nvPr/>
        </p:nvSpPr>
        <p:spPr bwMode="auto">
          <a:xfrm>
            <a:off x="3505200" y="4724400"/>
            <a:ext cx="679450" cy="304800"/>
          </a:xfrm>
          <a:prstGeom prst="rect">
            <a:avLst/>
          </a:prstGeom>
          <a:noFill/>
          <a:ln w="12700">
            <a:noFill/>
            <a:miter lim="800000"/>
            <a:headEnd/>
            <a:tailEnd/>
          </a:ln>
          <a:effectLst/>
        </p:spPr>
        <p:txBody>
          <a:bodyPr wrap="none">
            <a:spAutoFit/>
          </a:bodyPr>
          <a:lstStyle/>
          <a:p>
            <a:r>
              <a:rPr lang="en-US" sz="1400"/>
              <a:t>Black?</a:t>
            </a:r>
          </a:p>
        </p:txBody>
      </p:sp>
      <p:sp>
        <p:nvSpPr>
          <p:cNvPr id="219145" name="Text Box 9"/>
          <p:cNvSpPr txBox="1">
            <a:spLocks noChangeArrowheads="1"/>
          </p:cNvSpPr>
          <p:nvPr/>
        </p:nvSpPr>
        <p:spPr bwMode="auto">
          <a:xfrm>
            <a:off x="3048000" y="5867400"/>
            <a:ext cx="787400" cy="304800"/>
          </a:xfrm>
          <a:prstGeom prst="rect">
            <a:avLst/>
          </a:prstGeom>
          <a:noFill/>
          <a:ln w="12700">
            <a:noFill/>
            <a:miter lim="800000"/>
            <a:headEnd/>
            <a:tailEnd/>
          </a:ln>
          <a:effectLst/>
        </p:spPr>
        <p:txBody>
          <a:bodyPr wrap="none">
            <a:spAutoFit/>
          </a:bodyPr>
          <a:lstStyle/>
          <a:p>
            <a:r>
              <a:rPr lang="en-US" sz="1400"/>
              <a:t>Yellow?</a:t>
            </a:r>
          </a:p>
        </p:txBody>
      </p:sp>
      <p:sp>
        <p:nvSpPr>
          <p:cNvPr id="219146" name="Text Box 10"/>
          <p:cNvSpPr txBox="1">
            <a:spLocks noChangeArrowheads="1"/>
          </p:cNvSpPr>
          <p:nvPr/>
        </p:nvSpPr>
        <p:spPr bwMode="auto">
          <a:xfrm>
            <a:off x="3581400" y="3429000"/>
            <a:ext cx="679450" cy="304800"/>
          </a:xfrm>
          <a:prstGeom prst="rect">
            <a:avLst/>
          </a:prstGeom>
          <a:noFill/>
          <a:ln w="12700">
            <a:noFill/>
            <a:miter lim="800000"/>
            <a:headEnd/>
            <a:tailEnd/>
          </a:ln>
          <a:effectLst/>
        </p:spPr>
        <p:txBody>
          <a:bodyPr wrap="none">
            <a:spAutoFit/>
          </a:bodyPr>
          <a:lstStyle/>
          <a:p>
            <a:r>
              <a:rPr lang="en-US" sz="1400"/>
              <a:t>Black?</a:t>
            </a:r>
          </a:p>
        </p:txBody>
      </p:sp>
      <p:sp>
        <p:nvSpPr>
          <p:cNvPr id="219147" name="Text Box 11"/>
          <p:cNvSpPr txBox="1">
            <a:spLocks noChangeArrowheads="1"/>
          </p:cNvSpPr>
          <p:nvPr/>
        </p:nvSpPr>
        <p:spPr bwMode="auto">
          <a:xfrm>
            <a:off x="3581400" y="4343400"/>
            <a:ext cx="698500" cy="304800"/>
          </a:xfrm>
          <a:prstGeom prst="rect">
            <a:avLst/>
          </a:prstGeom>
          <a:noFill/>
          <a:ln w="12700">
            <a:noFill/>
            <a:miter lim="800000"/>
            <a:headEnd/>
            <a:tailEnd/>
          </a:ln>
          <a:effectLst/>
        </p:spPr>
        <p:txBody>
          <a:bodyPr wrap="none">
            <a:spAutoFit/>
          </a:bodyPr>
          <a:lstStyle/>
          <a:p>
            <a:r>
              <a:rPr lang="en-US" sz="1400"/>
              <a:t>White?</a:t>
            </a:r>
          </a:p>
        </p:txBody>
      </p:sp>
      <p:sp>
        <p:nvSpPr>
          <p:cNvPr id="219148" name="Text Box 12"/>
          <p:cNvSpPr txBox="1">
            <a:spLocks noChangeArrowheads="1"/>
          </p:cNvSpPr>
          <p:nvPr/>
        </p:nvSpPr>
        <p:spPr bwMode="auto">
          <a:xfrm>
            <a:off x="7213600" y="3492500"/>
            <a:ext cx="1042988" cy="336550"/>
          </a:xfrm>
          <a:prstGeom prst="rect">
            <a:avLst/>
          </a:prstGeom>
          <a:noFill/>
          <a:ln w="12700">
            <a:noFill/>
            <a:miter lim="800000"/>
            <a:headEnd/>
            <a:tailEnd/>
          </a:ln>
          <a:effectLst/>
        </p:spPr>
        <p:txBody>
          <a:bodyPr wrap="none">
            <a:spAutoFit/>
          </a:bodyPr>
          <a:lstStyle/>
          <a:p>
            <a:r>
              <a:rPr lang="en-US" sz="1600"/>
              <a:t>Telephone</a:t>
            </a:r>
          </a:p>
        </p:txBody>
      </p:sp>
      <p:sp>
        <p:nvSpPr>
          <p:cNvPr id="219149" name="Text Box 13"/>
          <p:cNvSpPr txBox="1">
            <a:spLocks noChangeArrowheads="1"/>
          </p:cNvSpPr>
          <p:nvPr/>
        </p:nvSpPr>
        <p:spPr bwMode="auto">
          <a:xfrm>
            <a:off x="7213600" y="4191000"/>
            <a:ext cx="895350" cy="304800"/>
          </a:xfrm>
          <a:prstGeom prst="rect">
            <a:avLst/>
          </a:prstGeom>
          <a:noFill/>
          <a:ln w="12700">
            <a:noFill/>
            <a:miter lim="800000"/>
            <a:headEnd/>
            <a:tailEnd/>
          </a:ln>
          <a:effectLst/>
        </p:spPr>
        <p:txBody>
          <a:bodyPr wrap="none">
            <a:spAutoFit/>
          </a:bodyPr>
          <a:lstStyle/>
          <a:p>
            <a:r>
              <a:rPr lang="en-US" sz="1400"/>
              <a:t>Computer</a:t>
            </a:r>
          </a:p>
        </p:txBody>
      </p:sp>
      <p:sp>
        <p:nvSpPr>
          <p:cNvPr id="219150" name="Line 14"/>
          <p:cNvSpPr>
            <a:spLocks noChangeShapeType="1"/>
          </p:cNvSpPr>
          <p:nvPr/>
        </p:nvSpPr>
        <p:spPr bwMode="auto">
          <a:xfrm>
            <a:off x="4267200" y="6172200"/>
            <a:ext cx="2971800" cy="0"/>
          </a:xfrm>
          <a:prstGeom prst="line">
            <a:avLst/>
          </a:prstGeom>
          <a:noFill/>
          <a:ln w="12700">
            <a:solidFill>
              <a:schemeClr val="tx1"/>
            </a:solidFill>
            <a:round/>
            <a:headEnd/>
            <a:tailEnd/>
          </a:ln>
          <a:effectLst/>
        </p:spPr>
        <p:txBody>
          <a:bodyPr wrap="none" anchor="ctr"/>
          <a:lstStyle/>
          <a:p>
            <a:endParaRPr lang="en-US"/>
          </a:p>
        </p:txBody>
      </p:sp>
      <p:sp>
        <p:nvSpPr>
          <p:cNvPr id="219151" name="Line 15"/>
          <p:cNvSpPr>
            <a:spLocks noChangeShapeType="1"/>
          </p:cNvSpPr>
          <p:nvPr/>
        </p:nvSpPr>
        <p:spPr bwMode="auto">
          <a:xfrm>
            <a:off x="4267200" y="5562600"/>
            <a:ext cx="2935288" cy="0"/>
          </a:xfrm>
          <a:prstGeom prst="line">
            <a:avLst/>
          </a:prstGeom>
          <a:noFill/>
          <a:ln w="12700">
            <a:solidFill>
              <a:schemeClr val="tx1"/>
            </a:solidFill>
            <a:round/>
            <a:headEnd/>
            <a:tailEnd/>
          </a:ln>
          <a:effectLst/>
        </p:spPr>
        <p:txBody>
          <a:bodyPr wrap="none" anchor="ctr"/>
          <a:lstStyle/>
          <a:p>
            <a:endParaRPr lang="en-US"/>
          </a:p>
        </p:txBody>
      </p:sp>
      <p:sp>
        <p:nvSpPr>
          <p:cNvPr id="219152" name="Text Box 16"/>
          <p:cNvSpPr txBox="1">
            <a:spLocks noChangeArrowheads="1"/>
          </p:cNvSpPr>
          <p:nvPr/>
        </p:nvSpPr>
        <p:spPr bwMode="auto">
          <a:xfrm>
            <a:off x="7213600" y="4876800"/>
            <a:ext cx="1195388" cy="336550"/>
          </a:xfrm>
          <a:prstGeom prst="rect">
            <a:avLst/>
          </a:prstGeom>
          <a:noFill/>
          <a:ln w="12700">
            <a:noFill/>
            <a:miter lim="800000"/>
            <a:headEnd/>
            <a:tailEnd/>
          </a:ln>
          <a:effectLst/>
        </p:spPr>
        <p:txBody>
          <a:bodyPr wrap="none">
            <a:spAutoFit/>
          </a:bodyPr>
          <a:lstStyle/>
          <a:p>
            <a:r>
              <a:rPr lang="en-US" sz="1600"/>
              <a:t>Floppy Disk</a:t>
            </a:r>
          </a:p>
        </p:txBody>
      </p:sp>
      <p:sp>
        <p:nvSpPr>
          <p:cNvPr id="219153" name="Text Box 17"/>
          <p:cNvSpPr txBox="1">
            <a:spLocks noChangeArrowheads="1"/>
          </p:cNvSpPr>
          <p:nvPr/>
        </p:nvSpPr>
        <p:spPr bwMode="auto">
          <a:xfrm>
            <a:off x="7213600" y="5410200"/>
            <a:ext cx="1162050" cy="336550"/>
          </a:xfrm>
          <a:prstGeom prst="rect">
            <a:avLst/>
          </a:prstGeom>
          <a:noFill/>
          <a:ln w="12700">
            <a:noFill/>
            <a:miter lim="800000"/>
            <a:headEnd/>
            <a:tailEnd/>
          </a:ln>
          <a:effectLst/>
        </p:spPr>
        <p:txBody>
          <a:bodyPr wrap="none">
            <a:spAutoFit/>
          </a:bodyPr>
          <a:lstStyle/>
          <a:p>
            <a:r>
              <a:rPr lang="en-US" sz="1600"/>
              <a:t>Legal Paper</a:t>
            </a:r>
          </a:p>
        </p:txBody>
      </p:sp>
      <p:sp>
        <p:nvSpPr>
          <p:cNvPr id="219154" name="Text Box 18"/>
          <p:cNvSpPr txBox="1">
            <a:spLocks noChangeArrowheads="1"/>
          </p:cNvSpPr>
          <p:nvPr/>
        </p:nvSpPr>
        <p:spPr bwMode="auto">
          <a:xfrm>
            <a:off x="7213600" y="5929313"/>
            <a:ext cx="693738" cy="336550"/>
          </a:xfrm>
          <a:prstGeom prst="rect">
            <a:avLst/>
          </a:prstGeom>
          <a:noFill/>
          <a:ln w="12700">
            <a:noFill/>
            <a:miter lim="800000"/>
            <a:headEnd/>
            <a:tailEnd/>
          </a:ln>
          <a:effectLst/>
        </p:spPr>
        <p:txBody>
          <a:bodyPr wrap="none">
            <a:spAutoFit/>
          </a:bodyPr>
          <a:lstStyle/>
          <a:p>
            <a:r>
              <a:rPr lang="en-US" sz="1600"/>
              <a:t>Pencil</a:t>
            </a:r>
          </a:p>
        </p:txBody>
      </p:sp>
      <p:sp>
        <p:nvSpPr>
          <p:cNvPr id="219155" name="Text Box 19"/>
          <p:cNvSpPr txBox="1">
            <a:spLocks noChangeArrowheads="1"/>
          </p:cNvSpPr>
          <p:nvPr/>
        </p:nvSpPr>
        <p:spPr bwMode="auto">
          <a:xfrm>
            <a:off x="4419600" y="5257800"/>
            <a:ext cx="976313" cy="304800"/>
          </a:xfrm>
          <a:prstGeom prst="rect">
            <a:avLst/>
          </a:prstGeom>
          <a:noFill/>
          <a:ln w="12700">
            <a:noFill/>
            <a:miter lim="800000"/>
            <a:headEnd/>
            <a:tailEnd/>
          </a:ln>
          <a:effectLst/>
        </p:spPr>
        <p:txBody>
          <a:bodyPr wrap="none">
            <a:spAutoFit/>
          </a:bodyPr>
          <a:lstStyle/>
          <a:p>
            <a:r>
              <a:rPr lang="en-US" sz="1400"/>
              <a:t>Rectangle?</a:t>
            </a:r>
          </a:p>
        </p:txBody>
      </p:sp>
      <p:sp>
        <p:nvSpPr>
          <p:cNvPr id="219156" name="Text Box 20"/>
          <p:cNvSpPr txBox="1">
            <a:spLocks noChangeArrowheads="1"/>
          </p:cNvSpPr>
          <p:nvPr/>
        </p:nvSpPr>
        <p:spPr bwMode="auto">
          <a:xfrm>
            <a:off x="4343400" y="6134100"/>
            <a:ext cx="1063625" cy="304800"/>
          </a:xfrm>
          <a:prstGeom prst="rect">
            <a:avLst/>
          </a:prstGeom>
          <a:noFill/>
          <a:ln w="12700">
            <a:noFill/>
            <a:miter lim="800000"/>
            <a:headEnd/>
            <a:tailEnd/>
          </a:ln>
          <a:effectLst/>
        </p:spPr>
        <p:txBody>
          <a:bodyPr wrap="none">
            <a:spAutoFit/>
          </a:bodyPr>
          <a:lstStyle/>
          <a:p>
            <a:r>
              <a:rPr lang="en-US" sz="1400"/>
              <a:t>Cylindrical?</a:t>
            </a:r>
          </a:p>
        </p:txBody>
      </p:sp>
      <p:sp>
        <p:nvSpPr>
          <p:cNvPr id="219157" name="Line 21"/>
          <p:cNvSpPr>
            <a:spLocks noChangeShapeType="1"/>
          </p:cNvSpPr>
          <p:nvPr/>
        </p:nvSpPr>
        <p:spPr bwMode="auto">
          <a:xfrm flipH="1" flipV="1">
            <a:off x="1295400" y="4838700"/>
            <a:ext cx="546100" cy="0"/>
          </a:xfrm>
          <a:prstGeom prst="line">
            <a:avLst/>
          </a:prstGeom>
          <a:noFill/>
          <a:ln w="12700">
            <a:solidFill>
              <a:schemeClr val="tx1"/>
            </a:solidFill>
            <a:round/>
            <a:headEnd/>
            <a:tailEnd/>
          </a:ln>
          <a:effectLst/>
        </p:spPr>
        <p:txBody>
          <a:bodyPr wrap="none" anchor="ctr"/>
          <a:lstStyle/>
          <a:p>
            <a:endParaRPr lang="en-US"/>
          </a:p>
        </p:txBody>
      </p:sp>
      <p:grpSp>
        <p:nvGrpSpPr>
          <p:cNvPr id="219158" name="Group 22"/>
          <p:cNvGrpSpPr>
            <a:grpSpLocks/>
          </p:cNvGrpSpPr>
          <p:nvPr/>
        </p:nvGrpSpPr>
        <p:grpSpPr bwMode="auto">
          <a:xfrm>
            <a:off x="3048000" y="3657600"/>
            <a:ext cx="1066800" cy="685800"/>
            <a:chOff x="528" y="2352"/>
            <a:chExt cx="672" cy="624"/>
          </a:xfrm>
        </p:grpSpPr>
        <p:sp>
          <p:nvSpPr>
            <p:cNvPr id="219159" name="Text Box 23"/>
            <p:cNvSpPr txBox="1">
              <a:spLocks noChangeArrowheads="1"/>
            </p:cNvSpPr>
            <p:nvPr/>
          </p:nvSpPr>
          <p:spPr bwMode="auto">
            <a:xfrm>
              <a:off x="661" y="2496"/>
              <a:ext cx="465" cy="307"/>
            </a:xfrm>
            <a:prstGeom prst="rect">
              <a:avLst/>
            </a:prstGeom>
            <a:noFill/>
            <a:ln w="12700">
              <a:noFill/>
              <a:miter lim="800000"/>
              <a:headEnd/>
              <a:tailEnd/>
            </a:ln>
            <a:effectLst/>
          </p:spPr>
          <p:txBody>
            <a:bodyPr wrap="none">
              <a:spAutoFit/>
            </a:bodyPr>
            <a:lstStyle/>
            <a:p>
              <a:pPr algn="ctr"/>
              <a:r>
                <a:rPr lang="en-US" sz="1600">
                  <a:solidFill>
                    <a:schemeClr val="hlink"/>
                  </a:solidFill>
                </a:rPr>
                <a:t>Color?</a:t>
              </a:r>
              <a:endParaRPr lang="en-US"/>
            </a:p>
          </p:txBody>
        </p:sp>
        <p:sp>
          <p:nvSpPr>
            <p:cNvPr id="219160" name="AutoShape 24"/>
            <p:cNvSpPr>
              <a:spLocks noChangeArrowheads="1"/>
            </p:cNvSpPr>
            <p:nvPr/>
          </p:nvSpPr>
          <p:spPr bwMode="auto">
            <a:xfrm>
              <a:off x="528" y="2352"/>
              <a:ext cx="672" cy="624"/>
            </a:xfrm>
            <a:prstGeom prst="diamond">
              <a:avLst/>
            </a:prstGeom>
            <a:noFill/>
            <a:ln w="12700">
              <a:solidFill>
                <a:schemeClr val="tx1"/>
              </a:solidFill>
              <a:miter lim="800000"/>
              <a:headEnd/>
              <a:tailEnd/>
            </a:ln>
            <a:effectLst/>
          </p:spPr>
          <p:txBody>
            <a:bodyPr wrap="none" anchor="ctr"/>
            <a:lstStyle/>
            <a:p>
              <a:endParaRPr lang="en-US"/>
            </a:p>
          </p:txBody>
        </p:sp>
      </p:grpSp>
      <p:cxnSp>
        <p:nvCxnSpPr>
          <p:cNvPr id="219161" name="AutoShape 25"/>
          <p:cNvCxnSpPr>
            <a:cxnSpLocks noChangeShapeType="1"/>
            <a:stCxn id="219139" idx="0"/>
            <a:endCxn id="219160" idx="1"/>
          </p:cNvCxnSpPr>
          <p:nvPr/>
        </p:nvCxnSpPr>
        <p:spPr bwMode="auto">
          <a:xfrm rot="16200000">
            <a:off x="2533650" y="3829050"/>
            <a:ext cx="342900" cy="685800"/>
          </a:xfrm>
          <a:prstGeom prst="bentConnector2">
            <a:avLst/>
          </a:prstGeom>
          <a:noFill/>
          <a:ln w="12700">
            <a:solidFill>
              <a:schemeClr val="tx1"/>
            </a:solidFill>
            <a:miter lim="800000"/>
            <a:headEnd/>
            <a:tailEnd/>
          </a:ln>
          <a:effectLst/>
        </p:spPr>
      </p:cxnSp>
      <p:grpSp>
        <p:nvGrpSpPr>
          <p:cNvPr id="219162" name="Group 26"/>
          <p:cNvGrpSpPr>
            <a:grpSpLocks/>
          </p:cNvGrpSpPr>
          <p:nvPr/>
        </p:nvGrpSpPr>
        <p:grpSpPr bwMode="auto">
          <a:xfrm>
            <a:off x="2819400" y="5029200"/>
            <a:ext cx="1066800" cy="609600"/>
            <a:chOff x="528" y="2352"/>
            <a:chExt cx="672" cy="624"/>
          </a:xfrm>
        </p:grpSpPr>
        <p:sp>
          <p:nvSpPr>
            <p:cNvPr id="219163" name="Text Box 27"/>
            <p:cNvSpPr txBox="1">
              <a:spLocks noChangeArrowheads="1"/>
            </p:cNvSpPr>
            <p:nvPr/>
          </p:nvSpPr>
          <p:spPr bwMode="auto">
            <a:xfrm>
              <a:off x="661" y="2497"/>
              <a:ext cx="465" cy="344"/>
            </a:xfrm>
            <a:prstGeom prst="rect">
              <a:avLst/>
            </a:prstGeom>
            <a:noFill/>
            <a:ln w="12700">
              <a:noFill/>
              <a:miter lim="800000"/>
              <a:headEnd/>
              <a:tailEnd/>
            </a:ln>
            <a:effectLst/>
          </p:spPr>
          <p:txBody>
            <a:bodyPr wrap="none">
              <a:spAutoFit/>
            </a:bodyPr>
            <a:lstStyle/>
            <a:p>
              <a:pPr algn="ctr"/>
              <a:r>
                <a:rPr lang="en-US" sz="1600">
                  <a:solidFill>
                    <a:schemeClr val="hlink"/>
                  </a:solidFill>
                </a:rPr>
                <a:t>Color?</a:t>
              </a:r>
              <a:endParaRPr lang="en-US"/>
            </a:p>
          </p:txBody>
        </p:sp>
        <p:sp>
          <p:nvSpPr>
            <p:cNvPr id="219164" name="AutoShape 28"/>
            <p:cNvSpPr>
              <a:spLocks noChangeArrowheads="1"/>
            </p:cNvSpPr>
            <p:nvPr/>
          </p:nvSpPr>
          <p:spPr bwMode="auto">
            <a:xfrm>
              <a:off x="528" y="2352"/>
              <a:ext cx="672" cy="624"/>
            </a:xfrm>
            <a:prstGeom prst="diamond">
              <a:avLst/>
            </a:prstGeom>
            <a:noFill/>
            <a:ln w="12700">
              <a:solidFill>
                <a:schemeClr val="tx1"/>
              </a:solidFill>
              <a:miter lim="800000"/>
              <a:headEnd/>
              <a:tailEnd/>
            </a:ln>
            <a:effectLst/>
          </p:spPr>
          <p:txBody>
            <a:bodyPr wrap="none" anchor="ctr"/>
            <a:lstStyle/>
            <a:p>
              <a:endParaRPr lang="en-US"/>
            </a:p>
          </p:txBody>
        </p:sp>
      </p:grpSp>
      <p:sp>
        <p:nvSpPr>
          <p:cNvPr id="219165" name="Line 29"/>
          <p:cNvSpPr>
            <a:spLocks noChangeShapeType="1"/>
          </p:cNvSpPr>
          <p:nvPr/>
        </p:nvSpPr>
        <p:spPr bwMode="auto">
          <a:xfrm>
            <a:off x="3352800" y="5029200"/>
            <a:ext cx="3886200" cy="0"/>
          </a:xfrm>
          <a:prstGeom prst="line">
            <a:avLst/>
          </a:prstGeom>
          <a:noFill/>
          <a:ln w="12700">
            <a:solidFill>
              <a:schemeClr val="tx1"/>
            </a:solidFill>
            <a:round/>
            <a:headEnd/>
            <a:tailEnd/>
          </a:ln>
          <a:effectLst/>
        </p:spPr>
        <p:txBody>
          <a:bodyPr wrap="none" anchor="ctr"/>
          <a:lstStyle/>
          <a:p>
            <a:endParaRPr lang="en-US"/>
          </a:p>
        </p:txBody>
      </p:sp>
      <p:sp>
        <p:nvSpPr>
          <p:cNvPr id="219166" name="Line 30"/>
          <p:cNvSpPr>
            <a:spLocks noChangeShapeType="1"/>
          </p:cNvSpPr>
          <p:nvPr/>
        </p:nvSpPr>
        <p:spPr bwMode="auto">
          <a:xfrm>
            <a:off x="3581400" y="4343400"/>
            <a:ext cx="3657600" cy="0"/>
          </a:xfrm>
          <a:prstGeom prst="line">
            <a:avLst/>
          </a:prstGeom>
          <a:noFill/>
          <a:ln w="12700">
            <a:solidFill>
              <a:schemeClr val="tx1"/>
            </a:solidFill>
            <a:round/>
            <a:headEnd/>
            <a:tailEnd/>
          </a:ln>
          <a:effectLst/>
        </p:spPr>
        <p:txBody>
          <a:bodyPr wrap="none" anchor="ctr"/>
          <a:lstStyle/>
          <a:p>
            <a:endParaRPr lang="en-US"/>
          </a:p>
        </p:txBody>
      </p:sp>
      <p:sp>
        <p:nvSpPr>
          <p:cNvPr id="219167" name="Line 31"/>
          <p:cNvSpPr>
            <a:spLocks noChangeShapeType="1"/>
          </p:cNvSpPr>
          <p:nvPr/>
        </p:nvSpPr>
        <p:spPr bwMode="auto">
          <a:xfrm>
            <a:off x="3581400" y="3657600"/>
            <a:ext cx="3581400" cy="0"/>
          </a:xfrm>
          <a:prstGeom prst="line">
            <a:avLst/>
          </a:prstGeom>
          <a:noFill/>
          <a:ln w="12700">
            <a:solidFill>
              <a:schemeClr val="tx1"/>
            </a:solidFill>
            <a:round/>
            <a:headEnd/>
            <a:tailEnd/>
          </a:ln>
          <a:effectLst/>
        </p:spPr>
        <p:txBody>
          <a:bodyPr wrap="none" anchor="ctr"/>
          <a:lstStyle/>
          <a:p>
            <a:endParaRPr lang="en-US"/>
          </a:p>
        </p:txBody>
      </p:sp>
      <p:grpSp>
        <p:nvGrpSpPr>
          <p:cNvPr id="219168" name="Group 32"/>
          <p:cNvGrpSpPr>
            <a:grpSpLocks/>
          </p:cNvGrpSpPr>
          <p:nvPr/>
        </p:nvGrpSpPr>
        <p:grpSpPr bwMode="auto">
          <a:xfrm>
            <a:off x="3733800" y="5562600"/>
            <a:ext cx="1066800" cy="609600"/>
            <a:chOff x="528" y="2352"/>
            <a:chExt cx="672" cy="624"/>
          </a:xfrm>
        </p:grpSpPr>
        <p:sp>
          <p:nvSpPr>
            <p:cNvPr id="219169" name="Text Box 33"/>
            <p:cNvSpPr txBox="1">
              <a:spLocks noChangeArrowheads="1"/>
            </p:cNvSpPr>
            <p:nvPr/>
          </p:nvSpPr>
          <p:spPr bwMode="auto">
            <a:xfrm>
              <a:off x="651" y="2497"/>
              <a:ext cx="486" cy="344"/>
            </a:xfrm>
            <a:prstGeom prst="rect">
              <a:avLst/>
            </a:prstGeom>
            <a:noFill/>
            <a:ln w="12700">
              <a:noFill/>
              <a:miter lim="800000"/>
              <a:headEnd/>
              <a:tailEnd/>
            </a:ln>
            <a:effectLst/>
          </p:spPr>
          <p:txBody>
            <a:bodyPr wrap="none">
              <a:spAutoFit/>
            </a:bodyPr>
            <a:lstStyle/>
            <a:p>
              <a:pPr algn="ctr"/>
              <a:r>
                <a:rPr lang="en-US" sz="1600">
                  <a:solidFill>
                    <a:schemeClr val="hlink"/>
                  </a:solidFill>
                </a:rPr>
                <a:t>Shape?</a:t>
              </a:r>
              <a:endParaRPr lang="en-US"/>
            </a:p>
          </p:txBody>
        </p:sp>
        <p:sp>
          <p:nvSpPr>
            <p:cNvPr id="219170" name="AutoShape 34"/>
            <p:cNvSpPr>
              <a:spLocks noChangeArrowheads="1"/>
            </p:cNvSpPr>
            <p:nvPr/>
          </p:nvSpPr>
          <p:spPr bwMode="auto">
            <a:xfrm>
              <a:off x="528" y="2352"/>
              <a:ext cx="672" cy="624"/>
            </a:xfrm>
            <a:prstGeom prst="diamond">
              <a:avLst/>
            </a:prstGeom>
            <a:noFill/>
            <a:ln w="12700">
              <a:solidFill>
                <a:schemeClr val="tx1"/>
              </a:solidFill>
              <a:miter lim="800000"/>
              <a:headEnd/>
              <a:tailEnd/>
            </a:ln>
            <a:effectLst/>
          </p:spPr>
          <p:txBody>
            <a:bodyPr wrap="none" anchor="ctr"/>
            <a:lstStyle/>
            <a:p>
              <a:endParaRPr lang="en-US"/>
            </a:p>
          </p:txBody>
        </p:sp>
      </p:grpSp>
      <p:sp>
        <p:nvSpPr>
          <p:cNvPr id="219171" name="Line 35"/>
          <p:cNvSpPr>
            <a:spLocks noChangeShapeType="1"/>
          </p:cNvSpPr>
          <p:nvPr/>
        </p:nvSpPr>
        <p:spPr bwMode="auto">
          <a:xfrm>
            <a:off x="3352800" y="5638800"/>
            <a:ext cx="0" cy="228600"/>
          </a:xfrm>
          <a:prstGeom prst="line">
            <a:avLst/>
          </a:prstGeom>
          <a:noFill/>
          <a:ln w="12700">
            <a:solidFill>
              <a:schemeClr val="tx1"/>
            </a:solidFill>
            <a:round/>
            <a:headEnd/>
            <a:tailEnd/>
          </a:ln>
          <a:effectLst/>
        </p:spPr>
        <p:txBody>
          <a:bodyPr wrap="none" anchor="ctr"/>
          <a:lstStyle/>
          <a:p>
            <a:endParaRPr lang="en-US"/>
          </a:p>
        </p:txBody>
      </p:sp>
      <p:sp>
        <p:nvSpPr>
          <p:cNvPr id="219172" name="Line 36"/>
          <p:cNvSpPr>
            <a:spLocks noChangeShapeType="1"/>
          </p:cNvSpPr>
          <p:nvPr/>
        </p:nvSpPr>
        <p:spPr bwMode="auto">
          <a:xfrm flipH="1">
            <a:off x="3352800" y="5867400"/>
            <a:ext cx="381000" cy="0"/>
          </a:xfrm>
          <a:prstGeom prst="line">
            <a:avLst/>
          </a:prstGeom>
          <a:noFill/>
          <a:ln w="12700">
            <a:solidFill>
              <a:schemeClr val="tx1"/>
            </a:solidFill>
            <a:round/>
            <a:headEnd/>
            <a:tailEnd/>
          </a:ln>
          <a:effectLst/>
        </p:spPr>
        <p:txBody>
          <a:bodyPr wrap="none" anchor="ctr"/>
          <a:lstStyle/>
          <a:p>
            <a:endParaRPr lang="en-US"/>
          </a:p>
        </p:txBody>
      </p:sp>
      <p:sp>
        <p:nvSpPr>
          <p:cNvPr id="219173" name="Line 37"/>
          <p:cNvSpPr>
            <a:spLocks noChangeShapeType="1"/>
          </p:cNvSpPr>
          <p:nvPr/>
        </p:nvSpPr>
        <p:spPr bwMode="auto">
          <a:xfrm>
            <a:off x="2362200" y="5334000"/>
            <a:ext cx="457200" cy="0"/>
          </a:xfrm>
          <a:prstGeom prst="line">
            <a:avLst/>
          </a:prstGeom>
          <a:noFill/>
          <a:ln w="12700">
            <a:solidFill>
              <a:schemeClr val="tx1"/>
            </a:solidFill>
            <a:round/>
            <a:headEnd/>
            <a:tailEnd/>
          </a:ln>
          <a:effectLst/>
        </p:spPr>
        <p:txBody>
          <a:bodyPr wrap="none" anchor="ctr"/>
          <a:lstStyle/>
          <a:p>
            <a:endParaRPr lang="en-US"/>
          </a:p>
        </p:txBody>
      </p:sp>
      <p:sp>
        <p:nvSpPr>
          <p:cNvPr id="219174" name="Oval 38"/>
          <p:cNvSpPr>
            <a:spLocks noChangeArrowheads="1"/>
          </p:cNvSpPr>
          <p:nvPr/>
        </p:nvSpPr>
        <p:spPr bwMode="auto">
          <a:xfrm>
            <a:off x="685800" y="4572000"/>
            <a:ext cx="609600" cy="533400"/>
          </a:xfrm>
          <a:prstGeom prst="ellipse">
            <a:avLst/>
          </a:prstGeom>
          <a:noFill/>
          <a:ln w="12700">
            <a:solidFill>
              <a:schemeClr val="tx1"/>
            </a:solidFill>
            <a:round/>
            <a:headEnd/>
            <a:tailEnd/>
          </a:ln>
          <a:effectLst/>
        </p:spPr>
        <p:txBody>
          <a:bodyPr wrap="none" anchor="ctr"/>
          <a:lstStyle/>
          <a:p>
            <a:endParaRPr lang="en-US"/>
          </a:p>
        </p:txBody>
      </p:sp>
      <p:sp>
        <p:nvSpPr>
          <p:cNvPr id="219175" name="Text Box 39"/>
          <p:cNvSpPr txBox="1">
            <a:spLocks noChangeArrowheads="1"/>
          </p:cNvSpPr>
          <p:nvPr/>
        </p:nvSpPr>
        <p:spPr bwMode="auto">
          <a:xfrm>
            <a:off x="685800" y="4648200"/>
            <a:ext cx="569913" cy="336550"/>
          </a:xfrm>
          <a:prstGeom prst="rect">
            <a:avLst/>
          </a:prstGeom>
          <a:noFill/>
          <a:ln w="12700">
            <a:noFill/>
            <a:miter lim="800000"/>
            <a:headEnd/>
            <a:tailEnd/>
          </a:ln>
          <a:effectLst/>
        </p:spPr>
        <p:txBody>
          <a:bodyPr wrap="none">
            <a:spAutoFit/>
          </a:bodyPr>
          <a:lstStyle/>
          <a:p>
            <a:r>
              <a:rPr lang="en-US" sz="1600">
                <a:solidFill>
                  <a:schemeClr val="hlink"/>
                </a:solidFill>
              </a:rPr>
              <a:t>Start</a:t>
            </a:r>
            <a:endParaRPr lang="en-US"/>
          </a:p>
        </p:txBody>
      </p:sp>
      <p:sp>
        <p:nvSpPr>
          <p:cNvPr id="39" name="Slide Number Placeholder 38"/>
          <p:cNvSpPr>
            <a:spLocks noGrp="1"/>
          </p:cNvSpPr>
          <p:nvPr>
            <p:ph type="sldNum" sz="quarter" idx="12"/>
          </p:nvPr>
        </p:nvSpPr>
        <p:spPr/>
        <p:txBody>
          <a:bodyPr/>
          <a:lstStyle/>
          <a:p>
            <a:fld id="{85AEF125-9228-474A-9769-CB0176B86345}" type="slidenum">
              <a:rPr lang="en-US" smtClean="0"/>
              <a:pPr/>
              <a:t>26</a:t>
            </a:fld>
            <a:endParaRPr lang="en-US"/>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1186" name="Rectangle 2"/>
          <p:cNvSpPr>
            <a:spLocks noGrp="1" noChangeArrowheads="1"/>
          </p:cNvSpPr>
          <p:nvPr>
            <p:ph type="title"/>
          </p:nvPr>
        </p:nvSpPr>
        <p:spPr>
          <a:xfrm>
            <a:off x="1219200" y="457200"/>
            <a:ext cx="6858000" cy="1600200"/>
          </a:xfrm>
        </p:spPr>
        <p:txBody>
          <a:bodyPr/>
          <a:lstStyle/>
          <a:p>
            <a:r>
              <a:rPr lang="en-US"/>
              <a:t>Converting Tree Structure to an Expert System</a:t>
            </a:r>
          </a:p>
        </p:txBody>
      </p:sp>
      <p:sp>
        <p:nvSpPr>
          <p:cNvPr id="221187" name="Rectangle 3"/>
          <p:cNvSpPr>
            <a:spLocks noGrp="1" noChangeArrowheads="1"/>
          </p:cNvSpPr>
          <p:nvPr>
            <p:ph type="body" idx="1"/>
          </p:nvPr>
        </p:nvSpPr>
        <p:spPr>
          <a:xfrm>
            <a:off x="685800" y="1943100"/>
            <a:ext cx="7696200" cy="4114800"/>
          </a:xfrm>
        </p:spPr>
        <p:txBody>
          <a:bodyPr/>
          <a:lstStyle/>
          <a:p>
            <a:pPr>
              <a:spcBef>
                <a:spcPct val="5000"/>
              </a:spcBef>
            </a:pPr>
            <a:r>
              <a:rPr lang="en-US" sz="2000"/>
              <a:t>Rule 1:  IF the item makes noise AND the color is black</a:t>
            </a:r>
          </a:p>
          <a:p>
            <a:pPr lvl="1">
              <a:spcBef>
                <a:spcPct val="5000"/>
              </a:spcBef>
            </a:pPr>
            <a:r>
              <a:rPr lang="en-US" sz="1800"/>
              <a:t>THEN </a:t>
            </a:r>
            <a:r>
              <a:rPr lang="en-US" sz="2000"/>
              <a:t>telephone</a:t>
            </a:r>
            <a:r>
              <a:rPr lang="en-US" sz="1800"/>
              <a:t> - Confidence 9/10 </a:t>
            </a:r>
          </a:p>
          <a:p>
            <a:pPr>
              <a:spcBef>
                <a:spcPct val="5000"/>
              </a:spcBef>
            </a:pPr>
            <a:r>
              <a:rPr lang="en-US" sz="2000"/>
              <a:t>Rule 2:  IF the item makes noise AND the color is white </a:t>
            </a:r>
          </a:p>
          <a:p>
            <a:pPr lvl="1">
              <a:spcBef>
                <a:spcPct val="5000"/>
              </a:spcBef>
            </a:pPr>
            <a:r>
              <a:rPr lang="en-US" sz="1800"/>
              <a:t>THEN </a:t>
            </a:r>
            <a:r>
              <a:rPr lang="en-US" sz="2000"/>
              <a:t>computer</a:t>
            </a:r>
            <a:r>
              <a:rPr lang="en-US" sz="1800"/>
              <a:t> - confidence 10/10</a:t>
            </a:r>
          </a:p>
          <a:p>
            <a:pPr>
              <a:spcBef>
                <a:spcPct val="5000"/>
              </a:spcBef>
            </a:pPr>
            <a:r>
              <a:rPr lang="en-US" sz="2000"/>
              <a:t>Rule 3:  IF  the item does not make noise AND the color is black</a:t>
            </a:r>
          </a:p>
          <a:p>
            <a:pPr lvl="1">
              <a:spcBef>
                <a:spcPct val="5000"/>
              </a:spcBef>
            </a:pPr>
            <a:r>
              <a:rPr lang="en-US" sz="1800"/>
              <a:t>THEN </a:t>
            </a:r>
            <a:r>
              <a:rPr lang="en-US" sz="2000"/>
              <a:t>floppy disk</a:t>
            </a:r>
            <a:r>
              <a:rPr lang="en-US" sz="1800"/>
              <a:t> - confidence 10/10</a:t>
            </a:r>
          </a:p>
          <a:p>
            <a:pPr>
              <a:spcBef>
                <a:spcPct val="5000"/>
              </a:spcBef>
            </a:pPr>
            <a:r>
              <a:rPr lang="en-US" sz="2000"/>
              <a:t>Rule 4:  IF the item does not make noise AND the color is yellow AND the shape is rectangular </a:t>
            </a:r>
          </a:p>
          <a:p>
            <a:pPr lvl="1">
              <a:spcBef>
                <a:spcPct val="5000"/>
              </a:spcBef>
            </a:pPr>
            <a:r>
              <a:rPr lang="en-US" sz="1800"/>
              <a:t>THEN </a:t>
            </a:r>
            <a:r>
              <a:rPr lang="en-US" sz="2000"/>
              <a:t>legal paper</a:t>
            </a:r>
            <a:r>
              <a:rPr lang="en-US" sz="1800"/>
              <a:t> - confidence 7/10</a:t>
            </a:r>
          </a:p>
          <a:p>
            <a:pPr>
              <a:spcBef>
                <a:spcPct val="5000"/>
              </a:spcBef>
            </a:pPr>
            <a:r>
              <a:rPr lang="en-US" sz="2000"/>
              <a:t>Rule 5:  IF the item does not make noise AND the color is white AND the shape is cylindrical </a:t>
            </a:r>
          </a:p>
          <a:p>
            <a:pPr lvl="1">
              <a:spcBef>
                <a:spcPct val="5000"/>
              </a:spcBef>
            </a:pPr>
            <a:r>
              <a:rPr lang="en-US" sz="1800"/>
              <a:t>THEN </a:t>
            </a:r>
            <a:r>
              <a:rPr lang="en-US" sz="2000"/>
              <a:t>pencil</a:t>
            </a:r>
            <a:r>
              <a:rPr lang="en-US" sz="1800"/>
              <a:t> - confidence 8/10</a:t>
            </a:r>
            <a:endParaRPr lang="en-US" sz="2000"/>
          </a:p>
          <a:p>
            <a:pPr>
              <a:buFontTx/>
              <a:buNone/>
            </a:pPr>
            <a:endParaRPr lang="en-US" sz="2400"/>
          </a:p>
        </p:txBody>
      </p:sp>
      <p:sp>
        <p:nvSpPr>
          <p:cNvPr id="4" name="Slide Number Placeholder 3"/>
          <p:cNvSpPr>
            <a:spLocks noGrp="1"/>
          </p:cNvSpPr>
          <p:nvPr>
            <p:ph type="sldNum" sz="quarter" idx="12"/>
          </p:nvPr>
        </p:nvSpPr>
        <p:spPr/>
        <p:txBody>
          <a:bodyPr/>
          <a:lstStyle/>
          <a:p>
            <a:fld id="{85AEF125-9228-474A-9769-CB0176B86345}" type="slidenum">
              <a:rPr lang="en-US" smtClean="0"/>
              <a:pPr/>
              <a:t>27</a:t>
            </a:fld>
            <a:endParaRPr lang="en-U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1362" name="Rectangle 2"/>
          <p:cNvSpPr>
            <a:spLocks noChangeArrowheads="1"/>
          </p:cNvSpPr>
          <p:nvPr/>
        </p:nvSpPr>
        <p:spPr bwMode="auto">
          <a:xfrm>
            <a:off x="692150" y="3824288"/>
            <a:ext cx="827088" cy="474662"/>
          </a:xfrm>
          <a:prstGeom prst="rect">
            <a:avLst/>
          </a:prstGeom>
          <a:solidFill>
            <a:srgbClr val="FC0128"/>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User</a:t>
            </a:r>
          </a:p>
        </p:txBody>
      </p:sp>
      <p:sp>
        <p:nvSpPr>
          <p:cNvPr id="271363" name="Rectangle 3"/>
          <p:cNvSpPr>
            <a:spLocks noChangeArrowheads="1"/>
          </p:cNvSpPr>
          <p:nvPr/>
        </p:nvSpPr>
        <p:spPr bwMode="auto">
          <a:xfrm>
            <a:off x="2163763" y="2501900"/>
            <a:ext cx="1458912" cy="3606800"/>
          </a:xfrm>
          <a:prstGeom prst="rect">
            <a:avLst/>
          </a:prstGeom>
          <a:solidFill>
            <a:schemeClr val="accent1"/>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User interface</a:t>
            </a:r>
          </a:p>
          <a:p>
            <a:pPr algn="ctr"/>
            <a:r>
              <a:rPr lang="en-US" sz="1600">
                <a:latin typeface="Book Antiqua" pitchFamily="18" charset="0"/>
              </a:rPr>
              <a:t>may employ:</a:t>
            </a:r>
          </a:p>
          <a:p>
            <a:pPr algn="ctr"/>
            <a:endParaRPr lang="en-US" sz="1600">
              <a:latin typeface="Book Antiqua" pitchFamily="18" charset="0"/>
            </a:endParaRPr>
          </a:p>
          <a:p>
            <a:pPr algn="ctr"/>
            <a:r>
              <a:rPr lang="en-US" sz="1600">
                <a:latin typeface="Book Antiqua" pitchFamily="18" charset="0"/>
              </a:rPr>
              <a:t>question-and-</a:t>
            </a:r>
          </a:p>
          <a:p>
            <a:pPr algn="ctr"/>
            <a:r>
              <a:rPr lang="en-US" sz="1600">
                <a:latin typeface="Book Antiqua" pitchFamily="18" charset="0"/>
              </a:rPr>
              <a:t>answer,</a:t>
            </a:r>
          </a:p>
          <a:p>
            <a:pPr algn="ctr"/>
            <a:endParaRPr lang="en-US" sz="1600">
              <a:latin typeface="Book Antiqua" pitchFamily="18" charset="0"/>
            </a:endParaRPr>
          </a:p>
          <a:p>
            <a:pPr algn="ctr"/>
            <a:r>
              <a:rPr lang="en-US" sz="1600">
                <a:latin typeface="Book Antiqua" pitchFamily="18" charset="0"/>
              </a:rPr>
              <a:t>menu-driven,</a:t>
            </a:r>
          </a:p>
          <a:p>
            <a:pPr algn="ctr"/>
            <a:endParaRPr lang="en-US" sz="1600">
              <a:latin typeface="Book Antiqua" pitchFamily="18" charset="0"/>
            </a:endParaRPr>
          </a:p>
          <a:p>
            <a:pPr algn="ctr"/>
            <a:r>
              <a:rPr lang="en-US" sz="1600">
                <a:latin typeface="Book Antiqua" pitchFamily="18" charset="0"/>
              </a:rPr>
              <a:t>natural</a:t>
            </a:r>
          </a:p>
          <a:p>
            <a:pPr algn="ctr"/>
            <a:r>
              <a:rPr lang="en-US" sz="1600">
                <a:latin typeface="Book Antiqua" pitchFamily="18" charset="0"/>
              </a:rPr>
              <a:t>language,</a:t>
            </a:r>
          </a:p>
          <a:p>
            <a:pPr algn="ctr"/>
            <a:endParaRPr lang="en-US" sz="1600">
              <a:latin typeface="Book Antiqua" pitchFamily="18" charset="0"/>
            </a:endParaRPr>
          </a:p>
          <a:p>
            <a:pPr algn="ctr"/>
            <a:r>
              <a:rPr lang="en-US" sz="1600">
                <a:latin typeface="Book Antiqua" pitchFamily="18" charset="0"/>
              </a:rPr>
              <a:t>graphics</a:t>
            </a:r>
          </a:p>
          <a:p>
            <a:pPr algn="ctr"/>
            <a:r>
              <a:rPr lang="en-US" sz="1600">
                <a:latin typeface="Book Antiqua" pitchFamily="18" charset="0"/>
              </a:rPr>
              <a:t>user</a:t>
            </a:r>
          </a:p>
          <a:p>
            <a:pPr algn="ctr"/>
            <a:r>
              <a:rPr lang="en-US" sz="1600">
                <a:latin typeface="Book Antiqua" pitchFamily="18" charset="0"/>
              </a:rPr>
              <a:t>interface</a:t>
            </a:r>
          </a:p>
        </p:txBody>
      </p:sp>
      <p:sp>
        <p:nvSpPr>
          <p:cNvPr id="271364" name="Rectangle 4"/>
          <p:cNvSpPr>
            <a:spLocks noChangeArrowheads="1"/>
          </p:cNvSpPr>
          <p:nvPr/>
        </p:nvSpPr>
        <p:spPr bwMode="auto">
          <a:xfrm>
            <a:off x="4475163" y="2709863"/>
            <a:ext cx="1811337" cy="684212"/>
          </a:xfrm>
          <a:prstGeom prst="rect">
            <a:avLst/>
          </a:prstGeom>
          <a:solidFill>
            <a:schemeClr val="accent1"/>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Knowledge-base</a:t>
            </a:r>
          </a:p>
          <a:p>
            <a:pPr algn="ctr"/>
            <a:r>
              <a:rPr lang="en-US" sz="1600">
                <a:latin typeface="Book Antiqua" pitchFamily="18" charset="0"/>
              </a:rPr>
              <a:t>Editor</a:t>
            </a:r>
          </a:p>
        </p:txBody>
      </p:sp>
      <p:sp>
        <p:nvSpPr>
          <p:cNvPr id="271365" name="Rectangle 5"/>
          <p:cNvSpPr>
            <a:spLocks noChangeArrowheads="1"/>
          </p:cNvSpPr>
          <p:nvPr/>
        </p:nvSpPr>
        <p:spPr bwMode="auto">
          <a:xfrm>
            <a:off x="4475163" y="5286375"/>
            <a:ext cx="1811337" cy="682625"/>
          </a:xfrm>
          <a:prstGeom prst="rect">
            <a:avLst/>
          </a:prstGeom>
          <a:solidFill>
            <a:schemeClr val="accent1"/>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Explanation</a:t>
            </a:r>
          </a:p>
          <a:p>
            <a:pPr algn="ctr"/>
            <a:r>
              <a:rPr lang="en-US" sz="1600">
                <a:latin typeface="Book Antiqua" pitchFamily="18" charset="0"/>
              </a:rPr>
              <a:t>Subsystem</a:t>
            </a:r>
          </a:p>
        </p:txBody>
      </p:sp>
      <p:sp>
        <p:nvSpPr>
          <p:cNvPr id="271366" name="Rectangle 6"/>
          <p:cNvSpPr>
            <a:spLocks noChangeArrowheads="1"/>
          </p:cNvSpPr>
          <p:nvPr/>
        </p:nvSpPr>
        <p:spPr bwMode="auto">
          <a:xfrm>
            <a:off x="4475163" y="4033838"/>
            <a:ext cx="1811337" cy="682625"/>
          </a:xfrm>
          <a:prstGeom prst="rect">
            <a:avLst/>
          </a:prstGeom>
          <a:solidFill>
            <a:schemeClr val="accent1"/>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Inference Engine</a:t>
            </a:r>
          </a:p>
        </p:txBody>
      </p:sp>
      <p:sp>
        <p:nvSpPr>
          <p:cNvPr id="271367" name="Rectangle 7"/>
          <p:cNvSpPr>
            <a:spLocks noChangeArrowheads="1"/>
          </p:cNvSpPr>
          <p:nvPr/>
        </p:nvSpPr>
        <p:spPr bwMode="auto">
          <a:xfrm>
            <a:off x="6927850" y="3616325"/>
            <a:ext cx="1600200" cy="1517650"/>
          </a:xfrm>
          <a:prstGeom prst="rect">
            <a:avLst/>
          </a:prstGeom>
          <a:solidFill>
            <a:schemeClr val="accent1"/>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General</a:t>
            </a:r>
          </a:p>
          <a:p>
            <a:pPr algn="ctr"/>
            <a:r>
              <a:rPr lang="en-US" sz="1600">
                <a:latin typeface="Book Antiqua" pitchFamily="18" charset="0"/>
              </a:rPr>
              <a:t>Knowledge Base</a:t>
            </a:r>
          </a:p>
          <a:p>
            <a:pPr algn="ctr"/>
            <a:endParaRPr lang="en-US" sz="1600">
              <a:latin typeface="Book Antiqua" pitchFamily="18" charset="0"/>
            </a:endParaRPr>
          </a:p>
          <a:p>
            <a:pPr algn="ctr"/>
            <a:r>
              <a:rPr lang="en-US" sz="1600">
                <a:latin typeface="Book Antiqua" pitchFamily="18" charset="0"/>
              </a:rPr>
              <a:t>Case-specific</a:t>
            </a:r>
          </a:p>
          <a:p>
            <a:pPr algn="ctr"/>
            <a:r>
              <a:rPr lang="en-US" sz="1600">
                <a:latin typeface="Book Antiqua" pitchFamily="18" charset="0"/>
              </a:rPr>
              <a:t>Data</a:t>
            </a:r>
          </a:p>
        </p:txBody>
      </p:sp>
      <p:sp>
        <p:nvSpPr>
          <p:cNvPr id="271368" name="Freeform 8"/>
          <p:cNvSpPr>
            <a:spLocks/>
          </p:cNvSpPr>
          <p:nvPr/>
        </p:nvSpPr>
        <p:spPr bwMode="auto">
          <a:xfrm>
            <a:off x="1790700" y="2286000"/>
            <a:ext cx="4781550" cy="4038600"/>
          </a:xfrm>
          <a:custGeom>
            <a:avLst/>
            <a:gdLst/>
            <a:ahLst/>
            <a:cxnLst>
              <a:cxn ang="0">
                <a:pos x="0" y="0"/>
              </a:cxn>
              <a:cxn ang="0">
                <a:pos x="0" y="2536"/>
              </a:cxn>
              <a:cxn ang="0">
                <a:pos x="3012" y="2544"/>
              </a:cxn>
              <a:cxn ang="0">
                <a:pos x="3012" y="895"/>
              </a:cxn>
              <a:cxn ang="0">
                <a:pos x="1423" y="895"/>
              </a:cxn>
              <a:cxn ang="0">
                <a:pos x="1423" y="0"/>
              </a:cxn>
              <a:cxn ang="0">
                <a:pos x="0" y="0"/>
              </a:cxn>
            </a:cxnLst>
            <a:rect l="0" t="0" r="r" b="b"/>
            <a:pathLst>
              <a:path w="3012" h="2544">
                <a:moveTo>
                  <a:pt x="0" y="0"/>
                </a:moveTo>
                <a:lnTo>
                  <a:pt x="0" y="2536"/>
                </a:lnTo>
                <a:lnTo>
                  <a:pt x="3012" y="2544"/>
                </a:lnTo>
                <a:lnTo>
                  <a:pt x="3012" y="895"/>
                </a:lnTo>
                <a:lnTo>
                  <a:pt x="1423" y="895"/>
                </a:lnTo>
                <a:lnTo>
                  <a:pt x="1423" y="0"/>
                </a:lnTo>
                <a:lnTo>
                  <a:pt x="0" y="0"/>
                </a:lnTo>
              </a:path>
            </a:pathLst>
          </a:custGeom>
          <a:noFill/>
          <a:ln w="12700" cap="rnd" cmpd="sng">
            <a:solidFill>
              <a:schemeClr val="tx1"/>
            </a:solidFill>
            <a:prstDash val="sysDot"/>
            <a:round/>
            <a:headEnd type="none" w="med" len="med"/>
            <a:tailEnd type="none" w="med" len="med"/>
          </a:ln>
          <a:effectLst/>
        </p:spPr>
        <p:txBody>
          <a:bodyPr/>
          <a:lstStyle/>
          <a:p>
            <a:endParaRPr lang="en-US"/>
          </a:p>
        </p:txBody>
      </p:sp>
      <p:sp>
        <p:nvSpPr>
          <p:cNvPr id="271369" name="Line 9"/>
          <p:cNvSpPr>
            <a:spLocks noChangeShapeType="1"/>
          </p:cNvSpPr>
          <p:nvPr/>
        </p:nvSpPr>
        <p:spPr bwMode="auto">
          <a:xfrm>
            <a:off x="6927850" y="4375150"/>
            <a:ext cx="1600200" cy="0"/>
          </a:xfrm>
          <a:prstGeom prst="line">
            <a:avLst/>
          </a:prstGeom>
          <a:noFill/>
          <a:ln w="12700">
            <a:solidFill>
              <a:schemeClr val="tx1"/>
            </a:solidFill>
            <a:round/>
            <a:headEnd/>
            <a:tailEnd/>
          </a:ln>
          <a:effectLst/>
        </p:spPr>
        <p:txBody>
          <a:bodyPr wrap="none" anchor="ctr"/>
          <a:lstStyle/>
          <a:p>
            <a:endParaRPr lang="en-US"/>
          </a:p>
        </p:txBody>
      </p:sp>
      <p:sp>
        <p:nvSpPr>
          <p:cNvPr id="271370" name="Line 10"/>
          <p:cNvSpPr>
            <a:spLocks noChangeShapeType="1"/>
          </p:cNvSpPr>
          <p:nvPr/>
        </p:nvSpPr>
        <p:spPr bwMode="auto">
          <a:xfrm>
            <a:off x="1603375" y="4095750"/>
            <a:ext cx="454025" cy="6350"/>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71371" name="Line 11"/>
          <p:cNvSpPr>
            <a:spLocks noChangeShapeType="1"/>
          </p:cNvSpPr>
          <p:nvPr/>
        </p:nvSpPr>
        <p:spPr bwMode="auto">
          <a:xfrm>
            <a:off x="3705225" y="4375150"/>
            <a:ext cx="687388" cy="0"/>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71372" name="Line 12"/>
          <p:cNvSpPr>
            <a:spLocks noChangeShapeType="1"/>
          </p:cNvSpPr>
          <p:nvPr/>
        </p:nvSpPr>
        <p:spPr bwMode="auto">
          <a:xfrm>
            <a:off x="3705225" y="5629275"/>
            <a:ext cx="687388" cy="0"/>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71373" name="Line 13"/>
          <p:cNvSpPr>
            <a:spLocks noChangeShapeType="1"/>
          </p:cNvSpPr>
          <p:nvPr/>
        </p:nvSpPr>
        <p:spPr bwMode="auto">
          <a:xfrm>
            <a:off x="6367463" y="4375150"/>
            <a:ext cx="477837" cy="0"/>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71374" name="Line 14"/>
          <p:cNvSpPr>
            <a:spLocks noChangeShapeType="1"/>
          </p:cNvSpPr>
          <p:nvPr/>
        </p:nvSpPr>
        <p:spPr bwMode="auto">
          <a:xfrm>
            <a:off x="5380038" y="3476625"/>
            <a:ext cx="0" cy="473075"/>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71375" name="Line 15"/>
          <p:cNvSpPr>
            <a:spLocks noChangeShapeType="1"/>
          </p:cNvSpPr>
          <p:nvPr/>
        </p:nvSpPr>
        <p:spPr bwMode="auto">
          <a:xfrm>
            <a:off x="5380038" y="4799013"/>
            <a:ext cx="0" cy="474662"/>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71376" name="Freeform 16"/>
          <p:cNvSpPr>
            <a:spLocks/>
          </p:cNvSpPr>
          <p:nvPr/>
        </p:nvSpPr>
        <p:spPr bwMode="auto">
          <a:xfrm>
            <a:off x="6361113" y="3049588"/>
            <a:ext cx="1335087" cy="490537"/>
          </a:xfrm>
          <a:custGeom>
            <a:avLst/>
            <a:gdLst/>
            <a:ahLst/>
            <a:cxnLst>
              <a:cxn ang="0">
                <a:pos x="0" y="2"/>
              </a:cxn>
              <a:cxn ang="0">
                <a:pos x="26" y="0"/>
              </a:cxn>
              <a:cxn ang="0">
                <a:pos x="47" y="0"/>
              </a:cxn>
              <a:cxn ang="0">
                <a:pos x="840" y="2"/>
              </a:cxn>
              <a:cxn ang="0">
                <a:pos x="840" y="308"/>
              </a:cxn>
            </a:cxnLst>
            <a:rect l="0" t="0" r="r" b="b"/>
            <a:pathLst>
              <a:path w="841" h="309">
                <a:moveTo>
                  <a:pt x="0" y="2"/>
                </a:moveTo>
                <a:lnTo>
                  <a:pt x="26" y="0"/>
                </a:lnTo>
                <a:lnTo>
                  <a:pt x="47" y="0"/>
                </a:lnTo>
                <a:lnTo>
                  <a:pt x="840" y="2"/>
                </a:lnTo>
                <a:lnTo>
                  <a:pt x="840" y="308"/>
                </a:lnTo>
              </a:path>
            </a:pathLst>
          </a:custGeom>
          <a:noFill/>
          <a:ln w="12700" cap="rnd" cmpd="sng">
            <a:solidFill>
              <a:schemeClr val="tx1"/>
            </a:solidFill>
            <a:prstDash val="solid"/>
            <a:round/>
            <a:headEnd type="triangle" w="med" len="med"/>
            <a:tailEnd type="triangle" w="med" len="med"/>
          </a:ln>
          <a:effectLst/>
        </p:spPr>
        <p:txBody>
          <a:bodyPr/>
          <a:lstStyle/>
          <a:p>
            <a:endParaRPr lang="en-US"/>
          </a:p>
        </p:txBody>
      </p:sp>
      <p:sp>
        <p:nvSpPr>
          <p:cNvPr id="271377" name="Freeform 17"/>
          <p:cNvSpPr>
            <a:spLocks/>
          </p:cNvSpPr>
          <p:nvPr/>
        </p:nvSpPr>
        <p:spPr bwMode="auto">
          <a:xfrm>
            <a:off x="6361113" y="5210175"/>
            <a:ext cx="1404937" cy="420688"/>
          </a:xfrm>
          <a:custGeom>
            <a:avLst/>
            <a:gdLst/>
            <a:ahLst/>
            <a:cxnLst>
              <a:cxn ang="0">
                <a:pos x="884" y="0"/>
              </a:cxn>
              <a:cxn ang="0">
                <a:pos x="884" y="264"/>
              </a:cxn>
              <a:cxn ang="0">
                <a:pos x="0" y="264"/>
              </a:cxn>
            </a:cxnLst>
            <a:rect l="0" t="0" r="r" b="b"/>
            <a:pathLst>
              <a:path w="885" h="265">
                <a:moveTo>
                  <a:pt x="884" y="0"/>
                </a:moveTo>
                <a:lnTo>
                  <a:pt x="884" y="264"/>
                </a:lnTo>
                <a:lnTo>
                  <a:pt x="0" y="264"/>
                </a:lnTo>
              </a:path>
            </a:pathLst>
          </a:custGeom>
          <a:noFill/>
          <a:ln w="12700" cap="rnd" cmpd="sng">
            <a:solidFill>
              <a:schemeClr val="tx1"/>
            </a:solidFill>
            <a:prstDash val="solid"/>
            <a:round/>
            <a:headEnd type="triangle" w="med" len="med"/>
            <a:tailEnd type="triangle" w="med" len="med"/>
          </a:ln>
          <a:effectLst/>
        </p:spPr>
        <p:txBody>
          <a:bodyPr/>
          <a:lstStyle/>
          <a:p>
            <a:endParaRPr lang="en-US"/>
          </a:p>
        </p:txBody>
      </p:sp>
      <p:sp>
        <p:nvSpPr>
          <p:cNvPr id="271378" name="Rectangle 18"/>
          <p:cNvSpPr>
            <a:spLocks noChangeArrowheads="1"/>
          </p:cNvSpPr>
          <p:nvPr/>
        </p:nvSpPr>
        <p:spPr bwMode="auto">
          <a:xfrm>
            <a:off x="1143000" y="304800"/>
            <a:ext cx="7239000" cy="1600200"/>
          </a:xfrm>
          <a:prstGeom prst="rect">
            <a:avLst/>
          </a:prstGeom>
          <a:noFill/>
          <a:ln w="12700">
            <a:noFill/>
            <a:miter lim="800000"/>
            <a:headEnd/>
            <a:tailEnd/>
          </a:ln>
          <a:effectLst/>
        </p:spPr>
        <p:txBody>
          <a:bodyPr lIns="90488" tIns="44450" rIns="90488" bIns="44450" anchor="ctr"/>
          <a:lstStyle/>
          <a:p>
            <a:pPr algn="ctr"/>
            <a:r>
              <a:rPr lang="en-US" sz="4400">
                <a:solidFill>
                  <a:srgbClr val="790015"/>
                </a:solidFill>
              </a:rPr>
              <a:t>Architecture of Expert Systems</a:t>
            </a:r>
          </a:p>
        </p:txBody>
      </p:sp>
      <p:sp>
        <p:nvSpPr>
          <p:cNvPr id="271379" name="Rectangle 19"/>
          <p:cNvSpPr>
            <a:spLocks noChangeArrowheads="1"/>
          </p:cNvSpPr>
          <p:nvPr/>
        </p:nvSpPr>
        <p:spPr bwMode="auto">
          <a:xfrm>
            <a:off x="4419600" y="1752600"/>
            <a:ext cx="1905000" cy="474663"/>
          </a:xfrm>
          <a:prstGeom prst="rect">
            <a:avLst/>
          </a:prstGeom>
          <a:solidFill>
            <a:srgbClr val="FC0128"/>
          </a:solidFill>
          <a:ln w="12700">
            <a:solidFill>
              <a:schemeClr val="tx1"/>
            </a:solidFill>
            <a:miter lim="800000"/>
            <a:headEnd/>
            <a:tailEnd/>
          </a:ln>
          <a:effectLst/>
        </p:spPr>
        <p:txBody>
          <a:bodyPr wrap="none" lIns="90488" tIns="44450" rIns="90488" bIns="44450" anchor="ctr"/>
          <a:lstStyle/>
          <a:p>
            <a:pPr algn="ctr"/>
            <a:r>
              <a:rPr lang="en-US" sz="1600">
                <a:latin typeface="Book Antiqua" pitchFamily="18" charset="0"/>
              </a:rPr>
              <a:t>Knowledge Engineer</a:t>
            </a:r>
          </a:p>
        </p:txBody>
      </p:sp>
      <p:sp>
        <p:nvSpPr>
          <p:cNvPr id="271380" name="Line 20"/>
          <p:cNvSpPr>
            <a:spLocks noChangeShapeType="1"/>
          </p:cNvSpPr>
          <p:nvPr/>
        </p:nvSpPr>
        <p:spPr bwMode="auto">
          <a:xfrm>
            <a:off x="5334000" y="2286000"/>
            <a:ext cx="0" cy="381000"/>
          </a:xfrm>
          <a:prstGeom prst="line">
            <a:avLst/>
          </a:prstGeom>
          <a:noFill/>
          <a:ln w="12700">
            <a:solidFill>
              <a:schemeClr val="tx1"/>
            </a:solidFill>
            <a:round/>
            <a:headEnd type="triangle" w="med" len="med"/>
            <a:tailEnd type="triangle" w="med" len="med"/>
          </a:ln>
          <a:effectLst/>
        </p:spPr>
        <p:txBody>
          <a:bodyPr wrap="none" anchor="ctr"/>
          <a:lstStyle/>
          <a:p>
            <a:endParaRPr lang="en-US"/>
          </a:p>
        </p:txBody>
      </p:sp>
      <p:sp>
        <p:nvSpPr>
          <p:cNvPr id="21" name="Slide Number Placeholder 20"/>
          <p:cNvSpPr>
            <a:spLocks noGrp="1"/>
          </p:cNvSpPr>
          <p:nvPr>
            <p:ph type="sldNum" sz="quarter" idx="12"/>
          </p:nvPr>
        </p:nvSpPr>
        <p:spPr/>
        <p:txBody>
          <a:bodyPr/>
          <a:lstStyle/>
          <a:p>
            <a:fld id="{960FD8B8-FA2D-45CF-A54D-FFADAECFF82C}" type="slidenum">
              <a:rPr lang="en-US" smtClean="0"/>
              <a:pPr/>
              <a:t>28</a:t>
            </a:fld>
            <a:endParaRPr lang="en-US"/>
          </a:p>
        </p:txBody>
      </p:sp>
    </p:spTree>
  </p:cSld>
  <p:clrMapOvr>
    <a:masterClrMapping/>
  </p:clrMapOv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7330" name="Rectangle 2"/>
          <p:cNvSpPr>
            <a:spLocks noGrp="1" noChangeArrowheads="1"/>
          </p:cNvSpPr>
          <p:nvPr>
            <p:ph type="title"/>
          </p:nvPr>
        </p:nvSpPr>
        <p:spPr>
          <a:xfrm>
            <a:off x="1524000" y="0"/>
            <a:ext cx="6858000" cy="1600200"/>
          </a:xfrm>
          <a:noFill/>
          <a:ln/>
        </p:spPr>
        <p:txBody>
          <a:bodyPr/>
          <a:lstStyle/>
          <a:p>
            <a:r>
              <a:rPr lang="en-US" sz="4000"/>
              <a:t>Inference Engine Control Strategies</a:t>
            </a:r>
          </a:p>
        </p:txBody>
      </p:sp>
      <p:sp>
        <p:nvSpPr>
          <p:cNvPr id="227331" name="Rectangle 3"/>
          <p:cNvSpPr>
            <a:spLocks noGrp="1" noChangeArrowheads="1"/>
          </p:cNvSpPr>
          <p:nvPr>
            <p:ph type="body" idx="1"/>
          </p:nvPr>
        </p:nvSpPr>
        <p:spPr>
          <a:xfrm>
            <a:off x="685800" y="1828800"/>
            <a:ext cx="7696200" cy="4114800"/>
          </a:xfrm>
          <a:noFill/>
          <a:ln/>
        </p:spPr>
        <p:txBody>
          <a:bodyPr/>
          <a:lstStyle/>
          <a:p>
            <a:r>
              <a:rPr lang="en-US"/>
              <a:t>Control Strategies for Execution of Rules</a:t>
            </a:r>
          </a:p>
          <a:p>
            <a:pPr lvl="1"/>
            <a:r>
              <a:rPr lang="en-US"/>
              <a:t>Backward Chaining</a:t>
            </a:r>
          </a:p>
          <a:p>
            <a:pPr lvl="2"/>
            <a:r>
              <a:rPr lang="en-US"/>
              <a:t>Begins with a goal and works backwards towards the initial conditions</a:t>
            </a:r>
          </a:p>
          <a:p>
            <a:pPr lvl="1"/>
            <a:endParaRPr lang="en-US"/>
          </a:p>
          <a:p>
            <a:pPr lvl="1"/>
            <a:r>
              <a:rPr lang="en-US"/>
              <a:t>Forward Chaining</a:t>
            </a:r>
          </a:p>
          <a:p>
            <a:pPr lvl="2"/>
            <a:r>
              <a:rPr lang="en-US"/>
              <a:t>Starts with available information and then draws conclusions </a:t>
            </a:r>
          </a:p>
        </p:txBody>
      </p:sp>
      <p:sp>
        <p:nvSpPr>
          <p:cNvPr id="4" name="Slide Number Placeholder 3"/>
          <p:cNvSpPr>
            <a:spLocks noGrp="1"/>
          </p:cNvSpPr>
          <p:nvPr>
            <p:ph type="sldNum" sz="quarter" idx="12"/>
          </p:nvPr>
        </p:nvSpPr>
        <p:spPr/>
        <p:txBody>
          <a:bodyPr/>
          <a:lstStyle/>
          <a:p>
            <a:fld id="{85AEF125-9228-474A-9769-CB0176B86345}" type="slidenum">
              <a:rPr lang="en-US" smtClean="0"/>
              <a:pPr/>
              <a:t>29</a:t>
            </a:fld>
            <a:endParaRPr lang="en-US"/>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0706"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200707"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200708" name="Rectangle 4"/>
          <p:cNvSpPr>
            <a:spLocks noGrp="1" noChangeArrowheads="1"/>
          </p:cNvSpPr>
          <p:nvPr>
            <p:ph type="title"/>
          </p:nvPr>
        </p:nvSpPr>
        <p:spPr>
          <a:xfrm>
            <a:off x="1590675" y="0"/>
            <a:ext cx="6572250" cy="758825"/>
          </a:xfrm>
          <a:noFill/>
          <a:ln/>
        </p:spPr>
        <p:txBody>
          <a:bodyPr>
            <a:spAutoFit/>
          </a:bodyPr>
          <a:lstStyle/>
          <a:p>
            <a:r>
              <a:rPr lang="en-US"/>
              <a:t>Introduction</a:t>
            </a:r>
          </a:p>
        </p:txBody>
      </p:sp>
      <p:sp>
        <p:nvSpPr>
          <p:cNvPr id="200709" name="Rectangle 5"/>
          <p:cNvSpPr>
            <a:spLocks noGrp="1" noChangeArrowheads="1"/>
          </p:cNvSpPr>
          <p:nvPr>
            <p:ph type="body" idx="1"/>
          </p:nvPr>
        </p:nvSpPr>
        <p:spPr>
          <a:xfrm>
            <a:off x="546100" y="990600"/>
            <a:ext cx="8064500" cy="3124200"/>
          </a:xfrm>
          <a:noFill/>
          <a:ln/>
        </p:spPr>
        <p:txBody>
          <a:bodyPr/>
          <a:lstStyle/>
          <a:p>
            <a:r>
              <a:rPr lang="en-US"/>
              <a:t>Definitions</a:t>
            </a:r>
          </a:p>
          <a:p>
            <a:pPr lvl="2"/>
            <a:r>
              <a:rPr lang="en-US"/>
              <a:t>A computer program designed to model the </a:t>
            </a:r>
            <a:r>
              <a:rPr lang="en-US">
                <a:solidFill>
                  <a:schemeClr val="hlink"/>
                </a:solidFill>
              </a:rPr>
              <a:t>problem-solving ability of a human expert</a:t>
            </a:r>
            <a:r>
              <a:rPr lang="en-US"/>
              <a:t>.</a:t>
            </a:r>
          </a:p>
          <a:p>
            <a:pPr lvl="2">
              <a:buFontTx/>
              <a:buNone/>
            </a:pPr>
            <a:r>
              <a:rPr lang="en-US"/>
              <a:t>            </a:t>
            </a:r>
            <a:r>
              <a:rPr lang="en-US" sz="2000" i="1"/>
              <a:t>Expert Systems Design and Development </a:t>
            </a:r>
            <a:r>
              <a:rPr lang="en-US" sz="2000"/>
              <a:t>by Durkin</a:t>
            </a:r>
          </a:p>
          <a:p>
            <a:pPr lvl="2"/>
            <a:endParaRPr lang="en-US"/>
          </a:p>
          <a:p>
            <a:pPr lvl="2"/>
            <a:r>
              <a:rPr lang="en-US"/>
              <a:t>A model and associated procedure that exhibits, within a specific domain, a degree of expertise in </a:t>
            </a:r>
            <a:r>
              <a:rPr lang="en-US">
                <a:solidFill>
                  <a:schemeClr val="hlink"/>
                </a:solidFill>
              </a:rPr>
              <a:t>problem solving</a:t>
            </a:r>
            <a:r>
              <a:rPr lang="en-US"/>
              <a:t> that is </a:t>
            </a:r>
            <a:r>
              <a:rPr lang="en-US">
                <a:solidFill>
                  <a:schemeClr val="hlink"/>
                </a:solidFill>
              </a:rPr>
              <a:t>comparable to that of a human expert.</a:t>
            </a:r>
            <a:endParaRPr lang="en-US"/>
          </a:p>
          <a:p>
            <a:pPr lvl="3">
              <a:buFontTx/>
              <a:buNone/>
            </a:pPr>
            <a:r>
              <a:rPr lang="en-US"/>
              <a:t>		</a:t>
            </a:r>
            <a:r>
              <a:rPr lang="en-US" i="1"/>
              <a:t>Introduction to Expert Systems</a:t>
            </a:r>
            <a:r>
              <a:rPr lang="en-US"/>
              <a:t> by Ignizio</a:t>
            </a:r>
          </a:p>
          <a:p>
            <a:pPr lvl="2">
              <a:buFontTx/>
              <a:buNone/>
            </a:pPr>
            <a:endParaRPr lang="en-US"/>
          </a:p>
          <a:p>
            <a:pPr lvl="2"/>
            <a:r>
              <a:rPr lang="en-US"/>
              <a:t>A computer system which emulates the </a:t>
            </a:r>
            <a:r>
              <a:rPr lang="en-US">
                <a:solidFill>
                  <a:schemeClr val="hlink"/>
                </a:solidFill>
              </a:rPr>
              <a:t>decision-making</a:t>
            </a:r>
            <a:r>
              <a:rPr lang="en-US"/>
              <a:t> ability </a:t>
            </a:r>
            <a:r>
              <a:rPr lang="en-US">
                <a:solidFill>
                  <a:schemeClr val="hlink"/>
                </a:solidFill>
              </a:rPr>
              <a:t>of a human expert</a:t>
            </a:r>
            <a:r>
              <a:rPr lang="en-US"/>
              <a:t>. </a:t>
            </a:r>
          </a:p>
          <a:p>
            <a:pPr lvl="3">
              <a:buFontTx/>
              <a:buNone/>
            </a:pPr>
            <a:r>
              <a:rPr lang="en-US" i="1"/>
              <a:t>		Expert Systems:  Principles and Programming</a:t>
            </a:r>
            <a:r>
              <a:rPr lang="en-US"/>
              <a:t> by Giarratano and Riley</a:t>
            </a:r>
          </a:p>
        </p:txBody>
      </p:sp>
      <p:sp>
        <p:nvSpPr>
          <p:cNvPr id="6" name="Slide Number Placeholder 5"/>
          <p:cNvSpPr>
            <a:spLocks noGrp="1"/>
          </p:cNvSpPr>
          <p:nvPr>
            <p:ph type="sldNum" sz="quarter" idx="12"/>
          </p:nvPr>
        </p:nvSpPr>
        <p:spPr/>
        <p:txBody>
          <a:bodyPr/>
          <a:lstStyle/>
          <a:p>
            <a:fld id="{85AEF125-9228-474A-9769-CB0176B86345}" type="slidenum">
              <a:rPr lang="en-US" smtClean="0"/>
              <a:pPr/>
              <a:t>3</a:t>
            </a:fld>
            <a:endParaRPr lang="en-US"/>
          </a:p>
        </p:txBody>
      </p:sp>
    </p:spTree>
  </p:cSld>
  <p:clrMapOvr>
    <a:masterClrMapping/>
  </p:clrMapOvr>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9378" name="Rectangle 1026"/>
          <p:cNvSpPr>
            <a:spLocks noGrp="1" noChangeArrowheads="1"/>
          </p:cNvSpPr>
          <p:nvPr>
            <p:ph type="title"/>
          </p:nvPr>
        </p:nvSpPr>
        <p:spPr>
          <a:xfrm>
            <a:off x="1524000" y="0"/>
            <a:ext cx="6858000" cy="1600200"/>
          </a:xfrm>
          <a:noFill/>
          <a:ln/>
        </p:spPr>
        <p:txBody>
          <a:bodyPr/>
          <a:lstStyle/>
          <a:p>
            <a:r>
              <a:rPr lang="en-US" sz="4000"/>
              <a:t>Which Strategy to Use?</a:t>
            </a:r>
          </a:p>
        </p:txBody>
      </p:sp>
      <p:sp>
        <p:nvSpPr>
          <p:cNvPr id="229379" name="Rectangle 1027"/>
          <p:cNvSpPr>
            <a:spLocks noGrp="1" noChangeArrowheads="1"/>
          </p:cNvSpPr>
          <p:nvPr>
            <p:ph type="body" idx="1"/>
          </p:nvPr>
        </p:nvSpPr>
        <p:spPr>
          <a:xfrm>
            <a:off x="0" y="1828800"/>
            <a:ext cx="7696200" cy="4114800"/>
          </a:xfrm>
          <a:noFill/>
          <a:ln/>
        </p:spPr>
        <p:txBody>
          <a:bodyPr/>
          <a:lstStyle/>
          <a:p>
            <a:pPr lvl="1">
              <a:buFontTx/>
              <a:buChar char="•"/>
            </a:pPr>
            <a:r>
              <a:rPr lang="en-US"/>
              <a:t>When to use backward chaining?</a:t>
            </a:r>
          </a:p>
          <a:p>
            <a:pPr lvl="2">
              <a:buFontTx/>
              <a:buChar char="–"/>
            </a:pPr>
            <a:r>
              <a:rPr lang="en-US" sz="2200"/>
              <a:t>When a specific conclusion or set of conclusions is being sought or tested.</a:t>
            </a:r>
          </a:p>
          <a:p>
            <a:pPr lvl="2">
              <a:buFontTx/>
              <a:buChar char="–"/>
            </a:pPr>
            <a:r>
              <a:rPr lang="en-US" sz="2200"/>
              <a:t>Common use:  </a:t>
            </a:r>
            <a:r>
              <a:rPr lang="en-US" sz="2200" u="sng"/>
              <a:t>Classification</a:t>
            </a:r>
            <a:endParaRPr lang="en-US" sz="2200"/>
          </a:p>
          <a:p>
            <a:pPr lvl="2">
              <a:buFontTx/>
              <a:buChar char="–"/>
            </a:pPr>
            <a:r>
              <a:rPr lang="en-US" sz="2200"/>
              <a:t>Ex.  Which </a:t>
            </a:r>
            <a:r>
              <a:rPr lang="en-US" sz="2200" b="1" i="1"/>
              <a:t>one</a:t>
            </a:r>
            <a:r>
              <a:rPr lang="en-US" sz="2200"/>
              <a:t> of “these” cars should I buy?</a:t>
            </a:r>
          </a:p>
          <a:p>
            <a:pPr lvl="1">
              <a:buFontTx/>
              <a:buChar char="•"/>
            </a:pPr>
            <a:r>
              <a:rPr lang="en-US"/>
              <a:t>When to use forward chaining?</a:t>
            </a:r>
          </a:p>
          <a:p>
            <a:pPr lvl="2">
              <a:buFontTx/>
              <a:buChar char="—"/>
            </a:pPr>
            <a:r>
              <a:rPr lang="en-US" sz="2200"/>
              <a:t>When you want all the possible conclusions.</a:t>
            </a:r>
          </a:p>
          <a:p>
            <a:pPr lvl="2">
              <a:buFontTx/>
              <a:buChar char="—"/>
            </a:pPr>
            <a:r>
              <a:rPr lang="en-US" sz="2200"/>
              <a:t>Common use:  </a:t>
            </a:r>
            <a:r>
              <a:rPr lang="en-US" sz="2200" u="sng"/>
              <a:t>Diagnosis</a:t>
            </a:r>
            <a:endParaRPr lang="en-US" sz="2200"/>
          </a:p>
          <a:p>
            <a:pPr lvl="2">
              <a:buFontTx/>
              <a:buChar char="—"/>
            </a:pPr>
            <a:r>
              <a:rPr lang="en-US" sz="2200"/>
              <a:t>Ex.  What job </a:t>
            </a:r>
            <a:r>
              <a:rPr lang="en-US" sz="2200" b="1" i="1"/>
              <a:t>positions</a:t>
            </a:r>
            <a:r>
              <a:rPr lang="en-US" sz="2200"/>
              <a:t> can I apply for?</a:t>
            </a:r>
          </a:p>
        </p:txBody>
      </p:sp>
      <p:sp>
        <p:nvSpPr>
          <p:cNvPr id="4" name="Slide Number Placeholder 3"/>
          <p:cNvSpPr>
            <a:spLocks noGrp="1"/>
          </p:cNvSpPr>
          <p:nvPr>
            <p:ph type="sldNum" sz="quarter" idx="12"/>
          </p:nvPr>
        </p:nvSpPr>
        <p:spPr/>
        <p:txBody>
          <a:bodyPr/>
          <a:lstStyle/>
          <a:p>
            <a:fld id="{85AEF125-9228-474A-9769-CB0176B86345}" type="slidenum">
              <a:rPr lang="en-US" smtClean="0"/>
              <a:pPr/>
              <a:t>30</a:t>
            </a:fld>
            <a:endParaRPr lang="en-US"/>
          </a:p>
        </p:txBody>
      </p:sp>
    </p:spTree>
  </p:cSld>
  <p:clrMapOvr>
    <a:masterClrMapping/>
  </p:clrMapOvr>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1906" name="Rectangle 1026"/>
          <p:cNvSpPr>
            <a:spLocks noGrp="1" noChangeArrowheads="1"/>
          </p:cNvSpPr>
          <p:nvPr>
            <p:ph type="title"/>
          </p:nvPr>
        </p:nvSpPr>
        <p:spPr/>
        <p:txBody>
          <a:bodyPr/>
          <a:lstStyle/>
          <a:p>
            <a:r>
              <a:rPr lang="en-US"/>
              <a:t>Backward Chaining</a:t>
            </a:r>
          </a:p>
        </p:txBody>
      </p:sp>
      <p:sp>
        <p:nvSpPr>
          <p:cNvPr id="251907" name="Text Box 1027"/>
          <p:cNvSpPr txBox="1">
            <a:spLocks noChangeArrowheads="1"/>
          </p:cNvSpPr>
          <p:nvPr/>
        </p:nvSpPr>
        <p:spPr bwMode="auto">
          <a:xfrm>
            <a:off x="514350" y="1447800"/>
            <a:ext cx="8629650" cy="5568950"/>
          </a:xfrm>
          <a:prstGeom prst="rect">
            <a:avLst/>
          </a:prstGeom>
          <a:noFill/>
          <a:ln w="12700">
            <a:noFill/>
            <a:miter lim="800000"/>
            <a:headEnd/>
            <a:tailEnd/>
          </a:ln>
          <a:effectLst/>
        </p:spPr>
        <p:txBody>
          <a:bodyPr wrap="none">
            <a:spAutoFit/>
          </a:bodyPr>
          <a:lstStyle/>
          <a:p>
            <a:pPr>
              <a:buFontTx/>
              <a:buChar char="•"/>
            </a:pPr>
            <a:r>
              <a:rPr lang="en-US">
                <a:solidFill>
                  <a:srgbClr val="00279F"/>
                </a:solidFill>
              </a:rPr>
              <a:t>  Runs rules in a “goal-driven” way.</a:t>
            </a:r>
          </a:p>
          <a:p>
            <a:endParaRPr lang="en-US">
              <a:solidFill>
                <a:srgbClr val="00279F"/>
              </a:solidFill>
            </a:endParaRPr>
          </a:p>
          <a:p>
            <a:pPr>
              <a:buFontTx/>
              <a:buChar char="•"/>
            </a:pPr>
            <a:r>
              <a:rPr lang="en-US">
                <a:solidFill>
                  <a:srgbClr val="00279F"/>
                </a:solidFill>
              </a:rPr>
              <a:t>  If a piece of information is needed, the program will </a:t>
            </a:r>
          </a:p>
          <a:p>
            <a:r>
              <a:rPr lang="en-US">
                <a:solidFill>
                  <a:srgbClr val="00279F"/>
                </a:solidFill>
              </a:rPr>
              <a:t>    automatically check all of the rules to see if there is a rule that</a:t>
            </a:r>
          </a:p>
          <a:p>
            <a:r>
              <a:rPr lang="en-US">
                <a:solidFill>
                  <a:srgbClr val="00279F"/>
                </a:solidFill>
              </a:rPr>
              <a:t>    could provide the needed information.</a:t>
            </a:r>
          </a:p>
          <a:p>
            <a:endParaRPr lang="en-US">
              <a:solidFill>
                <a:srgbClr val="00279F"/>
              </a:solidFill>
            </a:endParaRPr>
          </a:p>
          <a:p>
            <a:pPr>
              <a:buFontTx/>
              <a:buChar char="•"/>
            </a:pPr>
            <a:r>
              <a:rPr lang="en-US">
                <a:solidFill>
                  <a:srgbClr val="00279F"/>
                </a:solidFill>
              </a:rPr>
              <a:t>  The program will then “chain” to the new rule before completing</a:t>
            </a:r>
          </a:p>
          <a:p>
            <a:r>
              <a:rPr lang="en-US">
                <a:solidFill>
                  <a:srgbClr val="00279F"/>
                </a:solidFill>
              </a:rPr>
              <a:t>    the first rule.</a:t>
            </a:r>
          </a:p>
          <a:p>
            <a:endParaRPr lang="en-US">
              <a:solidFill>
                <a:srgbClr val="00279F"/>
              </a:solidFill>
            </a:endParaRPr>
          </a:p>
          <a:p>
            <a:pPr>
              <a:buFontTx/>
              <a:buChar char="•"/>
            </a:pPr>
            <a:r>
              <a:rPr lang="en-US">
                <a:solidFill>
                  <a:srgbClr val="00279F"/>
                </a:solidFill>
              </a:rPr>
              <a:t>  The new rule may require information that can be found in yet </a:t>
            </a:r>
          </a:p>
          <a:p>
            <a:r>
              <a:rPr lang="en-US">
                <a:solidFill>
                  <a:srgbClr val="00279F"/>
                </a:solidFill>
              </a:rPr>
              <a:t>    another rule.</a:t>
            </a:r>
          </a:p>
          <a:p>
            <a:endParaRPr lang="en-US">
              <a:solidFill>
                <a:srgbClr val="00279F"/>
              </a:solidFill>
            </a:endParaRPr>
          </a:p>
          <a:p>
            <a:pPr>
              <a:buFontTx/>
              <a:buChar char="•"/>
            </a:pPr>
            <a:r>
              <a:rPr lang="en-US">
                <a:solidFill>
                  <a:srgbClr val="00279F"/>
                </a:solidFill>
              </a:rPr>
              <a:t>  Logic of why the information is needed goes backward through the</a:t>
            </a:r>
          </a:p>
          <a:p>
            <a:r>
              <a:rPr lang="en-US">
                <a:solidFill>
                  <a:srgbClr val="00279F"/>
                </a:solidFill>
              </a:rPr>
              <a:t>    chain of rules.</a:t>
            </a:r>
          </a:p>
          <a:p>
            <a:endParaRPr lang="en-US">
              <a:solidFill>
                <a:srgbClr val="00279F"/>
              </a:solidFill>
            </a:endParaRPr>
          </a:p>
        </p:txBody>
      </p:sp>
      <p:sp>
        <p:nvSpPr>
          <p:cNvPr id="4" name="Slide Number Placeholder 3"/>
          <p:cNvSpPr>
            <a:spLocks noGrp="1"/>
          </p:cNvSpPr>
          <p:nvPr>
            <p:ph type="sldNum" sz="quarter" idx="12"/>
          </p:nvPr>
        </p:nvSpPr>
        <p:spPr/>
        <p:txBody>
          <a:bodyPr/>
          <a:lstStyle/>
          <a:p>
            <a:fld id="{EE9549BA-11BA-415C-BD7A-B83ACBA651F3}" type="slidenum">
              <a:rPr lang="en-US" smtClean="0"/>
              <a:pPr/>
              <a:t>31</a:t>
            </a:fld>
            <a:endParaRPr lang="en-US"/>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2930" name="Rectangle 2050"/>
          <p:cNvSpPr>
            <a:spLocks noGrp="1" noChangeArrowheads="1"/>
          </p:cNvSpPr>
          <p:nvPr>
            <p:ph type="title"/>
          </p:nvPr>
        </p:nvSpPr>
        <p:spPr/>
        <p:txBody>
          <a:bodyPr/>
          <a:lstStyle/>
          <a:p>
            <a:r>
              <a:rPr lang="en-US"/>
              <a:t>Backward Chaining Example</a:t>
            </a:r>
          </a:p>
        </p:txBody>
      </p:sp>
      <p:sp>
        <p:nvSpPr>
          <p:cNvPr id="252931" name="Text Box 2051"/>
          <p:cNvSpPr txBox="1">
            <a:spLocks noChangeArrowheads="1"/>
          </p:cNvSpPr>
          <p:nvPr/>
        </p:nvSpPr>
        <p:spPr bwMode="auto">
          <a:xfrm>
            <a:off x="3124200" y="1371600"/>
            <a:ext cx="2540000" cy="1646238"/>
          </a:xfrm>
          <a:prstGeom prst="rect">
            <a:avLst/>
          </a:prstGeom>
          <a:noFill/>
          <a:ln w="12700">
            <a:noFill/>
            <a:miter lim="800000"/>
            <a:headEnd/>
            <a:tailEnd/>
          </a:ln>
          <a:effectLst/>
        </p:spPr>
        <p:txBody>
          <a:bodyPr>
            <a:spAutoFit/>
          </a:bodyPr>
          <a:lstStyle/>
          <a:p>
            <a:r>
              <a:rPr lang="en-US" sz="2000">
                <a:solidFill>
                  <a:srgbClr val="00279F"/>
                </a:solidFill>
              </a:rPr>
              <a:t>Rule 1:</a:t>
            </a:r>
            <a:endParaRPr lang="en-US">
              <a:solidFill>
                <a:srgbClr val="00279F"/>
              </a:solidFill>
            </a:endParaRPr>
          </a:p>
          <a:p>
            <a:r>
              <a:rPr lang="en-US" sz="2000">
                <a:solidFill>
                  <a:srgbClr val="00279F"/>
                </a:solidFill>
              </a:rPr>
              <a:t>IF</a:t>
            </a:r>
            <a:endParaRPr lang="en-US">
              <a:solidFill>
                <a:srgbClr val="00279F"/>
              </a:solidFill>
            </a:endParaRPr>
          </a:p>
          <a:p>
            <a:r>
              <a:rPr lang="en-US">
                <a:solidFill>
                  <a:srgbClr val="00279F"/>
                </a:solidFill>
              </a:rPr>
              <a:t>	</a:t>
            </a:r>
            <a:r>
              <a:rPr lang="en-US" sz="1800">
                <a:solidFill>
                  <a:srgbClr val="00279F"/>
                </a:solidFill>
              </a:rPr>
              <a:t>The day is hot</a:t>
            </a:r>
          </a:p>
          <a:p>
            <a:r>
              <a:rPr lang="en-US" sz="2000">
                <a:solidFill>
                  <a:srgbClr val="00279F"/>
                </a:solidFill>
              </a:rPr>
              <a:t>THEN</a:t>
            </a:r>
            <a:endParaRPr lang="en-US">
              <a:solidFill>
                <a:srgbClr val="00279F"/>
              </a:solidFill>
            </a:endParaRPr>
          </a:p>
          <a:p>
            <a:r>
              <a:rPr lang="en-US" sz="1800">
                <a:solidFill>
                  <a:srgbClr val="00279F"/>
                </a:solidFill>
              </a:rPr>
              <a:t> 	Go to the beach</a:t>
            </a:r>
            <a:endParaRPr lang="en-US">
              <a:solidFill>
                <a:srgbClr val="00279F"/>
              </a:solidFill>
            </a:endParaRPr>
          </a:p>
        </p:txBody>
      </p:sp>
      <p:sp>
        <p:nvSpPr>
          <p:cNvPr id="252932" name="Text Box 2052"/>
          <p:cNvSpPr txBox="1">
            <a:spLocks noChangeArrowheads="1"/>
          </p:cNvSpPr>
          <p:nvPr/>
        </p:nvSpPr>
        <p:spPr bwMode="auto">
          <a:xfrm>
            <a:off x="685800" y="3200400"/>
            <a:ext cx="7778750" cy="641350"/>
          </a:xfrm>
          <a:prstGeom prst="rect">
            <a:avLst/>
          </a:prstGeom>
          <a:noFill/>
          <a:ln w="12700">
            <a:noFill/>
            <a:miter lim="800000"/>
            <a:headEnd/>
            <a:tailEnd/>
          </a:ln>
          <a:effectLst/>
        </p:spPr>
        <p:txBody>
          <a:bodyPr wrap="none">
            <a:spAutoFit/>
          </a:bodyPr>
          <a:lstStyle/>
          <a:p>
            <a:r>
              <a:rPr lang="en-US" sz="1800"/>
              <a:t>The program needs to know if the day is hot.  Program will automatically check all</a:t>
            </a:r>
          </a:p>
          <a:p>
            <a:r>
              <a:rPr lang="en-US" sz="1800"/>
              <a:t>rules to see if there is a rule that tells if the day is hot.</a:t>
            </a:r>
          </a:p>
        </p:txBody>
      </p:sp>
      <p:sp>
        <p:nvSpPr>
          <p:cNvPr id="252933" name="Text Box 2053"/>
          <p:cNvSpPr txBox="1">
            <a:spLocks noChangeArrowheads="1"/>
          </p:cNvSpPr>
          <p:nvPr/>
        </p:nvSpPr>
        <p:spPr bwMode="auto">
          <a:xfrm>
            <a:off x="3200400" y="3962400"/>
            <a:ext cx="2457450" cy="1890713"/>
          </a:xfrm>
          <a:prstGeom prst="rect">
            <a:avLst/>
          </a:prstGeom>
          <a:noFill/>
          <a:ln w="12700">
            <a:noFill/>
            <a:miter lim="800000"/>
            <a:headEnd/>
            <a:tailEnd/>
          </a:ln>
          <a:effectLst/>
        </p:spPr>
        <p:txBody>
          <a:bodyPr wrap="none">
            <a:spAutoFit/>
          </a:bodyPr>
          <a:lstStyle/>
          <a:p>
            <a:r>
              <a:rPr lang="en-US" sz="2000">
                <a:solidFill>
                  <a:srgbClr val="00279F"/>
                </a:solidFill>
              </a:rPr>
              <a:t>Rule 35:</a:t>
            </a:r>
          </a:p>
          <a:p>
            <a:r>
              <a:rPr lang="en-US" sz="2000">
                <a:solidFill>
                  <a:srgbClr val="00279F"/>
                </a:solidFill>
              </a:rPr>
              <a:t>IF </a:t>
            </a:r>
          </a:p>
          <a:p>
            <a:r>
              <a:rPr lang="en-US" sz="2000">
                <a:solidFill>
                  <a:srgbClr val="00279F"/>
                </a:solidFill>
              </a:rPr>
              <a:t>	</a:t>
            </a:r>
            <a:r>
              <a:rPr lang="en-US" sz="1800">
                <a:solidFill>
                  <a:srgbClr val="00279F"/>
                </a:solidFill>
              </a:rPr>
              <a:t>It is summer</a:t>
            </a:r>
          </a:p>
          <a:p>
            <a:r>
              <a:rPr lang="en-US" sz="1800">
                <a:solidFill>
                  <a:srgbClr val="00279F"/>
                </a:solidFill>
              </a:rPr>
              <a:t>and          It is sunny</a:t>
            </a:r>
          </a:p>
          <a:p>
            <a:r>
              <a:rPr lang="en-US" sz="2000">
                <a:solidFill>
                  <a:srgbClr val="00279F"/>
                </a:solidFill>
              </a:rPr>
              <a:t>THEN</a:t>
            </a:r>
          </a:p>
          <a:p>
            <a:r>
              <a:rPr lang="en-US" sz="2000">
                <a:solidFill>
                  <a:srgbClr val="00279F"/>
                </a:solidFill>
              </a:rPr>
              <a:t>	</a:t>
            </a:r>
            <a:r>
              <a:rPr lang="en-US" sz="1800">
                <a:solidFill>
                  <a:srgbClr val="00279F"/>
                </a:solidFill>
              </a:rPr>
              <a:t>The day is hot.</a:t>
            </a:r>
            <a:endParaRPr lang="en-US" sz="2000">
              <a:solidFill>
                <a:srgbClr val="00279F"/>
              </a:solidFill>
            </a:endParaRPr>
          </a:p>
        </p:txBody>
      </p:sp>
      <p:sp>
        <p:nvSpPr>
          <p:cNvPr id="252934" name="Text Box 2054"/>
          <p:cNvSpPr txBox="1">
            <a:spLocks noChangeArrowheads="1"/>
          </p:cNvSpPr>
          <p:nvPr/>
        </p:nvSpPr>
        <p:spPr bwMode="auto">
          <a:xfrm>
            <a:off x="673100" y="5791200"/>
            <a:ext cx="8470900" cy="915988"/>
          </a:xfrm>
          <a:prstGeom prst="rect">
            <a:avLst/>
          </a:prstGeom>
          <a:noFill/>
          <a:ln w="12700">
            <a:noFill/>
            <a:miter lim="800000"/>
            <a:headEnd/>
            <a:tailEnd/>
          </a:ln>
          <a:effectLst/>
        </p:spPr>
        <p:txBody>
          <a:bodyPr wrap="none">
            <a:spAutoFit/>
          </a:bodyPr>
          <a:lstStyle/>
          <a:p>
            <a:r>
              <a:rPr lang="en-US" sz="1800"/>
              <a:t>If there are rules in the system that tests if it is summer or that it is sunny, it will test those </a:t>
            </a:r>
          </a:p>
          <a:p>
            <a:r>
              <a:rPr lang="en-US" sz="1800"/>
              <a:t>rules before rule 35 and test rule 35 before rule 1.  The chain will continue until all </a:t>
            </a:r>
          </a:p>
          <a:p>
            <a:r>
              <a:rPr lang="en-US" sz="1800"/>
              <a:t>applicable rules are tested.</a:t>
            </a:r>
          </a:p>
        </p:txBody>
      </p:sp>
      <p:sp>
        <p:nvSpPr>
          <p:cNvPr id="7" name="Slide Number Placeholder 6"/>
          <p:cNvSpPr>
            <a:spLocks noGrp="1"/>
          </p:cNvSpPr>
          <p:nvPr>
            <p:ph type="sldNum" sz="quarter" idx="12"/>
          </p:nvPr>
        </p:nvSpPr>
        <p:spPr/>
        <p:txBody>
          <a:bodyPr/>
          <a:lstStyle/>
          <a:p>
            <a:fld id="{EE9549BA-11BA-415C-BD7A-B83ACBA651F3}" type="slidenum">
              <a:rPr lang="en-US" smtClean="0"/>
              <a:pPr/>
              <a:t>32</a:t>
            </a:fld>
            <a:endParaRPr lang="en-US"/>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3954" name="Rectangle 3074"/>
          <p:cNvSpPr>
            <a:spLocks noGrp="1" noChangeArrowheads="1"/>
          </p:cNvSpPr>
          <p:nvPr>
            <p:ph type="title"/>
          </p:nvPr>
        </p:nvSpPr>
        <p:spPr/>
        <p:txBody>
          <a:bodyPr/>
          <a:lstStyle/>
          <a:p>
            <a:r>
              <a:rPr lang="en-US"/>
              <a:t>Forward Chaining</a:t>
            </a:r>
          </a:p>
        </p:txBody>
      </p:sp>
      <p:sp>
        <p:nvSpPr>
          <p:cNvPr id="253955" name="Text Box 3075"/>
          <p:cNvSpPr txBox="1">
            <a:spLocks noChangeArrowheads="1"/>
          </p:cNvSpPr>
          <p:nvPr/>
        </p:nvSpPr>
        <p:spPr bwMode="auto">
          <a:xfrm>
            <a:off x="762000" y="1524000"/>
            <a:ext cx="7766050" cy="4838700"/>
          </a:xfrm>
          <a:prstGeom prst="rect">
            <a:avLst/>
          </a:prstGeom>
          <a:noFill/>
          <a:ln w="12700">
            <a:noFill/>
            <a:miter lim="800000"/>
            <a:headEnd/>
            <a:tailEnd/>
          </a:ln>
          <a:effectLst/>
        </p:spPr>
        <p:txBody>
          <a:bodyPr wrap="none">
            <a:spAutoFit/>
          </a:bodyPr>
          <a:lstStyle/>
          <a:p>
            <a:pPr>
              <a:buFontTx/>
              <a:buChar char="•"/>
            </a:pPr>
            <a:r>
              <a:rPr lang="en-US">
                <a:solidFill>
                  <a:srgbClr val="00279F"/>
                </a:solidFill>
              </a:rPr>
              <a:t>  Data-Driven way to run the rules.</a:t>
            </a:r>
          </a:p>
          <a:p>
            <a:endParaRPr lang="en-US">
              <a:solidFill>
                <a:srgbClr val="00279F"/>
              </a:solidFill>
            </a:endParaRPr>
          </a:p>
          <a:p>
            <a:pPr>
              <a:buFontTx/>
              <a:buChar char="•"/>
            </a:pPr>
            <a:r>
              <a:rPr lang="en-US">
                <a:solidFill>
                  <a:srgbClr val="00279F"/>
                </a:solidFill>
              </a:rPr>
              <a:t>  In pure forward chaining rules are simply tested in the order</a:t>
            </a:r>
          </a:p>
          <a:p>
            <a:r>
              <a:rPr lang="en-US">
                <a:solidFill>
                  <a:srgbClr val="00279F"/>
                </a:solidFill>
              </a:rPr>
              <a:t>    they occur based on available data.</a:t>
            </a:r>
          </a:p>
          <a:p>
            <a:endParaRPr lang="en-US">
              <a:solidFill>
                <a:srgbClr val="00279F"/>
              </a:solidFill>
            </a:endParaRPr>
          </a:p>
          <a:p>
            <a:pPr>
              <a:buFontTx/>
              <a:buChar char="•"/>
            </a:pPr>
            <a:r>
              <a:rPr lang="en-US">
                <a:solidFill>
                  <a:srgbClr val="00279F"/>
                </a:solidFill>
              </a:rPr>
              <a:t>  If information is needed, other rules are NOT invoked.</a:t>
            </a:r>
          </a:p>
          <a:p>
            <a:pPr>
              <a:buFontTx/>
              <a:buChar char="•"/>
            </a:pPr>
            <a:endParaRPr lang="en-US">
              <a:solidFill>
                <a:srgbClr val="00279F"/>
              </a:solidFill>
            </a:endParaRPr>
          </a:p>
          <a:p>
            <a:pPr>
              <a:buFontTx/>
              <a:buChar char="•"/>
            </a:pPr>
            <a:r>
              <a:rPr lang="en-US">
                <a:solidFill>
                  <a:srgbClr val="00279F"/>
                </a:solidFill>
              </a:rPr>
              <a:t>  Instead, the user is asked for the information.</a:t>
            </a:r>
          </a:p>
          <a:p>
            <a:pPr>
              <a:buFontTx/>
              <a:buChar char="•"/>
            </a:pPr>
            <a:endParaRPr lang="en-US">
              <a:solidFill>
                <a:srgbClr val="00279F"/>
              </a:solidFill>
            </a:endParaRPr>
          </a:p>
          <a:p>
            <a:pPr>
              <a:buFontTx/>
              <a:buChar char="•"/>
            </a:pPr>
            <a:r>
              <a:rPr lang="en-US">
                <a:solidFill>
                  <a:srgbClr val="00279F"/>
                </a:solidFill>
              </a:rPr>
              <a:t> Backward chaining systems are not dependent on order,</a:t>
            </a:r>
          </a:p>
          <a:p>
            <a:r>
              <a:rPr lang="en-US">
                <a:solidFill>
                  <a:srgbClr val="00279F"/>
                </a:solidFill>
              </a:rPr>
              <a:t>   forward chaining rules are.</a:t>
            </a:r>
          </a:p>
          <a:p>
            <a:endParaRPr lang="en-US">
              <a:solidFill>
                <a:srgbClr val="00279F"/>
              </a:solidFill>
            </a:endParaRPr>
          </a:p>
          <a:p>
            <a:pPr>
              <a:buFontTx/>
              <a:buChar char="•"/>
            </a:pPr>
            <a:r>
              <a:rPr lang="en-US">
                <a:solidFill>
                  <a:srgbClr val="00279F"/>
                </a:solidFill>
              </a:rPr>
              <a:t>  Many systems are a hybrid of the two.</a:t>
            </a:r>
          </a:p>
        </p:txBody>
      </p:sp>
      <p:sp>
        <p:nvSpPr>
          <p:cNvPr id="4" name="Slide Number Placeholder 3"/>
          <p:cNvSpPr>
            <a:spLocks noGrp="1"/>
          </p:cNvSpPr>
          <p:nvPr>
            <p:ph type="sldNum" sz="quarter" idx="12"/>
          </p:nvPr>
        </p:nvSpPr>
        <p:spPr/>
        <p:txBody>
          <a:bodyPr/>
          <a:lstStyle/>
          <a:p>
            <a:fld id="{EE9549BA-11BA-415C-BD7A-B83ACBA651F3}" type="slidenum">
              <a:rPr lang="en-US" smtClean="0"/>
              <a:pPr/>
              <a:t>33</a:t>
            </a:fld>
            <a:endParaRPr lang="en-US"/>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Rectangle 1026"/>
          <p:cNvSpPr>
            <a:spLocks noGrp="1" noChangeArrowheads="1"/>
          </p:cNvSpPr>
          <p:nvPr>
            <p:ph type="title"/>
          </p:nvPr>
        </p:nvSpPr>
        <p:spPr/>
        <p:txBody>
          <a:bodyPr/>
          <a:lstStyle/>
          <a:p>
            <a:r>
              <a:rPr lang="en-US"/>
              <a:t>Meta Rules</a:t>
            </a:r>
          </a:p>
        </p:txBody>
      </p:sp>
      <p:sp>
        <p:nvSpPr>
          <p:cNvPr id="259075" name="Text Box 1027"/>
          <p:cNvSpPr txBox="1">
            <a:spLocks noChangeArrowheads="1"/>
          </p:cNvSpPr>
          <p:nvPr/>
        </p:nvSpPr>
        <p:spPr bwMode="auto">
          <a:xfrm>
            <a:off x="673100" y="1590675"/>
            <a:ext cx="8018463" cy="4838700"/>
          </a:xfrm>
          <a:prstGeom prst="rect">
            <a:avLst/>
          </a:prstGeom>
          <a:noFill/>
          <a:ln w="12700">
            <a:noFill/>
            <a:miter lim="800000"/>
            <a:headEnd/>
            <a:tailEnd/>
          </a:ln>
          <a:effectLst/>
        </p:spPr>
        <p:txBody>
          <a:bodyPr wrap="none">
            <a:spAutoFit/>
          </a:bodyPr>
          <a:lstStyle/>
          <a:p>
            <a:pPr>
              <a:buFontTx/>
              <a:buChar char="•"/>
            </a:pPr>
            <a:r>
              <a:rPr lang="en-US">
                <a:solidFill>
                  <a:srgbClr val="000099"/>
                </a:solidFill>
              </a:rPr>
              <a:t>  Meta rules ( also called control strategies) are rules about how</a:t>
            </a:r>
          </a:p>
          <a:p>
            <a:r>
              <a:rPr lang="en-US">
                <a:solidFill>
                  <a:srgbClr val="000099"/>
                </a:solidFill>
              </a:rPr>
              <a:t>    to apply a strategy</a:t>
            </a:r>
          </a:p>
          <a:p>
            <a:pPr>
              <a:buFontTx/>
              <a:buChar char="•"/>
            </a:pPr>
            <a:endParaRPr lang="en-US">
              <a:solidFill>
                <a:srgbClr val="000099"/>
              </a:solidFill>
            </a:endParaRPr>
          </a:p>
          <a:p>
            <a:pPr>
              <a:buFontTx/>
              <a:buChar char="•"/>
            </a:pPr>
            <a:r>
              <a:rPr lang="en-US">
                <a:solidFill>
                  <a:srgbClr val="000099"/>
                </a:solidFill>
              </a:rPr>
              <a:t> A rule-based system consists of layers of rules</a:t>
            </a:r>
          </a:p>
          <a:p>
            <a:pPr>
              <a:buFontTx/>
              <a:buChar char="•"/>
            </a:pPr>
            <a:endParaRPr lang="en-US">
              <a:solidFill>
                <a:srgbClr val="000099"/>
              </a:solidFill>
            </a:endParaRPr>
          </a:p>
          <a:p>
            <a:pPr>
              <a:buFontTx/>
              <a:buChar char="•"/>
            </a:pPr>
            <a:r>
              <a:rPr lang="en-US">
                <a:solidFill>
                  <a:srgbClr val="000099"/>
                </a:solidFill>
              </a:rPr>
              <a:t> Meta rules can determine which criteria a set of </a:t>
            </a:r>
          </a:p>
          <a:p>
            <a:r>
              <a:rPr lang="en-US">
                <a:solidFill>
                  <a:srgbClr val="000099"/>
                </a:solidFill>
              </a:rPr>
              <a:t>   rules should be instantiated against</a:t>
            </a:r>
          </a:p>
          <a:p>
            <a:endParaRPr lang="en-US">
              <a:solidFill>
                <a:srgbClr val="000099"/>
              </a:solidFill>
            </a:endParaRPr>
          </a:p>
          <a:p>
            <a:pPr>
              <a:buFontTx/>
              <a:buChar char="•"/>
            </a:pPr>
            <a:r>
              <a:rPr lang="en-US">
                <a:solidFill>
                  <a:srgbClr val="000099"/>
                </a:solidFill>
              </a:rPr>
              <a:t>  Ex:  Two rules meet the firing criteria but result in different</a:t>
            </a:r>
          </a:p>
          <a:p>
            <a:r>
              <a:rPr lang="en-US">
                <a:solidFill>
                  <a:srgbClr val="000099"/>
                </a:solidFill>
              </a:rPr>
              <a:t>    outcomes, which rule do you fire:</a:t>
            </a:r>
          </a:p>
          <a:p>
            <a:endParaRPr lang="en-US">
              <a:solidFill>
                <a:srgbClr val="000099"/>
              </a:solidFill>
            </a:endParaRPr>
          </a:p>
          <a:p>
            <a:r>
              <a:rPr lang="en-US">
                <a:solidFill>
                  <a:srgbClr val="000099"/>
                </a:solidFill>
              </a:rPr>
              <a:t>    Meta rule could fire the rule that is most recent</a:t>
            </a:r>
          </a:p>
          <a:p>
            <a:r>
              <a:rPr lang="en-US">
                <a:solidFill>
                  <a:srgbClr val="000099"/>
                </a:solidFill>
              </a:rPr>
              <a:t>    Meta rule could fire the rule that is more specific</a:t>
            </a:r>
          </a:p>
        </p:txBody>
      </p:sp>
      <p:sp>
        <p:nvSpPr>
          <p:cNvPr id="4" name="Slide Number Placeholder 3"/>
          <p:cNvSpPr>
            <a:spLocks noGrp="1"/>
          </p:cNvSpPr>
          <p:nvPr>
            <p:ph type="sldNum" sz="quarter" idx="12"/>
          </p:nvPr>
        </p:nvSpPr>
        <p:spPr/>
        <p:txBody>
          <a:bodyPr/>
          <a:lstStyle/>
          <a:p>
            <a:fld id="{EE9549BA-11BA-415C-BD7A-B83ACBA651F3}" type="slidenum">
              <a:rPr lang="en-US" smtClean="0"/>
              <a:pPr/>
              <a:t>34</a:t>
            </a:fld>
            <a:endParaRPr lang="en-US"/>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0098" name="Rectangle 3074"/>
          <p:cNvSpPr>
            <a:spLocks noGrp="1" noChangeArrowheads="1"/>
          </p:cNvSpPr>
          <p:nvPr>
            <p:ph type="title"/>
          </p:nvPr>
        </p:nvSpPr>
        <p:spPr>
          <a:xfrm>
            <a:off x="1127125" y="0"/>
            <a:ext cx="7564438" cy="1143000"/>
          </a:xfrm>
        </p:spPr>
        <p:txBody>
          <a:bodyPr/>
          <a:lstStyle/>
          <a:p>
            <a:r>
              <a:rPr lang="en-US"/>
              <a:t>Example of Control Strategy</a:t>
            </a:r>
          </a:p>
        </p:txBody>
      </p:sp>
      <p:sp>
        <p:nvSpPr>
          <p:cNvPr id="260099" name="Text Box 3075"/>
          <p:cNvSpPr txBox="1">
            <a:spLocks noChangeArrowheads="1"/>
          </p:cNvSpPr>
          <p:nvPr/>
        </p:nvSpPr>
        <p:spPr bwMode="auto">
          <a:xfrm>
            <a:off x="838200" y="1143000"/>
            <a:ext cx="6350000" cy="5394325"/>
          </a:xfrm>
          <a:prstGeom prst="rect">
            <a:avLst/>
          </a:prstGeom>
          <a:noFill/>
          <a:ln w="12700">
            <a:noFill/>
            <a:miter lim="800000"/>
            <a:headEnd/>
            <a:tailEnd/>
          </a:ln>
          <a:effectLst/>
        </p:spPr>
        <p:txBody>
          <a:bodyPr wrap="none">
            <a:spAutoFit/>
          </a:bodyPr>
          <a:lstStyle/>
          <a:p>
            <a:r>
              <a:rPr lang="en-US" sz="2000">
                <a:solidFill>
                  <a:srgbClr val="000099"/>
                </a:solidFill>
              </a:rPr>
              <a:t>Rules:  If credit history is less than one year, </a:t>
            </a:r>
          </a:p>
          <a:p>
            <a:r>
              <a:rPr lang="en-US" sz="2000">
                <a:solidFill>
                  <a:srgbClr val="000099"/>
                </a:solidFill>
              </a:rPr>
              <a:t>            then applicant is a high credit risk.</a:t>
            </a:r>
          </a:p>
          <a:p>
            <a:endParaRPr lang="en-US" sz="2000">
              <a:solidFill>
                <a:srgbClr val="000099"/>
              </a:solidFill>
            </a:endParaRPr>
          </a:p>
          <a:p>
            <a:r>
              <a:rPr lang="en-US" sz="2000">
                <a:solidFill>
                  <a:srgbClr val="000099"/>
                </a:solidFill>
              </a:rPr>
              <a:t>            If applicant is a doctor </a:t>
            </a:r>
          </a:p>
          <a:p>
            <a:r>
              <a:rPr lang="en-US" sz="2000">
                <a:solidFill>
                  <a:srgbClr val="000099"/>
                </a:solidFill>
              </a:rPr>
              <a:t>            then applicant is a low credit risk.</a:t>
            </a:r>
          </a:p>
          <a:p>
            <a:endParaRPr lang="en-US" sz="2000">
              <a:solidFill>
                <a:srgbClr val="000099"/>
              </a:solidFill>
            </a:endParaRPr>
          </a:p>
          <a:p>
            <a:r>
              <a:rPr lang="en-US" sz="2000">
                <a:solidFill>
                  <a:srgbClr val="000099"/>
                </a:solidFill>
              </a:rPr>
              <a:t>Facts:  Cash is 25 years old</a:t>
            </a:r>
          </a:p>
          <a:p>
            <a:r>
              <a:rPr lang="en-US" sz="2000">
                <a:solidFill>
                  <a:srgbClr val="000099"/>
                </a:solidFill>
              </a:rPr>
              <a:t>            Cash has 6 months of credit history</a:t>
            </a:r>
          </a:p>
          <a:p>
            <a:r>
              <a:rPr lang="en-US" sz="2000">
                <a:solidFill>
                  <a:srgbClr val="000099"/>
                </a:solidFill>
              </a:rPr>
              <a:t>            Cash has been unemployed for three-fifths of a year</a:t>
            </a:r>
          </a:p>
          <a:p>
            <a:r>
              <a:rPr lang="en-US" sz="2000">
                <a:solidFill>
                  <a:srgbClr val="000099"/>
                </a:solidFill>
              </a:rPr>
              <a:t>            Cash is a doctor</a:t>
            </a:r>
          </a:p>
          <a:p>
            <a:endParaRPr lang="en-US" sz="2000">
              <a:solidFill>
                <a:srgbClr val="000099"/>
              </a:solidFill>
            </a:endParaRPr>
          </a:p>
          <a:p>
            <a:r>
              <a:rPr lang="en-US" sz="2000">
                <a:solidFill>
                  <a:srgbClr val="000099"/>
                </a:solidFill>
              </a:rPr>
              <a:t>Meta Rule:  If more than one rule meets the criteria</a:t>
            </a:r>
          </a:p>
          <a:p>
            <a:r>
              <a:rPr lang="en-US" sz="2000">
                <a:solidFill>
                  <a:srgbClr val="000099"/>
                </a:solidFill>
              </a:rPr>
              <a:t>                    then fire the rule that meets the most recent fact.</a:t>
            </a:r>
          </a:p>
          <a:p>
            <a:endParaRPr lang="en-US" sz="2000">
              <a:solidFill>
                <a:srgbClr val="000099"/>
              </a:solidFill>
            </a:endParaRPr>
          </a:p>
          <a:p>
            <a:r>
              <a:rPr lang="en-US" sz="2000">
                <a:solidFill>
                  <a:srgbClr val="000099"/>
                </a:solidFill>
              </a:rPr>
              <a:t>Cash is a doctor is most recent fact, therefore, applicant is a </a:t>
            </a:r>
          </a:p>
          <a:p>
            <a:r>
              <a:rPr lang="en-US" sz="2000">
                <a:solidFill>
                  <a:srgbClr val="000099"/>
                </a:solidFill>
              </a:rPr>
              <a:t>low credit risk.</a:t>
            </a:r>
            <a:r>
              <a:rPr lang="en-US">
                <a:solidFill>
                  <a:srgbClr val="000099"/>
                </a:solidFill>
              </a:rPr>
              <a:t> </a:t>
            </a:r>
          </a:p>
          <a:p>
            <a:r>
              <a:rPr lang="en-US">
                <a:solidFill>
                  <a:srgbClr val="000099"/>
                </a:solidFill>
              </a:rPr>
              <a:t>        </a:t>
            </a:r>
          </a:p>
        </p:txBody>
      </p:sp>
      <p:sp>
        <p:nvSpPr>
          <p:cNvPr id="4" name="Slide Number Placeholder 3"/>
          <p:cNvSpPr>
            <a:spLocks noGrp="1"/>
          </p:cNvSpPr>
          <p:nvPr>
            <p:ph type="sldNum" sz="quarter" idx="12"/>
          </p:nvPr>
        </p:nvSpPr>
        <p:spPr/>
        <p:txBody>
          <a:bodyPr/>
          <a:lstStyle/>
          <a:p>
            <a:fld id="{EE9549BA-11BA-415C-BD7A-B83ACBA651F3}" type="slidenum">
              <a:rPr lang="en-US" smtClean="0"/>
              <a:pPr/>
              <a:t>35</a:t>
            </a:fld>
            <a:endParaRPr lang="en-US"/>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7506" name="Rectangle 2"/>
          <p:cNvSpPr>
            <a:spLocks noGrp="1" noChangeArrowheads="1"/>
          </p:cNvSpPr>
          <p:nvPr>
            <p:ph type="title"/>
          </p:nvPr>
        </p:nvSpPr>
        <p:spPr/>
        <p:txBody>
          <a:bodyPr/>
          <a:lstStyle/>
          <a:p>
            <a:r>
              <a:rPr lang="en-US"/>
              <a:t>Example of a Meta-Rule</a:t>
            </a:r>
          </a:p>
        </p:txBody>
      </p:sp>
      <p:sp>
        <p:nvSpPr>
          <p:cNvPr id="277507" name="Text Box 3"/>
          <p:cNvSpPr txBox="1">
            <a:spLocks noChangeArrowheads="1"/>
          </p:cNvSpPr>
          <p:nvPr/>
        </p:nvSpPr>
        <p:spPr bwMode="auto">
          <a:xfrm>
            <a:off x="1584325" y="2403475"/>
            <a:ext cx="6415088" cy="1187450"/>
          </a:xfrm>
          <a:prstGeom prst="rect">
            <a:avLst/>
          </a:prstGeom>
          <a:noFill/>
          <a:ln w="12700">
            <a:noFill/>
            <a:miter lim="800000"/>
            <a:headEnd/>
            <a:tailEnd/>
          </a:ln>
          <a:effectLst/>
        </p:spPr>
        <p:txBody>
          <a:bodyPr wrap="none">
            <a:spAutoFit/>
          </a:bodyPr>
          <a:lstStyle/>
          <a:p>
            <a:r>
              <a:rPr lang="en-US">
                <a:solidFill>
                  <a:srgbClr val="000099"/>
                </a:solidFill>
              </a:rPr>
              <a:t>IF         The car will not start</a:t>
            </a:r>
          </a:p>
          <a:p>
            <a:r>
              <a:rPr lang="en-US">
                <a:solidFill>
                  <a:srgbClr val="000099"/>
                </a:solidFill>
              </a:rPr>
              <a:t>AND    The electrical system is operating normally</a:t>
            </a:r>
          </a:p>
          <a:p>
            <a:r>
              <a:rPr lang="en-US">
                <a:solidFill>
                  <a:srgbClr val="000099"/>
                </a:solidFill>
              </a:rPr>
              <a:t>THEN  Use rules concerning the fuel system</a:t>
            </a:r>
          </a:p>
        </p:txBody>
      </p:sp>
      <p:sp>
        <p:nvSpPr>
          <p:cNvPr id="277508" name="Text Box 4"/>
          <p:cNvSpPr txBox="1">
            <a:spLocks noChangeArrowheads="1"/>
          </p:cNvSpPr>
          <p:nvPr/>
        </p:nvSpPr>
        <p:spPr bwMode="auto">
          <a:xfrm>
            <a:off x="1492250" y="4537075"/>
            <a:ext cx="184150" cy="457200"/>
          </a:xfrm>
          <a:prstGeom prst="rect">
            <a:avLst/>
          </a:prstGeom>
          <a:noFill/>
          <a:ln w="12700">
            <a:noFill/>
            <a:miter lim="800000"/>
            <a:headEnd/>
            <a:tailEnd/>
          </a:ln>
          <a:effectLst/>
        </p:spPr>
        <p:txBody>
          <a:bodyPr wrap="none">
            <a:spAutoFit/>
          </a:bodyPr>
          <a:lstStyle/>
          <a:p>
            <a:endParaRPr lang="ar-SA"/>
          </a:p>
        </p:txBody>
      </p:sp>
      <p:sp>
        <p:nvSpPr>
          <p:cNvPr id="5" name="Slide Number Placeholder 4"/>
          <p:cNvSpPr>
            <a:spLocks noGrp="1"/>
          </p:cNvSpPr>
          <p:nvPr>
            <p:ph type="sldNum" sz="quarter" idx="12"/>
          </p:nvPr>
        </p:nvSpPr>
        <p:spPr/>
        <p:txBody>
          <a:bodyPr/>
          <a:lstStyle/>
          <a:p>
            <a:fld id="{EE9549BA-11BA-415C-BD7A-B83ACBA651F3}" type="slidenum">
              <a:rPr lang="en-US" smtClean="0"/>
              <a:pPr/>
              <a:t>36</a:t>
            </a:fld>
            <a:endParaRPr lang="en-US"/>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1122" name="Rectangle 2"/>
          <p:cNvSpPr>
            <a:spLocks noGrp="1" noChangeArrowheads="1"/>
          </p:cNvSpPr>
          <p:nvPr>
            <p:ph type="title"/>
          </p:nvPr>
        </p:nvSpPr>
        <p:spPr/>
        <p:txBody>
          <a:bodyPr/>
          <a:lstStyle/>
          <a:p>
            <a:r>
              <a:rPr lang="en-US"/>
              <a:t>Meta- Rule Hierarchy</a:t>
            </a:r>
          </a:p>
        </p:txBody>
      </p:sp>
      <p:sp>
        <p:nvSpPr>
          <p:cNvPr id="261131" name="AutoShape 11"/>
          <p:cNvSpPr>
            <a:spLocks noChangeArrowheads="1"/>
          </p:cNvSpPr>
          <p:nvPr/>
        </p:nvSpPr>
        <p:spPr bwMode="auto">
          <a:xfrm>
            <a:off x="1720850" y="2057400"/>
            <a:ext cx="5289550" cy="3797300"/>
          </a:xfrm>
          <a:prstGeom prst="triangle">
            <a:avLst>
              <a:gd name="adj" fmla="val 49995"/>
            </a:avLst>
          </a:prstGeom>
          <a:solidFill>
            <a:srgbClr val="6CA0C4"/>
          </a:solidFill>
          <a:ln w="12700">
            <a:solidFill>
              <a:schemeClr val="tx2"/>
            </a:solidFill>
            <a:miter lim="800000"/>
            <a:headEnd/>
            <a:tailEnd/>
          </a:ln>
          <a:effectLst/>
        </p:spPr>
        <p:txBody>
          <a:bodyPr wrap="none" anchor="ctr"/>
          <a:lstStyle/>
          <a:p>
            <a:endParaRPr lang="en-US"/>
          </a:p>
        </p:txBody>
      </p:sp>
      <p:sp>
        <p:nvSpPr>
          <p:cNvPr id="261132" name="AutoShape 12"/>
          <p:cNvSpPr>
            <a:spLocks noChangeArrowheads="1"/>
          </p:cNvSpPr>
          <p:nvPr/>
        </p:nvSpPr>
        <p:spPr bwMode="auto">
          <a:xfrm>
            <a:off x="2235200" y="2057400"/>
            <a:ext cx="4244975" cy="3048000"/>
          </a:xfrm>
          <a:prstGeom prst="triangle">
            <a:avLst>
              <a:gd name="adj" fmla="val 49995"/>
            </a:avLst>
          </a:prstGeom>
          <a:solidFill>
            <a:srgbClr val="9BB3D7"/>
          </a:solidFill>
          <a:ln w="12700">
            <a:solidFill>
              <a:schemeClr val="tx2"/>
            </a:solidFill>
            <a:miter lim="800000"/>
            <a:headEnd/>
            <a:tailEnd/>
          </a:ln>
          <a:effectLst/>
        </p:spPr>
        <p:txBody>
          <a:bodyPr wrap="none" anchor="ctr"/>
          <a:lstStyle/>
          <a:p>
            <a:endParaRPr lang="en-US"/>
          </a:p>
        </p:txBody>
      </p:sp>
      <p:sp>
        <p:nvSpPr>
          <p:cNvPr id="261133" name="AutoShape 13"/>
          <p:cNvSpPr>
            <a:spLocks noChangeArrowheads="1"/>
          </p:cNvSpPr>
          <p:nvPr/>
        </p:nvSpPr>
        <p:spPr bwMode="auto">
          <a:xfrm>
            <a:off x="2814638" y="2057400"/>
            <a:ext cx="3086100" cy="2209800"/>
          </a:xfrm>
          <a:prstGeom prst="triangle">
            <a:avLst>
              <a:gd name="adj" fmla="val 49995"/>
            </a:avLst>
          </a:prstGeom>
          <a:solidFill>
            <a:srgbClr val="A5A3AB"/>
          </a:solidFill>
          <a:ln w="12700">
            <a:solidFill>
              <a:schemeClr val="tx2"/>
            </a:solidFill>
            <a:miter lim="800000"/>
            <a:headEnd/>
            <a:tailEnd/>
          </a:ln>
          <a:effectLst/>
        </p:spPr>
        <p:txBody>
          <a:bodyPr wrap="none" anchor="ctr"/>
          <a:lstStyle/>
          <a:p>
            <a:endParaRPr lang="en-US"/>
          </a:p>
        </p:txBody>
      </p:sp>
      <p:sp>
        <p:nvSpPr>
          <p:cNvPr id="261134" name="Rectangle 14"/>
          <p:cNvSpPr>
            <a:spLocks noChangeArrowheads="1"/>
          </p:cNvSpPr>
          <p:nvPr/>
        </p:nvSpPr>
        <p:spPr bwMode="auto">
          <a:xfrm>
            <a:off x="3778250" y="3657600"/>
            <a:ext cx="1069975" cy="577850"/>
          </a:xfrm>
          <a:prstGeom prst="rect">
            <a:avLst/>
          </a:prstGeom>
          <a:noFill/>
          <a:ln w="12700">
            <a:noFill/>
            <a:miter lim="800000"/>
            <a:headEnd/>
            <a:tailEnd/>
          </a:ln>
          <a:effectLst/>
        </p:spPr>
        <p:txBody>
          <a:bodyPr wrap="none" lIns="90488" tIns="44450" rIns="90488" bIns="44450">
            <a:spAutoFit/>
          </a:bodyPr>
          <a:lstStyle/>
          <a:p>
            <a:pPr algn="ctr"/>
            <a:r>
              <a:rPr lang="en-US" sz="1600"/>
              <a:t>Meta Meta</a:t>
            </a:r>
          </a:p>
          <a:p>
            <a:pPr algn="ctr"/>
            <a:r>
              <a:rPr lang="en-US" sz="1600"/>
              <a:t>Rules</a:t>
            </a:r>
            <a:endParaRPr lang="en-US"/>
          </a:p>
        </p:txBody>
      </p:sp>
      <p:sp>
        <p:nvSpPr>
          <p:cNvPr id="261135" name="Rectangle 15"/>
          <p:cNvSpPr>
            <a:spLocks noChangeArrowheads="1"/>
          </p:cNvSpPr>
          <p:nvPr/>
        </p:nvSpPr>
        <p:spPr bwMode="auto">
          <a:xfrm>
            <a:off x="3122613" y="4495800"/>
            <a:ext cx="2778125" cy="577850"/>
          </a:xfrm>
          <a:prstGeom prst="rect">
            <a:avLst/>
          </a:prstGeom>
          <a:noFill/>
          <a:ln w="12700">
            <a:noFill/>
            <a:miter lim="800000"/>
            <a:headEnd/>
            <a:tailEnd/>
          </a:ln>
          <a:effectLst/>
        </p:spPr>
        <p:txBody>
          <a:bodyPr wrap="none" lIns="90488" tIns="44450" rIns="90488" bIns="44450">
            <a:spAutoFit/>
          </a:bodyPr>
          <a:lstStyle/>
          <a:p>
            <a:pPr algn="ctr"/>
            <a:r>
              <a:rPr lang="en-US" sz="1600"/>
              <a:t>Meta Rules</a:t>
            </a:r>
          </a:p>
          <a:p>
            <a:pPr algn="ctr"/>
            <a:r>
              <a:rPr lang="en-US" sz="1600"/>
              <a:t>(rules about how to apply rules)</a:t>
            </a:r>
            <a:endParaRPr lang="en-US">
              <a:solidFill>
                <a:schemeClr val="bg1"/>
              </a:solidFill>
            </a:endParaRPr>
          </a:p>
        </p:txBody>
      </p:sp>
      <p:sp>
        <p:nvSpPr>
          <p:cNvPr id="261136" name="Rectangle 16"/>
          <p:cNvSpPr>
            <a:spLocks noChangeArrowheads="1"/>
          </p:cNvSpPr>
          <p:nvPr/>
        </p:nvSpPr>
        <p:spPr bwMode="auto">
          <a:xfrm>
            <a:off x="3406775" y="5257800"/>
            <a:ext cx="1960563" cy="577850"/>
          </a:xfrm>
          <a:prstGeom prst="rect">
            <a:avLst/>
          </a:prstGeom>
          <a:noFill/>
          <a:ln w="12700">
            <a:noFill/>
            <a:miter lim="800000"/>
            <a:headEnd/>
            <a:tailEnd/>
          </a:ln>
          <a:effectLst/>
        </p:spPr>
        <p:txBody>
          <a:bodyPr wrap="none" lIns="90488" tIns="44450" rIns="90488" bIns="44450">
            <a:spAutoFit/>
          </a:bodyPr>
          <a:lstStyle/>
          <a:p>
            <a:pPr algn="ctr"/>
            <a:r>
              <a:rPr lang="en-US" sz="1600"/>
              <a:t>Rules</a:t>
            </a:r>
          </a:p>
          <a:p>
            <a:pPr algn="ctr"/>
            <a:r>
              <a:rPr lang="en-US" sz="1600"/>
              <a:t>(Domain Knowledge)</a:t>
            </a:r>
            <a:endParaRPr lang="en-US"/>
          </a:p>
        </p:txBody>
      </p:sp>
      <p:sp>
        <p:nvSpPr>
          <p:cNvPr id="261137" name="AutoShape 17"/>
          <p:cNvSpPr>
            <a:spLocks noChangeArrowheads="1"/>
          </p:cNvSpPr>
          <p:nvPr/>
        </p:nvSpPr>
        <p:spPr bwMode="auto">
          <a:xfrm>
            <a:off x="3392488" y="2057400"/>
            <a:ext cx="1930400" cy="1371600"/>
          </a:xfrm>
          <a:prstGeom prst="triangle">
            <a:avLst>
              <a:gd name="adj" fmla="val 49995"/>
            </a:avLst>
          </a:prstGeom>
          <a:solidFill>
            <a:srgbClr val="CDCCD0"/>
          </a:solidFill>
          <a:ln w="12700">
            <a:solidFill>
              <a:schemeClr val="tx2"/>
            </a:solidFill>
            <a:miter lim="800000"/>
            <a:headEnd/>
            <a:tailEnd/>
          </a:ln>
          <a:effectLst/>
        </p:spPr>
        <p:txBody>
          <a:bodyPr wrap="none" anchor="ctr"/>
          <a:lstStyle/>
          <a:p>
            <a:endParaRPr lang="en-US"/>
          </a:p>
        </p:txBody>
      </p:sp>
      <p:sp>
        <p:nvSpPr>
          <p:cNvPr id="261138" name="Rectangle 18"/>
          <p:cNvSpPr>
            <a:spLocks noChangeArrowheads="1"/>
          </p:cNvSpPr>
          <p:nvPr/>
        </p:nvSpPr>
        <p:spPr bwMode="auto">
          <a:xfrm>
            <a:off x="4089400" y="2895600"/>
            <a:ext cx="503238" cy="333375"/>
          </a:xfrm>
          <a:prstGeom prst="rect">
            <a:avLst/>
          </a:prstGeom>
          <a:noFill/>
          <a:ln w="12700">
            <a:noFill/>
            <a:miter lim="800000"/>
            <a:headEnd/>
            <a:tailEnd/>
          </a:ln>
          <a:effectLst/>
        </p:spPr>
        <p:txBody>
          <a:bodyPr wrap="none" lIns="90488" tIns="44450" rIns="90488" bIns="44450">
            <a:spAutoFit/>
          </a:bodyPr>
          <a:lstStyle/>
          <a:p>
            <a:r>
              <a:rPr lang="en-US" sz="1600"/>
              <a:t>Etc.</a:t>
            </a:r>
            <a:endParaRPr lang="en-US" sz="2200"/>
          </a:p>
        </p:txBody>
      </p:sp>
      <p:sp>
        <p:nvSpPr>
          <p:cNvPr id="11" name="Slide Number Placeholder 10"/>
          <p:cNvSpPr>
            <a:spLocks noGrp="1"/>
          </p:cNvSpPr>
          <p:nvPr>
            <p:ph type="sldNum" sz="quarter" idx="12"/>
          </p:nvPr>
        </p:nvSpPr>
        <p:spPr/>
        <p:txBody>
          <a:bodyPr/>
          <a:lstStyle/>
          <a:p>
            <a:fld id="{EE9549BA-11BA-415C-BD7A-B83ACBA651F3}" type="slidenum">
              <a:rPr lang="en-US" smtClean="0"/>
              <a:pPr/>
              <a:t>37</a:t>
            </a:fld>
            <a:endParaRPr lang="en-US"/>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906"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23907"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23908" name="Rectangle 4"/>
          <p:cNvSpPr>
            <a:spLocks noGrp="1" noChangeArrowheads="1"/>
          </p:cNvSpPr>
          <p:nvPr>
            <p:ph type="title"/>
          </p:nvPr>
        </p:nvSpPr>
        <p:spPr>
          <a:xfrm>
            <a:off x="1590675" y="1068388"/>
            <a:ext cx="6572250" cy="758825"/>
          </a:xfrm>
          <a:noFill/>
          <a:ln/>
        </p:spPr>
        <p:txBody>
          <a:bodyPr>
            <a:spAutoFit/>
          </a:bodyPr>
          <a:lstStyle/>
          <a:p>
            <a:r>
              <a:rPr lang="en-US"/>
              <a:t>Building an Expert System</a:t>
            </a:r>
          </a:p>
        </p:txBody>
      </p:sp>
      <p:sp>
        <p:nvSpPr>
          <p:cNvPr id="123909" name="Rectangle 5"/>
          <p:cNvSpPr>
            <a:spLocks noGrp="1" noChangeArrowheads="1"/>
          </p:cNvSpPr>
          <p:nvPr>
            <p:ph type="body" idx="1"/>
          </p:nvPr>
        </p:nvSpPr>
        <p:spPr>
          <a:xfrm>
            <a:off x="698500" y="2247900"/>
            <a:ext cx="7696200" cy="4114800"/>
          </a:xfrm>
          <a:noFill/>
          <a:ln/>
        </p:spPr>
        <p:txBody>
          <a:bodyPr/>
          <a:lstStyle/>
          <a:p>
            <a:r>
              <a:rPr lang="en-US"/>
              <a:t>Analysis</a:t>
            </a:r>
          </a:p>
          <a:p>
            <a:r>
              <a:rPr lang="en-US"/>
              <a:t>Specification</a:t>
            </a:r>
          </a:p>
          <a:p>
            <a:r>
              <a:rPr lang="en-US"/>
              <a:t>Development</a:t>
            </a:r>
          </a:p>
          <a:p>
            <a:r>
              <a:rPr lang="en-US"/>
              <a:t>Deployment</a:t>
            </a:r>
          </a:p>
        </p:txBody>
      </p:sp>
      <p:sp>
        <p:nvSpPr>
          <p:cNvPr id="6" name="Slide Number Placeholder 5"/>
          <p:cNvSpPr>
            <a:spLocks noGrp="1"/>
          </p:cNvSpPr>
          <p:nvPr>
            <p:ph type="sldNum" sz="quarter" idx="12"/>
          </p:nvPr>
        </p:nvSpPr>
        <p:spPr/>
        <p:txBody>
          <a:bodyPr/>
          <a:lstStyle/>
          <a:p>
            <a:fld id="{85AEF125-9228-474A-9769-CB0176B86345}" type="slidenum">
              <a:rPr lang="en-US" smtClean="0"/>
              <a:pPr/>
              <a:t>38</a:t>
            </a:fld>
            <a:endParaRPr lang="en-US"/>
          </a:p>
        </p:txBody>
      </p:sp>
    </p:spTree>
  </p:cSld>
  <p:clrMapOvr>
    <a:masterClrMapping/>
  </p:clrMapOvr>
  <p:transition/>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954"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25955"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25956" name="Rectangle 4"/>
          <p:cNvSpPr>
            <a:spLocks noGrp="1" noChangeArrowheads="1"/>
          </p:cNvSpPr>
          <p:nvPr>
            <p:ph type="title"/>
          </p:nvPr>
        </p:nvSpPr>
        <p:spPr>
          <a:xfrm>
            <a:off x="1590675" y="1068388"/>
            <a:ext cx="6572250" cy="758825"/>
          </a:xfrm>
          <a:noFill/>
          <a:ln/>
        </p:spPr>
        <p:txBody>
          <a:bodyPr>
            <a:spAutoFit/>
          </a:bodyPr>
          <a:lstStyle/>
          <a:p>
            <a:r>
              <a:rPr lang="en-US"/>
              <a:t>Analysis</a:t>
            </a:r>
          </a:p>
        </p:txBody>
      </p:sp>
      <p:sp>
        <p:nvSpPr>
          <p:cNvPr id="125957" name="Rectangle 5"/>
          <p:cNvSpPr>
            <a:spLocks noGrp="1" noChangeArrowheads="1"/>
          </p:cNvSpPr>
          <p:nvPr>
            <p:ph type="body" idx="1"/>
          </p:nvPr>
        </p:nvSpPr>
        <p:spPr>
          <a:xfrm>
            <a:off x="762000" y="1981200"/>
            <a:ext cx="7696200" cy="4114800"/>
          </a:xfrm>
          <a:noFill/>
          <a:ln/>
        </p:spPr>
        <p:txBody>
          <a:bodyPr/>
          <a:lstStyle/>
          <a:p>
            <a:r>
              <a:rPr lang="en-US" u="sng"/>
              <a:t>User/expert</a:t>
            </a:r>
            <a:r>
              <a:rPr lang="en-US"/>
              <a:t>: Identify a potential application.</a:t>
            </a:r>
          </a:p>
          <a:p>
            <a:r>
              <a:rPr lang="en-US" u="sng"/>
              <a:t>Knowledge Engineer</a:t>
            </a:r>
            <a:r>
              <a:rPr lang="en-US"/>
              <a:t>:  Is expert system the answer?</a:t>
            </a:r>
          </a:p>
          <a:p>
            <a:pPr lvl="1"/>
            <a:r>
              <a:rPr lang="en-US"/>
              <a:t>Task is well understood</a:t>
            </a:r>
          </a:p>
          <a:p>
            <a:pPr lvl="1"/>
            <a:r>
              <a:rPr lang="en-US"/>
              <a:t>Expertise exists, is reliable, and the solution is generally agreed upon</a:t>
            </a:r>
          </a:p>
          <a:p>
            <a:pPr lvl="1"/>
            <a:r>
              <a:rPr lang="en-US"/>
              <a:t>Task is not too hard (but not too easy, either)</a:t>
            </a:r>
          </a:p>
        </p:txBody>
      </p:sp>
      <p:sp>
        <p:nvSpPr>
          <p:cNvPr id="6" name="Slide Number Placeholder 5"/>
          <p:cNvSpPr>
            <a:spLocks noGrp="1"/>
          </p:cNvSpPr>
          <p:nvPr>
            <p:ph type="sldNum" sz="quarter" idx="12"/>
          </p:nvPr>
        </p:nvSpPr>
        <p:spPr/>
        <p:txBody>
          <a:bodyPr/>
          <a:lstStyle/>
          <a:p>
            <a:fld id="{85AEF125-9228-474A-9769-CB0176B86345}" type="slidenum">
              <a:rPr lang="en-US" smtClean="0"/>
              <a:pPr/>
              <a:t>39</a:t>
            </a:fld>
            <a:endParaRPr lang="en-US"/>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4978" name="Rectangle 2"/>
          <p:cNvSpPr>
            <a:spLocks noGrp="1" noChangeArrowheads="1"/>
          </p:cNvSpPr>
          <p:nvPr>
            <p:ph type="title"/>
          </p:nvPr>
        </p:nvSpPr>
        <p:spPr>
          <a:xfrm>
            <a:off x="990600" y="0"/>
            <a:ext cx="7564438" cy="1143000"/>
          </a:xfrm>
        </p:spPr>
        <p:txBody>
          <a:bodyPr/>
          <a:lstStyle/>
          <a:p>
            <a:r>
              <a:rPr lang="en-US" sz="3600"/>
              <a:t>Criteria for Building an Expert System</a:t>
            </a:r>
            <a:endParaRPr lang="en-US"/>
          </a:p>
        </p:txBody>
      </p:sp>
      <p:sp>
        <p:nvSpPr>
          <p:cNvPr id="254979" name="Rectangle 3"/>
          <p:cNvSpPr>
            <a:spLocks noGrp="1" noChangeArrowheads="1"/>
          </p:cNvSpPr>
          <p:nvPr>
            <p:ph type="body" idx="1"/>
          </p:nvPr>
        </p:nvSpPr>
        <p:spPr>
          <a:xfrm>
            <a:off x="533400" y="1143000"/>
            <a:ext cx="8005763" cy="4419600"/>
          </a:xfrm>
        </p:spPr>
        <p:txBody>
          <a:bodyPr/>
          <a:lstStyle/>
          <a:p>
            <a:r>
              <a:rPr lang="en-US" sz="2400"/>
              <a:t>Does a human know how to solve the problem?</a:t>
            </a:r>
            <a:endParaRPr lang="en-US" sz="2800"/>
          </a:p>
          <a:p>
            <a:pPr lvl="1"/>
            <a:r>
              <a:rPr lang="en-US" sz="1800"/>
              <a:t>If no human expert exists, it is not possible to develop rules describing the problem.</a:t>
            </a:r>
          </a:p>
          <a:p>
            <a:pPr lvl="1"/>
            <a:r>
              <a:rPr lang="en-US" sz="1800"/>
              <a:t>The techniques of solving the problem must be known and defined in order to create an expert system</a:t>
            </a:r>
            <a:endParaRPr lang="en-US" sz="2000"/>
          </a:p>
          <a:p>
            <a:r>
              <a:rPr lang="en-US" sz="2400"/>
              <a:t>Does the problem have a definable solution?</a:t>
            </a:r>
            <a:endParaRPr lang="en-US"/>
          </a:p>
          <a:p>
            <a:pPr lvl="1"/>
            <a:r>
              <a:rPr lang="en-US" sz="1800"/>
              <a:t>ES shells are designed to select one or more possible solutions from a group.</a:t>
            </a:r>
          </a:p>
          <a:p>
            <a:pPr lvl="1"/>
            <a:r>
              <a:rPr lang="en-US" sz="1800"/>
              <a:t>If all of the possible solutions cannot be specified, writing rules to solve the problem is difficult.</a:t>
            </a:r>
            <a:endParaRPr lang="en-US" sz="2000"/>
          </a:p>
          <a:p>
            <a:r>
              <a:rPr lang="en-US" sz="2400"/>
              <a:t>Is the level of understanding and scope appropriate?</a:t>
            </a:r>
          </a:p>
          <a:p>
            <a:pPr lvl="1"/>
            <a:r>
              <a:rPr lang="en-US" sz="1800"/>
              <a:t>A problem that has too wide a scope or requires too deep a level of understanding is not appropriate for an ES.</a:t>
            </a:r>
          </a:p>
          <a:p>
            <a:pPr lvl="1"/>
            <a:r>
              <a:rPr lang="en-US" sz="1800"/>
              <a:t>An ES solves specific problems.</a:t>
            </a:r>
            <a:endParaRPr lang="en-US" sz="2000"/>
          </a:p>
          <a:p>
            <a:r>
              <a:rPr lang="en-US" sz="2400"/>
              <a:t>Has the technique for solving the problem been documented?</a:t>
            </a:r>
          </a:p>
          <a:p>
            <a:pPr lvl="1"/>
            <a:r>
              <a:rPr lang="en-US" sz="1800"/>
              <a:t>Solution may be a decision tree, manual procedure, written instructions, etc.</a:t>
            </a:r>
          </a:p>
          <a:p>
            <a:pPr lvl="1"/>
            <a:r>
              <a:rPr lang="en-US" sz="1800"/>
              <a:t>Well-defined problems can be easily converted to an ES.</a:t>
            </a:r>
            <a:endParaRPr lang="en-US" sz="2000"/>
          </a:p>
          <a:p>
            <a:pPr lvl="1"/>
            <a:endParaRPr lang="en-US" sz="2000"/>
          </a:p>
        </p:txBody>
      </p:sp>
      <p:sp>
        <p:nvSpPr>
          <p:cNvPr id="4" name="Slide Number Placeholder 3"/>
          <p:cNvSpPr>
            <a:spLocks noGrp="1"/>
          </p:cNvSpPr>
          <p:nvPr>
            <p:ph type="sldNum" sz="quarter" idx="12"/>
          </p:nvPr>
        </p:nvSpPr>
        <p:spPr/>
        <p:txBody>
          <a:bodyPr/>
          <a:lstStyle/>
          <a:p>
            <a:fld id="{85AEF125-9228-474A-9769-CB0176B86345}" type="slidenum">
              <a:rPr lang="en-US" smtClean="0"/>
              <a:pPr/>
              <a:t>4</a:t>
            </a:fld>
            <a:endParaRPr lang="en-US"/>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2"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28003"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28004" name="Rectangle 4"/>
          <p:cNvSpPr>
            <a:spLocks noGrp="1" noChangeArrowheads="1"/>
          </p:cNvSpPr>
          <p:nvPr>
            <p:ph type="title"/>
          </p:nvPr>
        </p:nvSpPr>
        <p:spPr>
          <a:xfrm>
            <a:off x="1590675" y="1068388"/>
            <a:ext cx="6572250" cy="758825"/>
          </a:xfrm>
          <a:noFill/>
          <a:ln/>
        </p:spPr>
        <p:txBody>
          <a:bodyPr>
            <a:spAutoFit/>
          </a:bodyPr>
          <a:lstStyle/>
          <a:p>
            <a:r>
              <a:rPr lang="en-US"/>
              <a:t>Specification</a:t>
            </a:r>
          </a:p>
        </p:txBody>
      </p:sp>
      <p:sp>
        <p:nvSpPr>
          <p:cNvPr id="128005" name="Rectangle 5"/>
          <p:cNvSpPr>
            <a:spLocks noGrp="1" noChangeArrowheads="1"/>
          </p:cNvSpPr>
          <p:nvPr>
            <p:ph type="body" idx="1"/>
          </p:nvPr>
        </p:nvSpPr>
        <p:spPr>
          <a:xfrm>
            <a:off x="698500" y="2247900"/>
            <a:ext cx="7696200" cy="4114800"/>
          </a:xfrm>
          <a:noFill/>
          <a:ln/>
        </p:spPr>
        <p:txBody>
          <a:bodyPr/>
          <a:lstStyle/>
          <a:p>
            <a:r>
              <a:rPr lang="en-US"/>
              <a:t>User/Expert and Knowledge Engineer work together to define the objectives of the expert system application:</a:t>
            </a:r>
          </a:p>
          <a:p>
            <a:pPr lvl="1"/>
            <a:r>
              <a:rPr lang="en-US"/>
              <a:t>Inputs</a:t>
            </a:r>
          </a:p>
          <a:p>
            <a:pPr lvl="1"/>
            <a:r>
              <a:rPr lang="en-US"/>
              <a:t>Outputs</a:t>
            </a:r>
          </a:p>
          <a:p>
            <a:pPr lvl="1"/>
            <a:r>
              <a:rPr lang="en-US"/>
              <a:t>Methodology</a:t>
            </a:r>
          </a:p>
        </p:txBody>
      </p:sp>
      <p:sp>
        <p:nvSpPr>
          <p:cNvPr id="6" name="Slide Number Placeholder 5"/>
          <p:cNvSpPr>
            <a:spLocks noGrp="1"/>
          </p:cNvSpPr>
          <p:nvPr>
            <p:ph type="sldNum" sz="quarter" idx="12"/>
          </p:nvPr>
        </p:nvSpPr>
        <p:spPr/>
        <p:txBody>
          <a:bodyPr/>
          <a:lstStyle/>
          <a:p>
            <a:fld id="{85AEF125-9228-474A-9769-CB0176B86345}" type="slidenum">
              <a:rPr lang="en-US" smtClean="0"/>
              <a:pPr/>
              <a:t>40</a:t>
            </a:fld>
            <a:endParaRPr lang="en-US"/>
          </a:p>
        </p:txBody>
      </p:sp>
    </p:spTree>
  </p:cSld>
  <p:clrMapOvr>
    <a:masterClrMapping/>
  </p:clrMapOvr>
  <p:transition/>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30051"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30052" name="Rectangle 4"/>
          <p:cNvSpPr>
            <a:spLocks noGrp="1" noChangeArrowheads="1"/>
          </p:cNvSpPr>
          <p:nvPr>
            <p:ph type="title"/>
          </p:nvPr>
        </p:nvSpPr>
        <p:spPr>
          <a:xfrm>
            <a:off x="1590675" y="1068388"/>
            <a:ext cx="6572250" cy="758825"/>
          </a:xfrm>
          <a:noFill/>
          <a:ln/>
        </p:spPr>
        <p:txBody>
          <a:bodyPr>
            <a:spAutoFit/>
          </a:bodyPr>
          <a:lstStyle/>
          <a:p>
            <a:r>
              <a:rPr lang="en-US"/>
              <a:t>Development</a:t>
            </a:r>
          </a:p>
        </p:txBody>
      </p:sp>
      <p:sp>
        <p:nvSpPr>
          <p:cNvPr id="130053" name="Rectangle 5"/>
          <p:cNvSpPr>
            <a:spLocks noGrp="1" noChangeArrowheads="1"/>
          </p:cNvSpPr>
          <p:nvPr>
            <p:ph type="body" idx="1"/>
          </p:nvPr>
        </p:nvSpPr>
        <p:spPr>
          <a:xfrm>
            <a:off x="685800" y="2057400"/>
            <a:ext cx="7696200" cy="4114800"/>
          </a:xfrm>
          <a:noFill/>
          <a:ln/>
        </p:spPr>
        <p:txBody>
          <a:bodyPr/>
          <a:lstStyle/>
          <a:p>
            <a:r>
              <a:rPr lang="en-US"/>
              <a:t>Knowledge Engineer:  Learns how the expert performs task:</a:t>
            </a:r>
          </a:p>
          <a:p>
            <a:pPr lvl="1"/>
            <a:r>
              <a:rPr lang="en-US"/>
              <a:t>Called “knowledge acquisition”.</a:t>
            </a:r>
          </a:p>
          <a:p>
            <a:pPr lvl="1"/>
            <a:r>
              <a:rPr lang="en-US"/>
              <a:t>Must cover current, historical, and hypothetical cases.</a:t>
            </a:r>
          </a:p>
          <a:p>
            <a:r>
              <a:rPr lang="en-US" sz="2800"/>
              <a:t>Develop </a:t>
            </a:r>
            <a:r>
              <a:rPr lang="en-US"/>
              <a:t>a conceptual model of the ES.</a:t>
            </a:r>
          </a:p>
          <a:p>
            <a:pPr lvl="1"/>
            <a:r>
              <a:rPr lang="en-US"/>
              <a:t>Framework consists of high-level descriptions of the tasks and situations.</a:t>
            </a:r>
          </a:p>
        </p:txBody>
      </p:sp>
      <p:sp>
        <p:nvSpPr>
          <p:cNvPr id="6" name="Slide Number Placeholder 5"/>
          <p:cNvSpPr>
            <a:spLocks noGrp="1"/>
          </p:cNvSpPr>
          <p:nvPr>
            <p:ph type="sldNum" sz="quarter" idx="12"/>
          </p:nvPr>
        </p:nvSpPr>
        <p:spPr/>
        <p:txBody>
          <a:bodyPr/>
          <a:lstStyle/>
          <a:p>
            <a:fld id="{85AEF125-9228-474A-9769-CB0176B86345}" type="slidenum">
              <a:rPr lang="en-US" smtClean="0"/>
              <a:pPr/>
              <a:t>41</a:t>
            </a:fld>
            <a:endParaRPr lang="en-US"/>
          </a:p>
        </p:txBody>
      </p:sp>
    </p:spTree>
  </p:cSld>
  <p:clrMapOvr>
    <a:masterClrMapping/>
  </p:clrMapOvr>
  <p:transition/>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098" name="Rectangle 2"/>
          <p:cNvSpPr>
            <a:spLocks noGrp="1" noChangeArrowheads="1"/>
          </p:cNvSpPr>
          <p:nvPr>
            <p:ph type="title"/>
          </p:nvPr>
        </p:nvSpPr>
        <p:spPr>
          <a:xfrm>
            <a:off x="1524000" y="304800"/>
            <a:ext cx="6858000" cy="1600200"/>
          </a:xfrm>
          <a:noFill/>
          <a:ln/>
        </p:spPr>
        <p:txBody>
          <a:bodyPr/>
          <a:lstStyle/>
          <a:p>
            <a:r>
              <a:rPr lang="en-US"/>
              <a:t>Development (contd)</a:t>
            </a:r>
          </a:p>
        </p:txBody>
      </p:sp>
      <p:sp>
        <p:nvSpPr>
          <p:cNvPr id="132099" name="Rectangle 3"/>
          <p:cNvSpPr>
            <a:spLocks noGrp="1" noChangeArrowheads="1"/>
          </p:cNvSpPr>
          <p:nvPr>
            <p:ph type="body" idx="1"/>
          </p:nvPr>
        </p:nvSpPr>
        <p:spPr>
          <a:xfrm>
            <a:off x="685800" y="1981200"/>
            <a:ext cx="7696200" cy="4114800"/>
          </a:xfrm>
          <a:noFill/>
          <a:ln/>
        </p:spPr>
        <p:txBody>
          <a:bodyPr/>
          <a:lstStyle/>
          <a:p>
            <a:r>
              <a:rPr lang="en-US"/>
              <a:t>Decide how the inference, representation, and control structure can be used to replicate the decision process.</a:t>
            </a:r>
          </a:p>
          <a:p>
            <a:r>
              <a:rPr lang="en-US"/>
              <a:t>Build the knowledge base.</a:t>
            </a:r>
          </a:p>
          <a:p>
            <a:r>
              <a:rPr lang="en-US"/>
              <a:t>Verify and validate.</a:t>
            </a:r>
          </a:p>
          <a:p>
            <a:pPr lvl="1"/>
            <a:r>
              <a:rPr lang="en-US"/>
              <a:t>Am I building the product right?</a:t>
            </a:r>
          </a:p>
          <a:p>
            <a:pPr lvl="1"/>
            <a:r>
              <a:rPr lang="en-US"/>
              <a:t>Am I a building the right product?</a:t>
            </a:r>
          </a:p>
        </p:txBody>
      </p:sp>
      <p:sp>
        <p:nvSpPr>
          <p:cNvPr id="4" name="Slide Number Placeholder 3"/>
          <p:cNvSpPr>
            <a:spLocks noGrp="1"/>
          </p:cNvSpPr>
          <p:nvPr>
            <p:ph type="sldNum" sz="quarter" idx="12"/>
          </p:nvPr>
        </p:nvSpPr>
        <p:spPr/>
        <p:txBody>
          <a:bodyPr/>
          <a:lstStyle/>
          <a:p>
            <a:fld id="{85AEF125-9228-474A-9769-CB0176B86345}" type="slidenum">
              <a:rPr lang="en-US" smtClean="0"/>
              <a:pPr/>
              <a:t>42</a:t>
            </a:fld>
            <a:endParaRPr lang="en-US"/>
          </a:p>
        </p:txBody>
      </p:sp>
    </p:spTree>
  </p:cSld>
  <p:clrMapOvr>
    <a:masterClrMapping/>
  </p:clrMapOvr>
  <p:transition/>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146"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134147"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134148" name="Rectangle 4"/>
          <p:cNvSpPr>
            <a:spLocks noGrp="1" noChangeArrowheads="1"/>
          </p:cNvSpPr>
          <p:nvPr>
            <p:ph type="title"/>
          </p:nvPr>
        </p:nvSpPr>
        <p:spPr>
          <a:xfrm>
            <a:off x="1590675" y="1068388"/>
            <a:ext cx="6572250" cy="758825"/>
          </a:xfrm>
          <a:noFill/>
          <a:ln/>
        </p:spPr>
        <p:txBody>
          <a:bodyPr>
            <a:spAutoFit/>
          </a:bodyPr>
          <a:lstStyle/>
          <a:p>
            <a:r>
              <a:rPr lang="en-US"/>
              <a:t>Deployment</a:t>
            </a:r>
          </a:p>
        </p:txBody>
      </p:sp>
      <p:sp>
        <p:nvSpPr>
          <p:cNvPr id="134149" name="Rectangle 5"/>
          <p:cNvSpPr>
            <a:spLocks noGrp="1" noChangeArrowheads="1"/>
          </p:cNvSpPr>
          <p:nvPr>
            <p:ph type="body" idx="1"/>
          </p:nvPr>
        </p:nvSpPr>
        <p:spPr>
          <a:xfrm>
            <a:off x="698500" y="2414588"/>
            <a:ext cx="7696200" cy="1447800"/>
          </a:xfrm>
          <a:noFill/>
          <a:ln/>
        </p:spPr>
        <p:txBody>
          <a:bodyPr/>
          <a:lstStyle/>
          <a:p>
            <a:r>
              <a:rPr lang="en-US"/>
              <a:t>Install the system for routine use.</a:t>
            </a:r>
          </a:p>
          <a:p>
            <a:r>
              <a:rPr lang="en-US"/>
              <a:t>Fix bugs, update, and enhance.</a:t>
            </a:r>
          </a:p>
        </p:txBody>
      </p:sp>
      <p:sp>
        <p:nvSpPr>
          <p:cNvPr id="134150" name="Rectangle 6"/>
          <p:cNvSpPr>
            <a:spLocks noChangeArrowheads="1"/>
          </p:cNvSpPr>
          <p:nvPr/>
        </p:nvSpPr>
        <p:spPr bwMode="auto">
          <a:xfrm>
            <a:off x="2576513" y="4405313"/>
            <a:ext cx="5041900" cy="1549400"/>
          </a:xfrm>
          <a:prstGeom prst="rect">
            <a:avLst/>
          </a:prstGeom>
          <a:noFill/>
          <a:ln w="12700">
            <a:noFill/>
            <a:miter lim="800000"/>
            <a:headEnd/>
            <a:tailEnd/>
          </a:ln>
          <a:effectLst/>
        </p:spPr>
        <p:txBody>
          <a:bodyPr wrap="none" lIns="90488" tIns="44450" rIns="90488" bIns="44450">
            <a:spAutoFit/>
          </a:bodyPr>
          <a:lstStyle/>
          <a:p>
            <a:r>
              <a:rPr lang="en-US">
                <a:solidFill>
                  <a:srgbClr val="114FFB"/>
                </a:solidFill>
              </a:rPr>
              <a:t>Go back to development phase.</a:t>
            </a:r>
          </a:p>
          <a:p>
            <a:endParaRPr lang="en-US">
              <a:solidFill>
                <a:srgbClr val="114FFB"/>
              </a:solidFill>
            </a:endParaRPr>
          </a:p>
          <a:p>
            <a:r>
              <a:rPr lang="en-US">
                <a:solidFill>
                  <a:srgbClr val="114FFB"/>
                </a:solidFill>
              </a:rPr>
              <a:t>This loop remains active throughout the</a:t>
            </a:r>
          </a:p>
          <a:p>
            <a:r>
              <a:rPr lang="en-US">
                <a:solidFill>
                  <a:srgbClr val="114FFB"/>
                </a:solidFill>
              </a:rPr>
              <a:t>life cycle of the project.</a:t>
            </a:r>
          </a:p>
        </p:txBody>
      </p:sp>
      <p:sp>
        <p:nvSpPr>
          <p:cNvPr id="134151" name="AutoShape 7"/>
          <p:cNvSpPr>
            <a:spLocks noChangeArrowheads="1"/>
          </p:cNvSpPr>
          <p:nvPr/>
        </p:nvSpPr>
        <p:spPr bwMode="auto">
          <a:xfrm flipH="1">
            <a:off x="1606550" y="4349750"/>
            <a:ext cx="901700" cy="520700"/>
          </a:xfrm>
          <a:prstGeom prst="rightArrow">
            <a:avLst>
              <a:gd name="adj1" fmla="val 50000"/>
              <a:gd name="adj2" fmla="val 86593"/>
            </a:avLst>
          </a:prstGeom>
          <a:solidFill>
            <a:srgbClr val="114FFB"/>
          </a:solidFill>
          <a:ln w="12700">
            <a:solidFill>
              <a:schemeClr val="tx1"/>
            </a:solidFill>
            <a:miter lim="800000"/>
            <a:headEnd/>
            <a:tailEnd/>
          </a:ln>
          <a:effectLst/>
        </p:spPr>
        <p:txBody>
          <a:bodyPr wrap="none" anchor="ctr"/>
          <a:lstStyle/>
          <a:p>
            <a:endParaRPr lang="en-US"/>
          </a:p>
        </p:txBody>
      </p:sp>
      <p:sp>
        <p:nvSpPr>
          <p:cNvPr id="8" name="Slide Number Placeholder 7"/>
          <p:cNvSpPr>
            <a:spLocks noGrp="1"/>
          </p:cNvSpPr>
          <p:nvPr>
            <p:ph type="sldNum" sz="quarter" idx="12"/>
          </p:nvPr>
        </p:nvSpPr>
        <p:spPr/>
        <p:txBody>
          <a:bodyPr/>
          <a:lstStyle/>
          <a:p>
            <a:fld id="{85AEF125-9228-474A-9769-CB0176B86345}" type="slidenum">
              <a:rPr lang="en-US" smtClean="0"/>
              <a:pPr/>
              <a:t>43</a:t>
            </a:fld>
            <a:endParaRPr lang="en-US"/>
          </a:p>
        </p:txBody>
      </p:sp>
    </p:spTree>
  </p:cSld>
  <p:clrMapOvr>
    <a:masterClrMapping/>
  </p:clrMapOvr>
  <p:transition/>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1426" name="Rectangle 2"/>
          <p:cNvSpPr>
            <a:spLocks noGrp="1" noChangeArrowheads="1"/>
          </p:cNvSpPr>
          <p:nvPr>
            <p:ph type="title"/>
          </p:nvPr>
        </p:nvSpPr>
        <p:spPr>
          <a:xfrm>
            <a:off x="1219200" y="0"/>
            <a:ext cx="6858000" cy="1600200"/>
          </a:xfrm>
          <a:noFill/>
          <a:ln/>
        </p:spPr>
        <p:txBody>
          <a:bodyPr/>
          <a:lstStyle/>
          <a:p>
            <a:r>
              <a:rPr lang="en-US" sz="3200"/>
              <a:t>How Do Expert Systems REALLY Differ from Conventional Programming Languages?</a:t>
            </a:r>
          </a:p>
        </p:txBody>
      </p:sp>
      <p:sp>
        <p:nvSpPr>
          <p:cNvPr id="231427" name="Rectangle 3"/>
          <p:cNvSpPr>
            <a:spLocks noGrp="1" noChangeArrowheads="1"/>
          </p:cNvSpPr>
          <p:nvPr>
            <p:ph type="body" idx="1"/>
          </p:nvPr>
        </p:nvSpPr>
        <p:spPr>
          <a:xfrm>
            <a:off x="698500" y="1981200"/>
            <a:ext cx="7696200" cy="4114800"/>
          </a:xfrm>
          <a:noFill/>
          <a:ln/>
        </p:spPr>
        <p:txBody>
          <a:bodyPr/>
          <a:lstStyle/>
          <a:p>
            <a:endParaRPr lang="en-US" sz="2400"/>
          </a:p>
          <a:p>
            <a:r>
              <a:rPr lang="en-US" sz="2400"/>
              <a:t>Primary difference is:</a:t>
            </a:r>
          </a:p>
          <a:p>
            <a:pPr lvl="1"/>
            <a:r>
              <a:rPr lang="en-US" sz="2200"/>
              <a:t>Expert systems are developed by examining ways a human expert would perform the task.</a:t>
            </a:r>
          </a:p>
          <a:p>
            <a:pPr lvl="1"/>
            <a:r>
              <a:rPr lang="en-US" sz="2200"/>
              <a:t>Conventional programs are developed by examining ways a computer would perform the task.</a:t>
            </a:r>
          </a:p>
          <a:p>
            <a:r>
              <a:rPr lang="en-US" sz="2400"/>
              <a:t>When built, both procedural and deterministic.</a:t>
            </a:r>
          </a:p>
          <a:p>
            <a:r>
              <a:rPr lang="en-US" sz="2400"/>
              <a:t>So the question that often comes out is....</a:t>
            </a:r>
          </a:p>
          <a:p>
            <a:pPr>
              <a:buFontTx/>
              <a:buNone/>
            </a:pPr>
            <a:endParaRPr lang="en-US" sz="800"/>
          </a:p>
          <a:p>
            <a:pPr lvl="1">
              <a:buFontTx/>
              <a:buNone/>
            </a:pPr>
            <a:r>
              <a:rPr lang="en-US" sz="2400" b="1"/>
              <a:t>	              </a:t>
            </a:r>
            <a:r>
              <a:rPr lang="en-US" sz="2400" b="1" u="sng"/>
              <a:t>Are expert systems truly intelligent?</a:t>
            </a:r>
          </a:p>
        </p:txBody>
      </p:sp>
      <p:sp>
        <p:nvSpPr>
          <p:cNvPr id="4" name="Slide Number Placeholder 3"/>
          <p:cNvSpPr>
            <a:spLocks noGrp="1"/>
          </p:cNvSpPr>
          <p:nvPr>
            <p:ph type="sldNum" sz="quarter" idx="12"/>
          </p:nvPr>
        </p:nvSpPr>
        <p:spPr/>
        <p:txBody>
          <a:bodyPr/>
          <a:lstStyle/>
          <a:p>
            <a:fld id="{85AEF125-9228-474A-9769-CB0176B86345}" type="slidenum">
              <a:rPr lang="en-US" smtClean="0"/>
              <a:pPr/>
              <a:t>44</a:t>
            </a:fld>
            <a:endParaRPr lang="en-US"/>
          </a:p>
        </p:txBody>
      </p:sp>
    </p:spTree>
  </p:cSld>
  <p:clrMapOvr>
    <a:masterClrMapping/>
  </p:clrMapOvr>
  <p:transition/>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0578" name="Rectangle 2"/>
          <p:cNvSpPr>
            <a:spLocks noGrp="1" noChangeArrowheads="1"/>
          </p:cNvSpPr>
          <p:nvPr>
            <p:ph type="title"/>
          </p:nvPr>
        </p:nvSpPr>
        <p:spPr>
          <a:xfrm>
            <a:off x="1127125" y="0"/>
            <a:ext cx="7564438" cy="1143000"/>
          </a:xfrm>
        </p:spPr>
        <p:txBody>
          <a:bodyPr/>
          <a:lstStyle/>
          <a:p>
            <a:r>
              <a:rPr lang="en-US" sz="3200"/>
              <a:t>Expert Systems vs Conventional Programs</a:t>
            </a:r>
          </a:p>
        </p:txBody>
      </p:sp>
      <p:sp>
        <p:nvSpPr>
          <p:cNvPr id="280579" name="Text Box 3"/>
          <p:cNvSpPr txBox="1">
            <a:spLocks noChangeArrowheads="1"/>
          </p:cNvSpPr>
          <p:nvPr/>
        </p:nvSpPr>
        <p:spPr bwMode="auto">
          <a:xfrm>
            <a:off x="228600" y="1600200"/>
            <a:ext cx="8805863" cy="4359275"/>
          </a:xfrm>
          <a:prstGeom prst="rect">
            <a:avLst/>
          </a:prstGeom>
          <a:noFill/>
          <a:ln w="12700">
            <a:noFill/>
            <a:miter lim="800000"/>
            <a:headEnd/>
            <a:tailEnd/>
          </a:ln>
          <a:effectLst/>
        </p:spPr>
        <p:txBody>
          <a:bodyPr wrap="none">
            <a:spAutoFit/>
          </a:bodyPr>
          <a:lstStyle/>
          <a:p>
            <a:r>
              <a:rPr lang="en-US" sz="2000" b="1">
                <a:solidFill>
                  <a:srgbClr val="000099"/>
                </a:solidFill>
              </a:rPr>
              <a:t>Characteristic	Conventional Program		Expert System	</a:t>
            </a:r>
          </a:p>
          <a:p>
            <a:r>
              <a:rPr lang="en-US" sz="2000" b="1">
                <a:solidFill>
                  <a:srgbClr val="000099"/>
                </a:solidFill>
              </a:rPr>
              <a:t>Control by...	</a:t>
            </a:r>
            <a:r>
              <a:rPr lang="en-US" sz="2000">
                <a:solidFill>
                  <a:srgbClr val="000099"/>
                </a:solidFill>
              </a:rPr>
              <a:t>Information &amp; control integrated	Knowledge separate from </a:t>
            </a:r>
          </a:p>
          <a:p>
            <a:r>
              <a:rPr lang="en-US" sz="2000">
                <a:solidFill>
                  <a:srgbClr val="000099"/>
                </a:solidFill>
              </a:rPr>
              <a:t>						control	</a:t>
            </a:r>
          </a:p>
          <a:p>
            <a:r>
              <a:rPr lang="en-US" sz="2000" b="1">
                <a:solidFill>
                  <a:srgbClr val="000099"/>
                </a:solidFill>
              </a:rPr>
              <a:t>Solution by...	</a:t>
            </a:r>
            <a:r>
              <a:rPr lang="en-US" sz="2000">
                <a:solidFill>
                  <a:srgbClr val="000099"/>
                </a:solidFill>
              </a:rPr>
              <a:t>Algorithm			Rules &amp; inference	</a:t>
            </a:r>
          </a:p>
          <a:p>
            <a:r>
              <a:rPr lang="en-US" sz="2000" b="1">
                <a:solidFill>
                  <a:srgbClr val="000099"/>
                </a:solidFill>
              </a:rPr>
              <a:t>Execution	</a:t>
            </a:r>
            <a:r>
              <a:rPr lang="en-US" sz="2000">
                <a:solidFill>
                  <a:srgbClr val="000099"/>
                </a:solidFill>
              </a:rPr>
              <a:t>Generally sequential		Opportunistic rules	</a:t>
            </a:r>
          </a:p>
          <a:p>
            <a:r>
              <a:rPr lang="en-US" sz="2000" b="1">
                <a:solidFill>
                  <a:srgbClr val="000099"/>
                </a:solidFill>
              </a:rPr>
              <a:t>Input		</a:t>
            </a:r>
            <a:r>
              <a:rPr lang="en-US" sz="2000">
                <a:solidFill>
                  <a:srgbClr val="000099"/>
                </a:solidFill>
              </a:rPr>
              <a:t>Must be complete			Can be Incomplete	</a:t>
            </a:r>
          </a:p>
          <a:p>
            <a:r>
              <a:rPr lang="en-US" sz="2000" b="1">
                <a:solidFill>
                  <a:srgbClr val="000099"/>
                </a:solidFill>
              </a:rPr>
              <a:t>Design		</a:t>
            </a:r>
            <a:r>
              <a:rPr lang="en-US" sz="2000">
                <a:solidFill>
                  <a:srgbClr val="000099"/>
                </a:solidFill>
              </a:rPr>
              <a:t>Structured			Little or none	</a:t>
            </a:r>
          </a:p>
          <a:p>
            <a:r>
              <a:rPr lang="en-US" sz="2000" b="1">
                <a:solidFill>
                  <a:srgbClr val="000099"/>
                </a:solidFill>
              </a:rPr>
              <a:t>Expansion	</a:t>
            </a:r>
            <a:r>
              <a:rPr lang="en-US" sz="2000">
                <a:solidFill>
                  <a:srgbClr val="000099"/>
                </a:solidFill>
              </a:rPr>
              <a:t>Done in major jumps		Incremental</a:t>
            </a:r>
          </a:p>
          <a:p>
            <a:r>
              <a:rPr lang="en-US" sz="2000" b="1">
                <a:solidFill>
                  <a:srgbClr val="000099"/>
                </a:solidFill>
              </a:rPr>
              <a:t>Representation</a:t>
            </a:r>
            <a:r>
              <a:rPr lang="en-US" sz="2000">
                <a:solidFill>
                  <a:srgbClr val="000099"/>
                </a:solidFill>
              </a:rPr>
              <a:t>	Numeric				Symbolic</a:t>
            </a:r>
          </a:p>
          <a:p>
            <a:r>
              <a:rPr lang="en-US" sz="2000" b="1">
                <a:solidFill>
                  <a:srgbClr val="000099"/>
                </a:solidFill>
              </a:rPr>
              <a:t>Modify	</a:t>
            </a:r>
            <a:r>
              <a:rPr lang="en-US" sz="2000">
                <a:solidFill>
                  <a:srgbClr val="000099"/>
                </a:solidFill>
              </a:rPr>
              <a:t>	Difficult to modify		Easy to modify</a:t>
            </a:r>
          </a:p>
          <a:p>
            <a:r>
              <a:rPr lang="en-US" sz="2000" b="1">
                <a:solidFill>
                  <a:srgbClr val="000099"/>
                </a:solidFill>
              </a:rPr>
              <a:t>Results</a:t>
            </a:r>
            <a:r>
              <a:rPr lang="en-US" sz="2000">
                <a:solidFill>
                  <a:srgbClr val="000099"/>
                </a:solidFill>
              </a:rPr>
              <a:t>		Final result given			Recommendation w/expansion</a:t>
            </a:r>
          </a:p>
          <a:p>
            <a:r>
              <a:rPr lang="en-US" sz="2000" b="1">
                <a:solidFill>
                  <a:srgbClr val="000099"/>
                </a:solidFill>
              </a:rPr>
              <a:t>Interface</a:t>
            </a:r>
            <a:r>
              <a:rPr lang="en-US" sz="2000">
                <a:solidFill>
                  <a:srgbClr val="000099"/>
                </a:solidFill>
              </a:rPr>
              <a:t>	Command interface		Natural dialogue</a:t>
            </a:r>
          </a:p>
          <a:p>
            <a:r>
              <a:rPr lang="en-US" sz="2000" b="1">
                <a:solidFill>
                  <a:srgbClr val="000099"/>
                </a:solidFill>
              </a:rPr>
              <a:t>Answers</a:t>
            </a:r>
            <a:r>
              <a:rPr lang="en-US" sz="2000">
                <a:solidFill>
                  <a:srgbClr val="000099"/>
                </a:solidFill>
              </a:rPr>
              <a:t>	Optimal Solution			Acceptable solution</a:t>
            </a:r>
          </a:p>
          <a:p>
            <a:endParaRPr lang="en-US" sz="2000">
              <a:solidFill>
                <a:srgbClr val="000099"/>
              </a:solidFill>
            </a:endParaRPr>
          </a:p>
        </p:txBody>
      </p:sp>
      <p:sp>
        <p:nvSpPr>
          <p:cNvPr id="4" name="Slide Number Placeholder 3"/>
          <p:cNvSpPr>
            <a:spLocks noGrp="1"/>
          </p:cNvSpPr>
          <p:nvPr>
            <p:ph type="sldNum" sz="quarter" idx="12"/>
          </p:nvPr>
        </p:nvSpPr>
        <p:spPr/>
        <p:txBody>
          <a:bodyPr/>
          <a:lstStyle/>
          <a:p>
            <a:fld id="{EE9549BA-11BA-415C-BD7A-B83ACBA651F3}" type="slidenum">
              <a:rPr lang="en-US" smtClean="0"/>
              <a:pPr/>
              <a:t>45</a:t>
            </a:fld>
            <a:endParaRPr lang="en-US"/>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Rectangle 2"/>
          <p:cNvSpPr>
            <a:spLocks noGrp="1" noChangeArrowheads="1"/>
          </p:cNvSpPr>
          <p:nvPr>
            <p:ph type="title"/>
          </p:nvPr>
        </p:nvSpPr>
        <p:spPr>
          <a:xfrm>
            <a:off x="1524000" y="0"/>
            <a:ext cx="6858000" cy="1219200"/>
          </a:xfrm>
          <a:noFill/>
          <a:ln/>
        </p:spPr>
        <p:txBody>
          <a:bodyPr/>
          <a:lstStyle/>
          <a:p>
            <a:r>
              <a:rPr lang="en-US" sz="3600"/>
              <a:t>Application Categories Re-Visited</a:t>
            </a:r>
          </a:p>
        </p:txBody>
      </p:sp>
      <p:sp>
        <p:nvSpPr>
          <p:cNvPr id="138243" name="Rectangle 3"/>
          <p:cNvSpPr>
            <a:spLocks noGrp="1" noChangeArrowheads="1"/>
          </p:cNvSpPr>
          <p:nvPr>
            <p:ph type="body" idx="1"/>
          </p:nvPr>
        </p:nvSpPr>
        <p:spPr>
          <a:xfrm>
            <a:off x="762000" y="1219200"/>
            <a:ext cx="8001000" cy="4114800"/>
          </a:xfrm>
          <a:noFill/>
          <a:ln/>
        </p:spPr>
        <p:txBody>
          <a:bodyPr/>
          <a:lstStyle/>
          <a:p>
            <a:r>
              <a:rPr lang="en-US" sz="2000"/>
              <a:t>Interpretation		Inferring situation from observations/data</a:t>
            </a:r>
          </a:p>
          <a:p>
            <a:r>
              <a:rPr lang="en-US" sz="2000"/>
              <a:t>Prediction		Inferring likely consequences of situation</a:t>
            </a:r>
          </a:p>
          <a:p>
            <a:r>
              <a:rPr lang="en-US" sz="2000"/>
              <a:t>Diagnosis		Inferring malfunctions</a:t>
            </a:r>
          </a:p>
          <a:p>
            <a:r>
              <a:rPr lang="en-US" sz="2000"/>
              <a:t>Design		Configuring objects under constraints</a:t>
            </a:r>
          </a:p>
          <a:p>
            <a:r>
              <a:rPr lang="en-US" sz="2000"/>
              <a:t>Planning		Developing plans to achieve goals</a:t>
            </a:r>
          </a:p>
          <a:p>
            <a:r>
              <a:rPr lang="en-US" sz="2000"/>
              <a:t>Monitoring		Comparing observations to plans</a:t>
            </a:r>
          </a:p>
          <a:p>
            <a:r>
              <a:rPr lang="en-US" sz="2000"/>
              <a:t>Debugging		Prescribing remedies for malfunctions</a:t>
            </a:r>
          </a:p>
          <a:p>
            <a:r>
              <a:rPr lang="en-US" sz="2000"/>
              <a:t>Repair		Executing a plan to administer a remedy</a:t>
            </a:r>
          </a:p>
          <a:p>
            <a:r>
              <a:rPr lang="en-US" sz="2000"/>
              <a:t>Instruction		Diagnosing, debugging, and correcting				student performance</a:t>
            </a:r>
          </a:p>
          <a:p>
            <a:r>
              <a:rPr lang="en-US" sz="2000"/>
              <a:t>Control		Managing system behavior</a:t>
            </a:r>
          </a:p>
          <a:p>
            <a:r>
              <a:rPr lang="en-US" sz="2000"/>
              <a:t>Selection		Identifying best choice from a list of 				possibilities</a:t>
            </a:r>
          </a:p>
          <a:p>
            <a:r>
              <a:rPr lang="en-US" sz="2000"/>
              <a:t>Simulation		Modeling the interaction between system 				components</a:t>
            </a:r>
          </a:p>
        </p:txBody>
      </p:sp>
      <p:sp>
        <p:nvSpPr>
          <p:cNvPr id="4" name="Slide Number Placeholder 3"/>
          <p:cNvSpPr>
            <a:spLocks noGrp="1"/>
          </p:cNvSpPr>
          <p:nvPr>
            <p:ph type="sldNum" sz="quarter" idx="12"/>
          </p:nvPr>
        </p:nvSpPr>
        <p:spPr/>
        <p:txBody>
          <a:bodyPr/>
          <a:lstStyle/>
          <a:p>
            <a:fld id="{85AEF125-9228-474A-9769-CB0176B86345}" type="slidenum">
              <a:rPr lang="en-US" smtClean="0"/>
              <a:pPr/>
              <a:t>46</a:t>
            </a:fld>
            <a:endParaRPr lang="en-US"/>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02" name="Rectangle 1026"/>
          <p:cNvSpPr>
            <a:spLocks noGrp="1" noChangeArrowheads="1"/>
          </p:cNvSpPr>
          <p:nvPr>
            <p:ph type="title"/>
          </p:nvPr>
        </p:nvSpPr>
        <p:spPr>
          <a:xfrm>
            <a:off x="1127125" y="0"/>
            <a:ext cx="7564438" cy="1143000"/>
          </a:xfrm>
        </p:spPr>
        <p:txBody>
          <a:bodyPr/>
          <a:lstStyle/>
          <a:p>
            <a:r>
              <a:rPr lang="en-US"/>
              <a:t>Level of Understanding</a:t>
            </a:r>
          </a:p>
        </p:txBody>
      </p:sp>
      <p:sp>
        <p:nvSpPr>
          <p:cNvPr id="256013" name="Text Box 1037"/>
          <p:cNvSpPr txBox="1">
            <a:spLocks noChangeArrowheads="1"/>
          </p:cNvSpPr>
          <p:nvPr/>
        </p:nvSpPr>
        <p:spPr bwMode="auto">
          <a:xfrm>
            <a:off x="1509713" y="4557713"/>
            <a:ext cx="852487" cy="336550"/>
          </a:xfrm>
          <a:prstGeom prst="rect">
            <a:avLst/>
          </a:prstGeom>
          <a:noFill/>
          <a:ln w="12700">
            <a:noFill/>
            <a:miter lim="800000"/>
            <a:headEnd/>
            <a:tailEnd/>
          </a:ln>
          <a:effectLst/>
        </p:spPr>
        <p:txBody>
          <a:bodyPr wrap="none">
            <a:spAutoFit/>
          </a:bodyPr>
          <a:lstStyle/>
          <a:p>
            <a:r>
              <a:rPr lang="en-US" sz="1600">
                <a:solidFill>
                  <a:srgbClr val="000099"/>
                </a:solidFill>
              </a:rPr>
              <a:t>Specific</a:t>
            </a:r>
          </a:p>
        </p:txBody>
      </p:sp>
      <p:grpSp>
        <p:nvGrpSpPr>
          <p:cNvPr id="256021" name="Group 1045"/>
          <p:cNvGrpSpPr>
            <a:grpSpLocks/>
          </p:cNvGrpSpPr>
          <p:nvPr/>
        </p:nvGrpSpPr>
        <p:grpSpPr bwMode="auto">
          <a:xfrm>
            <a:off x="1736725" y="1617663"/>
            <a:ext cx="4651375" cy="3657600"/>
            <a:chOff x="1094" y="1311"/>
            <a:chExt cx="2930" cy="2304"/>
          </a:xfrm>
        </p:grpSpPr>
        <p:sp>
          <p:nvSpPr>
            <p:cNvPr id="256003" name="Line 1027"/>
            <p:cNvSpPr>
              <a:spLocks noChangeShapeType="1"/>
            </p:cNvSpPr>
            <p:nvPr/>
          </p:nvSpPr>
          <p:spPr bwMode="auto">
            <a:xfrm>
              <a:off x="1728" y="1584"/>
              <a:ext cx="0" cy="1440"/>
            </a:xfrm>
            <a:prstGeom prst="line">
              <a:avLst/>
            </a:prstGeom>
            <a:noFill/>
            <a:ln w="12700">
              <a:solidFill>
                <a:schemeClr val="tx1"/>
              </a:solidFill>
              <a:round/>
              <a:headEnd/>
              <a:tailEnd/>
            </a:ln>
            <a:effectLst/>
          </p:spPr>
          <p:txBody>
            <a:bodyPr wrap="none" anchor="ctr"/>
            <a:lstStyle/>
            <a:p>
              <a:endParaRPr lang="en-US"/>
            </a:p>
          </p:txBody>
        </p:sp>
        <p:sp>
          <p:nvSpPr>
            <p:cNvPr id="256004" name="Line 1028"/>
            <p:cNvSpPr>
              <a:spLocks noChangeShapeType="1"/>
            </p:cNvSpPr>
            <p:nvPr/>
          </p:nvSpPr>
          <p:spPr bwMode="auto">
            <a:xfrm>
              <a:off x="1728" y="3024"/>
              <a:ext cx="2256" cy="0"/>
            </a:xfrm>
            <a:prstGeom prst="line">
              <a:avLst/>
            </a:prstGeom>
            <a:noFill/>
            <a:ln w="12700">
              <a:solidFill>
                <a:schemeClr val="tx1"/>
              </a:solidFill>
              <a:round/>
              <a:headEnd/>
              <a:tailEnd/>
            </a:ln>
            <a:effectLst/>
          </p:spPr>
          <p:txBody>
            <a:bodyPr wrap="none" anchor="ctr"/>
            <a:lstStyle/>
            <a:p>
              <a:endParaRPr lang="en-US"/>
            </a:p>
          </p:txBody>
        </p:sp>
        <p:sp>
          <p:nvSpPr>
            <p:cNvPr id="256005" name="Text Box 1029"/>
            <p:cNvSpPr txBox="1">
              <a:spLocks noChangeArrowheads="1"/>
            </p:cNvSpPr>
            <p:nvPr/>
          </p:nvSpPr>
          <p:spPr bwMode="auto">
            <a:xfrm>
              <a:off x="1094" y="1479"/>
              <a:ext cx="394" cy="212"/>
            </a:xfrm>
            <a:prstGeom prst="rect">
              <a:avLst/>
            </a:prstGeom>
            <a:noFill/>
            <a:ln w="12700">
              <a:noFill/>
              <a:miter lim="800000"/>
              <a:headEnd/>
              <a:tailEnd/>
            </a:ln>
            <a:effectLst/>
          </p:spPr>
          <p:txBody>
            <a:bodyPr wrap="none">
              <a:spAutoFit/>
            </a:bodyPr>
            <a:lstStyle/>
            <a:p>
              <a:r>
                <a:rPr lang="en-US" sz="1600">
                  <a:solidFill>
                    <a:srgbClr val="000099"/>
                  </a:solidFill>
                </a:rPr>
                <a:t>Wide</a:t>
              </a:r>
              <a:endParaRPr lang="en-US" sz="1800">
                <a:solidFill>
                  <a:srgbClr val="000099"/>
                </a:solidFill>
              </a:endParaRPr>
            </a:p>
          </p:txBody>
        </p:sp>
        <p:grpSp>
          <p:nvGrpSpPr>
            <p:cNvPr id="256012" name="Group 1036"/>
            <p:cNvGrpSpPr>
              <a:grpSpLocks/>
            </p:cNvGrpSpPr>
            <p:nvPr/>
          </p:nvGrpSpPr>
          <p:grpSpPr bwMode="auto">
            <a:xfrm>
              <a:off x="1200" y="1872"/>
              <a:ext cx="220" cy="855"/>
              <a:chOff x="1200" y="1872"/>
              <a:chExt cx="220" cy="855"/>
            </a:xfrm>
          </p:grpSpPr>
          <p:sp>
            <p:nvSpPr>
              <p:cNvPr id="256007" name="Text Box 1031"/>
              <p:cNvSpPr txBox="1">
                <a:spLocks noChangeArrowheads="1"/>
              </p:cNvSpPr>
              <p:nvPr/>
            </p:nvSpPr>
            <p:spPr bwMode="auto">
              <a:xfrm>
                <a:off x="1200" y="1872"/>
                <a:ext cx="196" cy="231"/>
              </a:xfrm>
              <a:prstGeom prst="rect">
                <a:avLst/>
              </a:prstGeom>
              <a:noFill/>
              <a:ln w="12700">
                <a:noFill/>
                <a:miter lim="800000"/>
                <a:headEnd/>
                <a:tailEnd/>
              </a:ln>
              <a:effectLst/>
            </p:spPr>
            <p:txBody>
              <a:bodyPr wrap="none">
                <a:spAutoFit/>
              </a:bodyPr>
              <a:lstStyle/>
              <a:p>
                <a:r>
                  <a:rPr lang="en-US" sz="1800">
                    <a:solidFill>
                      <a:srgbClr val="000099"/>
                    </a:solidFill>
                  </a:rPr>
                  <a:t>S</a:t>
                </a:r>
              </a:p>
            </p:txBody>
          </p:sp>
          <p:sp>
            <p:nvSpPr>
              <p:cNvPr id="256008" name="Text Box 1032"/>
              <p:cNvSpPr txBox="1">
                <a:spLocks noChangeArrowheads="1"/>
              </p:cNvSpPr>
              <p:nvPr/>
            </p:nvSpPr>
            <p:spPr bwMode="auto">
              <a:xfrm>
                <a:off x="1200" y="2016"/>
                <a:ext cx="212" cy="231"/>
              </a:xfrm>
              <a:prstGeom prst="rect">
                <a:avLst/>
              </a:prstGeom>
              <a:noFill/>
              <a:ln w="12700">
                <a:noFill/>
                <a:miter lim="800000"/>
                <a:headEnd/>
                <a:tailEnd/>
              </a:ln>
              <a:effectLst/>
            </p:spPr>
            <p:txBody>
              <a:bodyPr wrap="none">
                <a:spAutoFit/>
              </a:bodyPr>
              <a:lstStyle/>
              <a:p>
                <a:r>
                  <a:rPr lang="en-US" sz="1800">
                    <a:solidFill>
                      <a:srgbClr val="000099"/>
                    </a:solidFill>
                  </a:rPr>
                  <a:t>C</a:t>
                </a:r>
              </a:p>
            </p:txBody>
          </p:sp>
          <p:sp>
            <p:nvSpPr>
              <p:cNvPr id="256009" name="Text Box 1033"/>
              <p:cNvSpPr txBox="1">
                <a:spLocks noChangeArrowheads="1"/>
              </p:cNvSpPr>
              <p:nvPr/>
            </p:nvSpPr>
            <p:spPr bwMode="auto">
              <a:xfrm>
                <a:off x="1200" y="2160"/>
                <a:ext cx="220" cy="231"/>
              </a:xfrm>
              <a:prstGeom prst="rect">
                <a:avLst/>
              </a:prstGeom>
              <a:noFill/>
              <a:ln w="12700">
                <a:noFill/>
                <a:miter lim="800000"/>
                <a:headEnd/>
                <a:tailEnd/>
              </a:ln>
              <a:effectLst/>
            </p:spPr>
            <p:txBody>
              <a:bodyPr wrap="none">
                <a:spAutoFit/>
              </a:bodyPr>
              <a:lstStyle/>
              <a:p>
                <a:r>
                  <a:rPr lang="en-US" sz="1800">
                    <a:solidFill>
                      <a:srgbClr val="000099"/>
                    </a:solidFill>
                  </a:rPr>
                  <a:t>O</a:t>
                </a:r>
              </a:p>
            </p:txBody>
          </p:sp>
          <p:sp>
            <p:nvSpPr>
              <p:cNvPr id="256010" name="Text Box 1034"/>
              <p:cNvSpPr txBox="1">
                <a:spLocks noChangeArrowheads="1"/>
              </p:cNvSpPr>
              <p:nvPr/>
            </p:nvSpPr>
            <p:spPr bwMode="auto">
              <a:xfrm>
                <a:off x="1200" y="2352"/>
                <a:ext cx="196" cy="231"/>
              </a:xfrm>
              <a:prstGeom prst="rect">
                <a:avLst/>
              </a:prstGeom>
              <a:noFill/>
              <a:ln w="12700">
                <a:noFill/>
                <a:miter lim="800000"/>
                <a:headEnd/>
                <a:tailEnd/>
              </a:ln>
              <a:effectLst/>
            </p:spPr>
            <p:txBody>
              <a:bodyPr wrap="none">
                <a:spAutoFit/>
              </a:bodyPr>
              <a:lstStyle/>
              <a:p>
                <a:r>
                  <a:rPr lang="en-US" sz="1800">
                    <a:solidFill>
                      <a:srgbClr val="000099"/>
                    </a:solidFill>
                  </a:rPr>
                  <a:t>P</a:t>
                </a:r>
              </a:p>
            </p:txBody>
          </p:sp>
          <p:sp>
            <p:nvSpPr>
              <p:cNvPr id="256011" name="Text Box 1035"/>
              <p:cNvSpPr txBox="1">
                <a:spLocks noChangeArrowheads="1"/>
              </p:cNvSpPr>
              <p:nvPr/>
            </p:nvSpPr>
            <p:spPr bwMode="auto">
              <a:xfrm>
                <a:off x="1200" y="2496"/>
                <a:ext cx="204" cy="231"/>
              </a:xfrm>
              <a:prstGeom prst="rect">
                <a:avLst/>
              </a:prstGeom>
              <a:noFill/>
              <a:ln w="12700">
                <a:noFill/>
                <a:miter lim="800000"/>
                <a:headEnd/>
                <a:tailEnd/>
              </a:ln>
              <a:effectLst/>
            </p:spPr>
            <p:txBody>
              <a:bodyPr wrap="none">
                <a:spAutoFit/>
              </a:bodyPr>
              <a:lstStyle/>
              <a:p>
                <a:r>
                  <a:rPr lang="en-US" sz="1800">
                    <a:solidFill>
                      <a:srgbClr val="000099"/>
                    </a:solidFill>
                  </a:rPr>
                  <a:t>E</a:t>
                </a:r>
              </a:p>
            </p:txBody>
          </p:sp>
        </p:grpSp>
        <p:sp>
          <p:nvSpPr>
            <p:cNvPr id="256014" name="Text Box 1038"/>
            <p:cNvSpPr txBox="1">
              <a:spLocks noChangeArrowheads="1"/>
            </p:cNvSpPr>
            <p:nvPr/>
          </p:nvSpPr>
          <p:spPr bwMode="auto">
            <a:xfrm>
              <a:off x="1670" y="3111"/>
              <a:ext cx="523" cy="212"/>
            </a:xfrm>
            <a:prstGeom prst="rect">
              <a:avLst/>
            </a:prstGeom>
            <a:noFill/>
            <a:ln w="12700">
              <a:noFill/>
              <a:miter lim="800000"/>
              <a:headEnd/>
              <a:tailEnd/>
            </a:ln>
            <a:effectLst/>
          </p:spPr>
          <p:txBody>
            <a:bodyPr wrap="none">
              <a:spAutoFit/>
            </a:bodyPr>
            <a:lstStyle/>
            <a:p>
              <a:r>
                <a:rPr lang="en-US" sz="1600">
                  <a:solidFill>
                    <a:srgbClr val="000099"/>
                  </a:solidFill>
                </a:rPr>
                <a:t>Limited</a:t>
              </a:r>
            </a:p>
          </p:txBody>
        </p:sp>
        <p:sp>
          <p:nvSpPr>
            <p:cNvPr id="256015" name="Text Box 1039"/>
            <p:cNvSpPr txBox="1">
              <a:spLocks noChangeArrowheads="1"/>
            </p:cNvSpPr>
            <p:nvPr/>
          </p:nvSpPr>
          <p:spPr bwMode="auto">
            <a:xfrm>
              <a:off x="3638" y="3170"/>
              <a:ext cx="386" cy="212"/>
            </a:xfrm>
            <a:prstGeom prst="rect">
              <a:avLst/>
            </a:prstGeom>
            <a:noFill/>
            <a:ln w="12700">
              <a:noFill/>
              <a:miter lim="800000"/>
              <a:headEnd/>
              <a:tailEnd/>
            </a:ln>
            <a:effectLst/>
          </p:spPr>
          <p:txBody>
            <a:bodyPr wrap="none">
              <a:spAutoFit/>
            </a:bodyPr>
            <a:lstStyle/>
            <a:p>
              <a:r>
                <a:rPr lang="en-US" sz="1600">
                  <a:solidFill>
                    <a:srgbClr val="000099"/>
                  </a:solidFill>
                </a:rPr>
                <a:t>Deep</a:t>
              </a:r>
            </a:p>
          </p:txBody>
        </p:sp>
        <p:sp>
          <p:nvSpPr>
            <p:cNvPr id="256016" name="Text Box 1040"/>
            <p:cNvSpPr txBox="1">
              <a:spLocks noChangeArrowheads="1"/>
            </p:cNvSpPr>
            <p:nvPr/>
          </p:nvSpPr>
          <p:spPr bwMode="auto">
            <a:xfrm>
              <a:off x="2534" y="1311"/>
              <a:ext cx="660" cy="231"/>
            </a:xfrm>
            <a:prstGeom prst="rect">
              <a:avLst/>
            </a:prstGeom>
            <a:noFill/>
            <a:ln w="12700">
              <a:noFill/>
              <a:miter lim="800000"/>
              <a:headEnd/>
              <a:tailEnd/>
            </a:ln>
            <a:effectLst/>
          </p:spPr>
          <p:txBody>
            <a:bodyPr wrap="none">
              <a:spAutoFit/>
            </a:bodyPr>
            <a:lstStyle/>
            <a:p>
              <a:r>
                <a:rPr lang="en-US" sz="1800">
                  <a:solidFill>
                    <a:srgbClr val="000099"/>
                  </a:solidFill>
                </a:rPr>
                <a:t>Problems</a:t>
              </a:r>
            </a:p>
          </p:txBody>
        </p:sp>
        <p:sp>
          <p:nvSpPr>
            <p:cNvPr id="256017" name="Arc 1041"/>
            <p:cNvSpPr>
              <a:spLocks/>
            </p:cNvSpPr>
            <p:nvPr/>
          </p:nvSpPr>
          <p:spPr bwMode="auto">
            <a:xfrm>
              <a:off x="1728" y="2247"/>
              <a:ext cx="806" cy="777"/>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solidFill>
              <a:srgbClr val="B3B3B3"/>
            </a:solidFill>
            <a:ln w="12700">
              <a:solidFill>
                <a:schemeClr val="tx1"/>
              </a:solidFill>
              <a:round/>
              <a:headEnd/>
              <a:tailEnd/>
            </a:ln>
            <a:effectLst/>
          </p:spPr>
          <p:txBody>
            <a:bodyPr wrap="none" anchor="ctr"/>
            <a:lstStyle/>
            <a:p>
              <a:endParaRPr lang="en-US"/>
            </a:p>
          </p:txBody>
        </p:sp>
        <p:sp>
          <p:nvSpPr>
            <p:cNvPr id="256018" name="Text Box 1042"/>
            <p:cNvSpPr txBox="1">
              <a:spLocks noChangeArrowheads="1"/>
            </p:cNvSpPr>
            <p:nvPr/>
          </p:nvSpPr>
          <p:spPr bwMode="auto">
            <a:xfrm>
              <a:off x="2193" y="3384"/>
              <a:ext cx="1484" cy="231"/>
            </a:xfrm>
            <a:prstGeom prst="rect">
              <a:avLst/>
            </a:prstGeom>
            <a:noFill/>
            <a:ln w="12700">
              <a:noFill/>
              <a:miter lim="800000"/>
              <a:headEnd/>
              <a:tailEnd/>
            </a:ln>
            <a:effectLst/>
          </p:spPr>
          <p:txBody>
            <a:bodyPr wrap="none">
              <a:spAutoFit/>
            </a:bodyPr>
            <a:lstStyle/>
            <a:p>
              <a:r>
                <a:rPr lang="en-US" sz="1800">
                  <a:solidFill>
                    <a:srgbClr val="000099"/>
                  </a:solidFill>
                </a:rPr>
                <a:t>Level of Understanding</a:t>
              </a:r>
            </a:p>
          </p:txBody>
        </p:sp>
        <p:sp>
          <p:nvSpPr>
            <p:cNvPr id="256020" name="Text Box 1044"/>
            <p:cNvSpPr txBox="1">
              <a:spLocks noChangeArrowheads="1"/>
            </p:cNvSpPr>
            <p:nvPr/>
          </p:nvSpPr>
          <p:spPr bwMode="auto">
            <a:xfrm>
              <a:off x="1766" y="2415"/>
              <a:ext cx="596" cy="404"/>
            </a:xfrm>
            <a:prstGeom prst="rect">
              <a:avLst/>
            </a:prstGeom>
            <a:noFill/>
            <a:ln w="12700">
              <a:noFill/>
              <a:miter lim="800000"/>
              <a:headEnd/>
              <a:tailEnd/>
            </a:ln>
            <a:effectLst/>
          </p:spPr>
          <p:txBody>
            <a:bodyPr wrap="none">
              <a:spAutoFit/>
            </a:bodyPr>
            <a:lstStyle/>
            <a:p>
              <a:r>
                <a:rPr lang="en-US" sz="1800">
                  <a:solidFill>
                    <a:srgbClr val="000099"/>
                  </a:solidFill>
                </a:rPr>
                <a:t>Expert</a:t>
              </a:r>
            </a:p>
            <a:p>
              <a:r>
                <a:rPr lang="en-US" sz="1800">
                  <a:solidFill>
                    <a:srgbClr val="000099"/>
                  </a:solidFill>
                </a:rPr>
                <a:t>Systems</a:t>
              </a:r>
            </a:p>
          </p:txBody>
        </p:sp>
      </p:grpSp>
      <p:sp>
        <p:nvSpPr>
          <p:cNvPr id="256022" name="Text Box 1046"/>
          <p:cNvSpPr txBox="1">
            <a:spLocks noChangeArrowheads="1"/>
          </p:cNvSpPr>
          <p:nvPr/>
        </p:nvSpPr>
        <p:spPr bwMode="auto">
          <a:xfrm>
            <a:off x="381000" y="5791200"/>
            <a:ext cx="8705850" cy="701675"/>
          </a:xfrm>
          <a:prstGeom prst="rect">
            <a:avLst/>
          </a:prstGeom>
          <a:noFill/>
          <a:ln w="12700">
            <a:noFill/>
            <a:miter lim="800000"/>
            <a:headEnd/>
            <a:tailEnd/>
          </a:ln>
          <a:effectLst/>
        </p:spPr>
        <p:txBody>
          <a:bodyPr wrap="none">
            <a:spAutoFit/>
          </a:bodyPr>
          <a:lstStyle/>
          <a:p>
            <a:r>
              <a:rPr lang="en-US" sz="2000" i="1">
                <a:solidFill>
                  <a:srgbClr val="000099"/>
                </a:solidFill>
              </a:rPr>
              <a:t>Defining the problem to fall within the shaded area of the graph is very important - </a:t>
            </a:r>
          </a:p>
          <a:p>
            <a:r>
              <a:rPr lang="en-US" sz="2000" i="1">
                <a:solidFill>
                  <a:srgbClr val="000099"/>
                </a:solidFill>
              </a:rPr>
              <a:t>Problem should NOT have too large a scope or too deep a level of understanding.</a:t>
            </a:r>
          </a:p>
        </p:txBody>
      </p:sp>
      <p:sp>
        <p:nvSpPr>
          <p:cNvPr id="21" name="Slide Number Placeholder 20"/>
          <p:cNvSpPr>
            <a:spLocks noGrp="1"/>
          </p:cNvSpPr>
          <p:nvPr>
            <p:ph type="sldNum" sz="quarter" idx="12"/>
          </p:nvPr>
        </p:nvSpPr>
        <p:spPr/>
        <p:txBody>
          <a:bodyPr/>
          <a:lstStyle/>
          <a:p>
            <a:fld id="{EE9549BA-11BA-415C-BD7A-B83ACBA651F3}" type="slidenum">
              <a:rPr lang="en-US" smtClean="0"/>
              <a:pPr/>
              <a:t>5</a:t>
            </a:fld>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2754" name="Rectangle 2"/>
          <p:cNvSpPr>
            <a:spLocks noChangeArrowheads="1"/>
          </p:cNvSpPr>
          <p:nvPr/>
        </p:nvSpPr>
        <p:spPr bwMode="auto">
          <a:xfrm>
            <a:off x="685800" y="6248400"/>
            <a:ext cx="1905000" cy="457200"/>
          </a:xfrm>
          <a:prstGeom prst="rect">
            <a:avLst/>
          </a:prstGeom>
          <a:noFill/>
          <a:ln w="12700">
            <a:noFill/>
            <a:miter lim="800000"/>
            <a:headEnd/>
            <a:tailEnd/>
          </a:ln>
          <a:effectLst/>
        </p:spPr>
        <p:txBody>
          <a:bodyPr wrap="none" anchor="ctr"/>
          <a:lstStyle/>
          <a:p>
            <a:endParaRPr lang="en-US"/>
          </a:p>
        </p:txBody>
      </p:sp>
      <p:sp>
        <p:nvSpPr>
          <p:cNvPr id="202755" name="Rectangle 3"/>
          <p:cNvSpPr>
            <a:spLocks noChangeArrowheads="1"/>
          </p:cNvSpPr>
          <p:nvPr/>
        </p:nvSpPr>
        <p:spPr bwMode="auto">
          <a:xfrm>
            <a:off x="3124200" y="6248400"/>
            <a:ext cx="2895600" cy="457200"/>
          </a:xfrm>
          <a:prstGeom prst="rect">
            <a:avLst/>
          </a:prstGeom>
          <a:noFill/>
          <a:ln w="12700">
            <a:noFill/>
            <a:miter lim="800000"/>
            <a:headEnd/>
            <a:tailEnd/>
          </a:ln>
          <a:effectLst/>
        </p:spPr>
        <p:txBody>
          <a:bodyPr wrap="none" anchor="ctr"/>
          <a:lstStyle/>
          <a:p>
            <a:endParaRPr lang="en-US"/>
          </a:p>
        </p:txBody>
      </p:sp>
      <p:sp>
        <p:nvSpPr>
          <p:cNvPr id="202756" name="Rectangle 4"/>
          <p:cNvSpPr>
            <a:spLocks noGrp="1" noChangeArrowheads="1"/>
          </p:cNvSpPr>
          <p:nvPr>
            <p:ph type="title"/>
          </p:nvPr>
        </p:nvSpPr>
        <p:spPr>
          <a:xfrm>
            <a:off x="1438275" y="0"/>
            <a:ext cx="7019925" cy="758825"/>
          </a:xfrm>
          <a:noFill/>
          <a:ln/>
        </p:spPr>
        <p:txBody>
          <a:bodyPr>
            <a:spAutoFit/>
          </a:bodyPr>
          <a:lstStyle/>
          <a:p>
            <a:r>
              <a:rPr lang="en-US"/>
              <a:t>Why Use an Expert System?</a:t>
            </a:r>
          </a:p>
        </p:txBody>
      </p:sp>
      <p:sp>
        <p:nvSpPr>
          <p:cNvPr id="202757" name="Rectangle 5"/>
          <p:cNvSpPr>
            <a:spLocks noGrp="1" noChangeArrowheads="1"/>
          </p:cNvSpPr>
          <p:nvPr>
            <p:ph type="body" idx="1"/>
          </p:nvPr>
        </p:nvSpPr>
        <p:spPr>
          <a:xfrm>
            <a:off x="381000" y="1295400"/>
            <a:ext cx="8458200" cy="4305300"/>
          </a:xfrm>
          <a:noFill/>
          <a:ln/>
        </p:spPr>
        <p:txBody>
          <a:bodyPr/>
          <a:lstStyle/>
          <a:p>
            <a:r>
              <a:rPr lang="en-US" sz="2800"/>
              <a:t>Preserves knowledge</a:t>
            </a:r>
          </a:p>
          <a:p>
            <a:pPr lvl="1"/>
            <a:r>
              <a:rPr lang="en-US" sz="2400"/>
              <a:t>Builds up the corporate memory of the firm</a:t>
            </a:r>
          </a:p>
          <a:p>
            <a:pPr>
              <a:spcAft>
                <a:spcPct val="30000"/>
              </a:spcAft>
            </a:pPr>
            <a:r>
              <a:rPr lang="en-US" sz="2800"/>
              <a:t>Frees expert from repetitive, routine jobs. </a:t>
            </a:r>
          </a:p>
          <a:p>
            <a:pPr>
              <a:spcAft>
                <a:spcPct val="30000"/>
              </a:spcAft>
            </a:pPr>
            <a:r>
              <a:rPr lang="en-US" sz="2800"/>
              <a:t>Provide novice with expert advice on a specific subject.</a:t>
            </a:r>
          </a:p>
          <a:p>
            <a:pPr>
              <a:spcAft>
                <a:spcPct val="30000"/>
              </a:spcAft>
            </a:pPr>
            <a:r>
              <a:rPr lang="en-US" sz="2800"/>
              <a:t>Wide distribution of rare human knowledge </a:t>
            </a:r>
          </a:p>
          <a:p>
            <a:pPr>
              <a:spcAft>
                <a:spcPct val="30000"/>
              </a:spcAft>
            </a:pPr>
            <a:r>
              <a:rPr lang="en-US" sz="2800"/>
              <a:t>Aids in training new employees.</a:t>
            </a:r>
          </a:p>
          <a:p>
            <a:r>
              <a:rPr lang="en-US" sz="2800"/>
              <a:t>Improves worker productivity.</a:t>
            </a:r>
          </a:p>
          <a:p>
            <a:r>
              <a:rPr lang="en-US" sz="2800"/>
              <a:t>Provides second opinion in critical situations.</a:t>
            </a:r>
          </a:p>
          <a:p>
            <a:pPr lvl="1"/>
            <a:r>
              <a:rPr lang="en-US" sz="2400"/>
              <a:t>Especially valuable when tired or under stress</a:t>
            </a:r>
          </a:p>
        </p:txBody>
      </p:sp>
      <p:sp>
        <p:nvSpPr>
          <p:cNvPr id="6" name="Slide Number Placeholder 5"/>
          <p:cNvSpPr>
            <a:spLocks noGrp="1"/>
          </p:cNvSpPr>
          <p:nvPr>
            <p:ph type="sldNum" sz="quarter" idx="12"/>
          </p:nvPr>
        </p:nvSpPr>
        <p:spPr/>
        <p:txBody>
          <a:bodyPr/>
          <a:lstStyle/>
          <a:p>
            <a:fld id="{85AEF125-9228-474A-9769-CB0176B86345}" type="slidenum">
              <a:rPr lang="en-US" smtClean="0"/>
              <a:pPr/>
              <a:t>6</a:t>
            </a:fld>
            <a:endParaRPr lang="en-US"/>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2386" name="Rectangle 2"/>
          <p:cNvSpPr>
            <a:spLocks noGrp="1" noChangeArrowheads="1"/>
          </p:cNvSpPr>
          <p:nvPr>
            <p:ph type="title"/>
          </p:nvPr>
        </p:nvSpPr>
        <p:spPr>
          <a:xfrm>
            <a:off x="1127125" y="0"/>
            <a:ext cx="7564438" cy="1143000"/>
          </a:xfrm>
        </p:spPr>
        <p:txBody>
          <a:bodyPr/>
          <a:lstStyle/>
          <a:p>
            <a:r>
              <a:rPr lang="en-US"/>
              <a:t>Technical Advantages of an Expert System</a:t>
            </a:r>
          </a:p>
        </p:txBody>
      </p:sp>
      <p:sp>
        <p:nvSpPr>
          <p:cNvPr id="272387" name="Text Box 3"/>
          <p:cNvSpPr txBox="1">
            <a:spLocks noChangeArrowheads="1"/>
          </p:cNvSpPr>
          <p:nvPr/>
        </p:nvSpPr>
        <p:spPr bwMode="auto">
          <a:xfrm>
            <a:off x="627063" y="1524000"/>
            <a:ext cx="8516937" cy="4729163"/>
          </a:xfrm>
          <a:prstGeom prst="rect">
            <a:avLst/>
          </a:prstGeom>
          <a:noFill/>
          <a:ln w="12700">
            <a:noFill/>
            <a:miter lim="800000"/>
            <a:headEnd/>
            <a:tailEnd/>
          </a:ln>
          <a:effectLst/>
        </p:spPr>
        <p:txBody>
          <a:bodyPr wrap="none">
            <a:spAutoFit/>
          </a:bodyPr>
          <a:lstStyle/>
          <a:p>
            <a:pPr>
              <a:spcAft>
                <a:spcPct val="30000"/>
              </a:spcAft>
              <a:buFontTx/>
              <a:buChar char="•"/>
            </a:pPr>
            <a:r>
              <a:rPr lang="en-US" sz="2800">
                <a:solidFill>
                  <a:srgbClr val="000099"/>
                </a:solidFill>
              </a:rPr>
              <a:t>  Rapid prototype development</a:t>
            </a:r>
          </a:p>
          <a:p>
            <a:pPr>
              <a:spcAft>
                <a:spcPct val="30000"/>
              </a:spcAft>
              <a:buFontTx/>
              <a:buChar char="•"/>
            </a:pPr>
            <a:r>
              <a:rPr lang="en-US" sz="2800">
                <a:solidFill>
                  <a:srgbClr val="000099"/>
                </a:solidFill>
              </a:rPr>
              <a:t>  Easier verification of software</a:t>
            </a:r>
          </a:p>
          <a:p>
            <a:pPr>
              <a:spcAft>
                <a:spcPct val="30000"/>
              </a:spcAft>
              <a:buFontTx/>
              <a:buChar char="•"/>
            </a:pPr>
            <a:r>
              <a:rPr lang="en-US" sz="2800">
                <a:solidFill>
                  <a:srgbClr val="000099"/>
                </a:solidFill>
              </a:rPr>
              <a:t>  Easier maintenance of software</a:t>
            </a:r>
          </a:p>
          <a:p>
            <a:pPr>
              <a:spcAft>
                <a:spcPct val="30000"/>
              </a:spcAft>
              <a:buFontTx/>
              <a:buChar char="•"/>
            </a:pPr>
            <a:r>
              <a:rPr lang="en-US" sz="2800">
                <a:solidFill>
                  <a:srgbClr val="000099"/>
                </a:solidFill>
              </a:rPr>
              <a:t>  Explains its reasoning in English to user when requested</a:t>
            </a:r>
          </a:p>
          <a:p>
            <a:pPr>
              <a:spcAft>
                <a:spcPct val="30000"/>
              </a:spcAft>
              <a:buFontTx/>
              <a:buChar char="•"/>
            </a:pPr>
            <a:r>
              <a:rPr lang="en-US" sz="2800">
                <a:solidFill>
                  <a:srgbClr val="000099"/>
                </a:solidFill>
              </a:rPr>
              <a:t>  Truly self documenting software</a:t>
            </a:r>
          </a:p>
          <a:p>
            <a:pPr>
              <a:spcAft>
                <a:spcPct val="30000"/>
              </a:spcAft>
              <a:buFontTx/>
              <a:buChar char="•"/>
            </a:pPr>
            <a:r>
              <a:rPr lang="en-US" sz="2800">
                <a:solidFill>
                  <a:srgbClr val="000099"/>
                </a:solidFill>
              </a:rPr>
              <a:t>  Easier to learn to build rule-based expert systems</a:t>
            </a:r>
          </a:p>
          <a:p>
            <a:pPr>
              <a:spcAft>
                <a:spcPct val="30000"/>
              </a:spcAft>
              <a:buFontTx/>
              <a:buChar char="•"/>
            </a:pPr>
            <a:r>
              <a:rPr lang="en-US" sz="2800">
                <a:solidFill>
                  <a:srgbClr val="000099"/>
                </a:solidFill>
              </a:rPr>
              <a:t>  Inexpensive technology</a:t>
            </a:r>
          </a:p>
          <a:p>
            <a:pPr>
              <a:buFontTx/>
              <a:buChar char="•"/>
            </a:pPr>
            <a:r>
              <a:rPr lang="en-US" sz="2800">
                <a:solidFill>
                  <a:srgbClr val="000099"/>
                </a:solidFill>
              </a:rPr>
              <a:t>  Automated consistency checking of knowledge in the</a:t>
            </a:r>
          </a:p>
          <a:p>
            <a:pPr>
              <a:lnSpc>
                <a:spcPct val="75000"/>
              </a:lnSpc>
            </a:pPr>
            <a:r>
              <a:rPr lang="en-US" sz="2800">
                <a:solidFill>
                  <a:srgbClr val="000099"/>
                </a:solidFill>
              </a:rPr>
              <a:t>    knowledge base </a:t>
            </a:r>
          </a:p>
        </p:txBody>
      </p:sp>
      <p:sp>
        <p:nvSpPr>
          <p:cNvPr id="4" name="Slide Number Placeholder 3"/>
          <p:cNvSpPr>
            <a:spLocks noGrp="1"/>
          </p:cNvSpPr>
          <p:nvPr>
            <p:ph type="sldNum" sz="quarter" idx="12"/>
          </p:nvPr>
        </p:nvSpPr>
        <p:spPr/>
        <p:txBody>
          <a:bodyPr/>
          <a:lstStyle/>
          <a:p>
            <a:fld id="{EE9549BA-11BA-415C-BD7A-B83ACBA651F3}" type="slidenum">
              <a:rPr lang="en-US" smtClean="0"/>
              <a:pPr/>
              <a:t>7</a:t>
            </a:fld>
            <a:endParaRPr 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9554" name="Rectangle 2050"/>
          <p:cNvSpPr>
            <a:spLocks noGrp="1" noChangeArrowheads="1"/>
          </p:cNvSpPr>
          <p:nvPr>
            <p:ph type="title"/>
          </p:nvPr>
        </p:nvSpPr>
        <p:spPr>
          <a:xfrm>
            <a:off x="1127125" y="228600"/>
            <a:ext cx="7564438" cy="1143000"/>
          </a:xfrm>
        </p:spPr>
        <p:txBody>
          <a:bodyPr/>
          <a:lstStyle/>
          <a:p>
            <a:r>
              <a:rPr lang="en-US" sz="3200"/>
              <a:t>Comparison of a Human Expert and an Expert System</a:t>
            </a:r>
          </a:p>
        </p:txBody>
      </p:sp>
      <p:sp>
        <p:nvSpPr>
          <p:cNvPr id="279556" name="Text Box 2052"/>
          <p:cNvSpPr txBox="1">
            <a:spLocks noChangeArrowheads="1"/>
          </p:cNvSpPr>
          <p:nvPr/>
        </p:nvSpPr>
        <p:spPr bwMode="auto">
          <a:xfrm>
            <a:off x="361950" y="1828800"/>
            <a:ext cx="8329613" cy="3749675"/>
          </a:xfrm>
          <a:prstGeom prst="rect">
            <a:avLst/>
          </a:prstGeom>
          <a:noFill/>
          <a:ln w="12700">
            <a:noFill/>
            <a:miter lim="800000"/>
            <a:headEnd/>
            <a:tailEnd/>
          </a:ln>
          <a:effectLst/>
        </p:spPr>
        <p:txBody>
          <a:bodyPr wrap="none">
            <a:spAutoFit/>
          </a:bodyPr>
          <a:lstStyle/>
          <a:p>
            <a:endParaRPr lang="en-US" sz="2000" i="1" dirty="0">
              <a:solidFill>
                <a:srgbClr val="000099"/>
              </a:solidFill>
            </a:endParaRPr>
          </a:p>
          <a:p>
            <a:endParaRPr lang="en-US" sz="2000" i="1" dirty="0">
              <a:solidFill>
                <a:srgbClr val="000099"/>
              </a:solidFill>
            </a:endParaRPr>
          </a:p>
          <a:p>
            <a:r>
              <a:rPr lang="en-US" sz="2000" i="1" dirty="0">
                <a:solidFill>
                  <a:srgbClr val="000099"/>
                </a:solidFill>
              </a:rPr>
              <a:t>Factor			Human Expert		</a:t>
            </a:r>
            <a:r>
              <a:rPr lang="en-US" sz="2000" i="1" dirty="0" err="1">
                <a:solidFill>
                  <a:srgbClr val="000099"/>
                </a:solidFill>
              </a:rPr>
              <a:t>Expert</a:t>
            </a:r>
            <a:r>
              <a:rPr lang="en-US" sz="2000" i="1" dirty="0">
                <a:solidFill>
                  <a:srgbClr val="000099"/>
                </a:solidFill>
              </a:rPr>
              <a:t> System</a:t>
            </a:r>
          </a:p>
          <a:p>
            <a:endParaRPr lang="en-US" sz="2000" dirty="0">
              <a:solidFill>
                <a:srgbClr val="000099"/>
              </a:solidFill>
            </a:endParaRPr>
          </a:p>
          <a:p>
            <a:endParaRPr lang="en-US" sz="2000" dirty="0">
              <a:solidFill>
                <a:srgbClr val="000099"/>
              </a:solidFill>
            </a:endParaRPr>
          </a:p>
          <a:p>
            <a:r>
              <a:rPr lang="en-US" sz="2000" dirty="0">
                <a:solidFill>
                  <a:srgbClr val="000099"/>
                </a:solidFill>
              </a:rPr>
              <a:t>Time availability		Workday		Always</a:t>
            </a:r>
          </a:p>
          <a:p>
            <a:r>
              <a:rPr lang="en-US" sz="2000" dirty="0">
                <a:solidFill>
                  <a:srgbClr val="000099"/>
                </a:solidFill>
              </a:rPr>
              <a:t>Geographic		Local			</a:t>
            </a:r>
            <a:r>
              <a:rPr lang="en-US" sz="2000" dirty="0" smtClean="0">
                <a:solidFill>
                  <a:srgbClr val="000099"/>
                </a:solidFill>
              </a:rPr>
              <a:t>Any where availability</a:t>
            </a:r>
            <a:endParaRPr lang="en-US" sz="2000" dirty="0">
              <a:solidFill>
                <a:srgbClr val="000099"/>
              </a:solidFill>
            </a:endParaRPr>
          </a:p>
          <a:p>
            <a:r>
              <a:rPr lang="en-US" sz="2000" dirty="0">
                <a:solidFill>
                  <a:srgbClr val="000099"/>
                </a:solidFill>
              </a:rPr>
              <a:t>Safety			Irreplaceable		Replaceable</a:t>
            </a:r>
          </a:p>
          <a:p>
            <a:r>
              <a:rPr lang="en-US" sz="2000" dirty="0">
                <a:solidFill>
                  <a:srgbClr val="000099"/>
                </a:solidFill>
              </a:rPr>
              <a:t>Perishable		Yes			No</a:t>
            </a:r>
          </a:p>
          <a:p>
            <a:r>
              <a:rPr lang="en-US" sz="2000" dirty="0">
                <a:solidFill>
                  <a:srgbClr val="000099"/>
                </a:solidFill>
              </a:rPr>
              <a:t>Performance		Variable			Consistent</a:t>
            </a:r>
          </a:p>
          <a:p>
            <a:r>
              <a:rPr lang="en-US" sz="2000" dirty="0">
                <a:solidFill>
                  <a:srgbClr val="000099"/>
                </a:solidFill>
              </a:rPr>
              <a:t>Speed			Variable			Consistent (usually faster)</a:t>
            </a:r>
          </a:p>
          <a:p>
            <a:r>
              <a:rPr lang="en-US" sz="2000" dirty="0">
                <a:solidFill>
                  <a:srgbClr val="000099"/>
                </a:solidFill>
              </a:rPr>
              <a:t>Cost			High			Affordable	</a:t>
            </a:r>
          </a:p>
        </p:txBody>
      </p:sp>
      <p:sp>
        <p:nvSpPr>
          <p:cNvPr id="279557" name="Line 2053"/>
          <p:cNvSpPr>
            <a:spLocks noChangeShapeType="1"/>
          </p:cNvSpPr>
          <p:nvPr/>
        </p:nvSpPr>
        <p:spPr bwMode="auto">
          <a:xfrm>
            <a:off x="361950" y="2286000"/>
            <a:ext cx="8329613" cy="0"/>
          </a:xfrm>
          <a:prstGeom prst="line">
            <a:avLst/>
          </a:prstGeom>
          <a:noFill/>
          <a:ln w="12700">
            <a:solidFill>
              <a:schemeClr val="tx1"/>
            </a:solidFill>
            <a:round/>
            <a:headEnd/>
            <a:tailEnd/>
          </a:ln>
          <a:effectLst/>
        </p:spPr>
        <p:txBody>
          <a:bodyPr wrap="none" anchor="ctr"/>
          <a:lstStyle/>
          <a:p>
            <a:endParaRPr lang="en-US"/>
          </a:p>
        </p:txBody>
      </p:sp>
      <p:sp>
        <p:nvSpPr>
          <p:cNvPr id="279558" name="Line 2054"/>
          <p:cNvSpPr>
            <a:spLocks noChangeShapeType="1"/>
          </p:cNvSpPr>
          <p:nvPr/>
        </p:nvSpPr>
        <p:spPr bwMode="auto">
          <a:xfrm>
            <a:off x="361950" y="2819400"/>
            <a:ext cx="8329613" cy="0"/>
          </a:xfrm>
          <a:prstGeom prst="line">
            <a:avLst/>
          </a:prstGeom>
          <a:noFill/>
          <a:ln w="12700">
            <a:solidFill>
              <a:schemeClr val="tx1"/>
            </a:solidFill>
            <a:round/>
            <a:headEnd/>
            <a:tailEnd/>
          </a:ln>
          <a:effectLst/>
        </p:spPr>
        <p:txBody>
          <a:bodyPr wrap="none" anchor="ctr"/>
          <a:lstStyle/>
          <a:p>
            <a:endParaRPr lang="en-US"/>
          </a:p>
        </p:txBody>
      </p:sp>
      <p:sp>
        <p:nvSpPr>
          <p:cNvPr id="6" name="Slide Number Placeholder 5"/>
          <p:cNvSpPr>
            <a:spLocks noGrp="1"/>
          </p:cNvSpPr>
          <p:nvPr>
            <p:ph type="sldNum" sz="quarter" idx="12"/>
          </p:nvPr>
        </p:nvSpPr>
        <p:spPr/>
        <p:txBody>
          <a:bodyPr/>
          <a:lstStyle/>
          <a:p>
            <a:fld id="{EE9549BA-11BA-415C-BD7A-B83ACBA651F3}" type="slidenum">
              <a:rPr lang="en-US" smtClean="0"/>
              <a:pPr/>
              <a:t>8</a:t>
            </a:fld>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3410" name="Rectangle 2"/>
          <p:cNvSpPr>
            <a:spLocks noGrp="1" noChangeArrowheads="1"/>
          </p:cNvSpPr>
          <p:nvPr>
            <p:ph type="title"/>
          </p:nvPr>
        </p:nvSpPr>
        <p:spPr>
          <a:xfrm>
            <a:off x="1127125" y="0"/>
            <a:ext cx="7564438" cy="1143000"/>
          </a:xfrm>
        </p:spPr>
        <p:txBody>
          <a:bodyPr/>
          <a:lstStyle/>
          <a:p>
            <a:r>
              <a:rPr lang="en-US"/>
              <a:t>Disadvantages of an ES</a:t>
            </a:r>
          </a:p>
        </p:txBody>
      </p:sp>
      <p:sp>
        <p:nvSpPr>
          <p:cNvPr id="273411" name="Text Box 3"/>
          <p:cNvSpPr txBox="1">
            <a:spLocks noChangeArrowheads="1"/>
          </p:cNvSpPr>
          <p:nvPr/>
        </p:nvSpPr>
        <p:spPr bwMode="auto">
          <a:xfrm>
            <a:off x="60325" y="914400"/>
            <a:ext cx="8737600" cy="5730875"/>
          </a:xfrm>
          <a:prstGeom prst="rect">
            <a:avLst/>
          </a:prstGeom>
          <a:noFill/>
          <a:ln w="12700">
            <a:noFill/>
            <a:miter lim="800000"/>
            <a:headEnd/>
            <a:tailEnd/>
          </a:ln>
          <a:effectLst/>
        </p:spPr>
        <p:txBody>
          <a:bodyPr wrap="none">
            <a:spAutoFit/>
          </a:bodyPr>
          <a:lstStyle/>
          <a:p>
            <a:pPr>
              <a:buFontTx/>
              <a:buChar char="•"/>
            </a:pPr>
            <a:r>
              <a:rPr lang="en-US" sz="2800">
                <a:solidFill>
                  <a:srgbClr val="000099"/>
                </a:solidFill>
              </a:rPr>
              <a:t>  Brittleness</a:t>
            </a:r>
          </a:p>
          <a:p>
            <a:pPr lvl="1">
              <a:buFontTx/>
              <a:buChar char="–"/>
            </a:pPr>
            <a:r>
              <a:rPr lang="en-US" sz="2800">
                <a:solidFill>
                  <a:srgbClr val="000099"/>
                </a:solidFill>
              </a:rPr>
              <a:t>  only have access to highly specific domain knowledge</a:t>
            </a:r>
          </a:p>
          <a:p>
            <a:pPr lvl="1">
              <a:buFontTx/>
              <a:buChar char="–"/>
            </a:pPr>
            <a:r>
              <a:rPr lang="en-US" sz="2800">
                <a:solidFill>
                  <a:srgbClr val="000099"/>
                </a:solidFill>
              </a:rPr>
              <a:t>  cannot fall back on more general knowledge when </a:t>
            </a:r>
          </a:p>
          <a:p>
            <a:pPr lvl="1">
              <a:spcAft>
                <a:spcPct val="30000"/>
              </a:spcAft>
            </a:pPr>
            <a:r>
              <a:rPr lang="en-US" sz="2800">
                <a:solidFill>
                  <a:srgbClr val="000099"/>
                </a:solidFill>
              </a:rPr>
              <a:t>    needed</a:t>
            </a:r>
          </a:p>
          <a:p>
            <a:pPr>
              <a:buFontTx/>
              <a:buChar char="•"/>
            </a:pPr>
            <a:r>
              <a:rPr lang="en-US" sz="2800">
                <a:solidFill>
                  <a:srgbClr val="000099"/>
                </a:solidFill>
              </a:rPr>
              <a:t>  Lack of Meta-Knowledge</a:t>
            </a:r>
          </a:p>
          <a:p>
            <a:pPr lvl="1">
              <a:buFontTx/>
              <a:buChar char="–"/>
            </a:pPr>
            <a:r>
              <a:rPr lang="en-US" sz="2800">
                <a:solidFill>
                  <a:srgbClr val="000099"/>
                </a:solidFill>
              </a:rPr>
              <a:t>  do not have sophisticated knowledge about their own </a:t>
            </a:r>
          </a:p>
          <a:p>
            <a:pPr lvl="1"/>
            <a:r>
              <a:rPr lang="en-US" sz="2800">
                <a:solidFill>
                  <a:srgbClr val="000099"/>
                </a:solidFill>
              </a:rPr>
              <a:t>    operation</a:t>
            </a:r>
          </a:p>
          <a:p>
            <a:pPr lvl="1">
              <a:spcAft>
                <a:spcPct val="30000"/>
              </a:spcAft>
              <a:buFontTx/>
              <a:buChar char="–"/>
            </a:pPr>
            <a:r>
              <a:rPr lang="en-US" sz="2800">
                <a:solidFill>
                  <a:srgbClr val="000099"/>
                </a:solidFill>
              </a:rPr>
              <a:t>  cannot reason about their own scope and limitations</a:t>
            </a:r>
          </a:p>
          <a:p>
            <a:pPr>
              <a:buFontTx/>
              <a:buChar char="•"/>
            </a:pPr>
            <a:r>
              <a:rPr lang="en-US" sz="2800">
                <a:solidFill>
                  <a:srgbClr val="000099"/>
                </a:solidFill>
              </a:rPr>
              <a:t>  Knowledge Acquisition is a bottleneck in applying ES </a:t>
            </a:r>
          </a:p>
          <a:p>
            <a:pPr>
              <a:spcAft>
                <a:spcPct val="30000"/>
              </a:spcAft>
            </a:pPr>
            <a:r>
              <a:rPr lang="en-US" sz="2800">
                <a:solidFill>
                  <a:srgbClr val="000099"/>
                </a:solidFill>
              </a:rPr>
              <a:t>    technology to new domains</a:t>
            </a:r>
          </a:p>
          <a:p>
            <a:pPr>
              <a:spcAft>
                <a:spcPct val="30000"/>
              </a:spcAft>
              <a:buFontTx/>
              <a:buChar char="•"/>
            </a:pPr>
            <a:r>
              <a:rPr lang="en-US" sz="2800">
                <a:solidFill>
                  <a:srgbClr val="000099"/>
                </a:solidFill>
              </a:rPr>
              <a:t>  Validation of an ES is difficult</a:t>
            </a:r>
          </a:p>
          <a:p>
            <a:pPr>
              <a:buFontTx/>
              <a:buChar char="•"/>
            </a:pPr>
            <a:r>
              <a:rPr lang="en-US" sz="2800">
                <a:solidFill>
                  <a:srgbClr val="000099"/>
                </a:solidFill>
              </a:rPr>
              <a:t>  Expert Systems can make mistakes</a:t>
            </a:r>
          </a:p>
        </p:txBody>
      </p:sp>
      <p:sp>
        <p:nvSpPr>
          <p:cNvPr id="4" name="Slide Number Placeholder 3"/>
          <p:cNvSpPr>
            <a:spLocks noGrp="1"/>
          </p:cNvSpPr>
          <p:nvPr>
            <p:ph type="sldNum" sz="quarter" idx="12"/>
          </p:nvPr>
        </p:nvSpPr>
        <p:spPr/>
        <p:txBody>
          <a:bodyPr/>
          <a:lstStyle/>
          <a:p>
            <a:fld id="{EE9549BA-11BA-415C-BD7A-B83ACBA651F3}" type="slidenum">
              <a:rPr lang="en-US" smtClean="0"/>
              <a:pPr/>
              <a:t>9</a:t>
            </a:fld>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keg_mstr">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keg_mstr">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keg_mstr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keg_mstr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keg_mstr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keg_mstr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keg_mstr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keg_mstr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keg_mstr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g:\maai\doc\keg_mstr.ppt</Template>
  <TotalTime>10614708</TotalTime>
  <Pages>51</Pages>
  <Words>3435</Words>
  <Application>Microsoft Office PowerPoint</Application>
  <PresentationFormat>On-screen Show (4:3)</PresentationFormat>
  <Paragraphs>579</Paragraphs>
  <Slides>46</Slides>
  <Notes>13</Notes>
  <HiddenSlides>0</HiddenSlides>
  <MMClips>0</MMClips>
  <ScaleCrop>false</ScaleCrop>
  <HeadingPairs>
    <vt:vector size="4" baseType="variant">
      <vt:variant>
        <vt:lpstr>Theme</vt:lpstr>
      </vt:variant>
      <vt:variant>
        <vt:i4>1</vt:i4>
      </vt:variant>
      <vt:variant>
        <vt:lpstr>Slide Titles</vt:lpstr>
      </vt:variant>
      <vt:variant>
        <vt:i4>46</vt:i4>
      </vt:variant>
    </vt:vector>
  </HeadingPairs>
  <TitlesOfParts>
    <vt:vector size="47" baseType="lpstr">
      <vt:lpstr>keg_mstr</vt:lpstr>
      <vt:lpstr> Expert Systems  Part 1 </vt:lpstr>
      <vt:lpstr>Outline</vt:lpstr>
      <vt:lpstr>Introduction</vt:lpstr>
      <vt:lpstr>Criteria for Building an Expert System</vt:lpstr>
      <vt:lpstr>Level of Understanding</vt:lpstr>
      <vt:lpstr>Why Use an Expert System?</vt:lpstr>
      <vt:lpstr>Technical Advantages of an Expert System</vt:lpstr>
      <vt:lpstr>Comparison of a Human Expert and an Expert System</vt:lpstr>
      <vt:lpstr>Disadvantages of an ES</vt:lpstr>
      <vt:lpstr>When to use an Expert System?</vt:lpstr>
      <vt:lpstr>Personnel Involved</vt:lpstr>
      <vt:lpstr>Phases in Expert System Development</vt:lpstr>
      <vt:lpstr>A Hierarchical Model of Intelligence</vt:lpstr>
      <vt:lpstr>A Knowledge Engineer’s View of Intelligence</vt:lpstr>
      <vt:lpstr>Components of an Expert System</vt:lpstr>
      <vt:lpstr>Knowledge Base</vt:lpstr>
      <vt:lpstr>Composition of a Rule</vt:lpstr>
      <vt:lpstr>IF</vt:lpstr>
      <vt:lpstr>THEN</vt:lpstr>
      <vt:lpstr>ELSE</vt:lpstr>
      <vt:lpstr>Example of Rule-Based Reasoning</vt:lpstr>
      <vt:lpstr>Another Way to Represent  the Knowledge Base:</vt:lpstr>
      <vt:lpstr>Another Way to Represent  the Knowledge Base (Cont.)</vt:lpstr>
      <vt:lpstr>Reasoning Within an ES</vt:lpstr>
      <vt:lpstr>Confidence Modes</vt:lpstr>
      <vt:lpstr>Tree Structured Rules</vt:lpstr>
      <vt:lpstr>Converting Tree Structure to an Expert System</vt:lpstr>
      <vt:lpstr>Slide 28</vt:lpstr>
      <vt:lpstr>Inference Engine Control Strategies</vt:lpstr>
      <vt:lpstr>Which Strategy to Use?</vt:lpstr>
      <vt:lpstr>Backward Chaining</vt:lpstr>
      <vt:lpstr>Backward Chaining Example</vt:lpstr>
      <vt:lpstr>Forward Chaining</vt:lpstr>
      <vt:lpstr>Meta Rules</vt:lpstr>
      <vt:lpstr>Example of Control Strategy</vt:lpstr>
      <vt:lpstr>Example of a Meta-Rule</vt:lpstr>
      <vt:lpstr>Meta- Rule Hierarchy</vt:lpstr>
      <vt:lpstr>Building an Expert System</vt:lpstr>
      <vt:lpstr>Analysis</vt:lpstr>
      <vt:lpstr>Specification</vt:lpstr>
      <vt:lpstr>Development</vt:lpstr>
      <vt:lpstr>Development (contd)</vt:lpstr>
      <vt:lpstr>Deployment</vt:lpstr>
      <vt:lpstr>How Do Expert Systems REALLY Differ from Conventional Programming Languages?</vt:lpstr>
      <vt:lpstr>Expert Systems vs Conventional Programs</vt:lpstr>
      <vt:lpstr>Application Categories Re-Visited</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Expert Systems Tutorial</dc:title>
  <dc:subject>ES, AI</dc:subject>
  <dc:creator>George Hluck</dc:creator>
  <cp:keywords>Expert, AI</cp:keywords>
  <dc:description>For the TECOM AI Symposium, 10 Sep 96</dc:description>
  <cp:lastModifiedBy>emad</cp:lastModifiedBy>
  <cp:revision>88</cp:revision>
  <cp:lastPrinted>1999-08-30T17:25:06Z</cp:lastPrinted>
  <dcterms:created xsi:type="dcterms:W3CDTF">1997-03-27T10:04:14Z</dcterms:created>
  <dcterms:modified xsi:type="dcterms:W3CDTF">2012-01-31T07:30:57Z</dcterms:modified>
</cp:coreProperties>
</file>

<file path=docProps/thumbnail.jpeg>
</file>