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0" r:id="rId3"/>
    <p:sldId id="315" r:id="rId4"/>
    <p:sldId id="316" r:id="rId5"/>
    <p:sldId id="318" r:id="rId6"/>
    <p:sldId id="317" r:id="rId7"/>
    <p:sldId id="319" r:id="rId8"/>
    <p:sldId id="320" r:id="rId9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4F6"/>
    <a:srgbClr val="6289F8"/>
    <a:srgbClr val="8097F8"/>
    <a:srgbClr val="2C61F6"/>
    <a:srgbClr val="F8F0D0"/>
    <a:srgbClr val="F2E4AA"/>
    <a:srgbClr val="000000"/>
    <a:srgbClr val="F4E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86" autoAdjust="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r>
              <a:rPr lang="en-US"/>
              <a:t>Sequences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64298B72-5F56-425A-848F-ADF3B49206DF}" type="datetime8">
              <a:rPr lang="en-US"/>
              <a:pPr/>
              <a:t>2/15/2016 11:32 AM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BCB41327-C225-4E5C-9FB6-A7ACE9076B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37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r>
              <a:rPr lang="en-US"/>
              <a:t>Sequences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7A9D5AB6-49CA-4513-8B27-9119ECA8AB63}" type="datetime8">
              <a:rPr lang="en-US"/>
              <a:pPr/>
              <a:t>2/15/2016 11:32 AM</a:t>
            </a:fld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20725"/>
            <a:ext cx="4792662" cy="3594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A50565CE-87E4-4B80-A906-7618B45799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0145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Sequences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F79BB4C-8A42-44C8-9DD0-8D914816F977}" type="datetime8">
              <a:rPr lang="en-US"/>
              <a:pPr/>
              <a:t>2/15/2016 11:32 AM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32E1E-D28D-4A59-AD4A-A9C7B6CC0943}" type="slidenum">
              <a:rPr lang="en-US"/>
              <a:pPr/>
              <a:t>1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2A4B-C99D-49FB-BF56-88991C0D291F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ED0D-7CF8-4751-A1A7-6413793A8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72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  <p:extLst>
      <p:ext uri="{BB962C8B-B14F-4D97-AF65-F5344CB8AC3E}">
        <p14:creationId xmlns:p14="http://schemas.microsoft.com/office/powerpoint/2010/main" val="399010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EAACC-B9BF-4880-AD91-DC8978C0B03B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390B-1EFC-41BA-82B3-F6F0F7CC9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2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69F3-1E64-4FE4-B034-41D31EF48DEC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F5C3-3849-497C-89AA-6C15D919B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46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49767D-E98A-45CC-8090-C799E01E4B44}" type="datetime8">
              <a:rPr lang="en-US"/>
              <a:pPr/>
              <a:t>2/15/2016 11:32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Linked Lists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93BCBB-4292-4BC5-8284-460D176933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5395-D31B-49AC-A3B8-D54F71537AB5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5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A220-6B80-4B82-9ED2-B264B2B207D2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3788F-40DA-481A-8F03-716D950ABB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1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634A-B998-4DF0-BD30-64A08DD13CA9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802-8CA0-48AB-A2F7-997A3032D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6A57-43B8-4977-BD14-4F908666CF1A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BEE0-4948-4020-8872-B51FC32AD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779F-6FAE-427B-8E65-63453FE8C431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D37F4-526C-494D-A474-F2A3B93952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F8F4-58AF-4B0E-B32C-A4CF5D3022F0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A7457-BEC4-4329-9E53-DDF01F8F366C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AC6-43A8-49F0-812B-E80E260DDE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5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064C-3BDA-4A64-8296-0713CCBB2881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A45E-EF14-450A-A685-F8E4351B0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3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FC4A8-78C0-4B8D-BB8B-2FFB6A9198CF}" type="datetime8">
              <a:rPr lang="en-US" smtClean="0"/>
              <a:pPr/>
              <a:t>2/15/2016 11:32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FB6B-93D2-4768-A106-3136B6EBF0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68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  <p:extLst>
      <p:ext uri="{BB962C8B-B14F-4D97-AF65-F5344CB8AC3E}">
        <p14:creationId xmlns:p14="http://schemas.microsoft.com/office/powerpoint/2010/main" val="355660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sfca.edu/~galles/visualization/StackLL.htm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7772400" cy="1143000"/>
          </a:xfrm>
        </p:spPr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902A667B-EA6A-4EFD-AB88-27602FF9ABBD}" type="slidenum">
              <a:rPr lang="en-US"/>
              <a:pPr/>
              <a:t>1</a:t>
            </a:fld>
            <a:endParaRPr lang="en-US"/>
          </a:p>
        </p:txBody>
      </p:sp>
      <p:sp>
        <p:nvSpPr>
          <p:cNvPr id="3322" name="Line 250"/>
          <p:cNvSpPr>
            <a:spLocks noChangeShapeType="1"/>
          </p:cNvSpPr>
          <p:nvPr/>
        </p:nvSpPr>
        <p:spPr bwMode="auto">
          <a:xfrm>
            <a:off x="2709863" y="4264025"/>
            <a:ext cx="4419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GB"/>
          </a:p>
        </p:txBody>
      </p:sp>
      <p:pic>
        <p:nvPicPr>
          <p:cNvPr id="3316" name="Picture 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733800"/>
            <a:ext cx="871538" cy="1060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7" name="Picture 2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88" y="3752850"/>
            <a:ext cx="871537" cy="10207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8" name="Picture 2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3538" y="3873500"/>
            <a:ext cx="873125" cy="7794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9" name="Picture 24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6363" y="3841750"/>
            <a:ext cx="871537" cy="8429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Singly Linked List (</a:t>
            </a:r>
            <a:r>
              <a:rPr lang="en-US">
                <a:cs typeface="Tahoma" pitchFamily="34" charset="0"/>
              </a:rPr>
              <a:t>§ 4.4.1)</a:t>
            </a:r>
          </a:p>
        </p:txBody>
      </p:sp>
      <p:sp>
        <p:nvSpPr>
          <p:cNvPr id="73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41148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A singly linked list is a concrete data structure consisting of a sequence of nodes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Each node stores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element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link to the next node</a:t>
            </a:r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CFF0A-1E49-4471-B659-69D4322C6AA7}" type="slidenum">
              <a:rPr lang="en-US"/>
              <a:pPr/>
              <a:t>2</a:t>
            </a:fld>
            <a:endParaRPr lang="en-US"/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5486400" y="21336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39" name="Text Box 11"/>
          <p:cNvSpPr txBox="1">
            <a:spLocks noChangeArrowheads="1"/>
          </p:cNvSpPr>
          <p:nvPr/>
        </p:nvSpPr>
        <p:spPr bwMode="auto">
          <a:xfrm>
            <a:off x="6934200" y="1981200"/>
            <a:ext cx="66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next</a:t>
            </a:r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5429250" y="3438525"/>
            <a:ext cx="722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elem</a:t>
            </a:r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6858000" y="3352800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/>
              <a:t>node</a:t>
            </a:r>
          </a:p>
        </p:txBody>
      </p:sp>
      <p:sp>
        <p:nvSpPr>
          <p:cNvPr id="73742" name="AutoShape 14"/>
          <p:cNvSpPr>
            <a:spLocks noChangeArrowheads="1"/>
          </p:cNvSpPr>
          <p:nvPr/>
        </p:nvSpPr>
        <p:spPr bwMode="auto">
          <a:xfrm>
            <a:off x="5181600" y="1828800"/>
            <a:ext cx="2590800" cy="21336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6096000" y="21336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>
            <a:off x="5791200" y="24384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47" name="Line 19"/>
          <p:cNvSpPr>
            <a:spLocks noChangeShapeType="1"/>
          </p:cNvSpPr>
          <p:nvPr/>
        </p:nvSpPr>
        <p:spPr bwMode="auto">
          <a:xfrm flipV="1">
            <a:off x="6400800" y="24384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48" name="Rectangle 20"/>
          <p:cNvSpPr>
            <a:spLocks noChangeArrowheads="1"/>
          </p:cNvSpPr>
          <p:nvPr/>
        </p:nvSpPr>
        <p:spPr bwMode="auto">
          <a:xfrm>
            <a:off x="9144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50" name="Text Box 22"/>
          <p:cNvSpPr txBox="1">
            <a:spLocks noChangeArrowheads="1"/>
          </p:cNvSpPr>
          <p:nvPr/>
        </p:nvSpPr>
        <p:spPr bwMode="auto">
          <a:xfrm>
            <a:off x="1058863" y="5781675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15240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53" name="Line 25"/>
          <p:cNvSpPr>
            <a:spLocks noChangeShapeType="1"/>
          </p:cNvSpPr>
          <p:nvPr/>
        </p:nvSpPr>
        <p:spPr bwMode="auto">
          <a:xfrm>
            <a:off x="1219200" y="48768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54" name="Line 26"/>
          <p:cNvSpPr>
            <a:spLocks noChangeShapeType="1"/>
          </p:cNvSpPr>
          <p:nvPr/>
        </p:nvSpPr>
        <p:spPr bwMode="auto">
          <a:xfrm flipV="1">
            <a:off x="1828800" y="4876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55" name="Rectangle 27"/>
          <p:cNvSpPr>
            <a:spLocks noChangeArrowheads="1"/>
          </p:cNvSpPr>
          <p:nvPr/>
        </p:nvSpPr>
        <p:spPr bwMode="auto">
          <a:xfrm>
            <a:off x="27432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56" name="Rectangle 28"/>
          <p:cNvSpPr>
            <a:spLocks noChangeArrowheads="1"/>
          </p:cNvSpPr>
          <p:nvPr/>
        </p:nvSpPr>
        <p:spPr bwMode="auto">
          <a:xfrm>
            <a:off x="33528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57" name="Line 29"/>
          <p:cNvSpPr>
            <a:spLocks noChangeShapeType="1"/>
          </p:cNvSpPr>
          <p:nvPr/>
        </p:nvSpPr>
        <p:spPr bwMode="auto">
          <a:xfrm flipV="1">
            <a:off x="3657600" y="4876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58" name="Rectangle 30"/>
          <p:cNvSpPr>
            <a:spLocks noChangeArrowheads="1"/>
          </p:cNvSpPr>
          <p:nvPr/>
        </p:nvSpPr>
        <p:spPr bwMode="auto">
          <a:xfrm>
            <a:off x="45720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59" name="Rectangle 31"/>
          <p:cNvSpPr>
            <a:spLocks noChangeArrowheads="1"/>
          </p:cNvSpPr>
          <p:nvPr/>
        </p:nvSpPr>
        <p:spPr bwMode="auto">
          <a:xfrm>
            <a:off x="51816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60" name="Line 32"/>
          <p:cNvSpPr>
            <a:spLocks noChangeShapeType="1"/>
          </p:cNvSpPr>
          <p:nvPr/>
        </p:nvSpPr>
        <p:spPr bwMode="auto">
          <a:xfrm flipV="1">
            <a:off x="5486400" y="4876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61" name="Rectangle 33"/>
          <p:cNvSpPr>
            <a:spLocks noChangeArrowheads="1"/>
          </p:cNvSpPr>
          <p:nvPr/>
        </p:nvSpPr>
        <p:spPr bwMode="auto">
          <a:xfrm>
            <a:off x="64008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62" name="Rectangle 34"/>
          <p:cNvSpPr>
            <a:spLocks noChangeArrowheads="1"/>
          </p:cNvSpPr>
          <p:nvPr/>
        </p:nvSpPr>
        <p:spPr bwMode="auto">
          <a:xfrm>
            <a:off x="7010400" y="4572000"/>
            <a:ext cx="6096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3763" name="Line 35"/>
          <p:cNvSpPr>
            <a:spLocks noChangeShapeType="1"/>
          </p:cNvSpPr>
          <p:nvPr/>
        </p:nvSpPr>
        <p:spPr bwMode="auto">
          <a:xfrm flipV="1">
            <a:off x="7315200" y="48768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65" name="Text Box 37"/>
          <p:cNvSpPr txBox="1">
            <a:spLocks noChangeArrowheads="1"/>
          </p:cNvSpPr>
          <p:nvPr/>
        </p:nvSpPr>
        <p:spPr bwMode="auto">
          <a:xfrm>
            <a:off x="2887663" y="5781675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B</a:t>
            </a:r>
          </a:p>
        </p:txBody>
      </p:sp>
      <p:sp>
        <p:nvSpPr>
          <p:cNvPr id="73766" name="Line 38"/>
          <p:cNvSpPr>
            <a:spLocks noChangeShapeType="1"/>
          </p:cNvSpPr>
          <p:nvPr/>
        </p:nvSpPr>
        <p:spPr bwMode="auto">
          <a:xfrm>
            <a:off x="3048000" y="48768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67" name="Text Box 39"/>
          <p:cNvSpPr txBox="1">
            <a:spLocks noChangeArrowheads="1"/>
          </p:cNvSpPr>
          <p:nvPr/>
        </p:nvSpPr>
        <p:spPr bwMode="auto">
          <a:xfrm>
            <a:off x="4716463" y="5781675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73768" name="Line 40"/>
          <p:cNvSpPr>
            <a:spLocks noChangeShapeType="1"/>
          </p:cNvSpPr>
          <p:nvPr/>
        </p:nvSpPr>
        <p:spPr bwMode="auto">
          <a:xfrm>
            <a:off x="4876800" y="48768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69" name="Text Box 41"/>
          <p:cNvSpPr txBox="1">
            <a:spLocks noChangeArrowheads="1"/>
          </p:cNvSpPr>
          <p:nvPr/>
        </p:nvSpPr>
        <p:spPr bwMode="auto">
          <a:xfrm>
            <a:off x="6535738" y="5781675"/>
            <a:ext cx="357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73770" name="Line 42"/>
          <p:cNvSpPr>
            <a:spLocks noChangeShapeType="1"/>
          </p:cNvSpPr>
          <p:nvPr/>
        </p:nvSpPr>
        <p:spPr bwMode="auto">
          <a:xfrm>
            <a:off x="6705600" y="48768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oval" w="med" len="med"/>
            <a:tailEnd type="triangle" w="med" len="med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3771" name="Text Box 43"/>
          <p:cNvSpPr txBox="1">
            <a:spLocks noChangeArrowheads="1"/>
          </p:cNvSpPr>
          <p:nvPr/>
        </p:nvSpPr>
        <p:spPr bwMode="auto">
          <a:xfrm>
            <a:off x="8202613" y="4678363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ym typeface="Symbol" pitchFamily="18" charset="2"/>
              </a:rPr>
              <a:t></a:t>
            </a:r>
            <a:endParaRPr lang="en-US" sz="20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Node Class for List Nodes</a:t>
            </a:r>
          </a:p>
        </p:txBody>
      </p:sp>
      <p:sp>
        <p:nvSpPr>
          <p:cNvPr id="798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152400" y="1143000"/>
            <a:ext cx="84582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public class Node&lt;T&gt; extends Object { </a:t>
            </a:r>
          </a:p>
          <a:p>
            <a:pPr marL="0" indent="0">
              <a:buNone/>
            </a:pPr>
            <a:r>
              <a:rPr lang="en-US" sz="1800" dirty="0"/>
              <a:t>public T data; </a:t>
            </a:r>
          </a:p>
          <a:p>
            <a:pPr marL="0" indent="0">
              <a:buNone/>
            </a:pPr>
            <a:r>
              <a:rPr lang="en-US" sz="1800" dirty="0"/>
              <a:t>public Node&lt;T&gt; next; </a:t>
            </a:r>
          </a:p>
          <a:p>
            <a:pPr marL="0" indent="0">
              <a:buNone/>
            </a:pPr>
            <a:r>
              <a:rPr lang="en-US" sz="1800" dirty="0"/>
              <a:t>public Node () { </a:t>
            </a:r>
            <a:r>
              <a:rPr lang="en-US" sz="1800" dirty="0" smtClean="0"/>
              <a:t>data </a:t>
            </a:r>
            <a:r>
              <a:rPr lang="en-US" sz="1800" dirty="0"/>
              <a:t>= null; next = null; } </a:t>
            </a:r>
          </a:p>
          <a:p>
            <a:pPr marL="0" indent="0">
              <a:buNone/>
            </a:pPr>
            <a:r>
              <a:rPr lang="en-US" sz="1800" dirty="0"/>
              <a:t>public </a:t>
            </a:r>
            <a:r>
              <a:rPr lang="en-US" sz="1800" dirty="0" smtClean="0"/>
              <a:t>Node </a:t>
            </a:r>
            <a:r>
              <a:rPr lang="en-US" sz="1800" dirty="0"/>
              <a:t>(T </a:t>
            </a:r>
            <a:r>
              <a:rPr lang="en-US" sz="1800" dirty="0" err="1"/>
              <a:t>val</a:t>
            </a:r>
            <a:r>
              <a:rPr lang="en-US" sz="1800" dirty="0"/>
              <a:t>) { </a:t>
            </a:r>
            <a:r>
              <a:rPr lang="en-US" sz="1800" dirty="0" smtClean="0"/>
              <a:t>data </a:t>
            </a:r>
            <a:r>
              <a:rPr lang="en-US" sz="1800" dirty="0"/>
              <a:t>= </a:t>
            </a:r>
            <a:r>
              <a:rPr lang="en-US" sz="1800" dirty="0" err="1"/>
              <a:t>val</a:t>
            </a:r>
            <a:r>
              <a:rPr lang="en-US" sz="1800" dirty="0"/>
              <a:t>; next = null; } </a:t>
            </a:r>
            <a:r>
              <a:rPr lang="en-US" sz="1800" dirty="0" smtClean="0"/>
              <a:t>}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Elements</a:t>
            </a:r>
            <a:r>
              <a:rPr lang="en-US" sz="1800" dirty="0"/>
              <a:t>: The elements are of type &lt;Type&gt;. 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Note</a:t>
            </a:r>
            <a:r>
              <a:rPr lang="en-US" sz="1800" dirty="0"/>
              <a:t>: To implement encapsulation, we can have getter/setter of data and next here. </a:t>
            </a:r>
            <a:endParaRPr lang="en-US" sz="18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5E69-61D6-4654-B3DF-6D231615D20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at the Head</a:t>
            </a:r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1743075"/>
            <a:ext cx="3125788" cy="3590925"/>
          </a:xfrm>
        </p:spPr>
      </p:pic>
      <p:sp>
        <p:nvSpPr>
          <p:cNvPr id="8090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/>
              <a:t>Allocate a new node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/>
              <a:t>Insert new element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/>
              <a:t>Have new node point to old head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/>
              <a:t>Update head to point to new node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068B-7153-4187-8EB8-C588E896FA5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at the Head</a:t>
            </a:r>
          </a:p>
        </p:txBody>
      </p:sp>
      <p:sp>
        <p:nvSpPr>
          <p:cNvPr id="86027" name="Rectangle 11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sz="2800"/>
              <a:t>Update head to point to next node in the list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/>
              <a:t>Allow garbage collector to reclaim the former first node</a:t>
            </a:r>
          </a:p>
        </p:txBody>
      </p:sp>
      <p:pic>
        <p:nvPicPr>
          <p:cNvPr id="860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9625" y="3519425"/>
            <a:ext cx="1971950" cy="885949"/>
          </a:xfrm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5</a:t>
            </a:fld>
            <a:endParaRPr lang="en-US"/>
          </a:p>
        </p:txBody>
      </p:sp>
      <p:pic>
        <p:nvPicPr>
          <p:cNvPr id="86024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0850" y="3352800"/>
            <a:ext cx="2343150" cy="857250"/>
          </a:xfrm>
          <a:ln/>
        </p:spPr>
      </p:pic>
      <p:pic>
        <p:nvPicPr>
          <p:cNvPr id="86025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638800" y="2133600"/>
            <a:ext cx="2343150" cy="8112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at the Tail</a:t>
            </a:r>
          </a:p>
        </p:txBody>
      </p:sp>
      <p:pic>
        <p:nvPicPr>
          <p:cNvPr id="8397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133600"/>
            <a:ext cx="3175000" cy="3429000"/>
          </a:xfrm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D13-7362-4DEA-9720-431CA09E297D}" type="slidenum">
              <a:rPr lang="en-US"/>
              <a:pPr/>
              <a:t>6</a:t>
            </a:fld>
            <a:endParaRPr lang="en-US"/>
          </a:p>
        </p:txBody>
      </p:sp>
      <p:sp>
        <p:nvSpPr>
          <p:cNvPr id="83975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6764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sz="2800"/>
              <a:t>Allocate a new node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sz="2800"/>
              <a:t>Insert new element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sz="2800"/>
              <a:t>Have new node point to null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sz="2800"/>
              <a:t>Have old last node point to new node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sz="2800"/>
              <a:t>Update tail to point to new 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at the Tail</a:t>
            </a:r>
          </a:p>
        </p:txBody>
      </p:sp>
      <p:sp>
        <p:nvSpPr>
          <p:cNvPr id="911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Removing at the tail of a singly linked list is not efficient!</a:t>
            </a:r>
          </a:p>
          <a:p>
            <a:r>
              <a:rPr lang="en-US" sz="2800"/>
              <a:t>There is no constant-time way to update the tail to point to the previous node</a:t>
            </a:r>
          </a:p>
        </p:txBody>
      </p:sp>
      <p:pic>
        <p:nvPicPr>
          <p:cNvPr id="9114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3071813"/>
            <a:ext cx="3581400" cy="1576387"/>
          </a:xfrm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7BBA4-9984-4EED-886F-00D06F965D84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better understanding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7391400" cy="4114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http://www.cs.usfca.edu/~</a:t>
            </a:r>
            <a:r>
              <a:rPr lang="en-US" dirty="0" smtClean="0">
                <a:hlinkClick r:id="rId2"/>
              </a:rPr>
              <a:t>galles/visualization/StackLL.html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Linked Lists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BCBB-4292-4BC5-8284-460D176933E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3601</TotalTime>
  <Words>265</Words>
  <Application>Microsoft Office PowerPoint</Application>
  <PresentationFormat>On-screen Show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Linked Lists</vt:lpstr>
      <vt:lpstr>Singly Linked List (§ 4.4.1)</vt:lpstr>
      <vt:lpstr>The Node Class for List Nodes</vt:lpstr>
      <vt:lpstr>Inserting at the Head</vt:lpstr>
      <vt:lpstr>Removing at the Head</vt:lpstr>
      <vt:lpstr>Inserting at the Tail</vt:lpstr>
      <vt:lpstr>Removing at the Tail</vt:lpstr>
      <vt:lpstr>For better understanding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Algorithms</dc:title>
  <dc:creator>Roberto Tamassia</dc:creator>
  <cp:lastModifiedBy>Nouf</cp:lastModifiedBy>
  <cp:revision>404</cp:revision>
  <dcterms:created xsi:type="dcterms:W3CDTF">2002-01-21T02:22:10Z</dcterms:created>
  <dcterms:modified xsi:type="dcterms:W3CDTF">2016-02-15T09:24:42Z</dcterms:modified>
</cp:coreProperties>
</file>