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3" r:id="rId6"/>
    <p:sldId id="288" r:id="rId7"/>
    <p:sldId id="289" r:id="rId8"/>
    <p:sldId id="267" r:id="rId9"/>
    <p:sldId id="268" r:id="rId10"/>
    <p:sldId id="269" r:id="rId11"/>
    <p:sldId id="270" r:id="rId12"/>
    <p:sldId id="271" r:id="rId13"/>
    <p:sldId id="273" r:id="rId14"/>
    <p:sldId id="272" r:id="rId15"/>
    <p:sldId id="282" r:id="rId16"/>
    <p:sldId id="283" r:id="rId17"/>
    <p:sldId id="284" r:id="rId18"/>
    <p:sldId id="285" r:id="rId19"/>
    <p:sldId id="286" r:id="rId20"/>
    <p:sldId id="287" r:id="rId21"/>
    <p:sldId id="274" r:id="rId22"/>
    <p:sldId id="275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7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701E1-A0AC-48F7-A5D1-60B213CA4FBD}" type="datetimeFigureOut">
              <a:rPr lang="en-GB" smtClean="0"/>
              <a:t>02/03/2016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D6D8D-4198-4786-B54E-4224B621233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6BAA4A-8DED-4A03-B7DA-6444A470637C}" type="datetime1">
              <a:rPr lang="en-US" smtClean="0"/>
              <a:t>3/2/2016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EFFA2D-408E-4509-AE9C-F69588C658C4}" type="datetime1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76339-0CAB-403C-8AAA-50AF1139C113}" type="datetime1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3C887-7B81-4882-9DE6-8942F4486372}" type="datetime1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C1C8-A871-4AAD-95BB-6038CC8BA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3E034-7384-4DD1-A4D2-CB3C447286A9}" type="datetime1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C20FC9-03F5-44F1-AD39-1914C31C3CA0}" type="datetime1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BDA74C-553C-40FF-9C7B-5403B6037A92}" type="datetime1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010055-0422-4B6D-BE78-D081CFD67660}" type="datetime1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5FF7CF-08AC-49DD-94E2-C871EA7B879F}" type="datetime1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6E83CD-9292-49CF-99C1-EC0CAB458318}" type="datetime1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1FA57AF-E36C-4710-8CA0-67EA07B35DD9}" type="datetime1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2EE0DA-48C0-496F-BE8B-CA7B623AC7DC}" type="datetime1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09B987-DD9F-4001-918C-4FBC4F441681}" type="datetime1">
              <a:rPr lang="en-US" smtClean="0"/>
              <a:t>3/2/2016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BED0A4-FE17-4F7D-9BDC-2528C3EEF7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Introduction to LINQ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can use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Each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to iterate over the results of any LINQ query. 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Sorting LINQ Query Results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LINQ query in the above example selects the elements of the array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values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returns an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object containing a sorted copy of the elements.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5" name="Rounded Rectangle 4"/>
          <p:cNvSpPr/>
          <p:nvPr/>
        </p:nvSpPr>
        <p:spPr>
          <a:xfrm>
            <a:off x="1691680" y="3068960"/>
            <a:ext cx="5040560" cy="2448272"/>
          </a:xfrm>
          <a:prstGeom prst="roundRect">
            <a:avLst/>
          </a:prstGeom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dirty="0" smtClean="0"/>
              <a:t>Dim values() As Integer = {2,9,5,0,3,7,1,4,8,6}</a:t>
            </a:r>
          </a:p>
          <a:p>
            <a:r>
              <a:rPr lang="en-US" dirty="0" smtClean="0"/>
              <a:t>Dim sorted =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From</a:t>
            </a:r>
            <a:r>
              <a:rPr lang="en-US" dirty="0" smtClean="0"/>
              <a:t>  value </a:t>
            </a:r>
            <a:r>
              <a:rPr lang="en-US" dirty="0" smtClean="0">
                <a:solidFill>
                  <a:schemeClr val="accent1"/>
                </a:solidFill>
              </a:rPr>
              <a:t>In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Order By</a:t>
            </a:r>
            <a:r>
              <a:rPr lang="en-US" dirty="0" smtClean="0"/>
              <a:t> value 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Select</a:t>
            </a:r>
            <a:r>
              <a:rPr lang="en-US" dirty="0" smtClean="0"/>
              <a:t> value 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Order By clause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sorts the query results in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ascending order.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Descending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modifier in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to sort query results in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descending order.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Ascending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modifier also exists but is rarely used, because it’s the default. 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can use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only for values that can be compared to one another.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clause supports values of any type that implements the interface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IComparable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such as the primitive numeric types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Such types provide a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CompareTo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method. 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Reference-Type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LINQ is not limited to querying arrays of primitive types.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It can be used with most data types.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48680"/>
            <a:ext cx="9153707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19"/>
            <a:ext cx="5040560" cy="490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65128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6010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060848"/>
            <a:ext cx="4565129" cy="448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43608" y="1340768"/>
            <a:ext cx="151216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5348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534324"/>
            <a:ext cx="4392488" cy="432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257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839859"/>
            <a:ext cx="5112568" cy="5018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 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Large amounts of data are often stored in a database—an organized collection of data.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database management system (DBMS) provides mechanisms for storing, organizing, retrieving and modifying data contained in the database.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Today’s most popular database systems are relational databases.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language called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Structured Query Language (SQL)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an international standard used with relational databases to perform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queries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to request information that satisfies given criteria) and to manipulate data.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Example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895599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7416" y="1412776"/>
            <a:ext cx="5256584" cy="514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Reference-Type Elements Using LINQ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you type the name of an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object (such as an array or the result of a LINQ query) then type the dot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separator, the list of the methods and properties that can be used with that object are shown.</a:t>
            </a:r>
          </a:p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Some of the methods are so-called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extension methods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For example, if you have an array of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Double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s called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numbers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and you want to calculate the average of its values, you can simply call the 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Average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extension method, as in </a:t>
            </a:r>
            <a:r>
              <a:rPr lang="en-US" sz="2700" dirty="0" err="1" smtClean="0">
                <a:solidFill>
                  <a:srgbClr val="000000"/>
                </a:solidFill>
                <a:latin typeface="Lucida Console" pitchFamily="49" charset="0"/>
              </a:rPr>
              <a:t>numbers.Average</a:t>
            </a:r>
            <a:r>
              <a:rPr lang="en-US" sz="2700" dirty="0" smtClean="0">
                <a:solidFill>
                  <a:srgbClr val="000000"/>
                </a:solidFill>
                <a:latin typeface="Lucida Console" pitchFamily="49" charset="0"/>
              </a:rPr>
              <a:t>()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Some of </a:t>
            </a:r>
            <a:r>
              <a:rPr lang="en-US" sz="2700" dirty="0" err="1" smtClean="0">
                <a:solidFill>
                  <a:srgbClr val="000000"/>
                </a:solidFill>
                <a:latin typeface="Lucida Console" pitchFamily="49" charset="0"/>
              </a:rPr>
              <a:t>IEnumerable</a:t>
            </a:r>
            <a:r>
              <a:rPr lang="en-US" sz="2700" dirty="0" err="1" smtClean="0">
                <a:solidFill>
                  <a:srgbClr val="000000"/>
                </a:solidFill>
                <a:latin typeface="Times New Roman" pitchFamily="18" charset="0"/>
              </a:rPr>
              <a:t>’s</a:t>
            </a:r>
            <a:r>
              <a:rPr lang="en-US" sz="2700" dirty="0" smtClean="0">
                <a:solidFill>
                  <a:srgbClr val="000000"/>
                </a:solidFill>
                <a:latin typeface="Times New Roman" pitchFamily="18" charset="0"/>
              </a:rPr>
              <a:t> 45 extension methods are shown in Fig. 11.5.</a:t>
            </a:r>
          </a:p>
          <a:p>
            <a:pPr marL="365125" lvl="0" indent="-255588" fontAlgn="base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n-US" sz="2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65125" lvl="0" indent="-255588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vbhtp5_11_LINQimages_Page_16.png"/>
          <p:cNvPicPr>
            <a:picLocks noGrp="1" noChangeAspect="1"/>
          </p:cNvPicPr>
          <p:nvPr isPhoto="1"/>
        </p:nvPicPr>
        <p:blipFill>
          <a:blip r:embed="rId2" cstate="print"/>
          <a:srcRect r="22438"/>
          <a:stretch>
            <a:fillRect/>
          </a:stretch>
        </p:blipFill>
        <p:spPr bwMode="auto">
          <a:xfrm>
            <a:off x="0" y="652463"/>
            <a:ext cx="8604448" cy="620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Deferred Execution and Transforming Query Results</a:t>
            </a: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LINQ uses a technique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deferred execution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—a query executes only when you iterate over the results, not when the query is defined.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allows you to create a query once and execute it many times.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If you make any changes to the data in a LINQ query’s data source, the next time you iterate over the query’s results, the query will process the current data in the data source. </a:t>
            </a: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Deferred Execution and Transforming Query Results</a:t>
            </a:r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Figure 11.7 filters an array of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 by searching for those that begin with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"r"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Initially the array (lines 8–9) contains two such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Later in the program we modify the array then reexecute the LINQ query to demonstrate deferred execution.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This example also demonstrates how to transform the items that match the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Where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clause—in this case, each matching </a:t>
            </a:r>
            <a:r>
              <a:rPr lang="en-US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</a:rPr>
              <a:t> is converted to uppercase in the query result.</a:t>
            </a:r>
          </a:p>
        </p:txBody>
      </p:sp>
      <p:sp>
        <p:nvSpPr>
          <p:cNvPr id="5734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 descr="vbhtp5_11_LINQimages_Page_1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 descr="vbhtp5_11_LINQimages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years, programs that accessed a relational database passed SQL queries as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 to the database management system then processed the results. 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Microsoft developed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LINQ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Language Integrated Query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to enable you to write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query expressions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similar to SQL queries that retrieve information from a wide variety of data sources—not just relational databases—using a common syntax that is built into Visual Basic.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use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LINQ to Objects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to query the contents of arrays, selecting elements that satisfy a set of conditions—this is known as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filtering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also use LINQ to Objects to perform common array manipulations such as sorting an array.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Figure 11.1 shows the types of LINQ queries.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</a:t>
            </a:r>
            <a:r>
              <a:rPr lang="en-US" b="1" dirty="0" smtClean="0">
                <a:solidFill>
                  <a:srgbClr val="3380E6"/>
                </a:solidFill>
                <a:latin typeface="Arial"/>
              </a:rPr>
              <a:t>Primitive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-Type Elements Using LINQ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Primitive types are the basic type of data 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Byte, short,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long, float, double, </a:t>
            </a:r>
            <a:r>
              <a:rPr lang="en-US" sz="2100" dirty="0" err="1" smtClean="0">
                <a:solidFill>
                  <a:srgbClr val="000000"/>
                </a:solidFill>
                <a:latin typeface="Times New Roman" pitchFamily="18" charset="0"/>
              </a:rPr>
              <a:t>boolean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, char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Primitive variables store primitive values.</a:t>
            </a: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LINQ allows you to look at collections of data, extract information and manipulate data.</a:t>
            </a: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Three Stages of a Query Operation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LINQ query operations consist of three actions: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Obtain the data source or sources.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Create the query.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Execute the query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' Data source.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Dim numbers() As Integer={0,1,2,3,4,5,6}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' Query creation.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Dim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evensQuery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From num In numbers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				   Where num Mod 2 = 0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              Select num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' Query execution.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For Each number In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evensQuery</a:t>
            </a: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2B91AF"/>
                </a:solidFill>
                <a:latin typeface="Courier New"/>
              </a:rPr>
              <a:t>Console.Write</a:t>
            </a:r>
            <a:r>
              <a:rPr lang="en-GB" dirty="0" smtClean="0">
                <a:solidFill>
                  <a:srgbClr val="2B91AF"/>
                </a:solidFill>
                <a:latin typeface="Courier New"/>
              </a:rPr>
              <a:t>(number &amp;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")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Next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851920" y="5301208"/>
            <a:ext cx="4572000" cy="646331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Output: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0 2 4 6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Our first LINQ query begins with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From clause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which specifies a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range variable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and the data source to query (the array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numbers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range variable represents each item in the data source, much like the control variable in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Each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If the condition in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Where clause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element is selected—that is, it’s included in the collection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 that represents the query results.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Here, 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 in the array are included only if they’re divisible by 2.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Querying an Array of Primitive-Type Elements Using LINQ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each item in the data source,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Select clause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determines what value appears in the results.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this case, it’s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that the range variable currently represents.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is usually placed at the end of the query for clarity, though it may be placed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From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and before other clauses, or omitted.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omitted, the range variable is implicitly selected.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clause can transform the selected items—for example,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this example would have multiplied each selected value in the result by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1447</TotalTime>
  <Words>939</Words>
  <Application>Microsoft Office PowerPoint</Application>
  <PresentationFormat>On-screen Show (4:3)</PresentationFormat>
  <Paragraphs>91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Introduction to LINQ</vt:lpstr>
      <vt:lpstr> Introduction</vt:lpstr>
      <vt:lpstr>Introduction</vt:lpstr>
      <vt:lpstr>Introduction</vt:lpstr>
      <vt:lpstr>Querying an Array of Primitive-Type Elements Using LINQ</vt:lpstr>
      <vt:lpstr>Three Stages of a Query Operation </vt:lpstr>
      <vt:lpstr>Slide 7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Primitive-Type Elements Using LINQ</vt:lpstr>
      <vt:lpstr>Querying an Array of Reference-Type Elements Using LINQ</vt:lpstr>
      <vt:lpstr>Example</vt:lpstr>
      <vt:lpstr>Example</vt:lpstr>
      <vt:lpstr>Example</vt:lpstr>
      <vt:lpstr>Example</vt:lpstr>
      <vt:lpstr>Example</vt:lpstr>
      <vt:lpstr>Example</vt:lpstr>
      <vt:lpstr>Example</vt:lpstr>
      <vt:lpstr>Querying an Array of Reference-Type Elements Using LINQ</vt:lpstr>
      <vt:lpstr>Slide 22</vt:lpstr>
      <vt:lpstr>Deferred Execution and Transforming Query Results</vt:lpstr>
      <vt:lpstr>Deferred Execution and Transforming Query Results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LINQ</dc:title>
  <dc:creator>user</dc:creator>
  <cp:lastModifiedBy>Nouf</cp:lastModifiedBy>
  <cp:revision>31</cp:revision>
  <dcterms:created xsi:type="dcterms:W3CDTF">2012-02-21T21:43:28Z</dcterms:created>
  <dcterms:modified xsi:type="dcterms:W3CDTF">2016-03-01T22:50:10Z</dcterms:modified>
</cp:coreProperties>
</file>