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3" r:id="rId7"/>
    <p:sldId id="268" r:id="rId8"/>
    <p:sldId id="267" r:id="rId9"/>
    <p:sldId id="269" r:id="rId10"/>
    <p:sldId id="270" r:id="rId11"/>
    <p:sldId id="272"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E803FFA-B12B-4BB2-9929-5F0C1D53FFCF}" type="datetimeFigureOut">
              <a:rPr lang="en-US" smtClean="0"/>
              <a:pPr/>
              <a:t>10/9/2012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92E7DCD-A80C-4AF3-9F2D-6E674ECA83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803FFA-B12B-4BB2-9929-5F0C1D53FFCF}"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803FFA-B12B-4BB2-9929-5F0C1D53FFCF}"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E803FFA-B12B-4BB2-9929-5F0C1D53FFCF}" type="datetimeFigureOut">
              <a:rPr lang="en-US" smtClean="0"/>
              <a:pPr/>
              <a:t>10/9/2012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92E7DCD-A80C-4AF3-9F2D-6E674ECA83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E803FFA-B12B-4BB2-9929-5F0C1D53FFCF}" type="datetimeFigureOut">
              <a:rPr lang="en-US" smtClean="0"/>
              <a:pPr/>
              <a:t>10/9/2012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92E7DCD-A80C-4AF3-9F2D-6E674ECA836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E803FFA-B12B-4BB2-9929-5F0C1D53FFCF}" type="datetimeFigureOut">
              <a:rPr lang="en-US" smtClean="0"/>
              <a:pPr/>
              <a:t>10/9/2012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E803FFA-B12B-4BB2-9929-5F0C1D53FFCF}"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92E7DCD-A80C-4AF3-9F2D-6E674ECA836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E803FFA-B12B-4BB2-9929-5F0C1D53FFCF}" type="datetimeFigureOut">
              <a:rPr lang="en-US" smtClean="0"/>
              <a:pPr/>
              <a:t>10/9/2012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803FFA-B12B-4BB2-9929-5F0C1D53FFCF}" type="datetimeFigureOut">
              <a:rPr lang="en-US" smtClean="0"/>
              <a:pPr/>
              <a:t>10/9/2012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E803FFA-B12B-4BB2-9929-5F0C1D53FFCF}" type="datetimeFigureOut">
              <a:rPr lang="en-US" smtClean="0"/>
              <a:pPr/>
              <a:t>10/9/2012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E7DCD-A80C-4AF3-9F2D-6E674ECA83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E803FFA-B12B-4BB2-9929-5F0C1D53FFCF}"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92E7DCD-A80C-4AF3-9F2D-6E674ECA836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E803FFA-B12B-4BB2-9929-5F0C1D53FFCF}" type="datetimeFigureOut">
              <a:rPr lang="en-US" smtClean="0"/>
              <a:pPr/>
              <a:t>10/9/2012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92E7DCD-A80C-4AF3-9F2D-6E674ECA836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Barium enema</a:t>
            </a:r>
            <a:endParaRPr lang="en-US" dirty="0"/>
          </a:p>
        </p:txBody>
      </p:sp>
      <p:sp>
        <p:nvSpPr>
          <p:cNvPr id="3" name="Subtitle 2"/>
          <p:cNvSpPr>
            <a:spLocks noGrp="1"/>
          </p:cNvSpPr>
          <p:nvPr>
            <p:ph type="subTitle" idx="1"/>
          </p:nvPr>
        </p:nvSpPr>
        <p:spPr/>
        <p:txBody>
          <a:bodyPr>
            <a:normAutofit/>
          </a:bodyPr>
          <a:lstStyle/>
          <a:p>
            <a:r>
              <a:rPr lang="en-US" sz="1800" dirty="0" smtClean="0">
                <a:solidFill>
                  <a:schemeClr val="accent1"/>
                </a:solidFill>
                <a:latin typeface="Broadway" pitchFamily="82" charset="0"/>
              </a:rPr>
              <a:t>MEAAD AL0MUSINED</a:t>
            </a:r>
            <a:endParaRPr lang="en-US" sz="1800" dirty="0">
              <a:solidFill>
                <a:schemeClr val="accent1"/>
              </a:solidFill>
              <a:latin typeface="Broadway"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5181600"/>
            <a:ext cx="3224336"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RPO</a:t>
            </a:r>
          </a:p>
          <a:p>
            <a:pPr algn="ctr"/>
            <a:r>
              <a:rPr lang="en-US" sz="2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     Splenic flexure descending colon appear open</a:t>
            </a:r>
          </a:p>
        </p:txBody>
      </p:sp>
      <p:sp>
        <p:nvSpPr>
          <p:cNvPr id="8" name="Rectangle 7"/>
          <p:cNvSpPr/>
          <p:nvPr/>
        </p:nvSpPr>
        <p:spPr>
          <a:xfrm>
            <a:off x="6553200" y="5105400"/>
            <a:ext cx="1257075"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LPO</a:t>
            </a:r>
          </a:p>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 </a:t>
            </a:r>
          </a:p>
        </p:txBody>
      </p:sp>
      <p:sp>
        <p:nvSpPr>
          <p:cNvPr id="11" name="Title 10"/>
          <p:cNvSpPr>
            <a:spLocks noGrp="1"/>
          </p:cNvSpPr>
          <p:nvPr>
            <p:ph type="title"/>
          </p:nvPr>
        </p:nvSpPr>
        <p:spPr/>
        <p:txBody>
          <a:bodyPr/>
          <a:lstStyle/>
          <a:p>
            <a:r>
              <a:rPr lang="en-US" dirty="0" smtClean="0"/>
              <a:t>the Large Bowel</a:t>
            </a:r>
            <a:endParaRPr lang="en-US" dirty="0"/>
          </a:p>
        </p:txBody>
      </p:sp>
      <p:pic>
        <p:nvPicPr>
          <p:cNvPr id="12" name="Content Placeholder 11" descr="rpo lpo li.jpg"/>
          <p:cNvPicPr>
            <a:picLocks noGrp="1" noChangeAspect="1"/>
          </p:cNvPicPr>
          <p:nvPr>
            <p:ph sz="half" idx="4294967295"/>
          </p:nvPr>
        </p:nvPicPr>
        <p:blipFill>
          <a:blip r:embed="rId2" cstate="print"/>
          <a:srcRect l="49375" t="26433" r="20108" b="44747"/>
          <a:stretch>
            <a:fillRect/>
          </a:stretch>
        </p:blipFill>
        <p:spPr>
          <a:xfrm>
            <a:off x="5486400" y="1295400"/>
            <a:ext cx="3346450" cy="3886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Rectangle 13"/>
          <p:cNvSpPr/>
          <p:nvPr/>
        </p:nvSpPr>
        <p:spPr>
          <a:xfrm>
            <a:off x="5257800" y="5943600"/>
            <a:ext cx="3505200" cy="9233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Hepatic flexure ascending colon and rectosigmoid region appear open</a:t>
            </a:r>
          </a:p>
        </p:txBody>
      </p:sp>
      <p:pic>
        <p:nvPicPr>
          <p:cNvPr id="15" name="Content Placeholder 8" descr="rpo lpo li.jpg"/>
          <p:cNvPicPr>
            <a:picLocks noGrp="1" noChangeAspect="1"/>
          </p:cNvPicPr>
          <p:nvPr>
            <p:ph sz="half" idx="1"/>
          </p:nvPr>
        </p:nvPicPr>
        <p:blipFill>
          <a:blip r:embed="rId2" cstate="print"/>
          <a:srcRect l="50557" t="62263" r="19108" b="8575"/>
          <a:stretch>
            <a:fillRect/>
          </a:stretch>
        </p:blipFill>
        <p:spPr>
          <a:xfrm>
            <a:off x="762000" y="1295400"/>
            <a:ext cx="2942597" cy="39562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5791200"/>
            <a:ext cx="5022337"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LT LAT Decubitus</a:t>
            </a:r>
          </a:p>
        </p:txBody>
      </p:sp>
      <p:pic>
        <p:nvPicPr>
          <p:cNvPr id="4" name="Picture 3" descr="LT lateral Dec.gif"/>
          <p:cNvPicPr>
            <a:picLocks noChangeAspect="1"/>
          </p:cNvPicPr>
          <p:nvPr/>
        </p:nvPicPr>
        <p:blipFill>
          <a:blip r:embed="rId2" cstate="print"/>
          <a:stretch>
            <a:fillRect/>
          </a:stretch>
        </p:blipFill>
        <p:spPr>
          <a:xfrm rot="5400000">
            <a:off x="2327649" y="567951"/>
            <a:ext cx="4428492" cy="573099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dirty="0" smtClean="0"/>
              <a:t>the Large Bowel</a:t>
            </a:r>
            <a:endParaRPr lang="en-US" dirty="0"/>
          </a:p>
        </p:txBody>
      </p:sp>
      <p:sp>
        <p:nvSpPr>
          <p:cNvPr id="7" name="Content Placeholder 6"/>
          <p:cNvSpPr>
            <a:spLocks noGrp="1"/>
          </p:cNvSpPr>
          <p:nvPr>
            <p:ph idx="1"/>
          </p:nvPr>
        </p:nvSpPr>
        <p:spPr>
          <a:xfrm>
            <a:off x="0" y="7010400"/>
            <a:ext cx="8686800" cy="746125"/>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6027003"/>
            <a:ext cx="5146282"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RT LAT Decubitus</a:t>
            </a:r>
          </a:p>
        </p:txBody>
      </p:sp>
      <p:pic>
        <p:nvPicPr>
          <p:cNvPr id="7" name="Picture 6" descr="RT LAT DEC.jpg"/>
          <p:cNvPicPr>
            <a:picLocks noChangeAspect="1"/>
          </p:cNvPicPr>
          <p:nvPr/>
        </p:nvPicPr>
        <p:blipFill>
          <a:blip r:embed="rId2" cstate="print"/>
          <a:stretch>
            <a:fillRect/>
          </a:stretch>
        </p:blipFill>
        <p:spPr>
          <a:xfrm rot="16200000">
            <a:off x="2526432" y="369168"/>
            <a:ext cx="4700736" cy="6400800"/>
          </a:xfrm>
          <a:prstGeom prst="rect">
            <a:avLst/>
          </a:prstGeom>
        </p:spPr>
      </p:pic>
      <p:sp>
        <p:nvSpPr>
          <p:cNvPr id="4" name="Title 3"/>
          <p:cNvSpPr>
            <a:spLocks noGrp="1"/>
          </p:cNvSpPr>
          <p:nvPr>
            <p:ph type="title"/>
          </p:nvPr>
        </p:nvSpPr>
        <p:spPr/>
        <p:txBody>
          <a:bodyPr/>
          <a:lstStyle/>
          <a:p>
            <a:r>
              <a:rPr lang="en-US" dirty="0" smtClean="0"/>
              <a:t>the Large Bowel</a:t>
            </a:r>
            <a:endParaRPr lang="en-US" dirty="0"/>
          </a:p>
        </p:txBody>
      </p:sp>
      <p:sp>
        <p:nvSpPr>
          <p:cNvPr id="6" name="Content Placeholder 5"/>
          <p:cNvSpPr>
            <a:spLocks noGrp="1"/>
          </p:cNvSpPr>
          <p:nvPr>
            <p:ph idx="1"/>
          </p:nvPr>
        </p:nvSpPr>
        <p:spPr>
          <a:xfrm>
            <a:off x="304800" y="5486400"/>
            <a:ext cx="8686800" cy="593725"/>
          </a:xfrm>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Film</a:t>
            </a:r>
            <a:endParaRPr lang="en-US" dirty="0"/>
          </a:p>
        </p:txBody>
      </p:sp>
      <p:sp>
        <p:nvSpPr>
          <p:cNvPr id="7" name="Rectangle 6"/>
          <p:cNvSpPr/>
          <p:nvPr/>
        </p:nvSpPr>
        <p:spPr>
          <a:xfrm>
            <a:off x="1259632" y="5257800"/>
            <a:ext cx="2778968"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Hepatic </a:t>
            </a:r>
          </a:p>
          <a:p>
            <a:pPr algn="ct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Flexure</a:t>
            </a:r>
          </a:p>
        </p:txBody>
      </p:sp>
      <p:sp>
        <p:nvSpPr>
          <p:cNvPr id="8" name="Rectangle 7"/>
          <p:cNvSpPr/>
          <p:nvPr/>
        </p:nvSpPr>
        <p:spPr>
          <a:xfrm>
            <a:off x="5940152" y="5301208"/>
            <a:ext cx="221246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Splenic </a:t>
            </a:r>
          </a:p>
          <a:p>
            <a:pPr algn="ct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Flexure</a:t>
            </a:r>
          </a:p>
        </p:txBody>
      </p:sp>
      <p:pic>
        <p:nvPicPr>
          <p:cNvPr id="10" name="Content Placeholder 9" descr="splenic flexure.gif"/>
          <p:cNvPicPr>
            <a:picLocks noGrp="1" noChangeAspect="1"/>
          </p:cNvPicPr>
          <p:nvPr>
            <p:ph sz="half" idx="1"/>
          </p:nvPr>
        </p:nvPicPr>
        <p:blipFill>
          <a:blip r:embed="rId2" cstate="print"/>
          <a:stretch>
            <a:fillRect/>
          </a:stretch>
        </p:blipFill>
        <p:spPr>
          <a:xfrm>
            <a:off x="5029200" y="1371600"/>
            <a:ext cx="3505200"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Content Placeholder 11" descr="hepatic flexure.gif"/>
          <p:cNvPicPr>
            <a:picLocks noGrp="1" noChangeAspect="1"/>
          </p:cNvPicPr>
          <p:nvPr>
            <p:ph sz="half" idx="2"/>
          </p:nvPr>
        </p:nvPicPr>
        <p:blipFill>
          <a:blip r:embed="rId3" cstate="print"/>
          <a:stretch>
            <a:fillRect/>
          </a:stretch>
        </p:blipFill>
        <p:spPr>
          <a:xfrm>
            <a:off x="609600" y="1371600"/>
            <a:ext cx="3651422" cy="38430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645025"/>
            <a:ext cx="8458200" cy="1222375"/>
          </a:xfrm>
        </p:spPr>
        <p:txBody>
          <a:bodyPr>
            <a:normAutofit/>
            <a:scene3d>
              <a:camera prst="orthographicFront"/>
              <a:lightRig rig="soft" dir="t">
                <a:rot lat="0" lon="0" rev="10800000"/>
              </a:lightRig>
            </a:scene3d>
            <a:sp3d>
              <a:bevelT w="27940" h="12700"/>
              <a:contourClr>
                <a:srgbClr val="DDDDDD"/>
              </a:contourClr>
            </a:sp3d>
          </a:bodyPr>
          <a:lstStyle/>
          <a:p>
            <a:r>
              <a:rPr lang="en-US" sz="6000" b="1" cap="none" spc="150" dirty="0" smtClean="0">
                <a:ln w="11430"/>
                <a:solidFill>
                  <a:schemeClr val="bg1">
                    <a:lumMod val="50000"/>
                  </a:schemeClr>
                </a:solidFill>
                <a:effectLst>
                  <a:outerShdw blurRad="25400" algn="tl" rotWithShape="0">
                    <a:srgbClr val="000000">
                      <a:alpha val="43000"/>
                    </a:srgbClr>
                  </a:outerShdw>
                </a:effectLst>
                <a:latin typeface="Edwardian Script ITC" pitchFamily="66" charset="0"/>
                <a:cs typeface="Arabic Transparent" pitchFamily="2" charset="-78"/>
              </a:rPr>
              <a:t>Thank you</a:t>
            </a:r>
            <a:endParaRPr lang="en-US" sz="6000" b="1" cap="none" spc="150" dirty="0">
              <a:ln w="11430"/>
              <a:solidFill>
                <a:schemeClr val="bg1">
                  <a:lumMod val="50000"/>
                </a:schemeClr>
              </a:solidFill>
              <a:effectLst>
                <a:outerShdw blurRad="25400" algn="tl" rotWithShape="0">
                  <a:srgbClr val="000000">
                    <a:alpha val="43000"/>
                  </a:srgbClr>
                </a:outerShdw>
              </a:effectLst>
              <a:latin typeface="Edwardian Script ITC" pitchFamily="66" charset="0"/>
              <a:cs typeface="Arabic Transparent" pitchFamily="2" charset="-78"/>
            </a:endParaRPr>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sp>
        <p:nvSpPr>
          <p:cNvPr id="3" name="Content Placeholder 2"/>
          <p:cNvSpPr>
            <a:spLocks noGrp="1"/>
          </p:cNvSpPr>
          <p:nvPr>
            <p:ph idx="1"/>
          </p:nvPr>
        </p:nvSpPr>
        <p:spPr>
          <a:xfrm>
            <a:off x="2895600" y="5867400"/>
            <a:ext cx="4038600" cy="822325"/>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371600"/>
            <a:ext cx="38100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a:srcRect/>
          <a:stretch>
            <a:fillRect/>
          </a:stretch>
        </p:blipFill>
        <p:spPr bwMode="auto">
          <a:xfrm>
            <a:off x="4572000" y="1371600"/>
            <a:ext cx="40386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Large Bowel</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800" dirty="0" smtClean="0">
                <a:solidFill>
                  <a:schemeClr val="tx1">
                    <a:lumMod val="75000"/>
                    <a:lumOff val="25000"/>
                  </a:schemeClr>
                </a:solidFill>
                <a:latin typeface="Arial" pitchFamily="34" charset="0"/>
                <a:cs typeface="Arial" pitchFamily="34" charset="0"/>
              </a:rPr>
              <a:t>The main function of the large bowel (also known as the large intestine) is to transport waste out of the body and to absorb water from the waste before it leaves. The large bowel connects with the small bowel to the north and freedom (open air) to the south</a:t>
            </a:r>
            <a:r>
              <a:rPr lang="en-US" sz="2800" dirty="0" smtClean="0">
                <a:solidFill>
                  <a:schemeClr val="accent1">
                    <a:lumMod val="75000"/>
                  </a:schemeClr>
                </a:solidFill>
                <a:latin typeface="Broadway" pitchFamily="82" charset="0"/>
                <a:cs typeface="Aharoni" pitchFamily="2" charset="-79"/>
              </a:rPr>
              <a:t>.</a:t>
            </a:r>
            <a:endParaRPr lang="en-US" sz="2800" dirty="0">
              <a:solidFill>
                <a:schemeClr val="accent1">
                  <a:lumMod val="75000"/>
                </a:schemeClr>
              </a:solidFill>
              <a:latin typeface="Broadway" pitchFamily="82" charset="0"/>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Large Bowel</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chemeClr val="tx1">
                    <a:lumMod val="75000"/>
                    <a:lumOff val="25000"/>
                  </a:schemeClr>
                </a:solidFill>
                <a:latin typeface="Arial" pitchFamily="34" charset="0"/>
                <a:cs typeface="Arial" pitchFamily="34" charset="0"/>
              </a:rPr>
              <a:t>The main components of the large bowel include the following:</a:t>
            </a:r>
          </a:p>
          <a:p>
            <a:r>
              <a:rPr lang="en-US" dirty="0" err="1" smtClean="0">
                <a:solidFill>
                  <a:schemeClr val="tx1">
                    <a:lumMod val="75000"/>
                    <a:lumOff val="25000"/>
                  </a:schemeClr>
                </a:solidFill>
                <a:latin typeface="Arial" pitchFamily="34" charset="0"/>
                <a:cs typeface="Arial" pitchFamily="34" charset="0"/>
              </a:rPr>
              <a:t>cecum</a:t>
            </a:r>
            <a:endParaRPr lang="en-US" dirty="0" smtClean="0">
              <a:solidFill>
                <a:schemeClr val="tx1">
                  <a:lumMod val="75000"/>
                  <a:lumOff val="25000"/>
                </a:schemeClr>
              </a:solidFill>
              <a:latin typeface="Arial" pitchFamily="34" charset="0"/>
              <a:cs typeface="Arial" pitchFamily="34" charset="0"/>
            </a:endParaRPr>
          </a:p>
          <a:p>
            <a:r>
              <a:rPr lang="en-US" dirty="0" smtClean="0">
                <a:solidFill>
                  <a:schemeClr val="tx1">
                    <a:lumMod val="75000"/>
                    <a:lumOff val="25000"/>
                  </a:schemeClr>
                </a:solidFill>
                <a:latin typeface="Arial" pitchFamily="34" charset="0"/>
                <a:cs typeface="Arial" pitchFamily="34" charset="0"/>
              </a:rPr>
              <a:t>appendix</a:t>
            </a:r>
          </a:p>
          <a:p>
            <a:r>
              <a:rPr lang="en-US" dirty="0" smtClean="0">
                <a:solidFill>
                  <a:schemeClr val="tx1">
                    <a:lumMod val="75000"/>
                    <a:lumOff val="25000"/>
                  </a:schemeClr>
                </a:solidFill>
                <a:latin typeface="Arial" pitchFamily="34" charset="0"/>
                <a:cs typeface="Arial" pitchFamily="34" charset="0"/>
              </a:rPr>
              <a:t>colon</a:t>
            </a:r>
          </a:p>
          <a:p>
            <a:r>
              <a:rPr lang="en-US" dirty="0" smtClean="0">
                <a:solidFill>
                  <a:schemeClr val="tx1">
                    <a:lumMod val="75000"/>
                    <a:lumOff val="25000"/>
                  </a:schemeClr>
                </a:solidFill>
                <a:latin typeface="Arial" pitchFamily="34" charset="0"/>
                <a:cs typeface="Arial" pitchFamily="34" charset="0"/>
              </a:rPr>
              <a:t>rectum</a:t>
            </a:r>
          </a:p>
          <a:p>
            <a:r>
              <a:rPr lang="en-US" dirty="0" smtClean="0">
                <a:solidFill>
                  <a:schemeClr val="tx1">
                    <a:lumMod val="75000"/>
                    <a:lumOff val="25000"/>
                  </a:schemeClr>
                </a:solidFill>
                <a:latin typeface="Arial" pitchFamily="34" charset="0"/>
                <a:cs typeface="Arial" pitchFamily="34" charset="0"/>
              </a:rPr>
              <a:t>anal canal</a:t>
            </a:r>
          </a:p>
          <a:p>
            <a:r>
              <a:rPr lang="en-US" dirty="0" smtClean="0">
                <a:solidFill>
                  <a:schemeClr val="tx1">
                    <a:lumMod val="75000"/>
                    <a:lumOff val="25000"/>
                  </a:schemeClr>
                </a:solidFill>
                <a:latin typeface="Arial" pitchFamily="34" charset="0"/>
                <a:cs typeface="Arial" pitchFamily="34" charset="0"/>
              </a:rPr>
              <a:t>anus</a:t>
            </a:r>
            <a:endParaRPr lang="en-US"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Barium enema</a:t>
            </a:r>
            <a:endParaRPr lang="en-US" dirty="0"/>
          </a:p>
        </p:txBody>
      </p:sp>
      <p:sp>
        <p:nvSpPr>
          <p:cNvPr id="3" name="Content Placeholder 2"/>
          <p:cNvSpPr>
            <a:spLocks noGrp="1"/>
          </p:cNvSpPr>
          <p:nvPr>
            <p:ph idx="1"/>
          </p:nvPr>
        </p:nvSpPr>
        <p:spPr/>
        <p:txBody>
          <a:bodyPr/>
          <a:lstStyle/>
          <a:p>
            <a:pPr>
              <a:buNone/>
            </a:pPr>
            <a:r>
              <a:rPr lang="en-US" b="1" i="1" u="sng" dirty="0" smtClean="0">
                <a:solidFill>
                  <a:schemeClr val="accent1"/>
                </a:solidFill>
              </a:rPr>
              <a:t>Definition:</a:t>
            </a:r>
          </a:p>
          <a:p>
            <a:pPr>
              <a:buNone/>
            </a:pPr>
            <a:r>
              <a:rPr lang="en-US" b="1" i="1" dirty="0" smtClean="0">
                <a:solidFill>
                  <a:schemeClr val="accent1"/>
                </a:solidFill>
              </a:rPr>
              <a:t> </a:t>
            </a:r>
            <a:r>
              <a:rPr lang="en-US" b="1" i="1" dirty="0" smtClean="0"/>
              <a:t>It is a radiographic examination of the large intestine by using radio-opaque contrast media.</a:t>
            </a:r>
          </a:p>
          <a:p>
            <a:endParaRPr lang="en-US" b="1" i="1" dirty="0" smtClean="0"/>
          </a:p>
          <a:p>
            <a:pPr>
              <a:buNone/>
            </a:pPr>
            <a:r>
              <a:rPr lang="en-US" b="1" i="1" u="sng" dirty="0" smtClean="0">
                <a:solidFill>
                  <a:schemeClr val="accent1"/>
                </a:solidFill>
              </a:rPr>
              <a:t>Methods of examination:</a:t>
            </a:r>
          </a:p>
          <a:p>
            <a:r>
              <a:rPr lang="en-US" b="1" i="1" dirty="0" smtClean="0"/>
              <a:t>Double contrast.</a:t>
            </a:r>
          </a:p>
          <a:p>
            <a:r>
              <a:rPr lang="en-US" b="1" i="1" dirty="0" smtClean="0"/>
              <a:t>Single contrast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Large Bowel</a:t>
            </a:r>
            <a:endParaRPr lang="en-US" dirty="0"/>
          </a:p>
        </p:txBody>
      </p:sp>
      <p:sp>
        <p:nvSpPr>
          <p:cNvPr id="3" name="Content Placeholder 2"/>
          <p:cNvSpPr>
            <a:spLocks noGrp="1"/>
          </p:cNvSpPr>
          <p:nvPr>
            <p:ph idx="1"/>
          </p:nvPr>
        </p:nvSpPr>
        <p:spPr>
          <a:xfrm>
            <a:off x="457200" y="5867400"/>
            <a:ext cx="8686800" cy="669925"/>
          </a:xfrm>
        </p:spPr>
        <p:txBody>
          <a:bodyPr/>
          <a:lstStyle/>
          <a:p>
            <a:endParaRPr lang="en-US" dirty="0"/>
          </a:p>
        </p:txBody>
      </p:sp>
      <p:pic>
        <p:nvPicPr>
          <p:cNvPr id="4" name="Content Placeholder 7" descr="ts.jpg"/>
          <p:cNvPicPr>
            <a:picLocks noChangeAspect="1"/>
          </p:cNvPicPr>
          <p:nvPr/>
        </p:nvPicPr>
        <p:blipFill>
          <a:blip r:embed="rId2" cstate="print"/>
          <a:stretch>
            <a:fillRect/>
          </a:stretch>
        </p:blipFill>
        <p:spPr>
          <a:xfrm>
            <a:off x="1524000" y="1371600"/>
            <a:ext cx="6858000" cy="44877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 li.jpg"/>
          <p:cNvPicPr>
            <a:picLocks noChangeAspect="1"/>
          </p:cNvPicPr>
          <p:nvPr/>
        </p:nvPicPr>
        <p:blipFill>
          <a:blip r:embed="rId2" cstate="print"/>
          <a:srcRect l="64462" t="37400" r="8060" b="36350"/>
          <a:stretch>
            <a:fillRect/>
          </a:stretch>
        </p:blipFill>
        <p:spPr>
          <a:xfrm>
            <a:off x="2895600" y="1143000"/>
            <a:ext cx="3096344" cy="468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Arrow Connector 5"/>
          <p:cNvCxnSpPr/>
          <p:nvPr/>
        </p:nvCxnSpPr>
        <p:spPr>
          <a:xfrm flipV="1">
            <a:off x="2362200" y="2286000"/>
            <a:ext cx="165618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34000" y="1676400"/>
            <a:ext cx="180020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0" idx="1"/>
          </p:cNvCxnSpPr>
          <p:nvPr/>
        </p:nvCxnSpPr>
        <p:spPr>
          <a:xfrm rot="10800000" flipV="1">
            <a:off x="4800600" y="4985266"/>
            <a:ext cx="16002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133600" y="3581400"/>
            <a:ext cx="165618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10200" y="3886200"/>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4572000" y="2743200"/>
            <a:ext cx="2057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2057400"/>
            <a:ext cx="1602105" cy="369332"/>
          </a:xfrm>
          <a:prstGeom prst="rect">
            <a:avLst/>
          </a:prstGeom>
          <a:solidFill>
            <a:schemeClr val="bg1"/>
          </a:solidFill>
        </p:spPr>
        <p:txBody>
          <a:bodyPr wrap="none" rtlCol="1">
            <a:spAutoFit/>
          </a:bodyPr>
          <a:lstStyle/>
          <a:p>
            <a:r>
              <a:rPr lang="en-US" dirty="0" smtClean="0"/>
              <a:t>Hepatic flexure</a:t>
            </a:r>
            <a:endParaRPr lang="ar-SA" dirty="0"/>
          </a:p>
        </p:txBody>
      </p:sp>
      <p:sp>
        <p:nvSpPr>
          <p:cNvPr id="16" name="TextBox 15"/>
          <p:cNvSpPr txBox="1"/>
          <p:nvPr/>
        </p:nvSpPr>
        <p:spPr>
          <a:xfrm>
            <a:off x="7086600" y="1524000"/>
            <a:ext cx="1552926" cy="369332"/>
          </a:xfrm>
          <a:prstGeom prst="rect">
            <a:avLst/>
          </a:prstGeom>
          <a:solidFill>
            <a:schemeClr val="bg1"/>
          </a:solidFill>
        </p:spPr>
        <p:txBody>
          <a:bodyPr wrap="none" rtlCol="1">
            <a:spAutoFit/>
          </a:bodyPr>
          <a:lstStyle/>
          <a:p>
            <a:r>
              <a:rPr lang="en-US" dirty="0" smtClean="0"/>
              <a:t>Splenic flexure</a:t>
            </a:r>
            <a:endParaRPr lang="ar-SA" dirty="0"/>
          </a:p>
        </p:txBody>
      </p:sp>
      <p:sp>
        <p:nvSpPr>
          <p:cNvPr id="17" name="TextBox 16"/>
          <p:cNvSpPr txBox="1"/>
          <p:nvPr/>
        </p:nvSpPr>
        <p:spPr>
          <a:xfrm>
            <a:off x="6400800" y="2514600"/>
            <a:ext cx="1742592" cy="369332"/>
          </a:xfrm>
          <a:prstGeom prst="rect">
            <a:avLst/>
          </a:prstGeom>
          <a:solidFill>
            <a:schemeClr val="bg1"/>
          </a:solidFill>
        </p:spPr>
        <p:txBody>
          <a:bodyPr wrap="none" rtlCol="1">
            <a:spAutoFit/>
          </a:bodyPr>
          <a:lstStyle/>
          <a:p>
            <a:r>
              <a:rPr lang="en-US" dirty="0" smtClean="0"/>
              <a:t>Transverse colon</a:t>
            </a:r>
            <a:endParaRPr lang="ar-SA" dirty="0"/>
          </a:p>
        </p:txBody>
      </p:sp>
      <p:sp>
        <p:nvSpPr>
          <p:cNvPr id="19" name="TextBox 18"/>
          <p:cNvSpPr txBox="1"/>
          <p:nvPr/>
        </p:nvSpPr>
        <p:spPr>
          <a:xfrm>
            <a:off x="6553200" y="3733800"/>
            <a:ext cx="1893147" cy="369332"/>
          </a:xfrm>
          <a:prstGeom prst="rect">
            <a:avLst/>
          </a:prstGeom>
          <a:solidFill>
            <a:schemeClr val="bg1"/>
          </a:solidFill>
        </p:spPr>
        <p:txBody>
          <a:bodyPr wrap="none" rtlCol="1">
            <a:spAutoFit/>
          </a:bodyPr>
          <a:lstStyle/>
          <a:p>
            <a:r>
              <a:rPr lang="en-US" dirty="0" smtClean="0"/>
              <a:t>Descending colon </a:t>
            </a:r>
            <a:endParaRPr lang="ar-SA" dirty="0"/>
          </a:p>
        </p:txBody>
      </p:sp>
      <p:sp>
        <p:nvSpPr>
          <p:cNvPr id="20" name="TextBox 19"/>
          <p:cNvSpPr txBox="1"/>
          <p:nvPr/>
        </p:nvSpPr>
        <p:spPr>
          <a:xfrm>
            <a:off x="6400800" y="4800600"/>
            <a:ext cx="1500411" cy="369332"/>
          </a:xfrm>
          <a:prstGeom prst="rect">
            <a:avLst/>
          </a:prstGeom>
          <a:solidFill>
            <a:schemeClr val="bg1"/>
          </a:solidFill>
        </p:spPr>
        <p:txBody>
          <a:bodyPr wrap="none" rtlCol="1">
            <a:spAutoFit/>
          </a:bodyPr>
          <a:lstStyle/>
          <a:p>
            <a:r>
              <a:rPr lang="en-US" dirty="0" smtClean="0"/>
              <a:t>Sigmoid colon</a:t>
            </a:r>
            <a:endParaRPr lang="ar-SA" dirty="0"/>
          </a:p>
        </p:txBody>
      </p:sp>
      <p:sp>
        <p:nvSpPr>
          <p:cNvPr id="21" name="TextBox 20"/>
          <p:cNvSpPr txBox="1"/>
          <p:nvPr/>
        </p:nvSpPr>
        <p:spPr>
          <a:xfrm>
            <a:off x="2286000" y="6019800"/>
            <a:ext cx="4032448" cy="646331"/>
          </a:xfrm>
          <a:prstGeom prst="rect">
            <a:avLst/>
          </a:prstGeom>
          <a:noFill/>
          <a:ln>
            <a:noFill/>
          </a:ln>
        </p:spPr>
        <p:txBody>
          <a:bodyPr wrap="square" rtlCol="1">
            <a:spAutoFit/>
          </a:bodyPr>
          <a:lstStyle/>
          <a:p>
            <a:pPr algn="ctr"/>
            <a:r>
              <a:rPr lang="en-US" sz="3600" dirty="0" smtClean="0">
                <a:solidFill>
                  <a:schemeClr val="accent1"/>
                </a:solidFill>
                <a:latin typeface="Broadway" pitchFamily="82" charset="0"/>
              </a:rPr>
              <a:t>single contrast</a:t>
            </a:r>
            <a:endParaRPr lang="ar-SA" sz="3600" dirty="0">
              <a:solidFill>
                <a:schemeClr val="accent1"/>
              </a:solidFill>
              <a:latin typeface="Broadway" pitchFamily="82" charset="0"/>
            </a:endParaRPr>
          </a:p>
        </p:txBody>
      </p:sp>
      <p:sp>
        <p:nvSpPr>
          <p:cNvPr id="22" name="Title 21"/>
          <p:cNvSpPr>
            <a:spLocks noGrp="1"/>
          </p:cNvSpPr>
          <p:nvPr>
            <p:ph type="title"/>
          </p:nvPr>
        </p:nvSpPr>
        <p:spPr>
          <a:xfrm>
            <a:off x="457200" y="457200"/>
            <a:ext cx="8686800" cy="841248"/>
          </a:xfrm>
        </p:spPr>
        <p:txBody>
          <a:bodyPr/>
          <a:lstStyle/>
          <a:p>
            <a:r>
              <a:rPr lang="en-US" dirty="0" smtClean="0"/>
              <a:t>the Large Bowel</a:t>
            </a:r>
            <a:endParaRPr lang="en-US" dirty="0"/>
          </a:p>
        </p:txBody>
      </p:sp>
      <p:sp>
        <p:nvSpPr>
          <p:cNvPr id="24" name="Rectangle 23"/>
          <p:cNvSpPr/>
          <p:nvPr/>
        </p:nvSpPr>
        <p:spPr>
          <a:xfrm>
            <a:off x="533400" y="3429000"/>
            <a:ext cx="1972015" cy="369332"/>
          </a:xfrm>
          <a:prstGeom prst="rect">
            <a:avLst/>
          </a:prstGeom>
          <a:solidFill>
            <a:schemeClr val="bg1"/>
          </a:solidFill>
        </p:spPr>
        <p:txBody>
          <a:bodyPr wrap="none">
            <a:spAutoFit/>
          </a:bodyPr>
          <a:lstStyle/>
          <a:p>
            <a:r>
              <a:rPr lang="en-US" dirty="0" err="1" smtClean="0"/>
              <a:t>Aescending</a:t>
            </a:r>
            <a:r>
              <a:rPr lang="en-US" dirty="0" smtClean="0"/>
              <a:t> colon </a:t>
            </a:r>
            <a:endParaRPr lang="ar-SA"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Technique </a:t>
            </a:r>
            <a:endParaRPr lang="en-GB" dirty="0"/>
          </a:p>
        </p:txBody>
      </p:sp>
      <p:pic>
        <p:nvPicPr>
          <p:cNvPr id="15" name="Content Placeholder 14" descr="h9991187.jpg"/>
          <p:cNvPicPr>
            <a:picLocks noGrp="1" noChangeAspect="1"/>
          </p:cNvPicPr>
          <p:nvPr>
            <p:ph sz="half" idx="1"/>
          </p:nvPr>
        </p:nvPicPr>
        <p:blipFill>
          <a:blip r:embed="rId2" cstate="print"/>
          <a:srcRect t="3450" r="50815" b="5291"/>
          <a:stretch>
            <a:fillRect/>
          </a:stretch>
        </p:blipFill>
        <p:spPr>
          <a:xfrm>
            <a:off x="533400" y="1524000"/>
            <a:ext cx="3989533" cy="4827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13"/>
          <p:cNvSpPr>
            <a:spLocks noGrp="1"/>
          </p:cNvSpPr>
          <p:nvPr>
            <p:ph sz="half" idx="2"/>
          </p:nvPr>
        </p:nvSpPr>
        <p:spPr>
          <a:xfrm>
            <a:off x="4644008" y="2132856"/>
            <a:ext cx="4114800" cy="1778949"/>
          </a:xfrm>
        </p:spPr>
        <p:txBody>
          <a:bodyPr>
            <a:normAutofit fontScale="85000" lnSpcReduction="10000"/>
          </a:bodyPr>
          <a:lstStyle/>
          <a:p>
            <a:r>
              <a:rPr lang="en-GB" sz="3200" dirty="0" smtClean="0"/>
              <a:t>Preliminary Film to:</a:t>
            </a:r>
          </a:p>
          <a:p>
            <a:pPr marL="790562" lvl="1" indent="-457200">
              <a:buFont typeface="+mj-lt"/>
              <a:buAutoNum type="arabicPeriod"/>
            </a:pPr>
            <a:r>
              <a:rPr lang="en-GB" sz="2800" dirty="0" smtClean="0"/>
              <a:t>Bowel preparation.</a:t>
            </a:r>
          </a:p>
          <a:p>
            <a:pPr marL="790562" lvl="1" indent="-457200">
              <a:buFont typeface="+mj-lt"/>
              <a:buAutoNum type="arabicPeriod"/>
            </a:pPr>
            <a:r>
              <a:rPr lang="en-GB" sz="2800" dirty="0" smtClean="0"/>
              <a:t>Complete obstruction, Perforation</a:t>
            </a:r>
            <a:endParaRPr lang="en-GB" sz="2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Barium Distribution </a:t>
            </a:r>
            <a:endParaRPr lang="en-US" dirty="0"/>
          </a:p>
        </p:txBody>
      </p:sp>
      <p:pic>
        <p:nvPicPr>
          <p:cNvPr id="5" name="Content Placeholder 4" descr="Air_con_Barium_enema.jpg"/>
          <p:cNvPicPr>
            <a:picLocks noGrp="1" noChangeAspect="1"/>
          </p:cNvPicPr>
          <p:nvPr>
            <p:ph sz="half" idx="1"/>
          </p:nvPr>
        </p:nvPicPr>
        <p:blipFill>
          <a:blip r:embed="rId2" cstate="print"/>
          <a:srcRect l="2935" t="1643" r="2065" b="9838"/>
          <a:stretch>
            <a:fillRect/>
          </a:stretch>
        </p:blipFill>
        <p:spPr>
          <a:xfrm>
            <a:off x="457200" y="1371600"/>
            <a:ext cx="3505200"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5" descr="prod97.jpg"/>
          <p:cNvPicPr>
            <a:picLocks noGrp="1" noChangeAspect="1"/>
          </p:cNvPicPr>
          <p:nvPr>
            <p:ph sz="half" idx="2"/>
          </p:nvPr>
        </p:nvPicPr>
        <p:blipFill>
          <a:blip r:embed="rId3" cstate="print"/>
          <a:stretch>
            <a:fillRect/>
          </a:stretch>
        </p:blipFill>
        <p:spPr>
          <a:xfrm>
            <a:off x="4800600" y="1524000"/>
            <a:ext cx="3669085" cy="3870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04800" y="5410200"/>
            <a:ext cx="4302845" cy="116955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Supine AP</a:t>
            </a:r>
          </a:p>
          <a:p>
            <a:pPr algn="ctr"/>
            <a:r>
              <a:rPr lang="en-US" sz="2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Transverse c. filled with air </a:t>
            </a:r>
          </a:p>
        </p:txBody>
      </p:sp>
      <p:sp>
        <p:nvSpPr>
          <p:cNvPr id="8" name="Rectangle 7"/>
          <p:cNvSpPr/>
          <p:nvPr/>
        </p:nvSpPr>
        <p:spPr>
          <a:xfrm>
            <a:off x="5181600" y="5410200"/>
            <a:ext cx="3788538" cy="261610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Prone</a:t>
            </a:r>
          </a:p>
          <a:p>
            <a:pPr algn="ct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Transverse c. filled with </a:t>
            </a:r>
            <a:r>
              <a:rPr lang="en-US" sz="20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ba</a:t>
            </a:r>
            <a:endPar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endParaRPr>
          </a:p>
          <a:p>
            <a:pPr algn="ctr"/>
            <a:endPar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endParaRPr>
          </a:p>
          <a:p>
            <a:pPr algn="ct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95</TotalTime>
  <Words>208</Words>
  <Application>Microsoft Office PowerPoint</Application>
  <PresentationFormat>On-screen Show (4:3)</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Barium enema</vt:lpstr>
      <vt:lpstr>Anatomy</vt:lpstr>
      <vt:lpstr>Large Bowel</vt:lpstr>
      <vt:lpstr>Anatomy of the Large Bowel</vt:lpstr>
      <vt:lpstr>Barium enema</vt:lpstr>
      <vt:lpstr>the Large Bowel</vt:lpstr>
      <vt:lpstr>the Large Bowel</vt:lpstr>
      <vt:lpstr>Technique </vt:lpstr>
      <vt:lpstr>Air Barium Distribution </vt:lpstr>
      <vt:lpstr>the Large Bowel</vt:lpstr>
      <vt:lpstr>the Large Bowel</vt:lpstr>
      <vt:lpstr>the Large Bowel</vt:lpstr>
      <vt:lpstr>Spot Film</vt:lpstr>
      <vt:lpstr>Thank you</vt:lpstr>
    </vt:vector>
  </TitlesOfParts>
  <Company>BEST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Barium enema</dc:title>
  <dc:creator>manal</dc:creator>
  <cp:lastModifiedBy>lenovo</cp:lastModifiedBy>
  <cp:revision>14</cp:revision>
  <dcterms:created xsi:type="dcterms:W3CDTF">2012-04-08T06:24:19Z</dcterms:created>
  <dcterms:modified xsi:type="dcterms:W3CDTF">2012-10-09T17:53:46Z</dcterms:modified>
</cp:coreProperties>
</file>