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CFFF7-8F48-49EF-9957-09EA28F4820E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4D1C25-B8EB-429C-99CE-A76F9C48D02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FE3E1-CFB0-498F-8303-999468D11AD5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4D22F-A7B4-4C00-8C0C-F21D22CF286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FEC3E-1FF2-4319-B5ED-95FA07BA525B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AEDA2-8A0E-4E94-A9D0-01E28E0BC24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E93DF-B958-4E0B-9EF3-94F28F65AAE9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34BF7-FA40-4492-B16D-88FD7BFB8DE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776A4-45E5-48D2-8B9E-9A9AB254E645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DA58A-3473-4B1D-9DD6-A44579A3394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9F182-11CE-44C3-AC68-65A2086EE201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27DE2-D2BA-4A72-94C6-25C1DEBBBA3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99FF2-7BAC-497A-BB29-0B396380664E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2E559F-F10F-42E0-8F87-4F7EF0C13DD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51AA7-073F-416B-A1D0-B250005B6C60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46226-1072-4917-A46D-B523D002A2E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F0B88-53B9-47FA-9767-A09626724088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CF325-92FF-4D91-BF38-F6161D7970A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2AB31-AE36-4C1E-B876-680FC2F57202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2E9F46-E9F4-40E4-A58A-EB111B2F8EA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C012E-789B-4085-A446-889CAEFE24D9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7EE3A-D9EF-4D1C-A6B9-2ED0EEF54E9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F81737-5475-4B53-9F3E-DC8A6A13CD4D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solidFill>
                  <a:srgbClr val="000000"/>
                </a:solidFill>
                <a:latin typeface="Book Antiqua" pitchFamily="18" charset="0"/>
              </a:defRPr>
            </a:lvl1pPr>
          </a:lstStyle>
          <a:p>
            <a:fld id="{9656795F-768C-48B2-AE1F-767735F01256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ar-SA" dirty="0" smtClean="0">
                <a:solidFill>
                  <a:schemeClr val="tx1"/>
                </a:solidFill>
              </a:rPr>
              <a:t>البيئة التربوية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2459037"/>
          </a:xfrm>
        </p:spPr>
        <p:txBody>
          <a:bodyPr>
            <a:normAutofit lnSpcReduction="10000"/>
          </a:bodyPr>
          <a:lstStyle/>
          <a:p>
            <a:pPr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ar-SA" dirty="0" smtClean="0"/>
          </a:p>
          <a:p>
            <a:pPr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ar-SA" dirty="0" smtClean="0"/>
              <a:t>مواصفات الأركان التعليمية</a:t>
            </a:r>
          </a:p>
          <a:p>
            <a:pPr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ar-SA" dirty="0" smtClean="0"/>
              <a:t>العوامل المؤثرة في تنظيم أركان تعليمية</a:t>
            </a:r>
          </a:p>
          <a:p>
            <a:pPr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ar-SA" dirty="0" smtClean="0"/>
              <a:t>إعداد الأركان التعلمية</a:t>
            </a:r>
          </a:p>
          <a:p>
            <a:pPr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ar-SA" dirty="0" smtClean="0"/>
              <a:t>معلومات إضافية للمعلمة عن الأركان التعليمية</a:t>
            </a:r>
            <a:endParaRPr lang="en-US" dirty="0"/>
          </a:p>
        </p:txBody>
      </p:sp>
      <p:pic>
        <p:nvPicPr>
          <p:cNvPr id="13315" name="Picture 2" descr="C:\Users\Win7\Pictures\imagesCAT42G8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228600"/>
            <a:ext cx="21748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تجمع المعلمة المواد حسب صفة خاصة بها كاللون أو الوظيفة أو الحجم أو غيره.</a:t>
            </a:r>
          </a:p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 عندما تختار المعلمة لعبة جديدة لوضعها في الأركان, يجب عليها خصائصها كلها من حيث: وظيفتها الأساسية, تعدد أغراضها, عدد الأطفال الذين يستطيعون استعمالها في نفس الوقت, ومستوياتهم الإدراكية.</a:t>
            </a:r>
          </a:p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إن الطاولات الدائرية أفضل أنواع الأثاث لهذه المرحلة من العمر, فهي تتميز بأنها تجمع الأطفال من حولها فتتكون العلاقات, كما أنها خالية من الزوايا الحادة.</a:t>
            </a:r>
          </a:p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يعد إشراك الأهالي مهما في إنجاح عملية تعديل غرفة الصف, وإضافة أركان تعليمية فيها.</a:t>
            </a:r>
          </a:p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 أن أدنى مساحة داخل البناء مسموح بها لكل طفل هي 35 قدم مربع أي ما يوازي أربعة أمتار مربعة.</a:t>
            </a:r>
          </a:p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 تتذكر المعلمة أن طريقة ترتيب غرفة صفها تعكس طريقتها التربوية ومفهومها عن </a:t>
            </a:r>
            <a:r>
              <a:rPr lang="ar-SA" smtClean="0"/>
              <a:t>التعلم والتعليم.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 fontAlgn="auto">
              <a:spcAft>
                <a:spcPts val="0"/>
              </a:spcAft>
              <a:defRPr/>
            </a:pPr>
            <a:r>
              <a:rPr lang="ar-SA" dirty="0" smtClean="0">
                <a:solidFill>
                  <a:schemeClr val="tx1"/>
                </a:solidFill>
              </a:rPr>
              <a:t>مواصفات الأركان التعلمية: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 بعض الأركان التعليمية ثابت على مدار السنة مثل: ..............؟ وربما تضيف إليه المعلمة مواد جديدة بين فترة وأخرى.</a:t>
            </a:r>
          </a:p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 وبعض الأركان التعليمية متحركة أي أنها تتغير بين فترة وأخرى مثل: ........؟ وذلك حسب المواضيع التي تطرحها المعلمة, وحسب ميول الأطفال ورغباتهم.</a:t>
            </a:r>
          </a:p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 كما أن هناك أركانا تتغير باستمرار, مثل: .........؟ </a:t>
            </a:r>
          </a:p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لماذا يتناوب وجود ركني الماء والرمل في الفصل؟</a:t>
            </a:r>
          </a:p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توصف بعض الأركان بالهدوء, وبعضها يوصف بالحركة, أعطي أمثلة لهذه الأركان؟</a:t>
            </a:r>
          </a:p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تعرف بعض الأركان بأنها جماعية, وهناك أركان فردية, أعطي أمثلة عليها؟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 rtl="1" fontAlgn="auto">
              <a:spcAft>
                <a:spcPts val="0"/>
              </a:spcAft>
              <a:defRPr/>
            </a:pPr>
            <a:r>
              <a:rPr lang="ar-SA" sz="3300" dirty="0" smtClean="0">
                <a:solidFill>
                  <a:schemeClr val="tx1"/>
                </a:solidFill>
              </a:rPr>
              <a:t>العوامل المؤثرة في تنظيم أركان تعليمية:</a:t>
            </a:r>
            <a:endParaRPr lang="en-US" sz="33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mtClean="0"/>
              <a:t> المساحة المتوفرة في غرفة الصف.</a:t>
            </a:r>
          </a:p>
          <a:p>
            <a:pPr algn="r" rtl="1"/>
            <a:r>
              <a:rPr lang="ar-SA" smtClean="0"/>
              <a:t> عنصر الضوء والحرارة والتهوية.</a:t>
            </a:r>
          </a:p>
          <a:p>
            <a:pPr algn="r" rtl="1"/>
            <a:r>
              <a:rPr lang="ar-SA" smtClean="0"/>
              <a:t> مخارج ومداخل غرفة الصف.</a:t>
            </a:r>
          </a:p>
          <a:p>
            <a:pPr algn="r" rtl="1"/>
            <a:r>
              <a:rPr lang="ar-SA" smtClean="0"/>
              <a:t> عدد الأطفال في الصف واهتماماتهم وقدراتهم.</a:t>
            </a:r>
          </a:p>
          <a:p>
            <a:pPr algn="r" rtl="1"/>
            <a:r>
              <a:rPr lang="ar-SA" smtClean="0"/>
              <a:t> توفير تجهيزات صلبة وأثاث ثابت ومواد وألعاب صامدة.</a:t>
            </a:r>
          </a:p>
          <a:p>
            <a:pPr algn="r" rtl="1"/>
            <a:r>
              <a:rPr lang="ar-SA" smtClean="0"/>
              <a:t> توفير أركان تعليمية تشمل مواد تفي بحاجات الأطفال ومستوياتهم المختلفة.</a:t>
            </a:r>
          </a:p>
          <a:p>
            <a:pPr algn="r" rtl="1"/>
            <a:r>
              <a:rPr lang="ar-SA" smtClean="0"/>
              <a:t>الميزانية المتوفرة. 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 fontAlgn="auto">
              <a:spcAft>
                <a:spcPts val="0"/>
              </a:spcAft>
              <a:defRPr/>
            </a:pPr>
            <a:r>
              <a:rPr lang="ar-SA" dirty="0" smtClean="0">
                <a:solidFill>
                  <a:schemeClr val="tx1"/>
                </a:solidFill>
              </a:rPr>
              <a:t>إعداد الأركان التعليمية: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 إن تنظيم البيئة التربوية وتجهيزها وترتيبها من العوامل الأساسية </a:t>
            </a:r>
            <a:r>
              <a:rPr lang="ar-SA" b="1" u="sng" dirty="0" smtClean="0"/>
              <a:t>لتهيئة وتحفيز عمليات التعلم</a:t>
            </a:r>
            <a:r>
              <a:rPr lang="ar-SA" dirty="0" smtClean="0"/>
              <a:t>, ومن الخطوات التي يجب على المعلمة إتباعها عند إعداد الأركان التعليمية:</a:t>
            </a:r>
          </a:p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ar-SA" dirty="0" smtClean="0"/>
          </a:p>
          <a:p>
            <a:pPr marL="651510" indent="-51435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+mj-lt"/>
              <a:buAutoNum type="arabicPeriod"/>
              <a:defRPr/>
            </a:pPr>
            <a:r>
              <a:rPr lang="ar-SA" dirty="0" smtClean="0"/>
              <a:t> </a:t>
            </a:r>
            <a:r>
              <a:rPr lang="ar-SA" b="1" dirty="0" smtClean="0"/>
              <a:t>تقسيم الغرفة.</a:t>
            </a:r>
          </a:p>
          <a:p>
            <a:pPr marL="651510" indent="-51435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+mj-lt"/>
              <a:buAutoNum type="arabicPeriod"/>
              <a:defRPr/>
            </a:pPr>
            <a:r>
              <a:rPr lang="ar-SA" b="1" dirty="0" smtClean="0"/>
              <a:t> ترتيب المواد وحفظها.</a:t>
            </a:r>
          </a:p>
          <a:p>
            <a:pPr marL="651510" indent="-51435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+mj-lt"/>
              <a:buAutoNum type="arabicPeriod"/>
              <a:defRPr/>
            </a:pPr>
            <a:r>
              <a:rPr lang="ar-SA" b="1" dirty="0" smtClean="0"/>
              <a:t> عرض أعمال الأطفال.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 fontAlgn="auto">
              <a:spcAft>
                <a:spcPts val="0"/>
              </a:spcAft>
              <a:defRPr/>
            </a:pPr>
            <a:r>
              <a:rPr lang="ar-SA" dirty="0" smtClean="0">
                <a:solidFill>
                  <a:schemeClr val="tx1"/>
                </a:solidFill>
              </a:rPr>
              <a:t>تقسيم الغرفة: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من خلال المناقشة مع أفراد مجموعتك أجيبي عن الأسئلة التالية:</a:t>
            </a:r>
          </a:p>
          <a:p>
            <a:pPr marL="651510" indent="-51435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+mj-lt"/>
              <a:buAutoNum type="arabicPeriod"/>
              <a:defRPr/>
            </a:pPr>
            <a:r>
              <a:rPr lang="ar-SA" dirty="0" smtClean="0"/>
              <a:t> كيف تقسمي غرفة صفك إذا كانت عندك مساحة كبيرة؟</a:t>
            </a:r>
          </a:p>
          <a:p>
            <a:pPr marL="651510" indent="-51435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+mj-lt"/>
              <a:buAutoNum type="arabicPeriod"/>
              <a:defRPr/>
            </a:pPr>
            <a:r>
              <a:rPr lang="ar-SA" dirty="0" smtClean="0"/>
              <a:t> وما هو الحل إذا لم تكن مساحة صفك كبيرة؟ أو إذا كانت صغيرة جدا؟</a:t>
            </a:r>
          </a:p>
          <a:p>
            <a:pPr marL="651510" indent="-51435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+mj-lt"/>
              <a:buAutoNum type="arabicPeriod"/>
              <a:defRPr/>
            </a:pPr>
            <a:r>
              <a:rPr lang="ar-SA" dirty="0" smtClean="0"/>
              <a:t> إذا كان هناك غرفة في الروضة واسعة, كيف يمكن استغلالها؟</a:t>
            </a:r>
          </a:p>
          <a:p>
            <a:pPr marL="651510" indent="-51435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+mj-lt"/>
              <a:buAutoNum type="arabicPeriod"/>
              <a:defRPr/>
            </a:pPr>
            <a:r>
              <a:rPr lang="ar-SA" dirty="0" smtClean="0"/>
              <a:t> لماذا يجب على المعلمة مراعاة بألا يكون هناك </a:t>
            </a:r>
            <a:r>
              <a:rPr lang="ar-SA" dirty="0" err="1" smtClean="0"/>
              <a:t>فسحات</a:t>
            </a:r>
            <a:r>
              <a:rPr lang="ar-SA" dirty="0" smtClean="0"/>
              <a:t> واسعة وممرات في الغرفة؟ وما هو الحل لتجنب ذلك؟</a:t>
            </a:r>
          </a:p>
          <a:p>
            <a:pPr marL="651510" indent="-51435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+mj-lt"/>
              <a:buAutoNum type="arabicPeriod"/>
              <a:defRPr/>
            </a:pPr>
            <a:r>
              <a:rPr lang="ar-SA" dirty="0" err="1" smtClean="0"/>
              <a:t>بماذا</a:t>
            </a:r>
            <a:r>
              <a:rPr lang="ar-SA" dirty="0" smtClean="0"/>
              <a:t> يمكن للمعلمة الفصل بين الأركان التعليمية؟ وما يجب عليها مراعاته عند الفصل بينها؟ </a:t>
            </a:r>
          </a:p>
          <a:p>
            <a:pPr marL="651510" indent="-51435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+mj-lt"/>
              <a:buAutoNum type="arabicPeriod"/>
              <a:defRPr/>
            </a:pPr>
            <a:r>
              <a:rPr lang="ar-SA" dirty="0" smtClean="0"/>
              <a:t> ما هو أفضل تقسيم للأركان التعليمية؟</a:t>
            </a:r>
          </a:p>
          <a:p>
            <a:pPr marL="651510" indent="-51435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+mj-lt"/>
              <a:buAutoNum type="arabicPeriod"/>
              <a:defRPr/>
            </a:pPr>
            <a:r>
              <a:rPr lang="ar-SA" dirty="0" smtClean="0"/>
              <a:t> لماذا يجب أن تعطي المعلمة لكل ركن تعليمي اسم سهل ومحبب للأطفال؟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 fontAlgn="auto">
              <a:spcAft>
                <a:spcPts val="0"/>
              </a:spcAft>
              <a:defRPr/>
            </a:pPr>
            <a:r>
              <a:rPr lang="ar-SA" dirty="0" smtClean="0">
                <a:solidFill>
                  <a:schemeClr val="tx1"/>
                </a:solidFill>
              </a:rPr>
              <a:t>ترتيب الأدوات وحفظها: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من خلال المناقشة مع أفراد مجموعتك أجيبي عن الأسئلة التالية:</a:t>
            </a:r>
          </a:p>
          <a:p>
            <a:pPr marL="651510" indent="-51435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+mj-lt"/>
              <a:buAutoNum type="arabicPeriod"/>
              <a:defRPr/>
            </a:pPr>
            <a:r>
              <a:rPr lang="ar-SA" dirty="0" smtClean="0"/>
              <a:t> ما هو الغرض الأساسي من ترتيب الأدوات وحفظها؟</a:t>
            </a:r>
          </a:p>
          <a:p>
            <a:pPr marL="651510" indent="-51435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+mj-lt"/>
              <a:buAutoNum type="arabicPeriod"/>
              <a:defRPr/>
            </a:pPr>
            <a:r>
              <a:rPr lang="ar-SA" dirty="0" smtClean="0"/>
              <a:t> كيف يمكن للمعلمة ترتيب الأدوات وحفظها في أركانها؟</a:t>
            </a:r>
          </a:p>
          <a:p>
            <a:pPr marL="651510" indent="-51435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+mj-lt"/>
              <a:buAutoNum type="arabicPeriod"/>
              <a:defRPr/>
            </a:pPr>
            <a:r>
              <a:rPr lang="ar-SA" dirty="0" smtClean="0"/>
              <a:t>من الضروري وضع رموز لمحتويات الأدوات في الأركان, وضحي كيف يمكن وضع هذه الرموز لأعمار الأطفال المختلفة؟</a:t>
            </a:r>
          </a:p>
          <a:p>
            <a:pPr marL="651510" indent="-51435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+mj-lt"/>
              <a:buAutoNum type="arabicPeriod"/>
              <a:defRPr/>
            </a:pPr>
            <a:r>
              <a:rPr lang="ar-SA" dirty="0" smtClean="0"/>
              <a:t>ما هي الطريقة الصحيحة لتعليم الأطفال الترتيب ووضع الأدوات بمكانها وشكلها الصحيح؟ </a:t>
            </a:r>
            <a:endParaRPr lang="en-US" dirty="0"/>
          </a:p>
        </p:txBody>
      </p:sp>
      <p:pic>
        <p:nvPicPr>
          <p:cNvPr id="18435" name="Picture 2" descr="C:\Users\Win7\Pictures\jjj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14351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 fontAlgn="auto">
              <a:spcAft>
                <a:spcPts val="0"/>
              </a:spcAft>
              <a:defRPr/>
            </a:pPr>
            <a:r>
              <a:rPr lang="ar-SA" dirty="0" smtClean="0">
                <a:solidFill>
                  <a:schemeClr val="tx1"/>
                </a:solidFill>
              </a:rPr>
              <a:t>عرض أعمال الأطفال: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708525"/>
          </a:xfrm>
        </p:spPr>
        <p:txBody>
          <a:bodyPr>
            <a:normAutofit fontScale="92500" lnSpcReduction="10000"/>
          </a:bodyPr>
          <a:lstStyle/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 إن عرض أعمال الأطفال خطوة مكملة للخطوتين السابقتين ولا يكتمل إعداد الأركان التعليمية بدونها.</a:t>
            </a:r>
          </a:p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 ويجب على المعلمة تخصيص مكان دائم لها.</a:t>
            </a:r>
          </a:p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 ويجب أن يكون في مستوى نظر الأطفال, والمتوقع أن يعرض الأطفال أعمالهم بأنفسهم في أماكن ثابتة يعرفونها مسبقا, وتكون معدة للاستعمال بسهولة, وبأقل درجة ممكنة من التعليمات والإرشادات.</a:t>
            </a:r>
          </a:p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 وكذلك يجب عرض إنتاج الأطفال المجسم على رف.</a:t>
            </a:r>
          </a:p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 يمكن استعمال الجدران الخارجية المؤدية من الصف وإليه في عرض أعمال الأطفال.</a:t>
            </a:r>
          </a:p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ويمكن أن تعلق في أحد الممرات ذات التهوية حبلا لتعليق عمل الأطفال قبل جفافه, أو أن تخصص ركن لا يكثر فيه التحرك لهذا الغرض.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 fontAlgn="auto">
              <a:spcAft>
                <a:spcPts val="0"/>
              </a:spcAft>
              <a:defRPr/>
            </a:pPr>
            <a:r>
              <a:rPr lang="ar-SA" dirty="0" smtClean="0">
                <a:solidFill>
                  <a:schemeClr val="tx1"/>
                </a:solidFill>
              </a:rPr>
              <a:t>ركن تعليمي جديد: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 تشعر المعلمة أحيانا بالحاجة إلى ركن تعلمي جديد في غرفة الصف وترغب بإثارة اهتمام الأطفال لموضوع معين من خلال إعداد الركن الجديد, وبعد </a:t>
            </a:r>
            <a:r>
              <a:rPr lang="ar-SA" dirty="0" err="1" smtClean="0"/>
              <a:t>قيامها</a:t>
            </a:r>
            <a:r>
              <a:rPr lang="ar-SA" dirty="0" smtClean="0"/>
              <a:t> بتهيئة المكان والانتهاء من إعداد الركن, يجب عليها القيام بالخطوات التالية لضمان نجاح استعماله:</a:t>
            </a:r>
          </a:p>
          <a:p>
            <a:pPr marL="651510" indent="-51435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+mj-lt"/>
              <a:buAutoNum type="arabicPeriod"/>
              <a:defRPr/>
            </a:pPr>
            <a:r>
              <a:rPr lang="ar-SA" dirty="0" smtClean="0"/>
              <a:t>تعريف الأطفال بالركن الجديد.</a:t>
            </a:r>
          </a:p>
          <a:p>
            <a:pPr marL="651510" indent="-51435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+mj-lt"/>
              <a:buAutoNum type="arabicPeriod"/>
              <a:defRPr/>
            </a:pPr>
            <a:r>
              <a:rPr lang="ar-SA" dirty="0" smtClean="0"/>
              <a:t>التجربة في الركن الجديد.</a:t>
            </a:r>
          </a:p>
          <a:p>
            <a:pPr marL="651510" indent="-51435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+mj-lt"/>
              <a:buAutoNum type="arabicPeriod"/>
              <a:defRPr/>
            </a:pPr>
            <a:r>
              <a:rPr lang="ar-SA" dirty="0" smtClean="0"/>
              <a:t>تقويم نشاط الأطفال في الركن الجديد.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 fontAlgn="auto">
              <a:spcAft>
                <a:spcPts val="0"/>
              </a:spcAft>
              <a:defRPr/>
            </a:pPr>
            <a:r>
              <a:rPr lang="ar-SA" sz="3000" dirty="0" smtClean="0">
                <a:solidFill>
                  <a:schemeClr val="tx1"/>
                </a:solidFill>
              </a:rPr>
              <a:t>معلومات إضافية للمعلمة عن الأركان التعليمية:</a:t>
            </a:r>
            <a:endParaRPr lang="en-US" sz="3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708525"/>
          </a:xfrm>
        </p:spPr>
        <p:txBody>
          <a:bodyPr>
            <a:normAutofit lnSpcReduction="10000"/>
          </a:bodyPr>
          <a:lstStyle/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 عن هدف المعلمة دائما تنظيم أركان تعليمية تسمح للأطفال بفرص متنوعة للاختيار, ويتاح ذلك بعدة أشكال في الأركان التعليمية: </a:t>
            </a:r>
            <a:r>
              <a:rPr lang="ar-SA" b="1" dirty="0" smtClean="0"/>
              <a:t>كيف يتاح ذلك للأطفال؟</a:t>
            </a:r>
          </a:p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b="1" dirty="0" smtClean="0"/>
              <a:t> </a:t>
            </a:r>
            <a:r>
              <a:rPr lang="ar-SA" dirty="0" smtClean="0"/>
              <a:t>تخصص المعلمة جزءا كبيرا من البرنامج اليومي للعب بالأركان, وكلما صغر عمر الأطفال كلما تطلبت حاجتهم زيادة في الوقت المخصص للعب في الأركان.</a:t>
            </a:r>
          </a:p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 ليس من الضروري أن تكون غرفة الروضة حديثة البناء وجملية, فمن الممكن تحويل بيوت وقاعات قديمة إلى صفوف تحتوي على أركان تعليمية تستوفي جميع الشروط اللازمة في عملية التعلم.</a:t>
            </a:r>
          </a:p>
          <a:p>
            <a:pPr marL="548640" indent="-411480" algn="r" rtl="1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ar-SA" dirty="0" smtClean="0"/>
              <a:t> لا يتغير مكان الأركان الثابتة خلال السنة الدراسية, لأن الطفل يشعر بالراحة النفسية والأمان من جراء ثبات المنهج اليومي.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125</TotalTime>
  <Words>665</Words>
  <Application>Microsoft Office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قالب التصميم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9" baseType="lpstr">
      <vt:lpstr>Book Antiqua</vt:lpstr>
      <vt:lpstr>Arial</vt:lpstr>
      <vt:lpstr>Lucida Sans</vt:lpstr>
      <vt:lpstr>Wingdings 2</vt:lpstr>
      <vt:lpstr>Wingdings</vt:lpstr>
      <vt:lpstr>Wingdings 3</vt:lpstr>
      <vt:lpstr>Calibri</vt:lpstr>
      <vt:lpstr>Times New Roman</vt:lpstr>
      <vt:lpstr>Apex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البيئة التربوية</dc:title>
  <dc:creator>Win7</dc:creator>
  <cp:lastModifiedBy>DELL</cp:lastModifiedBy>
  <cp:revision>16</cp:revision>
  <dcterms:created xsi:type="dcterms:W3CDTF">2011-03-19T18:36:20Z</dcterms:created>
  <dcterms:modified xsi:type="dcterms:W3CDTF">2011-12-11T16:39:18Z</dcterms:modified>
</cp:coreProperties>
</file>