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78" r:id="rId2"/>
    <p:sldId id="279" r:id="rId3"/>
    <p:sldId id="280" r:id="rId4"/>
    <p:sldId id="281" r:id="rId5"/>
    <p:sldId id="301" r:id="rId6"/>
    <p:sldId id="308" r:id="rId7"/>
    <p:sldId id="302" r:id="rId8"/>
    <p:sldId id="303" r:id="rId9"/>
    <p:sldId id="304" r:id="rId10"/>
    <p:sldId id="305" r:id="rId11"/>
    <p:sldId id="306" r:id="rId12"/>
    <p:sldId id="307" r:id="rId13"/>
    <p:sldId id="309" r:id="rId14"/>
    <p:sldId id="310" r:id="rId15"/>
    <p:sldId id="328" r:id="rId16"/>
    <p:sldId id="311" r:id="rId17"/>
    <p:sldId id="312" r:id="rId18"/>
    <p:sldId id="333" r:id="rId19"/>
    <p:sldId id="313" r:id="rId20"/>
    <p:sldId id="314" r:id="rId21"/>
    <p:sldId id="315" r:id="rId22"/>
    <p:sldId id="329" r:id="rId23"/>
    <p:sldId id="316" r:id="rId24"/>
    <p:sldId id="317" r:id="rId25"/>
    <p:sldId id="318" r:id="rId26"/>
    <p:sldId id="319" r:id="rId27"/>
    <p:sldId id="330" r:id="rId28"/>
    <p:sldId id="331" r:id="rId29"/>
    <p:sldId id="334" r:id="rId30"/>
    <p:sldId id="332" r:id="rId31"/>
    <p:sldId id="320" r:id="rId32"/>
    <p:sldId id="321" r:id="rId33"/>
    <p:sldId id="322" r:id="rId34"/>
    <p:sldId id="326" r:id="rId35"/>
    <p:sldId id="327"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A1E1"/>
    <a:srgbClr val="90D3D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60"/>
  </p:normalViewPr>
  <p:slideViewPr>
    <p:cSldViewPr>
      <p:cViewPr varScale="1">
        <p:scale>
          <a:sx n="101" d="100"/>
          <a:sy n="101" d="100"/>
        </p:scale>
        <p:origin x="-28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pPr>
              <a:defRPr/>
            </a:pPr>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defRPr/>
              </a:pPr>
              <a:endParaRPr lang="en-US"/>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defRPr/>
              </a:pPr>
              <a:endParaRPr lang="en-US"/>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defRPr/>
              </a:pPr>
              <a:endParaRPr lang="en-US"/>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defRPr/>
              </a:pPr>
              <a:endParaRPr lang="en-US"/>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defRPr/>
              </a:pPr>
              <a:endParaRPr lang="en-US"/>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defRPr/>
              </a:pPr>
              <a:endParaRPr lang="en-US"/>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defRPr/>
              </a:pPr>
              <a:endParaRPr lang="en-US"/>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defRPr/>
              </a:pPr>
              <a:endParaRPr 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pPr>
              <a:defRPr/>
            </a:pPr>
            <a:endParaRPr lang="en-US"/>
          </a:p>
        </p:txBody>
      </p:sp>
      <p:sp>
        <p:nvSpPr>
          <p:cNvPr id="37891" name="Rectangle 3"/>
          <p:cNvSpPr>
            <a:spLocks noGrp="1" noChangeArrowheads="1"/>
          </p:cNvSpPr>
          <p:nvPr>
            <p:ph type="ctrTitle"/>
          </p:nvPr>
        </p:nvSpPr>
        <p:spPr>
          <a:xfrm>
            <a:off x="315913" y="466725"/>
            <a:ext cx="6781800" cy="2133600"/>
          </a:xfrm>
        </p:spPr>
        <p:txBody>
          <a:bodyPr/>
          <a:lstStyle>
            <a:lvl1pPr algn="r">
              <a:defRPr sz="4800"/>
            </a:lvl1pPr>
          </a:lstStyle>
          <a:p>
            <a:r>
              <a:rPr lang="en-US" altLang="en-US"/>
              <a:t>Click to edit Master title style</a:t>
            </a:r>
          </a:p>
        </p:txBody>
      </p:sp>
      <p:sp>
        <p:nvSpPr>
          <p:cNvPr id="3789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r>
              <a:rPr lang="en-US" altLang="en-US"/>
              <a:t>Click to edit Master subtitle style</a:t>
            </a:r>
          </a:p>
        </p:txBody>
      </p:sp>
      <p:sp>
        <p:nvSpPr>
          <p:cNvPr id="38" name="Rectangle 5"/>
          <p:cNvSpPr>
            <a:spLocks noGrp="1" noChangeArrowheads="1"/>
          </p:cNvSpPr>
          <p:nvPr>
            <p:ph type="dt" sz="half" idx="10"/>
          </p:nvPr>
        </p:nvSpPr>
        <p:spPr/>
        <p:txBody>
          <a:bodyPr/>
          <a:lstStyle>
            <a:lvl1pPr>
              <a:defRPr smtClean="0"/>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smtClean="0"/>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smtClean="0"/>
            </a:lvl1pPr>
          </a:lstStyle>
          <a:p>
            <a:pPr>
              <a:defRPr/>
            </a:pPr>
            <a:fld id="{EE0E651C-581B-45E0-8132-960A5DCCE508}"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DEF3C15F-B958-4847-B7A3-F76B91CF8F44}"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7250D7B-0D21-4E93-88B2-71CCC2B36CA8}"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42BDC691-2B09-43E9-A795-82E16CC0B889}"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7D536111-2DCA-4B1B-9A3F-9F273C7B4756}"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984FE135-4DF7-40D3-9896-76F547D9F095}"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1E711DCB-F986-4CB0-B230-9BAADAEB9D64}"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801A265E-E485-4279-8EA6-99C239F349D5}"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C3C56302-FFFB-46A9-A7A2-5C82D954C702}"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CDB02E35-BC20-45BE-963E-F01BD6006437}"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EE13FE57-DCE2-466D-BE12-73C41237E92D}"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pPr>
              <a:defRPr/>
            </a:pPr>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6869" name="Rectangle 5"/>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ltLang="en-US"/>
          </a:p>
        </p:txBody>
      </p:sp>
      <p:sp>
        <p:nvSpPr>
          <p:cNvPr id="36870"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en-US" altLang="en-US"/>
          </a:p>
        </p:txBody>
      </p:sp>
      <p:sp>
        <p:nvSpPr>
          <p:cNvPr id="36871"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2589DBC8-0BE2-4117-B7EC-339014F12B6B}"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36873"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36874" name="Oval 10"/>
            <p:cNvSpPr>
              <a:spLocks noChangeArrowheads="1"/>
            </p:cNvSpPr>
            <p:nvPr/>
          </p:nvSpPr>
          <p:spPr bwMode="auto">
            <a:xfrm>
              <a:off x="5248" y="960"/>
              <a:ext cx="79" cy="80"/>
            </a:xfrm>
            <a:prstGeom prst="ellipse">
              <a:avLst/>
            </a:prstGeom>
            <a:solidFill>
              <a:schemeClr val="tx2"/>
            </a:solidFill>
            <a:ln w="9525">
              <a:noFill/>
              <a:round/>
              <a:headEnd/>
              <a:tailEnd/>
            </a:ln>
            <a:effectLst/>
          </p:spPr>
          <p:txBody>
            <a:bodyPr wrap="none" anchor="ctr"/>
            <a:lstStyle/>
            <a:p>
              <a:pPr>
                <a:defRPr/>
              </a:pPr>
              <a:endParaRPr lang="en-US"/>
            </a:p>
          </p:txBody>
        </p:sp>
        <p:sp>
          <p:nvSpPr>
            <p:cNvPr id="36875" name="Oval 11"/>
            <p:cNvSpPr>
              <a:spLocks noChangeArrowheads="1"/>
            </p:cNvSpPr>
            <p:nvPr/>
          </p:nvSpPr>
          <p:spPr bwMode="auto">
            <a:xfrm>
              <a:off x="5360" y="960"/>
              <a:ext cx="79" cy="80"/>
            </a:xfrm>
            <a:prstGeom prst="ellipse">
              <a:avLst/>
            </a:prstGeom>
            <a:solidFill>
              <a:schemeClr val="tx2"/>
            </a:solidFill>
            <a:ln w="9525">
              <a:noFill/>
              <a:round/>
              <a:headEnd/>
              <a:tailEnd/>
            </a:ln>
            <a:effectLst/>
          </p:spPr>
          <p:txBody>
            <a:bodyPr wrap="none" anchor="ctr"/>
            <a:lstStyle/>
            <a:p>
              <a:pPr>
                <a:defRPr/>
              </a:pPr>
              <a:endParaRPr lang="en-US"/>
            </a:p>
          </p:txBody>
        </p:sp>
        <p:sp>
          <p:nvSpPr>
            <p:cNvPr id="36876" name="Oval 12"/>
            <p:cNvSpPr>
              <a:spLocks noChangeArrowheads="1"/>
            </p:cNvSpPr>
            <p:nvPr/>
          </p:nvSpPr>
          <p:spPr bwMode="auto">
            <a:xfrm>
              <a:off x="5136" y="1072"/>
              <a:ext cx="80" cy="79"/>
            </a:xfrm>
            <a:prstGeom prst="ellipse">
              <a:avLst/>
            </a:prstGeom>
            <a:solidFill>
              <a:schemeClr val="tx2"/>
            </a:solidFill>
            <a:ln w="9525">
              <a:noFill/>
              <a:round/>
              <a:headEnd/>
              <a:tailEnd/>
            </a:ln>
            <a:effectLst/>
          </p:spPr>
          <p:txBody>
            <a:bodyPr wrap="none" anchor="ctr"/>
            <a:lstStyle/>
            <a:p>
              <a:pPr>
                <a:defRPr/>
              </a:pPr>
              <a:endParaRPr lang="en-US"/>
            </a:p>
          </p:txBody>
        </p:sp>
        <p:sp>
          <p:nvSpPr>
            <p:cNvPr id="36877" name="Oval 13"/>
            <p:cNvSpPr>
              <a:spLocks noChangeArrowheads="1"/>
            </p:cNvSpPr>
            <p:nvPr/>
          </p:nvSpPr>
          <p:spPr bwMode="auto">
            <a:xfrm>
              <a:off x="5248" y="1072"/>
              <a:ext cx="79" cy="79"/>
            </a:xfrm>
            <a:prstGeom prst="ellipse">
              <a:avLst/>
            </a:prstGeom>
            <a:solidFill>
              <a:schemeClr val="tx2"/>
            </a:solidFill>
            <a:ln w="9525">
              <a:noFill/>
              <a:round/>
              <a:headEnd/>
              <a:tailEnd/>
            </a:ln>
            <a:effectLst/>
          </p:spPr>
          <p:txBody>
            <a:bodyPr wrap="none" anchor="ctr"/>
            <a:lstStyle/>
            <a:p>
              <a:pPr>
                <a:defRPr/>
              </a:pPr>
              <a:endParaRPr lang="en-US"/>
            </a:p>
          </p:txBody>
        </p:sp>
        <p:sp>
          <p:nvSpPr>
            <p:cNvPr id="36878" name="Oval 14"/>
            <p:cNvSpPr>
              <a:spLocks noChangeArrowheads="1"/>
            </p:cNvSpPr>
            <p:nvPr/>
          </p:nvSpPr>
          <p:spPr bwMode="auto">
            <a:xfrm>
              <a:off x="5360" y="1072"/>
              <a:ext cx="79" cy="79"/>
            </a:xfrm>
            <a:prstGeom prst="ellipse">
              <a:avLst/>
            </a:prstGeom>
            <a:solidFill>
              <a:schemeClr val="tx2"/>
            </a:solidFill>
            <a:ln w="9525">
              <a:noFill/>
              <a:round/>
              <a:headEnd/>
              <a:tailEnd/>
            </a:ln>
            <a:effectLst/>
          </p:spPr>
          <p:txBody>
            <a:bodyPr wrap="none" anchor="ctr"/>
            <a:lstStyle/>
            <a:p>
              <a:pPr>
                <a:defRPr/>
              </a:pPr>
              <a:endParaRPr lang="en-US"/>
            </a:p>
          </p:txBody>
        </p:sp>
        <p:sp>
          <p:nvSpPr>
            <p:cNvPr id="36879" name="Oval 15"/>
            <p:cNvSpPr>
              <a:spLocks noChangeArrowheads="1"/>
            </p:cNvSpPr>
            <p:nvPr/>
          </p:nvSpPr>
          <p:spPr bwMode="auto">
            <a:xfrm>
              <a:off x="5472" y="1072"/>
              <a:ext cx="79"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80" name="Oval 16"/>
            <p:cNvSpPr>
              <a:spLocks noChangeArrowheads="1"/>
            </p:cNvSpPr>
            <p:nvPr/>
          </p:nvSpPr>
          <p:spPr bwMode="auto">
            <a:xfrm>
              <a:off x="5136" y="1184"/>
              <a:ext cx="80" cy="79"/>
            </a:xfrm>
            <a:prstGeom prst="ellipse">
              <a:avLst/>
            </a:prstGeom>
            <a:solidFill>
              <a:schemeClr val="tx2"/>
            </a:solidFill>
            <a:ln w="9525">
              <a:noFill/>
              <a:round/>
              <a:headEnd/>
              <a:tailEnd/>
            </a:ln>
            <a:effectLst/>
          </p:spPr>
          <p:txBody>
            <a:bodyPr wrap="none" anchor="ctr"/>
            <a:lstStyle/>
            <a:p>
              <a:pPr>
                <a:defRPr/>
              </a:pPr>
              <a:endParaRPr lang="en-US"/>
            </a:p>
          </p:txBody>
        </p:sp>
        <p:sp>
          <p:nvSpPr>
            <p:cNvPr id="36881" name="Oval 17"/>
            <p:cNvSpPr>
              <a:spLocks noChangeArrowheads="1"/>
            </p:cNvSpPr>
            <p:nvPr/>
          </p:nvSpPr>
          <p:spPr bwMode="auto">
            <a:xfrm>
              <a:off x="5248" y="1184"/>
              <a:ext cx="79" cy="79"/>
            </a:xfrm>
            <a:prstGeom prst="ellipse">
              <a:avLst/>
            </a:prstGeom>
            <a:solidFill>
              <a:schemeClr val="tx2"/>
            </a:solidFill>
            <a:ln w="9525">
              <a:noFill/>
              <a:round/>
              <a:headEnd/>
              <a:tailEnd/>
            </a:ln>
            <a:effectLst/>
          </p:spPr>
          <p:txBody>
            <a:bodyPr wrap="none" anchor="ctr"/>
            <a:lstStyle/>
            <a:p>
              <a:pPr>
                <a:defRPr/>
              </a:pPr>
              <a:endParaRPr lang="en-US"/>
            </a:p>
          </p:txBody>
        </p:sp>
        <p:sp>
          <p:nvSpPr>
            <p:cNvPr id="36882" name="Oval 18"/>
            <p:cNvSpPr>
              <a:spLocks noChangeArrowheads="1"/>
            </p:cNvSpPr>
            <p:nvPr/>
          </p:nvSpPr>
          <p:spPr bwMode="auto">
            <a:xfrm>
              <a:off x="5360" y="1184"/>
              <a:ext cx="79"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83" name="Oval 19"/>
            <p:cNvSpPr>
              <a:spLocks noChangeArrowheads="1"/>
            </p:cNvSpPr>
            <p:nvPr/>
          </p:nvSpPr>
          <p:spPr bwMode="auto">
            <a:xfrm>
              <a:off x="5472" y="1184"/>
              <a:ext cx="79"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84" name="Oval 20"/>
            <p:cNvSpPr>
              <a:spLocks noChangeArrowheads="1"/>
            </p:cNvSpPr>
            <p:nvPr/>
          </p:nvSpPr>
          <p:spPr bwMode="auto">
            <a:xfrm>
              <a:off x="5584" y="1184"/>
              <a:ext cx="80"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85"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defRPr/>
              </a:pPr>
              <a:endParaRPr lang="en-US"/>
            </a:p>
          </p:txBody>
        </p:sp>
        <p:sp>
          <p:nvSpPr>
            <p:cNvPr id="36886" name="Oval 22"/>
            <p:cNvSpPr>
              <a:spLocks noChangeArrowheads="1"/>
            </p:cNvSpPr>
            <p:nvPr/>
          </p:nvSpPr>
          <p:spPr bwMode="auto">
            <a:xfrm>
              <a:off x="5248" y="1296"/>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87" name="Oval 23"/>
            <p:cNvSpPr>
              <a:spLocks noChangeArrowheads="1"/>
            </p:cNvSpPr>
            <p:nvPr/>
          </p:nvSpPr>
          <p:spPr bwMode="auto">
            <a:xfrm>
              <a:off x="5360" y="1296"/>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88" name="Oval 24"/>
            <p:cNvSpPr>
              <a:spLocks noChangeArrowheads="1"/>
            </p:cNvSpPr>
            <p:nvPr/>
          </p:nvSpPr>
          <p:spPr bwMode="auto">
            <a:xfrm>
              <a:off x="5472" y="1296"/>
              <a:ext cx="79"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89"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90" name="Oval 26"/>
            <p:cNvSpPr>
              <a:spLocks noChangeArrowheads="1"/>
            </p:cNvSpPr>
            <p:nvPr/>
          </p:nvSpPr>
          <p:spPr bwMode="auto">
            <a:xfrm>
              <a:off x="5248" y="1408"/>
              <a:ext cx="79" cy="80"/>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91" name="Oval 27"/>
            <p:cNvSpPr>
              <a:spLocks noChangeArrowheads="1"/>
            </p:cNvSpPr>
            <p:nvPr/>
          </p:nvSpPr>
          <p:spPr bwMode="auto">
            <a:xfrm>
              <a:off x="5360" y="1408"/>
              <a:ext cx="79"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92" name="Oval 28"/>
            <p:cNvSpPr>
              <a:spLocks noChangeArrowheads="1"/>
            </p:cNvSpPr>
            <p:nvPr/>
          </p:nvSpPr>
          <p:spPr bwMode="auto">
            <a:xfrm>
              <a:off x="5472" y="1408"/>
              <a:ext cx="79" cy="80"/>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93"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894" name="Oval 30"/>
            <p:cNvSpPr>
              <a:spLocks noChangeArrowheads="1"/>
            </p:cNvSpPr>
            <p:nvPr/>
          </p:nvSpPr>
          <p:spPr bwMode="auto">
            <a:xfrm>
              <a:off x="5136" y="1520"/>
              <a:ext cx="80" cy="79"/>
            </a:xfrm>
            <a:prstGeom prst="ellipse">
              <a:avLst/>
            </a:prstGeom>
            <a:solidFill>
              <a:schemeClr val="accent2"/>
            </a:solidFill>
            <a:ln w="9525">
              <a:noFill/>
              <a:round/>
              <a:headEnd/>
              <a:tailEnd/>
            </a:ln>
            <a:effectLst/>
          </p:spPr>
          <p:txBody>
            <a:bodyPr wrap="none" anchor="ctr"/>
            <a:lstStyle/>
            <a:p>
              <a:pPr>
                <a:defRPr/>
              </a:pPr>
              <a:endParaRPr lang="en-US"/>
            </a:p>
          </p:txBody>
        </p:sp>
        <p:sp>
          <p:nvSpPr>
            <p:cNvPr id="36895" name="Oval 31"/>
            <p:cNvSpPr>
              <a:spLocks noChangeArrowheads="1"/>
            </p:cNvSpPr>
            <p:nvPr/>
          </p:nvSpPr>
          <p:spPr bwMode="auto">
            <a:xfrm>
              <a:off x="5248" y="1520"/>
              <a:ext cx="79"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96" name="Oval 32"/>
            <p:cNvSpPr>
              <a:spLocks noChangeArrowheads="1"/>
            </p:cNvSpPr>
            <p:nvPr/>
          </p:nvSpPr>
          <p:spPr bwMode="auto">
            <a:xfrm>
              <a:off x="5360" y="1520"/>
              <a:ext cx="79"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97" name="Oval 33"/>
            <p:cNvSpPr>
              <a:spLocks noChangeArrowheads="1"/>
            </p:cNvSpPr>
            <p:nvPr/>
          </p:nvSpPr>
          <p:spPr bwMode="auto">
            <a:xfrm>
              <a:off x="5472" y="1520"/>
              <a:ext cx="79" cy="79"/>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898" name="Oval 34"/>
            <p:cNvSpPr>
              <a:spLocks noChangeArrowheads="1"/>
            </p:cNvSpPr>
            <p:nvPr/>
          </p:nvSpPr>
          <p:spPr bwMode="auto">
            <a:xfrm>
              <a:off x="5136" y="1632"/>
              <a:ext cx="80"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36899" name="Oval 35"/>
            <p:cNvSpPr>
              <a:spLocks noChangeArrowheads="1"/>
            </p:cNvSpPr>
            <p:nvPr/>
          </p:nvSpPr>
          <p:spPr bwMode="auto">
            <a:xfrm>
              <a:off x="5248" y="1632"/>
              <a:ext cx="79" cy="79"/>
            </a:xfrm>
            <a:prstGeom prst="ellipse">
              <a:avLst/>
            </a:prstGeom>
            <a:solidFill>
              <a:schemeClr val="accent1"/>
            </a:solidFill>
            <a:ln w="9525">
              <a:noFill/>
              <a:round/>
              <a:headEnd/>
              <a:tailEnd/>
            </a:ln>
            <a:effectLst/>
          </p:spPr>
          <p:txBody>
            <a:bodyPr wrap="none" anchor="ctr"/>
            <a:lstStyle/>
            <a:p>
              <a:pPr>
                <a:defRPr/>
              </a:pPr>
              <a:endParaRPr lang="en-US"/>
            </a:p>
          </p:txBody>
        </p:sp>
        <p:sp>
          <p:nvSpPr>
            <p:cNvPr id="36900" name="Oval 36"/>
            <p:cNvSpPr>
              <a:spLocks noChangeArrowheads="1"/>
            </p:cNvSpPr>
            <p:nvPr/>
          </p:nvSpPr>
          <p:spPr bwMode="auto">
            <a:xfrm>
              <a:off x="5360" y="1632"/>
              <a:ext cx="79" cy="79"/>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901" name="Oval 37"/>
            <p:cNvSpPr>
              <a:spLocks noChangeArrowheads="1"/>
            </p:cNvSpPr>
            <p:nvPr/>
          </p:nvSpPr>
          <p:spPr bwMode="auto">
            <a:xfrm>
              <a:off x="5472" y="1632"/>
              <a:ext cx="79" cy="79"/>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902" name="Oval 38"/>
            <p:cNvSpPr>
              <a:spLocks noChangeArrowheads="1"/>
            </p:cNvSpPr>
            <p:nvPr/>
          </p:nvSpPr>
          <p:spPr bwMode="auto">
            <a:xfrm>
              <a:off x="5248" y="1744"/>
              <a:ext cx="79" cy="80"/>
            </a:xfrm>
            <a:prstGeom prst="ellipse">
              <a:avLst/>
            </a:prstGeom>
            <a:solidFill>
              <a:schemeClr val="folHlink"/>
            </a:solidFill>
            <a:ln w="9525">
              <a:noFill/>
              <a:round/>
              <a:headEnd/>
              <a:tailEnd/>
            </a:ln>
            <a:effectLst/>
          </p:spPr>
          <p:txBody>
            <a:bodyPr wrap="none" anchor="ctr"/>
            <a:lstStyle/>
            <a:p>
              <a:pPr>
                <a:defRPr/>
              </a:pPr>
              <a:endParaRPr lang="en-US"/>
            </a:p>
          </p:txBody>
        </p:sp>
        <p:sp>
          <p:nvSpPr>
            <p:cNvPr id="36903" name="Oval 39"/>
            <p:cNvSpPr>
              <a:spLocks noChangeArrowheads="1"/>
            </p:cNvSpPr>
            <p:nvPr/>
          </p:nvSpPr>
          <p:spPr bwMode="auto">
            <a:xfrm>
              <a:off x="5472" y="1744"/>
              <a:ext cx="79" cy="80"/>
            </a:xfrm>
            <a:prstGeom prst="ellipse">
              <a:avLst/>
            </a:prstGeom>
            <a:solidFill>
              <a:schemeClr val="folHlink"/>
            </a:solidFill>
            <a:ln w="9525">
              <a:noFill/>
              <a:round/>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86"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charset="0"/>
          <a:cs typeface="Arial" charset="0"/>
        </a:defRPr>
      </a:lvl2pPr>
      <a:lvl3pPr algn="l" rtl="0" eaLnBrk="0" fontAlgn="base" hangingPunct="0">
        <a:spcBef>
          <a:spcPct val="0"/>
        </a:spcBef>
        <a:spcAft>
          <a:spcPct val="0"/>
        </a:spcAft>
        <a:defRPr sz="3900" b="1">
          <a:solidFill>
            <a:schemeClr val="tx2"/>
          </a:solidFill>
          <a:latin typeface="Arial" charset="0"/>
          <a:cs typeface="Arial" charset="0"/>
        </a:defRPr>
      </a:lvl3pPr>
      <a:lvl4pPr algn="l" rtl="0" eaLnBrk="0" fontAlgn="base" hangingPunct="0">
        <a:spcBef>
          <a:spcPct val="0"/>
        </a:spcBef>
        <a:spcAft>
          <a:spcPct val="0"/>
        </a:spcAft>
        <a:defRPr sz="3900" b="1">
          <a:solidFill>
            <a:schemeClr val="tx2"/>
          </a:solidFill>
          <a:latin typeface="Arial" charset="0"/>
          <a:cs typeface="Arial" charset="0"/>
        </a:defRPr>
      </a:lvl4pPr>
      <a:lvl5pPr algn="l" rtl="0" eaLnBrk="0" fontAlgn="base" hangingPunct="0">
        <a:spcBef>
          <a:spcPct val="0"/>
        </a:spcBef>
        <a:spcAft>
          <a:spcPct val="0"/>
        </a:spcAft>
        <a:defRPr sz="3900" b="1">
          <a:solidFill>
            <a:schemeClr val="tx2"/>
          </a:solidFill>
          <a:latin typeface="Arial" charset="0"/>
          <a:cs typeface="Arial" charset="0"/>
        </a:defRPr>
      </a:lvl5pPr>
      <a:lvl6pPr marL="457200" algn="l" rtl="0" fontAlgn="base">
        <a:spcBef>
          <a:spcPct val="0"/>
        </a:spcBef>
        <a:spcAft>
          <a:spcPct val="0"/>
        </a:spcAft>
        <a:defRPr sz="3900" b="1">
          <a:solidFill>
            <a:schemeClr val="tx2"/>
          </a:solidFill>
          <a:latin typeface="Arial" charset="0"/>
          <a:cs typeface="Arial" charset="0"/>
        </a:defRPr>
      </a:lvl6pPr>
      <a:lvl7pPr marL="914400" algn="l" rtl="0" fontAlgn="base">
        <a:spcBef>
          <a:spcPct val="0"/>
        </a:spcBef>
        <a:spcAft>
          <a:spcPct val="0"/>
        </a:spcAft>
        <a:defRPr sz="3900" b="1">
          <a:solidFill>
            <a:schemeClr val="tx2"/>
          </a:solidFill>
          <a:latin typeface="Arial" charset="0"/>
          <a:cs typeface="Arial" charset="0"/>
        </a:defRPr>
      </a:lvl7pPr>
      <a:lvl8pPr marL="1371600" algn="l" rtl="0" fontAlgn="base">
        <a:spcBef>
          <a:spcPct val="0"/>
        </a:spcBef>
        <a:spcAft>
          <a:spcPct val="0"/>
        </a:spcAft>
        <a:defRPr sz="3900" b="1">
          <a:solidFill>
            <a:schemeClr val="tx2"/>
          </a:solidFill>
          <a:latin typeface="Arial" charset="0"/>
          <a:cs typeface="Arial" charset="0"/>
        </a:defRPr>
      </a:lvl8pPr>
      <a:lvl9pPr marL="1828800" algn="l" rtl="0" fontAlgn="base">
        <a:spcBef>
          <a:spcPct val="0"/>
        </a:spcBef>
        <a:spcAft>
          <a:spcPct val="0"/>
        </a:spcAft>
        <a:defRPr sz="39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ed.harvered.edu/AANLIB/home%20.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ksu.sa.edu/" TargetMode="External"/><Relationship Id="rId2" Type="http://schemas.openxmlformats.org/officeDocument/2006/relationships/hyperlink" Target="http://www.med.hardvard.edu/"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p:txBody>
          <a:bodyPr/>
          <a:lstStyle/>
          <a:p>
            <a:pPr eaLnBrk="1" hangingPunct="1"/>
            <a:r>
              <a:rPr lang="en-GB" smtClean="0"/>
              <a:t>Data communications</a:t>
            </a:r>
            <a:endParaRPr lang="en-US" smtClean="0"/>
          </a:p>
        </p:txBody>
      </p:sp>
      <p:sp>
        <p:nvSpPr>
          <p:cNvPr id="22531" name="Rectangle 3"/>
          <p:cNvSpPr>
            <a:spLocks noGrp="1" noChangeArrowheads="1"/>
          </p:cNvSpPr>
          <p:nvPr>
            <p:ph type="subTitle" idx="1"/>
          </p:nvPr>
        </p:nvSpPr>
        <p:spPr/>
        <p:txBody>
          <a:bodyPr/>
          <a:lstStyle/>
          <a:p>
            <a:pPr eaLnBrk="1" hangingPunct="1"/>
            <a:r>
              <a:rPr lang="en-US" smtClean="0"/>
              <a:t>Communication and Networking</a:t>
            </a:r>
          </a:p>
        </p:txBody>
      </p:sp>
      <p:sp>
        <p:nvSpPr>
          <p:cNvPr id="4" name="مستطيل 3"/>
          <p:cNvSpPr/>
          <p:nvPr/>
        </p:nvSpPr>
        <p:spPr>
          <a:xfrm>
            <a:off x="1979712" y="4221088"/>
            <a:ext cx="3816424"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3200" b="1" dirty="0" smtClean="0">
                <a:solidFill>
                  <a:schemeClr val="accent2">
                    <a:lumMod val="75000"/>
                  </a:schemeClr>
                </a:solidFill>
              </a:rPr>
              <a:t>Alanoud al Saleh</a:t>
            </a:r>
            <a:endParaRPr lang="ar-SA" sz="3200" b="1" dirty="0">
              <a:solidFill>
                <a:schemeClr val="accent2">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99392"/>
            <a:ext cx="7543800" cy="1295400"/>
          </a:xfrm>
        </p:spPr>
        <p:txBody>
          <a:bodyPr/>
          <a:lstStyle/>
          <a:p>
            <a:r>
              <a:rPr lang="en-US" dirty="0" smtClean="0">
                <a:solidFill>
                  <a:schemeClr val="tx2">
                    <a:lumMod val="60000"/>
                    <a:lumOff val="40000"/>
                  </a:schemeClr>
                </a:solidFill>
              </a:rPr>
              <a:t>Common Topologies - Bus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395536" y="980728"/>
            <a:ext cx="8147248" cy="4411662"/>
          </a:xfrm>
        </p:spPr>
        <p:txBody>
          <a:bodyPr/>
          <a:lstStyle/>
          <a:p>
            <a:endParaRPr lang="ar-SA" dirty="0" smtClean="0"/>
          </a:p>
          <a:p>
            <a:r>
              <a:rPr lang="en-US" dirty="0" smtClean="0"/>
              <a:t>Bus: each node is chained (connected one right after the other) along the same backbone. Information sent from a node travels along the backbone until it reaches its destination node. </a:t>
            </a:r>
          </a:p>
          <a:p>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1763688" y="4149080"/>
            <a:ext cx="5832648" cy="25336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43408"/>
            <a:ext cx="7543800" cy="1295400"/>
          </a:xfrm>
        </p:spPr>
        <p:txBody>
          <a:bodyPr/>
          <a:lstStyle/>
          <a:p>
            <a:r>
              <a:rPr lang="en-US" dirty="0" smtClean="0">
                <a:solidFill>
                  <a:schemeClr val="tx2">
                    <a:lumMod val="60000"/>
                    <a:lumOff val="40000"/>
                  </a:schemeClr>
                </a:solidFill>
              </a:rPr>
              <a:t>Common Topologies - Ring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467544" y="1340768"/>
            <a:ext cx="8229600" cy="4411662"/>
          </a:xfrm>
        </p:spPr>
        <p:txBody>
          <a:bodyPr/>
          <a:lstStyle/>
          <a:p>
            <a:r>
              <a:rPr lang="en-US" dirty="0" smtClean="0"/>
              <a:t>Ring: Similar to a bus network, rings have nodes chained, but the end of the network in a ring topology comes back around to the first node, creating a complete circuit. </a:t>
            </a:r>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3131840" y="3645024"/>
            <a:ext cx="4104456" cy="29622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504" y="-243408"/>
            <a:ext cx="7543800" cy="1295400"/>
          </a:xfrm>
        </p:spPr>
        <p:txBody>
          <a:bodyPr/>
          <a:lstStyle/>
          <a:p>
            <a:r>
              <a:rPr lang="en-US" dirty="0" smtClean="0">
                <a:solidFill>
                  <a:schemeClr val="tx2">
                    <a:lumMod val="60000"/>
                    <a:lumOff val="40000"/>
                  </a:schemeClr>
                </a:solidFill>
              </a:rPr>
              <a:t>Common Topologies - Star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179512" y="692696"/>
            <a:ext cx="8229600" cy="4411662"/>
          </a:xfrm>
        </p:spPr>
        <p:txBody>
          <a:bodyPr/>
          <a:lstStyle/>
          <a:p>
            <a:endParaRPr lang="ar-SA" dirty="0" smtClean="0"/>
          </a:p>
          <a:p>
            <a:r>
              <a:rPr lang="en-US" b="1" dirty="0" smtClean="0">
                <a:solidFill>
                  <a:schemeClr val="tx2">
                    <a:lumMod val="75000"/>
                  </a:schemeClr>
                </a:solidFill>
              </a:rPr>
              <a:t>star :</a:t>
            </a:r>
            <a:r>
              <a:rPr lang="en-US" dirty="0" smtClean="0"/>
              <a:t>In a star network, each node is connected to a central device called a hub(host computer ). The hub takes a signal that comes from any node and passes it along to all the other nodes in the network. </a:t>
            </a:r>
          </a:p>
          <a:p>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1785918" y="3643314"/>
            <a:ext cx="5669098" cy="301267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315416"/>
            <a:ext cx="7543800" cy="1295400"/>
          </a:xfrm>
        </p:spPr>
        <p:txBody>
          <a:bodyPr/>
          <a:lstStyle/>
          <a:p>
            <a:r>
              <a:rPr lang="en-US" dirty="0" smtClean="0">
                <a:solidFill>
                  <a:schemeClr val="tx2">
                    <a:lumMod val="60000"/>
                    <a:lumOff val="40000"/>
                  </a:schemeClr>
                </a:solidFill>
              </a:rPr>
              <a:t>Network Hardware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251520" y="836712"/>
            <a:ext cx="8229600" cy="4411662"/>
          </a:xfrm>
        </p:spPr>
        <p:txBody>
          <a:bodyPr/>
          <a:lstStyle/>
          <a:p>
            <a:endParaRPr lang="ar-SA" dirty="0" smtClean="0"/>
          </a:p>
          <a:p>
            <a:r>
              <a:rPr lang="en-US" b="1" dirty="0" smtClean="0">
                <a:solidFill>
                  <a:schemeClr val="accent1">
                    <a:lumMod val="75000"/>
                  </a:schemeClr>
                </a:solidFill>
              </a:rPr>
              <a:t>Bridge:</a:t>
            </a:r>
            <a:r>
              <a:rPr lang="en-US" b="1" dirty="0" smtClean="0"/>
              <a:t> </a:t>
            </a:r>
            <a:r>
              <a:rPr lang="en-US" dirty="0" smtClean="0"/>
              <a:t>device to interconnect two LANs that use the SAME logical link control protocol but may use different medium access control protocols. </a:t>
            </a:r>
            <a:endParaRPr lang="ar-SA" dirty="0" smtClean="0"/>
          </a:p>
          <a:p>
            <a:r>
              <a:rPr lang="en-US" b="1" dirty="0" smtClean="0">
                <a:solidFill>
                  <a:schemeClr val="accent1">
                    <a:lumMod val="75000"/>
                  </a:schemeClr>
                </a:solidFill>
              </a:rPr>
              <a:t>Router:</a:t>
            </a:r>
            <a:r>
              <a:rPr lang="en-US" b="1" dirty="0" smtClean="0"/>
              <a:t> </a:t>
            </a:r>
            <a:r>
              <a:rPr lang="en-US" dirty="0" smtClean="0"/>
              <a:t>device to interconnect SIMILAR networks, e.g. similar protocols and workstations and servers </a:t>
            </a:r>
            <a:endParaRPr lang="ar-SA" dirty="0" smtClean="0"/>
          </a:p>
          <a:p>
            <a:r>
              <a:rPr lang="en-US" b="1" dirty="0" smtClean="0">
                <a:solidFill>
                  <a:schemeClr val="accent1">
                    <a:lumMod val="75000"/>
                  </a:schemeClr>
                </a:solidFill>
              </a:rPr>
              <a:t>Gateway:</a:t>
            </a:r>
            <a:r>
              <a:rPr lang="en-US" b="1" dirty="0" smtClean="0"/>
              <a:t> </a:t>
            </a:r>
            <a:r>
              <a:rPr lang="en-US" dirty="0" smtClean="0"/>
              <a:t>device to interconnect DISSIMILAR protocols and servers.</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accent5">
                    <a:lumMod val="50000"/>
                  </a:schemeClr>
                </a:solidFill>
              </a:rPr>
              <a:t>Switches: </a:t>
            </a:r>
            <a:endParaRPr lang="ar-SA" dirty="0">
              <a:solidFill>
                <a:schemeClr val="accent5">
                  <a:lumMod val="50000"/>
                </a:schemeClr>
              </a:solidFill>
            </a:endParaRPr>
          </a:p>
        </p:txBody>
      </p:sp>
      <p:sp>
        <p:nvSpPr>
          <p:cNvPr id="3" name="عنصر نائب للمحتوى 2"/>
          <p:cNvSpPr>
            <a:spLocks noGrp="1"/>
          </p:cNvSpPr>
          <p:nvPr>
            <p:ph idx="1"/>
          </p:nvPr>
        </p:nvSpPr>
        <p:spPr/>
        <p:txBody>
          <a:bodyPr/>
          <a:lstStyle/>
          <a:p>
            <a:endParaRPr lang="ar-SA" dirty="0" smtClean="0"/>
          </a:p>
          <a:p>
            <a:r>
              <a:rPr lang="en-US" dirty="0" smtClean="0"/>
              <a:t>Allow different nodes of a network to communicate directly with each other. </a:t>
            </a:r>
          </a:p>
          <a:p>
            <a:endParaRPr lang="ar-SA" dirty="0" smtClean="0"/>
          </a:p>
          <a:p>
            <a:r>
              <a:rPr lang="en-US" dirty="0" smtClean="0"/>
              <a:t>Allow several users to send information over a network at the same time without slowing each other down. </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428868"/>
            <a:ext cx="7543800" cy="1295400"/>
          </a:xfrm>
        </p:spPr>
        <p:txBody>
          <a:bodyPr/>
          <a:lstStyle/>
          <a:p>
            <a:pPr algn="ctr"/>
            <a:r>
              <a:rPr lang="en-US" dirty="0" smtClean="0"/>
              <a:t/>
            </a:r>
            <a:br>
              <a:rPr lang="en-US" dirty="0" smtClean="0"/>
            </a:br>
            <a:r>
              <a:rPr lang="en-US" sz="5400" dirty="0" smtClean="0"/>
              <a:t>WANs and LANs</a:t>
            </a:r>
            <a:endParaRPr lang="en-US" sz="5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28652"/>
            <a:ext cx="7543800" cy="1295400"/>
          </a:xfrm>
        </p:spPr>
        <p:txBody>
          <a:bodyPr/>
          <a:lstStyle/>
          <a:p>
            <a:r>
              <a:rPr lang="en-US" dirty="0" smtClean="0">
                <a:solidFill>
                  <a:schemeClr val="tx2">
                    <a:lumMod val="60000"/>
                    <a:lumOff val="40000"/>
                  </a:schemeClr>
                </a:solidFill>
              </a:rPr>
              <a:t>Major Categories of Networks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357158" y="285728"/>
            <a:ext cx="8229600" cy="4411662"/>
          </a:xfrm>
        </p:spPr>
        <p:txBody>
          <a:bodyPr/>
          <a:lstStyle/>
          <a:p>
            <a:endParaRPr lang="ar-SA" dirty="0" smtClean="0"/>
          </a:p>
          <a:p>
            <a:r>
              <a:rPr lang="en-US" dirty="0" smtClean="0"/>
              <a:t>Local Area Networks (</a:t>
            </a:r>
            <a:r>
              <a:rPr lang="en-US" dirty="0" smtClean="0">
                <a:solidFill>
                  <a:schemeClr val="accent1">
                    <a:lumMod val="75000"/>
                  </a:schemeClr>
                </a:solidFill>
              </a:rPr>
              <a:t>LAN</a:t>
            </a:r>
            <a:r>
              <a:rPr lang="en-US" dirty="0" smtClean="0"/>
              <a:t>) </a:t>
            </a:r>
          </a:p>
          <a:p>
            <a:pPr>
              <a:buNone/>
            </a:pPr>
            <a:r>
              <a:rPr lang="en-US" sz="2400" dirty="0" smtClean="0"/>
              <a:t>A network of computers that are in the same general physical location, within a building or a campus</a:t>
            </a:r>
            <a:r>
              <a:rPr lang="en-GB" sz="2400" dirty="0" smtClean="0"/>
              <a:t>are linked through a topology they create a local area network (LAN). </a:t>
            </a:r>
            <a:endParaRPr lang="ar-SA" dirty="0" smtClean="0"/>
          </a:p>
          <a:p>
            <a:r>
              <a:rPr lang="en-US" dirty="0" smtClean="0"/>
              <a:t>Wide Area Networks (</a:t>
            </a:r>
            <a:r>
              <a:rPr lang="en-US" dirty="0" smtClean="0">
                <a:solidFill>
                  <a:schemeClr val="accent1">
                    <a:lumMod val="75000"/>
                  </a:schemeClr>
                </a:solidFill>
              </a:rPr>
              <a:t>WAN</a:t>
            </a:r>
            <a:r>
              <a:rPr lang="en-US" dirty="0" smtClean="0"/>
              <a:t>)</a:t>
            </a:r>
          </a:p>
          <a:p>
            <a:pPr>
              <a:buNone/>
            </a:pPr>
            <a:r>
              <a:rPr lang="en-GB" dirty="0" smtClean="0"/>
              <a:t> </a:t>
            </a:r>
            <a:r>
              <a:rPr lang="en-GB" sz="2400" dirty="0" smtClean="0"/>
              <a:t>If the LANs are connected across a region or a wide area network (WAN) is created when computers are connected across the county.</a:t>
            </a:r>
            <a:endParaRPr lang="en-US" sz="2400" dirty="0" smtClean="0"/>
          </a:p>
          <a:p>
            <a:r>
              <a:rPr lang="en-US" dirty="0" smtClean="0"/>
              <a:t>Metropolitan Area Networks (</a:t>
            </a:r>
            <a:r>
              <a:rPr lang="en-US" dirty="0" smtClean="0">
                <a:solidFill>
                  <a:schemeClr val="accent1">
                    <a:lumMod val="75000"/>
                  </a:schemeClr>
                </a:solidFill>
              </a:rPr>
              <a:t>MAN</a:t>
            </a:r>
            <a:r>
              <a:rPr lang="en-US" dirty="0" smtClean="0"/>
              <a:t>) </a:t>
            </a:r>
          </a:p>
          <a:p>
            <a:pPr>
              <a:buNone/>
            </a:pPr>
            <a:r>
              <a:rPr lang="en-US" sz="2400" dirty="0" smtClean="0"/>
              <a:t>interconnects a number of (LANs) using a high-capacity backbone technology and provides up-link services to WANs  and the internet .</a:t>
            </a:r>
          </a:p>
          <a:p>
            <a:pPr>
              <a:buNone/>
            </a:pPr>
            <a:endParaRPr lang="en-US" sz="2400"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Network communication technology:</a:t>
            </a:r>
            <a:endParaRPr lang="en-US" dirty="0" smtClean="0">
              <a:solidFill>
                <a:schemeClr val="tx2">
                  <a:lumMod val="60000"/>
                  <a:lumOff val="40000"/>
                </a:schemeClr>
              </a:solidFill>
            </a:endParaRPr>
          </a:p>
        </p:txBody>
      </p:sp>
      <p:sp>
        <p:nvSpPr>
          <p:cNvPr id="45059" name="Rectangle 3"/>
          <p:cNvSpPr>
            <a:spLocks noGrp="1" noChangeArrowheads="1"/>
          </p:cNvSpPr>
          <p:nvPr>
            <p:ph type="body" idx="1"/>
          </p:nvPr>
        </p:nvSpPr>
        <p:spPr>
          <a:xfrm>
            <a:off x="467544" y="1916832"/>
            <a:ext cx="8229600" cy="4411662"/>
          </a:xfrm>
        </p:spPr>
        <p:txBody>
          <a:bodyPr/>
          <a:lstStyle/>
          <a:p>
            <a:pPr eaLnBrk="1" hangingPunct="1">
              <a:buFont typeface="Wingdings" pitchFamily="2" charset="2"/>
              <a:buNone/>
            </a:pPr>
            <a:r>
              <a:rPr lang="en-GB" sz="2600" dirty="0" smtClean="0"/>
              <a:t>LANs, MANs, WANs require a technology that allows fast communication of the signals. Ethernet is the common LAN technology</a:t>
            </a:r>
          </a:p>
          <a:p>
            <a:pPr eaLnBrk="1" hangingPunct="1">
              <a:buFont typeface="Wingdings" pitchFamily="2" charset="2"/>
              <a:buNone/>
            </a:pPr>
            <a:r>
              <a:rPr lang="en-GB" sz="2600" dirty="0" smtClean="0"/>
              <a:t>It is based on a bus topology in which computers share the same cable to send data.</a:t>
            </a:r>
          </a:p>
          <a:p>
            <a:pPr eaLnBrk="1" hangingPunct="1">
              <a:buFont typeface="Wingdings" pitchFamily="2" charset="2"/>
              <a:buNone/>
            </a:pPr>
            <a:r>
              <a:rPr lang="en-GB" sz="2600" dirty="0" smtClean="0"/>
              <a:t>Bit net and internet are other technologies which are characteristic of WANs. </a:t>
            </a:r>
            <a:endParaRPr lang="en-US" sz="26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290" y="2571744"/>
            <a:ext cx="7543800" cy="1295400"/>
          </a:xfrm>
        </p:spPr>
        <p:txBody>
          <a:bodyPr/>
          <a:lstStyle/>
          <a:p>
            <a:r>
              <a:rPr lang="en-GB" sz="5400" dirty="0" smtClean="0">
                <a:solidFill>
                  <a:schemeClr val="tx2">
                    <a:lumMod val="75000"/>
                  </a:schemeClr>
                </a:solidFill>
              </a:rPr>
              <a:t>The internet</a:t>
            </a:r>
            <a:br>
              <a:rPr lang="en-GB" sz="5400" dirty="0" smtClean="0">
                <a:solidFill>
                  <a:schemeClr val="tx2">
                    <a:lumMod val="75000"/>
                  </a:schemeClr>
                </a:solidFill>
              </a:rPr>
            </a:br>
            <a:endParaRPr lang="en-US" sz="5400" dirty="0">
              <a:solidFill>
                <a:schemeClr val="tx2">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42910" y="642918"/>
            <a:ext cx="7543800" cy="1295400"/>
          </a:xfrm>
        </p:spPr>
        <p:txBody>
          <a:bodyPr/>
          <a:lstStyle/>
          <a:p>
            <a:pPr eaLnBrk="1" hangingPunct="1"/>
            <a:r>
              <a:rPr lang="en-GB" sz="4000" dirty="0" smtClean="0">
                <a:solidFill>
                  <a:schemeClr val="tx2">
                    <a:lumMod val="60000"/>
                    <a:lumOff val="40000"/>
                  </a:schemeClr>
                </a:solidFill>
              </a:rPr>
              <a:t>The internet</a:t>
            </a:r>
            <a:br>
              <a:rPr lang="en-GB" sz="4000" dirty="0" smtClean="0">
                <a:solidFill>
                  <a:schemeClr val="tx2">
                    <a:lumMod val="60000"/>
                    <a:lumOff val="40000"/>
                  </a:schemeClr>
                </a:solidFill>
              </a:rPr>
            </a:br>
            <a:endParaRPr lang="en-US" sz="4000" dirty="0" smtClean="0">
              <a:solidFill>
                <a:schemeClr val="tx2">
                  <a:lumMod val="60000"/>
                  <a:lumOff val="40000"/>
                </a:schemeClr>
              </a:solidFill>
            </a:endParaRPr>
          </a:p>
        </p:txBody>
      </p:sp>
      <p:sp>
        <p:nvSpPr>
          <p:cNvPr id="6147" name="Rectangle 3"/>
          <p:cNvSpPr>
            <a:spLocks noGrp="1" noChangeArrowheads="1"/>
          </p:cNvSpPr>
          <p:nvPr>
            <p:ph type="body" idx="1"/>
          </p:nvPr>
        </p:nvSpPr>
        <p:spPr>
          <a:xfrm>
            <a:off x="357158" y="1571612"/>
            <a:ext cx="8229600" cy="4411662"/>
          </a:xfrm>
        </p:spPr>
        <p:txBody>
          <a:bodyPr/>
          <a:lstStyle/>
          <a:p>
            <a:pPr eaLnBrk="1" hangingPunct="1">
              <a:buNone/>
            </a:pPr>
            <a:r>
              <a:rPr lang="en-GB" dirty="0" smtClean="0">
                <a:solidFill>
                  <a:schemeClr val="accent1">
                    <a:lumMod val="75000"/>
                  </a:schemeClr>
                </a:solidFill>
              </a:rPr>
              <a:t>History:</a:t>
            </a:r>
            <a:r>
              <a:rPr lang="en-GB" dirty="0" smtClean="0">
                <a:solidFill>
                  <a:schemeClr val="tx2">
                    <a:lumMod val="60000"/>
                    <a:lumOff val="40000"/>
                  </a:schemeClr>
                </a:solidFill>
              </a:rPr>
              <a:t> </a:t>
            </a:r>
          </a:p>
          <a:p>
            <a:pPr eaLnBrk="1" hangingPunct="1">
              <a:buNone/>
            </a:pPr>
            <a:r>
              <a:rPr lang="en-GB" sz="3200" dirty="0" smtClean="0"/>
              <a:t>The internet is the largest computer network system in existence because it connects users all over the world.</a:t>
            </a:r>
            <a:endParaRPr lang="en-GB" dirty="0" smtClean="0">
              <a:solidFill>
                <a:schemeClr val="tx2">
                  <a:lumMod val="60000"/>
                  <a:lumOff val="40000"/>
                </a:schemeClr>
              </a:solidFill>
            </a:endParaRPr>
          </a:p>
          <a:p>
            <a:pPr eaLnBrk="1" hangingPunct="1">
              <a:buNone/>
            </a:pPr>
            <a:r>
              <a:rPr lang="en-GB" dirty="0" smtClean="0"/>
              <a:t>Software was then developed to facilitate the communication process. This software is referred to as </a:t>
            </a:r>
            <a:r>
              <a:rPr lang="en-GB" b="1" i="1" dirty="0" smtClean="0"/>
              <a:t>transmission control protocol/internet protocol (TCP/IP)</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Data communications</a:t>
            </a:r>
            <a:endParaRPr lang="en-US" dirty="0" smtClean="0">
              <a:solidFill>
                <a:schemeClr val="tx2">
                  <a:lumMod val="60000"/>
                  <a:lumOff val="40000"/>
                </a:schemeClr>
              </a:solidFill>
            </a:endParaRPr>
          </a:p>
        </p:txBody>
      </p:sp>
      <p:sp>
        <p:nvSpPr>
          <p:cNvPr id="23555" name="Rectangle 3"/>
          <p:cNvSpPr>
            <a:spLocks noGrp="1" noChangeArrowheads="1"/>
          </p:cNvSpPr>
          <p:nvPr>
            <p:ph type="body" idx="1"/>
          </p:nvPr>
        </p:nvSpPr>
        <p:spPr/>
        <p:txBody>
          <a:bodyPr/>
          <a:lstStyle/>
          <a:p>
            <a:pPr eaLnBrk="1" hangingPunct="1">
              <a:lnSpc>
                <a:spcPct val="90000"/>
              </a:lnSpc>
              <a:buFont typeface="Wingdings" pitchFamily="2" charset="2"/>
              <a:buNone/>
            </a:pPr>
            <a:r>
              <a:rPr lang="en-GB" dirty="0" smtClean="0"/>
              <a:t>It involves the transmission of data from one location to another through the use of pathways which referred to as </a:t>
            </a:r>
            <a:r>
              <a:rPr lang="en-GB" b="1" i="1" dirty="0" smtClean="0">
                <a:solidFill>
                  <a:schemeClr val="accent1">
                    <a:lumMod val="75000"/>
                  </a:schemeClr>
                </a:solidFill>
              </a:rPr>
              <a:t>transmission</a:t>
            </a:r>
            <a:r>
              <a:rPr lang="en-GB" dirty="0" smtClean="0">
                <a:solidFill>
                  <a:schemeClr val="accent1">
                    <a:lumMod val="75000"/>
                  </a:schemeClr>
                </a:solidFill>
              </a:rPr>
              <a:t> </a:t>
            </a:r>
            <a:r>
              <a:rPr lang="en-GB" dirty="0" smtClean="0"/>
              <a:t>or </a:t>
            </a:r>
            <a:r>
              <a:rPr lang="en-GB" b="1" i="1" dirty="0" smtClean="0">
                <a:solidFill>
                  <a:schemeClr val="accent1">
                    <a:lumMod val="75000"/>
                  </a:schemeClr>
                </a:solidFill>
              </a:rPr>
              <a:t>channels.</a:t>
            </a:r>
          </a:p>
          <a:p>
            <a:pPr eaLnBrk="1" hangingPunct="1">
              <a:lnSpc>
                <a:spcPct val="90000"/>
              </a:lnSpc>
              <a:buFont typeface="Wingdings" pitchFamily="2" charset="2"/>
              <a:buNone/>
            </a:pPr>
            <a:r>
              <a:rPr lang="en-GB" dirty="0" smtClean="0"/>
              <a:t>They include:</a:t>
            </a:r>
          </a:p>
          <a:p>
            <a:pPr eaLnBrk="1" hangingPunct="1">
              <a:lnSpc>
                <a:spcPct val="90000"/>
              </a:lnSpc>
              <a:buFont typeface="Wingdings" pitchFamily="2" charset="2"/>
              <a:buNone/>
            </a:pPr>
            <a:r>
              <a:rPr lang="en-GB" dirty="0" smtClean="0"/>
              <a:t>-Telephone lines		-microwaves</a:t>
            </a:r>
          </a:p>
          <a:p>
            <a:pPr eaLnBrk="1" hangingPunct="1">
              <a:lnSpc>
                <a:spcPct val="90000"/>
              </a:lnSpc>
              <a:buFont typeface="Wingdings" pitchFamily="2" charset="2"/>
              <a:buNone/>
            </a:pPr>
            <a:r>
              <a:rPr lang="en-GB" dirty="0" smtClean="0"/>
              <a:t>-radio waves			-coaxial cable</a:t>
            </a:r>
          </a:p>
          <a:p>
            <a:pPr eaLnBrk="1" hangingPunct="1">
              <a:lnSpc>
                <a:spcPct val="90000"/>
              </a:lnSpc>
              <a:buFont typeface="Wingdings" pitchFamily="2" charset="2"/>
              <a:buNone/>
            </a:pPr>
            <a:r>
              <a:rPr lang="en-GB" dirty="0" smtClean="0"/>
              <a:t>-Satellites				- optical </a:t>
            </a:r>
            <a:r>
              <a:rPr lang="en-GB" dirty="0" err="1" smtClean="0"/>
              <a:t>fibers</a:t>
            </a:r>
            <a:r>
              <a:rPr lang="en-GB" dirty="0" smtClean="0"/>
              <a:t>	</a:t>
            </a:r>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51520" y="-243408"/>
            <a:ext cx="7543800" cy="1295400"/>
          </a:xfrm>
        </p:spPr>
        <p:txBody>
          <a:bodyPr/>
          <a:lstStyle/>
          <a:p>
            <a:pPr eaLnBrk="1" hangingPunct="1"/>
            <a:r>
              <a:rPr lang="en-GB" dirty="0" smtClean="0">
                <a:solidFill>
                  <a:schemeClr val="tx2">
                    <a:lumMod val="60000"/>
                    <a:lumOff val="40000"/>
                  </a:schemeClr>
                </a:solidFill>
              </a:rPr>
              <a:t>History:</a:t>
            </a:r>
            <a:endParaRPr lang="en-US" dirty="0" smtClean="0">
              <a:solidFill>
                <a:schemeClr val="tx2">
                  <a:lumMod val="60000"/>
                  <a:lumOff val="40000"/>
                </a:schemeClr>
              </a:solidFill>
            </a:endParaRPr>
          </a:p>
        </p:txBody>
      </p:sp>
      <p:sp>
        <p:nvSpPr>
          <p:cNvPr id="7171" name="Rectangle 3"/>
          <p:cNvSpPr>
            <a:spLocks noGrp="1" noChangeArrowheads="1"/>
          </p:cNvSpPr>
          <p:nvPr>
            <p:ph type="body" idx="1"/>
          </p:nvPr>
        </p:nvSpPr>
        <p:spPr/>
        <p:txBody>
          <a:bodyPr/>
          <a:lstStyle/>
          <a:p>
            <a:pPr eaLnBrk="1" hangingPunct="1">
              <a:buFont typeface="Wingdings" pitchFamily="2" charset="2"/>
              <a:buNone/>
            </a:pPr>
            <a:r>
              <a:rPr lang="en-GB" b="1" dirty="0" smtClean="0">
                <a:solidFill>
                  <a:schemeClr val="accent2">
                    <a:lumMod val="50000"/>
                  </a:schemeClr>
                </a:solidFill>
              </a:rPr>
              <a:t>TCP:</a:t>
            </a:r>
          </a:p>
          <a:p>
            <a:pPr eaLnBrk="1" hangingPunct="1">
              <a:buFont typeface="Wingdings" pitchFamily="2" charset="2"/>
              <a:buNone/>
            </a:pPr>
            <a:r>
              <a:rPr lang="en-GB" dirty="0" smtClean="0"/>
              <a:t>Manages the packets and their reassembly. </a:t>
            </a:r>
          </a:p>
          <a:p>
            <a:pPr eaLnBrk="1" hangingPunct="1">
              <a:buFont typeface="Wingdings" pitchFamily="2" charset="2"/>
              <a:buNone/>
            </a:pPr>
            <a:r>
              <a:rPr lang="en-GB" b="1" dirty="0" smtClean="0">
                <a:solidFill>
                  <a:schemeClr val="accent2">
                    <a:lumMod val="50000"/>
                  </a:schemeClr>
                </a:solidFill>
              </a:rPr>
              <a:t>IP:</a:t>
            </a:r>
          </a:p>
          <a:p>
            <a:pPr eaLnBrk="1" hangingPunct="1">
              <a:buFont typeface="Wingdings" pitchFamily="2" charset="2"/>
              <a:buNone/>
            </a:pPr>
            <a:r>
              <a:rPr lang="en-GB" dirty="0" smtClean="0"/>
              <a:t>Components ensures the packets arrive at their appropriate remote computers.</a:t>
            </a:r>
            <a:endParaRPr lang="en-US" dirty="0" smtClean="0"/>
          </a:p>
          <a:p>
            <a:pPr eaLnBrk="1" hangingPunct="1"/>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History:</a:t>
            </a:r>
            <a:endParaRPr lang="en-US" dirty="0" smtClean="0">
              <a:solidFill>
                <a:schemeClr val="tx2">
                  <a:lumMod val="60000"/>
                  <a:lumOff val="40000"/>
                </a:schemeClr>
              </a:solidFill>
            </a:endParaRPr>
          </a:p>
        </p:txBody>
      </p:sp>
      <p:sp>
        <p:nvSpPr>
          <p:cNvPr id="8195" name="Rectangle 3"/>
          <p:cNvSpPr>
            <a:spLocks noGrp="1" noChangeArrowheads="1"/>
          </p:cNvSpPr>
          <p:nvPr>
            <p:ph type="body" idx="1"/>
          </p:nvPr>
        </p:nvSpPr>
        <p:spPr/>
        <p:txBody>
          <a:bodyPr/>
          <a:lstStyle/>
          <a:p>
            <a:pPr eaLnBrk="1" hangingPunct="1">
              <a:buFont typeface="Wingdings" pitchFamily="2" charset="2"/>
              <a:buNone/>
            </a:pPr>
            <a:r>
              <a:rPr lang="en-GB" dirty="0" smtClean="0"/>
              <a:t>In 1990, Dr .Berners-Lee developed the </a:t>
            </a:r>
            <a:r>
              <a:rPr lang="en-GB" dirty="0" smtClean="0"/>
              <a:t>World </a:t>
            </a:r>
            <a:r>
              <a:rPr lang="en-GB" dirty="0" smtClean="0"/>
              <a:t>Wide Web (www) to facilitate communications with remote computers through a set of links. His aim was to communicate more easily with his colleagues by linking with their computers.</a:t>
            </a: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Major components:</a:t>
            </a:r>
            <a:endParaRPr lang="en-US" dirty="0" smtClean="0">
              <a:solidFill>
                <a:schemeClr val="tx2">
                  <a:lumMod val="60000"/>
                  <a:lumOff val="40000"/>
                </a:schemeClr>
              </a:solidFill>
            </a:endParaRPr>
          </a:p>
        </p:txBody>
      </p:sp>
      <p:sp>
        <p:nvSpPr>
          <p:cNvPr id="9219" name="Rectangle 3"/>
          <p:cNvSpPr>
            <a:spLocks noGrp="1" noChangeArrowheads="1"/>
          </p:cNvSpPr>
          <p:nvPr>
            <p:ph type="body" idx="1"/>
          </p:nvPr>
        </p:nvSpPr>
        <p:spPr/>
        <p:txBody>
          <a:bodyPr/>
          <a:lstStyle/>
          <a:p>
            <a:pPr eaLnBrk="1" hangingPunct="1">
              <a:lnSpc>
                <a:spcPct val="90000"/>
              </a:lnSpc>
              <a:buFont typeface="Wingdings" pitchFamily="2" charset="2"/>
              <a:buNone/>
            </a:pPr>
            <a:r>
              <a:rPr lang="en-GB" dirty="0" smtClean="0"/>
              <a:t>The internet user must first access a server computer called the internet service provider (ISP), using a phone line or direct cable connection. The server computer relays the user message to the internet. Finally the internet returns electronic mail (e-mail) or requested information to the user through the ISP server.</a:t>
            </a:r>
            <a:endParaRPr lang="en-US"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Web browser:</a:t>
            </a:r>
            <a:endParaRPr lang="en-US" dirty="0" smtClean="0">
              <a:solidFill>
                <a:schemeClr val="tx2">
                  <a:lumMod val="60000"/>
                  <a:lumOff val="40000"/>
                </a:schemeClr>
              </a:solidFill>
            </a:endParaRPr>
          </a:p>
        </p:txBody>
      </p:sp>
      <p:sp>
        <p:nvSpPr>
          <p:cNvPr id="10243" name="Rectangle 3"/>
          <p:cNvSpPr>
            <a:spLocks noGrp="1" noChangeArrowheads="1"/>
          </p:cNvSpPr>
          <p:nvPr>
            <p:ph type="body" idx="1"/>
          </p:nvPr>
        </p:nvSpPr>
        <p:spPr/>
        <p:txBody>
          <a:bodyPr/>
          <a:lstStyle/>
          <a:p>
            <a:pPr eaLnBrk="1" hangingPunct="1">
              <a:buFont typeface="Wingdings" pitchFamily="2" charset="2"/>
              <a:buNone/>
            </a:pPr>
            <a:r>
              <a:rPr lang="en-GB" smtClean="0"/>
              <a:t>Allows the user to use a mouse to point and click on text, drawings and pictures to facilitate an internet search.</a:t>
            </a:r>
          </a:p>
          <a:p>
            <a:pPr eaLnBrk="1" hangingPunct="1">
              <a:buFont typeface="Wingdings" pitchFamily="2" charset="2"/>
              <a:buNone/>
            </a:pPr>
            <a:r>
              <a:rPr lang="en-GB" smtClean="0"/>
              <a:t>Two popular browser are Netscape and Internet Explorer.</a:t>
            </a:r>
            <a:endParaRPr 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00034" y="357166"/>
            <a:ext cx="7543800" cy="1295400"/>
          </a:xfrm>
        </p:spPr>
        <p:txBody>
          <a:bodyPr/>
          <a:lstStyle/>
          <a:p>
            <a:pPr eaLnBrk="1" hangingPunct="1"/>
            <a:r>
              <a:rPr lang="en-GB" dirty="0" smtClean="0">
                <a:solidFill>
                  <a:schemeClr val="tx2">
                    <a:lumMod val="60000"/>
                    <a:lumOff val="40000"/>
                  </a:schemeClr>
                </a:solidFill>
              </a:rPr>
              <a:t>Uniform resource locator (URL):</a:t>
            </a:r>
            <a:endParaRPr lang="en-US" dirty="0" smtClean="0">
              <a:solidFill>
                <a:schemeClr val="tx2">
                  <a:lumMod val="60000"/>
                  <a:lumOff val="40000"/>
                </a:schemeClr>
              </a:solidFill>
            </a:endParaRPr>
          </a:p>
        </p:txBody>
      </p:sp>
      <p:sp>
        <p:nvSpPr>
          <p:cNvPr id="11267" name="Rectangle 3"/>
          <p:cNvSpPr>
            <a:spLocks noGrp="1" noChangeArrowheads="1"/>
          </p:cNvSpPr>
          <p:nvPr>
            <p:ph type="body" idx="1"/>
          </p:nvPr>
        </p:nvSpPr>
        <p:spPr>
          <a:xfrm>
            <a:off x="500034" y="2143116"/>
            <a:ext cx="8229600" cy="4411662"/>
          </a:xfrm>
        </p:spPr>
        <p:txBody>
          <a:bodyPr/>
          <a:lstStyle/>
          <a:p>
            <a:pPr eaLnBrk="1" hangingPunct="1">
              <a:buFont typeface="Wingdings" pitchFamily="2" charset="2"/>
              <a:buNone/>
            </a:pPr>
            <a:r>
              <a:rPr lang="en-GB" dirty="0" smtClean="0"/>
              <a:t>Web sites can be located with a Uniform Resources Locater (URL) that must conform to a specific format to ensure successful communications. The URL is the address of the site or file on the internet. Example: </a:t>
            </a:r>
          </a:p>
          <a:p>
            <a:pPr eaLnBrk="1" hangingPunct="1">
              <a:buFont typeface="Wingdings" pitchFamily="2" charset="2"/>
              <a:buNone/>
            </a:pPr>
            <a:r>
              <a:rPr lang="en-GB" sz="2800" dirty="0" smtClean="0">
                <a:hlinkClick r:id="rId2"/>
              </a:rPr>
              <a:t>http://www.med.harvered.edu/AANLIB/home .html</a:t>
            </a:r>
            <a:r>
              <a:rPr lang="en-GB" sz="2800" dirty="0" smtClean="0"/>
              <a:t> </a:t>
            </a:r>
            <a:endParaRPr lang="en-US" sz="28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URL:</a:t>
            </a:r>
            <a:endParaRPr lang="en-US" dirty="0" smtClean="0">
              <a:solidFill>
                <a:schemeClr val="tx2">
                  <a:lumMod val="60000"/>
                  <a:lumOff val="40000"/>
                </a:schemeClr>
              </a:solidFill>
            </a:endParaRPr>
          </a:p>
        </p:txBody>
      </p:sp>
      <p:sp>
        <p:nvSpPr>
          <p:cNvPr id="12291" name="Rectangle 3"/>
          <p:cNvSpPr>
            <a:spLocks noGrp="1" noChangeArrowheads="1"/>
          </p:cNvSpPr>
          <p:nvPr>
            <p:ph type="body" idx="1"/>
          </p:nvPr>
        </p:nvSpPr>
        <p:spPr/>
        <p:txBody>
          <a:bodyPr/>
          <a:lstStyle/>
          <a:p>
            <a:pPr eaLnBrk="1" hangingPunct="1">
              <a:lnSpc>
                <a:spcPct val="90000"/>
              </a:lnSpc>
              <a:buFont typeface="Wingdings" pitchFamily="2" charset="2"/>
              <a:buNone/>
            </a:pPr>
            <a:r>
              <a:rPr lang="en-GB" sz="2400" dirty="0" smtClean="0"/>
              <a:t>-(</a:t>
            </a:r>
            <a:r>
              <a:rPr lang="en-GB" sz="2400" dirty="0" smtClean="0">
                <a:solidFill>
                  <a:srgbClr val="85A1E1"/>
                </a:solidFill>
              </a:rPr>
              <a:t>http://</a:t>
            </a:r>
            <a:r>
              <a:rPr lang="en-GB" sz="2400" dirty="0" smtClean="0"/>
              <a:t>) [hyper text transfer protocol] is the part of the URL that enable users to access a web page or file include the protocol for communicating link.</a:t>
            </a:r>
          </a:p>
          <a:p>
            <a:pPr eaLnBrk="1" hangingPunct="1">
              <a:lnSpc>
                <a:spcPct val="90000"/>
              </a:lnSpc>
              <a:buFont typeface="Wingdings" pitchFamily="2" charset="2"/>
              <a:buNone/>
            </a:pPr>
            <a:endParaRPr lang="en-GB" sz="2400" dirty="0" smtClean="0"/>
          </a:p>
          <a:p>
            <a:pPr eaLnBrk="1" hangingPunct="1">
              <a:lnSpc>
                <a:spcPct val="90000"/>
              </a:lnSpc>
              <a:buFont typeface="Wingdings" pitchFamily="2" charset="2"/>
              <a:buNone/>
            </a:pPr>
            <a:r>
              <a:rPr lang="en-GB" sz="2400" dirty="0" smtClean="0"/>
              <a:t>-(</a:t>
            </a:r>
            <a:r>
              <a:rPr lang="en-GB" sz="2400" dirty="0" smtClean="0">
                <a:hlinkClick r:id="rId2"/>
              </a:rPr>
              <a:t>www.med.hardvard.edu</a:t>
            </a:r>
            <a:r>
              <a:rPr lang="en-GB" sz="2400" dirty="0" smtClean="0"/>
              <a:t>) or (</a:t>
            </a:r>
            <a:r>
              <a:rPr lang="en-GB" sz="2400" dirty="0" smtClean="0">
                <a:hlinkClick r:id="rId3"/>
              </a:rPr>
              <a:t>www.ksu.sa.edu</a:t>
            </a:r>
            <a:r>
              <a:rPr lang="en-GB" sz="2400" dirty="0" smtClean="0"/>
              <a:t>) the ISP address or domain name.</a:t>
            </a:r>
          </a:p>
          <a:p>
            <a:pPr eaLnBrk="1" hangingPunct="1">
              <a:lnSpc>
                <a:spcPct val="90000"/>
              </a:lnSpc>
              <a:buFont typeface="Wingdings" pitchFamily="2" charset="2"/>
              <a:buNone/>
            </a:pPr>
            <a:endParaRPr lang="en-GB" sz="2400" dirty="0" smtClean="0"/>
          </a:p>
          <a:p>
            <a:pPr eaLnBrk="1" hangingPunct="1">
              <a:lnSpc>
                <a:spcPct val="90000"/>
              </a:lnSpc>
              <a:buFont typeface="Wingdings" pitchFamily="2" charset="2"/>
              <a:buNone/>
            </a:pPr>
            <a:r>
              <a:rPr lang="en-GB" sz="2400" dirty="0" smtClean="0"/>
              <a:t>-The final portion (</a:t>
            </a:r>
            <a:r>
              <a:rPr lang="en-GB" sz="2400" dirty="0" err="1" smtClean="0"/>
              <a:t>edu</a:t>
            </a:r>
            <a:r>
              <a:rPr lang="en-GB" sz="2400" dirty="0" smtClean="0"/>
              <a:t>) of the domain name which demonstrates the type and purpose of the organization.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Search engines:</a:t>
            </a:r>
            <a:endParaRPr lang="en-US" dirty="0" smtClean="0">
              <a:solidFill>
                <a:schemeClr val="tx2">
                  <a:lumMod val="60000"/>
                  <a:lumOff val="40000"/>
                </a:schemeClr>
              </a:solidFill>
            </a:endParaRPr>
          </a:p>
        </p:txBody>
      </p:sp>
      <p:sp>
        <p:nvSpPr>
          <p:cNvPr id="13315" name="Rectangle 3"/>
          <p:cNvSpPr>
            <a:spLocks noGrp="1" noChangeArrowheads="1"/>
          </p:cNvSpPr>
          <p:nvPr>
            <p:ph type="body" idx="1"/>
          </p:nvPr>
        </p:nvSpPr>
        <p:spPr/>
        <p:txBody>
          <a:bodyPr/>
          <a:lstStyle/>
          <a:p>
            <a:pPr eaLnBrk="1" hangingPunct="1">
              <a:buNone/>
            </a:pPr>
            <a:r>
              <a:rPr lang="en-GB" dirty="0" smtClean="0"/>
              <a:t>The internet also features search engines to help users find information in a systematic and organized manner. Example of search engines include Alta Vista, Lycos, Yahoo, and Google.</a:t>
            </a:r>
          </a:p>
          <a:p>
            <a:pPr eaLnBrk="1" hangingPunct="1"/>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Computer in radiology:</a:t>
            </a:r>
            <a:endParaRPr lang="en-US" dirty="0" smtClean="0">
              <a:solidFill>
                <a:schemeClr val="tx2">
                  <a:lumMod val="60000"/>
                  <a:lumOff val="40000"/>
                </a:schemeClr>
              </a:solidFill>
            </a:endParaRPr>
          </a:p>
        </p:txBody>
      </p:sp>
      <p:sp>
        <p:nvSpPr>
          <p:cNvPr id="15363" name="Rectangle 3"/>
          <p:cNvSpPr>
            <a:spLocks noGrp="1" noChangeArrowheads="1"/>
          </p:cNvSpPr>
          <p:nvPr>
            <p:ph type="body" idx="1"/>
          </p:nvPr>
        </p:nvSpPr>
        <p:spPr/>
        <p:txBody>
          <a:bodyPr/>
          <a:lstStyle/>
          <a:p>
            <a:pPr eaLnBrk="1" hangingPunct="1">
              <a:buFont typeface="Wingdings" pitchFamily="2" charset="2"/>
              <a:buNone/>
            </a:pPr>
            <a:r>
              <a:rPr lang="en-GB" smtClean="0"/>
              <a:t>	In 1955 computers were used to calculate radiation dose distributions in cancer patients. Today, computer applications in radiology include two categories imaging and nonimaging applications. </a:t>
            </a:r>
            <a:endParaRPr lang="en-US"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57158" y="0"/>
            <a:ext cx="7543800" cy="1295400"/>
          </a:xfrm>
        </p:spPr>
        <p:txBody>
          <a:bodyPr/>
          <a:lstStyle/>
          <a:p>
            <a:pPr eaLnBrk="1" hangingPunct="1"/>
            <a:r>
              <a:rPr lang="en-GB" dirty="0" smtClean="0">
                <a:solidFill>
                  <a:schemeClr val="tx2">
                    <a:lumMod val="60000"/>
                    <a:lumOff val="40000"/>
                  </a:schemeClr>
                </a:solidFill>
              </a:rPr>
              <a:t>Imaging applications:</a:t>
            </a:r>
            <a:endParaRPr lang="en-US" dirty="0" smtClean="0">
              <a:solidFill>
                <a:schemeClr val="tx2">
                  <a:lumMod val="60000"/>
                  <a:lumOff val="40000"/>
                </a:schemeClr>
              </a:solidFill>
            </a:endParaRPr>
          </a:p>
        </p:txBody>
      </p:sp>
      <p:sp>
        <p:nvSpPr>
          <p:cNvPr id="16387" name="Rectangle 3"/>
          <p:cNvSpPr>
            <a:spLocks noGrp="1" noChangeArrowheads="1"/>
          </p:cNvSpPr>
          <p:nvPr>
            <p:ph type="body" idx="1"/>
          </p:nvPr>
        </p:nvSpPr>
        <p:spPr>
          <a:xfrm>
            <a:off x="428596" y="2071678"/>
            <a:ext cx="8229600" cy="4411662"/>
          </a:xfrm>
        </p:spPr>
        <p:txBody>
          <a:bodyPr/>
          <a:lstStyle/>
          <a:p>
            <a:pPr eaLnBrk="1" hangingPunct="1">
              <a:lnSpc>
                <a:spcPct val="90000"/>
              </a:lnSpc>
              <a:buFont typeface="Wingdings" pitchFamily="2" charset="2"/>
              <a:buNone/>
            </a:pPr>
            <a:r>
              <a:rPr lang="en-GB" sz="2400" dirty="0" smtClean="0"/>
              <a:t>	They are those modalities in which the information acquired from the patient is subjected to computer processing. This involves digital image processing techniques to produce digital images. These images can be stored or displayed.</a:t>
            </a:r>
          </a:p>
          <a:p>
            <a:pPr eaLnBrk="1" hangingPunct="1">
              <a:lnSpc>
                <a:spcPct val="90000"/>
              </a:lnSpc>
              <a:buFont typeface="Wingdings" pitchFamily="2" charset="2"/>
              <a:buNone/>
            </a:pPr>
            <a:endParaRPr lang="en-GB" sz="2400" dirty="0" smtClean="0"/>
          </a:p>
          <a:p>
            <a:pPr eaLnBrk="1" hangingPunct="1">
              <a:lnSpc>
                <a:spcPct val="90000"/>
              </a:lnSpc>
              <a:buFont typeface="Wingdings" pitchFamily="2" charset="2"/>
              <a:buNone/>
            </a:pPr>
            <a:r>
              <a:rPr lang="en-GB" sz="2400" dirty="0" smtClean="0"/>
              <a:t>	Several methods  for creating images: computed radiography, digital </a:t>
            </a:r>
            <a:r>
              <a:rPr lang="en-GB" sz="2400" dirty="0" err="1" smtClean="0"/>
              <a:t>fluroscopy</a:t>
            </a:r>
            <a:r>
              <a:rPr lang="en-GB" sz="2400" dirty="0" smtClean="0"/>
              <a:t>, computed tomography and magnetic resonance imaging.</a:t>
            </a:r>
          </a:p>
          <a:p>
            <a:pPr eaLnBrk="1" hangingPunct="1">
              <a:lnSpc>
                <a:spcPct val="90000"/>
              </a:lnSpc>
              <a:buFont typeface="Wingdings" pitchFamily="2" charset="2"/>
              <a:buNone/>
            </a:pPr>
            <a:endParaRPr lang="en-US" sz="24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28" y="-357214"/>
            <a:ext cx="7543800" cy="1295400"/>
          </a:xfrm>
        </p:spPr>
        <p:txBody>
          <a:bodyPr/>
          <a:lstStyle/>
          <a:p>
            <a:r>
              <a:rPr lang="en-GB" dirty="0" smtClean="0">
                <a:solidFill>
                  <a:schemeClr val="tx2">
                    <a:lumMod val="60000"/>
                    <a:lumOff val="40000"/>
                  </a:schemeClr>
                </a:solidFill>
              </a:rPr>
              <a:t>Imaging applications</a:t>
            </a:r>
            <a:endParaRPr lang="en-US" dirty="0"/>
          </a:p>
        </p:txBody>
      </p:sp>
      <p:pic>
        <p:nvPicPr>
          <p:cNvPr id="4" name="Picture 4" descr="C:\Users\Dell\Desktop\8N6CA4Y0D75CATEEKGCCAS64G1OCA5MZKOCCA9KZB6BCART1YJ1CAB6OLTTCAC2R1R3CA5LQNJ9CA3ZFLU7CA7YJJBVCAZ7WEJSCAVXBOYTCAIBQ7YYCAJ6HYNKCACLBFLWCAUOV5BBCAI83KZ4CARR3ZOF.jpg"/>
          <p:cNvPicPr>
            <a:picLocks noGrp="1" noChangeAspect="1" noChangeArrowheads="1"/>
          </p:cNvPicPr>
          <p:nvPr>
            <p:ph idx="1"/>
          </p:nvPr>
        </p:nvPicPr>
        <p:blipFill>
          <a:blip r:embed="rId2" cstate="print"/>
          <a:srcRect/>
          <a:stretch>
            <a:fillRect/>
          </a:stretch>
        </p:blipFill>
        <p:spPr bwMode="auto">
          <a:xfrm>
            <a:off x="642910" y="1214422"/>
            <a:ext cx="3214710" cy="2376491"/>
          </a:xfrm>
          <a:prstGeom prst="rect">
            <a:avLst/>
          </a:prstGeom>
          <a:noFill/>
        </p:spPr>
      </p:pic>
      <p:pic>
        <p:nvPicPr>
          <p:cNvPr id="5" name="Picture 5" descr="C:\Users\Dell\Desktop\NLVCAQYUG4QCA7JAHYCCANVSAZGCAEYP2DSCAPBP09FCAMSPSV8CAYD1A31CAV4QOGZCAEL99IQCARQV2PYCANJVG33CAF8II80CAXJVC3OCAOAR5SSCA961G28CAV15K1OCA9V2S8LCAH8WNQQCAMP5SZP.jpg"/>
          <p:cNvPicPr>
            <a:picLocks noChangeAspect="1" noChangeArrowheads="1"/>
          </p:cNvPicPr>
          <p:nvPr/>
        </p:nvPicPr>
        <p:blipFill>
          <a:blip r:embed="rId3" cstate="print"/>
          <a:srcRect/>
          <a:stretch>
            <a:fillRect/>
          </a:stretch>
        </p:blipFill>
        <p:spPr bwMode="auto">
          <a:xfrm>
            <a:off x="642911" y="4000505"/>
            <a:ext cx="3663626" cy="2555398"/>
          </a:xfrm>
          <a:prstGeom prst="rect">
            <a:avLst/>
          </a:prstGeom>
          <a:noFill/>
        </p:spPr>
      </p:pic>
      <p:pic>
        <p:nvPicPr>
          <p:cNvPr id="6" name="Picture 6" descr="C:\Users\Dell\Desktop\NZICA0BAJG8CAKCZZ8DCA1RUWBHCA0A60CWCAAEKBE4CATGGO3HCAX69RNJCA7TICT7CAXWTEKOCA93KOBPCAY2XY19CAP0USRTCABPRK38CASHBU70CARLBWZ5CA0YUI4ECA7BOCH9CA7ZRS14CAOYN7PW.jpg"/>
          <p:cNvPicPr>
            <a:picLocks noChangeAspect="1" noChangeArrowheads="1"/>
          </p:cNvPicPr>
          <p:nvPr/>
        </p:nvPicPr>
        <p:blipFill>
          <a:blip r:embed="rId4" cstate="print"/>
          <a:srcRect/>
          <a:stretch>
            <a:fillRect/>
          </a:stretch>
        </p:blipFill>
        <p:spPr bwMode="auto">
          <a:xfrm>
            <a:off x="4572000" y="1214422"/>
            <a:ext cx="3929090" cy="2357454"/>
          </a:xfrm>
          <a:prstGeom prst="rect">
            <a:avLst/>
          </a:prstGeom>
          <a:noFill/>
        </p:spPr>
      </p:pic>
      <p:pic>
        <p:nvPicPr>
          <p:cNvPr id="2050" name="Picture 2" descr="C:\Users\Dell\Desktop\K1PCA2RUKYRCAKT6E2ECA046WTPCAM4SZWVCAFBYLL9CAG7F25BCA53WJ3KCA84RRL2CAFREXM7CABQ9ZY0CA77NZ5ECAUTLTWBCAOIA4C1CAEGEJJVCAYKQQ9BCA7OAO90CAHBHE1QCAY2QRSQCAEC3TRX.jpg"/>
          <p:cNvPicPr>
            <a:picLocks noChangeAspect="1" noChangeArrowheads="1"/>
          </p:cNvPicPr>
          <p:nvPr/>
        </p:nvPicPr>
        <p:blipFill>
          <a:blip r:embed="rId5" cstate="print"/>
          <a:srcRect/>
          <a:stretch>
            <a:fillRect/>
          </a:stretch>
        </p:blipFill>
        <p:spPr bwMode="auto">
          <a:xfrm>
            <a:off x="4857752" y="3929066"/>
            <a:ext cx="3714776" cy="261939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Communication channels:</a:t>
            </a:r>
            <a:endParaRPr lang="en-US" dirty="0" smtClean="0">
              <a:solidFill>
                <a:schemeClr val="tx2">
                  <a:lumMod val="60000"/>
                  <a:lumOff val="40000"/>
                </a:schemeClr>
              </a:solidFill>
            </a:endParaRPr>
          </a:p>
        </p:txBody>
      </p:sp>
      <p:sp>
        <p:nvSpPr>
          <p:cNvPr id="24579" name="Rectangle 3"/>
          <p:cNvSpPr>
            <a:spLocks noGrp="1" noChangeArrowheads="1"/>
          </p:cNvSpPr>
          <p:nvPr>
            <p:ph type="body" idx="1"/>
          </p:nvPr>
        </p:nvSpPr>
        <p:spPr/>
        <p:txBody>
          <a:bodyPr/>
          <a:lstStyle/>
          <a:p>
            <a:pPr eaLnBrk="1" hangingPunct="1">
              <a:buFont typeface="Wingdings" pitchFamily="2" charset="2"/>
              <a:buNone/>
            </a:pPr>
            <a:r>
              <a:rPr lang="en-GB" dirty="0" smtClean="0"/>
              <a:t>The choice of communication channel depends on several factors, of which data transmission </a:t>
            </a:r>
            <a:r>
              <a:rPr lang="en-GB" b="1" dirty="0" smtClean="0"/>
              <a:t>speed</a:t>
            </a:r>
            <a:r>
              <a:rPr lang="en-GB" dirty="0" smtClean="0"/>
              <a:t> is relatively important.</a:t>
            </a:r>
          </a:p>
          <a:p>
            <a:pPr eaLnBrk="1" hangingPunct="1">
              <a:buFont typeface="Wingdings" pitchFamily="2" charset="2"/>
              <a:buNone/>
            </a:pPr>
            <a:r>
              <a:rPr lang="en-GB" dirty="0" smtClean="0"/>
              <a:t>Data transmission speed depends on band rate and band width of the communication channel.</a:t>
            </a:r>
            <a:endParaRPr 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Non imaging applications:</a:t>
            </a:r>
            <a:endParaRPr lang="en-US" dirty="0" smtClean="0">
              <a:solidFill>
                <a:schemeClr val="tx2">
                  <a:lumMod val="60000"/>
                  <a:lumOff val="40000"/>
                </a:schemeClr>
              </a:solidFill>
            </a:endParaRPr>
          </a:p>
        </p:txBody>
      </p:sp>
      <p:sp>
        <p:nvSpPr>
          <p:cNvPr id="17411" name="Rectangle 3"/>
          <p:cNvSpPr>
            <a:spLocks noGrp="1" noChangeArrowheads="1"/>
          </p:cNvSpPr>
          <p:nvPr>
            <p:ph type="body" idx="1"/>
          </p:nvPr>
        </p:nvSpPr>
        <p:spPr/>
        <p:txBody>
          <a:bodyPr/>
          <a:lstStyle/>
          <a:p>
            <a:pPr eaLnBrk="1" hangingPunct="1">
              <a:buFont typeface="Wingdings" pitchFamily="2" charset="2"/>
              <a:buNone/>
            </a:pPr>
            <a:r>
              <a:rPr lang="en-GB" sz="2800" smtClean="0"/>
              <a:t>	Radiology information systems (RIS) patient admissions, scheduling, accounting, billing, film library functions, word processing, statistics, database management and data communications. RIS can connect to hospital information system (HIS) which address the needs of all departments in the hospital including laboratory, pharmacy, finance, admissions and hospital administration.</a:t>
            </a:r>
            <a:endParaRPr lang="en-US" sz="28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Communication protocol standards:</a:t>
            </a:r>
            <a:endParaRPr lang="en-US" dirty="0" smtClean="0">
              <a:solidFill>
                <a:schemeClr val="tx2">
                  <a:lumMod val="60000"/>
                  <a:lumOff val="40000"/>
                </a:schemeClr>
              </a:solidFill>
            </a:endParaRPr>
          </a:p>
        </p:txBody>
      </p:sp>
      <p:sp>
        <p:nvSpPr>
          <p:cNvPr id="20483" name="Rectangle 3"/>
          <p:cNvSpPr>
            <a:spLocks noGrp="1" noChangeArrowheads="1"/>
          </p:cNvSpPr>
          <p:nvPr>
            <p:ph type="body" idx="1"/>
          </p:nvPr>
        </p:nvSpPr>
        <p:spPr/>
        <p:txBody>
          <a:bodyPr/>
          <a:lstStyle/>
          <a:p>
            <a:pPr eaLnBrk="1" hangingPunct="1">
              <a:lnSpc>
                <a:spcPct val="90000"/>
              </a:lnSpc>
            </a:pPr>
            <a:r>
              <a:rPr lang="en-GB" sz="2400" b="1" dirty="0" smtClean="0">
                <a:solidFill>
                  <a:schemeClr val="accent1">
                    <a:lumMod val="75000"/>
                  </a:schemeClr>
                </a:solidFill>
              </a:rPr>
              <a:t>Connectivity:</a:t>
            </a:r>
            <a:r>
              <a:rPr lang="en-GB" sz="2400" dirty="0" smtClean="0"/>
              <a:t> refers to a measure of the effectiveness and efficiency of computer based devices to communicate and share information and messages without human intervention. It is achieved by the use of communication protocol standards.</a:t>
            </a:r>
          </a:p>
          <a:p>
            <a:pPr eaLnBrk="1" hangingPunct="1">
              <a:lnSpc>
                <a:spcPct val="90000"/>
              </a:lnSpc>
            </a:pPr>
            <a:r>
              <a:rPr lang="en-GB" sz="2400" b="1" dirty="0" smtClean="0">
                <a:solidFill>
                  <a:schemeClr val="accent1">
                    <a:lumMod val="75000"/>
                  </a:schemeClr>
                </a:solidFill>
              </a:rPr>
              <a:t>Protocols:</a:t>
            </a:r>
            <a:r>
              <a:rPr lang="en-GB" sz="2400" dirty="0" smtClean="0"/>
              <a:t> deals with the specifics of how a certain task will be done. </a:t>
            </a:r>
          </a:p>
          <a:p>
            <a:pPr eaLnBrk="1" hangingPunct="1">
              <a:lnSpc>
                <a:spcPct val="90000"/>
              </a:lnSpc>
            </a:pPr>
            <a:r>
              <a:rPr lang="en-GB" sz="2400" b="1" dirty="0" smtClean="0">
                <a:solidFill>
                  <a:schemeClr val="accent1">
                    <a:lumMod val="75000"/>
                  </a:schemeClr>
                </a:solidFill>
              </a:rPr>
              <a:t>Standard:</a:t>
            </a:r>
            <a:r>
              <a:rPr lang="en-GB" sz="2400" dirty="0" smtClean="0"/>
              <a:t> it is an approved reference model and protocol determined by standard setting groups for building or developing products and services.</a:t>
            </a:r>
            <a:endParaRPr lang="en-US" sz="24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Communication protocol standards:</a:t>
            </a:r>
            <a:endParaRPr lang="en-US" dirty="0" smtClean="0">
              <a:solidFill>
                <a:schemeClr val="tx2">
                  <a:lumMod val="60000"/>
                  <a:lumOff val="40000"/>
                </a:schemeClr>
              </a:solidFill>
            </a:endParaRPr>
          </a:p>
        </p:txBody>
      </p:sp>
      <p:sp>
        <p:nvSpPr>
          <p:cNvPr id="21507" name="Rectangle 3"/>
          <p:cNvSpPr>
            <a:spLocks noGrp="1" noChangeArrowheads="1"/>
          </p:cNvSpPr>
          <p:nvPr>
            <p:ph type="body" idx="1"/>
          </p:nvPr>
        </p:nvSpPr>
        <p:spPr/>
        <p:txBody>
          <a:bodyPr/>
          <a:lstStyle/>
          <a:p>
            <a:pPr eaLnBrk="1" hangingPunct="1">
              <a:buFont typeface="Wingdings" pitchFamily="2" charset="2"/>
              <a:buNone/>
            </a:pPr>
            <a:r>
              <a:rPr lang="en-GB" dirty="0" smtClean="0"/>
              <a:t>	HIS, RIS and PACs are integrated using communication protocol standards. The two popular standards are health level 7 (HL-7) and digital imaging and communication in medicine (DICOM).</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Communication protocol standards:</a:t>
            </a:r>
            <a:endParaRPr lang="en-US" dirty="0" smtClean="0">
              <a:solidFill>
                <a:schemeClr val="tx2">
                  <a:lumMod val="60000"/>
                  <a:lumOff val="40000"/>
                </a:schemeClr>
              </a:solidFill>
            </a:endParaRPr>
          </a:p>
        </p:txBody>
      </p:sp>
      <p:sp>
        <p:nvSpPr>
          <p:cNvPr id="22531" name="Rectangle 3"/>
          <p:cNvSpPr>
            <a:spLocks noGrp="1" noChangeArrowheads="1"/>
          </p:cNvSpPr>
          <p:nvPr>
            <p:ph type="body" idx="1"/>
          </p:nvPr>
        </p:nvSpPr>
        <p:spPr/>
        <p:txBody>
          <a:bodyPr/>
          <a:lstStyle/>
          <a:p>
            <a:pPr eaLnBrk="1" hangingPunct="1"/>
            <a:r>
              <a:rPr lang="en-GB" dirty="0" smtClean="0">
                <a:solidFill>
                  <a:schemeClr val="accent1">
                    <a:lumMod val="75000"/>
                  </a:schemeClr>
                </a:solidFill>
              </a:rPr>
              <a:t>HL-7 :</a:t>
            </a:r>
            <a:r>
              <a:rPr lang="en-GB" dirty="0" smtClean="0"/>
              <a:t> standard application protocol most used with HIS and RIS.</a:t>
            </a:r>
          </a:p>
          <a:p>
            <a:pPr eaLnBrk="1" hangingPunct="1"/>
            <a:endParaRPr lang="en-GB" dirty="0" smtClean="0"/>
          </a:p>
          <a:p>
            <a:pPr eaLnBrk="1" hangingPunct="1"/>
            <a:r>
              <a:rPr lang="en-GB" dirty="0" smtClean="0">
                <a:solidFill>
                  <a:schemeClr val="accent1">
                    <a:lumMod val="75000"/>
                  </a:schemeClr>
                </a:solidFill>
              </a:rPr>
              <a:t>DICOM : </a:t>
            </a:r>
            <a:r>
              <a:rPr lang="en-GB" dirty="0" smtClean="0"/>
              <a:t>is the imaging communication protocol for PACs. </a:t>
            </a:r>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836712"/>
            <a:ext cx="7543800" cy="1295400"/>
          </a:xfrm>
        </p:spPr>
        <p:txBody>
          <a:bodyPr/>
          <a:lstStyle/>
          <a:p>
            <a:pPr eaLnBrk="1" hangingPunct="1"/>
            <a:r>
              <a:rPr lang="en-GB" sz="4000" dirty="0" smtClean="0">
                <a:solidFill>
                  <a:schemeClr val="tx2">
                    <a:lumMod val="60000"/>
                    <a:lumOff val="40000"/>
                  </a:schemeClr>
                </a:solidFill>
              </a:rPr>
              <a:t>Picture archiving and communications system (PACS)</a:t>
            </a:r>
            <a:endParaRPr lang="en-US" sz="4000" dirty="0" smtClean="0">
              <a:solidFill>
                <a:schemeClr val="tx2">
                  <a:lumMod val="60000"/>
                  <a:lumOff val="40000"/>
                </a:schemeClr>
              </a:solidFill>
            </a:endParaRPr>
          </a:p>
        </p:txBody>
      </p:sp>
      <p:sp>
        <p:nvSpPr>
          <p:cNvPr id="18435" name="Rectangle 3"/>
          <p:cNvSpPr>
            <a:spLocks noGrp="1" noChangeArrowheads="1"/>
          </p:cNvSpPr>
          <p:nvPr>
            <p:ph type="body" idx="1"/>
          </p:nvPr>
        </p:nvSpPr>
        <p:spPr/>
        <p:txBody>
          <a:bodyPr/>
          <a:lstStyle/>
          <a:p>
            <a:pPr eaLnBrk="1" hangingPunct="1">
              <a:buFont typeface="Wingdings" pitchFamily="2" charset="2"/>
              <a:buNone/>
            </a:pPr>
            <a:r>
              <a:rPr lang="en-GB" smtClean="0"/>
              <a:t>  </a:t>
            </a:r>
          </a:p>
          <a:p>
            <a:pPr eaLnBrk="1" hangingPunct="1">
              <a:buFont typeface="Wingdings" pitchFamily="2" charset="2"/>
              <a:buNone/>
            </a:pPr>
            <a:r>
              <a:rPr lang="en-GB" smtClean="0"/>
              <a:t>	An electronic system for archiving, transmitting, viewing, and manipulating images is now essential to the digital radiology department. </a:t>
            </a:r>
            <a:endParaRPr lang="en-US"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smtClean="0"/>
              <a:t>PACS:</a:t>
            </a:r>
            <a:endParaRPr lang="en-US" smtClean="0"/>
          </a:p>
        </p:txBody>
      </p:sp>
      <p:sp>
        <p:nvSpPr>
          <p:cNvPr id="19459" name="Rectangle 4"/>
          <p:cNvSpPr>
            <a:spLocks noChangeArrowheads="1"/>
          </p:cNvSpPr>
          <p:nvPr/>
        </p:nvSpPr>
        <p:spPr bwMode="auto">
          <a:xfrm>
            <a:off x="3563938" y="4149725"/>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Control database</a:t>
            </a:r>
          </a:p>
          <a:p>
            <a:pPr algn="ctr"/>
            <a:r>
              <a:rPr lang="en-GB"/>
              <a:t>system</a:t>
            </a:r>
            <a:endParaRPr lang="en-US"/>
          </a:p>
        </p:txBody>
      </p:sp>
      <p:sp>
        <p:nvSpPr>
          <p:cNvPr id="19460" name="Rectangle 5"/>
          <p:cNvSpPr>
            <a:spLocks noChangeArrowheads="1"/>
          </p:cNvSpPr>
          <p:nvPr/>
        </p:nvSpPr>
        <p:spPr bwMode="auto">
          <a:xfrm>
            <a:off x="827088" y="3068638"/>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Local area network</a:t>
            </a:r>
          </a:p>
          <a:p>
            <a:pPr algn="ctr"/>
            <a:r>
              <a:rPr lang="en-GB"/>
              <a:t>(LAN)</a:t>
            </a:r>
            <a:endParaRPr lang="en-US"/>
          </a:p>
        </p:txBody>
      </p:sp>
      <p:sp>
        <p:nvSpPr>
          <p:cNvPr id="19461" name="Rectangle 6"/>
          <p:cNvSpPr>
            <a:spLocks noChangeArrowheads="1"/>
          </p:cNvSpPr>
          <p:nvPr/>
        </p:nvSpPr>
        <p:spPr bwMode="auto">
          <a:xfrm>
            <a:off x="468313" y="4221163"/>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Computer</a:t>
            </a:r>
          </a:p>
          <a:p>
            <a:pPr algn="ctr"/>
            <a:r>
              <a:rPr lang="en-GB"/>
              <a:t>monitor</a:t>
            </a:r>
            <a:endParaRPr lang="en-US"/>
          </a:p>
        </p:txBody>
      </p:sp>
      <p:sp>
        <p:nvSpPr>
          <p:cNvPr id="19462" name="Rectangle 7"/>
          <p:cNvSpPr>
            <a:spLocks noChangeArrowheads="1"/>
          </p:cNvSpPr>
          <p:nvPr/>
        </p:nvSpPr>
        <p:spPr bwMode="auto">
          <a:xfrm>
            <a:off x="4500563" y="5949950"/>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Film printer</a:t>
            </a:r>
            <a:endParaRPr lang="en-US"/>
          </a:p>
        </p:txBody>
      </p:sp>
      <p:sp>
        <p:nvSpPr>
          <p:cNvPr id="19463" name="Rectangle 8"/>
          <p:cNvSpPr>
            <a:spLocks noChangeArrowheads="1"/>
          </p:cNvSpPr>
          <p:nvPr/>
        </p:nvSpPr>
        <p:spPr bwMode="auto">
          <a:xfrm>
            <a:off x="6588125" y="4365625"/>
            <a:ext cx="1944688" cy="647700"/>
          </a:xfrm>
          <a:prstGeom prst="rect">
            <a:avLst/>
          </a:prstGeom>
          <a:solidFill>
            <a:schemeClr val="accent1"/>
          </a:solidFill>
          <a:ln w="9525">
            <a:solidFill>
              <a:schemeClr val="tx1"/>
            </a:solidFill>
            <a:miter lim="800000"/>
            <a:headEnd/>
            <a:tailEnd/>
          </a:ln>
        </p:spPr>
        <p:txBody>
          <a:bodyPr wrap="none" anchor="ctr"/>
          <a:lstStyle/>
          <a:p>
            <a:pPr algn="ctr"/>
            <a:r>
              <a:rPr lang="en-GB"/>
              <a:t>Optical jukebox</a:t>
            </a:r>
          </a:p>
          <a:p>
            <a:pPr algn="ctr"/>
            <a:r>
              <a:rPr lang="en-GB"/>
              <a:t>or tape</a:t>
            </a:r>
            <a:endParaRPr lang="en-US"/>
          </a:p>
        </p:txBody>
      </p:sp>
      <p:sp>
        <p:nvSpPr>
          <p:cNvPr id="19464" name="Rectangle 9"/>
          <p:cNvSpPr>
            <a:spLocks noChangeArrowheads="1"/>
          </p:cNvSpPr>
          <p:nvPr/>
        </p:nvSpPr>
        <p:spPr bwMode="auto">
          <a:xfrm>
            <a:off x="6588125" y="3429000"/>
            <a:ext cx="1944688" cy="647700"/>
          </a:xfrm>
          <a:prstGeom prst="rect">
            <a:avLst/>
          </a:prstGeom>
          <a:solidFill>
            <a:schemeClr val="accent1"/>
          </a:solidFill>
          <a:ln w="9525">
            <a:solidFill>
              <a:schemeClr val="tx1"/>
            </a:solidFill>
            <a:miter lim="800000"/>
            <a:headEnd/>
            <a:tailEnd/>
          </a:ln>
        </p:spPr>
        <p:txBody>
          <a:bodyPr wrap="none" anchor="ctr"/>
          <a:lstStyle/>
          <a:p>
            <a:pPr algn="ctr"/>
            <a:r>
              <a:rPr lang="en-GB"/>
              <a:t>RIS/HIS</a:t>
            </a:r>
            <a:endParaRPr lang="en-US"/>
          </a:p>
        </p:txBody>
      </p:sp>
      <p:sp>
        <p:nvSpPr>
          <p:cNvPr id="19465" name="Rectangle 10"/>
          <p:cNvSpPr>
            <a:spLocks noChangeArrowheads="1"/>
          </p:cNvSpPr>
          <p:nvPr/>
        </p:nvSpPr>
        <p:spPr bwMode="auto">
          <a:xfrm>
            <a:off x="6300788" y="2420938"/>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Remote</a:t>
            </a:r>
          </a:p>
          <a:p>
            <a:pPr algn="ctr"/>
            <a:r>
              <a:rPr lang="en-GB"/>
              <a:t>interface</a:t>
            </a:r>
            <a:endParaRPr lang="en-US"/>
          </a:p>
        </p:txBody>
      </p:sp>
      <p:sp>
        <p:nvSpPr>
          <p:cNvPr id="19466" name="Rectangle 11"/>
          <p:cNvSpPr>
            <a:spLocks noChangeArrowheads="1"/>
          </p:cNvSpPr>
          <p:nvPr/>
        </p:nvSpPr>
        <p:spPr bwMode="auto">
          <a:xfrm>
            <a:off x="1547813" y="2133600"/>
            <a:ext cx="1944687" cy="647700"/>
          </a:xfrm>
          <a:prstGeom prst="rect">
            <a:avLst/>
          </a:prstGeom>
          <a:solidFill>
            <a:schemeClr val="accent1"/>
          </a:solidFill>
          <a:ln w="9525">
            <a:solidFill>
              <a:schemeClr val="tx1"/>
            </a:solidFill>
            <a:miter lim="800000"/>
            <a:headEnd/>
            <a:tailEnd/>
          </a:ln>
        </p:spPr>
        <p:txBody>
          <a:bodyPr wrap="none" anchor="ctr"/>
          <a:lstStyle/>
          <a:p>
            <a:pPr algn="ctr"/>
            <a:r>
              <a:rPr lang="en-GB"/>
              <a:t>Wide area network </a:t>
            </a:r>
          </a:p>
          <a:p>
            <a:pPr algn="ctr"/>
            <a:r>
              <a:rPr lang="en-GB"/>
              <a:t>(WAN)</a:t>
            </a:r>
            <a:endParaRPr lang="en-US"/>
          </a:p>
        </p:txBody>
      </p:sp>
      <p:sp>
        <p:nvSpPr>
          <p:cNvPr id="19467" name="Line 12"/>
          <p:cNvSpPr>
            <a:spLocks noChangeShapeType="1"/>
          </p:cNvSpPr>
          <p:nvPr/>
        </p:nvSpPr>
        <p:spPr bwMode="auto">
          <a:xfrm flipV="1">
            <a:off x="5292725" y="2997200"/>
            <a:ext cx="0" cy="1152525"/>
          </a:xfrm>
          <a:prstGeom prst="line">
            <a:avLst/>
          </a:prstGeom>
          <a:noFill/>
          <a:ln w="9525">
            <a:solidFill>
              <a:schemeClr val="tx1"/>
            </a:solidFill>
            <a:round/>
            <a:headEnd/>
            <a:tailEnd/>
          </a:ln>
        </p:spPr>
        <p:txBody>
          <a:bodyPr/>
          <a:lstStyle/>
          <a:p>
            <a:endParaRPr lang="ar-SA"/>
          </a:p>
        </p:txBody>
      </p:sp>
      <p:sp>
        <p:nvSpPr>
          <p:cNvPr id="19468" name="Line 13"/>
          <p:cNvSpPr>
            <a:spLocks noChangeShapeType="1"/>
          </p:cNvSpPr>
          <p:nvPr/>
        </p:nvSpPr>
        <p:spPr bwMode="auto">
          <a:xfrm flipV="1">
            <a:off x="4140200" y="4868863"/>
            <a:ext cx="0" cy="1223962"/>
          </a:xfrm>
          <a:prstGeom prst="line">
            <a:avLst/>
          </a:prstGeom>
          <a:noFill/>
          <a:ln w="9525">
            <a:solidFill>
              <a:schemeClr val="tx1"/>
            </a:solidFill>
            <a:round/>
            <a:headEnd/>
            <a:tailEnd/>
          </a:ln>
        </p:spPr>
        <p:txBody>
          <a:bodyPr/>
          <a:lstStyle/>
          <a:p>
            <a:endParaRPr lang="ar-SA"/>
          </a:p>
        </p:txBody>
      </p:sp>
      <p:sp>
        <p:nvSpPr>
          <p:cNvPr id="19469" name="Line 14"/>
          <p:cNvSpPr>
            <a:spLocks noChangeShapeType="1"/>
          </p:cNvSpPr>
          <p:nvPr/>
        </p:nvSpPr>
        <p:spPr bwMode="auto">
          <a:xfrm flipV="1">
            <a:off x="3851275" y="3284538"/>
            <a:ext cx="0" cy="865187"/>
          </a:xfrm>
          <a:prstGeom prst="line">
            <a:avLst/>
          </a:prstGeom>
          <a:noFill/>
          <a:ln w="9525">
            <a:solidFill>
              <a:schemeClr val="tx1"/>
            </a:solidFill>
            <a:round/>
            <a:headEnd/>
            <a:tailEnd/>
          </a:ln>
        </p:spPr>
        <p:txBody>
          <a:bodyPr/>
          <a:lstStyle/>
          <a:p>
            <a:endParaRPr lang="ar-SA"/>
          </a:p>
        </p:txBody>
      </p:sp>
      <p:sp>
        <p:nvSpPr>
          <p:cNvPr id="19470" name="Line 15"/>
          <p:cNvSpPr>
            <a:spLocks noChangeShapeType="1"/>
          </p:cNvSpPr>
          <p:nvPr/>
        </p:nvSpPr>
        <p:spPr bwMode="auto">
          <a:xfrm flipV="1">
            <a:off x="4500563" y="2492375"/>
            <a:ext cx="0" cy="1657350"/>
          </a:xfrm>
          <a:prstGeom prst="line">
            <a:avLst/>
          </a:prstGeom>
          <a:noFill/>
          <a:ln w="9525">
            <a:solidFill>
              <a:schemeClr val="tx1"/>
            </a:solidFill>
            <a:round/>
            <a:headEnd/>
            <a:tailEnd/>
          </a:ln>
        </p:spPr>
        <p:txBody>
          <a:bodyPr/>
          <a:lstStyle/>
          <a:p>
            <a:endParaRPr lang="ar-SA"/>
          </a:p>
        </p:txBody>
      </p:sp>
      <p:sp>
        <p:nvSpPr>
          <p:cNvPr id="19471" name="Line 16"/>
          <p:cNvSpPr>
            <a:spLocks noChangeShapeType="1"/>
          </p:cNvSpPr>
          <p:nvPr/>
        </p:nvSpPr>
        <p:spPr bwMode="auto">
          <a:xfrm flipH="1">
            <a:off x="4140200" y="6092825"/>
            <a:ext cx="360363" cy="0"/>
          </a:xfrm>
          <a:prstGeom prst="line">
            <a:avLst/>
          </a:prstGeom>
          <a:noFill/>
          <a:ln w="9525">
            <a:solidFill>
              <a:schemeClr val="tx1"/>
            </a:solidFill>
            <a:round/>
            <a:headEnd/>
            <a:tailEnd/>
          </a:ln>
        </p:spPr>
        <p:txBody>
          <a:bodyPr/>
          <a:lstStyle/>
          <a:p>
            <a:endParaRPr lang="ar-SA"/>
          </a:p>
        </p:txBody>
      </p:sp>
      <p:sp>
        <p:nvSpPr>
          <p:cNvPr id="19472" name="Line 17"/>
          <p:cNvSpPr>
            <a:spLocks noChangeShapeType="1"/>
          </p:cNvSpPr>
          <p:nvPr/>
        </p:nvSpPr>
        <p:spPr bwMode="auto">
          <a:xfrm flipH="1">
            <a:off x="5292725" y="2997200"/>
            <a:ext cx="1008063" cy="0"/>
          </a:xfrm>
          <a:prstGeom prst="line">
            <a:avLst/>
          </a:prstGeom>
          <a:noFill/>
          <a:ln w="9525">
            <a:solidFill>
              <a:schemeClr val="tx1"/>
            </a:solidFill>
            <a:round/>
            <a:headEnd/>
            <a:tailEnd/>
          </a:ln>
        </p:spPr>
        <p:txBody>
          <a:bodyPr/>
          <a:lstStyle/>
          <a:p>
            <a:endParaRPr lang="ar-SA"/>
          </a:p>
        </p:txBody>
      </p:sp>
      <p:sp>
        <p:nvSpPr>
          <p:cNvPr id="19473" name="Line 18"/>
          <p:cNvSpPr>
            <a:spLocks noChangeShapeType="1"/>
          </p:cNvSpPr>
          <p:nvPr/>
        </p:nvSpPr>
        <p:spPr bwMode="auto">
          <a:xfrm flipH="1">
            <a:off x="3492500" y="2492375"/>
            <a:ext cx="1008063" cy="0"/>
          </a:xfrm>
          <a:prstGeom prst="line">
            <a:avLst/>
          </a:prstGeom>
          <a:noFill/>
          <a:ln w="9525">
            <a:solidFill>
              <a:schemeClr val="tx1"/>
            </a:solidFill>
            <a:round/>
            <a:headEnd/>
            <a:tailEnd/>
          </a:ln>
        </p:spPr>
        <p:txBody>
          <a:bodyPr/>
          <a:lstStyle/>
          <a:p>
            <a:endParaRPr lang="ar-SA"/>
          </a:p>
        </p:txBody>
      </p:sp>
      <p:sp>
        <p:nvSpPr>
          <p:cNvPr id="19474" name="Line 19"/>
          <p:cNvSpPr>
            <a:spLocks noChangeShapeType="1"/>
          </p:cNvSpPr>
          <p:nvPr/>
        </p:nvSpPr>
        <p:spPr bwMode="auto">
          <a:xfrm flipH="1">
            <a:off x="2771775" y="3284538"/>
            <a:ext cx="1079500" cy="0"/>
          </a:xfrm>
          <a:prstGeom prst="line">
            <a:avLst/>
          </a:prstGeom>
          <a:noFill/>
          <a:ln w="9525">
            <a:solidFill>
              <a:schemeClr val="tx1"/>
            </a:solidFill>
            <a:round/>
            <a:headEnd/>
            <a:tailEnd/>
          </a:ln>
        </p:spPr>
        <p:txBody>
          <a:bodyPr/>
          <a:lstStyle/>
          <a:p>
            <a:endParaRPr lang="ar-SA"/>
          </a:p>
        </p:txBody>
      </p:sp>
      <p:sp>
        <p:nvSpPr>
          <p:cNvPr id="19475" name="Line 20"/>
          <p:cNvSpPr>
            <a:spLocks noChangeShapeType="1"/>
          </p:cNvSpPr>
          <p:nvPr/>
        </p:nvSpPr>
        <p:spPr bwMode="auto">
          <a:xfrm flipV="1">
            <a:off x="6011863" y="3933825"/>
            <a:ext cx="576262" cy="0"/>
          </a:xfrm>
          <a:prstGeom prst="line">
            <a:avLst/>
          </a:prstGeom>
          <a:noFill/>
          <a:ln w="9525">
            <a:solidFill>
              <a:schemeClr val="tx1"/>
            </a:solidFill>
            <a:round/>
            <a:headEnd/>
            <a:tailEnd type="triangle" w="med" len="med"/>
          </a:ln>
        </p:spPr>
        <p:txBody>
          <a:bodyPr/>
          <a:lstStyle/>
          <a:p>
            <a:endParaRPr lang="ar-SA"/>
          </a:p>
        </p:txBody>
      </p:sp>
      <p:sp>
        <p:nvSpPr>
          <p:cNvPr id="19476" name="Line 21"/>
          <p:cNvSpPr>
            <a:spLocks noChangeShapeType="1"/>
          </p:cNvSpPr>
          <p:nvPr/>
        </p:nvSpPr>
        <p:spPr bwMode="auto">
          <a:xfrm flipH="1">
            <a:off x="5508625" y="4437063"/>
            <a:ext cx="503238" cy="0"/>
          </a:xfrm>
          <a:prstGeom prst="line">
            <a:avLst/>
          </a:prstGeom>
          <a:noFill/>
          <a:ln w="9525">
            <a:solidFill>
              <a:schemeClr val="tx1"/>
            </a:solidFill>
            <a:round/>
            <a:headEnd/>
            <a:tailEnd/>
          </a:ln>
        </p:spPr>
        <p:txBody>
          <a:bodyPr/>
          <a:lstStyle/>
          <a:p>
            <a:endParaRPr lang="ar-SA"/>
          </a:p>
        </p:txBody>
      </p:sp>
      <p:sp>
        <p:nvSpPr>
          <p:cNvPr id="19477" name="Line 22"/>
          <p:cNvSpPr>
            <a:spLocks noChangeShapeType="1"/>
          </p:cNvSpPr>
          <p:nvPr/>
        </p:nvSpPr>
        <p:spPr bwMode="auto">
          <a:xfrm flipH="1">
            <a:off x="6011863" y="3933825"/>
            <a:ext cx="0" cy="503238"/>
          </a:xfrm>
          <a:prstGeom prst="line">
            <a:avLst/>
          </a:prstGeom>
          <a:noFill/>
          <a:ln w="9525">
            <a:solidFill>
              <a:schemeClr val="tx1"/>
            </a:solidFill>
            <a:round/>
            <a:headEnd/>
            <a:tailEnd/>
          </a:ln>
        </p:spPr>
        <p:txBody>
          <a:bodyPr/>
          <a:lstStyle/>
          <a:p>
            <a:endParaRPr lang="ar-SA"/>
          </a:p>
        </p:txBody>
      </p:sp>
      <p:sp>
        <p:nvSpPr>
          <p:cNvPr id="19478" name="Line 23"/>
          <p:cNvSpPr>
            <a:spLocks noChangeShapeType="1"/>
          </p:cNvSpPr>
          <p:nvPr/>
        </p:nvSpPr>
        <p:spPr bwMode="auto">
          <a:xfrm>
            <a:off x="5508625" y="4724400"/>
            <a:ext cx="1079500" cy="0"/>
          </a:xfrm>
          <a:prstGeom prst="line">
            <a:avLst/>
          </a:prstGeom>
          <a:noFill/>
          <a:ln w="9525">
            <a:solidFill>
              <a:schemeClr val="tx1"/>
            </a:solidFill>
            <a:round/>
            <a:headEnd/>
            <a:tailEnd type="triangle" w="med" len="med"/>
          </a:ln>
        </p:spPr>
        <p:txBody>
          <a:bodyPr/>
          <a:lstStyle/>
          <a:p>
            <a:endParaRPr lang="ar-SA"/>
          </a:p>
        </p:txBody>
      </p:sp>
      <p:sp>
        <p:nvSpPr>
          <p:cNvPr id="19479" name="Line 24"/>
          <p:cNvSpPr>
            <a:spLocks noChangeShapeType="1"/>
          </p:cNvSpPr>
          <p:nvPr/>
        </p:nvSpPr>
        <p:spPr bwMode="auto">
          <a:xfrm>
            <a:off x="2411413" y="4508500"/>
            <a:ext cx="1152525" cy="0"/>
          </a:xfrm>
          <a:prstGeom prst="line">
            <a:avLst/>
          </a:prstGeom>
          <a:noFill/>
          <a:ln w="9525">
            <a:solidFill>
              <a:schemeClr val="tx1"/>
            </a:solidFill>
            <a:round/>
            <a:headEnd type="triangle" w="med" len="med"/>
            <a:tailEnd type="triangle" w="med" len="med"/>
          </a:ln>
        </p:spPr>
        <p:txBody>
          <a:bodyPr/>
          <a:lstStyle/>
          <a:p>
            <a:endParaRPr lang="ar-SA"/>
          </a:p>
        </p:txBody>
      </p:sp>
      <p:sp>
        <p:nvSpPr>
          <p:cNvPr id="19480" name="Rectangle 25"/>
          <p:cNvSpPr>
            <a:spLocks noChangeArrowheads="1"/>
          </p:cNvSpPr>
          <p:nvPr/>
        </p:nvSpPr>
        <p:spPr bwMode="auto">
          <a:xfrm>
            <a:off x="179388" y="5516563"/>
            <a:ext cx="792162" cy="647700"/>
          </a:xfrm>
          <a:prstGeom prst="rect">
            <a:avLst/>
          </a:prstGeom>
          <a:solidFill>
            <a:schemeClr val="accent1"/>
          </a:solidFill>
          <a:ln w="9525">
            <a:solidFill>
              <a:schemeClr val="tx1"/>
            </a:solidFill>
            <a:miter lim="800000"/>
            <a:headEnd/>
            <a:tailEnd/>
          </a:ln>
        </p:spPr>
        <p:txBody>
          <a:bodyPr wrap="none" anchor="ctr"/>
          <a:lstStyle/>
          <a:p>
            <a:pPr algn="ctr"/>
            <a:r>
              <a:rPr lang="en-GB"/>
              <a:t>CT</a:t>
            </a:r>
            <a:endParaRPr lang="en-US"/>
          </a:p>
        </p:txBody>
      </p:sp>
      <p:sp>
        <p:nvSpPr>
          <p:cNvPr id="19481" name="Rectangle 26"/>
          <p:cNvSpPr>
            <a:spLocks noChangeArrowheads="1"/>
          </p:cNvSpPr>
          <p:nvPr/>
        </p:nvSpPr>
        <p:spPr bwMode="auto">
          <a:xfrm>
            <a:off x="1116013" y="5516563"/>
            <a:ext cx="792162" cy="647700"/>
          </a:xfrm>
          <a:prstGeom prst="rect">
            <a:avLst/>
          </a:prstGeom>
          <a:solidFill>
            <a:schemeClr val="accent1"/>
          </a:solidFill>
          <a:ln w="9525">
            <a:solidFill>
              <a:schemeClr val="tx1"/>
            </a:solidFill>
            <a:miter lim="800000"/>
            <a:headEnd/>
            <a:tailEnd/>
          </a:ln>
        </p:spPr>
        <p:txBody>
          <a:bodyPr wrap="none" anchor="ctr"/>
          <a:lstStyle/>
          <a:p>
            <a:pPr algn="ctr"/>
            <a:r>
              <a:rPr lang="en-GB"/>
              <a:t>MRI</a:t>
            </a:r>
            <a:endParaRPr lang="en-US"/>
          </a:p>
        </p:txBody>
      </p:sp>
      <p:sp>
        <p:nvSpPr>
          <p:cNvPr id="19482" name="Rectangle 27"/>
          <p:cNvSpPr>
            <a:spLocks noChangeArrowheads="1"/>
          </p:cNvSpPr>
          <p:nvPr/>
        </p:nvSpPr>
        <p:spPr bwMode="auto">
          <a:xfrm>
            <a:off x="2051050" y="5516563"/>
            <a:ext cx="792163" cy="647700"/>
          </a:xfrm>
          <a:prstGeom prst="rect">
            <a:avLst/>
          </a:prstGeom>
          <a:solidFill>
            <a:schemeClr val="accent1"/>
          </a:solidFill>
          <a:ln w="9525">
            <a:solidFill>
              <a:schemeClr val="tx1"/>
            </a:solidFill>
            <a:miter lim="800000"/>
            <a:headEnd/>
            <a:tailEnd/>
          </a:ln>
        </p:spPr>
        <p:txBody>
          <a:bodyPr wrap="none" anchor="ctr"/>
          <a:lstStyle/>
          <a:p>
            <a:pPr algn="ctr"/>
            <a:r>
              <a:rPr lang="en-GB"/>
              <a:t>CR</a:t>
            </a:r>
            <a:endParaRPr lang="en-US"/>
          </a:p>
        </p:txBody>
      </p:sp>
      <p:sp>
        <p:nvSpPr>
          <p:cNvPr id="19483" name="Line 28"/>
          <p:cNvSpPr>
            <a:spLocks noChangeShapeType="1"/>
          </p:cNvSpPr>
          <p:nvPr/>
        </p:nvSpPr>
        <p:spPr bwMode="auto">
          <a:xfrm flipH="1">
            <a:off x="539750" y="4868863"/>
            <a:ext cx="503238" cy="647700"/>
          </a:xfrm>
          <a:prstGeom prst="line">
            <a:avLst/>
          </a:prstGeom>
          <a:noFill/>
          <a:ln w="9525">
            <a:solidFill>
              <a:schemeClr val="tx1"/>
            </a:solidFill>
            <a:round/>
            <a:headEnd/>
            <a:tailEnd type="triangle" w="med" len="med"/>
          </a:ln>
        </p:spPr>
        <p:txBody>
          <a:bodyPr/>
          <a:lstStyle/>
          <a:p>
            <a:endParaRPr lang="ar-SA"/>
          </a:p>
        </p:txBody>
      </p:sp>
      <p:sp>
        <p:nvSpPr>
          <p:cNvPr id="19484" name="Line 29"/>
          <p:cNvSpPr>
            <a:spLocks noChangeShapeType="1"/>
          </p:cNvSpPr>
          <p:nvPr/>
        </p:nvSpPr>
        <p:spPr bwMode="auto">
          <a:xfrm>
            <a:off x="1476375" y="4868863"/>
            <a:ext cx="0" cy="647700"/>
          </a:xfrm>
          <a:prstGeom prst="line">
            <a:avLst/>
          </a:prstGeom>
          <a:noFill/>
          <a:ln w="9525">
            <a:solidFill>
              <a:schemeClr val="tx1"/>
            </a:solidFill>
            <a:round/>
            <a:headEnd/>
            <a:tailEnd type="triangle" w="med" len="med"/>
          </a:ln>
        </p:spPr>
        <p:txBody>
          <a:bodyPr/>
          <a:lstStyle/>
          <a:p>
            <a:endParaRPr lang="ar-SA"/>
          </a:p>
        </p:txBody>
      </p:sp>
      <p:sp>
        <p:nvSpPr>
          <p:cNvPr id="19485" name="Line 30"/>
          <p:cNvSpPr>
            <a:spLocks noChangeShapeType="1"/>
          </p:cNvSpPr>
          <p:nvPr/>
        </p:nvSpPr>
        <p:spPr bwMode="auto">
          <a:xfrm>
            <a:off x="2124075" y="4868863"/>
            <a:ext cx="360363" cy="647700"/>
          </a:xfrm>
          <a:prstGeom prst="line">
            <a:avLst/>
          </a:prstGeom>
          <a:noFill/>
          <a:ln w="9525">
            <a:solidFill>
              <a:schemeClr val="tx1"/>
            </a:solidFill>
            <a:round/>
            <a:headEnd/>
            <a:tailEnd type="triangle" w="med" len="med"/>
          </a:ln>
        </p:spPr>
        <p:txBody>
          <a:bodyPr/>
          <a:lstStyle/>
          <a:p>
            <a:endParaRPr lang="ar-SA"/>
          </a:p>
        </p:txBody>
      </p:sp>
      <p:sp>
        <p:nvSpPr>
          <p:cNvPr id="19486" name="Rectangle 31"/>
          <p:cNvSpPr>
            <a:spLocks noChangeArrowheads="1"/>
          </p:cNvSpPr>
          <p:nvPr/>
        </p:nvSpPr>
        <p:spPr bwMode="auto">
          <a:xfrm>
            <a:off x="3563938" y="1916113"/>
            <a:ext cx="1584325" cy="433387"/>
          </a:xfrm>
          <a:prstGeom prst="rect">
            <a:avLst/>
          </a:prstGeom>
          <a:solidFill>
            <a:schemeClr val="bg1"/>
          </a:solidFill>
          <a:ln w="9525">
            <a:solidFill>
              <a:schemeClr val="bg1"/>
            </a:solidFill>
            <a:miter lim="800000"/>
            <a:headEnd/>
            <a:tailEnd/>
          </a:ln>
        </p:spPr>
        <p:txBody>
          <a:bodyPr wrap="none" anchor="ctr"/>
          <a:lstStyle/>
          <a:p>
            <a:pPr algn="ctr"/>
            <a:r>
              <a:rPr lang="en-GB"/>
              <a:t>Communication</a:t>
            </a:r>
            <a:endParaRPr lang="en-US"/>
          </a:p>
        </p:txBody>
      </p:sp>
      <p:sp>
        <p:nvSpPr>
          <p:cNvPr id="19487" name="Rectangle 33"/>
          <p:cNvSpPr>
            <a:spLocks noChangeArrowheads="1"/>
          </p:cNvSpPr>
          <p:nvPr/>
        </p:nvSpPr>
        <p:spPr bwMode="auto">
          <a:xfrm>
            <a:off x="6804025" y="5157788"/>
            <a:ext cx="1584325" cy="358775"/>
          </a:xfrm>
          <a:prstGeom prst="rect">
            <a:avLst/>
          </a:prstGeom>
          <a:solidFill>
            <a:schemeClr val="bg1"/>
          </a:solidFill>
          <a:ln w="9525">
            <a:solidFill>
              <a:schemeClr val="bg1"/>
            </a:solidFill>
            <a:miter lim="800000"/>
            <a:headEnd/>
            <a:tailEnd/>
          </a:ln>
        </p:spPr>
        <p:txBody>
          <a:bodyPr wrap="none" anchor="ctr"/>
          <a:lstStyle/>
          <a:p>
            <a:pPr algn="ctr"/>
            <a:r>
              <a:rPr lang="en-GB"/>
              <a:t>Archiving</a:t>
            </a:r>
            <a:endParaRPr lang="en-US"/>
          </a:p>
        </p:txBody>
      </p:sp>
      <p:sp>
        <p:nvSpPr>
          <p:cNvPr id="19488" name="Rectangle 34"/>
          <p:cNvSpPr>
            <a:spLocks noChangeArrowheads="1"/>
          </p:cNvSpPr>
          <p:nvPr/>
        </p:nvSpPr>
        <p:spPr bwMode="auto">
          <a:xfrm>
            <a:off x="1692275" y="6308725"/>
            <a:ext cx="1584325" cy="358775"/>
          </a:xfrm>
          <a:prstGeom prst="rect">
            <a:avLst/>
          </a:prstGeom>
          <a:solidFill>
            <a:schemeClr val="bg1"/>
          </a:solidFill>
          <a:ln w="9525">
            <a:solidFill>
              <a:schemeClr val="bg1"/>
            </a:solidFill>
            <a:miter lim="800000"/>
            <a:headEnd/>
            <a:tailEnd/>
          </a:ln>
        </p:spPr>
        <p:txBody>
          <a:bodyPr wrap="none" anchor="ctr"/>
          <a:lstStyle/>
          <a:p>
            <a:pPr algn="ctr"/>
            <a:r>
              <a:rPr lang="en-GB"/>
              <a:t>Acquisition</a:t>
            </a:r>
            <a:endParaRPr lang="en-US"/>
          </a:p>
        </p:txBody>
      </p:sp>
      <p:sp>
        <p:nvSpPr>
          <p:cNvPr id="19489" name="Rectangle 35"/>
          <p:cNvSpPr>
            <a:spLocks noChangeArrowheads="1"/>
          </p:cNvSpPr>
          <p:nvPr/>
        </p:nvSpPr>
        <p:spPr bwMode="auto">
          <a:xfrm>
            <a:off x="684213" y="3789363"/>
            <a:ext cx="1584325" cy="358775"/>
          </a:xfrm>
          <a:prstGeom prst="rect">
            <a:avLst/>
          </a:prstGeom>
          <a:solidFill>
            <a:schemeClr val="bg1"/>
          </a:solidFill>
          <a:ln w="9525">
            <a:solidFill>
              <a:schemeClr val="bg1"/>
            </a:solidFill>
            <a:miter lim="800000"/>
            <a:headEnd/>
            <a:tailEnd/>
          </a:ln>
        </p:spPr>
        <p:txBody>
          <a:bodyPr wrap="none" anchor="ctr"/>
          <a:lstStyle/>
          <a:p>
            <a:pPr algn="ctr"/>
            <a:r>
              <a:rPr lang="en-GB"/>
              <a:t>Display</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GB" dirty="0" smtClean="0">
                <a:solidFill>
                  <a:schemeClr val="tx2">
                    <a:lumMod val="60000"/>
                    <a:lumOff val="40000"/>
                  </a:schemeClr>
                </a:solidFill>
              </a:rPr>
              <a:t>Transmission speed:</a:t>
            </a:r>
            <a:endParaRPr lang="en-US" dirty="0" smtClean="0">
              <a:solidFill>
                <a:schemeClr val="tx2">
                  <a:lumMod val="60000"/>
                  <a:lumOff val="40000"/>
                </a:schemeClr>
              </a:solidFill>
            </a:endParaRPr>
          </a:p>
        </p:txBody>
      </p:sp>
      <p:sp>
        <p:nvSpPr>
          <p:cNvPr id="25603" name="Rectangle 3"/>
          <p:cNvSpPr>
            <a:spLocks noGrp="1" noChangeArrowheads="1"/>
          </p:cNvSpPr>
          <p:nvPr>
            <p:ph type="body" idx="1"/>
          </p:nvPr>
        </p:nvSpPr>
        <p:spPr/>
        <p:txBody>
          <a:bodyPr/>
          <a:lstStyle/>
          <a:p>
            <a:pPr eaLnBrk="1" hangingPunct="1"/>
            <a:r>
              <a:rPr lang="en-GB" dirty="0" smtClean="0">
                <a:solidFill>
                  <a:schemeClr val="accent1">
                    <a:lumMod val="75000"/>
                  </a:schemeClr>
                </a:solidFill>
              </a:rPr>
              <a:t>Band rate:</a:t>
            </a:r>
          </a:p>
          <a:p>
            <a:pPr eaLnBrk="1" hangingPunct="1">
              <a:buFont typeface="Wingdings" pitchFamily="2" charset="2"/>
              <a:buNone/>
            </a:pPr>
            <a:r>
              <a:rPr lang="en-GB" dirty="0" smtClean="0"/>
              <a:t>Refers to the number of discrete signal elements (bands) transmitted per sec.</a:t>
            </a:r>
          </a:p>
          <a:p>
            <a:pPr eaLnBrk="1" hangingPunct="1"/>
            <a:r>
              <a:rPr lang="en-GB" dirty="0" smtClean="0">
                <a:solidFill>
                  <a:schemeClr val="accent1">
                    <a:lumMod val="75000"/>
                  </a:schemeClr>
                </a:solidFill>
              </a:rPr>
              <a:t>Band width:</a:t>
            </a:r>
          </a:p>
          <a:p>
            <a:pPr eaLnBrk="1" hangingPunct="1">
              <a:buFont typeface="Wingdings" pitchFamily="2" charset="2"/>
              <a:buNone/>
            </a:pPr>
            <a:r>
              <a:rPr lang="en-GB" dirty="0" smtClean="0"/>
              <a:t>Refers to the frequency capacity of the channel and is expressed in bits per sec (bps). </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lumMod val="60000"/>
                    <a:lumOff val="40000"/>
                  </a:schemeClr>
                </a:solidFill>
              </a:rPr>
              <a:t>Essentials for Communications: </a:t>
            </a:r>
            <a:endParaRPr lang="ar-SA" dirty="0">
              <a:solidFill>
                <a:schemeClr val="tx2">
                  <a:lumMod val="60000"/>
                  <a:lumOff val="40000"/>
                </a:schemeClr>
              </a:solidFill>
            </a:endParaRPr>
          </a:p>
        </p:txBody>
      </p:sp>
      <p:sp>
        <p:nvSpPr>
          <p:cNvPr id="3" name="عنصر نائب للمحتوى 2"/>
          <p:cNvSpPr>
            <a:spLocks noGrp="1"/>
          </p:cNvSpPr>
          <p:nvPr>
            <p:ph idx="1"/>
          </p:nvPr>
        </p:nvSpPr>
        <p:spPr/>
        <p:txBody>
          <a:bodyPr/>
          <a:lstStyle/>
          <a:p>
            <a:r>
              <a:rPr lang="en-US" dirty="0" smtClean="0"/>
              <a:t>must have a message</a:t>
            </a:r>
          </a:p>
          <a:p>
            <a:r>
              <a:rPr lang="en-US" dirty="0" smtClean="0"/>
              <a:t>message must have a transmitter</a:t>
            </a:r>
          </a:p>
          <a:p>
            <a:r>
              <a:rPr lang="en-US" dirty="0" smtClean="0"/>
              <a:t>message must have a receiver</a:t>
            </a:r>
          </a:p>
          <a:p>
            <a:r>
              <a:rPr lang="en-US" dirty="0" smtClean="0"/>
              <a:t>Message must have a medium</a:t>
            </a:r>
          </a:p>
          <a:p>
            <a:r>
              <a:rPr lang="en-US" dirty="0" smtClean="0"/>
              <a:t>Message must be understood</a:t>
            </a:r>
          </a:p>
          <a:p>
            <a:r>
              <a:rPr lang="en-US" dirty="0" smtClean="0"/>
              <a:t>Message must have some level of security</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lumMod val="60000"/>
                    <a:lumOff val="40000"/>
                  </a:schemeClr>
                </a:solidFill>
              </a:rPr>
              <a:t>Understanding Transmission Medium </a:t>
            </a:r>
            <a:endParaRPr lang="ar-SA" dirty="0">
              <a:solidFill>
                <a:schemeClr val="tx2">
                  <a:lumMod val="60000"/>
                  <a:lumOff val="40000"/>
                </a:schemeClr>
              </a:solidFill>
            </a:endParaRPr>
          </a:p>
        </p:txBody>
      </p:sp>
      <p:sp>
        <p:nvSpPr>
          <p:cNvPr id="3" name="عنصر نائب للمحتوى 2"/>
          <p:cNvSpPr>
            <a:spLocks noGrp="1"/>
          </p:cNvSpPr>
          <p:nvPr>
            <p:ph idx="1"/>
          </p:nvPr>
        </p:nvSpPr>
        <p:spPr>
          <a:xfrm>
            <a:off x="395536" y="908720"/>
            <a:ext cx="8229600" cy="4411662"/>
          </a:xfrm>
        </p:spPr>
        <p:txBody>
          <a:bodyPr/>
          <a:lstStyle/>
          <a:p>
            <a:endParaRPr lang="ar-SA" dirty="0" smtClean="0"/>
          </a:p>
          <a:p>
            <a:r>
              <a:rPr lang="en-US" dirty="0" smtClean="0"/>
              <a:t>Medium is the physical path between transmitter and receiver in a data transmission system</a:t>
            </a:r>
          </a:p>
          <a:p>
            <a:pPr>
              <a:buNone/>
            </a:pPr>
            <a:r>
              <a:rPr lang="en-US" b="1" dirty="0" smtClean="0">
                <a:solidFill>
                  <a:schemeClr val="accent1">
                    <a:lumMod val="75000"/>
                  </a:schemeClr>
                </a:solidFill>
              </a:rPr>
              <a:t>Medium types:</a:t>
            </a:r>
            <a:endParaRPr lang="ar-SA" b="1" dirty="0" smtClean="0">
              <a:solidFill>
                <a:schemeClr val="accent1">
                  <a:lumMod val="75000"/>
                </a:schemeClr>
              </a:solidFill>
            </a:endParaRPr>
          </a:p>
          <a:p>
            <a:r>
              <a:rPr lang="en-US" dirty="0" smtClean="0"/>
              <a:t>Conductive: twisted pairs and coaxial cables </a:t>
            </a:r>
            <a:endParaRPr lang="ar-SA" dirty="0" smtClean="0"/>
          </a:p>
          <a:p>
            <a:r>
              <a:rPr lang="en-US" dirty="0" smtClean="0"/>
              <a:t>Electromagnetic: microwave </a:t>
            </a:r>
            <a:endParaRPr lang="ar-SA" dirty="0" smtClean="0"/>
          </a:p>
          <a:p>
            <a:r>
              <a:rPr lang="en-US" dirty="0" smtClean="0"/>
              <a:t>Light: lasers and optical fibers</a:t>
            </a:r>
            <a:endParaRPr lang="ar-SA" dirty="0" smtClean="0"/>
          </a:p>
          <a:p>
            <a:r>
              <a:rPr lang="en-US" dirty="0" smtClean="0"/>
              <a:t>Wireless – inner/</a:t>
            </a:r>
            <a:r>
              <a:rPr lang="en-US" dirty="0" err="1" smtClean="0"/>
              <a:t>outerspace</a:t>
            </a:r>
            <a:r>
              <a:rPr lang="en-US" dirty="0" smtClean="0"/>
              <a:t>; satellite </a:t>
            </a:r>
          </a:p>
          <a:p>
            <a:pPr>
              <a:buNone/>
            </a:pPr>
            <a:endParaRPr lang="en-US"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tx2">
                    <a:lumMod val="60000"/>
                    <a:lumOff val="40000"/>
                  </a:schemeClr>
                </a:solidFill>
              </a:rPr>
              <a:t>Understanding Networking </a:t>
            </a:r>
            <a:endParaRPr lang="ar-SA" dirty="0">
              <a:solidFill>
                <a:schemeClr val="tx2">
                  <a:lumMod val="60000"/>
                  <a:lumOff val="40000"/>
                </a:schemeClr>
              </a:solidFill>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762000" y="2372519"/>
            <a:ext cx="7620000" cy="31051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404664"/>
            <a:ext cx="8229600" cy="4411662"/>
          </a:xfrm>
        </p:spPr>
        <p:txBody>
          <a:bodyPr/>
          <a:lstStyle/>
          <a:p>
            <a:endParaRPr lang="ar-SA" dirty="0" smtClean="0"/>
          </a:p>
          <a:p>
            <a:r>
              <a:rPr lang="en-US" dirty="0" smtClean="0"/>
              <a:t>Networks needs to interconnect at a distance by a form of point to point or point to multiple point connected media </a:t>
            </a:r>
          </a:p>
          <a:p>
            <a:endParaRPr lang="ar-SA" dirty="0" smtClean="0"/>
          </a:p>
          <a:p>
            <a:r>
              <a:rPr lang="en-US" dirty="0" smtClean="0"/>
              <a:t>A network is a group of computers connected together in such a way as to allow </a:t>
            </a:r>
          </a:p>
          <a:p>
            <a:endParaRPr lang="ar-SA" dirty="0" smtClean="0"/>
          </a:p>
          <a:p>
            <a:r>
              <a:rPr lang="en-US" dirty="0" smtClean="0"/>
              <a:t>Networks that are interconnected have proven to be low cost, reliable, and efficient means of communicating at a distance </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428652"/>
            <a:ext cx="7543800" cy="1295400"/>
          </a:xfrm>
        </p:spPr>
        <p:txBody>
          <a:bodyPr/>
          <a:lstStyle/>
          <a:p>
            <a:r>
              <a:rPr lang="en-US" dirty="0" smtClean="0">
                <a:solidFill>
                  <a:schemeClr val="tx2">
                    <a:lumMod val="60000"/>
                    <a:lumOff val="40000"/>
                  </a:schemeClr>
                </a:solidFill>
              </a:rPr>
              <a:t>Key Network Terminology</a:t>
            </a:r>
            <a:endParaRPr lang="ar-SA" dirty="0">
              <a:solidFill>
                <a:schemeClr val="tx2">
                  <a:lumMod val="40000"/>
                  <a:lumOff val="60000"/>
                </a:schemeClr>
              </a:solidFill>
            </a:endParaRPr>
          </a:p>
        </p:txBody>
      </p:sp>
      <p:sp>
        <p:nvSpPr>
          <p:cNvPr id="3" name="عنصر نائب للمحتوى 2"/>
          <p:cNvSpPr>
            <a:spLocks noGrp="1"/>
          </p:cNvSpPr>
          <p:nvPr>
            <p:ph idx="1"/>
          </p:nvPr>
        </p:nvSpPr>
        <p:spPr>
          <a:xfrm>
            <a:off x="0" y="642918"/>
            <a:ext cx="9144000" cy="4033952"/>
          </a:xfrm>
        </p:spPr>
        <p:txBody>
          <a:bodyPr/>
          <a:lstStyle/>
          <a:p>
            <a:endParaRPr lang="ar-SA" dirty="0" smtClean="0"/>
          </a:p>
          <a:p>
            <a:r>
              <a:rPr lang="en-US" sz="2800" b="1" dirty="0" smtClean="0">
                <a:solidFill>
                  <a:schemeClr val="accent1">
                    <a:lumMod val="75000"/>
                  </a:schemeClr>
                </a:solidFill>
              </a:rPr>
              <a:t>Node: </a:t>
            </a:r>
            <a:r>
              <a:rPr lang="en-US" sz="2800" dirty="0" smtClean="0"/>
              <a:t>anything connected to the network, usually a computer, but it could be a printer or a scanner </a:t>
            </a:r>
          </a:p>
          <a:p>
            <a:r>
              <a:rPr lang="en-US" sz="2800" b="1" dirty="0" smtClean="0">
                <a:solidFill>
                  <a:schemeClr val="accent1">
                    <a:lumMod val="75000"/>
                  </a:schemeClr>
                </a:solidFill>
              </a:rPr>
              <a:t>Segment:</a:t>
            </a:r>
            <a:r>
              <a:rPr lang="en-US" sz="2800" dirty="0" smtClean="0"/>
              <a:t> any portion of a network that is separated by a switch, bridge or a router from another part of a network. </a:t>
            </a:r>
          </a:p>
          <a:p>
            <a:r>
              <a:rPr lang="en-US" sz="2800" b="1" dirty="0" smtClean="0">
                <a:solidFill>
                  <a:schemeClr val="accent1">
                    <a:lumMod val="75000"/>
                  </a:schemeClr>
                </a:solidFill>
              </a:rPr>
              <a:t>Backbone:</a:t>
            </a:r>
            <a:r>
              <a:rPr lang="en-US" sz="2800" dirty="0" smtClean="0"/>
              <a:t> the main cabling of a network that all of the segment connect to. Usually, the backbone is capable of carrying more information than the individual segments. </a:t>
            </a:r>
          </a:p>
          <a:p>
            <a:r>
              <a:rPr lang="en-US" sz="2800" b="1" dirty="0" smtClean="0">
                <a:solidFill>
                  <a:schemeClr val="accent1">
                    <a:lumMod val="75000"/>
                  </a:schemeClr>
                </a:solidFill>
              </a:rPr>
              <a:t>Topology:</a:t>
            </a:r>
            <a:r>
              <a:rPr lang="en-US" sz="2800" dirty="0" smtClean="0"/>
              <a:t> The way each node is physically connected to the network </a:t>
            </a:r>
          </a:p>
        </p:txBody>
      </p:sp>
      <p:sp>
        <p:nvSpPr>
          <p:cNvPr id="4" name="مستطيل 3"/>
          <p:cNvSpPr/>
          <p:nvPr/>
        </p:nvSpPr>
        <p:spPr>
          <a:xfrm>
            <a:off x="5364088" y="6021288"/>
            <a:ext cx="4572000" cy="646331"/>
          </a:xfrm>
          <a:prstGeom prst="rect">
            <a:avLst/>
          </a:prstGeom>
        </p:spPr>
        <p:txBody>
          <a:bodyPr>
            <a:spAutoFit/>
          </a:bodyPr>
          <a:lstStyle/>
          <a:p>
            <a:r>
              <a:rPr lang="en-US" b="1" dirty="0" smtClean="0">
                <a:solidFill>
                  <a:schemeClr val="accent2">
                    <a:lumMod val="50000"/>
                  </a:schemeClr>
                </a:solidFill>
              </a:rPr>
              <a:t>Network</a:t>
            </a:r>
          </a:p>
          <a:p>
            <a:r>
              <a:rPr lang="en-US" b="1" dirty="0" smtClean="0">
                <a:solidFill>
                  <a:schemeClr val="accent2">
                    <a:lumMod val="50000"/>
                  </a:schemeClr>
                </a:solidFill>
              </a:rPr>
              <a:t>architecture </a:t>
            </a:r>
            <a:endParaRPr lang="ar-SA" dirty="0">
              <a:solidFill>
                <a:schemeClr val="accent2">
                  <a:lumMod val="50000"/>
                </a:schemeClr>
              </a:solidFill>
            </a:endParaRPr>
          </a:p>
        </p:txBody>
      </p:sp>
      <p:cxnSp>
        <p:nvCxnSpPr>
          <p:cNvPr id="6" name="رابط كسهم مستقيم 5"/>
          <p:cNvCxnSpPr/>
          <p:nvPr/>
        </p:nvCxnSpPr>
        <p:spPr>
          <a:xfrm>
            <a:off x="4572000" y="6237312"/>
            <a:ext cx="576064" cy="0"/>
          </a:xfrm>
          <a:prstGeom prst="straightConnector1">
            <a:avLst/>
          </a:prstGeom>
          <a:ln w="25400">
            <a:solidFill>
              <a:schemeClr val="tx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Network</Template>
  <TotalTime>492</TotalTime>
  <Words>1255</Words>
  <Application>Microsoft Office PowerPoint</Application>
  <PresentationFormat>عرض على الشاشة (3:4)‏</PresentationFormat>
  <Paragraphs>150</Paragraphs>
  <Slides>35</Slides>
  <Notes>0</Notes>
  <HiddenSlides>0</HiddenSlides>
  <MMClips>0</MMClips>
  <ScaleCrop>false</ScaleCrop>
  <HeadingPairs>
    <vt:vector size="4" baseType="variant">
      <vt:variant>
        <vt:lpstr>سمة</vt:lpstr>
      </vt:variant>
      <vt:variant>
        <vt:i4>1</vt:i4>
      </vt:variant>
      <vt:variant>
        <vt:lpstr>عناوين الشرائح</vt:lpstr>
      </vt:variant>
      <vt:variant>
        <vt:i4>35</vt:i4>
      </vt:variant>
    </vt:vector>
  </HeadingPairs>
  <TitlesOfParts>
    <vt:vector size="36" baseType="lpstr">
      <vt:lpstr>Network</vt:lpstr>
      <vt:lpstr>Data communications</vt:lpstr>
      <vt:lpstr>Data communications</vt:lpstr>
      <vt:lpstr>Communication channels:</vt:lpstr>
      <vt:lpstr>Transmission speed:</vt:lpstr>
      <vt:lpstr>Essentials for Communications: </vt:lpstr>
      <vt:lpstr>Understanding Transmission Medium </vt:lpstr>
      <vt:lpstr>Understanding Networking </vt:lpstr>
      <vt:lpstr>الشريحة 8</vt:lpstr>
      <vt:lpstr>Key Network Terminology</vt:lpstr>
      <vt:lpstr>Common Topologies - Bus </vt:lpstr>
      <vt:lpstr>Common Topologies - Ring </vt:lpstr>
      <vt:lpstr>Common Topologies - Star </vt:lpstr>
      <vt:lpstr>Network Hardware </vt:lpstr>
      <vt:lpstr>Switches: </vt:lpstr>
      <vt:lpstr> WANs and LANs</vt:lpstr>
      <vt:lpstr>Major Categories of Networks </vt:lpstr>
      <vt:lpstr>Network communication technology:</vt:lpstr>
      <vt:lpstr>The internet </vt:lpstr>
      <vt:lpstr>The internet </vt:lpstr>
      <vt:lpstr>History:</vt:lpstr>
      <vt:lpstr>History:</vt:lpstr>
      <vt:lpstr>Major components:</vt:lpstr>
      <vt:lpstr>Web browser:</vt:lpstr>
      <vt:lpstr>Uniform resource locator (URL):</vt:lpstr>
      <vt:lpstr>URL:</vt:lpstr>
      <vt:lpstr>Search engines:</vt:lpstr>
      <vt:lpstr>Computer in radiology:</vt:lpstr>
      <vt:lpstr>Imaging applications:</vt:lpstr>
      <vt:lpstr>Imaging applications</vt:lpstr>
      <vt:lpstr>Non imaging applications:</vt:lpstr>
      <vt:lpstr>Communication protocol standards:</vt:lpstr>
      <vt:lpstr>Communication protocol standards:</vt:lpstr>
      <vt:lpstr>Communication protocol standards:</vt:lpstr>
      <vt:lpstr>Picture archiving and communications system (PACS)</vt:lpstr>
      <vt:lpstr>PACS: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ksu</cp:lastModifiedBy>
  <cp:revision>50</cp:revision>
  <dcterms:created xsi:type="dcterms:W3CDTF">2008-04-04T19:18:41Z</dcterms:created>
  <dcterms:modified xsi:type="dcterms:W3CDTF">2012-09-30T04:55:03Z</dcterms:modified>
</cp:coreProperties>
</file>