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notesMasterIdLst>
    <p:notesMasterId r:id="rId10"/>
  </p:notesMasterIdLst>
  <p:sldIdLst>
    <p:sldId id="256" r:id="rId2"/>
    <p:sldId id="257" r:id="rId3"/>
    <p:sldId id="266" r:id="rId4"/>
    <p:sldId id="258" r:id="rId5"/>
    <p:sldId id="259" r:id="rId6"/>
    <p:sldId id="261" r:id="rId7"/>
    <p:sldId id="264" r:id="rId8"/>
    <p:sldId id="265" r:id="rId9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>
      <p:cViewPr>
        <p:scale>
          <a:sx n="73" d="100"/>
          <a:sy n="73" d="100"/>
        </p:scale>
        <p:origin x="-1296" y="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E16B4AB3-723B-4DD9-A2B8-B9FAA04EFF9B}" type="datetimeFigureOut">
              <a:rPr lang="ar-SA" smtClean="0"/>
              <a:t>05/05/1436</a:t>
            </a:fld>
            <a:endParaRPr lang="ar-S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1E5F351E-20B9-4E3B-A97D-619D05B9A15B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2160659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5F351E-20B9-4E3B-A97D-619D05B9A15B}" type="slidenum">
              <a:rPr lang="ar-SA" smtClean="0"/>
              <a:t>2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8246456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100857-8A16-4195-A75F-05121E4B3D74}" type="datetimeFigureOut">
              <a:rPr lang="ar-SA" smtClean="0"/>
              <a:t>05/05/1436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D7D9EB-76FE-4721-9643-8AAB171A9305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5630501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100857-8A16-4195-A75F-05121E4B3D74}" type="datetimeFigureOut">
              <a:rPr lang="ar-SA" smtClean="0"/>
              <a:t>05/05/1436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D7D9EB-76FE-4721-9643-8AAB171A9305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5163726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100857-8A16-4195-A75F-05121E4B3D74}" type="datetimeFigureOut">
              <a:rPr lang="ar-SA" smtClean="0"/>
              <a:t>05/05/1436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D7D9EB-76FE-4721-9643-8AAB171A9305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2362658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100857-8A16-4195-A75F-05121E4B3D74}" type="datetimeFigureOut">
              <a:rPr lang="ar-SA" smtClean="0"/>
              <a:t>05/05/1436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D7D9EB-76FE-4721-9643-8AAB171A9305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876836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100857-8A16-4195-A75F-05121E4B3D74}" type="datetimeFigureOut">
              <a:rPr lang="ar-SA" smtClean="0"/>
              <a:t>05/05/1436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D7D9EB-76FE-4721-9643-8AAB171A9305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8909645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100857-8A16-4195-A75F-05121E4B3D74}" type="datetimeFigureOut">
              <a:rPr lang="ar-SA" smtClean="0"/>
              <a:t>05/05/1436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D7D9EB-76FE-4721-9643-8AAB171A9305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7108305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100857-8A16-4195-A75F-05121E4B3D74}" type="datetimeFigureOut">
              <a:rPr lang="ar-SA" smtClean="0"/>
              <a:t>05/05/1436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D7D9EB-76FE-4721-9643-8AAB171A9305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6171311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100857-8A16-4195-A75F-05121E4B3D74}" type="datetimeFigureOut">
              <a:rPr lang="ar-SA" smtClean="0"/>
              <a:t>05/05/1436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D7D9EB-76FE-4721-9643-8AAB171A9305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3515329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100857-8A16-4195-A75F-05121E4B3D74}" type="datetimeFigureOut">
              <a:rPr lang="ar-SA" smtClean="0"/>
              <a:t>05/05/1436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D7D9EB-76FE-4721-9643-8AAB171A9305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0023678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100857-8A16-4195-A75F-05121E4B3D74}" type="datetimeFigureOut">
              <a:rPr lang="ar-SA" smtClean="0"/>
              <a:t>05/05/1436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D7D9EB-76FE-4721-9643-8AAB171A9305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3982047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100857-8A16-4195-A75F-05121E4B3D74}" type="datetimeFigureOut">
              <a:rPr lang="ar-SA" smtClean="0"/>
              <a:t>05/05/1436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D7D9EB-76FE-4721-9643-8AAB171A9305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7180285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100857-8A16-4195-A75F-05121E4B3D74}" type="datetimeFigureOut">
              <a:rPr lang="ar-SA" smtClean="0"/>
              <a:t>05/05/1436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D7D9EB-76FE-4721-9643-8AAB171A9305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4513906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066800"/>
            <a:ext cx="7772400" cy="1470025"/>
          </a:xfrm>
        </p:spPr>
        <p:txBody>
          <a:bodyPr/>
          <a:lstStyle/>
          <a:p>
            <a:r>
              <a:rPr lang="en-US" dirty="0" smtClean="0"/>
              <a:t>4MAT</a:t>
            </a:r>
            <a:endParaRPr lang="ar-S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47800" y="2971800"/>
            <a:ext cx="6400800" cy="1752600"/>
          </a:xfrm>
        </p:spPr>
        <p:txBody>
          <a:bodyPr/>
          <a:lstStyle/>
          <a:p>
            <a:pPr algn="just"/>
            <a:r>
              <a:rPr lang="ar-SA" dirty="0" smtClean="0"/>
              <a:t>هي نظرية حول كيفية تصور </a:t>
            </a:r>
            <a:r>
              <a:rPr lang="en-US" dirty="0" smtClean="0"/>
              <a:t>perceive</a:t>
            </a:r>
            <a:r>
              <a:rPr lang="ar-SA" dirty="0" smtClean="0"/>
              <a:t> الإنسان للمعلومات وكيفية تعامله </a:t>
            </a:r>
            <a:r>
              <a:rPr lang="en-US" dirty="0" smtClean="0"/>
              <a:t>process</a:t>
            </a:r>
            <a:r>
              <a:rPr lang="ar-SA" dirty="0" smtClean="0"/>
              <a:t> معها بعد تصورها.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4042571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447800"/>
            <a:ext cx="7772400" cy="5181600"/>
          </a:xfrm>
        </p:spPr>
        <p:txBody>
          <a:bodyPr>
            <a:normAutofit fontScale="90000"/>
          </a:bodyPr>
          <a:lstStyle/>
          <a:p>
            <a:r>
              <a:rPr lang="ar-SA" sz="1800" dirty="0" smtClean="0">
                <a:cs typeface="+mn-cs"/>
              </a:rPr>
              <a:t>يتم من خلال بعدين:</a:t>
            </a:r>
            <a:br>
              <a:rPr lang="ar-SA" sz="1800" dirty="0" smtClean="0">
                <a:cs typeface="+mn-cs"/>
              </a:rPr>
            </a:br>
            <a:r>
              <a:rPr lang="ar-SA" sz="1800" dirty="0" smtClean="0"/>
              <a:t>  </a:t>
            </a:r>
            <a:r>
              <a:rPr lang="ar-SA" sz="1800" dirty="0" smtClean="0">
                <a:solidFill>
                  <a:srgbClr val="FF0000"/>
                </a:solidFill>
              </a:rPr>
              <a:t>البعد الأول: </a:t>
            </a:r>
            <a:r>
              <a:rPr lang="ar-SA" sz="1800" b="0" dirty="0" smtClean="0"/>
              <a:t>تصور المعلومات  </a:t>
            </a:r>
            <a:r>
              <a:rPr lang="en-US" sz="1800" b="0" dirty="0" smtClean="0"/>
              <a:t> </a:t>
            </a:r>
            <a:r>
              <a:rPr lang="en-US" sz="1200" b="0" dirty="0" smtClean="0"/>
              <a:t>perceiving</a:t>
            </a:r>
            <a:r>
              <a:rPr lang="ar-SA" sz="1800" b="0" dirty="0" smtClean="0"/>
              <a:t> : ويعني </a:t>
            </a:r>
            <a:r>
              <a:rPr lang="ar-SA" sz="1800" b="0" dirty="0" err="1" smtClean="0"/>
              <a:t>استدخالها</a:t>
            </a:r>
            <a:r>
              <a:rPr lang="ar-SA" sz="1800" b="0" dirty="0" smtClean="0"/>
              <a:t> داخل العقل وهناك نمطان لتصور  الإنسان المعلومات.</a:t>
            </a:r>
            <a:br>
              <a:rPr lang="ar-SA" sz="1800" b="0" dirty="0" smtClean="0"/>
            </a:br>
            <a:r>
              <a:rPr lang="ar-SA" sz="1800" b="0" dirty="0" smtClean="0"/>
              <a:t>        </a:t>
            </a:r>
            <a:r>
              <a:rPr lang="ar-SA" sz="1800" dirty="0" smtClean="0"/>
              <a:t>النمط الأول</a:t>
            </a:r>
            <a:r>
              <a:rPr lang="ar-SA" sz="1800" b="0" dirty="0" smtClean="0"/>
              <a:t>: </a:t>
            </a:r>
            <a:r>
              <a:rPr lang="ar-SA" sz="1800" b="0" dirty="0" smtClean="0"/>
              <a:t>الخبرة </a:t>
            </a:r>
            <a:r>
              <a:rPr lang="en-US" sz="1800" b="0" dirty="0" smtClean="0"/>
              <a:t>feeler</a:t>
            </a:r>
            <a:r>
              <a:rPr lang="ar-SA" sz="1800" b="0" dirty="0" smtClean="0"/>
              <a:t> </a:t>
            </a:r>
            <a:r>
              <a:rPr lang="ar-SA" sz="1800" b="0" dirty="0" smtClean="0"/>
              <a:t>، يحب أن يتعامل مع الخبرة </a:t>
            </a:r>
            <a:r>
              <a:rPr lang="ar-SA" sz="1800" b="0" dirty="0" smtClean="0"/>
              <a:t>ويعتمد </a:t>
            </a:r>
            <a:r>
              <a:rPr lang="ar-SA" sz="1800" b="0" dirty="0" smtClean="0"/>
              <a:t>على خبرته السابقة للحكم علها.</a:t>
            </a:r>
            <a:br>
              <a:rPr lang="ar-SA" sz="1800" b="0" dirty="0" smtClean="0"/>
            </a:br>
            <a:r>
              <a:rPr lang="ar-SA" sz="1800" b="0" dirty="0" smtClean="0"/>
              <a:t>       </a:t>
            </a:r>
            <a:r>
              <a:rPr lang="ar-SA" sz="1800" dirty="0" smtClean="0"/>
              <a:t>النمط الثاني</a:t>
            </a:r>
            <a:r>
              <a:rPr lang="ar-SA" sz="1800" b="0" dirty="0" smtClean="0"/>
              <a:t>: التفكير  </a:t>
            </a:r>
            <a:r>
              <a:rPr lang="en-US" sz="1800" b="0" dirty="0" smtClean="0"/>
              <a:t>thinker</a:t>
            </a:r>
            <a:r>
              <a:rPr lang="ar-SA" sz="1800" b="0" dirty="0" smtClean="0"/>
              <a:t>، </a:t>
            </a:r>
            <a:r>
              <a:rPr lang="ar-SA" sz="1800" b="0" dirty="0" smtClean="0"/>
              <a:t>يتعامل مع الخبرة ليكون منها المفاهيم المجردة.</a:t>
            </a:r>
            <a:r>
              <a:rPr lang="ar-SA" sz="1800" b="0" dirty="0" smtClean="0"/>
              <a:t/>
            </a:r>
            <a:br>
              <a:rPr lang="ar-SA" sz="1800" b="0" dirty="0" smtClean="0"/>
            </a:br>
            <a:r>
              <a:rPr lang="ar-SA" sz="1800" b="0" dirty="0">
                <a:cs typeface="+mn-cs"/>
              </a:rPr>
              <a:t/>
            </a:r>
            <a:br>
              <a:rPr lang="ar-SA" sz="1800" b="0" dirty="0">
                <a:cs typeface="+mn-cs"/>
              </a:rPr>
            </a:br>
            <a:r>
              <a:rPr lang="ar-SA" sz="1800" b="0" dirty="0" smtClean="0">
                <a:cs typeface="+mn-cs"/>
              </a:rPr>
              <a:t/>
            </a:r>
            <a:br>
              <a:rPr lang="ar-SA" sz="1800" b="0" dirty="0" smtClean="0">
                <a:cs typeface="+mn-cs"/>
              </a:rPr>
            </a:br>
            <a:r>
              <a:rPr lang="ar-SA" sz="1800" b="0" dirty="0">
                <a:cs typeface="+mn-cs"/>
              </a:rPr>
              <a:t> </a:t>
            </a:r>
            <a:r>
              <a:rPr lang="ar-SA" sz="1800" b="0" dirty="0" smtClean="0">
                <a:cs typeface="+mn-cs"/>
              </a:rPr>
              <a:t>                                                               </a:t>
            </a:r>
            <a:r>
              <a:rPr lang="ar-SA" sz="1800" b="0" dirty="0" smtClean="0">
                <a:cs typeface="+mn-cs"/>
              </a:rPr>
              <a:t>الخبرة</a:t>
            </a:r>
            <a:r>
              <a:rPr lang="ar-SA" sz="1300" b="0" dirty="0" smtClean="0">
                <a:cs typeface="+mn-cs"/>
              </a:rPr>
              <a:t> </a:t>
            </a:r>
            <a:r>
              <a:rPr lang="en-US" sz="1800" b="0" dirty="0"/>
              <a:t>feeler</a:t>
            </a:r>
            <a:r>
              <a:rPr lang="ar-SA" sz="1300" b="0" dirty="0"/>
              <a:t> </a:t>
            </a:r>
            <a:r>
              <a:rPr lang="ar-SA" sz="1800" b="0" dirty="0" smtClean="0">
                <a:cs typeface="+mn-cs"/>
              </a:rPr>
              <a:t/>
            </a:r>
            <a:br>
              <a:rPr lang="ar-SA" sz="1800" b="0" dirty="0" smtClean="0">
                <a:cs typeface="+mn-cs"/>
              </a:rPr>
            </a:br>
            <a:r>
              <a:rPr lang="ar-SA" sz="1800" b="0" dirty="0">
                <a:cs typeface="+mn-cs"/>
              </a:rPr>
              <a:t/>
            </a:r>
            <a:br>
              <a:rPr lang="ar-SA" sz="1800" b="0" dirty="0">
                <a:cs typeface="+mn-cs"/>
              </a:rPr>
            </a:br>
            <a:r>
              <a:rPr lang="ar-SA" sz="1800" b="0" dirty="0" smtClean="0">
                <a:cs typeface="+mn-cs"/>
              </a:rPr>
              <a:t/>
            </a:r>
            <a:br>
              <a:rPr lang="ar-SA" sz="1800" b="0" dirty="0" smtClean="0">
                <a:cs typeface="+mn-cs"/>
              </a:rPr>
            </a:br>
            <a:r>
              <a:rPr lang="ar-SA" sz="1800" b="0" dirty="0">
                <a:cs typeface="+mn-cs"/>
              </a:rPr>
              <a:t/>
            </a:r>
            <a:br>
              <a:rPr lang="ar-SA" sz="1800" b="0" dirty="0">
                <a:cs typeface="+mn-cs"/>
              </a:rPr>
            </a:br>
            <a:r>
              <a:rPr lang="ar-SA" sz="1800" b="0" dirty="0" smtClean="0">
                <a:cs typeface="+mn-cs"/>
              </a:rPr>
              <a:t>                                               </a:t>
            </a:r>
            <a:br>
              <a:rPr lang="ar-SA" sz="1800" b="0" dirty="0" smtClean="0">
                <a:cs typeface="+mn-cs"/>
              </a:rPr>
            </a:br>
            <a:r>
              <a:rPr lang="ar-SA" sz="1800" b="0" dirty="0">
                <a:cs typeface="+mn-cs"/>
              </a:rPr>
              <a:t> </a:t>
            </a:r>
            <a:r>
              <a:rPr lang="ar-SA" sz="1800" b="0" dirty="0" smtClean="0">
                <a:cs typeface="+mn-cs"/>
              </a:rPr>
              <a:t>   </a:t>
            </a:r>
            <a:br>
              <a:rPr lang="ar-SA" sz="1800" b="0" dirty="0" smtClean="0">
                <a:cs typeface="+mn-cs"/>
              </a:rPr>
            </a:br>
            <a:r>
              <a:rPr lang="ar-SA" sz="1800" b="0" dirty="0">
                <a:cs typeface="+mn-cs"/>
              </a:rPr>
              <a:t> </a:t>
            </a:r>
            <a:r>
              <a:rPr lang="ar-SA" sz="1800" b="0" dirty="0" smtClean="0">
                <a:cs typeface="+mn-cs"/>
              </a:rPr>
              <a:t>                                          تصور المعلومات                         </a:t>
            </a:r>
            <a:br>
              <a:rPr lang="ar-SA" sz="1800" b="0" dirty="0" smtClean="0">
                <a:cs typeface="+mn-cs"/>
              </a:rPr>
            </a:br>
            <a:r>
              <a:rPr lang="ar-SA" sz="1800" b="0" dirty="0">
                <a:cs typeface="+mn-cs"/>
              </a:rPr>
              <a:t/>
            </a:r>
            <a:br>
              <a:rPr lang="ar-SA" sz="1800" b="0" dirty="0">
                <a:cs typeface="+mn-cs"/>
              </a:rPr>
            </a:br>
            <a:r>
              <a:rPr lang="ar-SA" sz="1800" b="0" dirty="0" smtClean="0">
                <a:cs typeface="+mn-cs"/>
              </a:rPr>
              <a:t/>
            </a:r>
            <a:br>
              <a:rPr lang="ar-SA" sz="1800" b="0" dirty="0" smtClean="0">
                <a:cs typeface="+mn-cs"/>
              </a:rPr>
            </a:br>
            <a:r>
              <a:rPr lang="ar-SA" sz="1800" b="0" dirty="0" smtClean="0">
                <a:cs typeface="+mn-cs"/>
              </a:rPr>
              <a:t/>
            </a:r>
            <a:br>
              <a:rPr lang="ar-SA" sz="1800" b="0" dirty="0" smtClean="0">
                <a:cs typeface="+mn-cs"/>
              </a:rPr>
            </a:br>
            <a:r>
              <a:rPr lang="ar-SA" sz="1800" b="0" dirty="0">
                <a:cs typeface="+mn-cs"/>
              </a:rPr>
              <a:t/>
            </a:r>
            <a:br>
              <a:rPr lang="ar-SA" sz="1800" b="0" dirty="0">
                <a:cs typeface="+mn-cs"/>
              </a:rPr>
            </a:br>
            <a:r>
              <a:rPr lang="ar-SA" sz="1800" b="0" dirty="0" smtClean="0">
                <a:cs typeface="+mn-cs"/>
              </a:rPr>
              <a:t>                                                                التجريد </a:t>
            </a:r>
            <a:r>
              <a:rPr lang="en-US" sz="1800" b="0" dirty="0"/>
              <a:t>thinker</a:t>
            </a:r>
            <a:endParaRPr lang="ar-SA" sz="1800" b="0" dirty="0">
              <a:cs typeface="+mn-cs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533400"/>
            <a:ext cx="7772400" cy="685800"/>
          </a:xfrm>
        </p:spPr>
        <p:txBody>
          <a:bodyPr>
            <a:normAutofit/>
          </a:bodyPr>
          <a:lstStyle/>
          <a:p>
            <a:pPr algn="ctr"/>
            <a:r>
              <a:rPr lang="ar-SA" b="1" dirty="0" err="1" smtClean="0"/>
              <a:t>استدخال</a:t>
            </a:r>
            <a:r>
              <a:rPr lang="ar-SA" b="1" dirty="0" smtClean="0"/>
              <a:t> المعلومات ومعالجتها في العقل</a:t>
            </a:r>
            <a:endParaRPr lang="ar-SA" b="1" dirty="0"/>
          </a:p>
          <a:p>
            <a:endParaRPr lang="ar-SA" dirty="0"/>
          </a:p>
        </p:txBody>
      </p:sp>
      <p:sp>
        <p:nvSpPr>
          <p:cNvPr id="5" name="Up-Down Arrow 4"/>
          <p:cNvSpPr/>
          <p:nvPr/>
        </p:nvSpPr>
        <p:spPr>
          <a:xfrm>
            <a:off x="4359837" y="3200400"/>
            <a:ext cx="318516" cy="2403566"/>
          </a:xfrm>
          <a:prstGeom prst="up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405240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143000" y="1600200"/>
            <a:ext cx="7086600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-SA" dirty="0"/>
              <a:t> </a:t>
            </a:r>
            <a:r>
              <a:rPr lang="ar-SA" sz="2400" dirty="0">
                <a:solidFill>
                  <a:srgbClr val="FF0000"/>
                </a:solidFill>
              </a:rPr>
              <a:t>البعد الثاني: </a:t>
            </a:r>
            <a:r>
              <a:rPr lang="ar-SA" sz="2400" dirty="0" smtClean="0"/>
              <a:t>معالجة </a:t>
            </a:r>
            <a:r>
              <a:rPr lang="ar-SA" sz="2400" dirty="0"/>
              <a:t>المعلومات </a:t>
            </a:r>
            <a:r>
              <a:rPr lang="en-US" sz="2400" dirty="0"/>
              <a:t>   :processer</a:t>
            </a:r>
            <a:r>
              <a:rPr lang="ar-SA" sz="2400" dirty="0"/>
              <a:t>بعد أن تم أخذ المعلومات، يتم التعامل معها حسب أحد النمطين التاليين:</a:t>
            </a:r>
            <a:br>
              <a:rPr lang="ar-SA" sz="2400" dirty="0"/>
            </a:br>
            <a:r>
              <a:rPr lang="ar-SA" sz="2400" dirty="0"/>
              <a:t>     </a:t>
            </a:r>
            <a:r>
              <a:rPr lang="ar-SA" sz="2400" b="1" dirty="0"/>
              <a:t>النمط الأول: </a:t>
            </a:r>
            <a:r>
              <a:rPr lang="ar-SA" sz="2400" dirty="0"/>
              <a:t>المتأمل، </a:t>
            </a:r>
            <a:r>
              <a:rPr lang="en-US" sz="2400" dirty="0"/>
              <a:t>watcher</a:t>
            </a:r>
            <a:r>
              <a:rPr lang="ar-SA" sz="2400" dirty="0"/>
              <a:t> : يقوم الشخص بمراجعة الشيء </a:t>
            </a:r>
            <a:r>
              <a:rPr lang="ar-SA" sz="2400" dirty="0" smtClean="0"/>
              <a:t>   </a:t>
            </a:r>
          </a:p>
          <a:p>
            <a:r>
              <a:rPr lang="ar-SA" sz="2400" dirty="0"/>
              <a:t> </a:t>
            </a:r>
            <a:r>
              <a:rPr lang="ar-SA" sz="2400" dirty="0" smtClean="0"/>
              <a:t>                   داخلياً</a:t>
            </a:r>
            <a:r>
              <a:rPr lang="ar-SA" sz="2400" dirty="0"/>
              <a:t>، وتأمل به، ويحاول </a:t>
            </a:r>
            <a:r>
              <a:rPr lang="ar-SA" sz="2400" dirty="0" smtClean="0"/>
              <a:t>معرفة </a:t>
            </a:r>
            <a:r>
              <a:rPr lang="ar-SA" sz="2400" dirty="0"/>
              <a:t>ماهيته.</a:t>
            </a:r>
            <a:br>
              <a:rPr lang="ar-SA" sz="2400" dirty="0"/>
            </a:br>
            <a:r>
              <a:rPr lang="ar-SA" sz="2400" dirty="0"/>
              <a:t>     </a:t>
            </a:r>
            <a:r>
              <a:rPr lang="ar-SA" sz="2400" b="1" dirty="0"/>
              <a:t>النمط الثاني: </a:t>
            </a:r>
            <a:r>
              <a:rPr lang="ar-SA" sz="2400" dirty="0"/>
              <a:t>محب العمل، </a:t>
            </a:r>
            <a:r>
              <a:rPr lang="en-US" sz="2400" dirty="0"/>
              <a:t>acting</a:t>
            </a:r>
            <a:r>
              <a:rPr lang="ar-SA" sz="2400" dirty="0"/>
              <a:t>: يطبق الأفكار على العالم </a:t>
            </a:r>
            <a:endParaRPr lang="ar-SA" sz="2400" dirty="0" smtClean="0"/>
          </a:p>
          <a:p>
            <a:r>
              <a:rPr lang="ar-SA" sz="2400" dirty="0"/>
              <a:t> </a:t>
            </a:r>
            <a:r>
              <a:rPr lang="ar-SA" sz="2400" dirty="0" smtClean="0"/>
              <a:t>                   الخارجي</a:t>
            </a:r>
            <a:r>
              <a:rPr lang="ar-SA" sz="2400" dirty="0"/>
              <a:t>، يحاول التفاعل مع الأشياء،  </a:t>
            </a:r>
            <a:r>
              <a:rPr lang="ar-SA" sz="2400" dirty="0" smtClean="0"/>
              <a:t> </a:t>
            </a:r>
            <a:r>
              <a:rPr lang="ar-SA" sz="2400" dirty="0"/>
              <a:t>يعمل أشياء </a:t>
            </a:r>
            <a:endParaRPr lang="ar-SA" sz="2400" dirty="0" smtClean="0"/>
          </a:p>
          <a:p>
            <a:r>
              <a:rPr lang="ar-SA" sz="2400" dirty="0"/>
              <a:t> </a:t>
            </a:r>
            <a:r>
              <a:rPr lang="ar-SA" sz="2400" dirty="0" smtClean="0"/>
              <a:t>                   ويجربها</a:t>
            </a:r>
            <a:r>
              <a:rPr lang="ar-SA" sz="2400" dirty="0"/>
              <a:t>، يقلب الأفكار على أوجه مختلفة</a:t>
            </a:r>
            <a:r>
              <a:rPr lang="ar-SA" dirty="0" smtClean="0"/>
              <a:t>.</a:t>
            </a:r>
          </a:p>
          <a:p>
            <a:endParaRPr lang="ar-SA" dirty="0"/>
          </a:p>
          <a:p>
            <a:r>
              <a:rPr lang="ar-SA" dirty="0"/>
              <a:t/>
            </a:r>
            <a:br>
              <a:rPr lang="ar-SA" dirty="0"/>
            </a:br>
            <a:endParaRPr lang="ar-SA" dirty="0" smtClean="0"/>
          </a:p>
          <a:p>
            <a:r>
              <a:rPr lang="ar-SA" dirty="0" smtClean="0"/>
              <a:t>                                  معالجة الخبرة  </a:t>
            </a:r>
            <a:r>
              <a:rPr lang="en-US" sz="1600" dirty="0" smtClean="0">
                <a:cs typeface="+mj-cs"/>
              </a:rPr>
              <a:t>Processing</a:t>
            </a:r>
            <a:endParaRPr lang="ar-SA" sz="1600" dirty="0">
              <a:cs typeface="+mj-cs"/>
            </a:endParaRPr>
          </a:p>
          <a:p>
            <a:r>
              <a:rPr lang="en-US" dirty="0"/>
              <a:t>Reflection</a:t>
            </a:r>
            <a:r>
              <a:rPr lang="ar-SA" dirty="0"/>
              <a:t>   </a:t>
            </a:r>
            <a:r>
              <a:rPr lang="ar-SA" dirty="0" smtClean="0"/>
              <a:t>التأمل                                                 العمل   </a:t>
            </a:r>
            <a:r>
              <a:rPr lang="en-US" dirty="0" smtClean="0"/>
              <a:t>Doing</a:t>
            </a:r>
            <a:endParaRPr lang="ar-SA" dirty="0" smtClean="0"/>
          </a:p>
          <a:p>
            <a:endParaRPr lang="ar-SA" dirty="0"/>
          </a:p>
          <a:p>
            <a:endParaRPr lang="ar-SA" dirty="0" smtClean="0"/>
          </a:p>
          <a:p>
            <a:endParaRPr lang="ar-SA" dirty="0"/>
          </a:p>
        </p:txBody>
      </p:sp>
      <p:sp>
        <p:nvSpPr>
          <p:cNvPr id="5" name="Left-Right Arrow 4"/>
          <p:cNvSpPr/>
          <p:nvPr/>
        </p:nvSpPr>
        <p:spPr>
          <a:xfrm>
            <a:off x="3581400" y="5334000"/>
            <a:ext cx="2895600" cy="228600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45440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219200" y="495300"/>
            <a:ext cx="6949440" cy="62179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ar-SA" b="1" dirty="0" smtClean="0"/>
          </a:p>
          <a:p>
            <a:r>
              <a:rPr lang="ar-SA" b="1" dirty="0" smtClean="0"/>
              <a:t>وبجمع هذين البعدين وأنماطهما الأربعة، نحصل على دائرة التعلم: </a:t>
            </a:r>
          </a:p>
          <a:p>
            <a:pPr algn="ctr"/>
            <a:r>
              <a:rPr lang="ar-SA" b="1" dirty="0" smtClean="0"/>
              <a:t>  </a:t>
            </a:r>
          </a:p>
          <a:p>
            <a:r>
              <a:rPr lang="ar-SA" b="1" dirty="0" smtClean="0"/>
              <a:t>                                               </a:t>
            </a:r>
            <a:r>
              <a:rPr lang="en-US" sz="1050" dirty="0" smtClean="0"/>
              <a:t>feeling</a:t>
            </a:r>
            <a:r>
              <a:rPr lang="ar-SA" b="1" dirty="0" smtClean="0"/>
              <a:t>           </a:t>
            </a:r>
          </a:p>
          <a:p>
            <a:r>
              <a:rPr lang="en-US" b="1" dirty="0" smtClean="0"/>
              <a:t>                    </a:t>
            </a:r>
            <a:r>
              <a:rPr lang="ar-SA" b="1" dirty="0" smtClean="0"/>
              <a:t>                           </a:t>
            </a:r>
            <a:endParaRPr lang="ar-SA" b="1" dirty="0"/>
          </a:p>
          <a:p>
            <a:r>
              <a:rPr lang="ar-SA" b="1" dirty="0" smtClean="0"/>
              <a:t>                                                    </a:t>
            </a:r>
            <a:r>
              <a:rPr lang="ar-SA" b="1" dirty="0" err="1" smtClean="0"/>
              <a:t>امكا</a:t>
            </a:r>
            <a:r>
              <a:rPr lang="ar-SA" b="1" dirty="0" smtClean="0"/>
              <a:t>                 </a:t>
            </a:r>
          </a:p>
          <a:p>
            <a:endParaRPr lang="ar-SA" b="1" dirty="0" smtClean="0"/>
          </a:p>
          <a:p>
            <a:endParaRPr lang="ar-SA" b="1" dirty="0"/>
          </a:p>
          <a:p>
            <a:endParaRPr lang="ar-SA" b="1" dirty="0" smtClean="0"/>
          </a:p>
          <a:p>
            <a:endParaRPr lang="ar-SA" b="1" dirty="0"/>
          </a:p>
          <a:p>
            <a:endParaRPr lang="ar-SA" b="1" dirty="0" smtClean="0"/>
          </a:p>
          <a:p>
            <a:endParaRPr lang="ar-SA" b="1" dirty="0"/>
          </a:p>
          <a:p>
            <a:endParaRPr lang="ar-SA" b="1" dirty="0" smtClean="0"/>
          </a:p>
          <a:p>
            <a:endParaRPr lang="ar-SA" b="1" dirty="0"/>
          </a:p>
          <a:p>
            <a:endParaRPr lang="ar-SA" b="1" dirty="0"/>
          </a:p>
          <a:p>
            <a:endParaRPr lang="ar-SA" b="1" dirty="0" smtClean="0"/>
          </a:p>
          <a:p>
            <a:endParaRPr lang="ar-SA" b="1" dirty="0"/>
          </a:p>
          <a:p>
            <a:endParaRPr lang="ar-SA" b="1" dirty="0" smtClean="0"/>
          </a:p>
          <a:p>
            <a:endParaRPr lang="ar-SA" b="1" dirty="0" smtClean="0"/>
          </a:p>
          <a:p>
            <a:endParaRPr lang="ar-SA" b="1" dirty="0"/>
          </a:p>
          <a:p>
            <a:r>
              <a:rPr lang="ar-SA" b="1" dirty="0" smtClean="0"/>
              <a:t>              </a:t>
            </a:r>
          </a:p>
          <a:p>
            <a:endParaRPr lang="ar-SA" dirty="0"/>
          </a:p>
        </p:txBody>
      </p:sp>
      <p:sp>
        <p:nvSpPr>
          <p:cNvPr id="8" name="Flowchart: Or 7"/>
          <p:cNvSpPr/>
          <p:nvPr/>
        </p:nvSpPr>
        <p:spPr>
          <a:xfrm>
            <a:off x="2667000" y="1771092"/>
            <a:ext cx="4648200" cy="4511040"/>
          </a:xfrm>
          <a:prstGeom prst="flowChartOr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777740" y="1965350"/>
            <a:ext cx="1066800" cy="16389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endParaRPr lang="ar-SA" sz="1200" dirty="0">
              <a:solidFill>
                <a:schemeClr val="bg1"/>
              </a:solidFill>
            </a:endParaRPr>
          </a:p>
          <a:p>
            <a:r>
              <a:rPr lang="ar-SA" sz="1050" dirty="0"/>
              <a:t>المعنى</a:t>
            </a:r>
            <a:r>
              <a:rPr lang="ar-SA" sz="1200" dirty="0" smtClean="0">
                <a:solidFill>
                  <a:schemeClr val="bg1"/>
                </a:solidFill>
              </a:rPr>
              <a:t>                           </a:t>
            </a:r>
          </a:p>
          <a:p>
            <a:r>
              <a:rPr lang="ar-SA" sz="1050" dirty="0" smtClean="0"/>
              <a:t>الس</a:t>
            </a:r>
            <a:endParaRPr lang="ar-SA" sz="1050" dirty="0"/>
          </a:p>
          <a:p>
            <a:r>
              <a:rPr lang="ar-SA" sz="1050" dirty="0"/>
              <a:t>الأفكار</a:t>
            </a:r>
          </a:p>
          <a:p>
            <a:endParaRPr lang="ar-SA" sz="1050" dirty="0"/>
          </a:p>
          <a:p>
            <a:r>
              <a:rPr lang="ar-SA" sz="1050" dirty="0"/>
              <a:t>السؤال الرئيسي: لماذا؟</a:t>
            </a:r>
          </a:p>
          <a:p>
            <a:endParaRPr lang="ar-SA" sz="1200" dirty="0">
              <a:solidFill>
                <a:schemeClr val="bg1"/>
              </a:solidFill>
            </a:endParaRPr>
          </a:p>
          <a:p>
            <a:endParaRPr lang="ar-SA" sz="1200" dirty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407230" y="2171719"/>
            <a:ext cx="1234440" cy="41549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1050" dirty="0" smtClean="0"/>
              <a:t>امكانية الاكتشاف الذاتي</a:t>
            </a:r>
          </a:p>
          <a:p>
            <a:r>
              <a:rPr lang="ar-SA" sz="1050" dirty="0" smtClean="0"/>
              <a:t>التغير</a:t>
            </a:r>
            <a:endParaRPr lang="ar-SA" sz="1050" dirty="0"/>
          </a:p>
        </p:txBody>
      </p:sp>
      <p:sp>
        <p:nvSpPr>
          <p:cNvPr id="16" name="TextBox 15"/>
          <p:cNvSpPr txBox="1"/>
          <p:nvPr/>
        </p:nvSpPr>
        <p:spPr>
          <a:xfrm>
            <a:off x="2943498" y="4084320"/>
            <a:ext cx="1394461" cy="57708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1050" dirty="0" smtClean="0"/>
              <a:t>عملي</a:t>
            </a:r>
          </a:p>
          <a:p>
            <a:r>
              <a:rPr lang="ar-SA" sz="1050" dirty="0" smtClean="0"/>
              <a:t>عمل يدوي</a:t>
            </a:r>
          </a:p>
          <a:p>
            <a:r>
              <a:rPr lang="ar-SA" sz="1050" dirty="0" smtClean="0"/>
              <a:t>عالم حقيقي</a:t>
            </a:r>
            <a:endParaRPr lang="ar-SA" sz="1050" dirty="0"/>
          </a:p>
        </p:txBody>
      </p:sp>
      <p:sp>
        <p:nvSpPr>
          <p:cNvPr id="17" name="TextBox 16"/>
          <p:cNvSpPr txBox="1"/>
          <p:nvPr/>
        </p:nvSpPr>
        <p:spPr>
          <a:xfrm>
            <a:off x="7315200" y="3892034"/>
            <a:ext cx="1371600" cy="25391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1050" dirty="0" smtClean="0"/>
              <a:t>Watching(reflection)</a:t>
            </a:r>
            <a:endParaRPr lang="ar-SA" sz="1050" dirty="0"/>
          </a:p>
        </p:txBody>
      </p:sp>
      <p:sp>
        <p:nvSpPr>
          <p:cNvPr id="18" name="TextBox 17"/>
          <p:cNvSpPr txBox="1"/>
          <p:nvPr/>
        </p:nvSpPr>
        <p:spPr>
          <a:xfrm>
            <a:off x="1524001" y="3899654"/>
            <a:ext cx="1005840" cy="25391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1050" dirty="0" smtClean="0">
                <a:cs typeface="+mj-cs"/>
              </a:rPr>
              <a:t>doing</a:t>
            </a:r>
            <a:endParaRPr lang="ar-SA" sz="1050" dirty="0">
              <a:cs typeface="+mj-cs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339270" y="3892034"/>
            <a:ext cx="794330" cy="25391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1050" b="1" dirty="0" smtClean="0">
                <a:solidFill>
                  <a:srgbClr val="FF0000"/>
                </a:solidFill>
                <a:cs typeface="+mj-cs"/>
              </a:rPr>
              <a:t>processing</a:t>
            </a:r>
            <a:endParaRPr lang="ar-SA" sz="1050" b="1" dirty="0">
              <a:solidFill>
                <a:srgbClr val="FF0000"/>
              </a:solidFill>
              <a:cs typeface="+mj-cs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472940" y="1133788"/>
            <a:ext cx="838200" cy="25391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1050" b="1" dirty="0">
                <a:solidFill>
                  <a:srgbClr val="FF0000"/>
                </a:solidFill>
              </a:rPr>
              <a:t>Perceiving</a:t>
            </a:r>
            <a:endParaRPr lang="ar-SA" sz="1050" b="1" dirty="0">
              <a:solidFill>
                <a:srgbClr val="FF000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 flipH="1">
            <a:off x="3785181" y="6424525"/>
            <a:ext cx="1525959" cy="25391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1050" dirty="0" smtClean="0"/>
              <a:t>thinking</a:t>
            </a:r>
            <a:endParaRPr lang="ar-SA" sz="1050" dirty="0"/>
          </a:p>
        </p:txBody>
      </p:sp>
      <p:cxnSp>
        <p:nvCxnSpPr>
          <p:cNvPr id="24" name="Straight Connector 23"/>
          <p:cNvCxnSpPr>
            <a:stCxn id="8" idx="7"/>
            <a:endCxn id="8" idx="3"/>
          </p:cNvCxnSpPr>
          <p:nvPr/>
        </p:nvCxnSpPr>
        <p:spPr>
          <a:xfrm flipH="1">
            <a:off x="3347713" y="2431719"/>
            <a:ext cx="3286774" cy="318978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>
            <a:stCxn id="8" idx="1"/>
          </p:cNvCxnSpPr>
          <p:nvPr/>
        </p:nvCxnSpPr>
        <p:spPr>
          <a:xfrm>
            <a:off x="3347713" y="2431719"/>
            <a:ext cx="3286774" cy="318978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42232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أنماط التعلم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ar-SA" sz="2400" b="1" dirty="0" smtClean="0">
                <a:solidFill>
                  <a:srgbClr val="FF0000"/>
                </a:solidFill>
              </a:rPr>
              <a:t>النمط 1</a:t>
            </a:r>
            <a:r>
              <a:rPr lang="ar-SA" sz="2400" dirty="0" smtClean="0"/>
              <a:t>: يهتم بالمعنى والأهداف الكبيرة والمهمة، وسؤاله المفضل هو لماذا؟ لماذا أتعلم هذا؟ لماذا هو مهم؟ لماذا يجب أن أستثمر وقتي؟ كذلك فهو </a:t>
            </a:r>
            <a:r>
              <a:rPr lang="ar-SA" sz="2400" smtClean="0"/>
              <a:t>يهتم بالناس والأفكار</a:t>
            </a:r>
            <a:r>
              <a:rPr lang="ar-SA" sz="2400" dirty="0" smtClean="0"/>
              <a:t>، ويستمتع بما يقوله الناس حول موضوع معين.</a:t>
            </a:r>
          </a:p>
          <a:p>
            <a:pPr marL="514350" indent="-514350">
              <a:buFont typeface="+mj-lt"/>
              <a:buAutoNum type="arabicPeriod"/>
            </a:pPr>
            <a:r>
              <a:rPr lang="ar-SA" sz="2400" b="1" dirty="0" smtClean="0">
                <a:solidFill>
                  <a:srgbClr val="FF0000"/>
                </a:solidFill>
              </a:rPr>
              <a:t>النمط 2:</a:t>
            </a:r>
            <a:r>
              <a:rPr lang="ar-SA" sz="2400" dirty="0" smtClean="0"/>
              <a:t> يحب التأمل والمراجعة والتفكير، والسؤال المفضل لديه هو ماذا؟، ماذا يقول الخبراء؟ ماذا يتوفر من معلومات؟ وماذا أجمع من معلومات؟</a:t>
            </a:r>
          </a:p>
          <a:p>
            <a:pPr marL="514350" indent="-514350">
              <a:buFont typeface="+mj-lt"/>
              <a:buAutoNum type="arabicPeriod"/>
            </a:pPr>
            <a:r>
              <a:rPr lang="ar-SA" sz="2400" b="1" dirty="0" smtClean="0">
                <a:solidFill>
                  <a:srgbClr val="FF0000"/>
                </a:solidFill>
              </a:rPr>
              <a:t>النمط 3: </a:t>
            </a:r>
            <a:r>
              <a:rPr lang="ar-SA" sz="2400" dirty="0" smtClean="0"/>
              <a:t>يحب أن يفكر ويتحرك سريعاً نحو العمل.</a:t>
            </a:r>
          </a:p>
          <a:p>
            <a:pPr marL="514350" indent="-514350">
              <a:buFont typeface="+mj-lt"/>
              <a:buAutoNum type="arabicPeriod"/>
            </a:pPr>
            <a:r>
              <a:rPr lang="ar-SA" sz="2400" b="1" dirty="0" smtClean="0">
                <a:solidFill>
                  <a:srgbClr val="FF0000"/>
                </a:solidFill>
              </a:rPr>
              <a:t>النمط 4:</a:t>
            </a:r>
            <a:r>
              <a:rPr lang="ar-SA" sz="2400" dirty="0" smtClean="0"/>
              <a:t> يحب العمل، ويعتمد على خبرته عندما يعمل. يقيم نفسه، وهو ديناميكي في بيئته. يعتقد بإمكانية أو احتمالية حدوث الأشياء، ويمكن أن يكون هو الأول في الحديث معك.</a:t>
            </a:r>
            <a:endParaRPr lang="ar-SA" sz="2400" dirty="0"/>
          </a:p>
        </p:txBody>
      </p:sp>
    </p:spTree>
    <p:extLst>
      <p:ext uri="{BB962C8B-B14F-4D97-AF65-F5344CB8AC3E}">
        <p14:creationId xmlns:p14="http://schemas.microsoft.com/office/powerpoint/2010/main" val="71293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1905385"/>
              </p:ext>
            </p:extLst>
          </p:nvPr>
        </p:nvGraphicFramePr>
        <p:xfrm>
          <a:off x="1066800" y="1142996"/>
          <a:ext cx="7010400" cy="448692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3505200"/>
                <a:gridCol w="3505200"/>
              </a:tblGrid>
              <a:tr h="402476"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النصف الأيمن من الدماغ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النصف الأيسر من الدماغ</a:t>
                      </a:r>
                      <a:endParaRPr lang="ar-SA" dirty="0"/>
                    </a:p>
                  </a:txBody>
                  <a:tcPr/>
                </a:tc>
              </a:tr>
              <a:tr h="402476">
                <a:tc>
                  <a:txBody>
                    <a:bodyPr/>
                    <a:lstStyle/>
                    <a:p>
                      <a:r>
                        <a:rPr lang="ar-SA" dirty="0" smtClean="0"/>
                        <a:t>غير لفظي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SA" dirty="0" smtClean="0"/>
                        <a:t>لفظي</a:t>
                      </a:r>
                      <a:endParaRPr lang="ar-SA" dirty="0"/>
                    </a:p>
                  </a:txBody>
                  <a:tcPr/>
                </a:tc>
              </a:tr>
              <a:tr h="402476">
                <a:tc>
                  <a:txBody>
                    <a:bodyPr/>
                    <a:lstStyle/>
                    <a:p>
                      <a:r>
                        <a:rPr lang="ar-SA" dirty="0" smtClean="0"/>
                        <a:t>يفضل الشرح المرئي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SA" dirty="0" smtClean="0"/>
                        <a:t>يفضل</a:t>
                      </a:r>
                      <a:r>
                        <a:rPr lang="ar-SA" baseline="0" dirty="0" smtClean="0"/>
                        <a:t> الشرح اللفظي</a:t>
                      </a:r>
                      <a:endParaRPr lang="ar-SA" dirty="0"/>
                    </a:p>
                  </a:txBody>
                  <a:tcPr/>
                </a:tc>
              </a:tr>
              <a:tr h="402476">
                <a:tc>
                  <a:txBody>
                    <a:bodyPr/>
                    <a:lstStyle/>
                    <a:p>
                      <a:r>
                        <a:rPr lang="ar-SA" dirty="0" smtClean="0"/>
                        <a:t>مركز الانفعالات والعواطف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SA" dirty="0" smtClean="0"/>
                        <a:t>مركز اللغة</a:t>
                      </a:r>
                      <a:endParaRPr lang="ar-SA" dirty="0"/>
                    </a:p>
                  </a:txBody>
                  <a:tcPr/>
                </a:tc>
              </a:tr>
              <a:tr h="402476">
                <a:tc>
                  <a:txBody>
                    <a:bodyPr/>
                    <a:lstStyle/>
                    <a:p>
                      <a:r>
                        <a:rPr lang="ar-SA" dirty="0" smtClean="0"/>
                        <a:t>خيالي 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SA" dirty="0" smtClean="0"/>
                        <a:t>واقعي</a:t>
                      </a:r>
                      <a:endParaRPr lang="ar-SA" dirty="0"/>
                    </a:p>
                  </a:txBody>
                  <a:tcPr/>
                </a:tc>
              </a:tr>
              <a:tr h="402476"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تركيب</a:t>
                      </a:r>
                      <a:r>
                        <a:rPr lang="ar-SA" baseline="0" dirty="0" smtClean="0"/>
                        <a:t> -كلي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تحليلي</a:t>
                      </a:r>
                      <a:endParaRPr lang="ar-SA" dirty="0"/>
                    </a:p>
                  </a:txBody>
                  <a:tcPr/>
                </a:tc>
              </a:tr>
              <a:tr h="402476"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يفضل النشاطات التي تتطلب التركيب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dirty="0" smtClean="0"/>
                        <a:t>يفضل النشاطات التي تتطلب التحليل</a:t>
                      </a:r>
                    </a:p>
                  </a:txBody>
                  <a:tcPr/>
                </a:tc>
              </a:tr>
              <a:tr h="402476"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تجريدي 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حسي</a:t>
                      </a:r>
                      <a:endParaRPr lang="ar-SA" dirty="0"/>
                    </a:p>
                  </a:txBody>
                  <a:tcPr/>
                </a:tc>
              </a:tr>
              <a:tr h="402476"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حدسي – آني - عشوائي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تسلسلي- منطقي</a:t>
                      </a:r>
                      <a:endParaRPr lang="ar-SA" dirty="0"/>
                    </a:p>
                  </a:txBody>
                  <a:tcPr/>
                </a:tc>
              </a:tr>
              <a:tr h="864636"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ينتج</a:t>
                      </a:r>
                      <a:r>
                        <a:rPr lang="ar-SA" baseline="0" dirty="0" smtClean="0"/>
                        <a:t> الافكار بطريقة حدسية</a:t>
                      </a:r>
                      <a:r>
                        <a:rPr lang="ar-SA" dirty="0" smtClean="0"/>
                        <a:t> 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dirty="0" smtClean="0"/>
                        <a:t>ينتج</a:t>
                      </a:r>
                      <a:r>
                        <a:rPr lang="ar-SA" baseline="0" dirty="0" smtClean="0"/>
                        <a:t> الافكار بطريقة منطقية</a:t>
                      </a:r>
                      <a:endParaRPr lang="ar-SA" dirty="0" smtClean="0"/>
                    </a:p>
                    <a:p>
                      <a:pPr rtl="1"/>
                      <a:endParaRPr lang="ar-SA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53821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990599"/>
          </a:xfrm>
        </p:spPr>
        <p:txBody>
          <a:bodyPr/>
          <a:lstStyle/>
          <a:p>
            <a:r>
              <a:rPr lang="ar-SA" dirty="0">
                <a:cs typeface="+mn-cs"/>
              </a:rPr>
              <a:t>انواع المتعلمين في نظام </a:t>
            </a:r>
            <a:r>
              <a:rPr lang="en-US" dirty="0">
                <a:cs typeface="+mn-cs"/>
              </a:rPr>
              <a:t>4MAT</a:t>
            </a:r>
            <a:endParaRPr lang="ar-SA" dirty="0">
              <a:cs typeface="+mn-cs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1828800"/>
            <a:ext cx="6400800" cy="4343400"/>
          </a:xfrm>
        </p:spPr>
        <p:txBody>
          <a:bodyPr>
            <a:normAutofit fontScale="92500"/>
          </a:bodyPr>
          <a:lstStyle/>
          <a:p>
            <a:pPr marL="514350" indent="-514350" algn="just">
              <a:buFont typeface="+mj-lt"/>
              <a:buAutoNum type="arabicPeriod"/>
            </a:pPr>
            <a:r>
              <a:rPr lang="ar-SA" b="1" dirty="0" smtClean="0">
                <a:solidFill>
                  <a:srgbClr val="FF0000"/>
                </a:solidFill>
              </a:rPr>
              <a:t>التخيلي: </a:t>
            </a:r>
            <a:r>
              <a:rPr lang="ar-SA" dirty="0" smtClean="0"/>
              <a:t>يدرك المعلومات مباشرة من خلال الخبرة المباشرة، معتمداً على حواسه، ثم يدمجها مع ذاته. يحاور ويستمع ويتبادل الأفكار مع غيره. إن سؤاله الرئيسي هو لماذا؟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ar-SA" b="1" dirty="0" smtClean="0">
                <a:solidFill>
                  <a:srgbClr val="FF0000"/>
                </a:solidFill>
              </a:rPr>
              <a:t>التحليلي: </a:t>
            </a:r>
            <a:r>
              <a:rPr lang="ar-SA" dirty="0" smtClean="0"/>
              <a:t>يدرك المعلومات بصورة مجردة ثم يعالجها بالتأمل. يتعلم بالتفكير يقضي الوقت بالتفكير والتأمل في خبرته، ويكامل بين خبرته السابقة مع الجديدة. منظم وعالج المشكلات بالمنطق والتحليل.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994453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457201"/>
            <a:ext cx="7772400" cy="685800"/>
          </a:xfrm>
        </p:spPr>
        <p:txBody>
          <a:bodyPr>
            <a:normAutofit/>
          </a:bodyPr>
          <a:lstStyle/>
          <a:p>
            <a:r>
              <a:rPr lang="ar-SA" sz="1400" dirty="0" smtClean="0"/>
              <a:t>تابع أنواع المتعلمين</a:t>
            </a:r>
            <a:endParaRPr lang="ar-SA" sz="14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1447800"/>
            <a:ext cx="6400800" cy="4800600"/>
          </a:xfrm>
        </p:spPr>
        <p:txBody>
          <a:bodyPr>
            <a:normAutofit fontScale="92500"/>
          </a:bodyPr>
          <a:lstStyle/>
          <a:p>
            <a:pPr marL="514350" indent="-514350" algn="just">
              <a:buFont typeface="+mj-lt"/>
              <a:buAutoNum type="arabicPeriod" startAt="3"/>
            </a:pPr>
            <a:r>
              <a:rPr lang="ar-SA" b="1" dirty="0" smtClean="0">
                <a:solidFill>
                  <a:srgbClr val="FF0000"/>
                </a:solidFill>
              </a:rPr>
              <a:t>البديهي الحسي: </a:t>
            </a:r>
            <a:r>
              <a:rPr lang="ar-SA" dirty="0" smtClean="0"/>
              <a:t>يتلقى المعلومة بصورة مجردة ثم يعالجها بصورة نشطة. يقضي الوقت لمعرفة ماذا يمكن عمله مما تعلمه. يمتاز بالحل العملي للمشكلات. يتعلم أكثر عندما يمارس بيده. سؤاله المفضل، كيف تعمل الأشياء؟</a:t>
            </a:r>
          </a:p>
          <a:p>
            <a:pPr marL="514350" indent="-514350" algn="just">
              <a:buFont typeface="+mj-lt"/>
              <a:buAutoNum type="arabicPeriod" startAt="3"/>
            </a:pPr>
            <a:r>
              <a:rPr lang="ar-SA" b="1" dirty="0" smtClean="0">
                <a:solidFill>
                  <a:srgbClr val="FF0000"/>
                </a:solidFill>
              </a:rPr>
              <a:t>الديناميكي النشط: </a:t>
            </a:r>
            <a:r>
              <a:rPr lang="ar-SA" dirty="0" smtClean="0"/>
              <a:t>يتلقى المعلومات بصورة مباشرة ويعالجها بصورة نشطة. يقضي الوقت بالتفكير في الاحتمالات المختلفة لما تعلمه. يتعلم بشكل أفضل عن طريق الاكتشاف الذاتي. </a:t>
            </a:r>
          </a:p>
          <a:p>
            <a:pPr marL="514350" indent="-514350" algn="r">
              <a:buFont typeface="+mj-lt"/>
              <a:buAutoNum type="arabicPeriod" startAt="3"/>
            </a:pP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862323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926</TotalTime>
  <Words>403</Words>
  <Application>Microsoft Office PowerPoint</Application>
  <PresentationFormat>On-screen Show (4:3)</PresentationFormat>
  <Paragraphs>82</Paragraphs>
  <Slides>8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4MAT</vt:lpstr>
      <vt:lpstr>يتم من خلال بعدين:   البعد الأول: تصور المعلومات   perceiving : ويعني استدخالها داخل العقل وهناك نمطان لتصور  الإنسان المعلومات.         النمط الأول: الخبرة feeler ، يحب أن يتعامل مع الخبرة ويعتمد على خبرته السابقة للحكم علها.        النمط الثاني: التفكير  thinker، يتعامل مع الخبرة ليكون منها المفاهيم المجردة.                                                                   الخبرة feeler                                                                                                     تصور المعلومات                                                                                              التجريد thinker</vt:lpstr>
      <vt:lpstr>PowerPoint Presentation</vt:lpstr>
      <vt:lpstr>PowerPoint Presentation</vt:lpstr>
      <vt:lpstr>أنماط التعلم</vt:lpstr>
      <vt:lpstr>PowerPoint Presentation</vt:lpstr>
      <vt:lpstr>انواع المتعلمين في نظام 4MAT</vt:lpstr>
      <vt:lpstr>تابع أنواع المتعلمين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4MAT</dc:title>
  <dc:creator>asus</dc:creator>
  <cp:lastModifiedBy>asus</cp:lastModifiedBy>
  <cp:revision>48</cp:revision>
  <dcterms:created xsi:type="dcterms:W3CDTF">2015-02-20T10:41:10Z</dcterms:created>
  <dcterms:modified xsi:type="dcterms:W3CDTF">2015-02-23T07:40:18Z</dcterms:modified>
</cp:coreProperties>
</file>