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0"/>
  </p:notesMasterIdLst>
  <p:handoutMasterIdLst>
    <p:handoutMasterId r:id="rId111"/>
  </p:handoutMasterIdLst>
  <p:sldIdLst>
    <p:sldId id="256" r:id="rId2"/>
    <p:sldId id="301" r:id="rId3"/>
    <p:sldId id="290" r:id="rId4"/>
    <p:sldId id="291" r:id="rId5"/>
    <p:sldId id="257" r:id="rId6"/>
    <p:sldId id="258" r:id="rId7"/>
    <p:sldId id="259" r:id="rId8"/>
    <p:sldId id="300" r:id="rId9"/>
    <p:sldId id="356" r:id="rId10"/>
    <p:sldId id="288" r:id="rId11"/>
    <p:sldId id="366" r:id="rId12"/>
    <p:sldId id="263" r:id="rId13"/>
    <p:sldId id="285" r:id="rId14"/>
    <p:sldId id="286" r:id="rId15"/>
    <p:sldId id="302" r:id="rId16"/>
    <p:sldId id="303" r:id="rId17"/>
    <p:sldId id="304" r:id="rId18"/>
    <p:sldId id="312" r:id="rId19"/>
    <p:sldId id="265" r:id="rId20"/>
    <p:sldId id="305" r:id="rId21"/>
    <p:sldId id="266" r:id="rId22"/>
    <p:sldId id="388" r:id="rId23"/>
    <p:sldId id="267" r:id="rId24"/>
    <p:sldId id="268" r:id="rId25"/>
    <p:sldId id="269" r:id="rId26"/>
    <p:sldId id="270" r:id="rId27"/>
    <p:sldId id="271" r:id="rId28"/>
    <p:sldId id="283" r:id="rId29"/>
    <p:sldId id="314" r:id="rId30"/>
    <p:sldId id="315" r:id="rId31"/>
    <p:sldId id="313" r:id="rId32"/>
    <p:sldId id="316" r:id="rId33"/>
    <p:sldId id="273" r:id="rId34"/>
    <p:sldId id="274" r:id="rId35"/>
    <p:sldId id="275" r:id="rId36"/>
    <p:sldId id="317" r:id="rId37"/>
    <p:sldId id="389" r:id="rId38"/>
    <p:sldId id="318" r:id="rId39"/>
    <p:sldId id="368" r:id="rId40"/>
    <p:sldId id="277" r:id="rId41"/>
    <p:sldId id="278" r:id="rId42"/>
    <p:sldId id="294" r:id="rId43"/>
    <p:sldId id="295" r:id="rId44"/>
    <p:sldId id="359" r:id="rId45"/>
    <p:sldId id="361" r:id="rId46"/>
    <p:sldId id="363" r:id="rId47"/>
    <p:sldId id="365" r:id="rId48"/>
    <p:sldId id="357" r:id="rId49"/>
    <p:sldId id="307" r:id="rId50"/>
    <p:sldId id="367" r:id="rId51"/>
    <p:sldId id="308" r:id="rId52"/>
    <p:sldId id="309" r:id="rId53"/>
    <p:sldId id="310" r:id="rId54"/>
    <p:sldId id="319" r:id="rId55"/>
    <p:sldId id="320" r:id="rId56"/>
    <p:sldId id="333" r:id="rId57"/>
    <p:sldId id="335" r:id="rId58"/>
    <p:sldId id="334" r:id="rId59"/>
    <p:sldId id="337" r:id="rId60"/>
    <p:sldId id="338" r:id="rId61"/>
    <p:sldId id="322" r:id="rId62"/>
    <p:sldId id="323" r:id="rId63"/>
    <p:sldId id="371" r:id="rId64"/>
    <p:sldId id="372" r:id="rId65"/>
    <p:sldId id="324" r:id="rId66"/>
    <p:sldId id="369" r:id="rId67"/>
    <p:sldId id="373" r:id="rId68"/>
    <p:sldId id="374" r:id="rId69"/>
    <p:sldId id="376" r:id="rId70"/>
    <p:sldId id="375" r:id="rId71"/>
    <p:sldId id="377" r:id="rId72"/>
    <p:sldId id="378" r:id="rId73"/>
    <p:sldId id="379" r:id="rId74"/>
    <p:sldId id="381" r:id="rId75"/>
    <p:sldId id="380" r:id="rId76"/>
    <p:sldId id="391" r:id="rId77"/>
    <p:sldId id="393" r:id="rId78"/>
    <p:sldId id="395" r:id="rId79"/>
    <p:sldId id="397" r:id="rId80"/>
    <p:sldId id="399" r:id="rId81"/>
    <p:sldId id="400" r:id="rId82"/>
    <p:sldId id="402" r:id="rId83"/>
    <p:sldId id="404" r:id="rId84"/>
    <p:sldId id="406" r:id="rId85"/>
    <p:sldId id="408" r:id="rId86"/>
    <p:sldId id="410" r:id="rId87"/>
    <p:sldId id="411" r:id="rId88"/>
    <p:sldId id="327" r:id="rId89"/>
    <p:sldId id="328" r:id="rId90"/>
    <p:sldId id="382" r:id="rId91"/>
    <p:sldId id="383" r:id="rId92"/>
    <p:sldId id="329" r:id="rId93"/>
    <p:sldId id="331" r:id="rId94"/>
    <p:sldId id="332" r:id="rId95"/>
    <p:sldId id="385" r:id="rId96"/>
    <p:sldId id="386" r:id="rId97"/>
    <p:sldId id="340" r:id="rId98"/>
    <p:sldId id="384" r:id="rId99"/>
    <p:sldId id="339" r:id="rId100"/>
    <p:sldId id="344" r:id="rId101"/>
    <p:sldId id="341" r:id="rId102"/>
    <p:sldId id="342" r:id="rId103"/>
    <p:sldId id="347" r:id="rId104"/>
    <p:sldId id="350" r:id="rId105"/>
    <p:sldId id="352" r:id="rId106"/>
    <p:sldId id="387" r:id="rId107"/>
    <p:sldId id="353" r:id="rId108"/>
    <p:sldId id="354" r:id="rId10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notesMaster" Target="notesMasters/notesMaster1.xml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B63823B-14D1-42BE-8953-26C36DA2D960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E92E186-FC9E-4953-950B-2AE2E1F4E1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5717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66A43F8-E293-4272-86C4-452E62A47CBB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9D8C31C-7A51-4ECF-9E65-21BCEB2890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889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8C31C-7A51-4ECF-9E65-21BCEB2890E2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906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3C988-F557-4EAA-AF0E-6E94D7F9EA84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D801-F2D2-4A0A-9DD6-B7F739AB10CB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37F6-0509-4299-931F-5F3A217AC26C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B2E9-BA4C-4C3F-AF5F-8FFC9830E5E2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ED6B-A2E2-4F68-9308-3600CA30C6CF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2EA7-CBF6-4A00-9F76-12B872DE62A0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D3AC-D7B7-4FD1-94EA-7FA5D1BF7403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E651B-AC6A-4E10-A595-02DA85E37C27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58715-2D36-404E-8868-40BBBEA0189C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190-044E-4C77-A578-09111576491B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5095C-D21F-4D55-8693-894BA1732339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63E28-9236-4BBB-A2E5-235F8FF26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Tw Cen MT Condensed Extra Bold" pitchFamily="34" charset="0"/>
                <a:cs typeface="Times New Roman" pitchFamily="18" charset="0"/>
              </a:rPr>
              <a:t>Measures of Mortality</a:t>
            </a:r>
            <a:endParaRPr lang="en-US" sz="6000" b="1" dirty="0">
              <a:latin typeface="Tw Cen MT Condensed Extra Bold" pitchFamily="34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E3B62-B8B3-4C5A-9849-D69D9CB42B6E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3259" y="332656"/>
            <a:ext cx="85344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Why Mid-year population</a:t>
            </a:r>
            <a:r>
              <a:rPr kumimoji="0" lang="en-US" sz="4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en-US" sz="3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484784"/>
            <a:ext cx="8534400" cy="3307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For example, for the crude death rate the number of persons exposed to the risk of dying (denominator): includes: Persons alive in Muharram 1 of the year previous year.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CD7D1-24E6-4FC0-B28E-B9DBA9EE6775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640960" cy="487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>
                <a:latin typeface="Arial Black" pitchFamily="34" charset="0"/>
              </a:rPr>
              <a:t>The reason for the difference between the crude mortality rates between country A and country B is that these two populations have markedly different age-structures. 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Country </a:t>
            </a:r>
            <a:r>
              <a:rPr lang="en-US" sz="3200" dirty="0">
                <a:latin typeface="Arial Black" pitchFamily="34" charset="0"/>
              </a:rPr>
              <a:t>A has a much older population than country B. </a:t>
            </a:r>
            <a:endParaRPr lang="en-US" sz="32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28827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3568" y="332656"/>
            <a:ext cx="5029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 Black" pitchFamily="34" charset="0"/>
              </a:rPr>
              <a:t>Table 3. Standard population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905000" y="1124745"/>
          <a:ext cx="4683225" cy="5472605"/>
        </p:xfrm>
        <a:graphic>
          <a:graphicData uri="http://schemas.openxmlformats.org/drawingml/2006/table">
            <a:tbl>
              <a:tblPr/>
              <a:tblGrid>
                <a:gridCol w="2218543"/>
                <a:gridCol w="2464682"/>
              </a:tblGrid>
              <a:tr h="11764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Age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Pop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Black" pitchFamily="34" charset="0"/>
                          <a:ea typeface="Calibri"/>
                          <a:cs typeface="Arial"/>
                        </a:rPr>
                        <a:t>100,000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Arial Black" pitchFamily="34" charset="0"/>
                          <a:ea typeface="Calibri"/>
                          <a:cs typeface="Arial"/>
                        </a:rPr>
                        <a:t>65,000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185,000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305559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2" y="116632"/>
            <a:ext cx="87369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 Black" pitchFamily="34" charset="0"/>
              </a:rPr>
              <a:t>Table </a:t>
            </a:r>
            <a:r>
              <a:rPr lang="en-US" sz="2000" dirty="0" smtClean="0">
                <a:latin typeface="Arial Black" pitchFamily="34" charset="0"/>
              </a:rPr>
              <a:t>3. - </a:t>
            </a:r>
            <a:r>
              <a:rPr lang="en-US" sz="2000" dirty="0">
                <a:latin typeface="Arial Black" pitchFamily="34" charset="0"/>
              </a:rPr>
              <a:t>calculation of the number of expected deaths for countries A and B applied to a standard population.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51521" y="1124742"/>
          <a:ext cx="8712967" cy="5400604"/>
        </p:xfrm>
        <a:graphic>
          <a:graphicData uri="http://schemas.openxmlformats.org/drawingml/2006/table">
            <a:tbl>
              <a:tblPr/>
              <a:tblGrid>
                <a:gridCol w="1656183"/>
                <a:gridCol w="3456384"/>
                <a:gridCol w="3600400"/>
              </a:tblGrid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Country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Expected deaths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Expected deaths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0.0012 x 100,000 = 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0.0042 x 100,000 = 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0.0036 x 65,000 = 234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0.0055 x 65,000 = 357.5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0.048 x 20,000 = 960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0.05 x 20,000 = 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Total expected deaths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1,314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1,777.5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Age adjusted 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1,134/185,000 = 7.1/1,000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1,777.5/185,000 =9.6/1000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Age standard rate ratio (B : A) = 9.6/ 7.1 = 1.35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17009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332656"/>
            <a:ext cx="8856984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our example</a:t>
            </a:r>
            <a:r>
              <a:rPr lang="en-US" sz="3200" dirty="0">
                <a:latin typeface="Arial Black" pitchFamily="34" charset="0"/>
              </a:rPr>
              <a:t>:</a:t>
            </a:r>
          </a:p>
          <a:p>
            <a:pPr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Comparative Mortality Ratio </a:t>
            </a:r>
            <a:r>
              <a:rPr lang="en-US" sz="3200" b="1" dirty="0" smtClean="0">
                <a:latin typeface="Arial Black" pitchFamily="34" charset="0"/>
              </a:rPr>
              <a:t>(CMR)</a:t>
            </a:r>
          </a:p>
          <a:p>
            <a:pPr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 </a:t>
            </a:r>
            <a:endParaRPr lang="en-US" sz="3200" b="1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 </a:t>
            </a:r>
            <a:r>
              <a:rPr lang="en-US" sz="3200" b="1" dirty="0" smtClean="0">
                <a:latin typeface="Arial Black" pitchFamily="34" charset="0"/>
              </a:rPr>
              <a:t>  = </a:t>
            </a:r>
            <a:r>
              <a:rPr lang="en-US" sz="3200" b="1" dirty="0">
                <a:latin typeface="Arial Black" pitchFamily="34" charset="0"/>
              </a:rPr>
              <a:t>9.6/7.1 = 1.35</a:t>
            </a:r>
            <a:endParaRPr lang="en-US" sz="3200" dirty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This </a:t>
            </a:r>
            <a:r>
              <a:rPr lang="en-US" sz="3200" dirty="0">
                <a:latin typeface="Arial Black" pitchFamily="34" charset="0"/>
              </a:rPr>
              <a:t>CMR is interpreted as: </a:t>
            </a: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after </a:t>
            </a:r>
            <a:r>
              <a:rPr lang="en-US" sz="3200" dirty="0">
                <a:latin typeface="Arial Black" pitchFamily="34" charset="0"/>
              </a:rPr>
              <a:t>controlling for </a:t>
            </a:r>
            <a:r>
              <a:rPr lang="en-US" sz="3200" dirty="0" smtClean="0">
                <a:latin typeface="Arial Black" pitchFamily="34" charset="0"/>
              </a:rPr>
              <a:t>the affects </a:t>
            </a:r>
            <a:r>
              <a:rPr lang="en-US" sz="3200" dirty="0">
                <a:latin typeface="Arial Black" pitchFamily="34" charset="0"/>
              </a:rPr>
              <a:t>of age, the mortality in Country B is 35% higher than in country 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90518969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 Black" pitchFamily="34" charset="0"/>
              </a:rPr>
              <a:t>Table 4. </a:t>
            </a:r>
            <a:r>
              <a:rPr lang="en-US" sz="2000" dirty="0" smtClean="0">
                <a:latin typeface="Arial Black" pitchFamily="34" charset="0"/>
              </a:rPr>
              <a:t>Number </a:t>
            </a:r>
            <a:r>
              <a:rPr lang="en-US" sz="2000" dirty="0">
                <a:latin typeface="Arial Black" pitchFamily="34" charset="0"/>
              </a:rPr>
              <a:t>of expected deaths if the population </a:t>
            </a:r>
            <a:r>
              <a:rPr lang="en-US" sz="2000" dirty="0" smtClean="0">
                <a:latin typeface="Arial Black" pitchFamily="34" charset="0"/>
              </a:rPr>
              <a:t>B had </a:t>
            </a:r>
            <a:r>
              <a:rPr lang="en-US" sz="2000" dirty="0">
                <a:latin typeface="Arial Black" pitchFamily="34" charset="0"/>
              </a:rPr>
              <a:t>the same age-specific mortality rates as Country A.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23529" y="1052736"/>
          <a:ext cx="8515671" cy="5328591"/>
        </p:xfrm>
        <a:graphic>
          <a:graphicData uri="http://schemas.openxmlformats.org/drawingml/2006/table">
            <a:tbl>
              <a:tblPr/>
              <a:tblGrid>
                <a:gridCol w="4561340"/>
                <a:gridCol w="3954331"/>
              </a:tblGrid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Expected deaths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0.0012 x 1,500,000 = 1,800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0.0036 x 550,000 = 1,980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0.048 x 120,000 = 5,760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Total expected deaths (E)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9,540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Total observed deaths (O)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15,300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Standardized Mortality </a:t>
                      </a:r>
                      <a:r>
                        <a:rPr lang="en-US" sz="24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Ratio (</a:t>
                      </a: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O/E) x </a:t>
                      </a:r>
                      <a:r>
                        <a:rPr lang="en-US" sz="24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100</a:t>
                      </a:r>
                      <a:endParaRPr lang="en-US" sz="24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160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9422477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404664"/>
            <a:ext cx="8928992" cy="3550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>
                <a:latin typeface="Arial Black" pitchFamily="34" charset="0"/>
              </a:rPr>
              <a:t>The expected deaths in Country </a:t>
            </a:r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>
                <a:latin typeface="Arial Black" pitchFamily="34" charset="0"/>
              </a:rPr>
              <a:t>are calculated by multiplying the age specific rate for Country A by the population of Country B in the corresponding age group. </a:t>
            </a:r>
            <a:endParaRPr lang="en-US" sz="32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82754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457200"/>
            <a:ext cx="8610600" cy="355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sum of the age categories gives the total number of deaths that would be experienced in country A if it had the same mortality experience as country B.</a:t>
            </a:r>
            <a:endParaRPr lang="en-US" sz="3200" dirty="0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404664"/>
            <a:ext cx="8280920" cy="425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200" dirty="0">
                <a:latin typeface="Arial Black" pitchFamily="34" charset="0"/>
              </a:rPr>
              <a:t>An overall summary measure can then be calculated, that is, the standardized mortality ratio (SMR), which is the ratio of the observed number of deaths to the expected number of deaths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53736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108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0" y="366306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SMR = </a:t>
            </a:r>
            <a:endParaRPr lang="en-US" sz="3200" dirty="0" smtClean="0">
              <a:latin typeface="Arial Black" pitchFamily="34" charset="0"/>
            </a:endParaRPr>
          </a:p>
          <a:p>
            <a:endParaRPr lang="en-US" sz="3200" dirty="0">
              <a:latin typeface="Arial Black" pitchFamily="34" charset="0"/>
            </a:endParaRPr>
          </a:p>
          <a:p>
            <a:endParaRPr lang="en-US" sz="3200" dirty="0" smtClean="0">
              <a:latin typeface="Arial Black" pitchFamily="34" charset="0"/>
            </a:endParaRPr>
          </a:p>
          <a:p>
            <a:endParaRPr lang="en-US" sz="3200" dirty="0">
              <a:latin typeface="Arial Black" pitchFamily="34" charset="0"/>
            </a:endParaRPr>
          </a:p>
          <a:p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1864" y="879317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Observed number of deaths (O) X 100%</a:t>
            </a:r>
            <a:br>
              <a:rPr lang="en-US" sz="2800" dirty="0">
                <a:latin typeface="Arial Black" pitchFamily="34" charset="0"/>
              </a:rPr>
            </a:b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408248" y="1612692"/>
            <a:ext cx="6255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Expected number of deaths (E)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99592" y="1484784"/>
            <a:ext cx="72728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99592" y="2289909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SMR = </a:t>
            </a:r>
            <a:r>
              <a:rPr lang="en-US" sz="3200" u="sng" dirty="0">
                <a:latin typeface="Arial Black" pitchFamily="34" charset="0"/>
              </a:rPr>
              <a:t>160</a:t>
            </a:r>
            <a:r>
              <a:rPr lang="en-US" sz="3200" dirty="0">
                <a:latin typeface="Arial Black" pitchFamily="34" charset="0"/>
              </a:rPr>
              <a:t> = 1.6 X 100 </a:t>
            </a:r>
            <a:r>
              <a:rPr lang="en-US" sz="3200" dirty="0" smtClean="0">
                <a:latin typeface="Arial Black" pitchFamily="34" charset="0"/>
              </a:rPr>
              <a:t>= 160</a:t>
            </a:r>
            <a:r>
              <a:rPr lang="en-US" sz="3200" dirty="0">
                <a:latin typeface="Arial Black" pitchFamily="34" charset="0"/>
              </a:rPr>
              <a:t/>
            </a:r>
            <a:br>
              <a:rPr lang="en-US" sz="3200" dirty="0">
                <a:latin typeface="Arial Black" pitchFamily="34" charset="0"/>
              </a:rPr>
            </a:br>
            <a:r>
              <a:rPr lang="en-US" sz="3200" dirty="0">
                <a:latin typeface="Arial Black" pitchFamily="34" charset="0"/>
              </a:rPr>
              <a:t>           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392468"/>
            <a:ext cx="9053664" cy="3490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This means: The </a:t>
            </a:r>
            <a:r>
              <a:rPr lang="en-US" sz="3200" dirty="0">
                <a:latin typeface="Arial Black" pitchFamily="34" charset="0"/>
              </a:rPr>
              <a:t>number of observed deaths in Country B is 60% higher than the number we would expect if Country B had the same mortality experience as Country A.</a:t>
            </a:r>
          </a:p>
        </p:txBody>
      </p:sp>
    </p:spTree>
    <p:extLst>
      <p:ext uri="{BB962C8B-B14F-4D97-AF65-F5344CB8AC3E}">
        <p14:creationId xmlns:p14="http://schemas.microsoft.com/office/powerpoint/2010/main" xmlns="" val="96309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Rectangle 11"/>
          <p:cNvSpPr/>
          <p:nvPr/>
        </p:nvSpPr>
        <p:spPr>
          <a:xfrm>
            <a:off x="251520" y="476672"/>
            <a:ext cx="8534400" cy="199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plus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all persons born during year </a:t>
            </a: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minus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all persons who die during year, 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Rectangle 12"/>
          <p:cNvSpPr/>
          <p:nvPr/>
        </p:nvSpPr>
        <p:spPr>
          <a:xfrm>
            <a:off x="251520" y="2780928"/>
            <a:ext cx="8610600" cy="134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adjustments made for persons who moved in or out.</a:t>
            </a:r>
            <a:endParaRPr lang="en-US" sz="3200" b="1" dirty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9100" y="332656"/>
            <a:ext cx="8458200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A common solution to this problem of determining the population at risk is to estimate the population at mid-year. </a:t>
            </a:r>
          </a:p>
        </p:txBody>
      </p:sp>
      <p:sp>
        <p:nvSpPr>
          <p:cNvPr id="9" name="Rectangle 8"/>
          <p:cNvSpPr/>
          <p:nvPr/>
        </p:nvSpPr>
        <p:spPr>
          <a:xfrm>
            <a:off x="467544" y="3140968"/>
            <a:ext cx="8366820" cy="199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In our example (1432H):</a:t>
            </a:r>
          </a:p>
          <a:p>
            <a:pPr lvl="0" algn="just" eaLnBrk="0" fontAlgn="base" hangingPunct="0">
              <a:lnSpc>
                <a:spcPts val="51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he population at risk will be the population on Rajab1.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60D2-A4A5-4123-B82C-F6AFC66EC8CB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8610600" cy="6337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b="1" u="sng" dirty="0" smtClean="0">
                <a:latin typeface="Arial Black" pitchFamily="34" charset="0"/>
                <a:cs typeface="Aharoni" pitchFamily="2" charset="-79"/>
              </a:rPr>
              <a:t>Cause-specific Mortality Rate </a:t>
            </a:r>
          </a:p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• Is Mortality from a specified cause for a population during a specified time period. </a:t>
            </a:r>
          </a:p>
          <a:p>
            <a:pPr>
              <a:lnSpc>
                <a:spcPts val="3400"/>
              </a:lnSpc>
            </a:pPr>
            <a:endParaRPr lang="en-US" sz="3200" b="1" dirty="0" smtClean="0">
              <a:latin typeface="Arial Black" pitchFamily="34" charset="0"/>
              <a:cs typeface="Aharoni" pitchFamily="2" charset="-79"/>
            </a:endParaRPr>
          </a:p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• The numerator is the number of deaths from that cause.</a:t>
            </a:r>
          </a:p>
          <a:p>
            <a:pPr>
              <a:lnSpc>
                <a:spcPts val="30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 </a:t>
            </a:r>
          </a:p>
          <a:p>
            <a:pPr>
              <a:lnSpc>
                <a:spcPts val="47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 The denominator remains the size of the population at the mid-point of the time period.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E2F-CC6C-4596-8F66-090F7DC4215A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228600"/>
            <a:ext cx="8686800" cy="529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  <a:cs typeface="Aharoni" pitchFamily="2" charset="-79"/>
              </a:rPr>
              <a:t>Example: </a:t>
            </a:r>
          </a:p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In the previous example: suppose the tuberculosis death in 1432H was 5. </a:t>
            </a:r>
          </a:p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Calculate mortality rate due to TB.</a:t>
            </a:r>
          </a:p>
          <a:p>
            <a:pPr>
              <a:lnSpc>
                <a:spcPts val="3000"/>
              </a:lnSpc>
            </a:pPr>
            <a:endParaRPr lang="en-US" sz="2800" b="1" dirty="0" smtClean="0">
              <a:latin typeface="Arial Black" pitchFamily="34" charset="0"/>
              <a:cs typeface="Aharoni" pitchFamily="2" charset="-79"/>
            </a:endParaRPr>
          </a:p>
          <a:p>
            <a:pPr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  <a:cs typeface="Aharoni" pitchFamily="2" charset="-79"/>
              </a:rPr>
              <a:t>Numerator: number of deaths due to TB = 5</a:t>
            </a:r>
          </a:p>
          <a:p>
            <a:pPr marL="2774950" indent="-2774950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  <a:cs typeface="Aharoni" pitchFamily="2" charset="-79"/>
              </a:rPr>
              <a:t>Denominator: Mid-year population 150,000</a:t>
            </a:r>
          </a:p>
          <a:p>
            <a:pPr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  <a:cs typeface="Aharoni" pitchFamily="2" charset="-79"/>
              </a:rPr>
              <a:t>Mortality rate due to TB = </a:t>
            </a:r>
          </a:p>
          <a:p>
            <a:pPr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  <a:cs typeface="Aharoni" pitchFamily="2" charset="-79"/>
              </a:rPr>
              <a:t>         (5/150,000) x 100,000 = 3.3/100,000</a:t>
            </a:r>
            <a:endParaRPr lang="ar-SA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AutoShape 2"/>
          <p:cNvSpPr txBox="1">
            <a:spLocks noChangeArrowheads="1"/>
          </p:cNvSpPr>
          <p:nvPr/>
        </p:nvSpPr>
        <p:spPr>
          <a:xfrm>
            <a:off x="395536" y="190500"/>
            <a:ext cx="7924800" cy="790228"/>
          </a:xfrm>
          <a:prstGeom prst="roundRect">
            <a:avLst>
              <a:gd name="adj" fmla="val 21667"/>
            </a:avLst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rial Black" pitchFamily="34" charset="0"/>
              </a:rPr>
              <a:t>The Age Specific Death Rate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97859817"/>
              </p:ext>
            </p:extLst>
          </p:nvPr>
        </p:nvGraphicFramePr>
        <p:xfrm>
          <a:off x="1894136" y="1340768"/>
          <a:ext cx="4927600" cy="1512168"/>
        </p:xfrm>
        <a:graphic>
          <a:graphicData uri="http://schemas.openxmlformats.org/presentationml/2006/ole">
            <p:oleObj spid="_x0000_s1051" name="Equation" r:id="rId3" imgW="1231366" imgH="431613" progId="Equation.3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51520" y="2852936"/>
            <a:ext cx="87129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en-US" sz="28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Where:</a:t>
            </a:r>
          </a:p>
          <a:p>
            <a:pPr>
              <a:lnSpc>
                <a:spcPts val="4200"/>
              </a:lnSpc>
            </a:pPr>
            <a:r>
              <a:rPr lang="en-US" sz="28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ASDR</a:t>
            </a: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= The Age Specific Death Rate.</a:t>
            </a:r>
          </a:p>
          <a:p>
            <a:pPr>
              <a:lnSpc>
                <a:spcPts val="4200"/>
              </a:lnSpc>
            </a:pPr>
            <a:r>
              <a:rPr lang="en-US" sz="2800" dirty="0" err="1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D</a:t>
            </a:r>
            <a:r>
              <a:rPr lang="en-US" sz="2800" baseline="-25000" dirty="0" err="1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x</a:t>
            </a: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= Deaths for population at age x during </a:t>
            </a:r>
          </a:p>
          <a:p>
            <a:pPr marL="809625" indent="-715963">
              <a:lnSpc>
                <a:spcPts val="4200"/>
              </a:lnSpc>
              <a:tabLst>
                <a:tab pos="8253413" algn="l"/>
              </a:tabLst>
            </a:pP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 </a:t>
            </a:r>
            <a:r>
              <a:rPr lang="ar-SA" sz="28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  </a:t>
            </a:r>
            <a:r>
              <a:rPr lang="en-US" sz="28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   the </a:t>
            </a: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year.</a:t>
            </a:r>
          </a:p>
          <a:p>
            <a:pPr marL="809625" indent="-809625">
              <a:lnSpc>
                <a:spcPts val="4200"/>
              </a:lnSpc>
            </a:pPr>
            <a:r>
              <a:rPr lang="en-US" sz="2800" dirty="0" err="1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P</a:t>
            </a:r>
            <a:r>
              <a:rPr lang="en-US" sz="2800" baseline="-25000" dirty="0" err="1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x</a:t>
            </a: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= Mid year Population for the population </a:t>
            </a:r>
            <a:r>
              <a:rPr lang="en-US" sz="2800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 at </a:t>
            </a:r>
            <a:r>
              <a:rPr lang="en-US" sz="2800" dirty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age x</a:t>
            </a:r>
            <a:endParaRPr lang="ar-SA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8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4" name="Group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83750522"/>
              </p:ext>
            </p:extLst>
          </p:nvPr>
        </p:nvGraphicFramePr>
        <p:xfrm>
          <a:off x="290935" y="1196752"/>
          <a:ext cx="8568953" cy="5538983"/>
        </p:xfrm>
        <a:graphic>
          <a:graphicData uri="http://schemas.openxmlformats.org/drawingml/2006/table">
            <a:tbl>
              <a:tblPr rtl="1"/>
              <a:tblGrid>
                <a:gridCol w="2855728"/>
                <a:gridCol w="2857496"/>
                <a:gridCol w="2855729"/>
              </a:tblGrid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Deaths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Mid year Population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Age Group</a:t>
                      </a:r>
                      <a:endParaRPr kumimoji="0" lang="en-US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89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4143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73795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19 – 15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4740</a:t>
                      </a:r>
                      <a:endParaRPr kumimoji="0" lang="ar-SA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48764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24 – 20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4304</a:t>
                      </a:r>
                      <a:endParaRPr kumimoji="0" lang="ar-SA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43635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29 – 25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3883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63337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34 – 30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89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4062</a:t>
                      </a:r>
                      <a:endParaRPr kumimoji="0" lang="ar-SA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34423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39 – 35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4597</a:t>
                      </a:r>
                      <a:endParaRPr kumimoji="0" lang="ar-SA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26983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44 – 40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61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5085</a:t>
                      </a:r>
                      <a:endParaRPr kumimoji="0" lang="ar-SA" sz="4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24548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49 - 45</a:t>
                      </a:r>
                      <a:endParaRPr kumimoji="0" lang="ar-SA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11663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Deaths </a:t>
            </a:r>
            <a:r>
              <a:rPr lang="en-US" dirty="0">
                <a:latin typeface="Arial Black" pitchFamily="34" charset="0"/>
              </a:rPr>
              <a:t>during the year and the population at the mid year for the different age groups </a:t>
            </a:r>
            <a:endParaRPr lang="ar-SA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51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4" name="Group 3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47962447"/>
              </p:ext>
            </p:extLst>
          </p:nvPr>
        </p:nvGraphicFramePr>
        <p:xfrm>
          <a:off x="179512" y="688132"/>
          <a:ext cx="8856983" cy="5738594"/>
        </p:xfrm>
        <a:graphic>
          <a:graphicData uri="http://schemas.openxmlformats.org/drawingml/2006/table">
            <a:tbl>
              <a:tblPr rtl="1"/>
              <a:tblGrid>
                <a:gridCol w="2151190"/>
                <a:gridCol w="2158584"/>
                <a:gridCol w="2580615"/>
                <a:gridCol w="1966594"/>
              </a:tblGrid>
              <a:tr h="94066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ASDR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Death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Mid year Population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ts val="2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Age Group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marT="45724" marB="45724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56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4143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73795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19 – 15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97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4740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48764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24 – 20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4304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43635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29 – 25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61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3883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63337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34 – 30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118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4062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34423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39 – 35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170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4597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26983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44 – 40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Arial" charset="0"/>
                        </a:rPr>
                        <a:t>207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5085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24548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haroni" pitchFamily="2" charset="-79"/>
                          <a:ea typeface="Times New Roman" pitchFamily="18" charset="0"/>
                          <a:cs typeface="Simplified Arabic" pitchFamily="2" charset="-78"/>
                        </a:rPr>
                        <a:t>49 - 45</a:t>
                      </a:r>
                    </a:p>
                  </a:txBody>
                  <a:tcPr marT="45724" marB="45724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AutoShape 2"/>
          <p:cNvSpPr txBox="1">
            <a:spLocks noChangeArrowheads="1"/>
          </p:cNvSpPr>
          <p:nvPr/>
        </p:nvSpPr>
        <p:spPr>
          <a:xfrm>
            <a:off x="323528" y="116632"/>
            <a:ext cx="7924800" cy="571500"/>
          </a:xfrm>
          <a:prstGeom prst="roundRect">
            <a:avLst>
              <a:gd name="adj" fmla="val 21667"/>
            </a:avLst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Arial Black" pitchFamily="34" charset="0"/>
              </a:rPr>
              <a:t>The age Specific Death Rates</a:t>
            </a:r>
          </a:p>
        </p:txBody>
      </p:sp>
    </p:spTree>
    <p:extLst>
      <p:ext uri="{BB962C8B-B14F-4D97-AF65-F5344CB8AC3E}">
        <p14:creationId xmlns:p14="http://schemas.microsoft.com/office/powerpoint/2010/main" xmlns="" val="90486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476672"/>
            <a:ext cx="8640960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endParaRPr lang="en-US" sz="3200" dirty="0">
              <a:latin typeface="Arial Black" pitchFamily="34" charset="0"/>
            </a:endParaRPr>
          </a:p>
          <a:p>
            <a:pPr>
              <a:lnSpc>
                <a:spcPts val="5200"/>
              </a:lnSpc>
            </a:pPr>
            <a:r>
              <a:rPr lang="en-US" sz="3600" b="1" dirty="0">
                <a:latin typeface="Arial Black" pitchFamily="34" charset="0"/>
              </a:rPr>
              <a:t>Why Age Specific Death Rates</a:t>
            </a:r>
            <a:r>
              <a:rPr lang="en-US" sz="3600" b="1" dirty="0" smtClean="0">
                <a:latin typeface="Arial Black" pitchFamily="34" charset="0"/>
              </a:rPr>
              <a:t>?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2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Can </a:t>
            </a:r>
            <a:r>
              <a:rPr lang="en-US" sz="3200" dirty="0">
                <a:latin typeface="Arial Black" pitchFamily="34" charset="0"/>
              </a:rPr>
              <a:t>compare mortality at different </a:t>
            </a:r>
            <a:r>
              <a:rPr lang="en-US" sz="3200" dirty="0" smtClean="0">
                <a:latin typeface="Arial Black" pitchFamily="34" charset="0"/>
              </a:rPr>
              <a:t>ages.</a:t>
            </a:r>
          </a:p>
          <a:p>
            <a:pPr marL="457200" indent="-457200">
              <a:lnSpc>
                <a:spcPts val="52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Can </a:t>
            </a:r>
            <a:r>
              <a:rPr lang="en-US" sz="3200" dirty="0">
                <a:latin typeface="Arial Black" pitchFamily="34" charset="0"/>
              </a:rPr>
              <a:t>compare mortality in the same age groups over time and/or between countries and areas</a:t>
            </a:r>
          </a:p>
        </p:txBody>
      </p:sp>
    </p:spTree>
    <p:extLst>
      <p:ext uri="{BB962C8B-B14F-4D97-AF65-F5344CB8AC3E}">
        <p14:creationId xmlns:p14="http://schemas.microsoft.com/office/powerpoint/2010/main" xmlns="" val="206590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676400"/>
          </a:xfrm>
        </p:spPr>
        <p:txBody>
          <a:bodyPr anchor="ctr">
            <a:noAutofit/>
          </a:bodyPr>
          <a:lstStyle/>
          <a:p>
            <a:pPr algn="l"/>
            <a:r>
              <a:rPr lang="en-US" sz="4000" b="1" dirty="0" smtClean="0">
                <a:latin typeface="Arial Black" pitchFamily="34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Arial Black" pitchFamily="34" charset="0"/>
                <a:cs typeface="Times New Roman" pitchFamily="18" charset="0"/>
              </a:rPr>
            </a:br>
            <a:r>
              <a:rPr lang="en-US" sz="4000" b="1" dirty="0" smtClean="0">
                <a:latin typeface="Arial Black" pitchFamily="34" charset="0"/>
                <a:cs typeface="Times New Roman" pitchFamily="18" charset="0"/>
              </a:rPr>
              <a:t>3- </a:t>
            </a:r>
            <a:r>
              <a:rPr lang="en-US" sz="4000" b="1" u="sng" dirty="0">
                <a:latin typeface="Arial Black" pitchFamily="34" charset="0"/>
                <a:cs typeface="Times New Roman" pitchFamily="18" charset="0"/>
              </a:rPr>
              <a:t>Infant mortality rates (IMR):</a:t>
            </a:r>
            <a:r>
              <a:rPr lang="en-US" sz="4000" dirty="0">
                <a:latin typeface="Arial Black" pitchFamily="34" charset="0"/>
                <a:cs typeface="Times New Roman" pitchFamily="18" charset="0"/>
              </a:rPr>
              <a:t/>
            </a:r>
            <a:br>
              <a:rPr lang="en-US" sz="4000" dirty="0">
                <a:latin typeface="Arial Black" pitchFamily="34" charset="0"/>
                <a:cs typeface="Times New Roman" pitchFamily="18" charset="0"/>
              </a:rPr>
            </a:br>
            <a:endParaRPr lang="en-US" sz="40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1752600"/>
            <a:ext cx="8610600" cy="4528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 Are </a:t>
            </a:r>
            <a:r>
              <a:rPr lang="en-US" sz="3200" b="1" dirty="0">
                <a:latin typeface="Arial Black" pitchFamily="34" charset="0"/>
                <a:cs typeface="Times New Roman" pitchFamily="18" charset="0"/>
              </a:rPr>
              <a:t>the most common used rates for measuring the risk of dying during the first year of life. 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lnSpc>
                <a:spcPts val="5000"/>
              </a:lnSpc>
            </a:pPr>
            <a:endParaRPr lang="en-US" sz="3200" b="1" dirty="0">
              <a:latin typeface="Arial Black" pitchFamily="34" charset="0"/>
              <a:cs typeface="Times New Roman" pitchFamily="18" charset="0"/>
            </a:endParaRPr>
          </a:p>
          <a:p>
            <a:pPr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 These </a:t>
            </a:r>
            <a:r>
              <a:rPr lang="en-US" sz="3200" b="1" dirty="0">
                <a:latin typeface="Arial Black" pitchFamily="34" charset="0"/>
                <a:cs typeface="Times New Roman" pitchFamily="18" charset="0"/>
              </a:rPr>
              <a:t>rates are </a:t>
            </a: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the </a:t>
            </a:r>
            <a:r>
              <a:rPr lang="en-US" sz="3200" b="1" dirty="0">
                <a:latin typeface="Arial Black" pitchFamily="34" charset="0"/>
                <a:cs typeface="Times New Roman" pitchFamily="18" charset="0"/>
              </a:rPr>
              <a:t>most frequently used measures for comparing health services among nations. 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63-C76E-40B3-BEC9-8D1805858AD7}" type="datetime1">
              <a:rPr lang="en-US" smtClean="0"/>
              <a:pPr/>
              <a:t>2/6/2015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108" y="476672"/>
            <a:ext cx="8856984" cy="24189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5" indent="-3175" algn="just">
              <a:lnSpc>
                <a:spcPts val="54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Arial Black" pitchFamily="34" charset="0"/>
              </a:rPr>
              <a:t>- Mortality is a term which means “death” or describes death and related issues.</a:t>
            </a:r>
          </a:p>
          <a:p>
            <a:pPr marL="0" indent="0">
              <a:lnSpc>
                <a:spcPts val="5400"/>
              </a:lnSpc>
              <a:buNone/>
              <a:defRPr/>
            </a:pPr>
            <a:endParaRPr lang="ar-SA" dirty="0" smtClean="0">
              <a:latin typeface="Arial Black" pitchFamily="34" charset="0"/>
            </a:endParaRPr>
          </a:p>
          <a:p>
            <a:pPr algn="just">
              <a:lnSpc>
                <a:spcPts val="5400"/>
              </a:lnSpc>
              <a:buFont typeface="Wingdings" pitchFamily="2" charset="2"/>
              <a:buNone/>
              <a:defRPr/>
            </a:pPr>
            <a:r>
              <a:rPr lang="en-US" dirty="0" smtClean="0"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029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2" descr="C:\Users\toshiba\Desktop\infant and child mortail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856984" cy="56886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9512" y="187569"/>
            <a:ext cx="8284840" cy="762000"/>
          </a:xfrm>
          <a:prstGeom prst="roundRect">
            <a:avLst>
              <a:gd name="adj" fmla="val 21667"/>
            </a:avLst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smtClean="0">
                <a:latin typeface="Arial Black" pitchFamily="34" charset="0"/>
              </a:rPr>
              <a:t>Infant Mortality Rate , Saudi Arabia (2000-2011)</a:t>
            </a: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69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8534400" cy="3887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600" b="1" u="sng" dirty="0" smtClean="0">
                <a:latin typeface="Arial Black" pitchFamily="34" charset="0"/>
                <a:cs typeface="Times New Roman" pitchFamily="18" charset="0"/>
              </a:rPr>
              <a:t>High infant mortality rates are</a:t>
            </a:r>
            <a:r>
              <a:rPr lang="en-US" sz="3600" b="1" dirty="0" smtClean="0">
                <a:latin typeface="Arial Black" pitchFamily="34" charset="0"/>
                <a:cs typeface="Times New Roman" pitchFamily="18" charset="0"/>
              </a:rPr>
              <a:t>: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1- Reflection of poor economic conditions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2- unmet health care needs and 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3- other unfavorable environmental factors. </a:t>
            </a:r>
            <a:endParaRPr lang="en-US" sz="32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48D07-C937-4DCF-8E02-C4C67A0C22C8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3528" y="4149080"/>
            <a:ext cx="1353256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baseline="-25000" dirty="0" smtClean="0">
                <a:latin typeface="Arial Black" pitchFamily="34" charset="0"/>
                <a:cs typeface="Times New Roman" pitchFamily="18" charset="0"/>
              </a:rPr>
              <a:t>IMR =</a:t>
            </a:r>
            <a:endParaRPr lang="en-US" sz="4400" baseline="-25000" dirty="0">
              <a:latin typeface="Arial Black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797152"/>
            <a:ext cx="80915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 Black" pitchFamily="34" charset="0"/>
                <a:cs typeface="Times New Roman" pitchFamily="18" charset="0"/>
              </a:rPr>
              <a:t>number of infant deaths </a:t>
            </a:r>
            <a:r>
              <a:rPr lang="en-US" sz="2800" b="1" dirty="0" smtClean="0">
                <a:latin typeface="Arial Black" pitchFamily="34" charset="0"/>
                <a:cs typeface="Times New Roman" pitchFamily="18" charset="0"/>
              </a:rPr>
              <a:t>age 0-365 days</a:t>
            </a:r>
            <a:endParaRPr lang="en-US" sz="2800" b="1" dirty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95536" y="5445224"/>
            <a:ext cx="67056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7544" y="5589240"/>
            <a:ext cx="66456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Black" pitchFamily="34" charset="0"/>
                <a:cs typeface="Times New Roman" pitchFamily="18" charset="0"/>
              </a:rPr>
              <a:t>Number of live </a:t>
            </a:r>
            <a:r>
              <a:rPr lang="en-US" sz="2800" b="1" dirty="0" smtClean="0">
                <a:latin typeface="Arial Black" pitchFamily="34" charset="0"/>
                <a:cs typeface="Times New Roman" pitchFamily="18" charset="0"/>
              </a:rPr>
              <a:t>births during year</a:t>
            </a:r>
            <a:endParaRPr lang="en-US" sz="28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921625" y="5301208"/>
            <a:ext cx="1222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Arial Black" pitchFamily="34" charset="0"/>
                <a:cs typeface="Times New Roman" pitchFamily="18" charset="0"/>
              </a:rPr>
              <a:t>1000 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596336" y="5229200"/>
            <a:ext cx="434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1536383"/>
              </p:ext>
            </p:extLst>
          </p:nvPr>
        </p:nvGraphicFramePr>
        <p:xfrm>
          <a:off x="1143000" y="228600"/>
          <a:ext cx="5715000" cy="6467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9042"/>
                <a:gridCol w="3345958"/>
              </a:tblGrid>
              <a:tr h="77160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Infant mortality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876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702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53.3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34.6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10.9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008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9.0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28600" y="105822"/>
            <a:ext cx="8610600" cy="265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Suppose at KKU hospital, 20 infants died during 1432H. The number of live births for the same year was 2600. Calculate IMR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17BD0-9B58-4F9B-AB47-A06FC30DE8CF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1520" y="2996952"/>
            <a:ext cx="8610600" cy="1241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Numerator: number of infants died = 20</a:t>
            </a:r>
          </a:p>
          <a:p>
            <a:pPr marL="2774950" indent="-2774950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Denominator: Number of live births = 2600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4114800"/>
            <a:ext cx="8458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IMR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= </a:t>
            </a:r>
          </a:p>
          <a:p>
            <a:pPr marL="3087688" lvl="0" indent="-3087688" algn="just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20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1000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= </a:t>
            </a:r>
            <a:r>
              <a:rPr lang="en-US" sz="3200" b="1" dirty="0" smtClean="0">
                <a:latin typeface="Arial Black" pitchFamily="34" charset="0"/>
                <a:cs typeface="Times New Roman" pitchFamily="18" charset="0"/>
              </a:rPr>
              <a:t>7.7</a:t>
            </a:r>
            <a:r>
              <a:rPr lang="en-US" sz="2400" b="1" dirty="0" smtClean="0">
                <a:latin typeface="Arial Black" pitchFamily="34" charset="0"/>
                <a:cs typeface="Times New Roman" pitchFamily="18" charset="0"/>
              </a:rPr>
              <a:t>/</a:t>
            </a:r>
            <a:r>
              <a:rPr lang="en-US" sz="2800" b="1" dirty="0" smtClean="0">
                <a:latin typeface="Arial Black" pitchFamily="34" charset="0"/>
                <a:cs typeface="Times New Roman" pitchFamily="18" charset="0"/>
              </a:rPr>
              <a:t>1000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5715000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rial Black" pitchFamily="34" charset="0"/>
              </a:rPr>
              <a:t>2600</a:t>
            </a:r>
            <a:endParaRPr lang="ar-SA" sz="2800" dirty="0">
              <a:latin typeface="Arial Black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62000" y="5638800"/>
            <a:ext cx="1295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8600" y="533400"/>
            <a:ext cx="8686800" cy="214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That is; 7.7 infant deaths per 1,000 live births in 1432H.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87AF-9084-4ABA-93DE-9DFE6BEE735D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1000" y="2743200"/>
            <a:ext cx="8359080" cy="2140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5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Neonatal mortality rate </a:t>
            </a: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(NMR</a:t>
            </a:r>
            <a:r>
              <a:rPr lang="en-US" sz="3200" b="1" i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just" fontAlgn="base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Measures risk of dying among new born infants under the age 28 days.</a:t>
            </a:r>
            <a:endParaRPr lang="en-US" sz="28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2362200"/>
            <a:ext cx="6172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85800" y="1371600"/>
            <a:ext cx="7239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deaths for infants under 28 days of age</a:t>
            </a:r>
            <a:endParaRPr lang="en-US" sz="2800" b="1" dirty="0" smtClean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2514600"/>
            <a:ext cx="5457521" cy="1174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lnSpc>
                <a:spcPts val="4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live birth in the </a:t>
            </a:r>
          </a:p>
          <a:p>
            <a:pPr lvl="0" algn="ctr" fontAlgn="base">
              <a:lnSpc>
                <a:spcPts val="4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same year</a:t>
            </a:r>
            <a:endParaRPr lang="en-US" sz="2800" b="1" dirty="0" smtClean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91400" y="2057400"/>
            <a:ext cx="1518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 1,000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304800" y="457200"/>
            <a:ext cx="2425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NMR </a:t>
            </a:r>
            <a:r>
              <a:rPr lang="en-US" sz="36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=</a:t>
            </a:r>
            <a:r>
              <a:rPr lang="en-US" sz="36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ar-SA" sz="4400" dirty="0">
              <a:latin typeface="Arial Black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137-D9C6-4078-8A6F-16607F6FD96D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79512" y="3861048"/>
            <a:ext cx="86868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Example: In the previous example: </a:t>
            </a:r>
          </a:p>
          <a:p>
            <a:pPr marL="0" marR="0" lvl="0" indent="0" algn="l" defTabSz="914400" rtl="0" eaLnBrk="1" fontAlgn="base" latinLnBrk="0" hangingPunct="1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suppose out of the 20 who died, 12 died in the first 28 days. Calculate NMR for 1432H. 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304800"/>
            <a:ext cx="883920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indent="-2246313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Numerator: number died in ( 0- 28) days = 12</a:t>
            </a:r>
          </a:p>
          <a:p>
            <a:pPr marL="2774950" indent="-2774950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Denominator: Number of live births = 2600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F2D05-1F0E-495D-A260-8F6219FAD7E7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" y="1828800"/>
            <a:ext cx="2048959" cy="681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NMR =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2667000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12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x 1,000 = 4.6/1000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2600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4114800"/>
            <a:ext cx="7279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4.6 deaths per 1,000 live births.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04800" y="381000"/>
            <a:ext cx="8610600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Postneonatal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mortality rate (PNMR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):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ts val="53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who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died after 28 days of age.</a:t>
            </a:r>
          </a:p>
          <a:p>
            <a:pPr lvl="0" algn="just" eaLnBrk="0" fontAlgn="base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For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previous example:</a:t>
            </a:r>
          </a:p>
          <a:p>
            <a:pPr lvl="0" algn="just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he number of infants who died after 28 days of age is 8. (20 - 12 = 8).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39DC-E2F9-4C0E-97D2-9B252FEE7BAF}" type="datetime1">
              <a:rPr lang="en-US" smtClean="0"/>
              <a:pPr/>
              <a:t>2/6/2015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6354-FBC0-4473-957D-477556406C01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1000" y="3810000"/>
            <a:ext cx="845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43400" y="4191000"/>
            <a:ext cx="40815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1,000 = 3.1/1000</a:t>
            </a:r>
            <a:endParaRPr lang="en-US" sz="4000" dirty="0"/>
          </a:p>
        </p:txBody>
      </p:sp>
      <p:sp>
        <p:nvSpPr>
          <p:cNvPr id="12" name="Rectangle 11"/>
          <p:cNvSpPr/>
          <p:nvPr/>
        </p:nvSpPr>
        <p:spPr>
          <a:xfrm>
            <a:off x="228600" y="5562600"/>
            <a:ext cx="8587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3.1/1000 deaths per 1,000 live births.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352800" y="4572000"/>
            <a:ext cx="914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43000" y="4343400"/>
            <a:ext cx="1936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PNMR =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3505200" y="396240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3352800" y="457200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2600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79512" y="1447800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PNMR =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deaths for infants more than 28 days old through the age of 1 year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latin typeface="Arial Black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5800" y="2971800"/>
            <a:ext cx="77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live birth in the same year</a:t>
            </a:r>
            <a:endParaRPr lang="en-US" sz="2800" b="1" dirty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990600" y="2895600"/>
            <a:ext cx="6477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625636" y="2590800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 1,000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260648"/>
            <a:ext cx="8640960" cy="5978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100"/>
              </a:lnSpc>
            </a:pPr>
            <a:r>
              <a:rPr lang="en-US" sz="4400" b="1" dirty="0" smtClean="0">
                <a:latin typeface="Arial Black" pitchFamily="34" charset="0"/>
              </a:rPr>
              <a:t>Maternal </a:t>
            </a:r>
            <a:r>
              <a:rPr lang="en-US" sz="4400" b="1" dirty="0">
                <a:latin typeface="Arial Black" pitchFamily="34" charset="0"/>
              </a:rPr>
              <a:t>Mortality</a:t>
            </a:r>
            <a:endParaRPr lang="en-US" sz="4400" dirty="0">
              <a:latin typeface="Arial Black" pitchFamily="34" charset="0"/>
            </a:endParaRPr>
          </a:p>
          <a:p>
            <a:pPr>
              <a:lnSpc>
                <a:spcPts val="51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Definition</a:t>
            </a:r>
            <a:r>
              <a:rPr lang="en-US" sz="3200" dirty="0">
                <a:latin typeface="Arial Black" pitchFamily="34" charset="0"/>
              </a:rPr>
              <a:t>:</a:t>
            </a:r>
          </a:p>
          <a:p>
            <a:pPr>
              <a:lnSpc>
                <a:spcPts val="5100"/>
              </a:lnSpc>
            </a:pPr>
            <a:r>
              <a:rPr lang="en-US" sz="3200" dirty="0">
                <a:latin typeface="Arial Black" pitchFamily="34" charset="0"/>
              </a:rPr>
              <a:t>‘Maternal death</a:t>
            </a:r>
            <a:r>
              <a:rPr lang="en-US" sz="3200" dirty="0" smtClean="0">
                <a:latin typeface="Arial Black" pitchFamily="34" charset="0"/>
              </a:rPr>
              <a:t>’ is </a:t>
            </a:r>
            <a:r>
              <a:rPr lang="en-US" sz="3200" dirty="0">
                <a:latin typeface="Arial Black" pitchFamily="34" charset="0"/>
              </a:rPr>
              <a:t>death of a woman</a:t>
            </a:r>
          </a:p>
          <a:p>
            <a:pPr marL="914400" lvl="1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while </a:t>
            </a:r>
            <a:r>
              <a:rPr lang="en-US" sz="3200" dirty="0">
                <a:latin typeface="Arial Black" pitchFamily="34" charset="0"/>
              </a:rPr>
              <a:t>pregnant ,or</a:t>
            </a:r>
          </a:p>
          <a:p>
            <a:pPr marL="914400" lvl="1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within </a:t>
            </a:r>
            <a:r>
              <a:rPr lang="en-US" sz="3200" dirty="0">
                <a:latin typeface="Arial Black" pitchFamily="34" charset="0"/>
              </a:rPr>
              <a:t>42 days of termination of </a:t>
            </a:r>
            <a:r>
              <a:rPr lang="en-US" sz="3200" dirty="0" smtClean="0">
                <a:latin typeface="Arial Black" pitchFamily="34" charset="0"/>
              </a:rPr>
              <a:t>pregnancy.</a:t>
            </a:r>
            <a:endParaRPr lang="en-US" sz="3200" dirty="0">
              <a:latin typeface="Arial Black" pitchFamily="34" charset="0"/>
            </a:endParaRPr>
          </a:p>
          <a:p>
            <a:pPr marL="57150" indent="-57150"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Irrespective </a:t>
            </a:r>
            <a:r>
              <a:rPr lang="en-US" sz="3200" dirty="0">
                <a:latin typeface="Arial Black" pitchFamily="34" charset="0"/>
              </a:rPr>
              <a:t>of the duration or site of the </a:t>
            </a:r>
            <a:r>
              <a:rPr lang="en-US" sz="3200" dirty="0" smtClean="0">
                <a:latin typeface="Arial Black" pitchFamily="34" charset="0"/>
              </a:rPr>
              <a:t>pregnancy.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0993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457200"/>
            <a:ext cx="8763000" cy="536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4000" b="1" u="sng" dirty="0" smtClean="0">
                <a:latin typeface="Aharoni" pitchFamily="2" charset="-79"/>
                <a:ea typeface="Times New Roman" pitchFamily="18" charset="0"/>
                <a:cs typeface="Aharoni" pitchFamily="2" charset="-79"/>
              </a:rPr>
              <a:t>Why  look at mortality rates</a:t>
            </a:r>
            <a:r>
              <a:rPr lang="en-US" sz="4000" b="1" dirty="0" smtClean="0">
                <a:latin typeface="Aharoni" pitchFamily="2" charset="-79"/>
                <a:ea typeface="Times New Roman" pitchFamily="18" charset="0"/>
                <a:cs typeface="Aharoni" pitchFamily="2" charset="-79"/>
              </a:rPr>
              <a:t>?</a:t>
            </a:r>
          </a:p>
          <a:p>
            <a:pPr>
              <a:lnSpc>
                <a:spcPts val="5200"/>
              </a:lnSpc>
            </a:pP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1- </a:t>
            </a: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Expressing mortality in quantitative terms allow comparison of death: </a:t>
            </a:r>
          </a:p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1- between people in different geographic areas or different countries.</a:t>
            </a:r>
          </a:p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2- between subgroups in the a population or country.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B8A61-8C63-48FC-AF54-11A7EA9C1E3E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9552" y="476672"/>
            <a:ext cx="7992888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100"/>
              </a:lnSpc>
            </a:pPr>
            <a:r>
              <a:rPr lang="en-US" sz="3200" dirty="0">
                <a:latin typeface="Arial Black" pitchFamily="34" charset="0"/>
              </a:rPr>
              <a:t>From any cause related to, or aggravated by the pregnancy or its management </a:t>
            </a: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Not </a:t>
            </a:r>
            <a:r>
              <a:rPr lang="en-US" sz="3200" dirty="0">
                <a:latin typeface="Arial Black" pitchFamily="34" charset="0"/>
              </a:rPr>
              <a:t>from accidental causes </a:t>
            </a:r>
          </a:p>
        </p:txBody>
      </p:sp>
    </p:spTree>
    <p:extLst>
      <p:ext uri="{BB962C8B-B14F-4D97-AF65-F5344CB8AC3E}">
        <p14:creationId xmlns:p14="http://schemas.microsoft.com/office/powerpoint/2010/main" xmlns="" val="13340071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404664"/>
            <a:ext cx="856895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latin typeface="Arial Black" pitchFamily="34" charset="0"/>
            </a:endParaRPr>
          </a:p>
          <a:p>
            <a:r>
              <a:rPr lang="en-US" sz="3600" b="1" dirty="0">
                <a:latin typeface="Arial Black" pitchFamily="34" charset="0"/>
              </a:rPr>
              <a:t>Maternal Mortality Indicators</a:t>
            </a:r>
            <a:endParaRPr lang="en-US" sz="3600" dirty="0">
              <a:latin typeface="Arial Black" pitchFamily="34" charset="0"/>
            </a:endParaRPr>
          </a:p>
          <a:p>
            <a:endParaRPr lang="en-US" sz="3200" dirty="0">
              <a:latin typeface="Arial Black" pitchFamily="34" charset="0"/>
            </a:endParaRP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u="sng" dirty="0" smtClean="0">
                <a:latin typeface="Arial Black" pitchFamily="34" charset="0"/>
              </a:rPr>
              <a:t>Maternal </a:t>
            </a:r>
            <a:r>
              <a:rPr lang="en-US" sz="3200" u="sng" dirty="0">
                <a:latin typeface="Arial Black" pitchFamily="34" charset="0"/>
              </a:rPr>
              <a:t>mortality </a:t>
            </a:r>
            <a:r>
              <a:rPr lang="en-US" sz="3200" i="1" u="sng" dirty="0">
                <a:latin typeface="Arial Black" pitchFamily="34" charset="0"/>
              </a:rPr>
              <a:t>ratio </a:t>
            </a:r>
            <a:r>
              <a:rPr lang="en-US" sz="3200" dirty="0">
                <a:latin typeface="Arial Black" pitchFamily="34" charset="0"/>
              </a:rPr>
              <a:t>(per 100,000 live births -or per 1000 live births)</a:t>
            </a: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u="sng" dirty="0" smtClean="0">
                <a:latin typeface="Arial Black" pitchFamily="34" charset="0"/>
              </a:rPr>
              <a:t>Maternal </a:t>
            </a:r>
            <a:r>
              <a:rPr lang="en-US" sz="3200" u="sng" dirty="0">
                <a:latin typeface="Arial Black" pitchFamily="34" charset="0"/>
              </a:rPr>
              <a:t>mortality </a:t>
            </a:r>
            <a:r>
              <a:rPr lang="en-US" sz="3200" i="1" u="sng" dirty="0" smtClean="0">
                <a:latin typeface="Arial Black" pitchFamily="34" charset="0"/>
              </a:rPr>
              <a:t>rate </a:t>
            </a:r>
            <a:r>
              <a:rPr lang="en-US" sz="3200" dirty="0" smtClean="0">
                <a:latin typeface="Arial Black" pitchFamily="34" charset="0"/>
              </a:rPr>
              <a:t>(</a:t>
            </a:r>
            <a:r>
              <a:rPr lang="en-US" sz="3200" dirty="0">
                <a:latin typeface="Arial Black" pitchFamily="34" charset="0"/>
              </a:rPr>
              <a:t>per 100,000 women of childbearing age)</a:t>
            </a:r>
          </a:p>
          <a:p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266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2970" y="197634"/>
            <a:ext cx="8712968" cy="676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rial Black" pitchFamily="34" charset="0"/>
              </a:rPr>
              <a:t>Maternal Mortality Ratio</a:t>
            </a:r>
            <a:endParaRPr lang="en-US" sz="3600" dirty="0">
              <a:latin typeface="Arial Black" pitchFamily="34" charset="0"/>
            </a:endParaRPr>
          </a:p>
          <a:p>
            <a:pPr>
              <a:lnSpc>
                <a:spcPts val="384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Number </a:t>
            </a:r>
            <a:r>
              <a:rPr lang="en-US" sz="3200" dirty="0">
                <a:latin typeface="Arial Black" pitchFamily="34" charset="0"/>
              </a:rPr>
              <a:t>of women who die as a result of complications of pregnancy or childbearing in a given year per 100,000 </a:t>
            </a:r>
            <a:r>
              <a:rPr lang="en-US" sz="3200" i="1" dirty="0">
                <a:latin typeface="Arial Black" pitchFamily="34" charset="0"/>
              </a:rPr>
              <a:t>live </a:t>
            </a:r>
            <a:r>
              <a:rPr lang="en-US" sz="3200" i="1" dirty="0" smtClean="0">
                <a:latin typeface="Arial Black" pitchFamily="34" charset="0"/>
              </a:rPr>
              <a:t>births </a:t>
            </a:r>
            <a:r>
              <a:rPr lang="en-US" sz="3200" dirty="0" smtClean="0">
                <a:latin typeface="Arial Black" pitchFamily="34" charset="0"/>
              </a:rPr>
              <a:t>in </a:t>
            </a:r>
            <a:r>
              <a:rPr lang="en-US" sz="3200" dirty="0">
                <a:latin typeface="Arial Black" pitchFamily="34" charset="0"/>
              </a:rPr>
              <a:t>that </a:t>
            </a:r>
            <a:r>
              <a:rPr lang="en-US" sz="3200" dirty="0" smtClean="0">
                <a:latin typeface="Arial Black" pitchFamily="34" charset="0"/>
              </a:rPr>
              <a:t>year </a:t>
            </a:r>
          </a:p>
          <a:p>
            <a:endParaRPr lang="en-US" sz="3200" dirty="0">
              <a:latin typeface="Arial Black" pitchFamily="34" charset="0"/>
            </a:endParaRPr>
          </a:p>
          <a:p>
            <a:pPr marL="457200" indent="-45720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Represents </a:t>
            </a:r>
            <a:r>
              <a:rPr lang="en-US" sz="3200" dirty="0">
                <a:latin typeface="Arial Black" pitchFamily="34" charset="0"/>
              </a:rPr>
              <a:t>the risk associated with each pregnancy, i.e., the obstetric </a:t>
            </a:r>
            <a:r>
              <a:rPr lang="en-US" sz="3200" dirty="0" smtClean="0">
                <a:latin typeface="Arial Black" pitchFamily="34" charset="0"/>
              </a:rPr>
              <a:t>risk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742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332656"/>
            <a:ext cx="8605464" cy="4528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numerator is the number of deaths in a year from puerperal causes. (complications of pregnancy, childbirth, </a:t>
            </a: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puerperium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). </a:t>
            </a:r>
          </a:p>
          <a:p>
            <a:pPr marL="0" marR="0" lvl="0" indent="0" algn="just" defTabSz="914400" rtl="0" eaLnBrk="0" fontAlgn="base" latinLnBrk="0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The denominator is the number of live births during the same year.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2AE7A-76CE-4E7B-877A-18FDCC553DB0}" type="datetime1">
              <a:rPr lang="en-US" smtClean="0"/>
              <a:pPr/>
              <a:t>2/6/2015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81000" y="381000"/>
            <a:ext cx="7924800" cy="185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MMRatio</a:t>
            </a: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=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otal maternal deaths for a period (year)</a:t>
            </a:r>
            <a:endParaRPr kumimoji="0" lang="en-US" sz="1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066800" y="2439988"/>
            <a:ext cx="6096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168460" y="214918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100,000</a:t>
            </a:r>
            <a:endParaRPr lang="en-US" sz="3200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2514600"/>
            <a:ext cx="8229600" cy="108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live birth in the </a:t>
            </a:r>
          </a:p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same year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1BE53-8965-4FA8-8F80-A5F1BC6DF29C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3733800"/>
            <a:ext cx="8229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Example: </a:t>
            </a:r>
          </a:p>
          <a:p>
            <a:pPr lvl="0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year-end of 1432H report from the obstetrical ward: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28600" y="228600"/>
            <a:ext cx="8763000" cy="235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was 3 deaths (2 abortions, 1 pregnancy complications). </a:t>
            </a:r>
          </a:p>
          <a:p>
            <a:pPr marL="0" marR="0" lvl="0" indent="0" algn="l" defTabSz="914400" rtl="0" eaLnBrk="1" fontAlgn="base" latinLnBrk="0" hangingPunct="1">
              <a:lnSpc>
                <a:spcPts val="4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2-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number of live born was as before (2600).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D5B9-6E2C-4F93-AD69-3972733B0953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2667000"/>
            <a:ext cx="8610600" cy="1241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indent="-2246313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Numerator: number of mothers died = 3</a:t>
            </a:r>
          </a:p>
          <a:p>
            <a:pPr marL="2774950" indent="-2774950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Denominator: Number of live births = 2600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2098" y="4155460"/>
            <a:ext cx="3988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1,000 = 1.15/1000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8489" y="4248834"/>
            <a:ext cx="2687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 err="1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MMRatio</a:t>
            </a:r>
            <a:r>
              <a:rPr lang="en-US" sz="36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8" name="Rectangle 7"/>
          <p:cNvSpPr/>
          <p:nvPr/>
        </p:nvSpPr>
        <p:spPr>
          <a:xfrm>
            <a:off x="3923928" y="39872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lang="ar-SA" sz="2800" dirty="0">
              <a:latin typeface="Arial Black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43300" y="4602479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2600</a:t>
            </a:r>
            <a:endParaRPr lang="en-US" sz="2800" dirty="0">
              <a:latin typeface="Arial Black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543300" y="4500602"/>
            <a:ext cx="1066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8600" y="5257800"/>
            <a:ext cx="8672092" cy="1349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1.15/1000 maternal deaths per 1,000 live births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0404" y="260648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 Black" pitchFamily="34" charset="0"/>
              </a:rPr>
              <a:t>Maternal </a:t>
            </a:r>
            <a:r>
              <a:rPr lang="en-US" sz="3600" b="1" dirty="0">
                <a:latin typeface="Arial Black" pitchFamily="34" charset="0"/>
              </a:rPr>
              <a:t>Mortality </a:t>
            </a:r>
            <a:r>
              <a:rPr lang="en-US" sz="3600" b="1" dirty="0" smtClean="0">
                <a:latin typeface="Arial Black" pitchFamily="34" charset="0"/>
              </a:rPr>
              <a:t>Rate</a:t>
            </a:r>
            <a:endParaRPr lang="en-US" sz="3200" dirty="0" smtClean="0">
              <a:latin typeface="Arial Black" pitchFamily="34" charset="0"/>
            </a:endParaRPr>
          </a:p>
          <a:p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Number </a:t>
            </a:r>
            <a:r>
              <a:rPr lang="en-US" sz="3200" dirty="0">
                <a:latin typeface="Arial Black" pitchFamily="34" charset="0"/>
              </a:rPr>
              <a:t>of women who die as a result of complications of pregnancy or childbearing in a given year per 100,000 </a:t>
            </a:r>
            <a:r>
              <a:rPr lang="en-US" sz="3200" i="1" dirty="0">
                <a:latin typeface="Arial Black" pitchFamily="34" charset="0"/>
              </a:rPr>
              <a:t>women of childbearing </a:t>
            </a:r>
            <a:r>
              <a:rPr lang="en-US" sz="3200" i="1" dirty="0" smtClean="0">
                <a:latin typeface="Arial Black" pitchFamily="34" charset="0"/>
              </a:rPr>
              <a:t>age </a:t>
            </a:r>
            <a:r>
              <a:rPr lang="en-US" sz="3200" dirty="0" smtClean="0">
                <a:latin typeface="Arial Black" pitchFamily="34" charset="0"/>
              </a:rPr>
              <a:t>in </a:t>
            </a:r>
            <a:r>
              <a:rPr lang="en-US" sz="3200" dirty="0">
                <a:latin typeface="Arial Black" pitchFamily="34" charset="0"/>
              </a:rPr>
              <a:t>the </a:t>
            </a:r>
            <a:r>
              <a:rPr lang="en-US" sz="3200" dirty="0" smtClean="0">
                <a:latin typeface="Arial Black" pitchFamily="34" charset="0"/>
              </a:rPr>
              <a:t>population</a:t>
            </a: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Represents </a:t>
            </a:r>
            <a:r>
              <a:rPr lang="en-US" sz="3200" dirty="0">
                <a:latin typeface="Arial Black" pitchFamily="34" charset="0"/>
              </a:rPr>
              <a:t>both the obstetric risk and the frequency with which women are exposed to this </a:t>
            </a:r>
            <a:r>
              <a:rPr lang="en-US" sz="3200" dirty="0" smtClean="0">
                <a:latin typeface="Arial Black" pitchFamily="34" charset="0"/>
              </a:rPr>
              <a:t>risk.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3587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1536383"/>
              </p:ext>
            </p:extLst>
          </p:nvPr>
        </p:nvGraphicFramePr>
        <p:xfrm>
          <a:off x="914400" y="0"/>
          <a:ext cx="6629400" cy="6578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1422"/>
                <a:gridCol w="3877978"/>
              </a:tblGrid>
              <a:tr h="142477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Maternal mortality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rate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100,000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836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32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381000"/>
            <a:ext cx="7924800" cy="185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MMRate</a:t>
            </a: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=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otal maternal deaths for a period (year)</a:t>
            </a:r>
            <a:endParaRPr kumimoji="0" lang="en-US" sz="1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2237919"/>
            <a:ext cx="6096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168460" y="196997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100,000</a:t>
            </a:r>
            <a:endParaRPr lang="en-US" sz="3200" b="1" dirty="0"/>
          </a:p>
        </p:txBody>
      </p:sp>
      <p:sp>
        <p:nvSpPr>
          <p:cNvPr id="8" name="Rectangle 7"/>
          <p:cNvSpPr/>
          <p:nvPr/>
        </p:nvSpPr>
        <p:spPr>
          <a:xfrm>
            <a:off x="897072" y="2554753"/>
            <a:ext cx="6892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Number of women age 15 - 49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3733800"/>
            <a:ext cx="82296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Example: </a:t>
            </a:r>
          </a:p>
          <a:p>
            <a:pPr lvl="0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year-end of 1432H report from the obstetrical ward:</a:t>
            </a:r>
          </a:p>
        </p:txBody>
      </p:sp>
    </p:spTree>
    <p:extLst>
      <p:ext uri="{BB962C8B-B14F-4D97-AF65-F5344CB8AC3E}">
        <p14:creationId xmlns:p14="http://schemas.microsoft.com/office/powerpoint/2010/main" xmlns="" val="42182369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8600" y="381000"/>
            <a:ext cx="8763000" cy="279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was 10 deaths (2 abortions, 8 pregnancy complications). </a:t>
            </a:r>
          </a:p>
          <a:p>
            <a:pPr marL="0" marR="0" lvl="0" indent="0" algn="l" defTabSz="914400" rtl="0" eaLnBrk="1" fontAlgn="base" latinLnBrk="0" hangingPunct="1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2-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number of women aged 15-49 was: (250000).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038600"/>
            <a:ext cx="2546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err="1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MMRate</a:t>
            </a:r>
            <a:r>
              <a:rPr lang="en-US" sz="3200" b="1" i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=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3581400" y="3733800"/>
            <a:ext cx="732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10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4343400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250000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76800" y="4038600"/>
            <a:ext cx="2375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100,000</a:t>
            </a:r>
            <a:endParaRPr lang="en-US" sz="3200" dirty="0">
              <a:latin typeface="Arial Black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29000" y="4343400"/>
            <a:ext cx="1066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5486400"/>
            <a:ext cx="27606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= 4/100,000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3F46-AE2D-4F1E-A7EF-E499AF518185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610600" cy="401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2- Mortality rates can serve as a disease Severity, and can help to determine of whether the treatment for a disease has become more effective over time.</a:t>
            </a:r>
            <a:endParaRPr lang="en-US" sz="3200" dirty="0" smtClean="0">
              <a:latin typeface="Arial Black" pitchFamily="34" charset="0"/>
              <a:cs typeface="Aharoni" pitchFamily="2" charset="-79"/>
            </a:endParaRP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 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28600" y="256940"/>
            <a:ext cx="8610600" cy="291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Case- fatality rate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(CFR): </a:t>
            </a: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(expressed usually as percent):</a:t>
            </a: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CFR =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90600" y="4572000"/>
            <a:ext cx="6934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038237" y="4267200"/>
            <a:ext cx="1105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100</a:t>
            </a:r>
            <a:endParaRPr lang="en-US" sz="2400" b="1" dirty="0"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47244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individuals with the specified disease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3200400"/>
            <a:ext cx="762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deaths during a specified period of time after disease diagnosed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222B-F242-4715-9B17-A8AC766CA088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04800" y="381000"/>
            <a:ext cx="8610600" cy="265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 1: At X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city: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110 cases of cancer in 1433H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29 died in 1433H. 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Find CFR: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4572000"/>
            <a:ext cx="769620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CFR =   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29   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x 100    = 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26.4% </a:t>
            </a:r>
            <a:endParaRPr lang="en-US" sz="2800" b="1" dirty="0" smtClean="0">
              <a:latin typeface="Arial Black" pitchFamily="34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110</a:t>
            </a:r>
            <a:endParaRPr lang="en-US" sz="2800" b="1" dirty="0" smtClean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057400" y="5105400"/>
            <a:ext cx="533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3048000"/>
            <a:ext cx="914400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46313" indent="-2246313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Numerator: </a:t>
            </a:r>
            <a:r>
              <a:rPr lang="en-US" sz="2800" b="1" dirty="0" smtClean="0">
                <a:latin typeface="Arial Black" pitchFamily="34" charset="0"/>
              </a:rPr>
              <a:t># </a:t>
            </a:r>
            <a:r>
              <a:rPr lang="en-US" sz="2800" b="1" dirty="0" smtClean="0">
                <a:latin typeface="Arial Black" pitchFamily="34" charset="0"/>
              </a:rPr>
              <a:t>died of  </a:t>
            </a:r>
            <a:r>
              <a:rPr lang="en-US" sz="2800" b="1" dirty="0" smtClean="0">
                <a:latin typeface="Arial Black" pitchFamily="34" charset="0"/>
              </a:rPr>
              <a:t>cancer = 29</a:t>
            </a:r>
            <a:endParaRPr lang="en-US" sz="2800" b="1" dirty="0" smtClean="0">
              <a:latin typeface="Arial Black" pitchFamily="34" charset="0"/>
            </a:endParaRPr>
          </a:p>
          <a:p>
            <a:pPr marL="2774950" indent="-2774950">
              <a:lnSpc>
                <a:spcPts val="4700"/>
              </a:lnSpc>
            </a:pPr>
            <a:r>
              <a:rPr lang="en-US" sz="2800" b="1" dirty="0" smtClean="0">
                <a:latin typeface="Arial Black" pitchFamily="34" charset="0"/>
              </a:rPr>
              <a:t>Denominator: Number </a:t>
            </a:r>
            <a:r>
              <a:rPr lang="en-US" sz="2800" b="1" dirty="0" smtClean="0">
                <a:latin typeface="Arial Black" pitchFamily="34" charset="0"/>
              </a:rPr>
              <a:t>with cancer </a:t>
            </a:r>
            <a:r>
              <a:rPr lang="en-US" sz="2800" b="1" dirty="0" smtClean="0">
                <a:latin typeface="Arial Black" pitchFamily="34" charset="0"/>
              </a:rPr>
              <a:t>= </a:t>
            </a:r>
            <a:r>
              <a:rPr lang="en-US" sz="2800" b="1" dirty="0" smtClean="0">
                <a:latin typeface="Arial Black" pitchFamily="34" charset="0"/>
              </a:rPr>
              <a:t>110</a:t>
            </a:r>
            <a:endParaRPr lang="en-US" sz="2800" b="1" dirty="0" smtClean="0">
              <a:latin typeface="Arial Black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600" y="341784"/>
            <a:ext cx="8610600" cy="295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4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Proportionate Mortality (PM):</a:t>
            </a:r>
          </a:p>
          <a:p>
            <a:pPr marL="0" marR="0" lvl="0" indent="0" algn="just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he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proportionate of mortality from specified disease is defined as: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4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4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PM =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3200400"/>
            <a:ext cx="762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Number of deaths from a disease during a specified period of time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143000" y="4114800"/>
            <a:ext cx="6934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90600" y="4191000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Total deaths in the same time period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38237" y="3810000"/>
            <a:ext cx="11057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28340"/>
            <a:ext cx="8229600" cy="502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 1: At X city:</a:t>
            </a: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10 deaths from cardiovascular disease in 1427</a:t>
            </a: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2) 500 deaths from all diseases in 1427</a:t>
            </a: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5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Find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PM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5085184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PM =     10   x 100    = 2% 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500</a:t>
            </a:r>
            <a:endParaRPr lang="en-US" sz="3200" b="1" dirty="0" smtClean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699792" y="5589240"/>
            <a:ext cx="762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762999" cy="3952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Years of potential life lost (YPLL)</a:t>
            </a:r>
          </a:p>
          <a:p>
            <a:pPr lvl="0" algn="just" fontAlgn="base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Is a measure of early deaths. </a:t>
            </a:r>
          </a:p>
          <a:p>
            <a:pPr lvl="0" algn="just" fontAlgn="base">
              <a:lnSpc>
                <a:spcPts val="51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Death occurring in the same person at a younger age involves a greater loss of future productive years than death occurring at an older age.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4214818"/>
            <a:ext cx="8701118" cy="275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52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Steps in calculation of YPLL:</a:t>
            </a:r>
          </a:p>
          <a:p>
            <a:pPr lvl="0" algn="just" fontAlgn="base">
              <a:lnSpc>
                <a:spcPts val="52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1- subtract each person’s death from predetermined age (differs according to country).</a:t>
            </a:r>
          </a:p>
        </p:txBody>
      </p:sp>
    </p:spTree>
    <p:extLst>
      <p:ext uri="{BB962C8B-B14F-4D97-AF65-F5344CB8AC3E}">
        <p14:creationId xmlns:p14="http://schemas.microsoft.com/office/powerpoint/2010/main" xmlns="" val="40956869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3048000"/>
            <a:ext cx="8534400" cy="3592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The younger the age at which death occurs, the more years of potential life are lost.</a:t>
            </a:r>
          </a:p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2- ‘YPLL’ for each individual are then added together to yield the total YPLL.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304800"/>
            <a:ext cx="8305800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47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For example a person died at age 32, and suppose the predetermined age is 65, then this person has lost (65 – 32) = 33 years of life. </a:t>
            </a:r>
          </a:p>
        </p:txBody>
      </p:sp>
    </p:spTree>
    <p:extLst>
      <p:ext uri="{BB962C8B-B14F-4D97-AF65-F5344CB8AC3E}">
        <p14:creationId xmlns:p14="http://schemas.microsoft.com/office/powerpoint/2010/main" xmlns="" val="19120676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14282" y="457200"/>
            <a:ext cx="8715436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Example:</a:t>
            </a: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5 workers died because of exposure to toxic chemical. </a:t>
            </a:r>
            <a:endParaRPr lang="en-US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The ages of death were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20, 25, 30, 35, and 40 years.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Use age 65 as the predetermined age.</a:t>
            </a: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Calculate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the YPLL for these 5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workers. And so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find the mean YPLL.</a:t>
            </a: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6570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533400"/>
            <a:ext cx="8153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YPLL = (65 – 20) + (65 – 25) + (65 – 30) + (65 – 35) + ( 65 – 40) = 175.</a:t>
            </a:r>
          </a:p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2- The mean YPLL = 175/5 = 35</a:t>
            </a:r>
          </a:p>
          <a:p>
            <a:pPr lvl="0" algn="just" fontAlgn="base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endParaRPr lang="en-US" sz="32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lnSpc>
                <a:spcPts val="5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On average, the number of years of premature death among those workers who died is 35 years.</a:t>
            </a:r>
          </a:p>
        </p:txBody>
      </p:sp>
    </p:spTree>
    <p:extLst>
      <p:ext uri="{BB962C8B-B14F-4D97-AF65-F5344CB8AC3E}">
        <p14:creationId xmlns:p14="http://schemas.microsoft.com/office/powerpoint/2010/main" xmlns="" val="31800163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97094198"/>
              </p:ext>
            </p:extLst>
          </p:nvPr>
        </p:nvGraphicFramePr>
        <p:xfrm>
          <a:off x="179512" y="332646"/>
          <a:ext cx="8568951" cy="6264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9094"/>
                <a:gridCol w="1653978"/>
                <a:gridCol w="1109570"/>
                <a:gridCol w="1478205"/>
                <a:gridCol w="2418104"/>
              </a:tblGrid>
              <a:tr h="1019969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Sex ratio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Life expectancy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Total fertility rate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Male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Female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6135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3.03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5.48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106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4.65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4.86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103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2.63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2.36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2.52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102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1.92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3178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Jordon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106 : 100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3.27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564862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6" y="260648"/>
            <a:ext cx="8629201" cy="6256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Sex differentials:</a:t>
            </a:r>
          </a:p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average life expectancy of females is greater than that of males, partly due to biological factors and partly because of behavioral differences.</a:t>
            </a:r>
          </a:p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Men smoke more tobacco, drink alcohol, have more motor vehicle accidents, engage in more</a:t>
            </a:r>
            <a:endParaRPr lang="ar-SA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68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97175"/>
            <a:ext cx="8686800" cy="611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Crude rates: </a:t>
            </a:r>
          </a:p>
          <a:p>
            <a:pPr marL="0" marR="0" lvl="0" indent="0" algn="l" defTabSz="9144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H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ow they calculated?</a:t>
            </a:r>
          </a:p>
          <a:p>
            <a:pPr marL="0" marR="0" lvl="0" indent="0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</a:tabLs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Crude rates are calculated for the entire population. </a:t>
            </a:r>
          </a:p>
          <a:p>
            <a:pPr marL="0" marR="0" lvl="0" indent="0" algn="l" defTabSz="914400" rtl="0" eaLnBrk="0" fontAlgn="base" latinLnBrk="0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</a:tabLst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</a:tabLs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Refer to as crude because:</a:t>
            </a:r>
          </a:p>
          <a:p>
            <a:pPr marL="914400" indent="-914400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3200" b="1" dirty="0">
                <a:latin typeface="Arial Black" pitchFamily="34" charset="0"/>
                <a:cs typeface="Aharoni" pitchFamily="2" charset="-79"/>
              </a:rPr>
              <a:t>	</a:t>
            </a: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	</a:t>
            </a:r>
            <a:r>
              <a:rPr lang="en-US" sz="3200" b="1" dirty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They ignore factors which may  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 affect </a:t>
            </a:r>
            <a:r>
              <a:rPr lang="en-US" sz="3200" b="1" dirty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death rate such as: gender, age, race, economic status 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….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E972-AEC3-4EA7-8234-7938E0851EF5}" type="datetime1">
              <a:rPr lang="en-US" smtClean="0"/>
              <a:pPr/>
              <a:t>2/6/2015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467544" y="332656"/>
            <a:ext cx="8496944" cy="2601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dangerous occupation and are more prone to suicide.</a:t>
            </a:r>
          </a:p>
          <a:p>
            <a:pPr marL="457200" indent="-45720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There is an Excess male mortality in many countries.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95536" y="3212976"/>
            <a:ext cx="8208912" cy="3428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3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</a:rPr>
              <a:t>Comparing the number of male deaths with the number of female deaths can be misleading due to sex ratio (more male babies being born and hence more deaths.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228600"/>
            <a:ext cx="8686800" cy="403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638" indent="-274638">
              <a:lnSpc>
                <a:spcPts val="52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</a:rPr>
              <a:t>To avoid the effect of sex ratio in mortality rate comparisons, the sex ratio of the age specific death rate, which is used to measure male excess mortality.</a:t>
            </a:r>
          </a:p>
          <a:p>
            <a:pPr marL="457200" indent="-457200">
              <a:lnSpc>
                <a:spcPts val="52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</a:rPr>
              <a:t>This is obtained as:</a:t>
            </a:r>
            <a:endParaRPr lang="ar-SA" sz="3200" dirty="0"/>
          </a:p>
        </p:txBody>
      </p:sp>
      <p:sp>
        <p:nvSpPr>
          <p:cNvPr id="6" name="Rectangle 3"/>
          <p:cNvSpPr/>
          <p:nvPr/>
        </p:nvSpPr>
        <p:spPr>
          <a:xfrm>
            <a:off x="228600" y="4419600"/>
            <a:ext cx="5565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Male excess mortality =</a:t>
            </a:r>
            <a:endParaRPr lang="ar-SA" sz="3200" dirty="0"/>
          </a:p>
        </p:txBody>
      </p:sp>
      <p:sp>
        <p:nvSpPr>
          <p:cNvPr id="7" name="Rectangle 4"/>
          <p:cNvSpPr/>
          <p:nvPr/>
        </p:nvSpPr>
        <p:spPr>
          <a:xfrm>
            <a:off x="990600" y="5029200"/>
            <a:ext cx="5677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Male death rate at age x</a:t>
            </a:r>
            <a:endParaRPr lang="ar-SA" sz="3200" dirty="0"/>
          </a:p>
        </p:txBody>
      </p:sp>
      <p:sp>
        <p:nvSpPr>
          <p:cNvPr id="8" name="Rectangle 7"/>
          <p:cNvSpPr/>
          <p:nvPr/>
        </p:nvSpPr>
        <p:spPr>
          <a:xfrm>
            <a:off x="762000" y="5791200"/>
            <a:ext cx="612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female death rate at age x</a:t>
            </a:r>
            <a:endParaRPr lang="ar-SA" sz="3200" dirty="0"/>
          </a:p>
        </p:txBody>
      </p:sp>
      <p:cxnSp>
        <p:nvCxnSpPr>
          <p:cNvPr id="9" name="Straight Connector 6"/>
          <p:cNvCxnSpPr/>
          <p:nvPr/>
        </p:nvCxnSpPr>
        <p:spPr>
          <a:xfrm>
            <a:off x="1371600" y="5715000"/>
            <a:ext cx="45365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8"/>
          <p:cNvSpPr/>
          <p:nvPr/>
        </p:nvSpPr>
        <p:spPr>
          <a:xfrm>
            <a:off x="6732240" y="4941168"/>
            <a:ext cx="1417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Arial Black" pitchFamily="34" charset="0"/>
              </a:rPr>
              <a:t>x 100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38170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520" y="332656"/>
            <a:ext cx="8892480" cy="2794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For example, a male excess mortality of 150 would denote that the male death rate was 50% higher than the corresponding death rate for females.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1219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1250334"/>
              </p:ext>
            </p:extLst>
          </p:nvPr>
        </p:nvGraphicFramePr>
        <p:xfrm>
          <a:off x="395536" y="188640"/>
          <a:ext cx="8496944" cy="6451898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918665"/>
                <a:gridCol w="1825730"/>
                <a:gridCol w="1591632"/>
                <a:gridCol w="1993953"/>
                <a:gridCol w="1166964"/>
              </a:tblGrid>
              <a:tr h="505335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effectLst/>
                          <a:latin typeface="Arial Black" pitchFamily="34" charset="0"/>
                        </a:rPr>
                        <a:t>Male excess</a:t>
                      </a:r>
                      <a:r>
                        <a:rPr lang="en-US" sz="2400" b="1" kern="12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2400" b="1" kern="1200" dirty="0" smtClean="0">
                        <a:effectLst/>
                        <a:latin typeface="Arial Black" pitchFamily="34" charset="0"/>
                      </a:endParaRPr>
                    </a:p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effectLst/>
                          <a:latin typeface="Arial Black" pitchFamily="34" charset="0"/>
                          <a:ea typeface="Calibri"/>
                          <a:cs typeface="Arial"/>
                        </a:rPr>
                        <a:t>mortality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 Black" pitchFamily="34" charset="0"/>
                        </a:rPr>
                        <a:t>Deaths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 Black" pitchFamily="34" charset="0"/>
                        </a:rPr>
                        <a:t>Mid year Population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335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 Black" pitchFamily="34" charset="0"/>
                        </a:rPr>
                        <a:t>females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 Black" pitchFamily="34" charset="0"/>
                        </a:rPr>
                        <a:t>Males 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>
                          <a:effectLst/>
                          <a:latin typeface="Arial Black" pitchFamily="34" charset="0"/>
                        </a:rPr>
                        <a:t>Females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effectLst/>
                          <a:latin typeface="Arial Black" pitchFamily="34" charset="0"/>
                        </a:rPr>
                        <a:t>Males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745044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2.85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12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36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8651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9103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649770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3.09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15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48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9345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9676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750761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2.83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21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60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10617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10696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687879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2.69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27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72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10986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10877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659297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2.59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33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84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10061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9902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657392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1.98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45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90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8924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8692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527819"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1.80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57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Arial Black" pitchFamily="34" charset="0"/>
                        </a:rPr>
                        <a:t>99</a:t>
                      </a:r>
                      <a:endParaRPr lang="en-US" sz="1800" b="1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7062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7345" indent="-347345" algn="ctr" rtl="0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 Black" pitchFamily="34" charset="0"/>
                        </a:rPr>
                        <a:t>6811</a:t>
                      </a:r>
                      <a:endParaRPr lang="en-US" sz="1800" b="1" dirty="0"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428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404664"/>
            <a:ext cx="8928992" cy="620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Sources of statistics on mortality</a:t>
            </a:r>
          </a:p>
          <a:p>
            <a:endParaRPr lang="en-US" sz="3200" b="1" dirty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1- Death certificate: </a:t>
            </a:r>
          </a:p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Specifies a number of demographic and social characteristics of the deceased and details about the cause of death.</a:t>
            </a:r>
          </a:p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Death certificate can also include:</a:t>
            </a:r>
          </a:p>
          <a:p>
            <a:pPr marL="457200" indent="-457200"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 </a:t>
            </a:r>
            <a:r>
              <a:rPr lang="en-US" sz="3200" b="1" dirty="0" smtClean="0">
                <a:latin typeface="Arial Black" pitchFamily="34" charset="0"/>
              </a:rPr>
              <a:t>   birth place, marital status, education, residence, occupation.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42087260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3843" y="332656"/>
            <a:ext cx="8670646" cy="6412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2- Vital statistics:</a:t>
            </a:r>
          </a:p>
          <a:p>
            <a:pPr>
              <a:lnSpc>
                <a:spcPts val="5100"/>
              </a:lnSpc>
            </a:pPr>
            <a:r>
              <a:rPr lang="en-US" sz="3200" b="1" dirty="0" smtClean="0">
                <a:latin typeface="Arial Black" pitchFamily="34" charset="0"/>
              </a:rPr>
              <a:t>Include mortality data on the number and causes of deaths, together with the age and sex of the deceased.</a:t>
            </a:r>
          </a:p>
          <a:p>
            <a:pPr>
              <a:lnSpc>
                <a:spcPts val="5100"/>
              </a:lnSpc>
            </a:pPr>
            <a:endParaRPr lang="en-US" sz="3200" b="1" dirty="0">
              <a:latin typeface="Arial Black" pitchFamily="34" charset="0"/>
            </a:endParaRPr>
          </a:p>
          <a:p>
            <a:pPr>
              <a:lnSpc>
                <a:spcPts val="5100"/>
              </a:lnSpc>
            </a:pPr>
            <a:r>
              <a:rPr lang="en-US" sz="3200" b="1" dirty="0" smtClean="0">
                <a:latin typeface="Arial Black" pitchFamily="34" charset="0"/>
              </a:rPr>
              <a:t>3- Cross-national data:</a:t>
            </a:r>
          </a:p>
          <a:p>
            <a:pPr>
              <a:lnSpc>
                <a:spcPts val="5100"/>
              </a:lnSpc>
            </a:pPr>
            <a:r>
              <a:rPr lang="en-US" sz="3200" b="1" dirty="0" smtClean="0">
                <a:latin typeface="Arial Black" pitchFamily="34" charset="0"/>
              </a:rPr>
              <a:t>Comparative data on mortality are published in the United Nation Yearbook and WHO Health Statistics Annual.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12974154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2" y="404664"/>
            <a:ext cx="8856984" cy="4670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100"/>
              </a:lnSpc>
            </a:pPr>
            <a:r>
              <a:rPr lang="en-US" sz="4000" dirty="0" smtClean="0">
                <a:latin typeface="Arial Black" pitchFamily="34" charset="0"/>
              </a:rPr>
              <a:t>Standardization</a:t>
            </a:r>
          </a:p>
          <a:p>
            <a:pPr>
              <a:lnSpc>
                <a:spcPts val="51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>
                <a:latin typeface="Arial Black" pitchFamily="34" charset="0"/>
              </a:rPr>
              <a:t>principal role in </a:t>
            </a:r>
            <a:r>
              <a:rPr lang="en-US" sz="3200" dirty="0" smtClean="0">
                <a:latin typeface="Arial Black" pitchFamily="34" charset="0"/>
              </a:rPr>
              <a:t>demography is </a:t>
            </a:r>
            <a:r>
              <a:rPr lang="en-US" sz="3200" dirty="0">
                <a:latin typeface="Arial Black" pitchFamily="34" charset="0"/>
              </a:rPr>
              <a:t>to compare the </a:t>
            </a:r>
            <a:r>
              <a:rPr lang="en-US" sz="3200" dirty="0" smtClean="0">
                <a:latin typeface="Arial Black" pitchFamily="34" charset="0"/>
              </a:rPr>
              <a:t>mortality </a:t>
            </a:r>
            <a:r>
              <a:rPr lang="en-US" sz="3200" dirty="0">
                <a:latin typeface="Arial Black" pitchFamily="34" charset="0"/>
              </a:rPr>
              <a:t>between two or more populations</a:t>
            </a:r>
            <a:r>
              <a:rPr lang="en-US" sz="3200" dirty="0" smtClean="0">
                <a:latin typeface="Arial Black" pitchFamily="34" charset="0"/>
              </a:rPr>
              <a:t>.</a:t>
            </a: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The </a:t>
            </a:r>
            <a:r>
              <a:rPr lang="en-US" sz="3200" dirty="0">
                <a:latin typeface="Arial Black" pitchFamily="34" charset="0"/>
              </a:rPr>
              <a:t>comparison of crude mortality </a:t>
            </a:r>
            <a:r>
              <a:rPr lang="en-US" sz="3200" dirty="0" smtClean="0">
                <a:latin typeface="Arial Black" pitchFamily="34" charset="0"/>
              </a:rPr>
              <a:t>rates </a:t>
            </a:r>
            <a:r>
              <a:rPr lang="en-US" sz="3200" dirty="0">
                <a:latin typeface="Arial Black" pitchFamily="34" charset="0"/>
              </a:rPr>
              <a:t>is </a:t>
            </a:r>
            <a:r>
              <a:rPr lang="en-US" sz="3200" dirty="0" smtClean="0">
                <a:latin typeface="Arial Black" pitchFamily="34" charset="0"/>
              </a:rPr>
              <a:t>misleading.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60397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20688"/>
            <a:ext cx="9144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If the </a:t>
            </a:r>
            <a:r>
              <a:rPr lang="en-US" sz="3200" dirty="0">
                <a:latin typeface="Arial Black" pitchFamily="34" charset="0"/>
              </a:rPr>
              <a:t>populations being compared </a:t>
            </a:r>
            <a:r>
              <a:rPr lang="en-US" sz="3200" dirty="0" smtClean="0">
                <a:latin typeface="Arial Black" pitchFamily="34" charset="0"/>
              </a:rPr>
              <a:t>differ greatly </a:t>
            </a:r>
            <a:r>
              <a:rPr lang="en-US" sz="3200" dirty="0">
                <a:latin typeface="Arial Black" pitchFamily="34" charset="0"/>
              </a:rPr>
              <a:t>with respect to </a:t>
            </a:r>
            <a:r>
              <a:rPr lang="en-US" sz="3200" dirty="0" smtClean="0">
                <a:latin typeface="Arial Black" pitchFamily="34" charset="0"/>
              </a:rPr>
              <a:t>, for example, age </a:t>
            </a:r>
            <a:r>
              <a:rPr lang="en-US" sz="3200" dirty="0">
                <a:latin typeface="Arial Black" pitchFamily="34" charset="0"/>
              </a:rPr>
              <a:t>or sex, that will affect the overall rate of morbidity or mortality.</a:t>
            </a:r>
          </a:p>
        </p:txBody>
      </p:sp>
    </p:spTree>
    <p:extLst>
      <p:ext uri="{BB962C8B-B14F-4D97-AF65-F5344CB8AC3E}">
        <p14:creationId xmlns:p14="http://schemas.microsoft.com/office/powerpoint/2010/main" xmlns="" val="24832715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404664"/>
            <a:ext cx="8712968" cy="5923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>
                <a:latin typeface="Arial Black" pitchFamily="34" charset="0"/>
              </a:rPr>
              <a:t>For example, age is an important determinant of mortality. 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An </a:t>
            </a:r>
            <a:r>
              <a:rPr lang="en-US" sz="3200" dirty="0">
                <a:latin typeface="Arial Black" pitchFamily="34" charset="0"/>
              </a:rPr>
              <a:t>older population will have a higher overall mortality rate than a younger population. 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a result, variations in age will complicate any comparison between two or more populations that have different age structures.</a:t>
            </a:r>
          </a:p>
        </p:txBody>
      </p:sp>
    </p:spTree>
    <p:extLst>
      <p:ext uri="{BB962C8B-B14F-4D97-AF65-F5344CB8AC3E}">
        <p14:creationId xmlns:p14="http://schemas.microsoft.com/office/powerpoint/2010/main" xmlns="" val="159887492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395051"/>
            <a:ext cx="9036496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One way to overcome this problem is to combine </a:t>
            </a:r>
            <a:r>
              <a:rPr lang="en-US" sz="3200" dirty="0">
                <a:latin typeface="Arial Black" pitchFamily="34" charset="0"/>
              </a:rPr>
              <a:t>category specific rates into a single summary rate that has been adjusted to take into account its age </a:t>
            </a:r>
            <a:r>
              <a:rPr lang="en-US" sz="3200" dirty="0" smtClean="0">
                <a:latin typeface="Arial Black" pitchFamily="34" charset="0"/>
              </a:rPr>
              <a:t>structure.</a:t>
            </a:r>
          </a:p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This </a:t>
            </a:r>
            <a:r>
              <a:rPr lang="en-US" sz="3200" dirty="0">
                <a:latin typeface="Arial Black" pitchFamily="34" charset="0"/>
              </a:rPr>
              <a:t>is achieved by using </a:t>
            </a:r>
            <a:r>
              <a:rPr lang="en-US" sz="3200" dirty="0" smtClean="0">
                <a:latin typeface="Arial Black" pitchFamily="34" charset="0"/>
              </a:rPr>
              <a:t>methods </a:t>
            </a:r>
            <a:r>
              <a:rPr lang="en-US" sz="3200" dirty="0">
                <a:latin typeface="Arial Black" pitchFamily="34" charset="0"/>
              </a:rPr>
              <a:t>of standardization.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326651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33400" y="304800"/>
            <a:ext cx="77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Crude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haroni" pitchFamily="2" charset="-79"/>
                <a:ea typeface="Times New Roman" pitchFamily="18" charset="0"/>
                <a:cs typeface="Aharoni" pitchFamily="2" charset="-79"/>
              </a:rPr>
              <a:t> Death rate (CDR):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8600" y="1295400"/>
            <a:ext cx="77581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Aharoni" pitchFamily="2" charset="-79"/>
                <a:cs typeface="Aharoni" pitchFamily="2" charset="-79"/>
              </a:rPr>
              <a:t>Number of all deaths  due to all causes in a certain year  and within certain locality 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914400" y="2438400"/>
            <a:ext cx="6588125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4400" y="2514600"/>
            <a:ext cx="64976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b="1" dirty="0">
                <a:latin typeface="Aharoni" pitchFamily="2" charset="-79"/>
                <a:cs typeface="Aharoni" pitchFamily="2" charset="-79"/>
              </a:rPr>
              <a:t>Mid-year population for the same year and same locality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0" y="2133600"/>
            <a:ext cx="1247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haroni" pitchFamily="2" charset="-79"/>
                <a:ea typeface="Times New Roman" pitchFamily="18" charset="0"/>
                <a:cs typeface="Aharoni" pitchFamily="2" charset="-79"/>
              </a:rPr>
              <a:t>x 1000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A32-1619-42E4-B9B9-9EE4E3D7E59F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3645024"/>
            <a:ext cx="8305800" cy="324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Example:</a:t>
            </a:r>
            <a:endParaRPr lang="en-US" sz="3200" b="1" dirty="0" smtClean="0">
              <a:latin typeface="Arial Black" pitchFamily="34" charset="0"/>
              <a:cs typeface="Aharoni" pitchFamily="2" charset="-79"/>
            </a:endParaRPr>
          </a:p>
          <a:p>
            <a:pPr lvl="0" algn="just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Suppose area X in 1432 H, we have: </a:t>
            </a:r>
          </a:p>
          <a:p>
            <a:pPr lvl="0" algn="just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1-  1200 deaths, all causes. </a:t>
            </a:r>
          </a:p>
          <a:p>
            <a:pPr marL="509588" lvl="0" indent="-509588" algn="just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2- The area's mid year population was 150,000.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476672"/>
            <a:ext cx="8640960" cy="4434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rial Black" pitchFamily="34" charset="0"/>
              </a:rPr>
              <a:t>Methods of </a:t>
            </a:r>
            <a:r>
              <a:rPr lang="en-US" sz="3600" b="1" dirty="0" smtClean="0">
                <a:latin typeface="Arial Black" pitchFamily="34" charset="0"/>
              </a:rPr>
              <a:t>Standardization</a:t>
            </a:r>
            <a:endParaRPr lang="en-US" sz="3600" b="1" dirty="0">
              <a:latin typeface="Arial Black" pitchFamily="34" charset="0"/>
            </a:endParaRPr>
          </a:p>
          <a:p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2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There </a:t>
            </a:r>
            <a:r>
              <a:rPr lang="en-US" sz="3200" dirty="0">
                <a:latin typeface="Arial Black" pitchFamily="34" charset="0"/>
              </a:rPr>
              <a:t>are two methods of </a:t>
            </a:r>
            <a:r>
              <a:rPr lang="en-US" sz="3200" dirty="0" smtClean="0">
                <a:latin typeface="Arial Black" pitchFamily="34" charset="0"/>
              </a:rPr>
              <a:t>standardization </a:t>
            </a:r>
            <a:r>
              <a:rPr lang="en-US" sz="3200" dirty="0">
                <a:latin typeface="Arial Black" pitchFamily="34" charset="0"/>
              </a:rPr>
              <a:t>commonly </a:t>
            </a:r>
            <a:r>
              <a:rPr lang="en-US" sz="3200" dirty="0" smtClean="0">
                <a:latin typeface="Arial Black" pitchFamily="34" charset="0"/>
              </a:rPr>
              <a:t>used:</a:t>
            </a:r>
          </a:p>
          <a:p>
            <a:pPr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1- D</a:t>
            </a:r>
            <a:r>
              <a:rPr lang="en-US" sz="3200" b="1" dirty="0" smtClean="0">
                <a:latin typeface="Arial Black" pitchFamily="34" charset="0"/>
              </a:rPr>
              <a:t>irect method</a:t>
            </a:r>
          </a:p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</a:rPr>
              <a:t>2- Indirect </a:t>
            </a:r>
            <a:r>
              <a:rPr lang="en-US" sz="3200" b="1" dirty="0">
                <a:latin typeface="Arial Black" pitchFamily="34" charset="0"/>
              </a:rPr>
              <a:t>method).</a:t>
            </a:r>
            <a:r>
              <a:rPr lang="en-US" sz="3200" dirty="0">
                <a:latin typeface="Arial Black" pitchFamily="34" charset="0"/>
              </a:rPr>
              <a:t> 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4900"/>
              </a:lnSpc>
              <a:buFont typeface="Arial" pitchFamily="34" charset="0"/>
              <a:buChar char="•"/>
            </a:pP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1553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73898" y="349250"/>
            <a:ext cx="57241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atin typeface="Arial Black" pitchFamily="34" charset="0"/>
              </a:rPr>
              <a:t>Direct Adjusted </a:t>
            </a:r>
            <a:r>
              <a:rPr lang="en-US" sz="3600" b="1" dirty="0">
                <a:latin typeface="Arial Black" pitchFamily="34" charset="0"/>
              </a:rPr>
              <a:t>Rates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1520" y="1196752"/>
            <a:ext cx="8568952" cy="522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b="1" dirty="0">
                <a:latin typeface="Arial Black" pitchFamily="34" charset="0"/>
              </a:rPr>
              <a:t>Requires a standard population, to which </a:t>
            </a:r>
            <a:r>
              <a:rPr lang="en-US" sz="3200" b="1" dirty="0" smtClean="0">
                <a:latin typeface="Arial Black" pitchFamily="34" charset="0"/>
              </a:rPr>
              <a:t> the </a:t>
            </a:r>
            <a:r>
              <a:rPr lang="en-US" sz="3200" b="1" dirty="0">
                <a:latin typeface="Arial Black" pitchFamily="34" charset="0"/>
              </a:rPr>
              <a:t>estimated   age-specific rates can be applied</a:t>
            </a:r>
          </a:p>
          <a:p>
            <a:pPr>
              <a:lnSpc>
                <a:spcPts val="5000"/>
              </a:lnSpc>
            </a:pPr>
            <a:endParaRPr lang="en-US" sz="3200" b="1" dirty="0">
              <a:latin typeface="Arial Black" pitchFamily="34" charset="0"/>
            </a:endParaRPr>
          </a:p>
          <a:p>
            <a:pPr marL="457200" indent="-457200"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b="1" dirty="0">
                <a:latin typeface="Arial Black" pitchFamily="34" charset="0"/>
              </a:rPr>
              <a:t>Choice of the standard population may affect </a:t>
            </a:r>
            <a:r>
              <a:rPr lang="en-US" sz="3200" b="1" dirty="0" smtClean="0">
                <a:latin typeface="Arial Black" pitchFamily="34" charset="0"/>
              </a:rPr>
              <a:t>the magnitude </a:t>
            </a:r>
            <a:r>
              <a:rPr lang="en-US" sz="3200" b="1" dirty="0">
                <a:latin typeface="Arial Black" pitchFamily="34" charset="0"/>
              </a:rPr>
              <a:t>of the age-adjusted rates, but not </a:t>
            </a:r>
            <a:r>
              <a:rPr lang="en-US" sz="3200" b="1" dirty="0" smtClean="0">
                <a:latin typeface="Arial Black" pitchFamily="34" charset="0"/>
              </a:rPr>
              <a:t>the  ranking </a:t>
            </a:r>
            <a:r>
              <a:rPr lang="en-US" sz="3200" b="1" dirty="0">
                <a:latin typeface="Arial Black" pitchFamily="34" charset="0"/>
              </a:rPr>
              <a:t>of the population</a:t>
            </a:r>
          </a:p>
        </p:txBody>
      </p:sp>
    </p:spTree>
    <p:extLst>
      <p:ext uri="{BB962C8B-B14F-4D97-AF65-F5344CB8AC3E}">
        <p14:creationId xmlns:p14="http://schemas.microsoft.com/office/powerpoint/2010/main" xmlns="" val="32823108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7504" y="476672"/>
            <a:ext cx="8928992" cy="502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600" b="1" dirty="0" smtClean="0">
                <a:latin typeface="Arial Black" pitchFamily="34" charset="0"/>
              </a:rPr>
              <a:t>How to calculate standardized crude death rate?</a:t>
            </a:r>
          </a:p>
          <a:p>
            <a:pPr marL="285750" indent="-28575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1- Select a standard population, whose age distribution will be the standard for comparison.</a:t>
            </a:r>
          </a:p>
          <a:p>
            <a:pPr marL="285750" indent="-28575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2- calculate age specific death rate for the two populations (A and B). 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5609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8686800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3- Calculate the expected number of deaths that would occur in a year if the standard population experienced the age-specific death rates (ASDR) of populations A and B.</a:t>
            </a:r>
          </a:p>
          <a:p>
            <a:pPr marL="285750" indent="-28575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4- Multiply each age group in the standard population by the corresponding ASDR for populations A and B.</a:t>
            </a:r>
            <a:endParaRPr lang="en-US" sz="32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457200"/>
            <a:ext cx="8915399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5- Add the columns of the expected deaths for the two populations (A &amp; B) to obtain the total expected deaths in the standard population.</a:t>
            </a:r>
          </a:p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6- To calculate the age-standardized crude rate for each population:</a:t>
            </a:r>
          </a:p>
          <a:p>
            <a:pPr lvl="1">
              <a:lnSpc>
                <a:spcPts val="54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 Divide the total expected deaths for each population by total standard population.</a:t>
            </a:r>
            <a:endParaRPr lang="en-US" sz="32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Text Box 130"/>
          <p:cNvSpPr txBox="1">
            <a:spLocks noChangeArrowheads="1"/>
          </p:cNvSpPr>
          <p:nvPr/>
        </p:nvSpPr>
        <p:spPr bwMode="auto">
          <a:xfrm>
            <a:off x="395536" y="144463"/>
            <a:ext cx="82089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>
                <a:latin typeface="Arial Black" pitchFamily="34" charset="0"/>
              </a:rPr>
              <a:t>Population, Deaths, and Death Rate </a:t>
            </a:r>
            <a:r>
              <a:rPr lang="en-US" b="1" dirty="0" smtClean="0">
                <a:latin typeface="Arial Black" pitchFamily="34" charset="0"/>
              </a:rPr>
              <a:t>by Community </a:t>
            </a:r>
            <a:r>
              <a:rPr lang="en-US" b="1" dirty="0">
                <a:latin typeface="Arial Black" pitchFamily="34" charset="0"/>
              </a:rPr>
              <a:t>and by 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3078135"/>
            <a:ext cx="4572000" cy="7017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>
                <a:solidFill>
                  <a:schemeClr val="bg1"/>
                </a:solidFill>
                <a:latin typeface="Arial" charset="0"/>
              </a:rPr>
              <a:t>Death Rate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>
                <a:solidFill>
                  <a:schemeClr val="bg1"/>
                </a:solidFill>
                <a:latin typeface="Arial" charset="0"/>
              </a:rPr>
              <a:t>(per 1000)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7655050"/>
              </p:ext>
            </p:extLst>
          </p:nvPr>
        </p:nvGraphicFramePr>
        <p:xfrm>
          <a:off x="251518" y="692697"/>
          <a:ext cx="8784978" cy="5760639"/>
        </p:xfrm>
        <a:graphic>
          <a:graphicData uri="http://schemas.openxmlformats.org/drawingml/2006/table">
            <a:tbl>
              <a:tblPr/>
              <a:tblGrid>
                <a:gridCol w="1224138"/>
                <a:gridCol w="1274342"/>
                <a:gridCol w="967154"/>
                <a:gridCol w="1427223"/>
                <a:gridCol w="1393641"/>
                <a:gridCol w="1047750"/>
                <a:gridCol w="1450730"/>
              </a:tblGrid>
              <a:tr h="61981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                          Community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              Community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(year)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Deaths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Death Rate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(per 1000)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Deaths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Death Rate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(per 1000)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Under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– 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8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 – 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 –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8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55 – 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Over 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1,600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1,350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All 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1,781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66650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685800"/>
          <a:ext cx="8663881" cy="5876766"/>
        </p:xfrm>
        <a:graphic>
          <a:graphicData uri="http://schemas.openxmlformats.org/drawingml/2006/table">
            <a:tbl>
              <a:tblPr/>
              <a:tblGrid>
                <a:gridCol w="1443980"/>
                <a:gridCol w="1443980"/>
                <a:gridCol w="1443980"/>
                <a:gridCol w="1283538"/>
                <a:gridCol w="1443980"/>
                <a:gridCol w="1604423"/>
              </a:tblGrid>
              <a:tr h="1171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Death 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(per 1,000)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 deaths 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A’s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Death 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 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(per 1,000)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 deaths 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B’s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Under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– 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 – 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41,000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 – 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55 – 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Over 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2,800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90.0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3,150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Total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3,299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3,772.5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Age – adjusted death rate (per 1000)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609600"/>
            <a:ext cx="883919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Calculation of standardized death rate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Total standard population = 150,000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Expected deaths for pop A = 3299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Standardized death rate for pop A =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371600" y="4419600"/>
            <a:ext cx="538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Expected deaths pop A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76400" y="5181600"/>
            <a:ext cx="4648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19200" y="5334000"/>
            <a:ext cx="6092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Total standard population 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7239000" y="48006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990600"/>
            <a:ext cx="1105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3299</a:t>
            </a:r>
            <a:endParaRPr lang="en-US" sz="36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76400" y="1676400"/>
            <a:ext cx="1066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371600" y="16764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150,000</a:t>
            </a:r>
            <a:endParaRPr lang="en-US" sz="3600" b="1" dirty="0"/>
          </a:p>
        </p:txBody>
      </p:sp>
      <p:sp>
        <p:nvSpPr>
          <p:cNvPr id="8" name="Rectangle 7"/>
          <p:cNvSpPr/>
          <p:nvPr/>
        </p:nvSpPr>
        <p:spPr>
          <a:xfrm>
            <a:off x="2971800" y="12192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4572000" y="12192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21.99 per 1000</a:t>
            </a:r>
            <a:endParaRPr lang="en-US" sz="3600" b="1" dirty="0"/>
          </a:p>
        </p:txBody>
      </p:sp>
      <p:sp>
        <p:nvSpPr>
          <p:cNvPr id="11" name="Rectangle 10"/>
          <p:cNvSpPr/>
          <p:nvPr/>
        </p:nvSpPr>
        <p:spPr>
          <a:xfrm>
            <a:off x="381000" y="381000"/>
            <a:ext cx="7844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standardized death rate for pop A: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228600" y="2438400"/>
            <a:ext cx="8686800" cy="4182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The result indicates that pop A crude death rate would be 21.99/1000 if it has the same age structure as the standard population which far less than the observed crude death rate 35.6/1000.</a:t>
            </a:r>
            <a:endParaRPr lang="en-US" sz="3200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609600"/>
            <a:ext cx="7844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standardized death rate for pop B: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304800" y="1600200"/>
            <a:ext cx="8534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Total standard population = 150,000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Expected deaths for pop B = 3,772.5</a:t>
            </a:r>
          </a:p>
          <a:p>
            <a:endParaRPr lang="en-US" sz="3200" b="1" dirty="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152400"/>
            <a:ext cx="8610600" cy="72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ts val="5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3-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Find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crude death rate in 1432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haroni" pitchFamily="2" charset="-79"/>
              </a:rPr>
              <a:t>?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haroni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19200"/>
            <a:ext cx="9144000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Numerator: number of deaths all causes </a:t>
            </a:r>
          </a:p>
          <a:p>
            <a:pPr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 = 1200</a:t>
            </a:r>
          </a:p>
          <a:p>
            <a:pPr marL="2774950" indent="-2774950">
              <a:lnSpc>
                <a:spcPts val="4700"/>
              </a:lnSpc>
            </a:pPr>
            <a:r>
              <a:rPr lang="en-US" sz="3200" b="1" dirty="0" smtClean="0">
                <a:latin typeface="Arial Black" pitchFamily="34" charset="0"/>
                <a:cs typeface="Aharoni" pitchFamily="2" charset="-79"/>
              </a:rPr>
              <a:t>Denominator: Mid-year population =150,000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4AAB-E272-44C6-B378-EC3CC0CB534F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4038600"/>
            <a:ext cx="7848600" cy="1322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CDR =     </a:t>
            </a:r>
            <a:r>
              <a:rPr lang="en-US" sz="3200" b="1" u="sng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1200</a:t>
            </a: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    x 1000   = 8/1000; </a:t>
            </a:r>
            <a:endParaRPr lang="en-US" sz="3200" b="1" dirty="0" smtClean="0">
              <a:latin typeface="Arial Black" pitchFamily="34" charset="0"/>
              <a:cs typeface="Aharoni" pitchFamily="2" charset="-79"/>
            </a:endParaRPr>
          </a:p>
          <a:p>
            <a:pPr lvl="0" algn="just" eaLnBrk="0" fontAlgn="base" hangingPunct="0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 Black" pitchFamily="34" charset="0"/>
                <a:ea typeface="Times New Roman" pitchFamily="18" charset="0"/>
                <a:cs typeface="Aharoni" pitchFamily="2" charset="-79"/>
              </a:rPr>
              <a:t>              150,000</a:t>
            </a:r>
            <a:endParaRPr lang="en-US" sz="3200" b="1" dirty="0" smtClean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5638800"/>
            <a:ext cx="8655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that is, 8 deaths per 1000 population.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533400"/>
            <a:ext cx="815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Standardized death rate for pop B =</a:t>
            </a:r>
          </a:p>
        </p:txBody>
      </p:sp>
      <p:sp>
        <p:nvSpPr>
          <p:cNvPr id="6" name="Rectangle 5"/>
          <p:cNvSpPr/>
          <p:nvPr/>
        </p:nvSpPr>
        <p:spPr>
          <a:xfrm>
            <a:off x="1219200" y="1676400"/>
            <a:ext cx="538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Expected deaths pop A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990600" y="2438400"/>
            <a:ext cx="6092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Total standard population 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2362200"/>
            <a:ext cx="4648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934200" y="19812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219200" y="3505200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3,772.5</a:t>
            </a:r>
            <a:endParaRPr lang="en-US" sz="3600" b="1" dirty="0"/>
          </a:p>
        </p:txBody>
      </p:sp>
      <p:sp>
        <p:nvSpPr>
          <p:cNvPr id="11" name="Rectangle 10"/>
          <p:cNvSpPr/>
          <p:nvPr/>
        </p:nvSpPr>
        <p:spPr>
          <a:xfrm>
            <a:off x="1143000" y="41910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150,000</a:t>
            </a:r>
            <a:endParaRPr lang="en-US" sz="36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4191000"/>
            <a:ext cx="12954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895600" y="37338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  <p:sp>
        <p:nvSpPr>
          <p:cNvPr id="15" name="Rectangle 14"/>
          <p:cNvSpPr/>
          <p:nvPr/>
        </p:nvSpPr>
        <p:spPr>
          <a:xfrm>
            <a:off x="4343400" y="3733800"/>
            <a:ext cx="441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25.15 per 1000</a:t>
            </a:r>
            <a:endParaRPr lang="en-US" sz="4000" b="1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533400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The result indicates that pop B crude death rate would be 25.15/1000 if it has the same age structure as the standard population which far more than the observed crude death rate 17.4/1000.</a:t>
            </a:r>
            <a:endParaRPr lang="en-US" sz="32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86868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100"/>
              </a:lnSpc>
            </a:pPr>
            <a:r>
              <a:rPr lang="en-US" sz="3200" b="1" dirty="0" smtClean="0">
                <a:latin typeface="Arial Black" pitchFamily="34" charset="0"/>
              </a:rPr>
              <a:t>The result indicates that pop A crude death rate would be 21.99/1000 if it has the same age structure as the standard population which far less than the observed crude death rate 35.6/1000.</a:t>
            </a:r>
            <a:endParaRPr lang="en-US" sz="3200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89154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We can calculate: The </a:t>
            </a:r>
            <a:r>
              <a:rPr lang="en-US" sz="3200" dirty="0">
                <a:latin typeface="Arial Black" pitchFamily="34" charset="0"/>
              </a:rPr>
              <a:t>ratio of the directly standardized rates </a:t>
            </a:r>
            <a:r>
              <a:rPr lang="en-US" sz="3200" dirty="0" smtClean="0">
                <a:latin typeface="Arial Black" pitchFamily="34" charset="0"/>
              </a:rPr>
              <a:t>to </a:t>
            </a:r>
            <a:r>
              <a:rPr lang="en-US" sz="3200" dirty="0">
                <a:latin typeface="Arial Black" pitchFamily="34" charset="0"/>
              </a:rPr>
              <a:t>provide a single summary measure of the difference in mortality between the two populations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4267200"/>
            <a:ext cx="876300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This ratio is </a:t>
            </a:r>
            <a:r>
              <a:rPr lang="en-US" sz="3200" dirty="0">
                <a:latin typeface="Arial Black" pitchFamily="34" charset="0"/>
              </a:rPr>
              <a:t>called the Comparative Mortality Ratio (CMR</a:t>
            </a:r>
            <a:r>
              <a:rPr lang="en-US" sz="3200" dirty="0" smtClean="0">
                <a:latin typeface="Arial Black" pitchFamily="34" charset="0"/>
              </a:rPr>
              <a:t>). </a:t>
            </a:r>
            <a:endParaRPr lang="en-US" sz="32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609600"/>
            <a:ext cx="9144000" cy="1412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calculated by dividing the overall age adjusted rate in country B by that of B.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304800" y="2362200"/>
            <a:ext cx="8382000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In our example: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Comparative Mortality Ratio (CMR)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   = 25.15/21.99 = 1.14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332656"/>
            <a:ext cx="8856984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This </a:t>
            </a:r>
            <a:r>
              <a:rPr lang="en-US" sz="3200" dirty="0">
                <a:latin typeface="Arial Black" pitchFamily="34" charset="0"/>
              </a:rPr>
              <a:t>CMR is interpreted as: </a:t>
            </a: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after </a:t>
            </a:r>
            <a:r>
              <a:rPr lang="en-US" sz="3200" dirty="0">
                <a:latin typeface="Arial Black" pitchFamily="34" charset="0"/>
              </a:rPr>
              <a:t>controlling for </a:t>
            </a:r>
            <a:r>
              <a:rPr lang="en-US" sz="3200" dirty="0" smtClean="0">
                <a:latin typeface="Arial Black" pitchFamily="34" charset="0"/>
              </a:rPr>
              <a:t>the affects </a:t>
            </a:r>
            <a:r>
              <a:rPr lang="en-US" sz="3200" dirty="0">
                <a:latin typeface="Arial Black" pitchFamily="34" charset="0"/>
              </a:rPr>
              <a:t>of age, the mortality in Country B is </a:t>
            </a:r>
            <a:r>
              <a:rPr lang="en-US" sz="3200" dirty="0" smtClean="0">
                <a:latin typeface="Arial Black" pitchFamily="34" charset="0"/>
              </a:rPr>
              <a:t>14% </a:t>
            </a:r>
            <a:r>
              <a:rPr lang="en-US" sz="3200" dirty="0">
                <a:latin typeface="Arial Black" pitchFamily="34" charset="0"/>
              </a:rPr>
              <a:t>higher than in country A.</a:t>
            </a:r>
            <a:endParaRPr lang="en-US" sz="32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533400"/>
            <a:ext cx="86868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Example 2:</a:t>
            </a:r>
          </a:p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Table 2 </a:t>
            </a:r>
            <a:r>
              <a:rPr lang="en-US" sz="3200" dirty="0">
                <a:latin typeface="Arial Black" pitchFamily="34" charset="0"/>
              </a:rPr>
              <a:t>presents crude mortality data for two </a:t>
            </a:r>
            <a:r>
              <a:rPr lang="en-US" sz="3200" dirty="0" smtClean="0">
                <a:latin typeface="Arial Black" pitchFamily="34" charset="0"/>
              </a:rPr>
              <a:t>populations </a:t>
            </a:r>
            <a:r>
              <a:rPr lang="en-US" sz="3200" dirty="0">
                <a:latin typeface="Arial Black" pitchFamily="34" charset="0"/>
              </a:rPr>
              <a:t>(countries A and B). </a:t>
            </a:r>
            <a:endParaRPr lang="en-US" sz="3200" dirty="0" smtClean="0">
              <a:latin typeface="Arial Black" pitchFamily="34" charset="0"/>
            </a:endParaRPr>
          </a:p>
          <a:p>
            <a:pPr marL="57150" indent="-5715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The </a:t>
            </a:r>
            <a:r>
              <a:rPr lang="en-US" sz="3200" dirty="0">
                <a:latin typeface="Arial Black" pitchFamily="34" charset="0"/>
              </a:rPr>
              <a:t>overall crude mortality rate is higher for country A (10.5 deaths per 1,000 person years) </a:t>
            </a:r>
            <a:endParaRPr lang="en-US" sz="32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249820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686800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-5715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compared with country B (7 deaths per 1,000 person years). </a:t>
            </a:r>
          </a:p>
          <a:p>
            <a:pPr marL="57150" indent="-5715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Notice the ASDRs rates being higher among all age-groups in country B.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352800"/>
            <a:ext cx="8610600" cy="2104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indent="-344488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For example, 18% of the population in country A are aged over 60 years compared with 6% in country B.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175826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 Black" pitchFamily="34" charset="0"/>
              </a:rPr>
              <a:t>Table </a:t>
            </a:r>
            <a:r>
              <a:rPr lang="en-US" sz="2800" dirty="0" smtClean="0">
                <a:latin typeface="Arial Black" pitchFamily="34" charset="0"/>
              </a:rPr>
              <a:t>2. </a:t>
            </a:r>
            <a:r>
              <a:rPr lang="en-US" sz="2800" dirty="0">
                <a:latin typeface="Arial Black" pitchFamily="34" charset="0"/>
              </a:rPr>
              <a:t>Crude mortality rates stratified by age for two </a:t>
            </a:r>
            <a:r>
              <a:rPr lang="en-US" sz="2800" dirty="0" smtClean="0">
                <a:latin typeface="Arial Black" pitchFamily="34" charset="0"/>
              </a:rPr>
              <a:t>populations (country a, B).</a:t>
            </a:r>
            <a:endParaRPr lang="en-US" sz="2800" dirty="0">
              <a:latin typeface="Arial Black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0" y="1412776"/>
          <a:ext cx="9143999" cy="5152354"/>
        </p:xfrm>
        <a:graphic>
          <a:graphicData uri="http://schemas.openxmlformats.org/drawingml/2006/table">
            <a:tbl>
              <a:tblPr/>
              <a:tblGrid>
                <a:gridCol w="1187624"/>
                <a:gridCol w="1424652"/>
                <a:gridCol w="1095628"/>
                <a:gridCol w="1080120"/>
                <a:gridCol w="1368152"/>
                <a:gridCol w="1584176"/>
                <a:gridCol w="1403647"/>
              </a:tblGrid>
              <a:tr h="683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39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Age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# deaths/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Pop (M)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Death rate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# deaths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Pop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Death rate/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7,000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6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6,300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1,500,000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5.5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3.6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3,000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550,000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147,000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15,300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2,170,000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817036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88640"/>
            <a:ext cx="8640960" cy="487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>
                <a:latin typeface="Arial Black" pitchFamily="34" charset="0"/>
              </a:rPr>
              <a:t>The reason for the difference between the crude mortality rates between country A and country B is that these two populations have markedly different age-structures. </a:t>
            </a:r>
            <a:endParaRPr lang="en-US" sz="3200" dirty="0" smtClean="0">
              <a:latin typeface="Arial Black" pitchFamily="34" charset="0"/>
            </a:endParaRPr>
          </a:p>
          <a:p>
            <a:pPr marL="457200" indent="-45720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Country </a:t>
            </a:r>
            <a:r>
              <a:rPr lang="en-US" sz="3200" dirty="0">
                <a:latin typeface="Arial Black" pitchFamily="34" charset="0"/>
              </a:rPr>
              <a:t>A has a much older population than country B. </a:t>
            </a:r>
            <a:endParaRPr lang="en-US" sz="32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288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18560572"/>
              </p:ext>
            </p:extLst>
          </p:nvPr>
        </p:nvGraphicFramePr>
        <p:xfrm>
          <a:off x="176318" y="692696"/>
          <a:ext cx="8860178" cy="6349325"/>
        </p:xfrm>
        <a:graphic>
          <a:graphicData uri="http://schemas.openxmlformats.org/drawingml/2006/table">
            <a:tbl>
              <a:tblPr rtl="1"/>
              <a:tblGrid>
                <a:gridCol w="877955"/>
                <a:gridCol w="877955"/>
                <a:gridCol w="904831"/>
                <a:gridCol w="877955"/>
                <a:gridCol w="877955"/>
                <a:gridCol w="904831"/>
                <a:gridCol w="877955"/>
                <a:gridCol w="877955"/>
                <a:gridCol w="904831"/>
                <a:gridCol w="877955"/>
              </a:tblGrid>
              <a:tr h="30553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ar-SA" sz="1800" b="1" i="0" u="none" strike="noStrike" dirty="0">
                          <a:latin typeface="Arial Black" pitchFamily="34" charset="0"/>
                        </a:rPr>
                        <a:t>السنة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ar-SA" sz="1800" b="1" i="0" u="none" strike="noStrike">
                          <a:latin typeface="Arial Black" pitchFamily="34" charset="0"/>
                        </a:rPr>
                        <a:t>سعوديون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ar-SA" sz="1800" b="1" i="0" u="none" strike="noStrike">
                          <a:latin typeface="Arial Black" pitchFamily="34" charset="0"/>
                        </a:rPr>
                        <a:t>غير سعوديين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ar-SA" sz="1800" b="1" i="0" u="none" strike="noStrike" dirty="0">
                          <a:latin typeface="Arial Black" pitchFamily="34" charset="0"/>
                        </a:rPr>
                        <a:t>الجملة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SAUDI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NON-SAUDI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dirty="0">
                          <a:latin typeface="Arial Black" pitchFamily="34" charset="0"/>
                        </a:rPr>
                        <a:t>TOTAL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26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YEAR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ذكور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اناث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جملة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ذكور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اناث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جملة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ذكور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>
                          <a:latin typeface="Arial Black" pitchFamily="34" charset="0"/>
                        </a:rPr>
                        <a:t>اناث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ar-SA" sz="1400" b="1" i="0" u="none" strike="noStrike" dirty="0">
                          <a:latin typeface="Arial Black" pitchFamily="34" charset="0"/>
                        </a:rPr>
                        <a:t>جملة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57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MALE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FEMALE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TOTAL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MALE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FEMALE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TOTAL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MALE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FEMALE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latin typeface="Arial Black" pitchFamily="34" charset="0"/>
                        </a:rPr>
                        <a:t>TOTAL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46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4.7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4.3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3.8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2005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4.7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6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2006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4.6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3.8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3.2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2007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4.6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3.8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2.8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3.2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3.6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9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2008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4.5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4.1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3.5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2.8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3.6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8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2009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4.5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4.1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3.5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3.5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6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latin typeface="Arial Black" pitchFamily="34" charset="0"/>
                        </a:rPr>
                        <a:t>2010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4.4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4.1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3.6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2.7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4.2</a:t>
                      </a:r>
                    </a:p>
                  </a:txBody>
                  <a:tcPr marL="5501" marR="5501" marT="55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3.5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latin typeface="Arial Black" pitchFamily="34" charset="0"/>
                        </a:rPr>
                        <a:t>3.9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694"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975">
                <a:tc gridSpan="10">
                  <a:txBody>
                    <a:bodyPr/>
                    <a:lstStyle/>
                    <a:p>
                      <a:pPr algn="r" rtl="1" fontAlgn="ctr"/>
                      <a:endParaRPr lang="ar-SA" sz="1400" b="1" i="0" u="none" strike="noStrike" dirty="0">
                        <a:latin typeface="Arial Black" pitchFamily="34" charset="0"/>
                      </a:endParaRPr>
                    </a:p>
                  </a:txBody>
                  <a:tcPr marL="5501" marR="5501" marT="5501" marB="0" anchor="ctr">
                    <a:lnL>
                      <a:noFill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6318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CMR </a:t>
            </a:r>
            <a:r>
              <a:rPr lang="en-US" sz="2000" dirty="0">
                <a:latin typeface="Arial Black" pitchFamily="34" charset="0"/>
              </a:rPr>
              <a:t>By Sex And Nationality </a:t>
            </a:r>
            <a:r>
              <a:rPr lang="en-US" sz="2000" dirty="0" smtClean="0">
                <a:latin typeface="Arial Black" pitchFamily="34" charset="0"/>
              </a:rPr>
              <a:t>In </a:t>
            </a:r>
            <a:r>
              <a:rPr lang="en-US" sz="2000" dirty="0">
                <a:latin typeface="Arial Black" pitchFamily="34" charset="0"/>
              </a:rPr>
              <a:t>The </a:t>
            </a:r>
            <a:r>
              <a:rPr lang="en-US" sz="2000" dirty="0" smtClean="0">
                <a:latin typeface="Arial Black" pitchFamily="34" charset="0"/>
              </a:rPr>
              <a:t>KSA </a:t>
            </a:r>
            <a:r>
              <a:rPr lang="en-US" sz="2000" dirty="0">
                <a:latin typeface="Arial Black" pitchFamily="34" charset="0"/>
              </a:rPr>
              <a:t>(2004 to 2010)</a:t>
            </a:r>
            <a:br>
              <a:rPr lang="en-US" sz="2000" dirty="0">
                <a:latin typeface="Arial Black" pitchFamily="34" charset="0"/>
              </a:rPr>
            </a:br>
            <a:endParaRPr lang="ar-SA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9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3568" y="332656"/>
            <a:ext cx="5029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 Black" pitchFamily="34" charset="0"/>
              </a:rPr>
              <a:t>Table 3. Standard population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905000" y="1124745"/>
          <a:ext cx="4683225" cy="5304963"/>
        </p:xfrm>
        <a:graphic>
          <a:graphicData uri="http://schemas.openxmlformats.org/drawingml/2006/table">
            <a:tbl>
              <a:tblPr/>
              <a:tblGrid>
                <a:gridCol w="2218543"/>
                <a:gridCol w="2464682"/>
              </a:tblGrid>
              <a:tr h="1008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Age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Pop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100,000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65,000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Arial Black" pitchFamily="34" charset="0"/>
                          <a:ea typeface="Calibri"/>
                          <a:cs typeface="Arial"/>
                        </a:rPr>
                        <a:t>185,000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5305559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685800"/>
          <a:ext cx="8663881" cy="4077546"/>
        </p:xfrm>
        <a:graphic>
          <a:graphicData uri="http://schemas.openxmlformats.org/drawingml/2006/table">
            <a:tbl>
              <a:tblPr/>
              <a:tblGrid>
                <a:gridCol w="1443980"/>
                <a:gridCol w="1443980"/>
                <a:gridCol w="1443980"/>
                <a:gridCol w="1283538"/>
                <a:gridCol w="1443980"/>
                <a:gridCol w="1604423"/>
              </a:tblGrid>
              <a:tr h="1171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Death 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(per 1,000)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 deaths 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A’s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Death rate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in 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(per 1,000)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Expected deaths 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B’s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204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65,000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3.6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832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204"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185,000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1,314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1,777.5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1" y="363915"/>
            <a:ext cx="883919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Calculation of standardized death rate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Total standard population = 185,000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Expected deaths for pop A = 1314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Standardized death rate for pop A =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371600" y="4419600"/>
            <a:ext cx="538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Expected deaths pop A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76400" y="5181600"/>
            <a:ext cx="4648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19200" y="5334000"/>
            <a:ext cx="6092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Total standard population 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7239000" y="48006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990600"/>
            <a:ext cx="1105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1314</a:t>
            </a:r>
            <a:endParaRPr lang="en-US" sz="36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76400" y="1676400"/>
            <a:ext cx="1066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371600" y="16764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185,000</a:t>
            </a:r>
            <a:endParaRPr lang="en-US" sz="3600" b="1" dirty="0"/>
          </a:p>
        </p:txBody>
      </p:sp>
      <p:sp>
        <p:nvSpPr>
          <p:cNvPr id="8" name="Rectangle 7"/>
          <p:cNvSpPr/>
          <p:nvPr/>
        </p:nvSpPr>
        <p:spPr>
          <a:xfrm>
            <a:off x="2971800" y="12192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4572000" y="12192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7.1 per 1000</a:t>
            </a:r>
            <a:endParaRPr lang="en-US" sz="3600" b="1" dirty="0"/>
          </a:p>
        </p:txBody>
      </p:sp>
      <p:sp>
        <p:nvSpPr>
          <p:cNvPr id="11" name="Rectangle 10"/>
          <p:cNvSpPr/>
          <p:nvPr/>
        </p:nvSpPr>
        <p:spPr>
          <a:xfrm>
            <a:off x="381000" y="381000"/>
            <a:ext cx="7844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standardized death rate for pop A: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228600" y="2438400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The result indicates that pop A crude death rate would be 7.1/1000 if it has the same age structure as the standard population which is less than the observed crude death rate 10.5/1000.</a:t>
            </a:r>
            <a:endParaRPr lang="en-US" sz="3200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1" y="363915"/>
            <a:ext cx="883919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Calculation of standardized death rate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Total standard population = 185,000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Expected deaths for pop A = 1777.5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Standardized death rate for pop B =</a:t>
            </a: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endParaRPr lang="en-US" sz="3200" b="1" dirty="0" smtClean="0">
              <a:latin typeface="Arial Black" pitchFamily="34" charset="0"/>
            </a:endParaRPr>
          </a:p>
          <a:p>
            <a:r>
              <a:rPr lang="en-US" sz="3200" b="1" dirty="0" smtClean="0">
                <a:latin typeface="Arial Black" pitchFamily="34" charset="0"/>
              </a:rPr>
              <a:t>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371600" y="4419600"/>
            <a:ext cx="538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Expected deaths pop A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76400" y="5181600"/>
            <a:ext cx="4648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219200" y="5334000"/>
            <a:ext cx="6092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Total standard population 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7239000" y="48006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0" y="990600"/>
            <a:ext cx="144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1777.5</a:t>
            </a:r>
            <a:endParaRPr lang="en-US" sz="36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76400" y="1676400"/>
            <a:ext cx="1066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95400" y="1676400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185,000</a:t>
            </a:r>
            <a:endParaRPr lang="en-US" sz="3600" b="1" dirty="0"/>
          </a:p>
        </p:txBody>
      </p:sp>
      <p:sp>
        <p:nvSpPr>
          <p:cNvPr id="8" name="Rectangle 7"/>
          <p:cNvSpPr/>
          <p:nvPr/>
        </p:nvSpPr>
        <p:spPr>
          <a:xfrm>
            <a:off x="2971800" y="12192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 1000</a:t>
            </a:r>
            <a:endParaRPr lang="en-US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4572000" y="1219200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9.6 per 1000</a:t>
            </a:r>
            <a:endParaRPr lang="en-US" sz="3600" b="1" dirty="0"/>
          </a:p>
        </p:txBody>
      </p:sp>
      <p:sp>
        <p:nvSpPr>
          <p:cNvPr id="11" name="Rectangle 10"/>
          <p:cNvSpPr/>
          <p:nvPr/>
        </p:nvSpPr>
        <p:spPr>
          <a:xfrm>
            <a:off x="381000" y="381000"/>
            <a:ext cx="7844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 Black" pitchFamily="34" charset="0"/>
              </a:rPr>
              <a:t>standardized death rate for pop B: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228600" y="2438400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 smtClean="0">
                <a:latin typeface="Arial Black" pitchFamily="34" charset="0"/>
              </a:rPr>
              <a:t>The result indicates that pop A crude death rate would be 9.6/1000 if it has the same age structure as the standard population which is more than the observed crude death rate 7/1000.</a:t>
            </a:r>
            <a:endParaRPr lang="en-US" sz="3200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6096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We can calculate the </a:t>
            </a:r>
            <a:r>
              <a:rPr lang="en-US" sz="3200" b="1" dirty="0" smtClean="0">
                <a:latin typeface="Arial Black" pitchFamily="34" charset="0"/>
              </a:rPr>
              <a:t>Comparative Mortality Ratio</a:t>
            </a:r>
            <a:r>
              <a:rPr lang="en-US" sz="3200" dirty="0" smtClean="0">
                <a:latin typeface="Arial Black" pitchFamily="34" charset="0"/>
              </a:rPr>
              <a:t> (CMR) as: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304800" y="2362200"/>
            <a:ext cx="8382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Comparative Mortality Ratio (CMR)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   = 9.6/7.1 = 1.35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8915400" cy="2845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CMR </a:t>
            </a:r>
            <a:r>
              <a:rPr lang="en-US" sz="3200" dirty="0">
                <a:latin typeface="Arial Black" pitchFamily="34" charset="0"/>
              </a:rPr>
              <a:t>is interpreted as: </a:t>
            </a: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After </a:t>
            </a:r>
            <a:r>
              <a:rPr lang="en-US" sz="3200" dirty="0">
                <a:latin typeface="Arial Black" pitchFamily="34" charset="0"/>
              </a:rPr>
              <a:t>controlling for </a:t>
            </a:r>
            <a:r>
              <a:rPr lang="en-US" sz="3200" dirty="0" smtClean="0">
                <a:latin typeface="Arial Black" pitchFamily="34" charset="0"/>
              </a:rPr>
              <a:t>the affects </a:t>
            </a:r>
            <a:r>
              <a:rPr lang="en-US" sz="3200" dirty="0">
                <a:latin typeface="Arial Black" pitchFamily="34" charset="0"/>
              </a:rPr>
              <a:t>of age, the mortality in Country B is </a:t>
            </a:r>
            <a:r>
              <a:rPr lang="en-US" sz="3200" dirty="0" smtClean="0">
                <a:latin typeface="Arial Black" pitchFamily="34" charset="0"/>
              </a:rPr>
              <a:t>35% </a:t>
            </a:r>
            <a:r>
              <a:rPr lang="en-US" sz="3200" dirty="0">
                <a:latin typeface="Arial Black" pitchFamily="34" charset="0"/>
              </a:rPr>
              <a:t>higher than in country A.</a:t>
            </a:r>
            <a:endParaRPr lang="en-US" sz="320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65250" y="1339850"/>
            <a:ext cx="74950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 Black" pitchFamily="34" charset="0"/>
              </a:rPr>
              <a:t>Indirect Adjustment of Rates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536" y="2638425"/>
            <a:ext cx="8568951" cy="132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Used if age-specific rates cannot be </a:t>
            </a:r>
            <a:r>
              <a:rPr lang="en-US" sz="3200" b="1" dirty="0" smtClean="0">
                <a:latin typeface="Arial Black" pitchFamily="34" charset="0"/>
              </a:rPr>
              <a:t>estimated.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832722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60471" y="177897"/>
            <a:ext cx="74950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 Black" pitchFamily="34" charset="0"/>
              </a:rPr>
              <a:t>Indirect Adjustment of Rates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7504" y="1124744"/>
            <a:ext cx="8869560" cy="536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3200" b="1" dirty="0">
                <a:latin typeface="Arial Black" pitchFamily="34" charset="0"/>
              </a:rPr>
              <a:t>Based on applying the age-specific rates of the </a:t>
            </a:r>
            <a:r>
              <a:rPr lang="en-US" sz="3200" b="1" dirty="0" smtClean="0">
                <a:latin typeface="Arial Black" pitchFamily="34" charset="0"/>
              </a:rPr>
              <a:t>standard </a:t>
            </a:r>
            <a:r>
              <a:rPr lang="en-US" sz="3200" b="1" dirty="0">
                <a:latin typeface="Arial Black" pitchFamily="34" charset="0"/>
              </a:rPr>
              <a:t>population to the population of interest </a:t>
            </a:r>
            <a:r>
              <a:rPr lang="en-US" sz="3200" b="1" dirty="0" smtClean="0">
                <a:latin typeface="Arial Black" pitchFamily="34" charset="0"/>
              </a:rPr>
              <a:t>to </a:t>
            </a:r>
            <a:r>
              <a:rPr lang="en-US" sz="3200" b="1" dirty="0">
                <a:latin typeface="Arial Black" pitchFamily="34" charset="0"/>
              </a:rPr>
              <a:t>determine the number of “expected” </a:t>
            </a:r>
            <a:r>
              <a:rPr lang="en-US" sz="3200" b="1" dirty="0" smtClean="0">
                <a:latin typeface="Arial Black" pitchFamily="34" charset="0"/>
              </a:rPr>
              <a:t>deaths.</a:t>
            </a:r>
          </a:p>
          <a:p>
            <a:pPr>
              <a:lnSpc>
                <a:spcPts val="5200"/>
              </a:lnSpc>
            </a:pPr>
            <a:endParaRPr lang="en-US" sz="3200" b="1" dirty="0" smtClean="0">
              <a:latin typeface="Arial Black" pitchFamily="34" charset="0"/>
            </a:endParaRPr>
          </a:p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</a:rPr>
              <a:t>Steps in calculation:</a:t>
            </a:r>
          </a:p>
          <a:p>
            <a:pPr>
              <a:lnSpc>
                <a:spcPts val="5200"/>
              </a:lnSpc>
            </a:pPr>
            <a:r>
              <a:rPr lang="en-US" sz="3200" b="1" dirty="0" smtClean="0">
                <a:latin typeface="Arial Black" pitchFamily="34" charset="0"/>
              </a:rPr>
              <a:t>1- Choose standard population and list its age-specific death rate.     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50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1536383"/>
              </p:ext>
            </p:extLst>
          </p:nvPr>
        </p:nvGraphicFramePr>
        <p:xfrm>
          <a:off x="107505" y="116628"/>
          <a:ext cx="8856984" cy="6552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7"/>
                <a:gridCol w="1623123"/>
                <a:gridCol w="1454643"/>
                <a:gridCol w="2135736"/>
                <a:gridCol w="2131315"/>
              </a:tblGrid>
              <a:tr h="142477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Crude death rate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Crude birth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Infant mortality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Maternal mortality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0858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4147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7.0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38.6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53.3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35.9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6.3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36.6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7.0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10.9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3.8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9.0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5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Jordon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26.4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21.0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080030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81000"/>
            <a:ext cx="845820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Suppose we selected population B as the standard population.</a:t>
            </a:r>
          </a:p>
          <a:p>
            <a:pPr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List ASDR for population B.</a:t>
            </a:r>
          </a:p>
          <a:p>
            <a:pPr marL="284163" indent="-284163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List the age distribution of the pop A in the next column.</a:t>
            </a:r>
          </a:p>
          <a:p>
            <a:pPr marL="284163" indent="-284163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Calculate expected deaths for pop A by multiplying each age group by the corresponding  ASDR for the standard population.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457200"/>
            <a:ext cx="868680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Sum  the column of the expected deaths.</a:t>
            </a:r>
          </a:p>
          <a:p>
            <a:pPr>
              <a:lnSpc>
                <a:spcPts val="54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This total shows the number of deaths that would occur if population A experienced the ASDR of pop B.</a:t>
            </a:r>
          </a:p>
          <a:p>
            <a:pPr>
              <a:lnSpc>
                <a:spcPts val="54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Calculate the standardized mortality ratio as:</a:t>
            </a:r>
          </a:p>
          <a:p>
            <a:pPr>
              <a:lnSpc>
                <a:spcPts val="5400"/>
              </a:lnSpc>
              <a:buFont typeface="Wingdings" pitchFamily="2" charset="2"/>
              <a:buChar char="§"/>
            </a:pPr>
            <a:endParaRPr lang="en-US" sz="3200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04800"/>
            <a:ext cx="92060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 Black" pitchFamily="34" charset="0"/>
              </a:rPr>
              <a:t>Standardized Mortality </a:t>
            </a:r>
            <a:r>
              <a:rPr lang="en-US" sz="3600" b="1" dirty="0" smtClean="0">
                <a:latin typeface="Arial Black" pitchFamily="34" charset="0"/>
              </a:rPr>
              <a:t>Ratio(SMR)=</a:t>
            </a: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7623" y="1556792"/>
            <a:ext cx="6405777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Arial Black" pitchFamily="34" charset="0"/>
              </a:rPr>
              <a:t>Total observed deaths</a:t>
            </a:r>
          </a:p>
          <a:p>
            <a:pPr algn="ctr"/>
            <a:r>
              <a:rPr lang="en-US" sz="3200" b="1" dirty="0" smtClean="0">
                <a:latin typeface="Arial Black" pitchFamily="34" charset="0"/>
              </a:rPr>
              <a:t>In population (A)</a:t>
            </a:r>
            <a:endParaRPr lang="en-US" sz="3200" b="1" dirty="0">
              <a:latin typeface="Arial Black" pitchFamily="34" charset="0"/>
            </a:endParaRPr>
          </a:p>
          <a:p>
            <a:pPr algn="ctr"/>
            <a:r>
              <a:rPr lang="en-US" sz="3200" b="1" dirty="0">
                <a:latin typeface="Arial Black" pitchFamily="34" charset="0"/>
              </a:rPr>
              <a:t>____________________</a:t>
            </a:r>
          </a:p>
          <a:p>
            <a:pPr algn="ctr"/>
            <a:r>
              <a:rPr lang="en-US" sz="3200" b="1" dirty="0" smtClean="0">
                <a:latin typeface="Arial Black" pitchFamily="34" charset="0"/>
              </a:rPr>
              <a:t>Total </a:t>
            </a:r>
            <a:r>
              <a:rPr lang="en-US" sz="3200" b="1" dirty="0">
                <a:latin typeface="Arial Black" pitchFamily="34" charset="0"/>
              </a:rPr>
              <a:t>expected deaths</a:t>
            </a:r>
          </a:p>
          <a:p>
            <a:pPr algn="ctr"/>
            <a:r>
              <a:rPr lang="en-US" sz="3200" b="1" dirty="0">
                <a:latin typeface="Arial Black" pitchFamily="34" charset="0"/>
              </a:rPr>
              <a:t>in a </a:t>
            </a:r>
            <a:r>
              <a:rPr lang="en-US" sz="3200" b="1" dirty="0" smtClean="0">
                <a:latin typeface="Arial Black" pitchFamily="34" charset="0"/>
              </a:rPr>
              <a:t>population (A)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14050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57397369"/>
              </p:ext>
            </p:extLst>
          </p:nvPr>
        </p:nvGraphicFramePr>
        <p:xfrm>
          <a:off x="381000" y="304800"/>
          <a:ext cx="8458200" cy="6019800"/>
        </p:xfrm>
        <a:graphic>
          <a:graphicData uri="http://schemas.openxmlformats.org/drawingml/2006/table">
            <a:tbl>
              <a:tblPr/>
              <a:tblGrid>
                <a:gridCol w="1197700"/>
                <a:gridCol w="1846970"/>
                <a:gridCol w="1846970"/>
                <a:gridCol w="2042560"/>
                <a:gridCol w="1524000"/>
              </a:tblGrid>
              <a:tr h="1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Standard death rate pop 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(per 1,000)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Total population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Expected deaths  in A at standard rates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Observed Deaths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Under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– 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 – 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 –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55 – 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Over 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1,800.0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1,600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2,032.5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1,781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8557720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4" name="Text Box 57"/>
          <p:cNvSpPr txBox="1">
            <a:spLocks noChangeArrowheads="1"/>
          </p:cNvSpPr>
          <p:nvPr/>
        </p:nvSpPr>
        <p:spPr bwMode="auto">
          <a:xfrm>
            <a:off x="899591" y="260648"/>
            <a:ext cx="6665607" cy="141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b="1" dirty="0">
                <a:latin typeface="Arial Black" pitchFamily="34" charset="0"/>
              </a:rPr>
              <a:t>SMR</a:t>
            </a:r>
            <a:r>
              <a:rPr lang="en-US" sz="3200" b="1" baseline="-25000" dirty="0">
                <a:latin typeface="Arial Black" pitchFamily="34" charset="0"/>
              </a:rPr>
              <a:t>A </a:t>
            </a:r>
            <a:r>
              <a:rPr lang="en-US" sz="3200" b="1" dirty="0">
                <a:latin typeface="Arial Black" pitchFamily="34" charset="0"/>
              </a:rPr>
              <a:t>= 1781 / 2032.5 = 0.876</a:t>
            </a:r>
          </a:p>
          <a:p>
            <a:pPr>
              <a:lnSpc>
                <a:spcPts val="5400"/>
              </a:lnSpc>
            </a:pPr>
            <a:r>
              <a:rPr lang="en-US" sz="3200" b="1" dirty="0">
                <a:latin typeface="Arial Black" pitchFamily="34" charset="0"/>
              </a:rPr>
              <a:t>SMR</a:t>
            </a:r>
            <a:r>
              <a:rPr lang="en-US" sz="3200" b="1" baseline="-25000" dirty="0">
                <a:latin typeface="Arial Black" pitchFamily="34" charset="0"/>
              </a:rPr>
              <a:t>B </a:t>
            </a:r>
            <a:r>
              <a:rPr lang="en-US" sz="3200" b="1" dirty="0">
                <a:latin typeface="Arial Black" pitchFamily="34" charset="0"/>
              </a:rPr>
              <a:t>= 1.0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7016" y="2133600"/>
            <a:ext cx="8552184" cy="27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The result shows that the observed deaths in A were 12% lower than they would have been  if A ASDR were the same as those of pop B.</a:t>
            </a:r>
            <a:endParaRPr lang="en-US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36909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4138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latin typeface="Arial Black" pitchFamily="34" charset="0"/>
              </a:rPr>
              <a:t>Standardized Mortality Ratio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990600"/>
            <a:ext cx="914400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The ratio is exactly 1 if the observed and expected deaths are the same.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If the SMR </a:t>
            </a:r>
            <a:r>
              <a:rPr lang="en-US" sz="3200" b="1" dirty="0">
                <a:latin typeface="Arial Black" pitchFamily="34" charset="0"/>
              </a:rPr>
              <a:t>is greater than 1</a:t>
            </a:r>
            <a:r>
              <a:rPr lang="en-US" sz="3200" b="1" dirty="0" smtClean="0">
                <a:latin typeface="Arial Black" pitchFamily="34" charset="0"/>
              </a:rPr>
              <a:t>, more </a:t>
            </a:r>
            <a:r>
              <a:rPr lang="en-US" sz="3200" b="1" dirty="0">
                <a:latin typeface="Arial Black" pitchFamily="34" charset="0"/>
              </a:rPr>
              <a:t>deaths have </a:t>
            </a:r>
            <a:r>
              <a:rPr lang="en-US" sz="3200" b="1" dirty="0" smtClean="0">
                <a:latin typeface="Arial Black" pitchFamily="34" charset="0"/>
              </a:rPr>
              <a:t>occurred than anticipated.</a:t>
            </a:r>
            <a:endParaRPr lang="en-US" sz="3200" b="1" dirty="0">
              <a:latin typeface="Arial Black" pitchFamily="34" charset="0"/>
            </a:endParaRPr>
          </a:p>
          <a:p>
            <a:pPr marL="457200" indent="-45720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b="1" dirty="0" smtClean="0">
                <a:latin typeface="Arial Black" pitchFamily="34" charset="0"/>
              </a:rPr>
              <a:t>If SMR </a:t>
            </a:r>
            <a:r>
              <a:rPr lang="en-US" sz="3200" b="1" dirty="0">
                <a:latin typeface="Arial Black" pitchFamily="34" charset="0"/>
              </a:rPr>
              <a:t>is less than 1</a:t>
            </a:r>
            <a:r>
              <a:rPr lang="en-US" sz="3200" b="1" dirty="0" smtClean="0">
                <a:latin typeface="Arial Black" pitchFamily="34" charset="0"/>
              </a:rPr>
              <a:t>, fewer </a:t>
            </a:r>
            <a:r>
              <a:rPr lang="en-US" sz="3200" b="1" dirty="0">
                <a:latin typeface="Arial Black" pitchFamily="34" charset="0"/>
              </a:rPr>
              <a:t>deaths have </a:t>
            </a:r>
            <a:r>
              <a:rPr lang="en-US" sz="3200" b="1" dirty="0" smtClean="0">
                <a:latin typeface="Arial Black" pitchFamily="34" charset="0"/>
              </a:rPr>
              <a:t>occurred than anticipated.</a:t>
            </a:r>
            <a:endParaRPr lang="en-US" sz="32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8991600" cy="698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We could also obtain an indirect standardized death rate (ISDR).</a:t>
            </a: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This could be obtained by multiplying CDR of the standard population by SMR.</a:t>
            </a: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CDR of B = 17.4</a:t>
            </a: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SMR = 0.876</a:t>
            </a: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r>
              <a:rPr lang="en-US" sz="3200" b="1" dirty="0" smtClean="0">
                <a:latin typeface="Arial Black" pitchFamily="34" charset="0"/>
              </a:rPr>
              <a:t> ISDR = 17.4 x 0.876 = 15.24</a:t>
            </a: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endParaRPr lang="en-US" sz="3200" b="1" dirty="0" smtClean="0">
              <a:latin typeface="Arial Black" pitchFamily="34" charset="0"/>
            </a:endParaRPr>
          </a:p>
          <a:p>
            <a:pPr marL="457200" indent="-457200">
              <a:lnSpc>
                <a:spcPct val="140000"/>
              </a:lnSpc>
              <a:buFont typeface="Wingdings" pitchFamily="2" charset="2"/>
              <a:buChar char="§"/>
            </a:pPr>
            <a:endParaRPr lang="en-US" sz="32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533400"/>
            <a:ext cx="86868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Example 2:</a:t>
            </a:r>
          </a:p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Table 2 </a:t>
            </a:r>
            <a:r>
              <a:rPr lang="en-US" sz="3200" dirty="0">
                <a:latin typeface="Arial Black" pitchFamily="34" charset="0"/>
              </a:rPr>
              <a:t>presents crude mortality data for two </a:t>
            </a:r>
            <a:r>
              <a:rPr lang="en-US" sz="3200" dirty="0" smtClean="0">
                <a:latin typeface="Arial Black" pitchFamily="34" charset="0"/>
              </a:rPr>
              <a:t>populations </a:t>
            </a:r>
            <a:r>
              <a:rPr lang="en-US" sz="3200" dirty="0">
                <a:latin typeface="Arial Black" pitchFamily="34" charset="0"/>
              </a:rPr>
              <a:t>(countries A and B). </a:t>
            </a:r>
            <a:endParaRPr lang="en-US" sz="3200" dirty="0" smtClean="0">
              <a:latin typeface="Arial Black" pitchFamily="34" charset="0"/>
            </a:endParaRPr>
          </a:p>
          <a:p>
            <a:pPr marL="57150" indent="-57150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The </a:t>
            </a:r>
            <a:r>
              <a:rPr lang="en-US" sz="3200" dirty="0">
                <a:latin typeface="Arial Black" pitchFamily="34" charset="0"/>
              </a:rPr>
              <a:t>overall crude mortality rate is higher for country A (10.5 deaths per 1,000 person years) </a:t>
            </a:r>
            <a:endParaRPr lang="en-US" sz="32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249820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1AD4-29EE-4725-9A53-D19FC555F61E}" type="datetime1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381000"/>
            <a:ext cx="8686800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-5715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compared with country B (7 deaths per 1,000 person years). </a:t>
            </a:r>
          </a:p>
          <a:p>
            <a:pPr marL="57150" indent="-5715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Notice the ASDRs rates being higher among all age-groups in country B.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352800"/>
            <a:ext cx="8610600" cy="2104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indent="-344488">
              <a:lnSpc>
                <a:spcPts val="54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For example, 18% of the population in country A are aged over 60 years compared with 6% in country B.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63E28-9236-4BBB-A2E5-235F8FF2690E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175826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rial Black" pitchFamily="34" charset="0"/>
              </a:rPr>
              <a:t>Table </a:t>
            </a:r>
            <a:r>
              <a:rPr lang="en-US" sz="2800" dirty="0" smtClean="0">
                <a:latin typeface="Arial Black" pitchFamily="34" charset="0"/>
              </a:rPr>
              <a:t>2. </a:t>
            </a:r>
            <a:r>
              <a:rPr lang="en-US" sz="2800" dirty="0">
                <a:latin typeface="Arial Black" pitchFamily="34" charset="0"/>
              </a:rPr>
              <a:t>Crude mortality rates stratified by age for two </a:t>
            </a:r>
            <a:r>
              <a:rPr lang="en-US" sz="2800" dirty="0" smtClean="0">
                <a:latin typeface="Arial Black" pitchFamily="34" charset="0"/>
              </a:rPr>
              <a:t>populations (country a, B).</a:t>
            </a:r>
            <a:endParaRPr lang="en-US" sz="2800" dirty="0">
              <a:latin typeface="Arial Black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0" y="1412776"/>
          <a:ext cx="9143999" cy="5152354"/>
        </p:xfrm>
        <a:graphic>
          <a:graphicData uri="http://schemas.openxmlformats.org/drawingml/2006/table">
            <a:tbl>
              <a:tblPr/>
              <a:tblGrid>
                <a:gridCol w="1187624"/>
                <a:gridCol w="1424652"/>
                <a:gridCol w="1095628"/>
                <a:gridCol w="1080120"/>
                <a:gridCol w="1368152"/>
                <a:gridCol w="1584176"/>
                <a:gridCol w="1403647"/>
              </a:tblGrid>
              <a:tr h="683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Country 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39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Age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# deaths/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Pop (M)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Death rate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# deaths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Pop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Death rate/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0 - 29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7,000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6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6,300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1,500,000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30 - 59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5.5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3,000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550,000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60+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120,000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Total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147,000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15,300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2,170,000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8170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1880</TotalTime>
  <Words>4827</Words>
  <Application>Microsoft Office PowerPoint</Application>
  <PresentationFormat>On-screen Show (4:3)</PresentationFormat>
  <Paragraphs>1329</Paragraphs>
  <Slides>108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10" baseType="lpstr">
      <vt:lpstr>Office Theme</vt:lpstr>
      <vt:lpstr>Equation</vt:lpstr>
      <vt:lpstr>Measures of Mortality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3- Infant mortality rates (IMR): 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Measures of Morbidity</dc:title>
  <dc:creator>dell</dc:creator>
  <cp:lastModifiedBy>ABC</cp:lastModifiedBy>
  <cp:revision>144</cp:revision>
  <cp:lastPrinted>2014-09-07T07:08:57Z</cp:lastPrinted>
  <dcterms:created xsi:type="dcterms:W3CDTF">2012-09-06T08:10:32Z</dcterms:created>
  <dcterms:modified xsi:type="dcterms:W3CDTF">2015-02-06T17:40:23Z</dcterms:modified>
</cp:coreProperties>
</file>