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56" r:id="rId2"/>
    <p:sldId id="327" r:id="rId3"/>
    <p:sldId id="330" r:id="rId4"/>
    <p:sldId id="403" r:id="rId5"/>
    <p:sldId id="334" r:id="rId6"/>
    <p:sldId id="337" r:id="rId7"/>
    <p:sldId id="338" r:id="rId8"/>
    <p:sldId id="339" r:id="rId9"/>
    <p:sldId id="340" r:id="rId10"/>
    <p:sldId id="341" r:id="rId11"/>
    <p:sldId id="349" r:id="rId12"/>
    <p:sldId id="350" r:id="rId13"/>
    <p:sldId id="355" r:id="rId14"/>
    <p:sldId id="356" r:id="rId15"/>
    <p:sldId id="358" r:id="rId16"/>
    <p:sldId id="383" r:id="rId17"/>
    <p:sldId id="394" r:id="rId18"/>
    <p:sldId id="404" r:id="rId19"/>
    <p:sldId id="405" r:id="rId20"/>
    <p:sldId id="408" r:id="rId21"/>
    <p:sldId id="323"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734" autoAdjust="0"/>
    <p:restoredTop sz="78940" autoAdjust="0"/>
  </p:normalViewPr>
  <p:slideViewPr>
    <p:cSldViewPr>
      <p:cViewPr>
        <p:scale>
          <a:sx n="66" d="100"/>
          <a:sy n="66" d="100"/>
        </p:scale>
        <p:origin x="-2214" y="-5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4" d="100"/>
        <a:sy n="34" d="100"/>
      </p:scale>
      <p:origin x="0" y="0"/>
    </p:cViewPr>
  </p:sorterViewPr>
  <p:notesViewPr>
    <p:cSldViewPr>
      <p:cViewPr>
        <p:scale>
          <a:sx n="80" d="100"/>
          <a:sy n="80" d="100"/>
        </p:scale>
        <p:origin x="-1408" y="11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B77490-6EA0-4084-B733-BC47CCA4C9E0}"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n-US"/>
        </a:p>
      </dgm:t>
    </dgm:pt>
    <dgm:pt modelId="{CB86FC75-0917-49FD-B4B4-7E01D8280802}">
      <dgm:prSet/>
      <dgm:spPr/>
      <dgm:t>
        <a:bodyPr/>
        <a:lstStyle/>
        <a:p>
          <a:pPr rtl="0"/>
          <a:r>
            <a:rPr lang="en-US" b="0" dirty="0" smtClean="0">
              <a:solidFill>
                <a:schemeClr val="tx1"/>
              </a:solidFill>
            </a:rPr>
            <a:t>Consumer products</a:t>
          </a:r>
          <a:endParaRPr lang="en-US" b="0" dirty="0">
            <a:solidFill>
              <a:schemeClr val="tx1"/>
            </a:solidFill>
          </a:endParaRPr>
        </a:p>
      </dgm:t>
    </dgm:pt>
    <dgm:pt modelId="{F10B7D13-38C6-404F-A68C-38404786EB8D}" type="parTrans" cxnId="{403292D9-46D4-48FC-A804-C2BA56A094BB}">
      <dgm:prSet/>
      <dgm:spPr/>
      <dgm:t>
        <a:bodyPr/>
        <a:lstStyle/>
        <a:p>
          <a:endParaRPr lang="en-US">
            <a:solidFill>
              <a:schemeClr val="tx1"/>
            </a:solidFill>
          </a:endParaRPr>
        </a:p>
      </dgm:t>
    </dgm:pt>
    <dgm:pt modelId="{887CCDF1-F3E8-4859-99F7-0BD8585B5740}" type="sibTrans" cxnId="{403292D9-46D4-48FC-A804-C2BA56A094BB}">
      <dgm:prSet/>
      <dgm:spPr/>
      <dgm:t>
        <a:bodyPr/>
        <a:lstStyle/>
        <a:p>
          <a:endParaRPr lang="en-US">
            <a:solidFill>
              <a:schemeClr val="tx1"/>
            </a:solidFill>
          </a:endParaRPr>
        </a:p>
      </dgm:t>
    </dgm:pt>
    <dgm:pt modelId="{4F2B8F93-4FE0-4798-88B0-3333A8D807FB}">
      <dgm:prSet/>
      <dgm:spPr/>
      <dgm:t>
        <a:bodyPr/>
        <a:lstStyle/>
        <a:p>
          <a:pPr rtl="0"/>
          <a:r>
            <a:rPr lang="en-US" b="0" dirty="0" smtClean="0">
              <a:solidFill>
                <a:schemeClr val="tx1"/>
              </a:solidFill>
            </a:rPr>
            <a:t>Industrial products</a:t>
          </a:r>
          <a:endParaRPr lang="en-US" dirty="0">
            <a:solidFill>
              <a:schemeClr val="tx1"/>
            </a:solidFill>
          </a:endParaRPr>
        </a:p>
      </dgm:t>
    </dgm:pt>
    <dgm:pt modelId="{D463C68D-CF09-4B65-8DE0-AF417932DE82}" type="parTrans" cxnId="{018A266E-E9DC-451B-B430-38D64C382842}">
      <dgm:prSet/>
      <dgm:spPr/>
      <dgm:t>
        <a:bodyPr/>
        <a:lstStyle/>
        <a:p>
          <a:endParaRPr lang="en-US">
            <a:solidFill>
              <a:schemeClr val="tx1"/>
            </a:solidFill>
          </a:endParaRPr>
        </a:p>
      </dgm:t>
    </dgm:pt>
    <dgm:pt modelId="{0C21049B-B60B-461D-B5A1-E43AAFC5C143}" type="sibTrans" cxnId="{018A266E-E9DC-451B-B430-38D64C382842}">
      <dgm:prSet/>
      <dgm:spPr/>
      <dgm:t>
        <a:bodyPr/>
        <a:lstStyle/>
        <a:p>
          <a:endParaRPr lang="en-US">
            <a:solidFill>
              <a:schemeClr val="tx1"/>
            </a:solidFill>
          </a:endParaRPr>
        </a:p>
      </dgm:t>
    </dgm:pt>
    <dgm:pt modelId="{BACA2342-33CB-4114-9EBE-393BA601503A}" type="pres">
      <dgm:prSet presAssocID="{DCB77490-6EA0-4084-B733-BC47CCA4C9E0}" presName="Name0" presStyleCnt="0">
        <dgm:presLayoutVars>
          <dgm:dir/>
          <dgm:animLvl val="lvl"/>
          <dgm:resizeHandles val="exact"/>
        </dgm:presLayoutVars>
      </dgm:prSet>
      <dgm:spPr/>
      <dgm:t>
        <a:bodyPr/>
        <a:lstStyle/>
        <a:p>
          <a:endParaRPr lang="en-US"/>
        </a:p>
      </dgm:t>
    </dgm:pt>
    <dgm:pt modelId="{B2A19134-EF2A-4CE8-BB3F-7E3746D926AC}" type="pres">
      <dgm:prSet presAssocID="{CB86FC75-0917-49FD-B4B4-7E01D8280802}" presName="linNode" presStyleCnt="0"/>
      <dgm:spPr/>
    </dgm:pt>
    <dgm:pt modelId="{A988610D-E6F0-44CD-BA44-510A327D1277}" type="pres">
      <dgm:prSet presAssocID="{CB86FC75-0917-49FD-B4B4-7E01D8280802}" presName="parentText" presStyleLbl="node1" presStyleIdx="0" presStyleCnt="2" custScaleX="277778" custLinFactNeighborX="-136" custLinFactNeighborY="-11830">
        <dgm:presLayoutVars>
          <dgm:chMax val="1"/>
          <dgm:bulletEnabled val="1"/>
        </dgm:presLayoutVars>
      </dgm:prSet>
      <dgm:spPr/>
      <dgm:t>
        <a:bodyPr/>
        <a:lstStyle/>
        <a:p>
          <a:endParaRPr lang="en-US"/>
        </a:p>
      </dgm:t>
    </dgm:pt>
    <dgm:pt modelId="{77BE215B-D69D-4BB1-B85E-153930C1F82E}" type="pres">
      <dgm:prSet presAssocID="{887CCDF1-F3E8-4859-99F7-0BD8585B5740}" presName="sp" presStyleCnt="0"/>
      <dgm:spPr/>
    </dgm:pt>
    <dgm:pt modelId="{8581CEEE-5924-4C2F-859A-6A36BD243622}" type="pres">
      <dgm:prSet presAssocID="{4F2B8F93-4FE0-4798-88B0-3333A8D807FB}" presName="linNode" presStyleCnt="0"/>
      <dgm:spPr/>
    </dgm:pt>
    <dgm:pt modelId="{DBEB94D2-B4C6-4D99-B28D-BB748F79D2A9}" type="pres">
      <dgm:prSet presAssocID="{4F2B8F93-4FE0-4798-88B0-3333A8D807FB}" presName="parentText" presStyleLbl="node1" presStyleIdx="1" presStyleCnt="2" custScaleX="277778" custLinFactX="100000" custLinFactNeighborX="127359" custLinFactNeighborY="-2500">
        <dgm:presLayoutVars>
          <dgm:chMax val="1"/>
          <dgm:bulletEnabled val="1"/>
        </dgm:presLayoutVars>
      </dgm:prSet>
      <dgm:spPr/>
      <dgm:t>
        <a:bodyPr/>
        <a:lstStyle/>
        <a:p>
          <a:endParaRPr lang="en-US"/>
        </a:p>
      </dgm:t>
    </dgm:pt>
  </dgm:ptLst>
  <dgm:cxnLst>
    <dgm:cxn modelId="{018A266E-E9DC-451B-B430-38D64C382842}" srcId="{DCB77490-6EA0-4084-B733-BC47CCA4C9E0}" destId="{4F2B8F93-4FE0-4798-88B0-3333A8D807FB}" srcOrd="1" destOrd="0" parTransId="{D463C68D-CF09-4B65-8DE0-AF417932DE82}" sibTransId="{0C21049B-B60B-461D-B5A1-E43AAFC5C143}"/>
    <dgm:cxn modelId="{8FA31039-A212-7843-A3B5-85232FDDE1BD}" type="presOf" srcId="{DCB77490-6EA0-4084-B733-BC47CCA4C9E0}" destId="{BACA2342-33CB-4114-9EBE-393BA601503A}" srcOrd="0" destOrd="0" presId="urn:microsoft.com/office/officeart/2005/8/layout/vList5"/>
    <dgm:cxn modelId="{57903EB8-5D7A-714B-95B7-14FDCBC016B8}" type="presOf" srcId="{4F2B8F93-4FE0-4798-88B0-3333A8D807FB}" destId="{DBEB94D2-B4C6-4D99-B28D-BB748F79D2A9}" srcOrd="0" destOrd="0" presId="urn:microsoft.com/office/officeart/2005/8/layout/vList5"/>
    <dgm:cxn modelId="{A0F1D488-0AD2-A14C-B808-842E81803347}" type="presOf" srcId="{CB86FC75-0917-49FD-B4B4-7E01D8280802}" destId="{A988610D-E6F0-44CD-BA44-510A327D1277}" srcOrd="0" destOrd="0" presId="urn:microsoft.com/office/officeart/2005/8/layout/vList5"/>
    <dgm:cxn modelId="{403292D9-46D4-48FC-A804-C2BA56A094BB}" srcId="{DCB77490-6EA0-4084-B733-BC47CCA4C9E0}" destId="{CB86FC75-0917-49FD-B4B4-7E01D8280802}" srcOrd="0" destOrd="0" parTransId="{F10B7D13-38C6-404F-A68C-38404786EB8D}" sibTransId="{887CCDF1-F3E8-4859-99F7-0BD8585B5740}"/>
    <dgm:cxn modelId="{0AECFA6D-EF5B-7149-BE8A-1E85C6D4FBBE}" type="presParOf" srcId="{BACA2342-33CB-4114-9EBE-393BA601503A}" destId="{B2A19134-EF2A-4CE8-BB3F-7E3746D926AC}" srcOrd="0" destOrd="0" presId="urn:microsoft.com/office/officeart/2005/8/layout/vList5"/>
    <dgm:cxn modelId="{ED2309D0-0C4D-B443-B8EE-0E0C8230A97A}" type="presParOf" srcId="{B2A19134-EF2A-4CE8-BB3F-7E3746D926AC}" destId="{A988610D-E6F0-44CD-BA44-510A327D1277}" srcOrd="0" destOrd="0" presId="urn:microsoft.com/office/officeart/2005/8/layout/vList5"/>
    <dgm:cxn modelId="{EA7B681A-A1FA-AD4C-938C-5D8C1C0401D5}" type="presParOf" srcId="{BACA2342-33CB-4114-9EBE-393BA601503A}" destId="{77BE215B-D69D-4BB1-B85E-153930C1F82E}" srcOrd="1" destOrd="0" presId="urn:microsoft.com/office/officeart/2005/8/layout/vList5"/>
    <dgm:cxn modelId="{B3D6F346-18E4-4E41-987C-9DA11E688D3D}" type="presParOf" srcId="{BACA2342-33CB-4114-9EBE-393BA601503A}" destId="{8581CEEE-5924-4C2F-859A-6A36BD243622}" srcOrd="2" destOrd="0" presId="urn:microsoft.com/office/officeart/2005/8/layout/vList5"/>
    <dgm:cxn modelId="{5520EBA3-A3C2-1C4F-8D26-ABD67CE946B1}" type="presParOf" srcId="{8581CEEE-5924-4C2F-859A-6A36BD243622}" destId="{DBEB94D2-B4C6-4D99-B28D-BB748F79D2A9}"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88610D-E6F0-44CD-BA44-510A327D1277}">
      <dsp:nvSpPr>
        <dsp:cNvPr id="0" name=""/>
        <dsp:cNvSpPr/>
      </dsp:nvSpPr>
      <dsp:spPr>
        <a:xfrm>
          <a:off x="0" y="0"/>
          <a:ext cx="5176543" cy="182132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Consumer products</a:t>
          </a:r>
          <a:endParaRPr lang="en-US" sz="5400" b="0" kern="1200" dirty="0">
            <a:solidFill>
              <a:schemeClr val="tx1"/>
            </a:solidFill>
          </a:endParaRPr>
        </a:p>
      </dsp:txBody>
      <dsp:txXfrm>
        <a:off x="88910" y="88910"/>
        <a:ext cx="4998723" cy="1643501"/>
      </dsp:txXfrm>
    </dsp:sp>
    <dsp:sp modelId="{DBEB94D2-B4C6-4D99-B28D-BB748F79D2A9}">
      <dsp:nvSpPr>
        <dsp:cNvPr id="0" name=""/>
        <dsp:cNvSpPr/>
      </dsp:nvSpPr>
      <dsp:spPr>
        <a:xfrm>
          <a:off x="5056" y="1866900"/>
          <a:ext cx="5176543" cy="182132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Industrial products</a:t>
          </a:r>
          <a:endParaRPr lang="en-US" sz="5400" kern="1200" dirty="0">
            <a:solidFill>
              <a:schemeClr val="tx1"/>
            </a:solidFill>
          </a:endParaRPr>
        </a:p>
      </dsp:txBody>
      <dsp:txXfrm>
        <a:off x="93966" y="1955810"/>
        <a:ext cx="4998723" cy="164350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710351-21E7-4B6E-8310-F30A19E6BCD2}" type="datetime1">
              <a:rPr lang="en-US"/>
              <a:pPr/>
              <a:t>1/28/2015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07B969B2-DC41-4ABF-B4F7-D2B26BF2E7C0}" type="slidenum">
              <a:rPr lang="en-US"/>
              <a:pPr/>
              <a:t>‹#›</a:t>
            </a:fld>
            <a:endParaRPr lang="en-US"/>
          </a:p>
        </p:txBody>
      </p:sp>
    </p:spTree>
    <p:extLst>
      <p:ext uri="{BB962C8B-B14F-4D97-AF65-F5344CB8AC3E}">
        <p14:creationId xmlns:p14="http://schemas.microsoft.com/office/powerpoint/2010/main" val="21788938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631825" indent="-174625"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5B26FE18-6937-428E-8328-5B98721EA19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2F00AD85-38B2-414F-BDAB-A51046719249}"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r>
              <a:rPr lang="en-US" dirty="0" smtClean="0"/>
              <a:t>Now </a:t>
            </a:r>
            <a:r>
              <a:rPr lang="en-US" sz="1200" kern="1200" baseline="0" dirty="0" smtClean="0">
                <a:solidFill>
                  <a:schemeClr val="tx1"/>
                </a:solidFill>
                <a:latin typeface="+mn-lt"/>
                <a:ea typeface="ＭＳ Ｐゴシック" charset="-128"/>
                <a:cs typeface="ＭＳ Ｐゴシック" charset="-128"/>
              </a:rPr>
              <a:t>we dig into the specific</a:t>
            </a:r>
          </a:p>
          <a:p>
            <a:r>
              <a:rPr lang="en-US" sz="1200" kern="1200" baseline="0" dirty="0" smtClean="0">
                <a:solidFill>
                  <a:schemeClr val="tx1"/>
                </a:solidFill>
                <a:latin typeface="+mn-lt"/>
                <a:ea typeface="ＭＳ Ｐゴシック" charset="-128"/>
                <a:cs typeface="ＭＳ Ｐゴシック" charset="-128"/>
              </a:rPr>
              <a:t>decisions that companies must make</a:t>
            </a:r>
          </a:p>
          <a:p>
            <a:r>
              <a:rPr lang="en-US" sz="1200" kern="1200" baseline="0" dirty="0" smtClean="0">
                <a:solidFill>
                  <a:schemeClr val="tx1"/>
                </a:solidFill>
                <a:latin typeface="+mn-lt"/>
                <a:ea typeface="ＭＳ Ｐゴシック" charset="-128"/>
                <a:cs typeface="ＭＳ Ｐゴシック" charset="-128"/>
              </a:rPr>
              <a:t>when designing and marketing</a:t>
            </a:r>
          </a:p>
          <a:p>
            <a:r>
              <a:rPr lang="en-US" sz="1200" kern="1200" baseline="0" dirty="0" smtClean="0">
                <a:solidFill>
                  <a:schemeClr val="tx1"/>
                </a:solidFill>
                <a:latin typeface="+mn-lt"/>
                <a:ea typeface="ＭＳ Ｐゴシック" charset="-128"/>
                <a:cs typeface="ＭＳ Ｐゴシック" charset="-128"/>
              </a:rPr>
              <a:t>products and services.</a:t>
            </a:r>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3989881F-8B94-449D-9E0F-B005CC3D5F75}"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endParaRPr lang="en-US" dirty="0" smtClean="0"/>
          </a:p>
        </p:txBody>
      </p:sp>
      <p:sp>
        <p:nvSpPr>
          <p:cNvPr id="46084" name="Slide Number Placeholder 3"/>
          <p:cNvSpPr>
            <a:spLocks noGrp="1"/>
          </p:cNvSpPr>
          <p:nvPr>
            <p:ph type="sldNum" sz="quarter" idx="5"/>
          </p:nvPr>
        </p:nvSpPr>
        <p:spPr bwMode="auto">
          <a:noFill/>
          <a:ln>
            <a:miter lim="800000"/>
            <a:headEnd/>
            <a:tailEnd/>
          </a:ln>
        </p:spPr>
        <p:txBody>
          <a:bodyPr/>
          <a:lstStyle/>
          <a:p>
            <a:fld id="{7A49A5A3-E46D-47EA-BDD0-850E0DECF45C}"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r>
              <a:rPr lang="en-US" b="1" smtClean="0"/>
              <a:t>Note to Instructor</a:t>
            </a:r>
          </a:p>
          <a:p>
            <a:r>
              <a:rPr lang="en-US" smtClean="0"/>
              <a:t>The text highlights OXO’s unique design for their product. This link takes you to the OXO Web site to explore some of there products. </a:t>
            </a:r>
          </a:p>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a:lstStyle/>
          <a:p>
            <a:fld id="{6315BD30-8028-41E7-BDF7-B61B22D1DF98}"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marL="533400" indent="-533400"/>
            <a:r>
              <a:rPr lang="en-US" b="1" smtClean="0"/>
              <a:t>Note to Instructor</a:t>
            </a:r>
          </a:p>
          <a:p>
            <a:pPr marL="533400" indent="-533400"/>
            <a:r>
              <a:rPr lang="en-US" b="1" smtClean="0"/>
              <a:t>Discussion Questions</a:t>
            </a:r>
          </a:p>
          <a:p>
            <a:pPr marL="533400" indent="-533400"/>
            <a:r>
              <a:rPr lang="en-US" i="1" smtClean="0"/>
              <a:t>What brands do you tend to purchase consistently? Why?</a:t>
            </a:r>
          </a:p>
          <a:p>
            <a:pPr marL="533400" indent="-533400"/>
            <a:r>
              <a:rPr lang="en-US" smtClean="0"/>
              <a:t>This discussion should lead to the consumer benefits of brands including quality and consistency. It is interesting to now ask students what the benefits might be for the seller of having a strong brand. This will include segmentation, positioning, and the ability to communicate product features</a:t>
            </a:r>
          </a:p>
          <a:p>
            <a:pPr marL="533400" indent="-533400"/>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993AC4BF-E1E9-431A-A3DB-3E337258C007}"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dirty="0" smtClean="0"/>
              <a:t>Note to Instructor</a:t>
            </a:r>
          </a:p>
        </p:txBody>
      </p:sp>
      <p:sp>
        <p:nvSpPr>
          <p:cNvPr id="56324" name="Slide Number Placeholder 3"/>
          <p:cNvSpPr>
            <a:spLocks noGrp="1"/>
          </p:cNvSpPr>
          <p:nvPr>
            <p:ph type="sldNum" sz="quarter" idx="5"/>
          </p:nvPr>
        </p:nvSpPr>
        <p:spPr bwMode="auto">
          <a:noFill/>
          <a:ln>
            <a:miter lim="800000"/>
            <a:headEnd/>
            <a:tailEnd/>
          </a:ln>
        </p:spPr>
        <p:txBody>
          <a:bodyPr/>
          <a:lstStyle/>
          <a:p>
            <a:fld id="{93555C0A-5928-44D1-8666-CCEF9DBFC884}"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endParaRPr lang="en-US" smtClean="0"/>
          </a:p>
        </p:txBody>
      </p:sp>
      <p:sp>
        <p:nvSpPr>
          <p:cNvPr id="76804" name="Slide Number Placeholder 3"/>
          <p:cNvSpPr>
            <a:spLocks noGrp="1"/>
          </p:cNvSpPr>
          <p:nvPr>
            <p:ph type="sldNum" sz="quarter" idx="5"/>
          </p:nvPr>
        </p:nvSpPr>
        <p:spPr bwMode="auto">
          <a:noFill/>
          <a:ln>
            <a:miter lim="800000"/>
            <a:headEnd/>
            <a:tailEnd/>
          </a:ln>
        </p:spPr>
        <p:txBody>
          <a:bodyPr/>
          <a:lstStyle/>
          <a:p>
            <a:fld id="{50AAFD29-02D8-431B-B7F6-F6B118167D27}"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a:lstStyle/>
          <a:p>
            <a:pPr marL="533400" indent="-533400"/>
            <a:endParaRPr lang="en-US" b="1" dirty="0" smtClean="0"/>
          </a:p>
        </p:txBody>
      </p:sp>
      <p:sp>
        <p:nvSpPr>
          <p:cNvPr id="91140" name="Slide Number Placeholder 3"/>
          <p:cNvSpPr>
            <a:spLocks noGrp="1"/>
          </p:cNvSpPr>
          <p:nvPr>
            <p:ph type="sldNum" sz="quarter" idx="5"/>
          </p:nvPr>
        </p:nvSpPr>
        <p:spPr bwMode="auto">
          <a:noFill/>
          <a:ln>
            <a:miter lim="800000"/>
            <a:headEnd/>
            <a:tailEnd/>
          </a:ln>
        </p:spPr>
        <p:txBody>
          <a:bodyPr/>
          <a:lstStyle/>
          <a:p>
            <a:fld id="{0AD1E075-7F91-4F77-840D-B5F8CF8D911F}"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7E0AB444-C787-4215-82DF-6723867BBDB5}"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03973CBE-B2DD-4C07-A62E-309C3F8E0D1E}"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95235" name="Rectangle 3"/>
          <p:cNvSpPr>
            <a:spLocks noGrp="1" noChangeArrowheads="1"/>
          </p:cNvSpPr>
          <p:nvPr>
            <p:ph type="body" idx="1"/>
          </p:nvPr>
        </p:nvSpPr>
        <p:spPr bwMode="auto">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a:t>
            </a:r>
            <a:r>
              <a:rPr lang="en-US" baseline="0" dirty="0" smtClean="0"/>
              <a:t> </a:t>
            </a:r>
            <a:r>
              <a:rPr lang="en-US" dirty="0" smtClean="0"/>
              <a:t>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 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4F379AA1-F9F1-4763-921A-714DB9381A65}"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a:lstStyle/>
          <a:p>
            <a:fld id="{51CEAEE6-1DF9-44CF-A350-CCE9D6568DB0}"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F5D0909A-3949-4724-8CE1-25B9662F2170}"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endParaRPr lang="en-US" smtClean="0"/>
          </a:p>
        </p:txBody>
      </p:sp>
      <p:sp>
        <p:nvSpPr>
          <p:cNvPr id="29700" name="Slide Number Placeholder 3"/>
          <p:cNvSpPr>
            <a:spLocks noGrp="1"/>
          </p:cNvSpPr>
          <p:nvPr>
            <p:ph type="sldNum" sz="quarter" idx="5"/>
          </p:nvPr>
        </p:nvSpPr>
        <p:spPr bwMode="auto">
          <a:noFill/>
          <a:ln>
            <a:miter lim="800000"/>
            <a:headEnd/>
            <a:tailEnd/>
          </a:ln>
        </p:spPr>
        <p:txBody>
          <a:bodyPr/>
          <a:lstStyle/>
          <a:p>
            <a:fld id="{39F8249F-98DE-4557-8176-838DC64207C6}"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What is a product that could be convenience, shopping, and specialty?</a:t>
            </a:r>
            <a:endParaRPr lang="en-US" sz="800" i="1" dirty="0" smtClean="0"/>
          </a:p>
          <a:p>
            <a:r>
              <a:rPr lang="en-US" dirty="0" smtClean="0"/>
              <a:t>This is a bit of a puzzle. They might realize that a camera could fall into several categories depending on the buyer and the situation. Certainly, if you are on vacation and you forgot your camera, you would pick one up at a convenience store, pharmacy, or maybe the hotel store. If you were a professional photographer, a camera purchase could easily be specialty if you were buying a $5,000 camera.  Other examples might include mats for the floor of a automobile, tires, or a fan.</a:t>
            </a:r>
          </a:p>
        </p:txBody>
      </p:sp>
      <p:sp>
        <p:nvSpPr>
          <p:cNvPr id="31748" name="Slide Number Placeholder 3"/>
          <p:cNvSpPr>
            <a:spLocks noGrp="1"/>
          </p:cNvSpPr>
          <p:nvPr>
            <p:ph type="sldNum" sz="quarter" idx="5"/>
          </p:nvPr>
        </p:nvSpPr>
        <p:spPr bwMode="auto">
          <a:noFill/>
          <a:ln>
            <a:miter lim="800000"/>
            <a:headEnd/>
            <a:tailEnd/>
          </a:ln>
        </p:spPr>
        <p:txBody>
          <a:bodyPr/>
          <a:lstStyle/>
          <a:p>
            <a:fld id="{3E19CEFC-D728-4A35-8934-04BD9A22384F}"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8-</a:t>
            </a:r>
            <a:fld id="{56EDA7DC-1662-4FB5-9C68-31BAD2ADB4B9}"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533400"/>
            <a:ext cx="3200400" cy="2661737"/>
          </a:xfrm>
          <a:prstGeom prst="rect">
            <a:avLst/>
          </a:prstGeom>
          <a:noFill/>
          <a:ln w="9525">
            <a:noFill/>
            <a:miter lim="800000"/>
            <a:headEnd/>
            <a:tailEnd/>
          </a:ln>
        </p:spPr>
      </p:pic>
      <p:sp>
        <p:nvSpPr>
          <p:cNvPr id="9" name="Rectangle 8"/>
          <p:cNvSpPr/>
          <p:nvPr userDrawn="1"/>
        </p:nvSpPr>
        <p:spPr>
          <a:xfrm>
            <a:off x="2971800" y="1143000"/>
            <a:ext cx="4572000" cy="646331"/>
          </a:xfrm>
          <a:prstGeom prst="rect">
            <a:avLst/>
          </a:prstGeom>
        </p:spPr>
        <p:txBody>
          <a:bodyPr>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nchor="ct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rgbClr val="C00000"/>
                </a:solidFill>
                <a:cs typeface="Tahoma" charset="0"/>
              </a:rPr>
              <a:t> </a:t>
            </a:r>
            <a:r>
              <a:rPr lang="en-US" sz="1600" b="1" dirty="0" smtClean="0">
                <a:solidFill>
                  <a:schemeClr val="tx1"/>
                </a:solidFill>
                <a:cs typeface="Tahoma" charset="0"/>
              </a:rPr>
              <a:t>8-</a:t>
            </a:r>
            <a:fld id="{198EEE59-5D54-4703-A12A-F322359B860A}"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1" cstate="print"/>
          <a:srcRect/>
          <a:stretch>
            <a:fillRect/>
          </a:stretch>
        </p:blipFill>
        <p:spPr bwMode="auto">
          <a:xfrm>
            <a:off x="0" y="4495800"/>
            <a:ext cx="2198899" cy="1828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jordans.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hyperlink" Target="http://www.jordans.com/"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p:txBody>
          <a:bodyPr/>
          <a:lstStyle/>
          <a:p>
            <a:pPr eaLnBrk="1" hangingPunct="1"/>
            <a:r>
              <a:rPr lang="en-US" dirty="0" smtClean="0"/>
              <a:t/>
            </a:r>
            <a:br>
              <a:rPr lang="en-US" dirty="0" smtClean="0"/>
            </a:br>
            <a:r>
              <a:rPr lang="en-US" smtClean="0"/>
              <a:t>Chapter 4</a:t>
            </a:r>
            <a:endParaRPr lang="en-US" dirty="0" smtClean="0"/>
          </a:p>
        </p:txBody>
      </p:sp>
      <p:sp>
        <p:nvSpPr>
          <p:cNvPr id="12291" name="Subtitle 2"/>
          <p:cNvSpPr>
            <a:spLocks noGrp="1"/>
          </p:cNvSpPr>
          <p:nvPr>
            <p:ph type="subTitle" idx="1"/>
          </p:nvPr>
        </p:nvSpPr>
        <p:spPr/>
        <p:txBody>
          <a:bodyPr/>
          <a:lstStyle/>
          <a:p>
            <a:r>
              <a:rPr lang="en-US" b="1" dirty="0" smtClean="0">
                <a:latin typeface="Calibri" charset="0"/>
              </a:rPr>
              <a:t>Product, Services, and Brands:  Building Customer Value</a:t>
            </a:r>
            <a:endParaRPr lang="en-US" sz="3600" dirty="0" smtClean="0">
              <a:latin typeface="Calibri"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z="3600" smtClean="0"/>
              <a:t>What Is a Product?</a:t>
            </a:r>
          </a:p>
        </p:txBody>
      </p:sp>
      <p:sp>
        <p:nvSpPr>
          <p:cNvPr id="32771" name="Rectangle 3"/>
          <p:cNvSpPr>
            <a:spLocks noGrp="1" noChangeArrowheads="1"/>
          </p:cNvSpPr>
          <p:nvPr>
            <p:ph idx="1"/>
          </p:nvPr>
        </p:nvSpPr>
        <p:spPr>
          <a:xfrm>
            <a:off x="762000" y="1981200"/>
            <a:ext cx="7772400" cy="4114800"/>
          </a:xfrm>
        </p:spPr>
        <p:txBody>
          <a:bodyPr/>
          <a:lstStyle/>
          <a:p>
            <a:pPr>
              <a:buFontTx/>
              <a:buNone/>
            </a:pPr>
            <a:r>
              <a:rPr lang="en-US" sz="2800" b="1" dirty="0" smtClean="0">
                <a:latin typeface="Calibri" charset="0"/>
              </a:rPr>
              <a:t>Industrial products</a:t>
            </a:r>
          </a:p>
          <a:p>
            <a:pPr>
              <a:buFontTx/>
              <a:buNone/>
            </a:pPr>
            <a:r>
              <a:rPr lang="en-US" sz="2800" dirty="0" smtClean="0">
                <a:latin typeface="Calibri" charset="0"/>
              </a:rPr>
              <a:t>    products purchased for further processing or for use in conducting a business</a:t>
            </a:r>
          </a:p>
          <a:p>
            <a:r>
              <a:rPr lang="en-US" sz="2800" dirty="0" smtClean="0">
                <a:latin typeface="Calibri" charset="0"/>
              </a:rPr>
              <a:t>Classified by the purpose for which the product is purchased</a:t>
            </a:r>
          </a:p>
          <a:p>
            <a:pPr lvl="3"/>
            <a:r>
              <a:rPr lang="en-US" sz="2400" dirty="0" smtClean="0">
                <a:latin typeface="Calibri" charset="0"/>
              </a:rPr>
              <a:t>Materials and parts</a:t>
            </a:r>
          </a:p>
          <a:p>
            <a:pPr lvl="3"/>
            <a:r>
              <a:rPr lang="en-US" sz="2400" dirty="0" smtClean="0">
                <a:latin typeface="Calibri" charset="0"/>
              </a:rPr>
              <a:t>Capital</a:t>
            </a:r>
          </a:p>
          <a:p>
            <a:pPr lvl="3"/>
            <a:r>
              <a:rPr lang="en-US" sz="2400" dirty="0" smtClean="0">
                <a:latin typeface="Calibri" charset="0"/>
              </a:rPr>
              <a:t>Raw materials</a:t>
            </a:r>
          </a:p>
          <a:p>
            <a:endParaRPr lang="en-US" sz="2800" dirty="0" smtClean="0">
              <a:latin typeface="Calibri" charset="0"/>
            </a:endParaRPr>
          </a:p>
        </p:txBody>
      </p:sp>
      <p:sp>
        <p:nvSpPr>
          <p:cNvPr id="32772"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381000"/>
            <a:ext cx="7772400" cy="1143000"/>
          </a:xfrm>
        </p:spPr>
        <p:txBody>
          <a:bodyPr/>
          <a:lstStyle/>
          <a:p>
            <a:r>
              <a:rPr lang="en-US" smtClean="0"/>
              <a:t>Product and Service Decisions</a:t>
            </a:r>
          </a:p>
        </p:txBody>
      </p:sp>
      <p:sp>
        <p:nvSpPr>
          <p:cNvPr id="43011" name="Rectangle 3"/>
          <p:cNvSpPr>
            <a:spLocks noGrp="1" noChangeArrowheads="1"/>
          </p:cNvSpPr>
          <p:nvPr>
            <p:ph type="body" sz="quarter" idx="13"/>
          </p:nvPr>
        </p:nvSpPr>
        <p:spPr/>
        <p:txBody>
          <a:bodyPr/>
          <a:lstStyle/>
          <a:p>
            <a:r>
              <a:rPr lang="en-US" smtClean="0">
                <a:latin typeface="Calibri" charset="0"/>
              </a:rPr>
              <a:t>Individual Product and Service Decisions</a:t>
            </a:r>
          </a:p>
          <a:p>
            <a:endParaRPr lang="en-US" smtClean="0">
              <a:latin typeface="Calibri" charset="0"/>
            </a:endParaRPr>
          </a:p>
          <a:p>
            <a:endParaRPr lang="en-US" smtClean="0">
              <a:latin typeface="Calibri" charset="0"/>
            </a:endParaRPr>
          </a:p>
        </p:txBody>
      </p:sp>
      <p:pic>
        <p:nvPicPr>
          <p:cNvPr id="43012" name="Picture 4" descr="fig08_02wo.jpg"/>
          <p:cNvPicPr>
            <a:picLocks noChangeAspect="1"/>
          </p:cNvPicPr>
          <p:nvPr/>
        </p:nvPicPr>
        <p:blipFill>
          <a:blip r:embed="rId3" cstate="print"/>
          <a:srcRect/>
          <a:stretch>
            <a:fillRect/>
          </a:stretch>
        </p:blipFill>
        <p:spPr bwMode="auto">
          <a:xfrm>
            <a:off x="304800" y="2863850"/>
            <a:ext cx="8229600" cy="12715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3200" smtClean="0"/>
              <a:t>Product and Service Decisions</a:t>
            </a:r>
          </a:p>
        </p:txBody>
      </p:sp>
      <p:sp>
        <p:nvSpPr>
          <p:cNvPr id="45059" name="Rectangle 3"/>
          <p:cNvSpPr>
            <a:spLocks noGrp="1" noChangeArrowheads="1"/>
          </p:cNvSpPr>
          <p:nvPr>
            <p:ph idx="1"/>
          </p:nvPr>
        </p:nvSpPr>
        <p:spPr>
          <a:xfrm>
            <a:off x="1447800" y="1905000"/>
            <a:ext cx="6629400" cy="4114800"/>
          </a:xfrm>
        </p:spPr>
        <p:txBody>
          <a:bodyPr/>
          <a:lstStyle/>
          <a:p>
            <a:pPr marL="533400" indent="-533400" algn="ctr">
              <a:buFontTx/>
              <a:buNone/>
            </a:pPr>
            <a:endParaRPr lang="en-US" sz="1200" b="1" i="1" dirty="0" smtClean="0">
              <a:latin typeface="Times New Roman" charset="0"/>
            </a:endParaRPr>
          </a:p>
          <a:p>
            <a:pPr marL="533400" indent="-533400">
              <a:buFontTx/>
              <a:buNone/>
            </a:pPr>
            <a:r>
              <a:rPr lang="en-US" sz="2800" b="1" dirty="0" smtClean="0">
                <a:latin typeface="Calibri" charset="0"/>
              </a:rPr>
              <a:t>Product or service attributes</a:t>
            </a:r>
          </a:p>
          <a:p>
            <a:pPr marL="533400" indent="-533400">
              <a:buFontTx/>
              <a:buNone/>
            </a:pPr>
            <a:r>
              <a:rPr lang="en-US" sz="2800" dirty="0" smtClean="0">
                <a:latin typeface="Calibri" charset="0"/>
              </a:rPr>
              <a:t>communicate and deliver the benefits</a:t>
            </a:r>
          </a:p>
          <a:p>
            <a:pPr marL="533400" indent="-533400"/>
            <a:r>
              <a:rPr lang="en-US" sz="2800" dirty="0" smtClean="0">
                <a:latin typeface="Calibri" charset="0"/>
              </a:rPr>
              <a:t>Quality</a:t>
            </a:r>
          </a:p>
          <a:p>
            <a:pPr marL="533400" indent="-533400"/>
            <a:r>
              <a:rPr lang="en-US" sz="2800" dirty="0" smtClean="0">
                <a:latin typeface="Calibri" charset="0"/>
              </a:rPr>
              <a:t>Features</a:t>
            </a:r>
          </a:p>
          <a:p>
            <a:pPr marL="533400" indent="-533400"/>
            <a:r>
              <a:rPr lang="en-US" sz="2800" dirty="0" smtClean="0">
                <a:latin typeface="Calibri" charset="0"/>
              </a:rPr>
              <a:t>Style and design</a:t>
            </a:r>
          </a:p>
        </p:txBody>
      </p:sp>
      <p:sp>
        <p:nvSpPr>
          <p:cNvPr id="45060" name="Text Placeholder 4"/>
          <p:cNvSpPr>
            <a:spLocks noGrp="1"/>
          </p:cNvSpPr>
          <p:nvPr>
            <p:ph type="body" sz="quarter" idx="13"/>
          </p:nvPr>
        </p:nvSpPr>
        <p:spPr>
          <a:xfrm>
            <a:off x="228600" y="1447800"/>
            <a:ext cx="8534400" cy="457200"/>
          </a:xfrm>
        </p:spPr>
        <p:txBody>
          <a:bodyPr/>
          <a:lstStyle/>
          <a:p>
            <a:r>
              <a:rPr lang="en-US" smtClean="0">
                <a:latin typeface="Calibri" charset="0"/>
              </a:rPr>
              <a:t>Individual Product and Service Decisions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200" smtClean="0"/>
              <a:t>Product and Service Decisions</a:t>
            </a:r>
          </a:p>
        </p:txBody>
      </p:sp>
      <p:sp>
        <p:nvSpPr>
          <p:cNvPr id="51203" name="Rectangle 3"/>
          <p:cNvSpPr>
            <a:spLocks noGrp="1" noChangeArrowheads="1"/>
          </p:cNvSpPr>
          <p:nvPr>
            <p:ph idx="1"/>
          </p:nvPr>
        </p:nvSpPr>
        <p:spPr>
          <a:xfrm>
            <a:off x="4114800" y="2438400"/>
            <a:ext cx="4572000" cy="4114800"/>
          </a:xfrm>
        </p:spPr>
        <p:txBody>
          <a:bodyPr/>
          <a:lstStyle/>
          <a:p>
            <a:pPr marL="533400" indent="-533400">
              <a:buFontTx/>
              <a:buNone/>
            </a:pPr>
            <a:r>
              <a:rPr lang="en-US" sz="2800" b="1" smtClean="0">
                <a:latin typeface="Calibri" charset="0"/>
              </a:rPr>
              <a:t>Style</a:t>
            </a:r>
            <a:r>
              <a:rPr lang="en-US" sz="2800" smtClean="0">
                <a:latin typeface="Calibri" charset="0"/>
              </a:rPr>
              <a:t> describes the appearance of the product</a:t>
            </a:r>
          </a:p>
          <a:p>
            <a:pPr marL="533400" indent="-533400">
              <a:buFontTx/>
              <a:buNone/>
            </a:pPr>
            <a:r>
              <a:rPr lang="en-US" sz="2800" b="1" smtClean="0">
                <a:latin typeface="Calibri" charset="0"/>
              </a:rPr>
              <a:t>Design </a:t>
            </a:r>
            <a:r>
              <a:rPr lang="en-US" sz="2800" smtClean="0">
                <a:latin typeface="Calibri" charset="0"/>
              </a:rPr>
              <a:t>contributes to a product’s usefulness as well as to its looks</a:t>
            </a:r>
            <a:endParaRPr lang="en-US" sz="2400" smtClean="0">
              <a:latin typeface="Calibri" charset="0"/>
            </a:endParaRPr>
          </a:p>
        </p:txBody>
      </p:sp>
      <p:sp>
        <p:nvSpPr>
          <p:cNvPr id="51204" name="Text Placeholder 6"/>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pic>
        <p:nvPicPr>
          <p:cNvPr id="51205"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391400" y="5715000"/>
            <a:ext cx="609600" cy="609600"/>
          </a:xfrm>
          <a:prstGeom prst="rect">
            <a:avLst/>
          </a:prstGeom>
          <a:noFill/>
          <a:ln w="9525">
            <a:noFill/>
            <a:miter lim="800000"/>
            <a:headEnd/>
            <a:tailEnd/>
          </a:ln>
        </p:spPr>
      </p:pic>
      <p:pic>
        <p:nvPicPr>
          <p:cNvPr id="51206" name="Picture 8" descr="ph08_06"/>
          <p:cNvPicPr>
            <a:picLocks noChangeAspect="1" noChangeArrowheads="1"/>
          </p:cNvPicPr>
          <p:nvPr/>
        </p:nvPicPr>
        <p:blipFill>
          <a:blip r:embed="rId5" cstate="print"/>
          <a:srcRect/>
          <a:stretch>
            <a:fillRect/>
          </a:stretch>
        </p:blipFill>
        <p:spPr bwMode="auto">
          <a:xfrm>
            <a:off x="1295400" y="1828800"/>
            <a:ext cx="2444750" cy="301158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z="3200" smtClean="0"/>
              <a:t>Product and Service Decisions</a:t>
            </a:r>
          </a:p>
        </p:txBody>
      </p:sp>
      <p:sp>
        <p:nvSpPr>
          <p:cNvPr id="53251" name="Rectangle 3"/>
          <p:cNvSpPr>
            <a:spLocks noGrp="1" noChangeArrowheads="1"/>
          </p:cNvSpPr>
          <p:nvPr>
            <p:ph idx="1"/>
          </p:nvPr>
        </p:nvSpPr>
        <p:spPr>
          <a:xfrm>
            <a:off x="685800" y="2743200"/>
            <a:ext cx="7772400" cy="2209800"/>
          </a:xfrm>
        </p:spPr>
        <p:txBody>
          <a:bodyPr/>
          <a:lstStyle/>
          <a:p>
            <a:pPr marL="533400" indent="-533400">
              <a:buFontTx/>
              <a:buNone/>
            </a:pPr>
            <a:r>
              <a:rPr lang="en-US" sz="2800" b="1" dirty="0" smtClean="0">
                <a:latin typeface="Calibri" charset="0"/>
              </a:rPr>
              <a:t>Brand </a:t>
            </a:r>
            <a:r>
              <a:rPr lang="en-US" sz="2800" dirty="0" smtClean="0">
                <a:latin typeface="Calibri" charset="0"/>
              </a:rPr>
              <a:t>is the name, term, sign, or design—or a combination of these—that identifies the maker or seller of a product or service</a:t>
            </a:r>
          </a:p>
          <a:p>
            <a:pPr marL="533400" indent="-533400">
              <a:buFontTx/>
              <a:buNone/>
            </a:pPr>
            <a:endParaRPr lang="en-US" sz="2400" dirty="0" smtClean="0">
              <a:latin typeface="Calibri" charset="0"/>
            </a:endParaRPr>
          </a:p>
        </p:txBody>
      </p:sp>
      <p:sp>
        <p:nvSpPr>
          <p:cNvPr id="53252" name="Text Placeholder 4"/>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228600"/>
            <a:ext cx="7772400" cy="914400"/>
          </a:xfrm>
        </p:spPr>
        <p:txBody>
          <a:bodyPr/>
          <a:lstStyle/>
          <a:p>
            <a:r>
              <a:rPr lang="en-US" sz="3200" smtClean="0"/>
              <a:t>Product and Service Decisions</a:t>
            </a:r>
          </a:p>
        </p:txBody>
      </p:sp>
      <p:sp>
        <p:nvSpPr>
          <p:cNvPr id="55299" name="Rectangle 3"/>
          <p:cNvSpPr>
            <a:spLocks noGrp="1" noChangeArrowheads="1"/>
          </p:cNvSpPr>
          <p:nvPr>
            <p:ph idx="1"/>
          </p:nvPr>
        </p:nvSpPr>
        <p:spPr>
          <a:xfrm>
            <a:off x="990600" y="2286000"/>
            <a:ext cx="7315200" cy="2971800"/>
          </a:xfrm>
        </p:spPr>
        <p:txBody>
          <a:bodyPr/>
          <a:lstStyle/>
          <a:p>
            <a:pPr marL="533400" indent="-533400">
              <a:buFontTx/>
              <a:buNone/>
            </a:pPr>
            <a:r>
              <a:rPr lang="en-US" sz="2800" b="1" dirty="0" smtClean="0">
                <a:latin typeface="Calibri" charset="0"/>
              </a:rPr>
              <a:t>Packaging</a:t>
            </a:r>
            <a:r>
              <a:rPr lang="en-US" sz="2800" dirty="0" smtClean="0">
                <a:latin typeface="Calibri" charset="0"/>
              </a:rPr>
              <a:t> involves designing and producing the container or wrapper for a product</a:t>
            </a:r>
          </a:p>
          <a:p>
            <a:pPr marL="533400" indent="-533400">
              <a:buFontTx/>
              <a:buNone/>
            </a:pPr>
            <a:r>
              <a:rPr lang="en-US" sz="2800" b="1" dirty="0" smtClean="0">
                <a:latin typeface="Calibri" charset="0"/>
              </a:rPr>
              <a:t>Labels</a:t>
            </a:r>
            <a:r>
              <a:rPr lang="en-US" sz="2800" dirty="0" smtClean="0">
                <a:latin typeface="Calibri" charset="0"/>
              </a:rPr>
              <a:t> identify the product or brand, describe attributes, and provide promotion</a:t>
            </a:r>
          </a:p>
        </p:txBody>
      </p:sp>
      <p:sp>
        <p:nvSpPr>
          <p:cNvPr id="55300" name="Text Placeholder 5"/>
          <p:cNvSpPr>
            <a:spLocks noGrp="1"/>
          </p:cNvSpPr>
          <p:nvPr>
            <p:ph type="body" sz="quarter" idx="13"/>
          </p:nvPr>
        </p:nvSpPr>
        <p:spPr>
          <a:xfrm>
            <a:off x="914400" y="1447800"/>
            <a:ext cx="7162800" cy="457200"/>
          </a:xfrm>
        </p:spPr>
        <p:txBody>
          <a:bodyPr/>
          <a:lstStyle/>
          <a:p>
            <a:pPr>
              <a:lnSpc>
                <a:spcPct val="90000"/>
              </a:lnSpc>
            </a:pPr>
            <a:r>
              <a:rPr lang="en-US" smtClean="0">
                <a:latin typeface="Arial" charset="0"/>
              </a:rPr>
              <a:t>Individual Product and Service Decisions</a:t>
            </a:r>
          </a:p>
        </p:txBody>
      </p:sp>
      <p:pic>
        <p:nvPicPr>
          <p:cNvPr id="1026" name="Picture 2"/>
          <p:cNvPicPr>
            <a:picLocks noChangeAspect="1" noChangeArrowheads="1"/>
          </p:cNvPicPr>
          <p:nvPr/>
        </p:nvPicPr>
        <p:blipFill>
          <a:blip r:embed="rId3" cstate="print"/>
          <a:srcRect/>
          <a:stretch>
            <a:fillRect/>
          </a:stretch>
        </p:blipFill>
        <p:spPr bwMode="auto">
          <a:xfrm>
            <a:off x="5943600" y="4419600"/>
            <a:ext cx="2274162" cy="167276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
            </a:r>
            <a:br>
              <a:rPr lang="en-US" smtClean="0"/>
            </a:br>
            <a:r>
              <a:rPr lang="en-US" smtClean="0"/>
              <a:t>Services Marketing</a:t>
            </a:r>
          </a:p>
        </p:txBody>
      </p:sp>
      <p:sp>
        <p:nvSpPr>
          <p:cNvPr id="75779" name="Rectangle 3"/>
          <p:cNvSpPr>
            <a:spLocks noGrp="1" noChangeArrowheads="1"/>
          </p:cNvSpPr>
          <p:nvPr>
            <p:ph idx="1"/>
          </p:nvPr>
        </p:nvSpPr>
        <p:spPr/>
        <p:txBody>
          <a:bodyPr/>
          <a:lstStyle/>
          <a:p>
            <a:endParaRPr lang="en-US" smtClean="0">
              <a:latin typeface="Calibri" charset="0"/>
            </a:endParaRPr>
          </a:p>
          <a:p>
            <a:r>
              <a:rPr lang="en-US" smtClean="0">
                <a:latin typeface="Calibri" charset="0"/>
              </a:rPr>
              <a:t>Government</a:t>
            </a:r>
          </a:p>
          <a:p>
            <a:r>
              <a:rPr lang="en-US" smtClean="0">
                <a:latin typeface="Calibri" charset="0"/>
              </a:rPr>
              <a:t>Private not-for-profit organizations</a:t>
            </a:r>
          </a:p>
          <a:p>
            <a:r>
              <a:rPr lang="en-US" smtClean="0">
                <a:latin typeface="Calibri" charset="0"/>
              </a:rPr>
              <a:t>Business services</a:t>
            </a:r>
          </a:p>
        </p:txBody>
      </p:sp>
      <p:sp>
        <p:nvSpPr>
          <p:cNvPr id="75780" name="Text Placeholder 6"/>
          <p:cNvSpPr>
            <a:spLocks noGrp="1"/>
          </p:cNvSpPr>
          <p:nvPr>
            <p:ph type="body" sz="quarter" idx="13"/>
          </p:nvPr>
        </p:nvSpPr>
        <p:spPr/>
        <p:txBody>
          <a:bodyPr/>
          <a:lstStyle/>
          <a:p>
            <a:r>
              <a:rPr lang="en-US" smtClean="0">
                <a:latin typeface="Calibri" charset="0"/>
              </a:rPr>
              <a:t>Types of Service Industries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z="3200" smtClean="0"/>
              <a:t>Services Marketing</a:t>
            </a:r>
          </a:p>
        </p:txBody>
      </p:sp>
      <p:sp>
        <p:nvSpPr>
          <p:cNvPr id="90115" name="Rectangle 3"/>
          <p:cNvSpPr>
            <a:spLocks noGrp="1" noChangeArrowheads="1"/>
          </p:cNvSpPr>
          <p:nvPr>
            <p:ph idx="1"/>
          </p:nvPr>
        </p:nvSpPr>
        <p:spPr>
          <a:xfrm>
            <a:off x="2133600" y="1981200"/>
            <a:ext cx="5410200" cy="4114800"/>
          </a:xfrm>
        </p:spPr>
        <p:txBody>
          <a:bodyPr/>
          <a:lstStyle/>
          <a:p>
            <a:pPr marL="533400" indent="-533400">
              <a:buFontTx/>
              <a:buNone/>
            </a:pPr>
            <a:r>
              <a:rPr lang="en-US" sz="2800" b="1" dirty="0" smtClean="0">
                <a:latin typeface="Calibri" charset="0"/>
              </a:rPr>
              <a:t>Managing service quality</a:t>
            </a:r>
            <a:r>
              <a:rPr lang="en-US" sz="2800" dirty="0" smtClean="0">
                <a:latin typeface="Calibri" charset="0"/>
              </a:rPr>
              <a:t> provides a competitive advantage by delivering consistently higher quality than its competitors</a:t>
            </a:r>
          </a:p>
          <a:p>
            <a:pPr marL="533400" indent="-533400">
              <a:buFontTx/>
              <a:buNone/>
            </a:pPr>
            <a:endParaRPr lang="en-US" sz="2800" dirty="0" smtClean="0">
              <a:latin typeface="Calibri" charset="0"/>
            </a:endParaRPr>
          </a:p>
          <a:p>
            <a:pPr marL="533400" indent="-533400">
              <a:buFontTx/>
              <a:buNone/>
            </a:pPr>
            <a:r>
              <a:rPr lang="en-US" sz="2800" dirty="0" smtClean="0">
                <a:latin typeface="Calibri" charset="0"/>
              </a:rPr>
              <a:t>Service quality always varies depending on interactions between employees and customers</a:t>
            </a:r>
          </a:p>
          <a:p>
            <a:pPr marL="533400" indent="-533400">
              <a:buFontTx/>
              <a:buNone/>
            </a:pPr>
            <a:endParaRPr lang="en-US" sz="2800" dirty="0" smtClean="0">
              <a:latin typeface="Calibri" charset="0"/>
            </a:endParaRPr>
          </a:p>
        </p:txBody>
      </p:sp>
      <p:sp>
        <p:nvSpPr>
          <p:cNvPr id="90116" name="Text Placeholder 3"/>
          <p:cNvSpPr>
            <a:spLocks noGrp="1"/>
          </p:cNvSpPr>
          <p:nvPr>
            <p:ph type="body" sz="quarter" idx="13"/>
          </p:nvPr>
        </p:nvSpPr>
        <p:spPr>
          <a:xfrm>
            <a:off x="914400" y="1143000"/>
            <a:ext cx="7162800" cy="609600"/>
          </a:xfrm>
        </p:spPr>
        <p:txBody>
          <a:bodyPr/>
          <a:lstStyle/>
          <a:p>
            <a:r>
              <a:rPr lang="en-US" smtClean="0">
                <a:latin typeface="Arial" charset="0"/>
              </a:rPr>
              <a:t>Marketing Strategies for Service Firms</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idx="1"/>
          </p:nvPr>
        </p:nvSpPr>
        <p:spPr>
          <a:xfrm>
            <a:off x="1828800" y="2209800"/>
            <a:ext cx="6629400" cy="3200400"/>
          </a:xfrm>
        </p:spPr>
        <p:txBody>
          <a:bodyPr/>
          <a:lstStyle/>
          <a:p>
            <a:pPr marL="533400" indent="-533400">
              <a:buFontTx/>
              <a:buNone/>
            </a:pPr>
            <a:endParaRPr lang="en-US" sz="2800" b="1" dirty="0" smtClean="0">
              <a:latin typeface="Calibri" charset="0"/>
            </a:endParaRPr>
          </a:p>
          <a:p>
            <a:pPr algn="ctr">
              <a:buNone/>
            </a:pPr>
            <a:r>
              <a:rPr lang="en-US" sz="2800" b="1" dirty="0" smtClean="0"/>
              <a:t>Brand equity</a:t>
            </a:r>
          </a:p>
          <a:p>
            <a:pPr>
              <a:buNone/>
            </a:pPr>
            <a:r>
              <a:rPr lang="en-US" sz="2800" dirty="0" smtClean="0"/>
              <a:t>The differential effect that knowing the</a:t>
            </a:r>
          </a:p>
          <a:p>
            <a:pPr>
              <a:buNone/>
            </a:pPr>
            <a:r>
              <a:rPr lang="en-US" sz="2800" dirty="0" smtClean="0"/>
              <a:t>brand name has on customer response to</a:t>
            </a:r>
          </a:p>
          <a:p>
            <a:pPr>
              <a:buNone/>
            </a:pPr>
            <a:r>
              <a:rPr lang="en-US" sz="2800" dirty="0" smtClean="0"/>
              <a:t>the product or its marketing.</a:t>
            </a:r>
            <a:endParaRPr lang="en-US" sz="2800" b="1" dirty="0" smtClean="0">
              <a:latin typeface="Calibri" charset="0"/>
            </a:endParaRPr>
          </a:p>
        </p:txBody>
      </p:sp>
      <p:sp>
        <p:nvSpPr>
          <p:cNvPr id="65539" name="Rectangle 2"/>
          <p:cNvSpPr>
            <a:spLocks noGrp="1" noChangeArrowheads="1"/>
          </p:cNvSpPr>
          <p:nvPr>
            <p:ph type="title"/>
          </p:nvPr>
        </p:nvSpPr>
        <p:spPr>
          <a:xfrm>
            <a:off x="0" y="609600"/>
            <a:ext cx="9144000" cy="1143000"/>
          </a:xfrm>
        </p:spPr>
        <p:txBody>
          <a:bodyPr/>
          <a:lstStyle/>
          <a:p>
            <a:r>
              <a:rPr lang="en-US" sz="3200" smtClean="0"/>
              <a:t>Branding Strategy: Building Strong Brands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a:xfrm>
            <a:off x="0" y="609600"/>
            <a:ext cx="9144000" cy="1143000"/>
          </a:xfrm>
        </p:spPr>
        <p:txBody>
          <a:bodyPr/>
          <a:lstStyle/>
          <a:p>
            <a:r>
              <a:rPr lang="en-US" sz="3200" smtClean="0"/>
              <a:t>Branding Strategy: Building Strong Brands</a:t>
            </a:r>
          </a:p>
        </p:txBody>
      </p:sp>
      <p:pic>
        <p:nvPicPr>
          <p:cNvPr id="5" name="Content Placeholder 4" descr="fig08_03wo.jpg"/>
          <p:cNvPicPr>
            <a:picLocks noGrp="1" noChangeAspect="1"/>
          </p:cNvPicPr>
          <p:nvPr>
            <p:ph idx="1"/>
          </p:nvPr>
        </p:nvPicPr>
        <p:blipFill>
          <a:blip r:embed="rId3" cstate="print"/>
          <a:srcRect/>
          <a:stretch>
            <a:fillRect/>
          </a:stretch>
        </p:blipFill>
        <p:spPr bwMode="auto">
          <a:xfrm>
            <a:off x="838200" y="2209800"/>
            <a:ext cx="7772400" cy="127984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Product, Services, and Branding Strategy</a:t>
            </a:r>
            <a:br>
              <a:rPr lang="en-US" smtClean="0"/>
            </a:br>
            <a:endParaRPr lang="en-US" smtClean="0"/>
          </a:p>
        </p:txBody>
      </p:sp>
      <p:sp>
        <p:nvSpPr>
          <p:cNvPr id="14339" name="Rectangle 3"/>
          <p:cNvSpPr>
            <a:spLocks noGrp="1" noChangeArrowheads="1"/>
          </p:cNvSpPr>
          <p:nvPr>
            <p:ph idx="1"/>
          </p:nvPr>
        </p:nvSpPr>
        <p:spPr>
          <a:xfrm>
            <a:off x="2133600" y="1981200"/>
            <a:ext cx="5257800" cy="4114800"/>
          </a:xfrm>
        </p:spPr>
        <p:txBody>
          <a:bodyPr/>
          <a:lstStyle/>
          <a:p>
            <a:r>
              <a:rPr lang="en-US" dirty="0" smtClean="0">
                <a:latin typeface="Calibri" charset="0"/>
              </a:rPr>
              <a:t>What Is a Product?</a:t>
            </a:r>
          </a:p>
          <a:p>
            <a:r>
              <a:rPr lang="en-US" dirty="0" smtClean="0">
                <a:latin typeface="Calibri" charset="0"/>
              </a:rPr>
              <a:t>Product and Services Decisions</a:t>
            </a:r>
          </a:p>
          <a:p>
            <a:r>
              <a:rPr lang="en-US" dirty="0" smtClean="0">
                <a:latin typeface="Calibri" charset="0"/>
              </a:rPr>
              <a:t>Services Marketing</a:t>
            </a:r>
          </a:p>
          <a:p>
            <a:r>
              <a:rPr lang="en-US" dirty="0" smtClean="0">
                <a:latin typeface="Calibri" charset="0"/>
              </a:rPr>
              <a:t>Branding Strategy: Building Strong Brands</a:t>
            </a:r>
          </a:p>
        </p:txBody>
      </p:sp>
      <p:sp>
        <p:nvSpPr>
          <p:cNvPr id="14340" name="Text Placeholder 3"/>
          <p:cNvSpPr>
            <a:spLocks noGrp="1"/>
          </p:cNvSpPr>
          <p:nvPr>
            <p:ph type="body" sz="quarter" idx="13"/>
          </p:nvPr>
        </p:nvSpPr>
        <p:spPr/>
        <p:txBody>
          <a:bodyPr/>
          <a:lstStyle/>
          <a:p>
            <a:r>
              <a:rPr lang="en-US" smtClean="0">
                <a:latin typeface="Calibri" charset="0"/>
              </a:rPr>
              <a:t>Topic 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z="3200" smtClean="0"/>
              <a:t>Branding Strategy: Building Strong Brands</a:t>
            </a:r>
          </a:p>
        </p:txBody>
      </p:sp>
      <p:sp>
        <p:nvSpPr>
          <p:cNvPr id="71683" name="Rectangle 3"/>
          <p:cNvSpPr>
            <a:spLocks noGrp="1" noChangeArrowheads="1"/>
          </p:cNvSpPr>
          <p:nvPr>
            <p:ph idx="1"/>
          </p:nvPr>
        </p:nvSpPr>
        <p:spPr>
          <a:xfrm>
            <a:off x="2286000" y="1981200"/>
            <a:ext cx="6172200" cy="4114800"/>
          </a:xfrm>
        </p:spPr>
        <p:txBody>
          <a:bodyPr/>
          <a:lstStyle/>
          <a:p>
            <a:pPr marL="533400" indent="-533400">
              <a:buFontTx/>
              <a:buNone/>
            </a:pPr>
            <a:endParaRPr lang="en-US" sz="2800" dirty="0" smtClean="0">
              <a:latin typeface="Calibri" charset="0"/>
            </a:endParaRPr>
          </a:p>
          <a:p>
            <a:pPr marL="533400" indent="-533400">
              <a:buFontTx/>
              <a:buNone/>
            </a:pPr>
            <a:r>
              <a:rPr lang="en-US" sz="2800" dirty="0" smtClean="0">
                <a:latin typeface="Calibri" charset="0"/>
              </a:rPr>
              <a:t>Manufacturer’s brand</a:t>
            </a:r>
          </a:p>
          <a:p>
            <a:pPr marL="533400" indent="-533400">
              <a:buFontTx/>
              <a:buNone/>
            </a:pPr>
            <a:r>
              <a:rPr lang="en-US" sz="2800" dirty="0" smtClean="0">
                <a:latin typeface="Calibri" charset="0"/>
              </a:rPr>
              <a:t>Private brand</a:t>
            </a:r>
          </a:p>
          <a:p>
            <a:pPr marL="533400" indent="-533400">
              <a:buFontTx/>
              <a:buNone/>
            </a:pPr>
            <a:r>
              <a:rPr lang="en-US" sz="2800" dirty="0" smtClean="0">
                <a:latin typeface="Calibri" charset="0"/>
              </a:rPr>
              <a:t>Licensed brand</a:t>
            </a:r>
          </a:p>
          <a:p>
            <a:pPr marL="533400" indent="-533400">
              <a:buFontTx/>
              <a:buNone/>
            </a:pPr>
            <a:r>
              <a:rPr lang="en-US" sz="2800" dirty="0" smtClean="0">
                <a:latin typeface="Calibri" charset="0"/>
              </a:rPr>
              <a:t>Co-brand</a:t>
            </a:r>
          </a:p>
        </p:txBody>
      </p:sp>
      <p:sp>
        <p:nvSpPr>
          <p:cNvPr id="71684" name="Text Placeholder 3"/>
          <p:cNvSpPr>
            <a:spLocks noGrp="1"/>
          </p:cNvSpPr>
          <p:nvPr>
            <p:ph type="body" sz="quarter" idx="13"/>
          </p:nvPr>
        </p:nvSpPr>
        <p:spPr/>
        <p:txBody>
          <a:bodyPr/>
          <a:lstStyle/>
          <a:p>
            <a:r>
              <a:rPr lang="en-US" smtClean="0">
                <a:latin typeface="Arial" charset="0"/>
              </a:rPr>
              <a:t>Brand Sponsorship</a:t>
            </a:r>
          </a:p>
        </p:txBody>
      </p:sp>
      <p:pic>
        <p:nvPicPr>
          <p:cNvPr id="71685" name="Picture 9" descr="ph08_14"/>
          <p:cNvPicPr>
            <a:picLocks noChangeAspect="1" noChangeArrowheads="1"/>
          </p:cNvPicPr>
          <p:nvPr/>
        </p:nvPicPr>
        <p:blipFill>
          <a:blip r:embed="rId3" cstate="print"/>
          <a:srcRect/>
          <a:stretch>
            <a:fillRect/>
          </a:stretch>
        </p:blipFill>
        <p:spPr bwMode="auto">
          <a:xfrm>
            <a:off x="6096000" y="2438400"/>
            <a:ext cx="2057400" cy="276699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a:p>
        </p:txBody>
      </p:sp>
      <p:pic>
        <p:nvPicPr>
          <p:cNvPr id="94211" name="Picture 5" descr="cid:3287383400_2177562"/>
          <p:cNvPicPr>
            <a:picLocks noChangeAspect="1" noChangeArrowheads="1"/>
          </p:cNvPicPr>
          <p:nvPr/>
        </p:nvPicPr>
        <p:blipFill>
          <a:blip r:embed="rId3"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94212"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r>
              <a:rPr lang="en-US" dirty="0">
                <a:solidFill>
                  <a:srgbClr val="000000"/>
                </a:solidFill>
                <a:effectLst>
                  <a:outerShdw blurRad="38100" dist="38100" dir="2700000" algn="tl">
                    <a:srgbClr val="C0C0C0"/>
                  </a:outerShdw>
                </a:effectLst>
              </a:rPr>
              <a:t>Copyright © </a:t>
            </a:r>
            <a:r>
              <a:rPr lang="en-US" dirty="0" smtClean="0">
                <a:solidFill>
                  <a:srgbClr val="000000"/>
                </a:solidFill>
                <a:effectLst>
                  <a:outerShdw blurRad="38100" dist="38100" dir="2700000" algn="tl">
                    <a:srgbClr val="C0C0C0"/>
                  </a:outerShdw>
                </a:effectLst>
              </a:rPr>
              <a:t>2012 </a:t>
            </a:r>
            <a:r>
              <a:rPr lang="en-US" dirty="0">
                <a:solidFill>
                  <a:srgbClr val="000000"/>
                </a:solidFill>
                <a:effectLst>
                  <a:outerShdw blurRad="38100" dist="38100" dir="2700000" algn="tl">
                    <a:srgbClr val="C0C0C0"/>
                  </a:outerShdw>
                </a:effectLst>
              </a:rPr>
              <a:t>Pearson Education, Inc.  </a:t>
            </a:r>
          </a:p>
          <a:p>
            <a:pPr algn="ctr"/>
            <a:r>
              <a:rPr lang="en-US" dirty="0">
                <a:solidFill>
                  <a:srgbClr val="000000"/>
                </a:solidFill>
                <a:effectLst>
                  <a:outerShdw blurRad="38100" dist="38100" dir="2700000" algn="tl">
                    <a:srgbClr val="C0C0C0"/>
                  </a:outerShdw>
                </a:effectLst>
              </a:rPr>
              <a:t>Publishing as Prentice Hall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smtClean="0"/>
              <a:t>What Is a Product?</a:t>
            </a:r>
          </a:p>
        </p:txBody>
      </p:sp>
      <p:sp>
        <p:nvSpPr>
          <p:cNvPr id="16387" name="Rectangle 3"/>
          <p:cNvSpPr>
            <a:spLocks noGrp="1" noChangeArrowheads="1"/>
          </p:cNvSpPr>
          <p:nvPr>
            <p:ph idx="1"/>
          </p:nvPr>
        </p:nvSpPr>
        <p:spPr>
          <a:xfrm>
            <a:off x="1828800" y="1981200"/>
            <a:ext cx="6629400" cy="3505200"/>
          </a:xfrm>
        </p:spPr>
        <p:txBody>
          <a:bodyPr/>
          <a:lstStyle/>
          <a:p>
            <a:pPr>
              <a:buFontTx/>
              <a:buNone/>
            </a:pPr>
            <a:r>
              <a:rPr lang="en-US" sz="2800" b="1" dirty="0" smtClean="0">
                <a:latin typeface="Calibri" charset="0"/>
              </a:rPr>
              <a:t>Product</a:t>
            </a:r>
            <a:r>
              <a:rPr lang="en-US" sz="2800" dirty="0" smtClean="0">
                <a:latin typeface="Calibri" charset="0"/>
              </a:rPr>
              <a:t> is anything that can be offered in a market for attention, acquisition, use, or consumption that might satisfy a need or want</a:t>
            </a:r>
          </a:p>
          <a:p>
            <a:pPr>
              <a:buFontTx/>
              <a:buNone/>
            </a:pPr>
            <a:r>
              <a:rPr lang="en-US" sz="2800" b="1" dirty="0" smtClean="0">
                <a:latin typeface="Calibri" charset="0"/>
              </a:rPr>
              <a:t>Service</a:t>
            </a:r>
            <a:r>
              <a:rPr lang="en-US" sz="2800" dirty="0" smtClean="0">
                <a:latin typeface="Calibri" charset="0"/>
              </a:rPr>
              <a:t> is a product that consists of activities, benefits or satisfaction that is essentially intangible and does not result in the ownership of anything</a:t>
            </a:r>
          </a:p>
          <a:p>
            <a:pP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p:txBody>
          <a:bodyPr/>
          <a:lstStyle/>
          <a:p>
            <a:r>
              <a:rPr lang="en-US" smtClean="0">
                <a:latin typeface="Calibri" charset="0"/>
              </a:rPr>
              <a:t>Products, Services, and Experiences</a:t>
            </a:r>
          </a:p>
        </p:txBody>
      </p:sp>
      <p:pic>
        <p:nvPicPr>
          <p:cNvPr id="16389"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486400"/>
            <a:ext cx="838200"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smtClean="0"/>
              <a:t>What Is a Product?</a:t>
            </a:r>
          </a:p>
        </p:txBody>
      </p:sp>
      <p:sp>
        <p:nvSpPr>
          <p:cNvPr id="16387" name="Rectangle 3"/>
          <p:cNvSpPr>
            <a:spLocks noGrp="1" noChangeArrowheads="1"/>
          </p:cNvSpPr>
          <p:nvPr>
            <p:ph idx="1"/>
          </p:nvPr>
        </p:nvSpPr>
        <p:spPr>
          <a:xfrm>
            <a:off x="762000" y="2362200"/>
            <a:ext cx="7848600" cy="2057400"/>
          </a:xfrm>
        </p:spPr>
        <p:txBody>
          <a:bodyPr/>
          <a:lstStyle/>
          <a:p>
            <a:pPr>
              <a:buFontTx/>
              <a:buNone/>
            </a:pPr>
            <a:r>
              <a:rPr lang="en-US" sz="2800" b="1" dirty="0" smtClean="0">
                <a:latin typeface="Calibri" charset="0"/>
              </a:rPr>
              <a:t>Experiences</a:t>
            </a:r>
            <a:r>
              <a:rPr lang="en-US" sz="2800" dirty="0" smtClean="0">
                <a:latin typeface="Calibri" charset="0"/>
              </a:rPr>
              <a:t> represent what buying the product or service will do for the customer</a:t>
            </a:r>
          </a:p>
          <a:p>
            <a:pP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p:txBody>
          <a:bodyPr/>
          <a:lstStyle/>
          <a:p>
            <a:r>
              <a:rPr lang="en-US" smtClean="0">
                <a:latin typeface="Calibri" charset="0"/>
              </a:rPr>
              <a:t>Products, Services, and Experiences</a:t>
            </a:r>
          </a:p>
        </p:txBody>
      </p:sp>
      <p:pic>
        <p:nvPicPr>
          <p:cNvPr id="16389"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486400"/>
            <a:ext cx="838200"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What Is a Product?</a:t>
            </a:r>
          </a:p>
        </p:txBody>
      </p:sp>
      <p:graphicFrame>
        <p:nvGraphicFramePr>
          <p:cNvPr id="8" name="Content Placeholder 7"/>
          <p:cNvGraphicFramePr>
            <a:graphicFrameLocks noGrp="1"/>
          </p:cNvGraphicFramePr>
          <p:nvPr>
            <p:ph idx="1"/>
          </p:nvPr>
        </p:nvGraphicFramePr>
        <p:xfrm>
          <a:off x="2133600" y="1905000"/>
          <a:ext cx="51816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Text Placeholder 3"/>
          <p:cNvSpPr>
            <a:spLocks noGrp="1"/>
          </p:cNvSpPr>
          <p:nvPr>
            <p:ph type="body" sz="quarter" idx="13"/>
          </p:nvPr>
        </p:nvSpPr>
        <p:spPr/>
        <p:txBody>
          <a:bodyPr/>
          <a:lstStyle/>
          <a:p>
            <a:r>
              <a:rPr lang="en-US" smtClean="0">
                <a:latin typeface="Calibri" charset="0"/>
              </a:rPr>
              <a:t>Product and Service Classifications</a:t>
            </a:r>
          </a:p>
          <a:p>
            <a:endParaRPr lang="en-US" smtClean="0">
              <a:latin typeface="Calibri"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3600" smtClean="0"/>
              <a:t>What Is a Product?</a:t>
            </a:r>
          </a:p>
        </p:txBody>
      </p:sp>
      <p:sp>
        <p:nvSpPr>
          <p:cNvPr id="24579" name="Rectangle 3"/>
          <p:cNvSpPr>
            <a:spLocks noGrp="1" noChangeArrowheads="1"/>
          </p:cNvSpPr>
          <p:nvPr>
            <p:ph idx="1"/>
          </p:nvPr>
        </p:nvSpPr>
        <p:spPr>
          <a:xfrm>
            <a:off x="1752600" y="1981200"/>
            <a:ext cx="6400800" cy="4114800"/>
          </a:xfrm>
        </p:spPr>
        <p:txBody>
          <a:bodyPr/>
          <a:lstStyle/>
          <a:p>
            <a:pPr>
              <a:buFontTx/>
              <a:buNone/>
            </a:pPr>
            <a:r>
              <a:rPr lang="en-US" sz="2800" b="1" dirty="0" smtClean="0">
                <a:latin typeface="Calibri" charset="0"/>
              </a:rPr>
              <a:t>Convenience products </a:t>
            </a:r>
          </a:p>
          <a:p>
            <a:pPr>
              <a:buFontTx/>
              <a:buNone/>
            </a:pPr>
            <a:r>
              <a:rPr lang="en-US" sz="2800" dirty="0" smtClean="0">
                <a:latin typeface="Calibri" charset="0"/>
              </a:rPr>
              <a:t>	consumer products and services that the customer usually buys frequently, immediately, and with a minimum comparison and buying effort</a:t>
            </a:r>
          </a:p>
          <a:p>
            <a:pPr lvl="1"/>
            <a:r>
              <a:rPr lang="en-US" sz="2400" dirty="0" smtClean="0">
                <a:latin typeface="Calibri" charset="0"/>
              </a:rPr>
              <a:t>Newspapers</a:t>
            </a:r>
          </a:p>
          <a:p>
            <a:pPr lvl="1"/>
            <a:r>
              <a:rPr lang="en-US" sz="2400" dirty="0" smtClean="0">
                <a:latin typeface="Calibri" charset="0"/>
              </a:rPr>
              <a:t>Candy</a:t>
            </a:r>
          </a:p>
          <a:p>
            <a:pPr lvl="1"/>
            <a:r>
              <a:rPr lang="en-US" sz="2400" dirty="0" smtClean="0">
                <a:latin typeface="Calibri" charset="0"/>
              </a:rPr>
              <a:t>Fast food</a:t>
            </a:r>
          </a:p>
        </p:txBody>
      </p:sp>
      <p:sp>
        <p:nvSpPr>
          <p:cNvPr id="24580"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3600" smtClean="0"/>
              <a:t>What Is a Product?</a:t>
            </a:r>
          </a:p>
        </p:txBody>
      </p:sp>
      <p:sp>
        <p:nvSpPr>
          <p:cNvPr id="26627" name="Rectangle 3"/>
          <p:cNvSpPr>
            <a:spLocks noGrp="1" noChangeArrowheads="1"/>
          </p:cNvSpPr>
          <p:nvPr>
            <p:ph idx="1"/>
          </p:nvPr>
        </p:nvSpPr>
        <p:spPr>
          <a:xfrm>
            <a:off x="1828800" y="2209800"/>
            <a:ext cx="6248400" cy="3429000"/>
          </a:xfrm>
        </p:spPr>
        <p:txBody>
          <a:bodyPr/>
          <a:lstStyle/>
          <a:p>
            <a:pPr>
              <a:buFontTx/>
              <a:buNone/>
            </a:pPr>
            <a:r>
              <a:rPr lang="en-US" sz="2800" b="1" dirty="0" smtClean="0">
                <a:latin typeface="Calibri" charset="0"/>
              </a:rPr>
              <a:t>Shopping products </a:t>
            </a:r>
          </a:p>
          <a:p>
            <a:pPr>
              <a:buFontTx/>
              <a:buNone/>
            </a:pPr>
            <a:r>
              <a:rPr lang="en-US" sz="2800" dirty="0" smtClean="0">
                <a:latin typeface="Calibri" charset="0"/>
              </a:rPr>
              <a:t>    consumer products and services that the customer compares carefully on suitability, quality, price, and style</a:t>
            </a:r>
          </a:p>
          <a:p>
            <a:pPr lvl="1"/>
            <a:r>
              <a:rPr lang="en-US" sz="2400" dirty="0" smtClean="0">
                <a:latin typeface="Calibri" charset="0"/>
              </a:rPr>
              <a:t>Furniture</a:t>
            </a:r>
          </a:p>
          <a:p>
            <a:pPr lvl="1"/>
            <a:r>
              <a:rPr lang="en-US" sz="2400" dirty="0" smtClean="0">
                <a:latin typeface="Calibri" charset="0"/>
              </a:rPr>
              <a:t>Cars</a:t>
            </a:r>
          </a:p>
          <a:p>
            <a:pPr lvl="1"/>
            <a:r>
              <a:rPr lang="en-US" sz="2400" dirty="0" smtClean="0">
                <a:latin typeface="Calibri" charset="0"/>
              </a:rPr>
              <a:t>Appliances</a:t>
            </a:r>
          </a:p>
        </p:txBody>
      </p:sp>
      <p:sp>
        <p:nvSpPr>
          <p:cNvPr id="26628"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dirty="0" smtClean="0"/>
              <a:t>What Is a Product?</a:t>
            </a:r>
          </a:p>
        </p:txBody>
      </p:sp>
      <p:sp>
        <p:nvSpPr>
          <p:cNvPr id="28675" name="Rectangle 3"/>
          <p:cNvSpPr>
            <a:spLocks noGrp="1" noChangeArrowheads="1"/>
          </p:cNvSpPr>
          <p:nvPr>
            <p:ph idx="1"/>
          </p:nvPr>
        </p:nvSpPr>
        <p:spPr>
          <a:xfrm>
            <a:off x="1066800" y="1905000"/>
            <a:ext cx="7772400" cy="4114800"/>
          </a:xfrm>
        </p:spPr>
        <p:txBody>
          <a:bodyPr/>
          <a:lstStyle/>
          <a:p>
            <a:pPr>
              <a:buFontTx/>
              <a:buNone/>
            </a:pPr>
            <a:r>
              <a:rPr lang="en-US" sz="2800" b="1" dirty="0" smtClean="0">
                <a:latin typeface="Calibri" charset="0"/>
              </a:rPr>
              <a:t>Specialty products </a:t>
            </a:r>
          </a:p>
          <a:p>
            <a:pPr>
              <a:buFontTx/>
              <a:buNone/>
            </a:pPr>
            <a:r>
              <a:rPr lang="en-US" sz="2800" dirty="0" smtClean="0">
                <a:latin typeface="Calibri" charset="0"/>
              </a:rPr>
              <a:t>    consumer products and services with unique characteristics or brand identification for which a significant group of buyers is willing to make a special purchase effort</a:t>
            </a:r>
          </a:p>
          <a:p>
            <a:pPr lvl="2"/>
            <a:r>
              <a:rPr lang="en-US" dirty="0" smtClean="0">
                <a:latin typeface="Calibri" charset="0"/>
              </a:rPr>
              <a:t>Medical services</a:t>
            </a:r>
          </a:p>
          <a:p>
            <a:pPr lvl="2"/>
            <a:r>
              <a:rPr lang="en-US" dirty="0" smtClean="0">
                <a:latin typeface="Calibri" charset="0"/>
              </a:rPr>
              <a:t>Designer clothes</a:t>
            </a:r>
          </a:p>
          <a:p>
            <a:pPr lvl="2"/>
            <a:r>
              <a:rPr lang="en-US" dirty="0" smtClean="0">
                <a:latin typeface="Calibri" charset="0"/>
              </a:rPr>
              <a:t>High-end electronics</a:t>
            </a:r>
          </a:p>
        </p:txBody>
      </p:sp>
      <p:sp>
        <p:nvSpPr>
          <p:cNvPr id="28676" name="Text Placeholder 6"/>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3600" smtClean="0"/>
              <a:t>What Is a Product?</a:t>
            </a:r>
          </a:p>
        </p:txBody>
      </p:sp>
      <p:sp>
        <p:nvSpPr>
          <p:cNvPr id="30723" name="Rectangle 3"/>
          <p:cNvSpPr>
            <a:spLocks noGrp="1" noChangeArrowheads="1"/>
          </p:cNvSpPr>
          <p:nvPr>
            <p:ph idx="1"/>
          </p:nvPr>
        </p:nvSpPr>
        <p:spPr>
          <a:xfrm>
            <a:off x="1066800" y="2133600"/>
            <a:ext cx="7772400" cy="3505200"/>
          </a:xfrm>
        </p:spPr>
        <p:txBody>
          <a:bodyPr/>
          <a:lstStyle/>
          <a:p>
            <a:pPr>
              <a:buFontTx/>
              <a:buNone/>
            </a:pPr>
            <a:r>
              <a:rPr lang="en-US" sz="2800" b="1" dirty="0" smtClean="0">
                <a:latin typeface="Calibri" charset="0"/>
              </a:rPr>
              <a:t>Unsought products</a:t>
            </a:r>
          </a:p>
          <a:p>
            <a:pPr>
              <a:buFontTx/>
              <a:buNone/>
            </a:pPr>
            <a:r>
              <a:rPr lang="en-US" sz="2800" dirty="0" smtClean="0">
                <a:latin typeface="Calibri" charset="0"/>
              </a:rPr>
              <a:t>   consumer products that the consumer does not know about or knows about but does not normally think of buying</a:t>
            </a:r>
          </a:p>
          <a:p>
            <a:pPr lvl="2"/>
            <a:r>
              <a:rPr lang="en-US" dirty="0" smtClean="0">
                <a:latin typeface="Calibri" charset="0"/>
              </a:rPr>
              <a:t>Life insurance</a:t>
            </a:r>
          </a:p>
          <a:p>
            <a:pPr lvl="2"/>
            <a:r>
              <a:rPr lang="en-US" dirty="0" smtClean="0">
                <a:latin typeface="Calibri" charset="0"/>
              </a:rPr>
              <a:t>Funeral services</a:t>
            </a:r>
          </a:p>
          <a:p>
            <a:pPr lvl="2"/>
            <a:r>
              <a:rPr lang="en-US" dirty="0" smtClean="0">
                <a:latin typeface="Calibri" charset="0"/>
              </a:rPr>
              <a:t>Blood donations</a:t>
            </a:r>
          </a:p>
        </p:txBody>
      </p:sp>
      <p:sp>
        <p:nvSpPr>
          <p:cNvPr id="30724"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1168</TotalTime>
  <Words>953</Words>
  <Application>Microsoft Office PowerPoint</Application>
  <PresentationFormat>On-screen Show (4:3)</PresentationFormat>
  <Paragraphs>146</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1_Blank Presentation</vt:lpstr>
      <vt:lpstr> Chapter 4</vt:lpstr>
      <vt:lpstr>Product, Services, and Branding Strategy </vt:lpstr>
      <vt:lpstr>What Is a Product?</vt:lpstr>
      <vt:lpstr>What Is a Product?</vt:lpstr>
      <vt:lpstr>What Is a Product?</vt:lpstr>
      <vt:lpstr>What Is a Product?</vt:lpstr>
      <vt:lpstr>What Is a Product?</vt:lpstr>
      <vt:lpstr>What Is a Product?</vt:lpstr>
      <vt:lpstr>What Is a Product?</vt:lpstr>
      <vt:lpstr>What Is a Product?</vt:lpstr>
      <vt:lpstr>Product and Service Decisions</vt:lpstr>
      <vt:lpstr>Product and Service Decisions</vt:lpstr>
      <vt:lpstr>Product and Service Decisions</vt:lpstr>
      <vt:lpstr>Product and Service Decisions</vt:lpstr>
      <vt:lpstr>Product and Service Decisions</vt:lpstr>
      <vt:lpstr> Services Marketing</vt:lpstr>
      <vt:lpstr>Services Marketing</vt:lpstr>
      <vt:lpstr>Branding Strategy: Building Strong Brands</vt:lpstr>
      <vt:lpstr>Branding Strategy: Building Strong Brands</vt:lpstr>
      <vt:lpstr>Branding Strategy: Building Strong Brands</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126</cp:revision>
  <dcterms:created xsi:type="dcterms:W3CDTF">2011-02-17T22:47:46Z</dcterms:created>
  <dcterms:modified xsi:type="dcterms:W3CDTF">2015-01-28T11:08:34Z</dcterms:modified>
</cp:coreProperties>
</file>