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7" r:id="rId5"/>
    <p:sldId id="258" r:id="rId6"/>
    <p:sldId id="314" r:id="rId7"/>
    <p:sldId id="279" r:id="rId8"/>
    <p:sldId id="263" r:id="rId9"/>
    <p:sldId id="291" r:id="rId10"/>
    <p:sldId id="280" r:id="rId11"/>
    <p:sldId id="281" r:id="rId12"/>
    <p:sldId id="282" r:id="rId13"/>
    <p:sldId id="283" r:id="rId14"/>
    <p:sldId id="284" r:id="rId15"/>
    <p:sldId id="285" r:id="rId16"/>
    <p:sldId id="286" r:id="rId17"/>
    <p:sldId id="287" r:id="rId18"/>
    <p:sldId id="288" r:id="rId19"/>
    <p:sldId id="289" r:id="rId20"/>
    <p:sldId id="290" r:id="rId21"/>
    <p:sldId id="293" r:id="rId22"/>
    <p:sldId id="292" r:id="rId23"/>
    <p:sldId id="294" r:id="rId24"/>
    <p:sldId id="295" r:id="rId25"/>
    <p:sldId id="298" r:id="rId26"/>
    <p:sldId id="296" r:id="rId27"/>
    <p:sldId id="299" r:id="rId28"/>
    <p:sldId id="297" r:id="rId29"/>
    <p:sldId id="313" r:id="rId30"/>
    <p:sldId id="300" r:id="rId31"/>
    <p:sldId id="301" r:id="rId32"/>
    <p:sldId id="302" r:id="rId33"/>
    <p:sldId id="303" r:id="rId34"/>
    <p:sldId id="304" r:id="rId35"/>
    <p:sldId id="305" r:id="rId36"/>
    <p:sldId id="306" r:id="rId37"/>
    <p:sldId id="307" r:id="rId38"/>
    <p:sldId id="308" r:id="rId39"/>
    <p:sldId id="309" r:id="rId40"/>
    <p:sldId id="311" r:id="rId41"/>
    <p:sldId id="312" r:id="rId42"/>
    <p:sldId id="310"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7ABFD457-55D2-4A11-A390-37694CB0F74D}" type="datetimeFigureOut">
              <a:rPr lang="en-US" smtClean="0"/>
              <a:pPr/>
              <a:t>1/25/2017</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5A750BC2-ED35-4EB5-BA07-552646AFCE4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p:wheel spokes="3"/>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ABFD457-55D2-4A11-A390-37694CB0F74D}" type="datetimeFigureOut">
              <a:rPr lang="en-US" smtClean="0"/>
              <a:pPr/>
              <a:t>1/25/2017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750BC2-ED35-4EB5-BA07-552646AFCE4C}" type="slidenum">
              <a:rPr lang="en-US" smtClean="0"/>
              <a:pPr/>
              <a:t>‹#›</a:t>
            </a:fld>
            <a:endParaRPr lang="en-US"/>
          </a:p>
        </p:txBody>
      </p:sp>
    </p:spTree>
  </p:cSld>
  <p:clrMapOvr>
    <a:masterClrMapping/>
  </p:clrMapOvr>
  <p:transition>
    <p:wheel spokes="3"/>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ABFD457-55D2-4A11-A390-37694CB0F74D}" type="datetimeFigureOut">
              <a:rPr lang="en-US" smtClean="0"/>
              <a:pPr/>
              <a:t>1/25/2017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750BC2-ED35-4EB5-BA07-552646AFCE4C}" type="slidenum">
              <a:rPr lang="en-US" smtClean="0"/>
              <a:pPr/>
              <a:t>‹#›</a:t>
            </a:fld>
            <a:endParaRPr lang="en-US"/>
          </a:p>
        </p:txBody>
      </p:sp>
    </p:spTree>
  </p:cSld>
  <p:clrMapOvr>
    <a:masterClrMapping/>
  </p:clrMapOvr>
  <p:transition>
    <p:wheel spokes="3"/>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ABFD457-55D2-4A11-A390-37694CB0F74D}" type="datetimeFigureOut">
              <a:rPr lang="en-US" smtClean="0"/>
              <a:pPr/>
              <a:t>1/25/2017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750BC2-ED35-4EB5-BA07-552646AFCE4C}" type="slidenum">
              <a:rPr lang="en-US" smtClean="0"/>
              <a:pPr/>
              <a:t>‹#›</a:t>
            </a:fld>
            <a:endParaRPr lang="en-US"/>
          </a:p>
        </p:txBody>
      </p:sp>
    </p:spTree>
  </p:cSld>
  <p:clrMapOvr>
    <a:masterClrMapping/>
  </p:clrMapOvr>
  <p:transition>
    <p:wheel spokes="3"/>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ABFD457-55D2-4A11-A390-37694CB0F74D}" type="datetimeFigureOut">
              <a:rPr lang="en-US" smtClean="0"/>
              <a:pPr/>
              <a:t>1/25/2017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750BC2-ED35-4EB5-BA07-552646AFCE4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p:wheel spokes="3"/>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ABFD457-55D2-4A11-A390-37694CB0F74D}" type="datetimeFigureOut">
              <a:rPr lang="en-US" smtClean="0"/>
              <a:pPr/>
              <a:t>1/25/2017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750BC2-ED35-4EB5-BA07-552646AFCE4C}" type="slidenum">
              <a:rPr lang="en-US" smtClean="0"/>
              <a:pPr/>
              <a:t>‹#›</a:t>
            </a:fld>
            <a:endParaRPr lang="en-US"/>
          </a:p>
        </p:txBody>
      </p:sp>
    </p:spTree>
  </p:cSld>
  <p:clrMapOvr>
    <a:masterClrMapping/>
  </p:clrMapOvr>
  <p:transition>
    <p:wheel spokes="3"/>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ABFD457-55D2-4A11-A390-37694CB0F74D}" type="datetimeFigureOut">
              <a:rPr lang="en-US" smtClean="0"/>
              <a:pPr/>
              <a:t>1/25/2017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A750BC2-ED35-4EB5-BA07-552646AFCE4C}" type="slidenum">
              <a:rPr lang="en-US" smtClean="0"/>
              <a:pPr/>
              <a:t>‹#›</a:t>
            </a:fld>
            <a:endParaRPr lang="en-US"/>
          </a:p>
        </p:txBody>
      </p:sp>
    </p:spTree>
  </p:cSld>
  <p:clrMapOvr>
    <a:masterClrMapping/>
  </p:clrMapOvr>
  <p:transition>
    <p:wheel spokes="3"/>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7ABFD457-55D2-4A11-A390-37694CB0F74D}" type="datetimeFigureOut">
              <a:rPr lang="en-US" smtClean="0"/>
              <a:pPr/>
              <a:t>1/25/2017</a:t>
            </a:fld>
            <a:endParaRPr lang="en-US"/>
          </a:p>
        </p:txBody>
      </p:sp>
      <p:sp>
        <p:nvSpPr>
          <p:cNvPr id="8" name="Slide Number Placeholder 7"/>
          <p:cNvSpPr>
            <a:spLocks noGrp="1"/>
          </p:cNvSpPr>
          <p:nvPr>
            <p:ph type="sldNum" sz="quarter" idx="11"/>
          </p:nvPr>
        </p:nvSpPr>
        <p:spPr/>
        <p:txBody>
          <a:bodyPr/>
          <a:lstStyle/>
          <a:p>
            <a:fld id="{5A750BC2-ED35-4EB5-BA07-552646AFCE4C}"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transition>
    <p:wheel spokes="3"/>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BFD457-55D2-4A11-A390-37694CB0F74D}" type="datetimeFigureOut">
              <a:rPr lang="en-US" smtClean="0"/>
              <a:pPr/>
              <a:t>1/25/2017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A750BC2-ED35-4EB5-BA07-552646AFCE4C}" type="slidenum">
              <a:rPr lang="en-US" smtClean="0"/>
              <a:pPr/>
              <a:t>‹#›</a:t>
            </a:fld>
            <a:endParaRPr lang="en-US"/>
          </a:p>
        </p:txBody>
      </p:sp>
    </p:spTree>
  </p:cSld>
  <p:clrMapOvr>
    <a:masterClrMapping/>
  </p:clrMapOvr>
  <p:transition>
    <p:wheel spokes="3"/>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ABFD457-55D2-4A11-A390-37694CB0F74D}" type="datetimeFigureOut">
              <a:rPr lang="en-US" smtClean="0"/>
              <a:pPr/>
              <a:t>1/25/2017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5A750BC2-ED35-4EB5-BA07-552646AFCE4C}" type="slidenum">
              <a:rPr lang="en-US" smtClean="0"/>
              <a:pPr/>
              <a:t>‹#›</a:t>
            </a:fld>
            <a:endParaRPr lang="en-US"/>
          </a:p>
        </p:txBody>
      </p:sp>
    </p:spTree>
  </p:cSld>
  <p:clrMapOvr>
    <a:masterClrMapping/>
  </p:clrMapOvr>
  <p:transition>
    <p:wheel spokes="3"/>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7ABFD457-55D2-4A11-A390-37694CB0F74D}" type="datetimeFigureOut">
              <a:rPr lang="en-US" smtClean="0"/>
              <a:pPr/>
              <a:t>1/25/2017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750BC2-ED35-4EB5-BA07-552646AFCE4C}" type="slidenum">
              <a:rPr lang="en-US" smtClean="0"/>
              <a:pPr/>
              <a:t>‹#›</a:t>
            </a:fld>
            <a:endParaRPr lang="en-US"/>
          </a:p>
        </p:txBody>
      </p:sp>
    </p:spTree>
  </p:cSld>
  <p:clrMapOvr>
    <a:masterClrMapping/>
  </p:clrMapOvr>
  <p:transition>
    <p:wheel spokes="3"/>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7ABFD457-55D2-4A11-A390-37694CB0F74D}" type="datetimeFigureOut">
              <a:rPr lang="en-US" smtClean="0"/>
              <a:pPr/>
              <a:t>1/25/2017</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5A750BC2-ED35-4EB5-BA07-552646AFCE4C}"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wheel spokes="3"/>
  </p:transition>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 Id="rId4" Type="http://schemas.openxmlformats.org/officeDocument/2006/relationships/image" Target="../media/image23.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upload.wikimedia.org/wikipedia/commons/c/c6/2007_brugmansia_aurea.jpg" TargetMode="Externa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457200"/>
            <a:ext cx="8077200" cy="2133600"/>
          </a:xfrm>
        </p:spPr>
        <p:txBody>
          <a:bodyPr>
            <a:normAutofit fontScale="90000"/>
          </a:bodyPr>
          <a:lstStyle/>
          <a:p>
            <a:pPr algn="ctr"/>
            <a:r>
              <a:rPr lang="en-US" dirty="0" smtClean="0"/>
              <a:t>Principals of Flowering Plants Taxonomy </a:t>
            </a:r>
            <a:br>
              <a:rPr lang="en-US" dirty="0" smtClean="0"/>
            </a:br>
            <a:r>
              <a:rPr lang="en-US" dirty="0" smtClean="0"/>
              <a:t>BOT 222</a:t>
            </a:r>
            <a:endParaRPr lang="en-US" dirty="0"/>
          </a:p>
        </p:txBody>
      </p:sp>
      <p:sp>
        <p:nvSpPr>
          <p:cNvPr id="3" name="Subtitle 2"/>
          <p:cNvSpPr>
            <a:spLocks noGrp="1"/>
          </p:cNvSpPr>
          <p:nvPr>
            <p:ph type="subTitle" idx="1"/>
          </p:nvPr>
        </p:nvSpPr>
        <p:spPr>
          <a:xfrm>
            <a:off x="1143000" y="3733800"/>
            <a:ext cx="6705600" cy="657664"/>
          </a:xfrm>
        </p:spPr>
        <p:txBody>
          <a:bodyPr anchor="ctr" anchorCtr="0">
            <a:noAutofit/>
          </a:bodyPr>
          <a:lstStyle/>
          <a:p>
            <a:pPr algn="ctr"/>
            <a:r>
              <a:rPr lang="en-US" sz="3200" dirty="0" smtClean="0"/>
              <a:t>Dr. </a:t>
            </a:r>
            <a:r>
              <a:rPr lang="en-US" sz="3200" dirty="0" err="1" smtClean="0"/>
              <a:t>Najat</a:t>
            </a:r>
            <a:r>
              <a:rPr lang="en-US" sz="3200" dirty="0" smtClean="0"/>
              <a:t> </a:t>
            </a:r>
            <a:r>
              <a:rPr lang="en-US" sz="3200" dirty="0" err="1" smtClean="0"/>
              <a:t>Abdulwahab</a:t>
            </a:r>
            <a:r>
              <a:rPr lang="en-US" sz="3200" dirty="0" smtClean="0"/>
              <a:t> </a:t>
            </a:r>
            <a:r>
              <a:rPr lang="en-US" sz="3200" dirty="0" err="1" smtClean="0"/>
              <a:t>Bukhari</a:t>
            </a:r>
            <a:endParaRPr lang="en-US" sz="3200" dirty="0"/>
          </a:p>
        </p:txBody>
      </p:sp>
      <p:sp>
        <p:nvSpPr>
          <p:cNvPr id="4" name="Subtitle 2"/>
          <p:cNvSpPr txBox="1">
            <a:spLocks/>
          </p:cNvSpPr>
          <p:nvPr/>
        </p:nvSpPr>
        <p:spPr>
          <a:xfrm>
            <a:off x="2514600" y="4876800"/>
            <a:ext cx="3124200" cy="657664"/>
          </a:xfrm>
          <a:prstGeom prst="rect">
            <a:avLst/>
          </a:prstGeom>
        </p:spPr>
        <p:txBody>
          <a:bodyPr vert="horz" tIns="0" rIns="45720" bIns="0" anchor="ctr" anchorCtr="0">
            <a:noAutofit/>
          </a:bodyPr>
          <a:lstStyle/>
          <a:p>
            <a:pPr marL="0" marR="0" lvl="0" indent="0" algn="ctr"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en-US" sz="3200" b="0" i="0" u="none" strike="noStrike" kern="1200" cap="none" spc="0" normalizeH="0" baseline="0" noProof="0" dirty="0" smtClean="0">
                <a:ln>
                  <a:noFill/>
                </a:ln>
                <a:solidFill>
                  <a:srgbClr val="FFC000"/>
                </a:solidFill>
                <a:effectLst/>
                <a:uLnTx/>
                <a:uFillTx/>
                <a:latin typeface="+mn-lt"/>
                <a:ea typeface="+mn-ea"/>
                <a:cs typeface="+mn-cs"/>
              </a:rPr>
              <a:t>Lecture 4</a:t>
            </a:r>
            <a:endParaRPr kumimoji="0" lang="en-US" sz="3200" b="0" i="0" u="none" strike="noStrike" kern="1200" cap="none" spc="0" normalizeH="0" baseline="0" noProof="0" dirty="0">
              <a:ln>
                <a:noFill/>
              </a:ln>
              <a:solidFill>
                <a:srgbClr val="FFC000"/>
              </a:solidFill>
              <a:effectLst/>
              <a:uLnTx/>
              <a:uFillTx/>
              <a:latin typeface="+mn-lt"/>
              <a:ea typeface="+mn-ea"/>
              <a:cs typeface="+mn-cs"/>
            </a:endParaRPr>
          </a:p>
        </p:txBody>
      </p:sp>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wipe(down)">
                                      <p:cBhvr>
                                        <p:cTn id="25" dur="580">
                                          <p:stCondLst>
                                            <p:cond delay="0"/>
                                          </p:stCondLst>
                                        </p:cTn>
                                        <p:tgtEl>
                                          <p:spTgt spid="3">
                                            <p:txEl>
                                              <p:pRg st="0" end="0"/>
                                            </p:txEl>
                                          </p:spTgt>
                                        </p:tgtEl>
                                      </p:cBhvr>
                                    </p:animEffect>
                                    <p:anim calcmode="lin" valueType="num">
                                      <p:cBhvr>
                                        <p:cTn id="26"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0" end="0"/>
                                            </p:txEl>
                                          </p:spTgt>
                                        </p:tgtEl>
                                      </p:cBhvr>
                                      <p:to x="100000" y="60000"/>
                                    </p:animScale>
                                    <p:animScale>
                                      <p:cBhvr>
                                        <p:cTn id="32" dur="166" decel="50000">
                                          <p:stCondLst>
                                            <p:cond delay="676"/>
                                          </p:stCondLst>
                                        </p:cTn>
                                        <p:tgtEl>
                                          <p:spTgt spid="3">
                                            <p:txEl>
                                              <p:pRg st="0" end="0"/>
                                            </p:txEl>
                                          </p:spTgt>
                                        </p:tgtEl>
                                      </p:cBhvr>
                                      <p:to x="100000" y="100000"/>
                                    </p:animScale>
                                    <p:animScale>
                                      <p:cBhvr>
                                        <p:cTn id="33" dur="26">
                                          <p:stCondLst>
                                            <p:cond delay="1312"/>
                                          </p:stCondLst>
                                        </p:cTn>
                                        <p:tgtEl>
                                          <p:spTgt spid="3">
                                            <p:txEl>
                                              <p:pRg st="0" end="0"/>
                                            </p:txEl>
                                          </p:spTgt>
                                        </p:tgtEl>
                                      </p:cBhvr>
                                      <p:to x="100000" y="80000"/>
                                    </p:animScale>
                                    <p:animScale>
                                      <p:cBhvr>
                                        <p:cTn id="34" dur="166" decel="50000">
                                          <p:stCondLst>
                                            <p:cond delay="1338"/>
                                          </p:stCondLst>
                                        </p:cTn>
                                        <p:tgtEl>
                                          <p:spTgt spid="3">
                                            <p:txEl>
                                              <p:pRg st="0" end="0"/>
                                            </p:txEl>
                                          </p:spTgt>
                                        </p:tgtEl>
                                      </p:cBhvr>
                                      <p:to x="100000" y="100000"/>
                                    </p:animScale>
                                    <p:animScale>
                                      <p:cBhvr>
                                        <p:cTn id="35" dur="26">
                                          <p:stCondLst>
                                            <p:cond delay="1642"/>
                                          </p:stCondLst>
                                        </p:cTn>
                                        <p:tgtEl>
                                          <p:spTgt spid="3">
                                            <p:txEl>
                                              <p:pRg st="0" end="0"/>
                                            </p:txEl>
                                          </p:spTgt>
                                        </p:tgtEl>
                                      </p:cBhvr>
                                      <p:to x="100000" y="90000"/>
                                    </p:animScale>
                                    <p:animScale>
                                      <p:cBhvr>
                                        <p:cTn id="36" dur="166" decel="50000">
                                          <p:stCondLst>
                                            <p:cond delay="1668"/>
                                          </p:stCondLst>
                                        </p:cTn>
                                        <p:tgtEl>
                                          <p:spTgt spid="3">
                                            <p:txEl>
                                              <p:pRg st="0" end="0"/>
                                            </p:txEl>
                                          </p:spTgt>
                                        </p:tgtEl>
                                      </p:cBhvr>
                                      <p:to x="100000" y="100000"/>
                                    </p:animScale>
                                    <p:animScale>
                                      <p:cBhvr>
                                        <p:cTn id="37" dur="26">
                                          <p:stCondLst>
                                            <p:cond delay="1808"/>
                                          </p:stCondLst>
                                        </p:cTn>
                                        <p:tgtEl>
                                          <p:spTgt spid="3">
                                            <p:txEl>
                                              <p:pRg st="0" end="0"/>
                                            </p:txEl>
                                          </p:spTgt>
                                        </p:tgtEl>
                                      </p:cBhvr>
                                      <p:to x="100000" y="95000"/>
                                    </p:animScale>
                                    <p:animScale>
                                      <p:cBhvr>
                                        <p:cTn id="38" dur="166" decel="50000">
                                          <p:stCondLst>
                                            <p:cond delay="1834"/>
                                          </p:stCondLst>
                                        </p:cTn>
                                        <p:tgtEl>
                                          <p:spTgt spid="3">
                                            <p:txEl>
                                              <p:pRg st="0" end="0"/>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4">
                                            <p:txEl>
                                              <p:pRg st="0" end="0"/>
                                            </p:txEl>
                                          </p:spTgt>
                                        </p:tgtEl>
                                        <p:attrNameLst>
                                          <p:attrName>style.visibility</p:attrName>
                                        </p:attrNameLst>
                                      </p:cBhvr>
                                      <p:to>
                                        <p:strVal val="visible"/>
                                      </p:to>
                                    </p:set>
                                    <p:animEffect transition="in" filter="wipe(down)">
                                      <p:cBhvr>
                                        <p:cTn id="43" dur="580">
                                          <p:stCondLst>
                                            <p:cond delay="0"/>
                                          </p:stCondLst>
                                        </p:cTn>
                                        <p:tgtEl>
                                          <p:spTgt spid="4">
                                            <p:txEl>
                                              <p:pRg st="0" end="0"/>
                                            </p:txEl>
                                          </p:spTgt>
                                        </p:tgtEl>
                                      </p:cBhvr>
                                    </p:animEffect>
                                    <p:anim calcmode="lin" valueType="num">
                                      <p:cBhvr>
                                        <p:cTn id="44" dur="1822" tmFilter="0,0; 0.14,0.36; 0.43,0.73; 0.71,0.91; 1.0,1.0">
                                          <p:stCondLst>
                                            <p:cond delay="0"/>
                                          </p:stCondLst>
                                        </p:cTn>
                                        <p:tgtEl>
                                          <p:spTgt spid="4">
                                            <p:txEl>
                                              <p:pRg st="0" end="0"/>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4">
                                            <p:txEl>
                                              <p:pRg st="0" end="0"/>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4">
                                            <p:txEl>
                                              <p:pRg st="0" end="0"/>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4">
                                            <p:txEl>
                                              <p:pRg st="0" end="0"/>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4">
                                            <p:txEl>
                                              <p:pRg st="0" end="0"/>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4">
                                            <p:txEl>
                                              <p:pRg st="0" end="0"/>
                                            </p:txEl>
                                          </p:spTgt>
                                        </p:tgtEl>
                                      </p:cBhvr>
                                      <p:to x="100000" y="60000"/>
                                    </p:animScale>
                                    <p:animScale>
                                      <p:cBhvr>
                                        <p:cTn id="50" dur="166" decel="50000">
                                          <p:stCondLst>
                                            <p:cond delay="676"/>
                                          </p:stCondLst>
                                        </p:cTn>
                                        <p:tgtEl>
                                          <p:spTgt spid="4">
                                            <p:txEl>
                                              <p:pRg st="0" end="0"/>
                                            </p:txEl>
                                          </p:spTgt>
                                        </p:tgtEl>
                                      </p:cBhvr>
                                      <p:to x="100000" y="100000"/>
                                    </p:animScale>
                                    <p:animScale>
                                      <p:cBhvr>
                                        <p:cTn id="51" dur="26">
                                          <p:stCondLst>
                                            <p:cond delay="1312"/>
                                          </p:stCondLst>
                                        </p:cTn>
                                        <p:tgtEl>
                                          <p:spTgt spid="4">
                                            <p:txEl>
                                              <p:pRg st="0" end="0"/>
                                            </p:txEl>
                                          </p:spTgt>
                                        </p:tgtEl>
                                      </p:cBhvr>
                                      <p:to x="100000" y="80000"/>
                                    </p:animScale>
                                    <p:animScale>
                                      <p:cBhvr>
                                        <p:cTn id="52" dur="166" decel="50000">
                                          <p:stCondLst>
                                            <p:cond delay="1338"/>
                                          </p:stCondLst>
                                        </p:cTn>
                                        <p:tgtEl>
                                          <p:spTgt spid="4">
                                            <p:txEl>
                                              <p:pRg st="0" end="0"/>
                                            </p:txEl>
                                          </p:spTgt>
                                        </p:tgtEl>
                                      </p:cBhvr>
                                      <p:to x="100000" y="100000"/>
                                    </p:animScale>
                                    <p:animScale>
                                      <p:cBhvr>
                                        <p:cTn id="53" dur="26">
                                          <p:stCondLst>
                                            <p:cond delay="1642"/>
                                          </p:stCondLst>
                                        </p:cTn>
                                        <p:tgtEl>
                                          <p:spTgt spid="4">
                                            <p:txEl>
                                              <p:pRg st="0" end="0"/>
                                            </p:txEl>
                                          </p:spTgt>
                                        </p:tgtEl>
                                      </p:cBhvr>
                                      <p:to x="100000" y="90000"/>
                                    </p:animScale>
                                    <p:animScale>
                                      <p:cBhvr>
                                        <p:cTn id="54" dur="166" decel="50000">
                                          <p:stCondLst>
                                            <p:cond delay="1668"/>
                                          </p:stCondLst>
                                        </p:cTn>
                                        <p:tgtEl>
                                          <p:spTgt spid="4">
                                            <p:txEl>
                                              <p:pRg st="0" end="0"/>
                                            </p:txEl>
                                          </p:spTgt>
                                        </p:tgtEl>
                                      </p:cBhvr>
                                      <p:to x="100000" y="100000"/>
                                    </p:animScale>
                                    <p:animScale>
                                      <p:cBhvr>
                                        <p:cTn id="55" dur="26">
                                          <p:stCondLst>
                                            <p:cond delay="1808"/>
                                          </p:stCondLst>
                                        </p:cTn>
                                        <p:tgtEl>
                                          <p:spTgt spid="4">
                                            <p:txEl>
                                              <p:pRg st="0" end="0"/>
                                            </p:txEl>
                                          </p:spTgt>
                                        </p:tgtEl>
                                      </p:cBhvr>
                                      <p:to x="100000" y="95000"/>
                                    </p:animScale>
                                    <p:animScale>
                                      <p:cBhvr>
                                        <p:cTn id="56" dur="166" decel="50000">
                                          <p:stCondLst>
                                            <p:cond delay="1834"/>
                                          </p:stCondLst>
                                        </p:cTn>
                                        <p:tgtEl>
                                          <p:spTgt spid="4">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33400" y="685800"/>
            <a:ext cx="8153400" cy="2862322"/>
          </a:xfrm>
          <a:prstGeom prst="rect">
            <a:avLst/>
          </a:prstGeom>
        </p:spPr>
        <p:txBody>
          <a:bodyPr wrap="square">
            <a:spAutoFit/>
          </a:bodyPr>
          <a:lstStyle/>
          <a:p>
            <a:pPr algn="just">
              <a:buClr>
                <a:srgbClr val="FF0000"/>
              </a:buClr>
              <a:buFont typeface="Wingdings" pitchFamily="2" charset="2"/>
              <a:buChar char="Ø"/>
            </a:pPr>
            <a:r>
              <a:rPr lang="en-US" sz="3600" dirty="0" smtClean="0">
                <a:solidFill>
                  <a:srgbClr val="00B0F0"/>
                </a:solidFill>
              </a:rPr>
              <a:t>Flowers of </a:t>
            </a:r>
            <a:r>
              <a:rPr lang="en-US" sz="3600" dirty="0" err="1" smtClean="0">
                <a:solidFill>
                  <a:srgbClr val="FF0000"/>
                </a:solidFill>
              </a:rPr>
              <a:t>Dicotyledons</a:t>
            </a:r>
            <a:r>
              <a:rPr lang="en-US" sz="3600" dirty="0" smtClean="0">
                <a:solidFill>
                  <a:srgbClr val="00B0F0"/>
                </a:solidFill>
              </a:rPr>
              <a:t> number of petals is 5 and its multiples , and are called “</a:t>
            </a:r>
            <a:r>
              <a:rPr lang="en-US" sz="3600" dirty="0" err="1" smtClean="0">
                <a:solidFill>
                  <a:srgbClr val="FF0000"/>
                </a:solidFill>
              </a:rPr>
              <a:t>Pentamerous</a:t>
            </a:r>
            <a:r>
              <a:rPr lang="en-US" sz="3600" dirty="0" smtClean="0">
                <a:solidFill>
                  <a:srgbClr val="00B0F0"/>
                </a:solidFill>
              </a:rPr>
              <a:t>” , sometimes  its 4 and its multiples and is called “</a:t>
            </a:r>
            <a:r>
              <a:rPr lang="en-US" sz="3600" dirty="0" smtClean="0">
                <a:solidFill>
                  <a:srgbClr val="FF0000"/>
                </a:solidFill>
              </a:rPr>
              <a:t>Tetra</a:t>
            </a:r>
            <a:r>
              <a:rPr lang="en-US" sz="3600" dirty="0" smtClean="0">
                <a:solidFill>
                  <a:srgbClr val="00B0F0"/>
                </a:solidFill>
              </a:rPr>
              <a:t> </a:t>
            </a:r>
            <a:r>
              <a:rPr lang="en-US" sz="3600" dirty="0" err="1" smtClean="0">
                <a:solidFill>
                  <a:srgbClr val="FF0000"/>
                </a:solidFill>
              </a:rPr>
              <a:t>merous</a:t>
            </a:r>
            <a:r>
              <a:rPr lang="en-US" sz="3600" dirty="0" smtClean="0">
                <a:solidFill>
                  <a:srgbClr val="00B0F0"/>
                </a:solidFill>
              </a:rPr>
              <a:t>”.</a:t>
            </a:r>
            <a:endParaRPr lang="en-US" sz="3600" dirty="0">
              <a:solidFill>
                <a:srgbClr val="00B0F0"/>
              </a:solidFill>
            </a:endParaRPr>
          </a:p>
        </p:txBody>
      </p:sp>
      <p:sp>
        <p:nvSpPr>
          <p:cNvPr id="4" name="Rectangle 3"/>
          <p:cNvSpPr/>
          <p:nvPr/>
        </p:nvSpPr>
        <p:spPr>
          <a:xfrm>
            <a:off x="533400" y="3657600"/>
            <a:ext cx="8153400" cy="2862322"/>
          </a:xfrm>
          <a:prstGeom prst="rect">
            <a:avLst/>
          </a:prstGeom>
        </p:spPr>
        <p:txBody>
          <a:bodyPr wrap="square">
            <a:spAutoFit/>
          </a:bodyPr>
          <a:lstStyle/>
          <a:p>
            <a:pPr algn="just">
              <a:buClr>
                <a:srgbClr val="FF0000"/>
              </a:buClr>
              <a:buFont typeface="Wingdings" pitchFamily="2" charset="2"/>
              <a:buChar char="Ø"/>
            </a:pPr>
            <a:r>
              <a:rPr lang="en-US" sz="3600" dirty="0" smtClean="0"/>
              <a:t>The petals has Limb and Claw . It is similar to the blade (Lamina) and Petiole of the leave. (</a:t>
            </a:r>
            <a:r>
              <a:rPr lang="en-US" sz="3600" dirty="0" err="1" smtClean="0">
                <a:solidFill>
                  <a:srgbClr val="FF0000"/>
                </a:solidFill>
              </a:rPr>
              <a:t>Gamopetalous</a:t>
            </a:r>
            <a:r>
              <a:rPr lang="en-US" sz="3600" dirty="0" smtClean="0"/>
              <a:t> plants are more sophisticated than plants with separate flower petals).</a:t>
            </a:r>
            <a:endParaRPr lang="en-US" sz="3600" dirty="0"/>
          </a:p>
        </p:txBody>
      </p:sp>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strVal val="#ppt_w*0.05"/>
                                          </p:val>
                                        </p:tav>
                                        <p:tav tm="100000">
                                          <p:val>
                                            <p:strVal val="#ppt_w"/>
                                          </p:val>
                                        </p:tav>
                                      </p:tavLst>
                                    </p:anim>
                                    <p:anim calcmode="lin" valueType="num">
                                      <p:cBhvr>
                                        <p:cTn id="8" dur="5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9" dur="5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0" dur="5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11" dur="5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4">
                                            <p:txEl>
                                              <p:pRg st="0" end="0"/>
                                            </p:txEl>
                                          </p:spTgt>
                                        </p:tgtEl>
                                        <p:attrNameLst>
                                          <p:attrName>style.visibility</p:attrName>
                                        </p:attrNameLst>
                                      </p:cBhvr>
                                      <p:to>
                                        <p:strVal val="visible"/>
                                      </p:to>
                                    </p:set>
                                    <p:anim calcmode="lin" valueType="num">
                                      <p:cBhvr>
                                        <p:cTn id="16" dur="500" fill="hold"/>
                                        <p:tgtEl>
                                          <p:spTgt spid="4">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4">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4">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4">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57200" y="762000"/>
            <a:ext cx="8305800" cy="5632311"/>
          </a:xfrm>
          <a:prstGeom prst="rect">
            <a:avLst/>
          </a:prstGeom>
        </p:spPr>
        <p:txBody>
          <a:bodyPr wrap="square">
            <a:spAutoFit/>
          </a:bodyPr>
          <a:lstStyle/>
          <a:p>
            <a:pPr algn="just">
              <a:buClr>
                <a:srgbClr val="FF0000"/>
              </a:buClr>
              <a:buFont typeface="Wingdings" pitchFamily="2" charset="2"/>
              <a:buChar char="Ø"/>
            </a:pPr>
            <a:r>
              <a:rPr lang="en-US" sz="3600" dirty="0" smtClean="0"/>
              <a:t>In flowers of </a:t>
            </a:r>
            <a:r>
              <a:rPr lang="en-US" sz="3600" dirty="0" smtClean="0">
                <a:solidFill>
                  <a:srgbClr val="FF0000"/>
                </a:solidFill>
              </a:rPr>
              <a:t>Monocotyledons</a:t>
            </a:r>
            <a:r>
              <a:rPr lang="en-US" sz="3600" dirty="0" smtClean="0"/>
              <a:t> plants  number of floral leaves  is 3 and its multiples , and called (</a:t>
            </a:r>
            <a:r>
              <a:rPr lang="en-US" sz="3600" dirty="0" smtClean="0">
                <a:solidFill>
                  <a:srgbClr val="FF0000"/>
                </a:solidFill>
              </a:rPr>
              <a:t>trifoliate Tri </a:t>
            </a:r>
            <a:r>
              <a:rPr lang="en-US" sz="3600" dirty="0" err="1" smtClean="0">
                <a:solidFill>
                  <a:srgbClr val="FF0000"/>
                </a:solidFill>
              </a:rPr>
              <a:t>merous</a:t>
            </a:r>
            <a:r>
              <a:rPr lang="en-US" sz="3600" dirty="0" smtClean="0"/>
              <a:t>). Exception to this rule </a:t>
            </a:r>
            <a:r>
              <a:rPr lang="en-US" sz="3600" dirty="0" err="1" smtClean="0">
                <a:solidFill>
                  <a:srgbClr val="FFFF00"/>
                </a:solidFill>
              </a:rPr>
              <a:t>Ranunculaceae</a:t>
            </a:r>
            <a:r>
              <a:rPr lang="en-US" sz="3600" dirty="0" smtClean="0"/>
              <a:t> .</a:t>
            </a:r>
          </a:p>
          <a:p>
            <a:pPr algn="just">
              <a:buClr>
                <a:srgbClr val="FF0000"/>
              </a:buClr>
            </a:pPr>
            <a:endParaRPr lang="en-US" sz="3600" dirty="0" smtClean="0"/>
          </a:p>
          <a:p>
            <a:pPr algn="just">
              <a:buClr>
                <a:srgbClr val="FF0000"/>
              </a:buClr>
              <a:buFont typeface="Wingdings" pitchFamily="2" charset="2"/>
              <a:buChar char="Ø"/>
            </a:pPr>
            <a:r>
              <a:rPr lang="en-US" sz="3600" dirty="0" smtClean="0">
                <a:solidFill>
                  <a:srgbClr val="FFFF00"/>
                </a:solidFill>
              </a:rPr>
              <a:t>Corolla</a:t>
            </a:r>
            <a:r>
              <a:rPr lang="en-US" sz="3600" dirty="0" smtClean="0">
                <a:solidFill>
                  <a:srgbClr val="00B0F0"/>
                </a:solidFill>
              </a:rPr>
              <a:t> has a great importance in the process of classification and nomenclature many plant families, more important than the </a:t>
            </a:r>
            <a:r>
              <a:rPr lang="en-US" sz="3600" dirty="0" smtClean="0">
                <a:solidFill>
                  <a:srgbClr val="FF0000"/>
                </a:solidFill>
              </a:rPr>
              <a:t>calyx</a:t>
            </a:r>
            <a:r>
              <a:rPr lang="en-US" sz="3600" dirty="0" smtClean="0">
                <a:solidFill>
                  <a:srgbClr val="00B0F0"/>
                </a:solidFill>
              </a:rPr>
              <a:t> form. </a:t>
            </a:r>
          </a:p>
        </p:txBody>
      </p:sp>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10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15" dur="1000" fill="hold"/>
                                        <p:tgtEl>
                                          <p:spTgt spid="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304800"/>
            <a:ext cx="4191000" cy="984885"/>
          </a:xfrm>
          <a:prstGeom prst="rect">
            <a:avLst/>
          </a:prstGeom>
        </p:spPr>
        <p:txBody>
          <a:bodyPr wrap="square">
            <a:spAutoFit/>
          </a:bodyPr>
          <a:lstStyle/>
          <a:p>
            <a:pPr algn="just"/>
            <a:r>
              <a:rPr lang="en-US" sz="4000" b="1" dirty="0" smtClean="0">
                <a:solidFill>
                  <a:srgbClr val="FFFF00"/>
                </a:solidFill>
              </a:rPr>
              <a:t>Corolla forms:</a:t>
            </a:r>
          </a:p>
          <a:p>
            <a:pPr algn="just"/>
            <a:endParaRPr lang="en-US" dirty="0" smtClean="0"/>
          </a:p>
        </p:txBody>
      </p:sp>
      <p:sp>
        <p:nvSpPr>
          <p:cNvPr id="3" name="Rectangle 2"/>
          <p:cNvSpPr/>
          <p:nvPr/>
        </p:nvSpPr>
        <p:spPr>
          <a:xfrm>
            <a:off x="381000" y="1295401"/>
            <a:ext cx="8534400" cy="3539430"/>
          </a:xfrm>
          <a:prstGeom prst="rect">
            <a:avLst/>
          </a:prstGeom>
        </p:spPr>
        <p:txBody>
          <a:bodyPr wrap="square">
            <a:spAutoFit/>
          </a:bodyPr>
          <a:lstStyle/>
          <a:p>
            <a:pPr marL="514350" indent="-514350">
              <a:buFont typeface="+mj-lt"/>
              <a:buAutoNum type="arabicPeriod"/>
            </a:pPr>
            <a:r>
              <a:rPr lang="en-US" sz="3200" dirty="0" smtClean="0">
                <a:solidFill>
                  <a:srgbClr val="FF0000"/>
                </a:solidFill>
              </a:rPr>
              <a:t>When the petals are fused </a:t>
            </a:r>
            <a:r>
              <a:rPr lang="en-US" sz="3200" dirty="0" err="1" smtClean="0">
                <a:solidFill>
                  <a:srgbClr val="FF0000"/>
                </a:solidFill>
              </a:rPr>
              <a:t>Gamopetalous</a:t>
            </a:r>
            <a:r>
              <a:rPr lang="en-US" sz="3200" dirty="0" smtClean="0">
                <a:solidFill>
                  <a:srgbClr val="FF0000"/>
                </a:solidFill>
              </a:rPr>
              <a:t>):</a:t>
            </a:r>
          </a:p>
          <a:p>
            <a:pPr marL="514350" indent="-514350"/>
            <a:endParaRPr lang="en-US" sz="3200" dirty="0" smtClean="0">
              <a:solidFill>
                <a:srgbClr val="FF0000"/>
              </a:solidFill>
            </a:endParaRPr>
          </a:p>
          <a:p>
            <a:pPr marL="514350" indent="-514350" algn="just">
              <a:buFont typeface="Wingdings" pitchFamily="2" charset="2"/>
              <a:buChar char="v"/>
            </a:pPr>
            <a:r>
              <a:rPr lang="en-US" sz="3200" dirty="0" err="1" smtClean="0">
                <a:solidFill>
                  <a:srgbClr val="FFC000"/>
                </a:solidFill>
              </a:rPr>
              <a:t>cruciate</a:t>
            </a:r>
            <a:r>
              <a:rPr lang="en-US" sz="3200" dirty="0" smtClean="0">
                <a:solidFill>
                  <a:srgbClr val="FFC000"/>
                </a:solidFill>
              </a:rPr>
              <a:t> Corolla </a:t>
            </a:r>
          </a:p>
          <a:p>
            <a:pPr algn="just"/>
            <a:r>
              <a:rPr lang="en-US" sz="3200" dirty="0" smtClean="0"/>
              <a:t>Which takes the form of the cross and consists of four petals arranged in a regular cross in two axes are orthogonal and, therefore, called cross</a:t>
            </a:r>
          </a:p>
        </p:txBody>
      </p:sp>
      <p:pic>
        <p:nvPicPr>
          <p:cNvPr id="4" name="Picture 2"/>
          <p:cNvPicPr>
            <a:picLocks noChangeAspect="1" noChangeArrowheads="1"/>
          </p:cNvPicPr>
          <p:nvPr/>
        </p:nvPicPr>
        <p:blipFill>
          <a:blip r:embed="rId2" cstate="email"/>
          <a:srcRect/>
          <a:stretch>
            <a:fillRect/>
          </a:stretch>
        </p:blipFill>
        <p:spPr bwMode="auto">
          <a:xfrm>
            <a:off x="5105400" y="4572000"/>
            <a:ext cx="3669058" cy="2286000"/>
          </a:xfrm>
          <a:prstGeom prst="rect">
            <a:avLst/>
          </a:prstGeom>
          <a:noFill/>
          <a:ln w="9525">
            <a:noFill/>
            <a:miter lim="800000"/>
            <a:headEnd/>
            <a:tailEnd/>
          </a:ln>
        </p:spPr>
      </p:pic>
      <p:pic>
        <p:nvPicPr>
          <p:cNvPr id="5" name="Picture 4" descr="imagesCADDUW2X.jpg"/>
          <p:cNvPicPr>
            <a:picLocks noChangeAspect="1"/>
          </p:cNvPicPr>
          <p:nvPr/>
        </p:nvPicPr>
        <p:blipFill>
          <a:blip r:embed="rId3" cstate="email"/>
          <a:stretch>
            <a:fillRect/>
          </a:stretch>
        </p:blipFill>
        <p:spPr>
          <a:xfrm>
            <a:off x="862674" y="5029200"/>
            <a:ext cx="3699802" cy="1381125"/>
          </a:xfrm>
          <a:prstGeom prst="rect">
            <a:avLst/>
          </a:prstGeom>
        </p:spPr>
      </p:pic>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8" presetClass="entr" presetSubtype="0" accel="100000" fill="hold" nodeType="click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 calcmode="lin" valueType="num">
                                      <p:cBhvr>
                                        <p:cTn id="13" dur="500" fill="hold"/>
                                        <p:tgtEl>
                                          <p:spTgt spid="2">
                                            <p:txEl>
                                              <p:pRg st="0" end="0"/>
                                            </p:txEl>
                                          </p:spTgt>
                                        </p:tgtEl>
                                        <p:attrNameLst>
                                          <p:attrName>ppt_w</p:attrName>
                                        </p:attrNameLst>
                                      </p:cBhvr>
                                      <p:tavLst>
                                        <p:tav tm="0">
                                          <p:val>
                                            <p:strVal val="#ppt_w*2.5"/>
                                          </p:val>
                                        </p:tav>
                                        <p:tav tm="100000">
                                          <p:val>
                                            <p:strVal val="#ppt_w"/>
                                          </p:val>
                                        </p:tav>
                                      </p:tavLst>
                                    </p:anim>
                                    <p:anim calcmode="lin" valueType="num">
                                      <p:cBhvr>
                                        <p:cTn id="14" dur="500" fill="hold"/>
                                        <p:tgtEl>
                                          <p:spTgt spid="2">
                                            <p:txEl>
                                              <p:pRg st="0" end="0"/>
                                            </p:txEl>
                                          </p:spTgt>
                                        </p:tgtEl>
                                        <p:attrNameLst>
                                          <p:attrName>ppt_h</p:attrName>
                                        </p:attrNameLst>
                                      </p:cBhvr>
                                      <p:tavLst>
                                        <p:tav tm="0">
                                          <p:val>
                                            <p:strVal val="#ppt_h*0.01"/>
                                          </p:val>
                                        </p:tav>
                                        <p:tav tm="100000">
                                          <p:val>
                                            <p:strVal val="#ppt_h"/>
                                          </p:val>
                                        </p:tav>
                                      </p:tavLst>
                                    </p:anim>
                                    <p:anim calcmode="lin" valueType="num">
                                      <p:cBhvr>
                                        <p:cTn id="15"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2">
                                            <p:txEl>
                                              <p:pRg st="0" end="0"/>
                                            </p:txEl>
                                          </p:spTgt>
                                        </p:tgtEl>
                                        <p:attrNameLst>
                                          <p:attrName>ppt_y</p:attrName>
                                        </p:attrNameLst>
                                      </p:cBhvr>
                                      <p:tavLst>
                                        <p:tav tm="0">
                                          <p:val>
                                            <p:strVal val="#ppt_h+1"/>
                                          </p:val>
                                        </p:tav>
                                        <p:tav tm="100000">
                                          <p:val>
                                            <p:strVal val="#ppt_y"/>
                                          </p:val>
                                        </p:tav>
                                      </p:tavLst>
                                    </p:anim>
                                    <p:animEffect transition="in" filter="fade">
                                      <p:cBhvr>
                                        <p:cTn id="17" dur="500"/>
                                        <p:tgtEl>
                                          <p:spTgt spid="2">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8" presetClass="entr" presetSubtype="0" accel="100000" fill="hold" nodeType="click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anim calcmode="lin" valueType="num">
                                      <p:cBhvr>
                                        <p:cTn id="22" dur="500" fill="hold"/>
                                        <p:tgtEl>
                                          <p:spTgt spid="3">
                                            <p:txEl>
                                              <p:pRg st="0" end="0"/>
                                            </p:txEl>
                                          </p:spTgt>
                                        </p:tgtEl>
                                        <p:attrNameLst>
                                          <p:attrName>ppt_w</p:attrName>
                                        </p:attrNameLst>
                                      </p:cBhvr>
                                      <p:tavLst>
                                        <p:tav tm="0">
                                          <p:val>
                                            <p:strVal val="#ppt_w*2.5"/>
                                          </p:val>
                                        </p:tav>
                                        <p:tav tm="100000">
                                          <p:val>
                                            <p:strVal val="#ppt_w"/>
                                          </p:val>
                                        </p:tav>
                                      </p:tavLst>
                                    </p:anim>
                                    <p:anim calcmode="lin" valueType="num">
                                      <p:cBhvr>
                                        <p:cTn id="23" dur="500" fill="hold"/>
                                        <p:tgtEl>
                                          <p:spTgt spid="3">
                                            <p:txEl>
                                              <p:pRg st="0" end="0"/>
                                            </p:txEl>
                                          </p:spTgt>
                                        </p:tgtEl>
                                        <p:attrNameLst>
                                          <p:attrName>ppt_h</p:attrName>
                                        </p:attrNameLst>
                                      </p:cBhvr>
                                      <p:tavLst>
                                        <p:tav tm="0">
                                          <p:val>
                                            <p:strVal val="#ppt_h*0.01"/>
                                          </p:val>
                                        </p:tav>
                                        <p:tav tm="100000">
                                          <p:val>
                                            <p:strVal val="#ppt_h"/>
                                          </p:val>
                                        </p:tav>
                                      </p:tavLst>
                                    </p:anim>
                                    <p:anim calcmode="lin" valueType="num">
                                      <p:cBhvr>
                                        <p:cTn id="2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5" dur="500" fill="hold"/>
                                        <p:tgtEl>
                                          <p:spTgt spid="3">
                                            <p:txEl>
                                              <p:pRg st="0" end="0"/>
                                            </p:txEl>
                                          </p:spTgt>
                                        </p:tgtEl>
                                        <p:attrNameLst>
                                          <p:attrName>ppt_y</p:attrName>
                                        </p:attrNameLst>
                                      </p:cBhvr>
                                      <p:tavLst>
                                        <p:tav tm="0">
                                          <p:val>
                                            <p:strVal val="#ppt_h+1"/>
                                          </p:val>
                                        </p:tav>
                                        <p:tav tm="100000">
                                          <p:val>
                                            <p:strVal val="#ppt_y"/>
                                          </p:val>
                                        </p:tav>
                                      </p:tavLst>
                                    </p:anim>
                                    <p:animEffect transition="in" filter="fade">
                                      <p:cBhvr>
                                        <p:cTn id="26" dur="500"/>
                                        <p:tgtEl>
                                          <p:spTgt spid="3">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58" presetClass="entr" presetSubtype="0" accel="100000" fill="hold"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p:cTn id="31" dur="500" fill="hold"/>
                                        <p:tgtEl>
                                          <p:spTgt spid="3">
                                            <p:txEl>
                                              <p:pRg st="2" end="2"/>
                                            </p:txEl>
                                          </p:spTgt>
                                        </p:tgtEl>
                                        <p:attrNameLst>
                                          <p:attrName>ppt_w</p:attrName>
                                        </p:attrNameLst>
                                      </p:cBhvr>
                                      <p:tavLst>
                                        <p:tav tm="0">
                                          <p:val>
                                            <p:strVal val="#ppt_w*2.5"/>
                                          </p:val>
                                        </p:tav>
                                        <p:tav tm="100000">
                                          <p:val>
                                            <p:strVal val="#ppt_w"/>
                                          </p:val>
                                        </p:tav>
                                      </p:tavLst>
                                    </p:anim>
                                    <p:anim calcmode="lin" valueType="num">
                                      <p:cBhvr>
                                        <p:cTn id="32" dur="500" fill="hold"/>
                                        <p:tgtEl>
                                          <p:spTgt spid="3">
                                            <p:txEl>
                                              <p:pRg st="2" end="2"/>
                                            </p:txEl>
                                          </p:spTgt>
                                        </p:tgtEl>
                                        <p:attrNameLst>
                                          <p:attrName>ppt_h</p:attrName>
                                        </p:attrNameLst>
                                      </p:cBhvr>
                                      <p:tavLst>
                                        <p:tav tm="0">
                                          <p:val>
                                            <p:strVal val="#ppt_h*0.01"/>
                                          </p:val>
                                        </p:tav>
                                        <p:tav tm="100000">
                                          <p:val>
                                            <p:strVal val="#ppt_h"/>
                                          </p:val>
                                        </p:tav>
                                      </p:tavLst>
                                    </p:anim>
                                    <p:anim calcmode="lin" valueType="num">
                                      <p:cBhvr>
                                        <p:cTn id="3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2" end="2"/>
                                            </p:txEl>
                                          </p:spTgt>
                                        </p:tgtEl>
                                        <p:attrNameLst>
                                          <p:attrName>ppt_y</p:attrName>
                                        </p:attrNameLst>
                                      </p:cBhvr>
                                      <p:tavLst>
                                        <p:tav tm="0">
                                          <p:val>
                                            <p:strVal val="#ppt_h+1"/>
                                          </p:val>
                                        </p:tav>
                                        <p:tav tm="100000">
                                          <p:val>
                                            <p:strVal val="#ppt_y"/>
                                          </p:val>
                                        </p:tav>
                                      </p:tavLst>
                                    </p:anim>
                                    <p:animEffect transition="in" filter="fade">
                                      <p:cBhvr>
                                        <p:cTn id="35" dur="500"/>
                                        <p:tgtEl>
                                          <p:spTgt spid="3">
                                            <p:txEl>
                                              <p:pRg st="2" end="2"/>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58" presetClass="entr" presetSubtype="0" accel="100000" fill="hold" nodeType="clickEffect">
                                  <p:stCondLst>
                                    <p:cond delay="0"/>
                                  </p:stCondLst>
                                  <p:childTnLst>
                                    <p:set>
                                      <p:cBhvr>
                                        <p:cTn id="39" dur="1" fill="hold">
                                          <p:stCondLst>
                                            <p:cond delay="0"/>
                                          </p:stCondLst>
                                        </p:cTn>
                                        <p:tgtEl>
                                          <p:spTgt spid="3">
                                            <p:txEl>
                                              <p:pRg st="3" end="3"/>
                                            </p:txEl>
                                          </p:spTgt>
                                        </p:tgtEl>
                                        <p:attrNameLst>
                                          <p:attrName>style.visibility</p:attrName>
                                        </p:attrNameLst>
                                      </p:cBhvr>
                                      <p:to>
                                        <p:strVal val="visible"/>
                                      </p:to>
                                    </p:set>
                                    <p:anim calcmode="lin" valueType="num">
                                      <p:cBhvr>
                                        <p:cTn id="40" dur="500" fill="hold"/>
                                        <p:tgtEl>
                                          <p:spTgt spid="3">
                                            <p:txEl>
                                              <p:pRg st="3" end="3"/>
                                            </p:txEl>
                                          </p:spTgt>
                                        </p:tgtEl>
                                        <p:attrNameLst>
                                          <p:attrName>ppt_w</p:attrName>
                                        </p:attrNameLst>
                                      </p:cBhvr>
                                      <p:tavLst>
                                        <p:tav tm="0">
                                          <p:val>
                                            <p:strVal val="#ppt_w*2.5"/>
                                          </p:val>
                                        </p:tav>
                                        <p:tav tm="100000">
                                          <p:val>
                                            <p:strVal val="#ppt_w"/>
                                          </p:val>
                                        </p:tav>
                                      </p:tavLst>
                                    </p:anim>
                                    <p:anim calcmode="lin" valueType="num">
                                      <p:cBhvr>
                                        <p:cTn id="41" dur="500" fill="hold"/>
                                        <p:tgtEl>
                                          <p:spTgt spid="3">
                                            <p:txEl>
                                              <p:pRg st="3" end="3"/>
                                            </p:txEl>
                                          </p:spTgt>
                                        </p:tgtEl>
                                        <p:attrNameLst>
                                          <p:attrName>ppt_h</p:attrName>
                                        </p:attrNameLst>
                                      </p:cBhvr>
                                      <p:tavLst>
                                        <p:tav tm="0">
                                          <p:val>
                                            <p:strVal val="#ppt_h*0.01"/>
                                          </p:val>
                                        </p:tav>
                                        <p:tav tm="100000">
                                          <p:val>
                                            <p:strVal val="#ppt_h"/>
                                          </p:val>
                                        </p:tav>
                                      </p:tavLst>
                                    </p:anim>
                                    <p:anim calcmode="lin" valueType="num">
                                      <p:cBhvr>
                                        <p:cTn id="4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3" dur="500" fill="hold"/>
                                        <p:tgtEl>
                                          <p:spTgt spid="3">
                                            <p:txEl>
                                              <p:pRg st="3" end="3"/>
                                            </p:txEl>
                                          </p:spTgt>
                                        </p:tgtEl>
                                        <p:attrNameLst>
                                          <p:attrName>ppt_y</p:attrName>
                                        </p:attrNameLst>
                                      </p:cBhvr>
                                      <p:tavLst>
                                        <p:tav tm="0">
                                          <p:val>
                                            <p:strVal val="#ppt_h+1"/>
                                          </p:val>
                                        </p:tav>
                                        <p:tav tm="100000">
                                          <p:val>
                                            <p:strVal val="#ppt_y"/>
                                          </p:val>
                                        </p:tav>
                                      </p:tavLst>
                                    </p:anim>
                                    <p:animEffect transition="in" filter="fade">
                                      <p:cBhvr>
                                        <p:cTn id="44" dur="500"/>
                                        <p:tgtEl>
                                          <p:spTgt spid="3">
                                            <p:txEl>
                                              <p:pRg st="3" end="3"/>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4" presetClass="entr" presetSubtype="0" accel="100000" fill="hold" nodeType="clickEffect">
                                  <p:stCondLst>
                                    <p:cond delay="0"/>
                                  </p:stCondLst>
                                  <p:childTnLst>
                                    <p:set>
                                      <p:cBhvr>
                                        <p:cTn id="48" dur="1" fill="hold">
                                          <p:stCondLst>
                                            <p:cond delay="0"/>
                                          </p:stCondLst>
                                        </p:cTn>
                                        <p:tgtEl>
                                          <p:spTgt spid="4"/>
                                        </p:tgtEl>
                                        <p:attrNameLst>
                                          <p:attrName>style.visibility</p:attrName>
                                        </p:attrNameLst>
                                      </p:cBhvr>
                                      <p:to>
                                        <p:strVal val="visible"/>
                                      </p:to>
                                    </p:set>
                                    <p:anim calcmode="lin" valueType="num">
                                      <p:cBhvr>
                                        <p:cTn id="49" dur="500" fill="hold"/>
                                        <p:tgtEl>
                                          <p:spTgt spid="4"/>
                                        </p:tgtEl>
                                        <p:attrNameLst>
                                          <p:attrName>ppt_w</p:attrName>
                                        </p:attrNameLst>
                                      </p:cBhvr>
                                      <p:tavLst>
                                        <p:tav tm="0">
                                          <p:val>
                                            <p:strVal val="#ppt_w*0.05"/>
                                          </p:val>
                                        </p:tav>
                                        <p:tav tm="100000">
                                          <p:val>
                                            <p:strVal val="#ppt_w"/>
                                          </p:val>
                                        </p:tav>
                                      </p:tavLst>
                                    </p:anim>
                                    <p:anim calcmode="lin" valueType="num">
                                      <p:cBhvr>
                                        <p:cTn id="50" dur="500" fill="hold"/>
                                        <p:tgtEl>
                                          <p:spTgt spid="4"/>
                                        </p:tgtEl>
                                        <p:attrNameLst>
                                          <p:attrName>ppt_h</p:attrName>
                                        </p:attrNameLst>
                                      </p:cBhvr>
                                      <p:tavLst>
                                        <p:tav tm="0">
                                          <p:val>
                                            <p:strVal val="#ppt_h"/>
                                          </p:val>
                                        </p:tav>
                                        <p:tav tm="100000">
                                          <p:val>
                                            <p:strVal val="#ppt_h"/>
                                          </p:val>
                                        </p:tav>
                                      </p:tavLst>
                                    </p:anim>
                                    <p:anim calcmode="lin" valueType="num">
                                      <p:cBhvr>
                                        <p:cTn id="51" dur="500" fill="hold"/>
                                        <p:tgtEl>
                                          <p:spTgt spid="4"/>
                                        </p:tgtEl>
                                        <p:attrNameLst>
                                          <p:attrName>ppt_x</p:attrName>
                                        </p:attrNameLst>
                                      </p:cBhvr>
                                      <p:tavLst>
                                        <p:tav tm="0">
                                          <p:val>
                                            <p:strVal val="#ppt_x-.2"/>
                                          </p:val>
                                        </p:tav>
                                        <p:tav tm="100000">
                                          <p:val>
                                            <p:strVal val="#ppt_x"/>
                                          </p:val>
                                        </p:tav>
                                      </p:tavLst>
                                    </p:anim>
                                    <p:anim calcmode="lin" valueType="num">
                                      <p:cBhvr>
                                        <p:cTn id="52" dur="500" fill="hold"/>
                                        <p:tgtEl>
                                          <p:spTgt spid="4"/>
                                        </p:tgtEl>
                                        <p:attrNameLst>
                                          <p:attrName>ppt_y</p:attrName>
                                        </p:attrNameLst>
                                      </p:cBhvr>
                                      <p:tavLst>
                                        <p:tav tm="0">
                                          <p:val>
                                            <p:strVal val="#ppt_y"/>
                                          </p:val>
                                        </p:tav>
                                        <p:tav tm="100000">
                                          <p:val>
                                            <p:strVal val="#ppt_y"/>
                                          </p:val>
                                        </p:tav>
                                      </p:tavLst>
                                    </p:anim>
                                    <p:animEffect transition="in" filter="fade">
                                      <p:cBhvr>
                                        <p:cTn id="53" dur="500"/>
                                        <p:tgtEl>
                                          <p:spTgt spid="4"/>
                                        </p:tgtEl>
                                      </p:cBhvr>
                                    </p:animEffect>
                                  </p:childTnLst>
                                </p:cTn>
                              </p:par>
                            </p:childTnLst>
                          </p:cTn>
                        </p:par>
                      </p:childTnLst>
                    </p:cTn>
                  </p:par>
                  <p:par>
                    <p:cTn id="54" fill="hold">
                      <p:stCondLst>
                        <p:cond delay="indefinite"/>
                      </p:stCondLst>
                      <p:childTnLst>
                        <p:par>
                          <p:cTn id="55" fill="hold">
                            <p:stCondLst>
                              <p:cond delay="0"/>
                            </p:stCondLst>
                            <p:childTnLst>
                              <p:par>
                                <p:cTn id="56" presetID="54" presetClass="entr" presetSubtype="0" accel="100000" fill="hold" nodeType="clickEffect">
                                  <p:stCondLst>
                                    <p:cond delay="0"/>
                                  </p:stCondLst>
                                  <p:childTnLst>
                                    <p:set>
                                      <p:cBhvr>
                                        <p:cTn id="57" dur="1" fill="hold">
                                          <p:stCondLst>
                                            <p:cond delay="0"/>
                                          </p:stCondLst>
                                        </p:cTn>
                                        <p:tgtEl>
                                          <p:spTgt spid="5"/>
                                        </p:tgtEl>
                                        <p:attrNameLst>
                                          <p:attrName>style.visibility</p:attrName>
                                        </p:attrNameLst>
                                      </p:cBhvr>
                                      <p:to>
                                        <p:strVal val="visible"/>
                                      </p:to>
                                    </p:set>
                                    <p:anim calcmode="lin" valueType="num">
                                      <p:cBhvr>
                                        <p:cTn id="58" dur="500" fill="hold"/>
                                        <p:tgtEl>
                                          <p:spTgt spid="5"/>
                                        </p:tgtEl>
                                        <p:attrNameLst>
                                          <p:attrName>ppt_w</p:attrName>
                                        </p:attrNameLst>
                                      </p:cBhvr>
                                      <p:tavLst>
                                        <p:tav tm="0">
                                          <p:val>
                                            <p:strVal val="#ppt_w*0.05"/>
                                          </p:val>
                                        </p:tav>
                                        <p:tav tm="100000">
                                          <p:val>
                                            <p:strVal val="#ppt_w"/>
                                          </p:val>
                                        </p:tav>
                                      </p:tavLst>
                                    </p:anim>
                                    <p:anim calcmode="lin" valueType="num">
                                      <p:cBhvr>
                                        <p:cTn id="59" dur="500" fill="hold"/>
                                        <p:tgtEl>
                                          <p:spTgt spid="5"/>
                                        </p:tgtEl>
                                        <p:attrNameLst>
                                          <p:attrName>ppt_h</p:attrName>
                                        </p:attrNameLst>
                                      </p:cBhvr>
                                      <p:tavLst>
                                        <p:tav tm="0">
                                          <p:val>
                                            <p:strVal val="#ppt_h"/>
                                          </p:val>
                                        </p:tav>
                                        <p:tav tm="100000">
                                          <p:val>
                                            <p:strVal val="#ppt_h"/>
                                          </p:val>
                                        </p:tav>
                                      </p:tavLst>
                                    </p:anim>
                                    <p:anim calcmode="lin" valueType="num">
                                      <p:cBhvr>
                                        <p:cTn id="60" dur="500" fill="hold"/>
                                        <p:tgtEl>
                                          <p:spTgt spid="5"/>
                                        </p:tgtEl>
                                        <p:attrNameLst>
                                          <p:attrName>ppt_x</p:attrName>
                                        </p:attrNameLst>
                                      </p:cBhvr>
                                      <p:tavLst>
                                        <p:tav tm="0">
                                          <p:val>
                                            <p:strVal val="#ppt_x-.2"/>
                                          </p:val>
                                        </p:tav>
                                        <p:tav tm="100000">
                                          <p:val>
                                            <p:strVal val="#ppt_x"/>
                                          </p:val>
                                        </p:tav>
                                      </p:tavLst>
                                    </p:anim>
                                    <p:anim calcmode="lin" valueType="num">
                                      <p:cBhvr>
                                        <p:cTn id="61" dur="500" fill="hold"/>
                                        <p:tgtEl>
                                          <p:spTgt spid="5"/>
                                        </p:tgtEl>
                                        <p:attrNameLst>
                                          <p:attrName>ppt_y</p:attrName>
                                        </p:attrNameLst>
                                      </p:cBhvr>
                                      <p:tavLst>
                                        <p:tav tm="0">
                                          <p:val>
                                            <p:strVal val="#ppt_y"/>
                                          </p:val>
                                        </p:tav>
                                        <p:tav tm="100000">
                                          <p:val>
                                            <p:strVal val="#ppt_y"/>
                                          </p:val>
                                        </p:tav>
                                      </p:tavLst>
                                    </p:anim>
                                    <p:animEffect transition="in" filter="fade">
                                      <p:cBhvr>
                                        <p:cTn id="6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762000"/>
            <a:ext cx="8153400" cy="2554545"/>
          </a:xfrm>
          <a:prstGeom prst="rect">
            <a:avLst/>
          </a:prstGeom>
        </p:spPr>
        <p:txBody>
          <a:bodyPr wrap="square">
            <a:spAutoFit/>
          </a:bodyPr>
          <a:lstStyle/>
          <a:p>
            <a:pPr algn="just">
              <a:buFont typeface="Wingdings" pitchFamily="2" charset="2"/>
              <a:buChar char="v"/>
            </a:pPr>
            <a:r>
              <a:rPr lang="en-US" sz="3200" dirty="0" smtClean="0">
                <a:solidFill>
                  <a:srgbClr val="FFC000"/>
                </a:solidFill>
              </a:rPr>
              <a:t>Rotate Corolla</a:t>
            </a:r>
          </a:p>
          <a:p>
            <a:pPr algn="just"/>
            <a:endParaRPr lang="en-US" sz="3200" dirty="0" smtClean="0">
              <a:solidFill>
                <a:srgbClr val="FFC000"/>
              </a:solidFill>
            </a:endParaRPr>
          </a:p>
          <a:p>
            <a:pPr algn="just"/>
            <a:r>
              <a:rPr lang="en-US" sz="3200" dirty="0" smtClean="0"/>
              <a:t>As tomatoes flowers , where the fused corolla widen directly from the basal lower and the upper part.</a:t>
            </a:r>
          </a:p>
        </p:txBody>
      </p:sp>
      <p:pic>
        <p:nvPicPr>
          <p:cNvPr id="3" name="Picture 4"/>
          <p:cNvPicPr>
            <a:picLocks noChangeAspect="1" noChangeArrowheads="1"/>
          </p:cNvPicPr>
          <p:nvPr/>
        </p:nvPicPr>
        <p:blipFill>
          <a:blip r:embed="rId2" cstate="email"/>
          <a:srcRect/>
          <a:stretch>
            <a:fillRect/>
          </a:stretch>
        </p:blipFill>
        <p:spPr bwMode="auto">
          <a:xfrm>
            <a:off x="4648200" y="3581400"/>
            <a:ext cx="3535942" cy="2590800"/>
          </a:xfrm>
          <a:prstGeom prst="rect">
            <a:avLst/>
          </a:prstGeom>
          <a:noFill/>
          <a:ln w="9525">
            <a:noFill/>
            <a:miter lim="800000"/>
            <a:headEnd/>
            <a:tailEnd/>
          </a:ln>
        </p:spPr>
      </p:pic>
      <p:pic>
        <p:nvPicPr>
          <p:cNvPr id="4" name="Picture 3" descr="imagesCAS807QV.jpg"/>
          <p:cNvPicPr>
            <a:picLocks noChangeAspect="1"/>
          </p:cNvPicPr>
          <p:nvPr/>
        </p:nvPicPr>
        <p:blipFill>
          <a:blip r:embed="rId3" cstate="email"/>
          <a:stretch>
            <a:fillRect/>
          </a:stretch>
        </p:blipFill>
        <p:spPr>
          <a:xfrm>
            <a:off x="1066800" y="3657600"/>
            <a:ext cx="2514600" cy="2346960"/>
          </a:xfrm>
          <a:prstGeom prst="rect">
            <a:avLst/>
          </a:prstGeom>
        </p:spPr>
      </p:pic>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strVal val="#ppt_w*0.05"/>
                                          </p:val>
                                        </p:tav>
                                        <p:tav tm="100000">
                                          <p:val>
                                            <p:strVal val="#ppt_w"/>
                                          </p:val>
                                        </p:tav>
                                      </p:tavLst>
                                    </p:anim>
                                    <p:anim calcmode="lin" valueType="num">
                                      <p:cBhvr>
                                        <p:cTn id="8" dur="500" fill="hold"/>
                                        <p:tgtEl>
                                          <p:spTgt spid="3"/>
                                        </p:tgtEl>
                                        <p:attrNameLst>
                                          <p:attrName>ppt_h</p:attrName>
                                        </p:attrNameLst>
                                      </p:cBhvr>
                                      <p:tavLst>
                                        <p:tav tm="0">
                                          <p:val>
                                            <p:strVal val="#ppt_h"/>
                                          </p:val>
                                        </p:tav>
                                        <p:tav tm="100000">
                                          <p:val>
                                            <p:strVal val="#ppt_h"/>
                                          </p:val>
                                        </p:tav>
                                      </p:tavLst>
                                    </p:anim>
                                    <p:anim calcmode="lin" valueType="num">
                                      <p:cBhvr>
                                        <p:cTn id="9" dur="500" fill="hold"/>
                                        <p:tgtEl>
                                          <p:spTgt spid="3"/>
                                        </p:tgtEl>
                                        <p:attrNameLst>
                                          <p:attrName>ppt_x</p:attrName>
                                        </p:attrNameLst>
                                      </p:cBhvr>
                                      <p:tavLst>
                                        <p:tav tm="0">
                                          <p:val>
                                            <p:strVal val="#ppt_x-.2"/>
                                          </p:val>
                                        </p:tav>
                                        <p:tav tm="100000">
                                          <p:val>
                                            <p:strVal val="#ppt_x"/>
                                          </p:val>
                                        </p:tav>
                                      </p:tavLst>
                                    </p:anim>
                                    <p:anim calcmode="lin" valueType="num">
                                      <p:cBhvr>
                                        <p:cTn id="10" dur="500" fill="hold"/>
                                        <p:tgtEl>
                                          <p:spTgt spid="3"/>
                                        </p:tgtEl>
                                        <p:attrNameLst>
                                          <p:attrName>ppt_y</p:attrName>
                                        </p:attrNameLst>
                                      </p:cBhvr>
                                      <p:tavLst>
                                        <p:tav tm="0">
                                          <p:val>
                                            <p:strVal val="#ppt_y"/>
                                          </p:val>
                                        </p:tav>
                                        <p:tav tm="100000">
                                          <p:val>
                                            <p:strVal val="#ppt_y"/>
                                          </p:val>
                                        </p:tav>
                                      </p:tavLst>
                                    </p:anim>
                                    <p:animEffect transition="in" filter="fade">
                                      <p:cBhvr>
                                        <p:cTn id="11" dur="5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2">
                                            <p:txEl>
                                              <p:pRg st="0" end="0"/>
                                            </p:txEl>
                                          </p:spTgt>
                                        </p:tgtEl>
                                        <p:attrNameLst>
                                          <p:attrName>style.visibility</p:attrName>
                                        </p:attrNameLst>
                                      </p:cBhvr>
                                      <p:to>
                                        <p:strVal val="visible"/>
                                      </p:to>
                                    </p:set>
                                    <p:anim calcmode="lin" valueType="num">
                                      <p:cBhvr>
                                        <p:cTn id="16" dur="500" fill="hold"/>
                                        <p:tgtEl>
                                          <p:spTgt spid="2">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2">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2">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2">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2">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4" presetClass="entr" presetSubtype="0" accel="100000" fill="hold" nodeType="clickEffect">
                                  <p:stCondLst>
                                    <p:cond delay="0"/>
                                  </p:stCondLst>
                                  <p:childTnLst>
                                    <p:set>
                                      <p:cBhvr>
                                        <p:cTn id="24" dur="1" fill="hold">
                                          <p:stCondLst>
                                            <p:cond delay="0"/>
                                          </p:stCondLst>
                                        </p:cTn>
                                        <p:tgtEl>
                                          <p:spTgt spid="2">
                                            <p:txEl>
                                              <p:pRg st="2" end="2"/>
                                            </p:txEl>
                                          </p:spTgt>
                                        </p:tgtEl>
                                        <p:attrNameLst>
                                          <p:attrName>style.visibility</p:attrName>
                                        </p:attrNameLst>
                                      </p:cBhvr>
                                      <p:to>
                                        <p:strVal val="visible"/>
                                      </p:to>
                                    </p:set>
                                    <p:anim calcmode="lin" valueType="num">
                                      <p:cBhvr>
                                        <p:cTn id="25" dur="500" fill="hold"/>
                                        <p:tgtEl>
                                          <p:spTgt spid="2">
                                            <p:txEl>
                                              <p:pRg st="2" end="2"/>
                                            </p:txEl>
                                          </p:spTgt>
                                        </p:tgtEl>
                                        <p:attrNameLst>
                                          <p:attrName>ppt_w</p:attrName>
                                        </p:attrNameLst>
                                      </p:cBhvr>
                                      <p:tavLst>
                                        <p:tav tm="0">
                                          <p:val>
                                            <p:strVal val="#ppt_w*0.05"/>
                                          </p:val>
                                        </p:tav>
                                        <p:tav tm="100000">
                                          <p:val>
                                            <p:strVal val="#ppt_w"/>
                                          </p:val>
                                        </p:tav>
                                      </p:tavLst>
                                    </p:anim>
                                    <p:anim calcmode="lin" valueType="num">
                                      <p:cBhvr>
                                        <p:cTn id="26" dur="500" fill="hold"/>
                                        <p:tgtEl>
                                          <p:spTgt spid="2">
                                            <p:txEl>
                                              <p:pRg st="2" end="2"/>
                                            </p:txEl>
                                          </p:spTgt>
                                        </p:tgtEl>
                                        <p:attrNameLst>
                                          <p:attrName>ppt_h</p:attrName>
                                        </p:attrNameLst>
                                      </p:cBhvr>
                                      <p:tavLst>
                                        <p:tav tm="0">
                                          <p:val>
                                            <p:strVal val="#ppt_h"/>
                                          </p:val>
                                        </p:tav>
                                        <p:tav tm="100000">
                                          <p:val>
                                            <p:strVal val="#ppt_h"/>
                                          </p:val>
                                        </p:tav>
                                      </p:tavLst>
                                    </p:anim>
                                    <p:anim calcmode="lin" valueType="num">
                                      <p:cBhvr>
                                        <p:cTn id="27" dur="500" fill="hold"/>
                                        <p:tgtEl>
                                          <p:spTgt spid="2">
                                            <p:txEl>
                                              <p:pRg st="2" end="2"/>
                                            </p:txEl>
                                          </p:spTgt>
                                        </p:tgtEl>
                                        <p:attrNameLst>
                                          <p:attrName>ppt_x</p:attrName>
                                        </p:attrNameLst>
                                      </p:cBhvr>
                                      <p:tavLst>
                                        <p:tav tm="0">
                                          <p:val>
                                            <p:strVal val="#ppt_x-.2"/>
                                          </p:val>
                                        </p:tav>
                                        <p:tav tm="100000">
                                          <p:val>
                                            <p:strVal val="#ppt_x"/>
                                          </p:val>
                                        </p:tav>
                                      </p:tavLst>
                                    </p:anim>
                                    <p:anim calcmode="lin" valueType="num">
                                      <p:cBhvr>
                                        <p:cTn id="28" dur="500" fill="hold"/>
                                        <p:tgtEl>
                                          <p:spTgt spid="2">
                                            <p:txEl>
                                              <p:pRg st="2" end="2"/>
                                            </p:txEl>
                                          </p:spTgt>
                                        </p:tgtEl>
                                        <p:attrNameLst>
                                          <p:attrName>ppt_y</p:attrName>
                                        </p:attrNameLst>
                                      </p:cBhvr>
                                      <p:tavLst>
                                        <p:tav tm="0">
                                          <p:val>
                                            <p:strVal val="#ppt_y"/>
                                          </p:val>
                                        </p:tav>
                                        <p:tav tm="100000">
                                          <p:val>
                                            <p:strVal val="#ppt_y"/>
                                          </p:val>
                                        </p:tav>
                                      </p:tavLst>
                                    </p:anim>
                                    <p:animEffect transition="in" filter="fade">
                                      <p:cBhvr>
                                        <p:cTn id="29" dur="500"/>
                                        <p:tgtEl>
                                          <p:spTgt spid="2">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54" presetClass="entr" presetSubtype="0" accel="100000" fill="hold" nodeType="clickEffect">
                                  <p:stCondLst>
                                    <p:cond delay="0"/>
                                  </p:stCondLst>
                                  <p:childTnLst>
                                    <p:set>
                                      <p:cBhvr>
                                        <p:cTn id="33" dur="1" fill="hold">
                                          <p:stCondLst>
                                            <p:cond delay="0"/>
                                          </p:stCondLst>
                                        </p:cTn>
                                        <p:tgtEl>
                                          <p:spTgt spid="3"/>
                                        </p:tgtEl>
                                        <p:attrNameLst>
                                          <p:attrName>style.visibility</p:attrName>
                                        </p:attrNameLst>
                                      </p:cBhvr>
                                      <p:to>
                                        <p:strVal val="visible"/>
                                      </p:to>
                                    </p:set>
                                    <p:anim calcmode="lin" valueType="num">
                                      <p:cBhvr>
                                        <p:cTn id="34" dur="500" fill="hold"/>
                                        <p:tgtEl>
                                          <p:spTgt spid="3"/>
                                        </p:tgtEl>
                                        <p:attrNameLst>
                                          <p:attrName>ppt_w</p:attrName>
                                        </p:attrNameLst>
                                      </p:cBhvr>
                                      <p:tavLst>
                                        <p:tav tm="0">
                                          <p:val>
                                            <p:strVal val="#ppt_w*0.05"/>
                                          </p:val>
                                        </p:tav>
                                        <p:tav tm="100000">
                                          <p:val>
                                            <p:strVal val="#ppt_w"/>
                                          </p:val>
                                        </p:tav>
                                      </p:tavLst>
                                    </p:anim>
                                    <p:anim calcmode="lin" valueType="num">
                                      <p:cBhvr>
                                        <p:cTn id="35" dur="500" fill="hold"/>
                                        <p:tgtEl>
                                          <p:spTgt spid="3"/>
                                        </p:tgtEl>
                                        <p:attrNameLst>
                                          <p:attrName>ppt_h</p:attrName>
                                        </p:attrNameLst>
                                      </p:cBhvr>
                                      <p:tavLst>
                                        <p:tav tm="0">
                                          <p:val>
                                            <p:strVal val="#ppt_h"/>
                                          </p:val>
                                        </p:tav>
                                        <p:tav tm="100000">
                                          <p:val>
                                            <p:strVal val="#ppt_h"/>
                                          </p:val>
                                        </p:tav>
                                      </p:tavLst>
                                    </p:anim>
                                    <p:anim calcmode="lin" valueType="num">
                                      <p:cBhvr>
                                        <p:cTn id="36" dur="500" fill="hold"/>
                                        <p:tgtEl>
                                          <p:spTgt spid="3"/>
                                        </p:tgtEl>
                                        <p:attrNameLst>
                                          <p:attrName>ppt_x</p:attrName>
                                        </p:attrNameLst>
                                      </p:cBhvr>
                                      <p:tavLst>
                                        <p:tav tm="0">
                                          <p:val>
                                            <p:strVal val="#ppt_x-.2"/>
                                          </p:val>
                                        </p:tav>
                                        <p:tav tm="100000">
                                          <p:val>
                                            <p:strVal val="#ppt_x"/>
                                          </p:val>
                                        </p:tav>
                                      </p:tavLst>
                                    </p:anim>
                                    <p:anim calcmode="lin" valueType="num">
                                      <p:cBhvr>
                                        <p:cTn id="37" dur="500" fill="hold"/>
                                        <p:tgtEl>
                                          <p:spTgt spid="3"/>
                                        </p:tgtEl>
                                        <p:attrNameLst>
                                          <p:attrName>ppt_y</p:attrName>
                                        </p:attrNameLst>
                                      </p:cBhvr>
                                      <p:tavLst>
                                        <p:tav tm="0">
                                          <p:val>
                                            <p:strVal val="#ppt_y"/>
                                          </p:val>
                                        </p:tav>
                                        <p:tav tm="100000">
                                          <p:val>
                                            <p:strVal val="#ppt_y"/>
                                          </p:val>
                                        </p:tav>
                                      </p:tavLst>
                                    </p:anim>
                                    <p:animEffect transition="in" filter="fade">
                                      <p:cBhvr>
                                        <p:cTn id="38" dur="500"/>
                                        <p:tgtEl>
                                          <p:spTgt spid="3"/>
                                        </p:tgtEl>
                                      </p:cBhvr>
                                    </p:animEffect>
                                  </p:childTnLst>
                                </p:cTn>
                              </p:par>
                            </p:childTnLst>
                          </p:cTn>
                        </p:par>
                      </p:childTnLst>
                    </p:cTn>
                  </p:par>
                  <p:par>
                    <p:cTn id="39" fill="hold">
                      <p:stCondLst>
                        <p:cond delay="indefinite"/>
                      </p:stCondLst>
                      <p:childTnLst>
                        <p:par>
                          <p:cTn id="40" fill="hold">
                            <p:stCondLst>
                              <p:cond delay="0"/>
                            </p:stCondLst>
                            <p:childTnLst>
                              <p:par>
                                <p:cTn id="41" presetID="54" presetClass="entr" presetSubtype="0" accel="100000" fill="hold" nodeType="clickEffect">
                                  <p:stCondLst>
                                    <p:cond delay="0"/>
                                  </p:stCondLst>
                                  <p:childTnLst>
                                    <p:set>
                                      <p:cBhvr>
                                        <p:cTn id="42" dur="1" fill="hold">
                                          <p:stCondLst>
                                            <p:cond delay="0"/>
                                          </p:stCondLst>
                                        </p:cTn>
                                        <p:tgtEl>
                                          <p:spTgt spid="4"/>
                                        </p:tgtEl>
                                        <p:attrNameLst>
                                          <p:attrName>style.visibility</p:attrName>
                                        </p:attrNameLst>
                                      </p:cBhvr>
                                      <p:to>
                                        <p:strVal val="visible"/>
                                      </p:to>
                                    </p:set>
                                    <p:anim calcmode="lin" valueType="num">
                                      <p:cBhvr>
                                        <p:cTn id="43" dur="500" fill="hold"/>
                                        <p:tgtEl>
                                          <p:spTgt spid="4"/>
                                        </p:tgtEl>
                                        <p:attrNameLst>
                                          <p:attrName>ppt_w</p:attrName>
                                        </p:attrNameLst>
                                      </p:cBhvr>
                                      <p:tavLst>
                                        <p:tav tm="0">
                                          <p:val>
                                            <p:strVal val="#ppt_w*0.05"/>
                                          </p:val>
                                        </p:tav>
                                        <p:tav tm="100000">
                                          <p:val>
                                            <p:strVal val="#ppt_w"/>
                                          </p:val>
                                        </p:tav>
                                      </p:tavLst>
                                    </p:anim>
                                    <p:anim calcmode="lin" valueType="num">
                                      <p:cBhvr>
                                        <p:cTn id="44" dur="500" fill="hold"/>
                                        <p:tgtEl>
                                          <p:spTgt spid="4"/>
                                        </p:tgtEl>
                                        <p:attrNameLst>
                                          <p:attrName>ppt_h</p:attrName>
                                        </p:attrNameLst>
                                      </p:cBhvr>
                                      <p:tavLst>
                                        <p:tav tm="0">
                                          <p:val>
                                            <p:strVal val="#ppt_h"/>
                                          </p:val>
                                        </p:tav>
                                        <p:tav tm="100000">
                                          <p:val>
                                            <p:strVal val="#ppt_h"/>
                                          </p:val>
                                        </p:tav>
                                      </p:tavLst>
                                    </p:anim>
                                    <p:anim calcmode="lin" valueType="num">
                                      <p:cBhvr>
                                        <p:cTn id="45" dur="500" fill="hold"/>
                                        <p:tgtEl>
                                          <p:spTgt spid="4"/>
                                        </p:tgtEl>
                                        <p:attrNameLst>
                                          <p:attrName>ppt_x</p:attrName>
                                        </p:attrNameLst>
                                      </p:cBhvr>
                                      <p:tavLst>
                                        <p:tav tm="0">
                                          <p:val>
                                            <p:strVal val="#ppt_x-.2"/>
                                          </p:val>
                                        </p:tav>
                                        <p:tav tm="100000">
                                          <p:val>
                                            <p:strVal val="#ppt_x"/>
                                          </p:val>
                                        </p:tav>
                                      </p:tavLst>
                                    </p:anim>
                                    <p:anim calcmode="lin" valueType="num">
                                      <p:cBhvr>
                                        <p:cTn id="46" dur="500" fill="hold"/>
                                        <p:tgtEl>
                                          <p:spTgt spid="4"/>
                                        </p:tgtEl>
                                        <p:attrNameLst>
                                          <p:attrName>ppt_y</p:attrName>
                                        </p:attrNameLst>
                                      </p:cBhvr>
                                      <p:tavLst>
                                        <p:tav tm="0">
                                          <p:val>
                                            <p:strVal val="#ppt_y"/>
                                          </p:val>
                                        </p:tav>
                                        <p:tav tm="100000">
                                          <p:val>
                                            <p:strVal val="#ppt_y"/>
                                          </p:val>
                                        </p:tav>
                                      </p:tavLst>
                                    </p:anim>
                                    <p:animEffect transition="in" filter="fade">
                                      <p:cBhvr>
                                        <p:cTn id="4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email"/>
          <a:srcRect/>
          <a:stretch>
            <a:fillRect/>
          </a:stretch>
        </p:blipFill>
        <p:spPr bwMode="auto">
          <a:xfrm>
            <a:off x="5029200" y="2971800"/>
            <a:ext cx="2878138" cy="3124200"/>
          </a:xfrm>
          <a:prstGeom prst="rect">
            <a:avLst/>
          </a:prstGeom>
          <a:noFill/>
          <a:ln w="9525">
            <a:noFill/>
            <a:miter lim="800000"/>
            <a:headEnd/>
            <a:tailEnd/>
          </a:ln>
        </p:spPr>
      </p:pic>
      <p:sp>
        <p:nvSpPr>
          <p:cNvPr id="3" name="Rectangle 2"/>
          <p:cNvSpPr/>
          <p:nvPr/>
        </p:nvSpPr>
        <p:spPr>
          <a:xfrm>
            <a:off x="609600" y="609600"/>
            <a:ext cx="8153400" cy="2062103"/>
          </a:xfrm>
          <a:prstGeom prst="rect">
            <a:avLst/>
          </a:prstGeom>
        </p:spPr>
        <p:txBody>
          <a:bodyPr wrap="square">
            <a:spAutoFit/>
          </a:bodyPr>
          <a:lstStyle/>
          <a:p>
            <a:pPr>
              <a:buClr>
                <a:srgbClr val="FFC000"/>
              </a:buClr>
              <a:buFont typeface="Wingdings" pitchFamily="2" charset="2"/>
              <a:buChar char="v"/>
            </a:pPr>
            <a:r>
              <a:rPr lang="en-US" sz="3200" dirty="0" smtClean="0">
                <a:solidFill>
                  <a:srgbClr val="FFC000"/>
                </a:solidFill>
              </a:rPr>
              <a:t>Funnel form Corolla </a:t>
            </a:r>
            <a:r>
              <a:rPr lang="en-US" dirty="0" smtClean="0"/>
              <a:t/>
            </a:r>
            <a:br>
              <a:rPr lang="en-US" dirty="0" smtClean="0"/>
            </a:br>
            <a:r>
              <a:rPr lang="en-US" sz="3200" dirty="0" smtClean="0"/>
              <a:t>The corolla tube enlarges gradually from below, it expands widely at the summit; </a:t>
            </a:r>
            <a:r>
              <a:rPr lang="en-US" sz="3200" dirty="0" err="1" smtClean="0"/>
              <a:t>infundibuliform</a:t>
            </a:r>
            <a:endParaRPr lang="en-US" sz="3200" dirty="0" smtClean="0"/>
          </a:p>
        </p:txBody>
      </p:sp>
      <p:pic>
        <p:nvPicPr>
          <p:cNvPr id="1026" name="Picture 2" descr="C:\Users\Public\Pictures\Sample Pictures\corolla-f.gif"/>
          <p:cNvPicPr>
            <a:picLocks noChangeAspect="1" noChangeArrowheads="1"/>
          </p:cNvPicPr>
          <p:nvPr/>
        </p:nvPicPr>
        <p:blipFill>
          <a:blip r:embed="rId3" cstate="email"/>
          <a:srcRect/>
          <a:stretch>
            <a:fillRect/>
          </a:stretch>
        </p:blipFill>
        <p:spPr bwMode="auto">
          <a:xfrm>
            <a:off x="1371601" y="2914650"/>
            <a:ext cx="2819400" cy="3167865"/>
          </a:xfrm>
          <a:prstGeom prst="rect">
            <a:avLst/>
          </a:prstGeom>
          <a:noFill/>
        </p:spPr>
      </p:pic>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7"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7" presetClass="entr" presetSubtype="0"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anim calcmode="lin" valueType="num">
                                      <p:cBhvr>
                                        <p:cTn id="22" dur="1000" fill="hold"/>
                                        <p:tgtEl>
                                          <p:spTgt spid="2"/>
                                        </p:tgtEl>
                                        <p:attrNameLst>
                                          <p:attrName>ppt_x</p:attrName>
                                        </p:attrNameLst>
                                      </p:cBhvr>
                                      <p:tavLst>
                                        <p:tav tm="0">
                                          <p:val>
                                            <p:strVal val="#ppt_x"/>
                                          </p:val>
                                        </p:tav>
                                        <p:tav tm="100000">
                                          <p:val>
                                            <p:strVal val="#ppt_x"/>
                                          </p:val>
                                        </p:tav>
                                      </p:tavLst>
                                    </p:anim>
                                    <p:anim calcmode="lin" valueType="num">
                                      <p:cBhvr>
                                        <p:cTn id="23" dur="900" decel="100000" fill="hold"/>
                                        <p:tgtEl>
                                          <p:spTgt spid="2"/>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37" presetClass="entr" presetSubtype="0" fill="hold" nodeType="clickEffect">
                                  <p:stCondLst>
                                    <p:cond delay="0"/>
                                  </p:stCondLst>
                                  <p:childTnLst>
                                    <p:set>
                                      <p:cBhvr>
                                        <p:cTn id="28" dur="1" fill="hold">
                                          <p:stCondLst>
                                            <p:cond delay="0"/>
                                          </p:stCondLst>
                                        </p:cTn>
                                        <p:tgtEl>
                                          <p:spTgt spid="1026"/>
                                        </p:tgtEl>
                                        <p:attrNameLst>
                                          <p:attrName>style.visibility</p:attrName>
                                        </p:attrNameLst>
                                      </p:cBhvr>
                                      <p:to>
                                        <p:strVal val="visible"/>
                                      </p:to>
                                    </p:set>
                                    <p:animEffect transition="in" filter="fade">
                                      <p:cBhvr>
                                        <p:cTn id="29" dur="1000"/>
                                        <p:tgtEl>
                                          <p:spTgt spid="1026"/>
                                        </p:tgtEl>
                                      </p:cBhvr>
                                    </p:animEffect>
                                    <p:anim calcmode="lin" valueType="num">
                                      <p:cBhvr>
                                        <p:cTn id="30" dur="1000" fill="hold"/>
                                        <p:tgtEl>
                                          <p:spTgt spid="1026"/>
                                        </p:tgtEl>
                                        <p:attrNameLst>
                                          <p:attrName>ppt_x</p:attrName>
                                        </p:attrNameLst>
                                      </p:cBhvr>
                                      <p:tavLst>
                                        <p:tav tm="0">
                                          <p:val>
                                            <p:strVal val="#ppt_x"/>
                                          </p:val>
                                        </p:tav>
                                        <p:tav tm="100000">
                                          <p:val>
                                            <p:strVal val="#ppt_x"/>
                                          </p:val>
                                        </p:tav>
                                      </p:tavLst>
                                    </p:anim>
                                    <p:anim calcmode="lin" valueType="num">
                                      <p:cBhvr>
                                        <p:cTn id="31" dur="900" decel="100000" fill="hold"/>
                                        <p:tgtEl>
                                          <p:spTgt spid="1026"/>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102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cstate="email"/>
          <a:srcRect/>
          <a:stretch>
            <a:fillRect/>
          </a:stretch>
        </p:blipFill>
        <p:spPr bwMode="auto">
          <a:xfrm>
            <a:off x="1752600" y="3505200"/>
            <a:ext cx="5183188" cy="2359025"/>
          </a:xfrm>
          <a:prstGeom prst="rect">
            <a:avLst/>
          </a:prstGeom>
          <a:noFill/>
          <a:ln w="9525">
            <a:noFill/>
            <a:miter lim="800000"/>
            <a:headEnd/>
            <a:tailEnd/>
          </a:ln>
        </p:spPr>
      </p:pic>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2.5"/>
                                          </p:val>
                                        </p:tav>
                                        <p:tav tm="100000">
                                          <p:val>
                                            <p:strVal val="#ppt_w"/>
                                          </p:val>
                                        </p:tav>
                                      </p:tavLst>
                                    </p:anim>
                                    <p:anim calcmode="lin" valueType="num">
                                      <p:cBhvr>
                                        <p:cTn id="8" dur="500" fill="hold"/>
                                        <p:tgtEl>
                                          <p:spTgt spid="2"/>
                                        </p:tgtEl>
                                        <p:attrNameLst>
                                          <p:attrName>ppt_h</p:attrName>
                                        </p:attrNameLst>
                                      </p:cBhvr>
                                      <p:tavLst>
                                        <p:tav tm="0">
                                          <p:val>
                                            <p:strVal val="#ppt_h*0.01"/>
                                          </p:val>
                                        </p:tav>
                                        <p:tav tm="100000">
                                          <p:val>
                                            <p:strVal val="#ppt_h"/>
                                          </p:val>
                                        </p:tav>
                                      </p:tavLst>
                                    </p:anim>
                                    <p:anim calcmode="lin" valueType="num">
                                      <p:cBhvr>
                                        <p:cTn id="9" dur="500" fill="hold"/>
                                        <p:tgtEl>
                                          <p:spTgt spid="2"/>
                                        </p:tgtEl>
                                        <p:attrNameLst>
                                          <p:attrName>ppt_x</p:attrName>
                                        </p:attrNameLst>
                                      </p:cBhvr>
                                      <p:tavLst>
                                        <p:tav tm="0">
                                          <p:val>
                                            <p:strVal val="#ppt_x"/>
                                          </p:val>
                                        </p:tav>
                                        <p:tav tm="100000">
                                          <p:val>
                                            <p:strVal val="#ppt_x"/>
                                          </p:val>
                                        </p:tav>
                                      </p:tavLst>
                                    </p:anim>
                                    <p:anim calcmode="lin" valueType="num">
                                      <p:cBhvr>
                                        <p:cTn id="10" dur="500" fill="hold"/>
                                        <p:tgtEl>
                                          <p:spTgt spid="2"/>
                                        </p:tgtEl>
                                        <p:attrNameLst>
                                          <p:attrName>ppt_y</p:attrName>
                                        </p:attrNameLst>
                                      </p:cBhvr>
                                      <p:tavLst>
                                        <p:tav tm="0">
                                          <p:val>
                                            <p:strVal val="#ppt_h+1"/>
                                          </p:val>
                                        </p:tav>
                                        <p:tav tm="100000">
                                          <p:val>
                                            <p:strVal val="#ppt_y"/>
                                          </p:val>
                                        </p:tav>
                                      </p:tavLst>
                                    </p:anim>
                                    <p:animEffect transition="in" filter="fade">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2" cstate="email"/>
          <a:srcRect/>
          <a:stretch>
            <a:fillRect/>
          </a:stretch>
        </p:blipFill>
        <p:spPr bwMode="auto">
          <a:xfrm>
            <a:off x="5334000" y="3429000"/>
            <a:ext cx="3276600" cy="3176645"/>
          </a:xfrm>
          <a:prstGeom prst="rect">
            <a:avLst/>
          </a:prstGeom>
          <a:noFill/>
          <a:ln w="9525">
            <a:noFill/>
            <a:miter lim="800000"/>
            <a:headEnd/>
            <a:tailEnd/>
          </a:ln>
        </p:spPr>
      </p:pic>
      <p:sp>
        <p:nvSpPr>
          <p:cNvPr id="4" name="Rectangle 3"/>
          <p:cNvSpPr/>
          <p:nvPr/>
        </p:nvSpPr>
        <p:spPr>
          <a:xfrm>
            <a:off x="533400" y="1600200"/>
            <a:ext cx="8001000" cy="1754326"/>
          </a:xfrm>
          <a:prstGeom prst="rect">
            <a:avLst/>
          </a:prstGeom>
        </p:spPr>
        <p:txBody>
          <a:bodyPr wrap="square">
            <a:spAutoFit/>
          </a:bodyPr>
          <a:lstStyle/>
          <a:p>
            <a:pPr algn="just">
              <a:buClr>
                <a:srgbClr val="FFC000"/>
              </a:buClr>
            </a:pPr>
            <a:r>
              <a:rPr lang="en-US" sz="3600" dirty="0" smtClean="0"/>
              <a:t>The Corolla takes the jar form, large below and contracted toward the mouth, as in the </a:t>
            </a:r>
            <a:r>
              <a:rPr lang="en-US" sz="3600" dirty="0" smtClean="0">
                <a:solidFill>
                  <a:srgbClr val="FF0000"/>
                </a:solidFill>
              </a:rPr>
              <a:t>Erica</a:t>
            </a:r>
            <a:r>
              <a:rPr lang="en-US" sz="3600" dirty="0" smtClean="0"/>
              <a:t> (</a:t>
            </a:r>
            <a:r>
              <a:rPr lang="en-US" sz="3600" dirty="0" err="1" smtClean="0">
                <a:solidFill>
                  <a:srgbClr val="FF0000"/>
                </a:solidFill>
              </a:rPr>
              <a:t>Ericaceae</a:t>
            </a:r>
            <a:r>
              <a:rPr lang="en-US" sz="3600" dirty="0" smtClean="0"/>
              <a:t>).</a:t>
            </a:r>
          </a:p>
        </p:txBody>
      </p:sp>
      <p:sp>
        <p:nvSpPr>
          <p:cNvPr id="5" name="Rectangle 4"/>
          <p:cNvSpPr/>
          <p:nvPr/>
        </p:nvSpPr>
        <p:spPr>
          <a:xfrm>
            <a:off x="838200" y="762000"/>
            <a:ext cx="7366953" cy="707886"/>
          </a:xfrm>
          <a:prstGeom prst="rect">
            <a:avLst/>
          </a:prstGeom>
        </p:spPr>
        <p:txBody>
          <a:bodyPr wrap="none">
            <a:spAutoFit/>
          </a:bodyPr>
          <a:lstStyle/>
          <a:p>
            <a:pPr>
              <a:buFont typeface="Wingdings" pitchFamily="2" charset="2"/>
              <a:buChar char="Ø"/>
            </a:pPr>
            <a:r>
              <a:rPr lang="en-US" sz="4000" dirty="0" smtClean="0">
                <a:solidFill>
                  <a:srgbClr val="FFC000"/>
                </a:solidFill>
                <a:latin typeface="Calibri" pitchFamily="34" charset="0"/>
              </a:rPr>
              <a:t>Pitcher-like “</a:t>
            </a:r>
            <a:r>
              <a:rPr lang="en-US" sz="4000" dirty="0" err="1" smtClean="0">
                <a:solidFill>
                  <a:srgbClr val="FFC000"/>
                </a:solidFill>
                <a:latin typeface="Calibri" pitchFamily="34" charset="0"/>
              </a:rPr>
              <a:t>Urceslate</a:t>
            </a:r>
            <a:r>
              <a:rPr lang="en-US" sz="4000" dirty="0" smtClean="0">
                <a:solidFill>
                  <a:srgbClr val="FFC000"/>
                </a:solidFill>
                <a:latin typeface="Calibri" pitchFamily="34" charset="0"/>
              </a:rPr>
              <a:t> Corolla “ :</a:t>
            </a:r>
            <a:endParaRPr lang="en-US" sz="4000" dirty="0">
              <a:solidFill>
                <a:srgbClr val="FFC000"/>
              </a:solidFill>
            </a:endParaRPr>
          </a:p>
        </p:txBody>
      </p:sp>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strVal val="#ppt_w*0.05"/>
                                          </p:val>
                                        </p:tav>
                                        <p:tav tm="100000">
                                          <p:val>
                                            <p:strVal val="#ppt_w"/>
                                          </p:val>
                                        </p:tav>
                                      </p:tavLst>
                                    </p:anim>
                                    <p:anim calcmode="lin" valueType="num">
                                      <p:cBhvr>
                                        <p:cTn id="8" dur="500" fill="hold"/>
                                        <p:tgtEl>
                                          <p:spTgt spid="3"/>
                                        </p:tgtEl>
                                        <p:attrNameLst>
                                          <p:attrName>ppt_h</p:attrName>
                                        </p:attrNameLst>
                                      </p:cBhvr>
                                      <p:tavLst>
                                        <p:tav tm="0">
                                          <p:val>
                                            <p:strVal val="#ppt_h"/>
                                          </p:val>
                                        </p:tav>
                                        <p:tav tm="100000">
                                          <p:val>
                                            <p:strVal val="#ppt_h"/>
                                          </p:val>
                                        </p:tav>
                                      </p:tavLst>
                                    </p:anim>
                                    <p:anim calcmode="lin" valueType="num">
                                      <p:cBhvr>
                                        <p:cTn id="9" dur="500" fill="hold"/>
                                        <p:tgtEl>
                                          <p:spTgt spid="3"/>
                                        </p:tgtEl>
                                        <p:attrNameLst>
                                          <p:attrName>ppt_x</p:attrName>
                                        </p:attrNameLst>
                                      </p:cBhvr>
                                      <p:tavLst>
                                        <p:tav tm="0">
                                          <p:val>
                                            <p:strVal val="#ppt_x-.2"/>
                                          </p:val>
                                        </p:tav>
                                        <p:tav tm="100000">
                                          <p:val>
                                            <p:strVal val="#ppt_x"/>
                                          </p:val>
                                        </p:tav>
                                      </p:tavLst>
                                    </p:anim>
                                    <p:anim calcmode="lin" valueType="num">
                                      <p:cBhvr>
                                        <p:cTn id="10" dur="500" fill="hold"/>
                                        <p:tgtEl>
                                          <p:spTgt spid="3"/>
                                        </p:tgtEl>
                                        <p:attrNameLst>
                                          <p:attrName>ppt_y</p:attrName>
                                        </p:attrNameLst>
                                      </p:cBhvr>
                                      <p:tavLst>
                                        <p:tav tm="0">
                                          <p:val>
                                            <p:strVal val="#ppt_y"/>
                                          </p:val>
                                        </p:tav>
                                        <p:tav tm="100000">
                                          <p:val>
                                            <p:strVal val="#ppt_y"/>
                                          </p:val>
                                        </p:tav>
                                      </p:tavLst>
                                    </p:anim>
                                    <p:animEffect transition="in" filter="fade">
                                      <p:cBhvr>
                                        <p:cTn id="11" dur="5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29" presetClass="entr" presetSubtype="0" fill="hold" nodeType="clickEffect">
                                  <p:stCondLst>
                                    <p:cond delay="0"/>
                                  </p:stCondLst>
                                  <p:childTnLst>
                                    <p:set>
                                      <p:cBhvr>
                                        <p:cTn id="15" dur="1" fill="hold">
                                          <p:stCondLst>
                                            <p:cond delay="0"/>
                                          </p:stCondLst>
                                        </p:cTn>
                                        <p:tgtEl>
                                          <p:spTgt spid="5">
                                            <p:txEl>
                                              <p:pRg st="0" end="0"/>
                                            </p:txEl>
                                          </p:spTgt>
                                        </p:tgtEl>
                                        <p:attrNameLst>
                                          <p:attrName>style.visibility</p:attrName>
                                        </p:attrNameLst>
                                      </p:cBhvr>
                                      <p:to>
                                        <p:strVal val="visible"/>
                                      </p:to>
                                    </p:set>
                                    <p:anim calcmode="lin" valueType="num">
                                      <p:cBhvr>
                                        <p:cTn id="16" dur="1000" fill="hold"/>
                                        <p:tgtEl>
                                          <p:spTgt spid="5">
                                            <p:txEl>
                                              <p:pRg st="0" end="0"/>
                                            </p:txEl>
                                          </p:spTgt>
                                        </p:tgtEl>
                                        <p:attrNameLst>
                                          <p:attrName>ppt_x</p:attrName>
                                        </p:attrNameLst>
                                      </p:cBhvr>
                                      <p:tavLst>
                                        <p:tav tm="0">
                                          <p:val>
                                            <p:strVal val="#ppt_x-.2"/>
                                          </p:val>
                                        </p:tav>
                                        <p:tav tm="100000">
                                          <p:val>
                                            <p:strVal val="#ppt_x"/>
                                          </p:val>
                                        </p:tav>
                                      </p:tavLst>
                                    </p:anim>
                                    <p:anim calcmode="lin" valueType="num">
                                      <p:cBhvr>
                                        <p:cTn id="17" dur="1000" fill="hold"/>
                                        <p:tgtEl>
                                          <p:spTgt spid="5">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8" dur="10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9" presetClass="entr" presetSubtype="0" fill="hold" nodeType="clickEffect">
                                  <p:stCondLst>
                                    <p:cond delay="0"/>
                                  </p:stCondLst>
                                  <p:childTnLst>
                                    <p:set>
                                      <p:cBhvr>
                                        <p:cTn id="22" dur="1" fill="hold">
                                          <p:stCondLst>
                                            <p:cond delay="0"/>
                                          </p:stCondLst>
                                        </p:cTn>
                                        <p:tgtEl>
                                          <p:spTgt spid="4">
                                            <p:txEl>
                                              <p:pRg st="0" end="0"/>
                                            </p:txEl>
                                          </p:spTgt>
                                        </p:tgtEl>
                                        <p:attrNameLst>
                                          <p:attrName>style.visibility</p:attrName>
                                        </p:attrNameLst>
                                      </p:cBhvr>
                                      <p:to>
                                        <p:strVal val="visible"/>
                                      </p:to>
                                    </p:set>
                                    <p:anim calcmode="lin" valueType="num">
                                      <p:cBhvr>
                                        <p:cTn id="23" dur="1000" fill="hold"/>
                                        <p:tgtEl>
                                          <p:spTgt spid="4">
                                            <p:txEl>
                                              <p:pRg st="0" end="0"/>
                                            </p:txEl>
                                          </p:spTgt>
                                        </p:tgtEl>
                                        <p:attrNameLst>
                                          <p:attrName>ppt_x</p:attrName>
                                        </p:attrNameLst>
                                      </p:cBhvr>
                                      <p:tavLst>
                                        <p:tav tm="0">
                                          <p:val>
                                            <p:strVal val="#ppt_x-.2"/>
                                          </p:val>
                                        </p:tav>
                                        <p:tav tm="100000">
                                          <p:val>
                                            <p:strVal val="#ppt_x"/>
                                          </p:val>
                                        </p:tav>
                                      </p:tavLst>
                                    </p:anim>
                                    <p:anim calcmode="lin" valueType="num">
                                      <p:cBhvr>
                                        <p:cTn id="24" dur="1000" fill="hold"/>
                                        <p:tgtEl>
                                          <p:spTgt spid="4">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25" dur="1000"/>
                                        <p:tgtEl>
                                          <p:spTgt spid="4">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9" presetClass="entr" presetSubtype="0" fill="hold" nodeType="click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p:cTn id="30" dur="1000" fill="hold"/>
                                        <p:tgtEl>
                                          <p:spTgt spid="3"/>
                                        </p:tgtEl>
                                        <p:attrNameLst>
                                          <p:attrName>ppt_x</p:attrName>
                                        </p:attrNameLst>
                                      </p:cBhvr>
                                      <p:tavLst>
                                        <p:tav tm="0">
                                          <p:val>
                                            <p:strVal val="#ppt_x-.2"/>
                                          </p:val>
                                        </p:tav>
                                        <p:tav tm="100000">
                                          <p:val>
                                            <p:strVal val="#ppt_x"/>
                                          </p:val>
                                        </p:tav>
                                      </p:tavLst>
                                    </p:anim>
                                    <p:anim calcmode="lin" valueType="num">
                                      <p:cBhvr>
                                        <p:cTn id="31"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32"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p:cNvPicPr>
            <a:picLocks noChangeAspect="1" noChangeArrowheads="1"/>
          </p:cNvPicPr>
          <p:nvPr/>
        </p:nvPicPr>
        <p:blipFill>
          <a:blip r:embed="rId2" cstate="email"/>
          <a:srcRect/>
          <a:stretch>
            <a:fillRect/>
          </a:stretch>
        </p:blipFill>
        <p:spPr bwMode="auto">
          <a:xfrm>
            <a:off x="4876800" y="3886200"/>
            <a:ext cx="3505200" cy="2482850"/>
          </a:xfrm>
          <a:prstGeom prst="rect">
            <a:avLst/>
          </a:prstGeom>
          <a:noFill/>
          <a:ln w="9525">
            <a:noFill/>
            <a:miter lim="800000"/>
            <a:headEnd/>
            <a:tailEnd/>
          </a:ln>
        </p:spPr>
      </p:pic>
      <p:sp>
        <p:nvSpPr>
          <p:cNvPr id="3" name="Rectangle 2"/>
          <p:cNvSpPr/>
          <p:nvPr/>
        </p:nvSpPr>
        <p:spPr>
          <a:xfrm>
            <a:off x="838200" y="762000"/>
            <a:ext cx="5176097" cy="707886"/>
          </a:xfrm>
          <a:prstGeom prst="rect">
            <a:avLst/>
          </a:prstGeom>
        </p:spPr>
        <p:txBody>
          <a:bodyPr wrap="none">
            <a:spAutoFit/>
          </a:bodyPr>
          <a:lstStyle/>
          <a:p>
            <a:pPr>
              <a:buClr>
                <a:srgbClr val="FFC000"/>
              </a:buClr>
              <a:buFont typeface="Wingdings" pitchFamily="2" charset="2"/>
              <a:buChar char="v"/>
            </a:pPr>
            <a:r>
              <a:rPr lang="en-US" sz="4000" dirty="0" err="1" smtClean="0">
                <a:solidFill>
                  <a:srgbClr val="FFC000"/>
                </a:solidFill>
                <a:latin typeface="Calibri" pitchFamily="34" charset="0"/>
              </a:rPr>
              <a:t>campanulate</a:t>
            </a:r>
            <a:r>
              <a:rPr lang="en-US" sz="4000" dirty="0" smtClean="0">
                <a:solidFill>
                  <a:srgbClr val="FFC000"/>
                </a:solidFill>
                <a:latin typeface="Calibri" pitchFamily="34" charset="0"/>
              </a:rPr>
              <a:t> Corolla :</a:t>
            </a:r>
            <a:endParaRPr lang="en-US" sz="4000" dirty="0">
              <a:solidFill>
                <a:srgbClr val="FFC000"/>
              </a:solidFill>
            </a:endParaRPr>
          </a:p>
        </p:txBody>
      </p:sp>
      <p:sp>
        <p:nvSpPr>
          <p:cNvPr id="4" name="Rectangle 3"/>
          <p:cNvSpPr/>
          <p:nvPr/>
        </p:nvSpPr>
        <p:spPr>
          <a:xfrm>
            <a:off x="609600" y="1600200"/>
            <a:ext cx="8001000" cy="1754326"/>
          </a:xfrm>
          <a:prstGeom prst="rect">
            <a:avLst/>
          </a:prstGeom>
        </p:spPr>
        <p:txBody>
          <a:bodyPr wrap="square">
            <a:spAutoFit/>
          </a:bodyPr>
          <a:lstStyle/>
          <a:p>
            <a:pPr algn="just"/>
            <a:r>
              <a:rPr lang="en-US" sz="3600" dirty="0" smtClean="0">
                <a:latin typeface="Calibri" pitchFamily="34" charset="0"/>
              </a:rPr>
              <a:t>The Corolla takes the form of bell where length  and width of Corolla tube  are the same. It has lobes,  as in the </a:t>
            </a:r>
            <a:r>
              <a:rPr lang="en-US" sz="3600" dirty="0" smtClean="0">
                <a:solidFill>
                  <a:srgbClr val="FF0000"/>
                </a:solidFill>
                <a:latin typeface="Calibri" pitchFamily="34" charset="0"/>
              </a:rPr>
              <a:t>Campanula</a:t>
            </a:r>
            <a:r>
              <a:rPr lang="en-US" sz="3600" dirty="0" smtClean="0">
                <a:latin typeface="Calibri" pitchFamily="34" charset="0"/>
              </a:rPr>
              <a:t>. </a:t>
            </a:r>
          </a:p>
        </p:txBody>
      </p:sp>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8" presetClass="entr" presetSubtype="0" accel="100000"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p:cTn id="13" dur="500" fill="hold"/>
                                        <p:tgtEl>
                                          <p:spTgt spid="4">
                                            <p:txEl>
                                              <p:pRg st="0" end="0"/>
                                            </p:txEl>
                                          </p:spTgt>
                                        </p:tgtEl>
                                        <p:attrNameLst>
                                          <p:attrName>ppt_w</p:attrName>
                                        </p:attrNameLst>
                                      </p:cBhvr>
                                      <p:tavLst>
                                        <p:tav tm="0">
                                          <p:val>
                                            <p:strVal val="#ppt_w*2.5"/>
                                          </p:val>
                                        </p:tav>
                                        <p:tav tm="100000">
                                          <p:val>
                                            <p:strVal val="#ppt_w"/>
                                          </p:val>
                                        </p:tav>
                                      </p:tavLst>
                                    </p:anim>
                                    <p:anim calcmode="lin" valueType="num">
                                      <p:cBhvr>
                                        <p:cTn id="14" dur="500" fill="hold"/>
                                        <p:tgtEl>
                                          <p:spTgt spid="4">
                                            <p:txEl>
                                              <p:pRg st="0" end="0"/>
                                            </p:txEl>
                                          </p:spTgt>
                                        </p:tgtEl>
                                        <p:attrNameLst>
                                          <p:attrName>ppt_h</p:attrName>
                                        </p:attrNameLst>
                                      </p:cBhvr>
                                      <p:tavLst>
                                        <p:tav tm="0">
                                          <p:val>
                                            <p:strVal val="#ppt_h*0.01"/>
                                          </p:val>
                                        </p:tav>
                                        <p:tav tm="100000">
                                          <p:val>
                                            <p:strVal val="#ppt_h"/>
                                          </p:val>
                                        </p:tav>
                                      </p:tavLst>
                                    </p:anim>
                                    <p:anim calcmode="lin" valueType="num">
                                      <p:cBhvr>
                                        <p:cTn id="1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4">
                                            <p:txEl>
                                              <p:pRg st="0" end="0"/>
                                            </p:txEl>
                                          </p:spTgt>
                                        </p:tgtEl>
                                        <p:attrNameLst>
                                          <p:attrName>ppt_y</p:attrName>
                                        </p:attrNameLst>
                                      </p:cBhvr>
                                      <p:tavLst>
                                        <p:tav tm="0">
                                          <p:val>
                                            <p:strVal val="#ppt_h+1"/>
                                          </p:val>
                                        </p:tav>
                                        <p:tav tm="100000">
                                          <p:val>
                                            <p:strVal val="#ppt_y"/>
                                          </p:val>
                                        </p:tav>
                                      </p:tavLst>
                                    </p:anim>
                                    <p:animEffect transition="in" filter="fade">
                                      <p:cBhvr>
                                        <p:cTn id="17" dur="500"/>
                                        <p:tgtEl>
                                          <p:spTgt spid="4">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2" presetClass="entr" presetSubtype="0" fill="hold" nodeType="clickEffect">
                                  <p:stCondLst>
                                    <p:cond delay="0"/>
                                  </p:stCondLst>
                                  <p:childTnLst>
                                    <p:set>
                                      <p:cBhvr>
                                        <p:cTn id="21" dur="1" fill="hold">
                                          <p:stCondLst>
                                            <p:cond delay="0"/>
                                          </p:stCondLst>
                                        </p:cTn>
                                        <p:tgtEl>
                                          <p:spTgt spid="2"/>
                                        </p:tgtEl>
                                        <p:attrNameLst>
                                          <p:attrName>style.visibility</p:attrName>
                                        </p:attrNameLst>
                                      </p:cBhvr>
                                      <p:to>
                                        <p:strVal val="visible"/>
                                      </p:to>
                                    </p:set>
                                    <p:animScale>
                                      <p:cBhvr>
                                        <p:cTn id="22"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2"/>
                                        </p:tgtEl>
                                        <p:attrNameLst>
                                          <p:attrName>ppt_x</p:attrName>
                                          <p:attrName>ppt_y</p:attrName>
                                        </p:attrNameLst>
                                      </p:cBhvr>
                                    </p:animMotion>
                                    <p:animEffect transition="in" filter="fade">
                                      <p:cBhvr>
                                        <p:cTn id="24"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00" y="685800"/>
            <a:ext cx="8427307" cy="646331"/>
          </a:xfrm>
          <a:prstGeom prst="rect">
            <a:avLst/>
          </a:prstGeom>
        </p:spPr>
        <p:txBody>
          <a:bodyPr wrap="none">
            <a:spAutoFit/>
          </a:bodyPr>
          <a:lstStyle/>
          <a:p>
            <a:pPr marL="742950" indent="-742950">
              <a:buFont typeface="+mj-lt"/>
              <a:buAutoNum type="arabicPeriod" startAt="2"/>
            </a:pPr>
            <a:r>
              <a:rPr lang="en-US" sz="3600" b="1" dirty="0" smtClean="0">
                <a:solidFill>
                  <a:srgbClr val="FF0000"/>
                </a:solidFill>
              </a:rPr>
              <a:t>When the petals separate "loose":</a:t>
            </a:r>
            <a:endParaRPr lang="en-US" sz="3600" b="1" dirty="0">
              <a:solidFill>
                <a:srgbClr val="FF0000"/>
              </a:solidFill>
            </a:endParaRPr>
          </a:p>
        </p:txBody>
      </p:sp>
      <p:pic>
        <p:nvPicPr>
          <p:cNvPr id="3" name="Picture 2"/>
          <p:cNvPicPr>
            <a:picLocks noChangeAspect="1" noChangeArrowheads="1"/>
          </p:cNvPicPr>
          <p:nvPr/>
        </p:nvPicPr>
        <p:blipFill>
          <a:blip r:embed="rId2" cstate="email"/>
          <a:srcRect/>
          <a:stretch>
            <a:fillRect/>
          </a:stretch>
        </p:blipFill>
        <p:spPr bwMode="auto">
          <a:xfrm>
            <a:off x="3429000" y="3200400"/>
            <a:ext cx="3147934" cy="2971800"/>
          </a:xfrm>
          <a:prstGeom prst="rect">
            <a:avLst/>
          </a:prstGeom>
          <a:noFill/>
          <a:ln w="9525">
            <a:noFill/>
            <a:miter lim="800000"/>
            <a:headEnd/>
            <a:tailEnd/>
          </a:ln>
        </p:spPr>
      </p:pic>
      <p:sp>
        <p:nvSpPr>
          <p:cNvPr id="4" name="Rectangle 3"/>
          <p:cNvSpPr/>
          <p:nvPr/>
        </p:nvSpPr>
        <p:spPr>
          <a:xfrm>
            <a:off x="762000" y="1905000"/>
            <a:ext cx="4833374" cy="707886"/>
          </a:xfrm>
          <a:prstGeom prst="rect">
            <a:avLst/>
          </a:prstGeom>
        </p:spPr>
        <p:txBody>
          <a:bodyPr wrap="none">
            <a:spAutoFit/>
          </a:bodyPr>
          <a:lstStyle/>
          <a:p>
            <a:pPr>
              <a:buClr>
                <a:srgbClr val="FF0000"/>
              </a:buClr>
              <a:buFont typeface="Wingdings" pitchFamily="2" charset="2"/>
              <a:buChar char="v"/>
            </a:pPr>
            <a:r>
              <a:rPr lang="en-US" sz="4000" dirty="0" smtClean="0">
                <a:solidFill>
                  <a:srgbClr val="FFC000"/>
                </a:solidFill>
              </a:rPr>
              <a:t>Rose Form corolla</a:t>
            </a:r>
            <a:endParaRPr lang="en-US" sz="4000" dirty="0">
              <a:solidFill>
                <a:srgbClr val="FFC000"/>
              </a:solidFill>
            </a:endParaRPr>
          </a:p>
        </p:txBody>
      </p:sp>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8" presetClass="entr" presetSubtype="0" accel="100000" fill="hold" nodeType="click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 calcmode="lin" valueType="num">
                                      <p:cBhvr>
                                        <p:cTn id="13" dur="500" fill="hold"/>
                                        <p:tgtEl>
                                          <p:spTgt spid="2">
                                            <p:txEl>
                                              <p:pRg st="0" end="0"/>
                                            </p:txEl>
                                          </p:spTgt>
                                        </p:tgtEl>
                                        <p:attrNameLst>
                                          <p:attrName>ppt_w</p:attrName>
                                        </p:attrNameLst>
                                      </p:cBhvr>
                                      <p:tavLst>
                                        <p:tav tm="0">
                                          <p:val>
                                            <p:strVal val="#ppt_w*2.5"/>
                                          </p:val>
                                        </p:tav>
                                        <p:tav tm="100000">
                                          <p:val>
                                            <p:strVal val="#ppt_w"/>
                                          </p:val>
                                        </p:tav>
                                      </p:tavLst>
                                    </p:anim>
                                    <p:anim calcmode="lin" valueType="num">
                                      <p:cBhvr>
                                        <p:cTn id="14" dur="500" fill="hold"/>
                                        <p:tgtEl>
                                          <p:spTgt spid="2">
                                            <p:txEl>
                                              <p:pRg st="0" end="0"/>
                                            </p:txEl>
                                          </p:spTgt>
                                        </p:tgtEl>
                                        <p:attrNameLst>
                                          <p:attrName>ppt_h</p:attrName>
                                        </p:attrNameLst>
                                      </p:cBhvr>
                                      <p:tavLst>
                                        <p:tav tm="0">
                                          <p:val>
                                            <p:strVal val="#ppt_h*0.01"/>
                                          </p:val>
                                        </p:tav>
                                        <p:tav tm="100000">
                                          <p:val>
                                            <p:strVal val="#ppt_h"/>
                                          </p:val>
                                        </p:tav>
                                      </p:tavLst>
                                    </p:anim>
                                    <p:anim calcmode="lin" valueType="num">
                                      <p:cBhvr>
                                        <p:cTn id="15"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2">
                                            <p:txEl>
                                              <p:pRg st="0" end="0"/>
                                            </p:txEl>
                                          </p:spTgt>
                                        </p:tgtEl>
                                        <p:attrNameLst>
                                          <p:attrName>ppt_y</p:attrName>
                                        </p:attrNameLst>
                                      </p:cBhvr>
                                      <p:tavLst>
                                        <p:tav tm="0">
                                          <p:val>
                                            <p:strVal val="#ppt_h+1"/>
                                          </p:val>
                                        </p:tav>
                                        <p:tav tm="100000">
                                          <p:val>
                                            <p:strVal val="#ppt_y"/>
                                          </p:val>
                                        </p:tav>
                                      </p:tavLst>
                                    </p:anim>
                                    <p:animEffect transition="in" filter="fade">
                                      <p:cBhvr>
                                        <p:cTn id="17" dur="500"/>
                                        <p:tgtEl>
                                          <p:spTgt spid="2">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8" presetClass="entr" presetSubtype="0" accel="100000" fill="hold" nodeType="click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 calcmode="lin" valueType="num">
                                      <p:cBhvr>
                                        <p:cTn id="22" dur="500" fill="hold"/>
                                        <p:tgtEl>
                                          <p:spTgt spid="4">
                                            <p:txEl>
                                              <p:pRg st="0" end="0"/>
                                            </p:txEl>
                                          </p:spTgt>
                                        </p:tgtEl>
                                        <p:attrNameLst>
                                          <p:attrName>ppt_w</p:attrName>
                                        </p:attrNameLst>
                                      </p:cBhvr>
                                      <p:tavLst>
                                        <p:tav tm="0">
                                          <p:val>
                                            <p:strVal val="#ppt_w*2.5"/>
                                          </p:val>
                                        </p:tav>
                                        <p:tav tm="100000">
                                          <p:val>
                                            <p:strVal val="#ppt_w"/>
                                          </p:val>
                                        </p:tav>
                                      </p:tavLst>
                                    </p:anim>
                                    <p:anim calcmode="lin" valueType="num">
                                      <p:cBhvr>
                                        <p:cTn id="23" dur="500" fill="hold"/>
                                        <p:tgtEl>
                                          <p:spTgt spid="4">
                                            <p:txEl>
                                              <p:pRg st="0" end="0"/>
                                            </p:txEl>
                                          </p:spTgt>
                                        </p:tgtEl>
                                        <p:attrNameLst>
                                          <p:attrName>ppt_h</p:attrName>
                                        </p:attrNameLst>
                                      </p:cBhvr>
                                      <p:tavLst>
                                        <p:tav tm="0">
                                          <p:val>
                                            <p:strVal val="#ppt_h*0.01"/>
                                          </p:val>
                                        </p:tav>
                                        <p:tav tm="100000">
                                          <p:val>
                                            <p:strVal val="#ppt_h"/>
                                          </p:val>
                                        </p:tav>
                                      </p:tavLst>
                                    </p:anim>
                                    <p:anim calcmode="lin" valueType="num">
                                      <p:cBhvr>
                                        <p:cTn id="24"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5" dur="500" fill="hold"/>
                                        <p:tgtEl>
                                          <p:spTgt spid="4">
                                            <p:txEl>
                                              <p:pRg st="0" end="0"/>
                                            </p:txEl>
                                          </p:spTgt>
                                        </p:tgtEl>
                                        <p:attrNameLst>
                                          <p:attrName>ppt_y</p:attrName>
                                        </p:attrNameLst>
                                      </p:cBhvr>
                                      <p:tavLst>
                                        <p:tav tm="0">
                                          <p:val>
                                            <p:strVal val="#ppt_h+1"/>
                                          </p:val>
                                        </p:tav>
                                        <p:tav tm="100000">
                                          <p:val>
                                            <p:strVal val="#ppt_y"/>
                                          </p:val>
                                        </p:tav>
                                      </p:tavLst>
                                    </p:anim>
                                    <p:animEffect transition="in" filter="fade">
                                      <p:cBhvr>
                                        <p:cTn id="26"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0600" y="914400"/>
            <a:ext cx="5174815" cy="707886"/>
          </a:xfrm>
          <a:prstGeom prst="rect">
            <a:avLst/>
          </a:prstGeom>
        </p:spPr>
        <p:txBody>
          <a:bodyPr wrap="none">
            <a:spAutoFit/>
          </a:bodyPr>
          <a:lstStyle/>
          <a:p>
            <a:pPr>
              <a:buClr>
                <a:srgbClr val="FF0000"/>
              </a:buClr>
              <a:buFont typeface="Wingdings" pitchFamily="2" charset="2"/>
              <a:buChar char="v"/>
            </a:pPr>
            <a:r>
              <a:rPr lang="en-US" sz="4000" dirty="0" err="1" smtClean="0">
                <a:solidFill>
                  <a:srgbClr val="FFC000"/>
                </a:solidFill>
              </a:rPr>
              <a:t>Papilio</a:t>
            </a:r>
            <a:r>
              <a:rPr lang="en-US" sz="4000" dirty="0" smtClean="0">
                <a:solidFill>
                  <a:srgbClr val="FFC000"/>
                </a:solidFill>
              </a:rPr>
              <a:t> Form corolla</a:t>
            </a:r>
            <a:endParaRPr lang="en-US" sz="4000" dirty="0">
              <a:solidFill>
                <a:srgbClr val="FFC000"/>
              </a:solidFill>
            </a:endParaRPr>
          </a:p>
        </p:txBody>
      </p:sp>
      <p:pic>
        <p:nvPicPr>
          <p:cNvPr id="3" name="Picture 3"/>
          <p:cNvPicPr>
            <a:picLocks noChangeAspect="1" noChangeArrowheads="1"/>
          </p:cNvPicPr>
          <p:nvPr/>
        </p:nvPicPr>
        <p:blipFill>
          <a:blip r:embed="rId2" cstate="email"/>
          <a:srcRect/>
          <a:stretch>
            <a:fillRect/>
          </a:stretch>
        </p:blipFill>
        <p:spPr bwMode="auto">
          <a:xfrm>
            <a:off x="990600" y="2286000"/>
            <a:ext cx="7117032" cy="3444875"/>
          </a:xfrm>
          <a:prstGeom prst="rect">
            <a:avLst/>
          </a:prstGeom>
          <a:noFill/>
          <a:ln w="9525">
            <a:noFill/>
            <a:miter lim="800000"/>
            <a:headEnd/>
            <a:tailEnd/>
          </a:ln>
        </p:spPr>
      </p:pic>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4" presetClass="entr" presetSubtype="0" accel="10000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strVal val="#ppt_w*0.05"/>
                                          </p:val>
                                        </p:tav>
                                        <p:tav tm="100000">
                                          <p:val>
                                            <p:strVal val="#ppt_w"/>
                                          </p:val>
                                        </p:tav>
                                      </p:tavLst>
                                    </p:anim>
                                    <p:anim calcmode="lin" valueType="num">
                                      <p:cBhvr>
                                        <p:cTn id="14" dur="500" fill="hold"/>
                                        <p:tgtEl>
                                          <p:spTgt spid="2"/>
                                        </p:tgtEl>
                                        <p:attrNameLst>
                                          <p:attrName>ppt_h</p:attrName>
                                        </p:attrNameLst>
                                      </p:cBhvr>
                                      <p:tavLst>
                                        <p:tav tm="0">
                                          <p:val>
                                            <p:strVal val="#ppt_h"/>
                                          </p:val>
                                        </p:tav>
                                        <p:tav tm="100000">
                                          <p:val>
                                            <p:strVal val="#ppt_h"/>
                                          </p:val>
                                        </p:tav>
                                      </p:tavLst>
                                    </p:anim>
                                    <p:anim calcmode="lin" valueType="num">
                                      <p:cBhvr>
                                        <p:cTn id="15" dur="500" fill="hold"/>
                                        <p:tgtEl>
                                          <p:spTgt spid="2"/>
                                        </p:tgtEl>
                                        <p:attrNameLst>
                                          <p:attrName>ppt_x</p:attrName>
                                        </p:attrNameLst>
                                      </p:cBhvr>
                                      <p:tavLst>
                                        <p:tav tm="0">
                                          <p:val>
                                            <p:strVal val="#ppt_x-.2"/>
                                          </p:val>
                                        </p:tav>
                                        <p:tav tm="100000">
                                          <p:val>
                                            <p:strVal val="#ppt_x"/>
                                          </p:val>
                                        </p:tav>
                                      </p:tavLst>
                                    </p:anim>
                                    <p:anim calcmode="lin" valueType="num">
                                      <p:cBhvr>
                                        <p:cTn id="16" dur="500" fill="hold"/>
                                        <p:tgtEl>
                                          <p:spTgt spid="2"/>
                                        </p:tgtEl>
                                        <p:attrNameLst>
                                          <p:attrName>ppt_y</p:attrName>
                                        </p:attrNameLst>
                                      </p:cBhvr>
                                      <p:tavLst>
                                        <p:tav tm="0">
                                          <p:val>
                                            <p:strVal val="#ppt_y"/>
                                          </p:val>
                                        </p:tav>
                                        <p:tav tm="100000">
                                          <p:val>
                                            <p:strVal val="#ppt_y"/>
                                          </p:val>
                                        </p:tav>
                                      </p:tavLst>
                                    </p:anim>
                                    <p:animEffect transition="in" filter="fade">
                                      <p:cBhvr>
                                        <p:cTn id="1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01000" cy="1143000"/>
          </a:xfrm>
        </p:spPr>
        <p:txBody>
          <a:bodyPr>
            <a:normAutofit/>
          </a:bodyPr>
          <a:lstStyle/>
          <a:p>
            <a:r>
              <a:rPr lang="en-US" dirty="0" smtClean="0">
                <a:solidFill>
                  <a:srgbClr val="00B0F0"/>
                </a:solidFill>
              </a:rPr>
              <a:t>University Vision and Mission</a:t>
            </a:r>
            <a:endParaRPr lang="en-US" dirty="0">
              <a:solidFill>
                <a:srgbClr val="00B0F0"/>
              </a:solidFill>
            </a:endParaRPr>
          </a:p>
        </p:txBody>
      </p:sp>
      <p:sp>
        <p:nvSpPr>
          <p:cNvPr id="3" name="Content Placeholder 2"/>
          <p:cNvSpPr>
            <a:spLocks noGrp="1"/>
          </p:cNvSpPr>
          <p:nvPr>
            <p:ph idx="1"/>
          </p:nvPr>
        </p:nvSpPr>
        <p:spPr>
          <a:xfrm>
            <a:off x="457200" y="1600200"/>
            <a:ext cx="8229600" cy="4876800"/>
          </a:xfrm>
        </p:spPr>
        <p:txBody>
          <a:bodyPr>
            <a:normAutofit fontScale="85000" lnSpcReduction="20000"/>
          </a:bodyPr>
          <a:lstStyle/>
          <a:p>
            <a:r>
              <a:rPr lang="en-US" b="1" dirty="0" smtClean="0">
                <a:solidFill>
                  <a:srgbClr val="92D050"/>
                </a:solidFill>
              </a:rPr>
              <a:t>Vision:</a:t>
            </a:r>
          </a:p>
          <a:p>
            <a:pPr marL="0">
              <a:buNone/>
            </a:pPr>
            <a:r>
              <a:rPr lang="en-US" sz="3500" dirty="0" smtClean="0"/>
              <a:t>To be a world-class university and a leader in developing Saudi Arabia’s knowledge economy</a:t>
            </a:r>
          </a:p>
          <a:p>
            <a:pPr>
              <a:buNone/>
            </a:pPr>
            <a:endParaRPr lang="en-US" dirty="0" smtClean="0"/>
          </a:p>
          <a:p>
            <a:r>
              <a:rPr lang="en-US" b="1" dirty="0" smtClean="0">
                <a:solidFill>
                  <a:srgbClr val="92D050"/>
                </a:solidFill>
              </a:rPr>
              <a:t>Mission:</a:t>
            </a:r>
          </a:p>
          <a:p>
            <a:pPr marL="0" algn="just">
              <a:buNone/>
            </a:pPr>
            <a:r>
              <a:rPr lang="en-US" sz="3800" dirty="0" smtClean="0"/>
              <a:t>To provide students with a quality education, conduct valuable research, serve the national and international societies and contribute to Saudi Arabia’s knowledge economy through learning, creativity, the use of current and developing technologies and effective international partnership. </a:t>
            </a:r>
          </a:p>
          <a:p>
            <a:endParaRPr lang="en-US" dirty="0"/>
          </a:p>
        </p:txBody>
      </p:sp>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wipe(down)">
                                      <p:cBhvr>
                                        <p:cTn id="25" dur="580">
                                          <p:stCondLst>
                                            <p:cond delay="0"/>
                                          </p:stCondLst>
                                        </p:cTn>
                                        <p:tgtEl>
                                          <p:spTgt spid="3">
                                            <p:txEl>
                                              <p:pRg st="0" end="0"/>
                                            </p:txEl>
                                          </p:spTgt>
                                        </p:tgtEl>
                                      </p:cBhvr>
                                    </p:animEffect>
                                    <p:anim calcmode="lin" valueType="num">
                                      <p:cBhvr>
                                        <p:cTn id="26"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0" end="0"/>
                                            </p:txEl>
                                          </p:spTgt>
                                        </p:tgtEl>
                                      </p:cBhvr>
                                      <p:to x="100000" y="60000"/>
                                    </p:animScale>
                                    <p:animScale>
                                      <p:cBhvr>
                                        <p:cTn id="32" dur="166" decel="50000">
                                          <p:stCondLst>
                                            <p:cond delay="676"/>
                                          </p:stCondLst>
                                        </p:cTn>
                                        <p:tgtEl>
                                          <p:spTgt spid="3">
                                            <p:txEl>
                                              <p:pRg st="0" end="0"/>
                                            </p:txEl>
                                          </p:spTgt>
                                        </p:tgtEl>
                                      </p:cBhvr>
                                      <p:to x="100000" y="100000"/>
                                    </p:animScale>
                                    <p:animScale>
                                      <p:cBhvr>
                                        <p:cTn id="33" dur="26">
                                          <p:stCondLst>
                                            <p:cond delay="1312"/>
                                          </p:stCondLst>
                                        </p:cTn>
                                        <p:tgtEl>
                                          <p:spTgt spid="3">
                                            <p:txEl>
                                              <p:pRg st="0" end="0"/>
                                            </p:txEl>
                                          </p:spTgt>
                                        </p:tgtEl>
                                      </p:cBhvr>
                                      <p:to x="100000" y="80000"/>
                                    </p:animScale>
                                    <p:animScale>
                                      <p:cBhvr>
                                        <p:cTn id="34" dur="166" decel="50000">
                                          <p:stCondLst>
                                            <p:cond delay="1338"/>
                                          </p:stCondLst>
                                        </p:cTn>
                                        <p:tgtEl>
                                          <p:spTgt spid="3">
                                            <p:txEl>
                                              <p:pRg st="0" end="0"/>
                                            </p:txEl>
                                          </p:spTgt>
                                        </p:tgtEl>
                                      </p:cBhvr>
                                      <p:to x="100000" y="100000"/>
                                    </p:animScale>
                                    <p:animScale>
                                      <p:cBhvr>
                                        <p:cTn id="35" dur="26">
                                          <p:stCondLst>
                                            <p:cond delay="1642"/>
                                          </p:stCondLst>
                                        </p:cTn>
                                        <p:tgtEl>
                                          <p:spTgt spid="3">
                                            <p:txEl>
                                              <p:pRg st="0" end="0"/>
                                            </p:txEl>
                                          </p:spTgt>
                                        </p:tgtEl>
                                      </p:cBhvr>
                                      <p:to x="100000" y="90000"/>
                                    </p:animScale>
                                    <p:animScale>
                                      <p:cBhvr>
                                        <p:cTn id="36" dur="166" decel="50000">
                                          <p:stCondLst>
                                            <p:cond delay="1668"/>
                                          </p:stCondLst>
                                        </p:cTn>
                                        <p:tgtEl>
                                          <p:spTgt spid="3">
                                            <p:txEl>
                                              <p:pRg st="0" end="0"/>
                                            </p:txEl>
                                          </p:spTgt>
                                        </p:tgtEl>
                                      </p:cBhvr>
                                      <p:to x="100000" y="100000"/>
                                    </p:animScale>
                                    <p:animScale>
                                      <p:cBhvr>
                                        <p:cTn id="37" dur="26">
                                          <p:stCondLst>
                                            <p:cond delay="1808"/>
                                          </p:stCondLst>
                                        </p:cTn>
                                        <p:tgtEl>
                                          <p:spTgt spid="3">
                                            <p:txEl>
                                              <p:pRg st="0" end="0"/>
                                            </p:txEl>
                                          </p:spTgt>
                                        </p:tgtEl>
                                      </p:cBhvr>
                                      <p:to x="100000" y="95000"/>
                                    </p:animScale>
                                    <p:animScale>
                                      <p:cBhvr>
                                        <p:cTn id="38" dur="166" decel="50000">
                                          <p:stCondLst>
                                            <p:cond delay="1834"/>
                                          </p:stCondLst>
                                        </p:cTn>
                                        <p:tgtEl>
                                          <p:spTgt spid="3">
                                            <p:txEl>
                                              <p:pRg st="0" end="0"/>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9" presetClass="entr" presetSubtype="0" fill="hold" nodeType="clickEffect">
                                  <p:stCondLst>
                                    <p:cond delay="0"/>
                                  </p:stCondLst>
                                  <p:childTnLst>
                                    <p:set>
                                      <p:cBhvr>
                                        <p:cTn id="42" dur="1" fill="hold">
                                          <p:stCondLst>
                                            <p:cond delay="0"/>
                                          </p:stCondLst>
                                        </p:cTn>
                                        <p:tgtEl>
                                          <p:spTgt spid="3">
                                            <p:txEl>
                                              <p:pRg st="1" end="1"/>
                                            </p:txEl>
                                          </p:spTgt>
                                        </p:tgtEl>
                                        <p:attrNameLst>
                                          <p:attrName>style.visibility</p:attrName>
                                        </p:attrNameLst>
                                      </p:cBhvr>
                                      <p:to>
                                        <p:strVal val="visible"/>
                                      </p:to>
                                    </p:set>
                                    <p:anim calcmode="lin" valueType="num">
                                      <p:cBhvr>
                                        <p:cTn id="43" dur="10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44" dur="1000" fill="hold"/>
                                        <p:tgtEl>
                                          <p:spTgt spid="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45" dur="1000"/>
                                        <p:tgtEl>
                                          <p:spTgt spid="3">
                                            <p:txEl>
                                              <p:pRg st="1" end="1"/>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26" presetClass="entr" presetSubtype="0" fill="hold" nodeType="clickEffect">
                                  <p:stCondLst>
                                    <p:cond delay="0"/>
                                  </p:stCondLst>
                                  <p:childTnLst>
                                    <p:set>
                                      <p:cBhvr>
                                        <p:cTn id="49" dur="1" fill="hold">
                                          <p:stCondLst>
                                            <p:cond delay="0"/>
                                          </p:stCondLst>
                                        </p:cTn>
                                        <p:tgtEl>
                                          <p:spTgt spid="3">
                                            <p:txEl>
                                              <p:pRg st="3" end="3"/>
                                            </p:txEl>
                                          </p:spTgt>
                                        </p:tgtEl>
                                        <p:attrNameLst>
                                          <p:attrName>style.visibility</p:attrName>
                                        </p:attrNameLst>
                                      </p:cBhvr>
                                      <p:to>
                                        <p:strVal val="visible"/>
                                      </p:to>
                                    </p:set>
                                    <p:animEffect transition="in" filter="wipe(down)">
                                      <p:cBhvr>
                                        <p:cTn id="50" dur="580">
                                          <p:stCondLst>
                                            <p:cond delay="0"/>
                                          </p:stCondLst>
                                        </p:cTn>
                                        <p:tgtEl>
                                          <p:spTgt spid="3">
                                            <p:txEl>
                                              <p:pRg st="3" end="3"/>
                                            </p:txEl>
                                          </p:spTgt>
                                        </p:tgtEl>
                                      </p:cBhvr>
                                    </p:animEffect>
                                    <p:anim calcmode="lin" valueType="num">
                                      <p:cBhvr>
                                        <p:cTn id="51"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52"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53"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54"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55"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56" dur="26">
                                          <p:stCondLst>
                                            <p:cond delay="650"/>
                                          </p:stCondLst>
                                        </p:cTn>
                                        <p:tgtEl>
                                          <p:spTgt spid="3">
                                            <p:txEl>
                                              <p:pRg st="3" end="3"/>
                                            </p:txEl>
                                          </p:spTgt>
                                        </p:tgtEl>
                                      </p:cBhvr>
                                      <p:to x="100000" y="60000"/>
                                    </p:animScale>
                                    <p:animScale>
                                      <p:cBhvr>
                                        <p:cTn id="57" dur="166" decel="50000">
                                          <p:stCondLst>
                                            <p:cond delay="676"/>
                                          </p:stCondLst>
                                        </p:cTn>
                                        <p:tgtEl>
                                          <p:spTgt spid="3">
                                            <p:txEl>
                                              <p:pRg st="3" end="3"/>
                                            </p:txEl>
                                          </p:spTgt>
                                        </p:tgtEl>
                                      </p:cBhvr>
                                      <p:to x="100000" y="100000"/>
                                    </p:animScale>
                                    <p:animScale>
                                      <p:cBhvr>
                                        <p:cTn id="58" dur="26">
                                          <p:stCondLst>
                                            <p:cond delay="1312"/>
                                          </p:stCondLst>
                                        </p:cTn>
                                        <p:tgtEl>
                                          <p:spTgt spid="3">
                                            <p:txEl>
                                              <p:pRg st="3" end="3"/>
                                            </p:txEl>
                                          </p:spTgt>
                                        </p:tgtEl>
                                      </p:cBhvr>
                                      <p:to x="100000" y="80000"/>
                                    </p:animScale>
                                    <p:animScale>
                                      <p:cBhvr>
                                        <p:cTn id="59" dur="166" decel="50000">
                                          <p:stCondLst>
                                            <p:cond delay="1338"/>
                                          </p:stCondLst>
                                        </p:cTn>
                                        <p:tgtEl>
                                          <p:spTgt spid="3">
                                            <p:txEl>
                                              <p:pRg st="3" end="3"/>
                                            </p:txEl>
                                          </p:spTgt>
                                        </p:tgtEl>
                                      </p:cBhvr>
                                      <p:to x="100000" y="100000"/>
                                    </p:animScale>
                                    <p:animScale>
                                      <p:cBhvr>
                                        <p:cTn id="60" dur="26">
                                          <p:stCondLst>
                                            <p:cond delay="1642"/>
                                          </p:stCondLst>
                                        </p:cTn>
                                        <p:tgtEl>
                                          <p:spTgt spid="3">
                                            <p:txEl>
                                              <p:pRg st="3" end="3"/>
                                            </p:txEl>
                                          </p:spTgt>
                                        </p:tgtEl>
                                      </p:cBhvr>
                                      <p:to x="100000" y="90000"/>
                                    </p:animScale>
                                    <p:animScale>
                                      <p:cBhvr>
                                        <p:cTn id="61" dur="166" decel="50000">
                                          <p:stCondLst>
                                            <p:cond delay="1668"/>
                                          </p:stCondLst>
                                        </p:cTn>
                                        <p:tgtEl>
                                          <p:spTgt spid="3">
                                            <p:txEl>
                                              <p:pRg st="3" end="3"/>
                                            </p:txEl>
                                          </p:spTgt>
                                        </p:tgtEl>
                                      </p:cBhvr>
                                      <p:to x="100000" y="100000"/>
                                    </p:animScale>
                                    <p:animScale>
                                      <p:cBhvr>
                                        <p:cTn id="62" dur="26">
                                          <p:stCondLst>
                                            <p:cond delay="1808"/>
                                          </p:stCondLst>
                                        </p:cTn>
                                        <p:tgtEl>
                                          <p:spTgt spid="3">
                                            <p:txEl>
                                              <p:pRg st="3" end="3"/>
                                            </p:txEl>
                                          </p:spTgt>
                                        </p:tgtEl>
                                      </p:cBhvr>
                                      <p:to x="100000" y="95000"/>
                                    </p:animScale>
                                    <p:animScale>
                                      <p:cBhvr>
                                        <p:cTn id="63" dur="166" decel="50000">
                                          <p:stCondLst>
                                            <p:cond delay="1834"/>
                                          </p:stCondLst>
                                        </p:cTn>
                                        <p:tgtEl>
                                          <p:spTgt spid="3">
                                            <p:txEl>
                                              <p:pRg st="3" end="3"/>
                                            </p:txEl>
                                          </p:spTgt>
                                        </p:tgtEl>
                                      </p:cBhvr>
                                      <p:to x="100000" y="100000"/>
                                    </p:animScale>
                                  </p:childTnLst>
                                </p:cTn>
                              </p:par>
                            </p:childTnLst>
                          </p:cTn>
                        </p:par>
                      </p:childTnLst>
                    </p:cTn>
                  </p:par>
                  <p:par>
                    <p:cTn id="64" fill="hold">
                      <p:stCondLst>
                        <p:cond delay="indefinite"/>
                      </p:stCondLst>
                      <p:childTnLst>
                        <p:par>
                          <p:cTn id="65" fill="hold">
                            <p:stCondLst>
                              <p:cond delay="0"/>
                            </p:stCondLst>
                            <p:childTnLst>
                              <p:par>
                                <p:cTn id="66" presetID="29" presetClass="entr" presetSubtype="0" fill="hold" nodeType="clickEffect">
                                  <p:stCondLst>
                                    <p:cond delay="0"/>
                                  </p:stCondLst>
                                  <p:childTnLst>
                                    <p:set>
                                      <p:cBhvr>
                                        <p:cTn id="67" dur="1" fill="hold">
                                          <p:stCondLst>
                                            <p:cond delay="0"/>
                                          </p:stCondLst>
                                        </p:cTn>
                                        <p:tgtEl>
                                          <p:spTgt spid="3">
                                            <p:txEl>
                                              <p:pRg st="4" end="4"/>
                                            </p:txEl>
                                          </p:spTgt>
                                        </p:tgtEl>
                                        <p:attrNameLst>
                                          <p:attrName>style.visibility</p:attrName>
                                        </p:attrNameLst>
                                      </p:cBhvr>
                                      <p:to>
                                        <p:strVal val="visible"/>
                                      </p:to>
                                    </p:set>
                                    <p:anim calcmode="lin" valueType="num">
                                      <p:cBhvr>
                                        <p:cTn id="68" dur="1000" fill="hold"/>
                                        <p:tgtEl>
                                          <p:spTgt spid="3">
                                            <p:txEl>
                                              <p:pRg st="4" end="4"/>
                                            </p:txEl>
                                          </p:spTgt>
                                        </p:tgtEl>
                                        <p:attrNameLst>
                                          <p:attrName>ppt_x</p:attrName>
                                        </p:attrNameLst>
                                      </p:cBhvr>
                                      <p:tavLst>
                                        <p:tav tm="0">
                                          <p:val>
                                            <p:strVal val="#ppt_x-.2"/>
                                          </p:val>
                                        </p:tav>
                                        <p:tav tm="100000">
                                          <p:val>
                                            <p:strVal val="#ppt_x"/>
                                          </p:val>
                                        </p:tav>
                                      </p:tavLst>
                                    </p:anim>
                                    <p:anim calcmode="lin" valueType="num">
                                      <p:cBhvr>
                                        <p:cTn id="69" dur="1000" fill="hold"/>
                                        <p:tgtEl>
                                          <p:spTgt spid="3">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70"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762000"/>
            <a:ext cx="4391074" cy="646331"/>
          </a:xfrm>
          <a:prstGeom prst="rect">
            <a:avLst/>
          </a:prstGeom>
        </p:spPr>
        <p:txBody>
          <a:bodyPr wrap="none">
            <a:spAutoFit/>
          </a:bodyPr>
          <a:lstStyle/>
          <a:p>
            <a:r>
              <a:rPr lang="en-US" sz="3600" dirty="0" smtClean="0">
                <a:solidFill>
                  <a:srgbClr val="FF0000"/>
                </a:solidFill>
              </a:rPr>
              <a:t>Toothed Petals edge</a:t>
            </a:r>
            <a:endParaRPr lang="en-US" sz="3600" dirty="0">
              <a:solidFill>
                <a:srgbClr val="FF0000"/>
              </a:solidFill>
            </a:endParaRPr>
          </a:p>
        </p:txBody>
      </p:sp>
      <p:pic>
        <p:nvPicPr>
          <p:cNvPr id="3" name="Picture 3"/>
          <p:cNvPicPr>
            <a:picLocks noChangeAspect="1" noChangeArrowheads="1"/>
          </p:cNvPicPr>
          <p:nvPr/>
        </p:nvPicPr>
        <p:blipFill>
          <a:blip r:embed="rId2" cstate="email"/>
          <a:srcRect/>
          <a:stretch>
            <a:fillRect/>
          </a:stretch>
        </p:blipFill>
        <p:spPr bwMode="auto">
          <a:xfrm>
            <a:off x="6629400" y="609600"/>
            <a:ext cx="1447800" cy="1736725"/>
          </a:xfrm>
          <a:prstGeom prst="rect">
            <a:avLst/>
          </a:prstGeom>
          <a:noFill/>
          <a:ln w="9525">
            <a:noFill/>
            <a:miter lim="800000"/>
            <a:headEnd/>
            <a:tailEnd/>
          </a:ln>
        </p:spPr>
      </p:pic>
      <p:sp>
        <p:nvSpPr>
          <p:cNvPr id="4" name="Rectangle 3"/>
          <p:cNvSpPr/>
          <p:nvPr/>
        </p:nvSpPr>
        <p:spPr>
          <a:xfrm>
            <a:off x="609600" y="3581400"/>
            <a:ext cx="4031873" cy="646331"/>
          </a:xfrm>
          <a:prstGeom prst="rect">
            <a:avLst/>
          </a:prstGeom>
        </p:spPr>
        <p:txBody>
          <a:bodyPr wrap="none">
            <a:spAutoFit/>
          </a:bodyPr>
          <a:lstStyle/>
          <a:p>
            <a:r>
              <a:rPr lang="en-US" sz="3600" dirty="0" smtClean="0">
                <a:solidFill>
                  <a:srgbClr val="FF0000"/>
                </a:solidFill>
              </a:rPr>
              <a:t>Lobed Petals edge</a:t>
            </a:r>
            <a:endParaRPr lang="en-US" sz="3600" dirty="0">
              <a:solidFill>
                <a:srgbClr val="FF0000"/>
              </a:solidFill>
            </a:endParaRPr>
          </a:p>
        </p:txBody>
      </p:sp>
      <p:pic>
        <p:nvPicPr>
          <p:cNvPr id="5" name="Picture 2"/>
          <p:cNvPicPr>
            <a:picLocks noChangeAspect="1" noChangeArrowheads="1"/>
          </p:cNvPicPr>
          <p:nvPr/>
        </p:nvPicPr>
        <p:blipFill>
          <a:blip r:embed="rId3" cstate="email"/>
          <a:srcRect/>
          <a:stretch>
            <a:fillRect/>
          </a:stretch>
        </p:blipFill>
        <p:spPr bwMode="auto">
          <a:xfrm>
            <a:off x="5867400" y="2590800"/>
            <a:ext cx="1524000" cy="1868488"/>
          </a:xfrm>
          <a:prstGeom prst="rect">
            <a:avLst/>
          </a:prstGeom>
          <a:noFill/>
          <a:ln w="9525">
            <a:noFill/>
            <a:miter lim="800000"/>
            <a:headEnd/>
            <a:tailEnd/>
          </a:ln>
        </p:spPr>
      </p:pic>
      <p:sp>
        <p:nvSpPr>
          <p:cNvPr id="6" name="Rectangle 5"/>
          <p:cNvSpPr/>
          <p:nvPr/>
        </p:nvSpPr>
        <p:spPr>
          <a:xfrm>
            <a:off x="533400" y="5715000"/>
            <a:ext cx="4031873" cy="646331"/>
          </a:xfrm>
          <a:prstGeom prst="rect">
            <a:avLst/>
          </a:prstGeom>
        </p:spPr>
        <p:txBody>
          <a:bodyPr wrap="none">
            <a:spAutoFit/>
          </a:bodyPr>
          <a:lstStyle/>
          <a:p>
            <a:r>
              <a:rPr lang="en-US" sz="3600" dirty="0" smtClean="0">
                <a:solidFill>
                  <a:srgbClr val="FF0000"/>
                </a:solidFill>
              </a:rPr>
              <a:t>Lobed Petals edge</a:t>
            </a:r>
            <a:endParaRPr lang="en-US" sz="3600" dirty="0">
              <a:solidFill>
                <a:srgbClr val="FF0000"/>
              </a:solidFill>
            </a:endParaRPr>
          </a:p>
        </p:txBody>
      </p:sp>
      <p:pic>
        <p:nvPicPr>
          <p:cNvPr id="7" name="Picture 4"/>
          <p:cNvPicPr>
            <a:picLocks noChangeAspect="1" noChangeArrowheads="1"/>
          </p:cNvPicPr>
          <p:nvPr/>
        </p:nvPicPr>
        <p:blipFill>
          <a:blip r:embed="rId4" cstate="email"/>
          <a:srcRect/>
          <a:stretch>
            <a:fillRect/>
          </a:stretch>
        </p:blipFill>
        <p:spPr bwMode="auto">
          <a:xfrm>
            <a:off x="4953000" y="4724400"/>
            <a:ext cx="1524000" cy="1793875"/>
          </a:xfrm>
          <a:prstGeom prst="rect">
            <a:avLst/>
          </a:prstGeom>
          <a:noFill/>
          <a:ln w="9525">
            <a:noFill/>
            <a:miter lim="800000"/>
            <a:headEnd/>
            <a:tailEnd/>
          </a:ln>
        </p:spPr>
      </p:pic>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Scale>
                                      <p:cBhvr>
                                        <p:cTn id="14"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
                                        </p:tgtEl>
                                        <p:attrNameLst>
                                          <p:attrName>ppt_x</p:attrName>
                                          <p:attrName>ppt_y</p:attrName>
                                        </p:attrNameLst>
                                      </p:cBhvr>
                                    </p:animMotion>
                                    <p:animEffect transition="in" filter="fade">
                                      <p:cBhvr>
                                        <p:cTn id="16" dur="10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1000" fill="hold"/>
                                        <p:tgtEl>
                                          <p:spTgt spid="4"/>
                                        </p:tgtEl>
                                        <p:attrNameLst>
                                          <p:attrName>ppt_x</p:attrName>
                                        </p:attrNameLst>
                                      </p:cBhvr>
                                      <p:tavLst>
                                        <p:tav tm="0">
                                          <p:val>
                                            <p:strVal val="#ppt_x-.2"/>
                                          </p:val>
                                        </p:tav>
                                        <p:tav tm="100000">
                                          <p:val>
                                            <p:strVal val="#ppt_x"/>
                                          </p:val>
                                        </p:tav>
                                      </p:tavLst>
                                    </p:anim>
                                    <p:anim calcmode="lin" valueType="num">
                                      <p:cBhvr>
                                        <p:cTn id="22"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23" dur="10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1000" fill="hold"/>
                                        <p:tgtEl>
                                          <p:spTgt spid="5"/>
                                        </p:tgtEl>
                                        <p:attrNameLst>
                                          <p:attrName>ppt_x</p:attrName>
                                        </p:attrNameLst>
                                      </p:cBhvr>
                                      <p:tavLst>
                                        <p:tav tm="0">
                                          <p:val>
                                            <p:strVal val="#ppt_x-.2"/>
                                          </p:val>
                                        </p:tav>
                                        <p:tav tm="100000">
                                          <p:val>
                                            <p:strVal val="#ppt_x"/>
                                          </p:val>
                                        </p:tav>
                                      </p:tavLst>
                                    </p:anim>
                                    <p:anim calcmode="lin" valueType="num">
                                      <p:cBhvr>
                                        <p:cTn id="29"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30" dur="1000"/>
                                        <p:tgtEl>
                                          <p:spTgt spid="5"/>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p:cTn id="35" dur="1000" fill="hold"/>
                                        <p:tgtEl>
                                          <p:spTgt spid="6"/>
                                        </p:tgtEl>
                                        <p:attrNameLst>
                                          <p:attrName>ppt_x</p:attrName>
                                        </p:attrNameLst>
                                      </p:cBhvr>
                                      <p:tavLst>
                                        <p:tav tm="0">
                                          <p:val>
                                            <p:strVal val="#ppt_x-.2"/>
                                          </p:val>
                                        </p:tav>
                                        <p:tav tm="100000">
                                          <p:val>
                                            <p:strVal val="#ppt_x"/>
                                          </p:val>
                                        </p:tav>
                                      </p:tavLst>
                                    </p:anim>
                                    <p:anim calcmode="lin" valueType="num">
                                      <p:cBhvr>
                                        <p:cTn id="36"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37" dur="1000"/>
                                        <p:tgtEl>
                                          <p:spTgt spid="6"/>
                                        </p:tgtEl>
                                      </p:cBhvr>
                                    </p:animEffect>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7"/>
                                        </p:tgtEl>
                                        <p:attrNameLst>
                                          <p:attrName>style.visibility</p:attrName>
                                        </p:attrNameLst>
                                      </p:cBhvr>
                                      <p:to>
                                        <p:strVal val="visible"/>
                                      </p:to>
                                    </p:set>
                                    <p:anim calcmode="lin" valueType="num">
                                      <p:cBhvr additive="base">
                                        <p:cTn id="42" dur="500" fill="hold"/>
                                        <p:tgtEl>
                                          <p:spTgt spid="7"/>
                                        </p:tgtEl>
                                        <p:attrNameLst>
                                          <p:attrName>ppt_x</p:attrName>
                                        </p:attrNameLst>
                                      </p:cBhvr>
                                      <p:tavLst>
                                        <p:tav tm="0">
                                          <p:val>
                                            <p:strVal val="#ppt_x"/>
                                          </p:val>
                                        </p:tav>
                                        <p:tav tm="100000">
                                          <p:val>
                                            <p:strVal val="#ppt_x"/>
                                          </p:val>
                                        </p:tav>
                                      </p:tavLst>
                                    </p:anim>
                                    <p:anim calcmode="lin" valueType="num">
                                      <p:cBhvr additive="base">
                                        <p:cTn id="4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57200" y="3581400"/>
            <a:ext cx="4031873" cy="646331"/>
          </a:xfrm>
          <a:prstGeom prst="rect">
            <a:avLst/>
          </a:prstGeom>
        </p:spPr>
        <p:txBody>
          <a:bodyPr wrap="none">
            <a:spAutoFit/>
          </a:bodyPr>
          <a:lstStyle/>
          <a:p>
            <a:r>
              <a:rPr lang="en-US" sz="3600" dirty="0" smtClean="0">
                <a:solidFill>
                  <a:srgbClr val="FF0000"/>
                </a:solidFill>
              </a:rPr>
              <a:t>Lobed Petals edge</a:t>
            </a:r>
            <a:endParaRPr lang="en-US" sz="3600" dirty="0">
              <a:solidFill>
                <a:srgbClr val="FF0000"/>
              </a:solidFill>
            </a:endParaRPr>
          </a:p>
        </p:txBody>
      </p:sp>
      <p:sp>
        <p:nvSpPr>
          <p:cNvPr id="4" name="Rectangle 3"/>
          <p:cNvSpPr/>
          <p:nvPr/>
        </p:nvSpPr>
        <p:spPr>
          <a:xfrm>
            <a:off x="457200" y="762000"/>
            <a:ext cx="4031873" cy="646331"/>
          </a:xfrm>
          <a:prstGeom prst="rect">
            <a:avLst/>
          </a:prstGeom>
        </p:spPr>
        <p:txBody>
          <a:bodyPr wrap="none">
            <a:spAutoFit/>
          </a:bodyPr>
          <a:lstStyle/>
          <a:p>
            <a:r>
              <a:rPr lang="en-US" sz="3600" dirty="0" smtClean="0">
                <a:solidFill>
                  <a:srgbClr val="FF0000"/>
                </a:solidFill>
              </a:rPr>
              <a:t>Lobed Petals edge</a:t>
            </a:r>
            <a:endParaRPr lang="en-US" sz="3600" dirty="0">
              <a:solidFill>
                <a:srgbClr val="FF0000"/>
              </a:solidFill>
            </a:endParaRPr>
          </a:p>
        </p:txBody>
      </p:sp>
      <p:pic>
        <p:nvPicPr>
          <p:cNvPr id="5" name="Picture 5"/>
          <p:cNvPicPr>
            <a:picLocks noChangeAspect="1" noChangeArrowheads="1"/>
          </p:cNvPicPr>
          <p:nvPr/>
        </p:nvPicPr>
        <p:blipFill>
          <a:blip r:embed="rId2" cstate="email"/>
          <a:srcRect/>
          <a:stretch>
            <a:fillRect/>
          </a:stretch>
        </p:blipFill>
        <p:spPr bwMode="auto">
          <a:xfrm>
            <a:off x="6096000" y="609600"/>
            <a:ext cx="1146175" cy="1600200"/>
          </a:xfrm>
          <a:prstGeom prst="rect">
            <a:avLst/>
          </a:prstGeom>
          <a:noFill/>
          <a:ln w="9525">
            <a:noFill/>
            <a:miter lim="800000"/>
            <a:headEnd/>
            <a:tailEnd/>
          </a:ln>
        </p:spPr>
      </p:pic>
      <p:pic>
        <p:nvPicPr>
          <p:cNvPr id="6" name="Picture 6"/>
          <p:cNvPicPr>
            <a:picLocks noChangeAspect="1" noChangeArrowheads="1"/>
          </p:cNvPicPr>
          <p:nvPr/>
        </p:nvPicPr>
        <p:blipFill>
          <a:blip r:embed="rId3" cstate="email"/>
          <a:srcRect/>
          <a:stretch>
            <a:fillRect/>
          </a:stretch>
        </p:blipFill>
        <p:spPr bwMode="auto">
          <a:xfrm>
            <a:off x="4724400" y="3505200"/>
            <a:ext cx="1320800" cy="1703388"/>
          </a:xfrm>
          <a:prstGeom prst="rect">
            <a:avLst/>
          </a:prstGeom>
          <a:noFill/>
          <a:ln w="9525">
            <a:noFill/>
            <a:miter lim="800000"/>
            <a:headEnd/>
            <a:tailEnd/>
          </a:ln>
        </p:spPr>
      </p:pic>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4" presetClass="entr" presetSubtype="0" accel="10000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strVal val="#ppt_w*0.05"/>
                                          </p:val>
                                        </p:tav>
                                        <p:tav tm="100000">
                                          <p:val>
                                            <p:strVal val="#ppt_w"/>
                                          </p:val>
                                        </p:tav>
                                      </p:tavLst>
                                    </p:anim>
                                    <p:anim calcmode="lin" valueType="num">
                                      <p:cBhvr>
                                        <p:cTn id="14" dur="500" fill="hold"/>
                                        <p:tgtEl>
                                          <p:spTgt spid="5"/>
                                        </p:tgtEl>
                                        <p:attrNameLst>
                                          <p:attrName>ppt_h</p:attrName>
                                        </p:attrNameLst>
                                      </p:cBhvr>
                                      <p:tavLst>
                                        <p:tav tm="0">
                                          <p:val>
                                            <p:strVal val="#ppt_h"/>
                                          </p:val>
                                        </p:tav>
                                        <p:tav tm="100000">
                                          <p:val>
                                            <p:strVal val="#ppt_h"/>
                                          </p:val>
                                        </p:tav>
                                      </p:tavLst>
                                    </p:anim>
                                    <p:anim calcmode="lin" valueType="num">
                                      <p:cBhvr>
                                        <p:cTn id="15" dur="500" fill="hold"/>
                                        <p:tgtEl>
                                          <p:spTgt spid="5"/>
                                        </p:tgtEl>
                                        <p:attrNameLst>
                                          <p:attrName>ppt_x</p:attrName>
                                        </p:attrNameLst>
                                      </p:cBhvr>
                                      <p:tavLst>
                                        <p:tav tm="0">
                                          <p:val>
                                            <p:strVal val="#ppt_x-.2"/>
                                          </p:val>
                                        </p:tav>
                                        <p:tav tm="100000">
                                          <p:val>
                                            <p:strVal val="#ppt_x"/>
                                          </p:val>
                                        </p:tav>
                                      </p:tavLst>
                                    </p:anim>
                                    <p:anim calcmode="lin" valueType="num">
                                      <p:cBhvr>
                                        <p:cTn id="16" dur="500" fill="hold"/>
                                        <p:tgtEl>
                                          <p:spTgt spid="5"/>
                                        </p:tgtEl>
                                        <p:attrNameLst>
                                          <p:attrName>ppt_y</p:attrName>
                                        </p:attrNameLst>
                                      </p:cBhvr>
                                      <p:tavLst>
                                        <p:tav tm="0">
                                          <p:val>
                                            <p:strVal val="#ppt_y"/>
                                          </p:val>
                                        </p:tav>
                                        <p:tav tm="100000">
                                          <p:val>
                                            <p:strVal val="#ppt_y"/>
                                          </p:val>
                                        </p:tav>
                                      </p:tavLst>
                                    </p:anim>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ppt_x"/>
                                          </p:val>
                                        </p:tav>
                                        <p:tav tm="100000">
                                          <p:val>
                                            <p:strVal val="#ppt_x"/>
                                          </p:val>
                                        </p:tav>
                                      </p:tavLst>
                                    </p:anim>
                                    <p:anim calcmode="lin" valueType="num">
                                      <p:cBhvr additive="base">
                                        <p:cTn id="2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5" presetClass="entr" presetSubtype="0" fill="hold" nodeType="click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p:cTn id="28" dur="1000" fill="hold"/>
                                        <p:tgtEl>
                                          <p:spTgt spid="6"/>
                                        </p:tgtEl>
                                        <p:attrNameLst>
                                          <p:attrName>ppt_w</p:attrName>
                                        </p:attrNameLst>
                                      </p:cBhvr>
                                      <p:tavLst>
                                        <p:tav tm="0">
                                          <p:val>
                                            <p:fltVal val="0"/>
                                          </p:val>
                                        </p:tav>
                                        <p:tav tm="100000">
                                          <p:val>
                                            <p:strVal val="#ppt_w"/>
                                          </p:val>
                                        </p:tav>
                                      </p:tavLst>
                                    </p:anim>
                                    <p:anim calcmode="lin" valueType="num">
                                      <p:cBhvr>
                                        <p:cTn id="29" dur="1000" fill="hold"/>
                                        <p:tgtEl>
                                          <p:spTgt spid="6"/>
                                        </p:tgtEl>
                                        <p:attrNameLst>
                                          <p:attrName>ppt_h</p:attrName>
                                        </p:attrNameLst>
                                      </p:cBhvr>
                                      <p:tavLst>
                                        <p:tav tm="0">
                                          <p:val>
                                            <p:fltVal val="0"/>
                                          </p:val>
                                        </p:tav>
                                        <p:tav tm="100000">
                                          <p:val>
                                            <p:strVal val="#ppt_h"/>
                                          </p:val>
                                        </p:tav>
                                      </p:tavLst>
                                    </p:anim>
                                    <p:anim calcmode="lin" valueType="num">
                                      <p:cBhvr>
                                        <p:cTn id="30"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31"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37313" y="3244334"/>
            <a:ext cx="4269374" cy="1015663"/>
          </a:xfrm>
          <a:prstGeom prst="rect">
            <a:avLst/>
          </a:prstGeom>
        </p:spPr>
        <p:txBody>
          <a:bodyPr wrap="none">
            <a:spAutoFit/>
          </a:bodyPr>
          <a:lstStyle/>
          <a:p>
            <a:pPr lvl="0" algn="ctr" rtl="1" eaLnBrk="0" fontAlgn="base" hangingPunct="0">
              <a:spcBef>
                <a:spcPct val="0"/>
              </a:spcBef>
              <a:spcAft>
                <a:spcPct val="0"/>
              </a:spcAft>
            </a:pPr>
            <a:r>
              <a:rPr kumimoji="1" lang="en-US" sz="6000" b="1" dirty="0" err="1" smtClean="0">
                <a:solidFill>
                  <a:srgbClr val="FFFF00"/>
                </a:solidFill>
                <a:latin typeface="Calibri" pitchFamily="34" charset="0"/>
                <a:ea typeface="Calibri" pitchFamily="34" charset="0"/>
                <a:cs typeface="Times New Roman" pitchFamily="18" charset="0"/>
              </a:rPr>
              <a:t>Androecium</a:t>
            </a:r>
            <a:r>
              <a:rPr kumimoji="1" lang="en-US" sz="6000" b="1" dirty="0" smtClean="0">
                <a:solidFill>
                  <a:srgbClr val="FFFF00"/>
                </a:solidFill>
                <a:latin typeface="Calibri" pitchFamily="34" charset="0"/>
                <a:ea typeface="Calibri" pitchFamily="34" charset="0"/>
                <a:cs typeface="Times New Roman" pitchFamily="18" charset="0"/>
              </a:rPr>
              <a:t> </a:t>
            </a:r>
            <a:endParaRPr kumimoji="1" lang="en-US" sz="6000" dirty="0" smtClean="0">
              <a:solidFill>
                <a:srgbClr val="FFFF00"/>
              </a:solidFill>
              <a:latin typeface="Times New Roman" pitchFamily="18" charset="0"/>
              <a:cs typeface="Times New Roman" pitchFamily="18" charset="0"/>
            </a:endParaRPr>
          </a:p>
        </p:txBody>
      </p:sp>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09600" y="762000"/>
            <a:ext cx="7924800" cy="4955203"/>
          </a:xfrm>
          <a:prstGeom prst="rect">
            <a:avLst/>
          </a:prstGeom>
        </p:spPr>
        <p:txBody>
          <a:bodyPr wrap="square">
            <a:spAutoFit/>
          </a:bodyPr>
          <a:lstStyle/>
          <a:p>
            <a:pPr algn="just"/>
            <a:r>
              <a:rPr kumimoji="1" lang="en-US" sz="3600" b="1" dirty="0" err="1" smtClean="0">
                <a:solidFill>
                  <a:srgbClr val="FFFF00"/>
                </a:solidFill>
                <a:latin typeface="Calibri" pitchFamily="34" charset="0"/>
                <a:ea typeface="Calibri" pitchFamily="34" charset="0"/>
                <a:cs typeface="Times New Roman" pitchFamily="18" charset="0"/>
              </a:rPr>
              <a:t>Androecium</a:t>
            </a:r>
            <a:r>
              <a:rPr kumimoji="1" lang="en-US" sz="3600" b="1" dirty="0" smtClean="0">
                <a:solidFill>
                  <a:srgbClr val="FFFF00"/>
                </a:solidFill>
                <a:latin typeface="Calibri" pitchFamily="34" charset="0"/>
                <a:ea typeface="Calibri" pitchFamily="34" charset="0"/>
                <a:cs typeface="Times New Roman" pitchFamily="18" charset="0"/>
              </a:rPr>
              <a:t> :</a:t>
            </a:r>
            <a:r>
              <a:rPr lang="en-US" sz="3600" dirty="0" smtClean="0"/>
              <a:t>The male reproductive organs of a flower considered as a group of stamens.</a:t>
            </a:r>
          </a:p>
          <a:p>
            <a:pPr algn="just"/>
            <a:r>
              <a:rPr lang="en-US" sz="3600" dirty="0" smtClean="0"/>
              <a:t>When it consists of number of stamens it is called </a:t>
            </a:r>
            <a:r>
              <a:rPr lang="en-US" sz="3600" dirty="0" err="1" smtClean="0"/>
              <a:t>androecium</a:t>
            </a:r>
            <a:r>
              <a:rPr lang="en-US" sz="3600" dirty="0" smtClean="0"/>
              <a:t>, the number of stamens different on different flowers.</a:t>
            </a:r>
          </a:p>
          <a:p>
            <a:pPr algn="just"/>
            <a:endParaRPr lang="en-US" sz="3200" dirty="0" smtClean="0"/>
          </a:p>
          <a:p>
            <a:pPr algn="just"/>
            <a:endParaRPr lang="en-US" sz="3200" dirty="0" smtClean="0"/>
          </a:p>
        </p:txBody>
      </p:sp>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304800"/>
            <a:ext cx="8077200" cy="6186309"/>
          </a:xfrm>
          <a:prstGeom prst="rect">
            <a:avLst/>
          </a:prstGeom>
        </p:spPr>
        <p:txBody>
          <a:bodyPr wrap="square">
            <a:spAutoFit/>
          </a:bodyPr>
          <a:lstStyle/>
          <a:p>
            <a:pPr algn="just"/>
            <a:r>
              <a:rPr lang="en-US" sz="3600" dirty="0" smtClean="0">
                <a:solidFill>
                  <a:srgbClr val="FFFF00"/>
                </a:solidFill>
              </a:rPr>
              <a:t>The stamens consists of :</a:t>
            </a:r>
          </a:p>
          <a:p>
            <a:pPr marL="514350" indent="-514350" algn="just">
              <a:buFont typeface="+mj-lt"/>
              <a:buAutoNum type="arabicPeriod"/>
            </a:pPr>
            <a:r>
              <a:rPr lang="en-US" sz="3600" dirty="0" smtClean="0">
                <a:solidFill>
                  <a:srgbClr val="92D050"/>
                </a:solidFill>
              </a:rPr>
              <a:t>Filament</a:t>
            </a:r>
            <a:r>
              <a:rPr lang="en-US" sz="3600" dirty="0" smtClean="0"/>
              <a:t>: ( long or short stalk which carry an anther ,for  the spread of pollen grains. It differs in shape depending on the method of pollination. </a:t>
            </a:r>
          </a:p>
          <a:p>
            <a:pPr marL="514350" indent="-514350" algn="just">
              <a:buFont typeface="+mj-lt"/>
              <a:buAutoNum type="arabicPeriod"/>
            </a:pPr>
            <a:r>
              <a:rPr lang="en-US" sz="3600" dirty="0" smtClean="0">
                <a:solidFill>
                  <a:srgbClr val="92D050"/>
                </a:solidFill>
              </a:rPr>
              <a:t>Anther</a:t>
            </a:r>
            <a:r>
              <a:rPr lang="en-US" sz="3600" dirty="0" smtClean="0">
                <a:solidFill>
                  <a:srgbClr val="FFC000"/>
                </a:solidFill>
              </a:rPr>
              <a:t>: (contains pollen grains) and consists of two </a:t>
            </a:r>
            <a:r>
              <a:rPr lang="en-US" sz="3600" dirty="0" err="1" smtClean="0">
                <a:solidFill>
                  <a:srgbClr val="FFC000"/>
                </a:solidFill>
              </a:rPr>
              <a:t>locules</a:t>
            </a:r>
            <a:r>
              <a:rPr lang="en-US" sz="3600" dirty="0" smtClean="0">
                <a:solidFill>
                  <a:srgbClr val="FFC000"/>
                </a:solidFill>
              </a:rPr>
              <a:t>, each </a:t>
            </a:r>
            <a:r>
              <a:rPr lang="en-US" sz="3600" dirty="0" err="1" smtClean="0">
                <a:solidFill>
                  <a:srgbClr val="FFC000"/>
                </a:solidFill>
              </a:rPr>
              <a:t>locule</a:t>
            </a:r>
            <a:r>
              <a:rPr lang="en-US" sz="3600" dirty="0" smtClean="0">
                <a:solidFill>
                  <a:srgbClr val="FFC000"/>
                </a:solidFill>
              </a:rPr>
              <a:t> contains a microsporangium</a:t>
            </a:r>
          </a:p>
          <a:p>
            <a:pPr marL="514350" indent="-514350" algn="just">
              <a:buFont typeface="+mj-lt"/>
              <a:buAutoNum type="arabicPeriod"/>
            </a:pPr>
            <a:r>
              <a:rPr lang="en-US" sz="3600" dirty="0" smtClean="0">
                <a:solidFill>
                  <a:srgbClr val="92D050"/>
                </a:solidFill>
              </a:rPr>
              <a:t>Connective</a:t>
            </a:r>
            <a:r>
              <a:rPr lang="en-US" sz="3600" dirty="0" smtClean="0">
                <a:solidFill>
                  <a:srgbClr val="00B0F0"/>
                </a:solidFill>
              </a:rPr>
              <a:t>: the tissue between the </a:t>
            </a:r>
            <a:r>
              <a:rPr lang="en-US" sz="3600" dirty="0" err="1" smtClean="0">
                <a:solidFill>
                  <a:srgbClr val="00B0F0"/>
                </a:solidFill>
              </a:rPr>
              <a:t>locules</a:t>
            </a:r>
            <a:r>
              <a:rPr lang="en-US" sz="3600" dirty="0" smtClean="0">
                <a:solidFill>
                  <a:srgbClr val="00B0F0"/>
                </a:solidFill>
              </a:rPr>
              <a:t>.</a:t>
            </a:r>
            <a:endParaRPr lang="en-US" sz="3600" dirty="0">
              <a:solidFill>
                <a:srgbClr val="00B0F0"/>
              </a:solidFill>
            </a:endParaRPr>
          </a:p>
        </p:txBody>
      </p:sp>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1000" fill="hold"/>
                                        <p:tgtEl>
                                          <p:spTgt spid="2">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2">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 calcmode="lin" valueType="num">
                                      <p:cBhvr additive="base">
                                        <p:cTn id="14"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58" presetClass="entr" presetSubtype="0" accel="100000" fill="hold" nodeType="clickEffect">
                                  <p:stCondLst>
                                    <p:cond delay="0"/>
                                  </p:stCondLst>
                                  <p:childTnLst>
                                    <p:set>
                                      <p:cBhvr>
                                        <p:cTn id="19" dur="1" fill="hold">
                                          <p:stCondLst>
                                            <p:cond delay="0"/>
                                          </p:stCondLst>
                                        </p:cTn>
                                        <p:tgtEl>
                                          <p:spTgt spid="2">
                                            <p:txEl>
                                              <p:pRg st="2" end="2"/>
                                            </p:txEl>
                                          </p:spTgt>
                                        </p:tgtEl>
                                        <p:attrNameLst>
                                          <p:attrName>style.visibility</p:attrName>
                                        </p:attrNameLst>
                                      </p:cBhvr>
                                      <p:to>
                                        <p:strVal val="visible"/>
                                      </p:to>
                                    </p:set>
                                    <p:anim calcmode="lin" valueType="num">
                                      <p:cBhvr>
                                        <p:cTn id="20" dur="500" fill="hold"/>
                                        <p:tgtEl>
                                          <p:spTgt spid="2">
                                            <p:txEl>
                                              <p:pRg st="2" end="2"/>
                                            </p:txEl>
                                          </p:spTgt>
                                        </p:tgtEl>
                                        <p:attrNameLst>
                                          <p:attrName>ppt_w</p:attrName>
                                        </p:attrNameLst>
                                      </p:cBhvr>
                                      <p:tavLst>
                                        <p:tav tm="0">
                                          <p:val>
                                            <p:strVal val="#ppt_w*2.5"/>
                                          </p:val>
                                        </p:tav>
                                        <p:tav tm="100000">
                                          <p:val>
                                            <p:strVal val="#ppt_w"/>
                                          </p:val>
                                        </p:tav>
                                      </p:tavLst>
                                    </p:anim>
                                    <p:anim calcmode="lin" valueType="num">
                                      <p:cBhvr>
                                        <p:cTn id="21" dur="500" fill="hold"/>
                                        <p:tgtEl>
                                          <p:spTgt spid="2">
                                            <p:txEl>
                                              <p:pRg st="2" end="2"/>
                                            </p:txEl>
                                          </p:spTgt>
                                        </p:tgtEl>
                                        <p:attrNameLst>
                                          <p:attrName>ppt_h</p:attrName>
                                        </p:attrNameLst>
                                      </p:cBhvr>
                                      <p:tavLst>
                                        <p:tav tm="0">
                                          <p:val>
                                            <p:strVal val="#ppt_h*0.01"/>
                                          </p:val>
                                        </p:tav>
                                        <p:tav tm="100000">
                                          <p:val>
                                            <p:strVal val="#ppt_h"/>
                                          </p:val>
                                        </p:tav>
                                      </p:tavLst>
                                    </p:anim>
                                    <p:anim calcmode="lin" valueType="num">
                                      <p:cBhvr>
                                        <p:cTn id="22"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500" fill="hold"/>
                                        <p:tgtEl>
                                          <p:spTgt spid="2">
                                            <p:txEl>
                                              <p:pRg st="2" end="2"/>
                                            </p:txEl>
                                          </p:spTgt>
                                        </p:tgtEl>
                                        <p:attrNameLst>
                                          <p:attrName>ppt_y</p:attrName>
                                        </p:attrNameLst>
                                      </p:cBhvr>
                                      <p:tavLst>
                                        <p:tav tm="0">
                                          <p:val>
                                            <p:strVal val="#ppt_h+1"/>
                                          </p:val>
                                        </p:tav>
                                        <p:tav tm="100000">
                                          <p:val>
                                            <p:strVal val="#ppt_y"/>
                                          </p:val>
                                        </p:tav>
                                      </p:tavLst>
                                    </p:anim>
                                    <p:animEffect transition="in" filter="fade">
                                      <p:cBhvr>
                                        <p:cTn id="24" dur="500"/>
                                        <p:tgtEl>
                                          <p:spTgt spid="2">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58" presetClass="entr" presetSubtype="0" accel="100000" fill="hold" nodeType="clickEffect">
                                  <p:stCondLst>
                                    <p:cond delay="0"/>
                                  </p:stCondLst>
                                  <p:childTnLst>
                                    <p:set>
                                      <p:cBhvr>
                                        <p:cTn id="28" dur="1" fill="hold">
                                          <p:stCondLst>
                                            <p:cond delay="0"/>
                                          </p:stCondLst>
                                        </p:cTn>
                                        <p:tgtEl>
                                          <p:spTgt spid="2">
                                            <p:txEl>
                                              <p:pRg st="3" end="3"/>
                                            </p:txEl>
                                          </p:spTgt>
                                        </p:tgtEl>
                                        <p:attrNameLst>
                                          <p:attrName>style.visibility</p:attrName>
                                        </p:attrNameLst>
                                      </p:cBhvr>
                                      <p:to>
                                        <p:strVal val="visible"/>
                                      </p:to>
                                    </p:set>
                                    <p:anim calcmode="lin" valueType="num">
                                      <p:cBhvr>
                                        <p:cTn id="29" dur="500" fill="hold"/>
                                        <p:tgtEl>
                                          <p:spTgt spid="2">
                                            <p:txEl>
                                              <p:pRg st="3" end="3"/>
                                            </p:txEl>
                                          </p:spTgt>
                                        </p:tgtEl>
                                        <p:attrNameLst>
                                          <p:attrName>ppt_w</p:attrName>
                                        </p:attrNameLst>
                                      </p:cBhvr>
                                      <p:tavLst>
                                        <p:tav tm="0">
                                          <p:val>
                                            <p:strVal val="#ppt_w*2.5"/>
                                          </p:val>
                                        </p:tav>
                                        <p:tav tm="100000">
                                          <p:val>
                                            <p:strVal val="#ppt_w"/>
                                          </p:val>
                                        </p:tav>
                                      </p:tavLst>
                                    </p:anim>
                                    <p:anim calcmode="lin" valueType="num">
                                      <p:cBhvr>
                                        <p:cTn id="30" dur="500" fill="hold"/>
                                        <p:tgtEl>
                                          <p:spTgt spid="2">
                                            <p:txEl>
                                              <p:pRg st="3" end="3"/>
                                            </p:txEl>
                                          </p:spTgt>
                                        </p:tgtEl>
                                        <p:attrNameLst>
                                          <p:attrName>ppt_h</p:attrName>
                                        </p:attrNameLst>
                                      </p:cBhvr>
                                      <p:tavLst>
                                        <p:tav tm="0">
                                          <p:val>
                                            <p:strVal val="#ppt_h*0.01"/>
                                          </p:val>
                                        </p:tav>
                                        <p:tav tm="100000">
                                          <p:val>
                                            <p:strVal val="#ppt_h"/>
                                          </p:val>
                                        </p:tav>
                                      </p:tavLst>
                                    </p:anim>
                                    <p:anim calcmode="lin" valueType="num">
                                      <p:cBhvr>
                                        <p:cTn id="31"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2" dur="500" fill="hold"/>
                                        <p:tgtEl>
                                          <p:spTgt spid="2">
                                            <p:txEl>
                                              <p:pRg st="3" end="3"/>
                                            </p:txEl>
                                          </p:spTgt>
                                        </p:tgtEl>
                                        <p:attrNameLst>
                                          <p:attrName>ppt_y</p:attrName>
                                        </p:attrNameLst>
                                      </p:cBhvr>
                                      <p:tavLst>
                                        <p:tav tm="0">
                                          <p:val>
                                            <p:strVal val="#ppt_h+1"/>
                                          </p:val>
                                        </p:tav>
                                        <p:tav tm="100000">
                                          <p:val>
                                            <p:strVal val="#ppt_y"/>
                                          </p:val>
                                        </p:tav>
                                      </p:tavLst>
                                    </p:anim>
                                    <p:animEffect transition="in" filter="fade">
                                      <p:cBhvr>
                                        <p:cTn id="33"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email">
            <a:lum contrast="10000"/>
          </a:blip>
          <a:srcRect/>
          <a:stretch>
            <a:fillRect/>
          </a:stretch>
        </p:blipFill>
        <p:spPr bwMode="auto">
          <a:xfrm>
            <a:off x="4114800" y="2438400"/>
            <a:ext cx="4726588" cy="3937000"/>
          </a:xfrm>
          <a:prstGeom prst="rect">
            <a:avLst/>
          </a:prstGeom>
          <a:noFill/>
          <a:ln w="9525">
            <a:noFill/>
            <a:miter lim="800000"/>
            <a:headEnd/>
            <a:tailEnd/>
          </a:ln>
          <a:effectLst/>
        </p:spPr>
      </p:pic>
      <p:pic>
        <p:nvPicPr>
          <p:cNvPr id="3" name="Picture 2" descr="stamens_aka.jpg"/>
          <p:cNvPicPr>
            <a:picLocks noChangeAspect="1"/>
          </p:cNvPicPr>
          <p:nvPr/>
        </p:nvPicPr>
        <p:blipFill>
          <a:blip r:embed="rId3" cstate="email"/>
          <a:stretch>
            <a:fillRect/>
          </a:stretch>
        </p:blipFill>
        <p:spPr>
          <a:xfrm>
            <a:off x="457200" y="381000"/>
            <a:ext cx="4650232" cy="3505200"/>
          </a:xfrm>
          <a:prstGeom prst="rect">
            <a:avLst/>
          </a:prstGeom>
        </p:spPr>
      </p:pic>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2.5"/>
                                          </p:val>
                                        </p:tav>
                                        <p:tav tm="100000">
                                          <p:val>
                                            <p:strVal val="#ppt_w"/>
                                          </p:val>
                                        </p:tav>
                                      </p:tavLst>
                                    </p:anim>
                                    <p:anim calcmode="lin" valueType="num">
                                      <p:cBhvr>
                                        <p:cTn id="8" dur="500" fill="hold"/>
                                        <p:tgtEl>
                                          <p:spTgt spid="2"/>
                                        </p:tgtEl>
                                        <p:attrNameLst>
                                          <p:attrName>ppt_h</p:attrName>
                                        </p:attrNameLst>
                                      </p:cBhvr>
                                      <p:tavLst>
                                        <p:tav tm="0">
                                          <p:val>
                                            <p:strVal val="#ppt_h*0.01"/>
                                          </p:val>
                                        </p:tav>
                                        <p:tav tm="100000">
                                          <p:val>
                                            <p:strVal val="#ppt_h"/>
                                          </p:val>
                                        </p:tav>
                                      </p:tavLst>
                                    </p:anim>
                                    <p:anim calcmode="lin" valueType="num">
                                      <p:cBhvr>
                                        <p:cTn id="9" dur="500" fill="hold"/>
                                        <p:tgtEl>
                                          <p:spTgt spid="2"/>
                                        </p:tgtEl>
                                        <p:attrNameLst>
                                          <p:attrName>ppt_x</p:attrName>
                                        </p:attrNameLst>
                                      </p:cBhvr>
                                      <p:tavLst>
                                        <p:tav tm="0">
                                          <p:val>
                                            <p:strVal val="#ppt_x"/>
                                          </p:val>
                                        </p:tav>
                                        <p:tav tm="100000">
                                          <p:val>
                                            <p:strVal val="#ppt_x"/>
                                          </p:val>
                                        </p:tav>
                                      </p:tavLst>
                                    </p:anim>
                                    <p:anim calcmode="lin" valueType="num">
                                      <p:cBhvr>
                                        <p:cTn id="10" dur="500" fill="hold"/>
                                        <p:tgtEl>
                                          <p:spTgt spid="2"/>
                                        </p:tgtEl>
                                        <p:attrNameLst>
                                          <p:attrName>ppt_y</p:attrName>
                                        </p:attrNameLst>
                                      </p:cBhvr>
                                      <p:tavLst>
                                        <p:tav tm="0">
                                          <p:val>
                                            <p:strVal val="#ppt_h+1"/>
                                          </p:val>
                                        </p:tav>
                                        <p:tav tm="100000">
                                          <p:val>
                                            <p:strVal val="#ppt_y"/>
                                          </p:val>
                                        </p:tav>
                                      </p:tavLst>
                                    </p:anim>
                                    <p:animEffect transition="in" filter="fade">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500" fill="hold"/>
                                        <p:tgtEl>
                                          <p:spTgt spid="2"/>
                                        </p:tgtEl>
                                        <p:attrNameLst>
                                          <p:attrName>ppt_w</p:attrName>
                                        </p:attrNameLst>
                                      </p:cBhvr>
                                      <p:tavLst>
                                        <p:tav tm="0">
                                          <p:val>
                                            <p:strVal val="#ppt_w*0.05"/>
                                          </p:val>
                                        </p:tav>
                                        <p:tav tm="100000">
                                          <p:val>
                                            <p:strVal val="#ppt_w"/>
                                          </p:val>
                                        </p:tav>
                                      </p:tavLst>
                                    </p:anim>
                                    <p:anim calcmode="lin" valueType="num">
                                      <p:cBhvr>
                                        <p:cTn id="17" dur="500" fill="hold"/>
                                        <p:tgtEl>
                                          <p:spTgt spid="2"/>
                                        </p:tgtEl>
                                        <p:attrNameLst>
                                          <p:attrName>ppt_h</p:attrName>
                                        </p:attrNameLst>
                                      </p:cBhvr>
                                      <p:tavLst>
                                        <p:tav tm="0">
                                          <p:val>
                                            <p:strVal val="#ppt_h"/>
                                          </p:val>
                                        </p:tav>
                                        <p:tav tm="100000">
                                          <p:val>
                                            <p:strVal val="#ppt_h"/>
                                          </p:val>
                                        </p:tav>
                                      </p:tavLst>
                                    </p:anim>
                                    <p:anim calcmode="lin" valueType="num">
                                      <p:cBhvr>
                                        <p:cTn id="18" dur="500" fill="hold"/>
                                        <p:tgtEl>
                                          <p:spTgt spid="2"/>
                                        </p:tgtEl>
                                        <p:attrNameLst>
                                          <p:attrName>ppt_x</p:attrName>
                                        </p:attrNameLst>
                                      </p:cBhvr>
                                      <p:tavLst>
                                        <p:tav tm="0">
                                          <p:val>
                                            <p:strVal val="#ppt_x-.2"/>
                                          </p:val>
                                        </p:tav>
                                        <p:tav tm="100000">
                                          <p:val>
                                            <p:strVal val="#ppt_x"/>
                                          </p:val>
                                        </p:tav>
                                      </p:tavLst>
                                    </p:anim>
                                    <p:anim calcmode="lin" valueType="num">
                                      <p:cBhvr>
                                        <p:cTn id="19" dur="500" fill="hold"/>
                                        <p:tgtEl>
                                          <p:spTgt spid="2"/>
                                        </p:tgtEl>
                                        <p:attrNameLst>
                                          <p:attrName>ppt_y</p:attrName>
                                        </p:attrNameLst>
                                      </p:cBhvr>
                                      <p:tavLst>
                                        <p:tav tm="0">
                                          <p:val>
                                            <p:strVal val="#ppt_y"/>
                                          </p:val>
                                        </p:tav>
                                        <p:tav tm="100000">
                                          <p:val>
                                            <p:strVal val="#ppt_y"/>
                                          </p:val>
                                        </p:tav>
                                      </p:tavLst>
                                    </p:anim>
                                    <p:animEffect transition="in" filter="fade">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agesCA4JHMH4.jpg"/>
          <p:cNvPicPr>
            <a:picLocks noChangeAspect="1"/>
          </p:cNvPicPr>
          <p:nvPr/>
        </p:nvPicPr>
        <p:blipFill>
          <a:blip r:embed="rId2" cstate="email"/>
          <a:stretch>
            <a:fillRect/>
          </a:stretch>
        </p:blipFill>
        <p:spPr>
          <a:xfrm>
            <a:off x="5029200" y="4114800"/>
            <a:ext cx="3565869" cy="2362200"/>
          </a:xfrm>
          <a:prstGeom prst="rect">
            <a:avLst/>
          </a:prstGeom>
        </p:spPr>
      </p:pic>
      <p:pic>
        <p:nvPicPr>
          <p:cNvPr id="5" name="Picture 4" descr="imagesCABOD6V7.jpg"/>
          <p:cNvPicPr>
            <a:picLocks noChangeAspect="1"/>
          </p:cNvPicPr>
          <p:nvPr/>
        </p:nvPicPr>
        <p:blipFill>
          <a:blip r:embed="rId3" cstate="email"/>
          <a:stretch>
            <a:fillRect/>
          </a:stretch>
        </p:blipFill>
        <p:spPr>
          <a:xfrm>
            <a:off x="1828800" y="533400"/>
            <a:ext cx="5284902" cy="3958575"/>
          </a:xfrm>
          <a:prstGeom prst="rect">
            <a:avLst/>
          </a:prstGeom>
        </p:spPr>
      </p:pic>
      <p:pic>
        <p:nvPicPr>
          <p:cNvPr id="6" name="Picture 5" descr="imagesCAFRSET0.jpg"/>
          <p:cNvPicPr>
            <a:picLocks noChangeAspect="1"/>
          </p:cNvPicPr>
          <p:nvPr/>
        </p:nvPicPr>
        <p:blipFill>
          <a:blip r:embed="rId4" cstate="email"/>
          <a:stretch>
            <a:fillRect/>
          </a:stretch>
        </p:blipFill>
        <p:spPr>
          <a:xfrm>
            <a:off x="304800" y="4648200"/>
            <a:ext cx="2343150" cy="1952625"/>
          </a:xfrm>
          <a:prstGeom prst="rect">
            <a:avLst/>
          </a:prstGeom>
        </p:spPr>
      </p:pic>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8" presetClass="entr" presetSubtype="0" accel="10000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strVal val="#ppt_w*2.5"/>
                                          </p:val>
                                        </p:tav>
                                        <p:tav tm="100000">
                                          <p:val>
                                            <p:strVal val="#ppt_w"/>
                                          </p:val>
                                        </p:tav>
                                      </p:tavLst>
                                    </p:anim>
                                    <p:anim calcmode="lin" valueType="num">
                                      <p:cBhvr>
                                        <p:cTn id="15" dur="500" fill="hold"/>
                                        <p:tgtEl>
                                          <p:spTgt spid="6"/>
                                        </p:tgtEl>
                                        <p:attrNameLst>
                                          <p:attrName>ppt_h</p:attrName>
                                        </p:attrNameLst>
                                      </p:cBhvr>
                                      <p:tavLst>
                                        <p:tav tm="0">
                                          <p:val>
                                            <p:strVal val="#ppt_h*0.01"/>
                                          </p:val>
                                        </p:tav>
                                        <p:tav tm="100000">
                                          <p:val>
                                            <p:strVal val="#ppt_h"/>
                                          </p:val>
                                        </p:tav>
                                      </p:tavLst>
                                    </p:anim>
                                    <p:anim calcmode="lin" valueType="num">
                                      <p:cBhvr>
                                        <p:cTn id="16" dur="500" fill="hold"/>
                                        <p:tgtEl>
                                          <p:spTgt spid="6"/>
                                        </p:tgtEl>
                                        <p:attrNameLst>
                                          <p:attrName>ppt_x</p:attrName>
                                        </p:attrNameLst>
                                      </p:cBhvr>
                                      <p:tavLst>
                                        <p:tav tm="0">
                                          <p:val>
                                            <p:strVal val="#ppt_x"/>
                                          </p:val>
                                        </p:tav>
                                        <p:tav tm="100000">
                                          <p:val>
                                            <p:strVal val="#ppt_x"/>
                                          </p:val>
                                        </p:tav>
                                      </p:tavLst>
                                    </p:anim>
                                    <p:anim calcmode="lin" valueType="num">
                                      <p:cBhvr>
                                        <p:cTn id="17" dur="500" fill="hold"/>
                                        <p:tgtEl>
                                          <p:spTgt spid="6"/>
                                        </p:tgtEl>
                                        <p:attrNameLst>
                                          <p:attrName>ppt_y</p:attrName>
                                        </p:attrNameLst>
                                      </p:cBhvr>
                                      <p:tavLst>
                                        <p:tav tm="0">
                                          <p:val>
                                            <p:strVal val="#ppt_h+1"/>
                                          </p:val>
                                        </p:tav>
                                        <p:tav tm="100000">
                                          <p:val>
                                            <p:strVal val="#ppt_y"/>
                                          </p:val>
                                        </p:tav>
                                      </p:tavLst>
                                    </p:anim>
                                    <p:animEffect transition="in" filter="fade">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58" presetClass="entr" presetSubtype="0" accel="100000"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p:cTn id="23" dur="500" fill="hold"/>
                                        <p:tgtEl>
                                          <p:spTgt spid="4"/>
                                        </p:tgtEl>
                                        <p:attrNameLst>
                                          <p:attrName>ppt_w</p:attrName>
                                        </p:attrNameLst>
                                      </p:cBhvr>
                                      <p:tavLst>
                                        <p:tav tm="0">
                                          <p:val>
                                            <p:strVal val="#ppt_w*2.5"/>
                                          </p:val>
                                        </p:tav>
                                        <p:tav tm="100000">
                                          <p:val>
                                            <p:strVal val="#ppt_w"/>
                                          </p:val>
                                        </p:tav>
                                      </p:tavLst>
                                    </p:anim>
                                    <p:anim calcmode="lin" valueType="num">
                                      <p:cBhvr>
                                        <p:cTn id="24" dur="500" fill="hold"/>
                                        <p:tgtEl>
                                          <p:spTgt spid="4"/>
                                        </p:tgtEl>
                                        <p:attrNameLst>
                                          <p:attrName>ppt_h</p:attrName>
                                        </p:attrNameLst>
                                      </p:cBhvr>
                                      <p:tavLst>
                                        <p:tav tm="0">
                                          <p:val>
                                            <p:strVal val="#ppt_h*0.01"/>
                                          </p:val>
                                        </p:tav>
                                        <p:tav tm="100000">
                                          <p:val>
                                            <p:strVal val="#ppt_h"/>
                                          </p:val>
                                        </p:tav>
                                      </p:tavLst>
                                    </p:anim>
                                    <p:anim calcmode="lin" valueType="num">
                                      <p:cBhvr>
                                        <p:cTn id="25" dur="500" fill="hold"/>
                                        <p:tgtEl>
                                          <p:spTgt spid="4"/>
                                        </p:tgtEl>
                                        <p:attrNameLst>
                                          <p:attrName>ppt_x</p:attrName>
                                        </p:attrNameLst>
                                      </p:cBhvr>
                                      <p:tavLst>
                                        <p:tav tm="0">
                                          <p:val>
                                            <p:strVal val="#ppt_x"/>
                                          </p:val>
                                        </p:tav>
                                        <p:tav tm="100000">
                                          <p:val>
                                            <p:strVal val="#ppt_x"/>
                                          </p:val>
                                        </p:tav>
                                      </p:tavLst>
                                    </p:anim>
                                    <p:anim calcmode="lin" valueType="num">
                                      <p:cBhvr>
                                        <p:cTn id="26" dur="500" fill="hold"/>
                                        <p:tgtEl>
                                          <p:spTgt spid="4"/>
                                        </p:tgtEl>
                                        <p:attrNameLst>
                                          <p:attrName>ppt_y</p:attrName>
                                        </p:attrNameLst>
                                      </p:cBhvr>
                                      <p:tavLst>
                                        <p:tav tm="0">
                                          <p:val>
                                            <p:strVal val="#ppt_h+1"/>
                                          </p:val>
                                        </p:tav>
                                        <p:tav tm="100000">
                                          <p:val>
                                            <p:strVal val="#ppt_y"/>
                                          </p:val>
                                        </p:tav>
                                      </p:tavLst>
                                    </p:anim>
                                    <p:animEffect transition="in" filter="fade">
                                      <p:cBhvr>
                                        <p:cTn id="2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1447800"/>
            <a:ext cx="8153400" cy="5016758"/>
          </a:xfrm>
          <a:prstGeom prst="rect">
            <a:avLst/>
          </a:prstGeom>
        </p:spPr>
        <p:txBody>
          <a:bodyPr wrap="square">
            <a:spAutoFit/>
          </a:bodyPr>
          <a:lstStyle/>
          <a:p>
            <a:pPr marL="514350" indent="-514350" algn="just">
              <a:buClr>
                <a:srgbClr val="FFFF00"/>
              </a:buClr>
              <a:buFont typeface="+mj-lt"/>
              <a:buAutoNum type="arabicPeriod"/>
            </a:pPr>
            <a:r>
              <a:rPr lang="en-US" sz="3200" dirty="0" err="1" smtClean="0">
                <a:solidFill>
                  <a:srgbClr val="FFC000"/>
                </a:solidFill>
              </a:rPr>
              <a:t>Isostemonous</a:t>
            </a:r>
            <a:r>
              <a:rPr lang="en-US" sz="3200" dirty="0" smtClean="0">
                <a:solidFill>
                  <a:srgbClr val="FFC000"/>
                </a:solidFill>
              </a:rPr>
              <a:t> </a:t>
            </a:r>
            <a:r>
              <a:rPr lang="en-US" sz="3200" dirty="0" smtClean="0"/>
              <a:t>: when number of stamens in consistent with the number of petals.</a:t>
            </a:r>
          </a:p>
          <a:p>
            <a:pPr marL="514350" indent="-514350" algn="just">
              <a:buClr>
                <a:srgbClr val="FFFF00"/>
              </a:buClr>
            </a:pPr>
            <a:endParaRPr lang="en-US" sz="3200" dirty="0" smtClean="0"/>
          </a:p>
          <a:p>
            <a:pPr marL="514350" indent="-514350" algn="just">
              <a:buClr>
                <a:srgbClr val="FFFF00"/>
              </a:buClr>
              <a:buFont typeface="+mj-lt"/>
              <a:buAutoNum type="arabicPeriod" startAt="2"/>
            </a:pPr>
            <a:r>
              <a:rPr lang="en-US" sz="3200" dirty="0" smtClean="0">
                <a:solidFill>
                  <a:srgbClr val="FFC000"/>
                </a:solidFill>
              </a:rPr>
              <a:t>Diplostemonous: </a:t>
            </a:r>
            <a:r>
              <a:rPr lang="en-US" sz="3200" dirty="0" smtClean="0"/>
              <a:t> when stamens are twice as many as petals.</a:t>
            </a:r>
          </a:p>
          <a:p>
            <a:pPr marL="514350" indent="-514350" algn="just">
              <a:buClr>
                <a:srgbClr val="FFFF00"/>
              </a:buClr>
            </a:pPr>
            <a:endParaRPr lang="en-US" sz="3200" dirty="0" smtClean="0"/>
          </a:p>
          <a:p>
            <a:pPr marL="514350" indent="-514350" algn="just">
              <a:buClr>
                <a:srgbClr val="FFFF00"/>
              </a:buClr>
              <a:buFont typeface="+mj-lt"/>
              <a:buAutoNum type="arabicPeriod" startAt="3"/>
            </a:pPr>
            <a:r>
              <a:rPr lang="en-US" sz="3200" dirty="0" err="1" smtClean="0">
                <a:solidFill>
                  <a:srgbClr val="FFC000"/>
                </a:solidFill>
              </a:rPr>
              <a:t>Haplostemonous</a:t>
            </a:r>
            <a:r>
              <a:rPr lang="en-US" sz="3200" dirty="0" smtClean="0">
                <a:solidFill>
                  <a:srgbClr val="FFC000"/>
                </a:solidFill>
              </a:rPr>
              <a:t>: </a:t>
            </a:r>
            <a:r>
              <a:rPr lang="en-US" sz="3200" dirty="0" smtClean="0"/>
              <a:t>having stamens arranged in a single whorl or may be reduced with the extinction of the outer or inner whorl. </a:t>
            </a:r>
            <a:endParaRPr lang="en-US" sz="3200" dirty="0">
              <a:solidFill>
                <a:srgbClr val="FFC000"/>
              </a:solidFill>
            </a:endParaRPr>
          </a:p>
        </p:txBody>
      </p:sp>
      <p:sp>
        <p:nvSpPr>
          <p:cNvPr id="6" name="Rectangle 5"/>
          <p:cNvSpPr/>
          <p:nvPr/>
        </p:nvSpPr>
        <p:spPr>
          <a:xfrm>
            <a:off x="533400" y="457200"/>
            <a:ext cx="5362365" cy="769441"/>
          </a:xfrm>
          <a:prstGeom prst="rect">
            <a:avLst/>
          </a:prstGeom>
        </p:spPr>
        <p:txBody>
          <a:bodyPr wrap="none">
            <a:spAutoFit/>
          </a:bodyPr>
          <a:lstStyle/>
          <a:p>
            <a:r>
              <a:rPr lang="en-US" sz="4400" dirty="0" smtClean="0">
                <a:solidFill>
                  <a:srgbClr val="FFC000"/>
                </a:solidFill>
              </a:rPr>
              <a:t>Number of Stamens:</a:t>
            </a:r>
            <a:endParaRPr lang="en-US" sz="4400" dirty="0"/>
          </a:p>
        </p:txBody>
      </p:sp>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p:cTn id="7" dur="500" fill="hold"/>
                                        <p:tgtEl>
                                          <p:spTgt spid="6">
                                            <p:txEl>
                                              <p:pRg st="0" end="0"/>
                                            </p:txEl>
                                          </p:spTgt>
                                        </p:tgtEl>
                                        <p:attrNameLst>
                                          <p:attrName>ppt_w</p:attrName>
                                        </p:attrNameLst>
                                      </p:cBhvr>
                                      <p:tavLst>
                                        <p:tav tm="0">
                                          <p:val>
                                            <p:strVal val="#ppt_w*0.05"/>
                                          </p:val>
                                        </p:tav>
                                        <p:tav tm="100000">
                                          <p:val>
                                            <p:strVal val="#ppt_w"/>
                                          </p:val>
                                        </p:tav>
                                      </p:tavLst>
                                    </p:anim>
                                    <p:anim calcmode="lin" valueType="num">
                                      <p:cBhvr>
                                        <p:cTn id="8" dur="500" fill="hold"/>
                                        <p:tgtEl>
                                          <p:spTgt spid="6">
                                            <p:txEl>
                                              <p:pRg st="0" end="0"/>
                                            </p:txEl>
                                          </p:spTgt>
                                        </p:tgtEl>
                                        <p:attrNameLst>
                                          <p:attrName>ppt_h</p:attrName>
                                        </p:attrNameLst>
                                      </p:cBhvr>
                                      <p:tavLst>
                                        <p:tav tm="0">
                                          <p:val>
                                            <p:strVal val="#ppt_h"/>
                                          </p:val>
                                        </p:tav>
                                        <p:tav tm="100000">
                                          <p:val>
                                            <p:strVal val="#ppt_h"/>
                                          </p:val>
                                        </p:tav>
                                      </p:tavLst>
                                    </p:anim>
                                    <p:anim calcmode="lin" valueType="num">
                                      <p:cBhvr>
                                        <p:cTn id="9" dur="500" fill="hold"/>
                                        <p:tgtEl>
                                          <p:spTgt spid="6">
                                            <p:txEl>
                                              <p:pRg st="0" end="0"/>
                                            </p:txEl>
                                          </p:spTgt>
                                        </p:tgtEl>
                                        <p:attrNameLst>
                                          <p:attrName>ppt_x</p:attrName>
                                        </p:attrNameLst>
                                      </p:cBhvr>
                                      <p:tavLst>
                                        <p:tav tm="0">
                                          <p:val>
                                            <p:strVal val="#ppt_x-.2"/>
                                          </p:val>
                                        </p:tav>
                                        <p:tav tm="100000">
                                          <p:val>
                                            <p:strVal val="#ppt_x"/>
                                          </p:val>
                                        </p:tav>
                                      </p:tavLst>
                                    </p:anim>
                                    <p:anim calcmode="lin" valueType="num">
                                      <p:cBhvr>
                                        <p:cTn id="10" dur="500" fill="hold"/>
                                        <p:tgtEl>
                                          <p:spTgt spid="6">
                                            <p:txEl>
                                              <p:pRg st="0" end="0"/>
                                            </p:txEl>
                                          </p:spTgt>
                                        </p:tgtEl>
                                        <p:attrNameLst>
                                          <p:attrName>ppt_y</p:attrName>
                                        </p:attrNameLst>
                                      </p:cBhvr>
                                      <p:tavLst>
                                        <p:tav tm="0">
                                          <p:val>
                                            <p:strVal val="#ppt_y"/>
                                          </p:val>
                                        </p:tav>
                                        <p:tav tm="100000">
                                          <p:val>
                                            <p:strVal val="#ppt_y"/>
                                          </p:val>
                                        </p:tav>
                                      </p:tavLst>
                                    </p:anim>
                                    <p:animEffect transition="in" filter="fade">
                                      <p:cBhvr>
                                        <p:cTn id="11" dur="500"/>
                                        <p:tgtEl>
                                          <p:spTgt spid="6">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2">
                                            <p:txEl>
                                              <p:pRg st="0" end="0"/>
                                            </p:txEl>
                                          </p:spTgt>
                                        </p:tgtEl>
                                        <p:attrNameLst>
                                          <p:attrName>style.visibility</p:attrName>
                                        </p:attrNameLst>
                                      </p:cBhvr>
                                      <p:to>
                                        <p:strVal val="visible"/>
                                      </p:to>
                                    </p:set>
                                    <p:anim calcmode="lin" valueType="num">
                                      <p:cBhvr>
                                        <p:cTn id="16" dur="500" fill="hold"/>
                                        <p:tgtEl>
                                          <p:spTgt spid="2">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2">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2">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2">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2">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4" presetClass="entr" presetSubtype="0" accel="100000" fill="hold" nodeType="clickEffect">
                                  <p:stCondLst>
                                    <p:cond delay="0"/>
                                  </p:stCondLst>
                                  <p:childTnLst>
                                    <p:set>
                                      <p:cBhvr>
                                        <p:cTn id="24" dur="1" fill="hold">
                                          <p:stCondLst>
                                            <p:cond delay="0"/>
                                          </p:stCondLst>
                                        </p:cTn>
                                        <p:tgtEl>
                                          <p:spTgt spid="2">
                                            <p:txEl>
                                              <p:pRg st="2" end="2"/>
                                            </p:txEl>
                                          </p:spTgt>
                                        </p:tgtEl>
                                        <p:attrNameLst>
                                          <p:attrName>style.visibility</p:attrName>
                                        </p:attrNameLst>
                                      </p:cBhvr>
                                      <p:to>
                                        <p:strVal val="visible"/>
                                      </p:to>
                                    </p:set>
                                    <p:anim calcmode="lin" valueType="num">
                                      <p:cBhvr>
                                        <p:cTn id="25" dur="500" fill="hold"/>
                                        <p:tgtEl>
                                          <p:spTgt spid="2">
                                            <p:txEl>
                                              <p:pRg st="2" end="2"/>
                                            </p:txEl>
                                          </p:spTgt>
                                        </p:tgtEl>
                                        <p:attrNameLst>
                                          <p:attrName>ppt_w</p:attrName>
                                        </p:attrNameLst>
                                      </p:cBhvr>
                                      <p:tavLst>
                                        <p:tav tm="0">
                                          <p:val>
                                            <p:strVal val="#ppt_w*0.05"/>
                                          </p:val>
                                        </p:tav>
                                        <p:tav tm="100000">
                                          <p:val>
                                            <p:strVal val="#ppt_w"/>
                                          </p:val>
                                        </p:tav>
                                      </p:tavLst>
                                    </p:anim>
                                    <p:anim calcmode="lin" valueType="num">
                                      <p:cBhvr>
                                        <p:cTn id="26" dur="500" fill="hold"/>
                                        <p:tgtEl>
                                          <p:spTgt spid="2">
                                            <p:txEl>
                                              <p:pRg st="2" end="2"/>
                                            </p:txEl>
                                          </p:spTgt>
                                        </p:tgtEl>
                                        <p:attrNameLst>
                                          <p:attrName>ppt_h</p:attrName>
                                        </p:attrNameLst>
                                      </p:cBhvr>
                                      <p:tavLst>
                                        <p:tav tm="0">
                                          <p:val>
                                            <p:strVal val="#ppt_h"/>
                                          </p:val>
                                        </p:tav>
                                        <p:tav tm="100000">
                                          <p:val>
                                            <p:strVal val="#ppt_h"/>
                                          </p:val>
                                        </p:tav>
                                      </p:tavLst>
                                    </p:anim>
                                    <p:anim calcmode="lin" valueType="num">
                                      <p:cBhvr>
                                        <p:cTn id="27" dur="500" fill="hold"/>
                                        <p:tgtEl>
                                          <p:spTgt spid="2">
                                            <p:txEl>
                                              <p:pRg st="2" end="2"/>
                                            </p:txEl>
                                          </p:spTgt>
                                        </p:tgtEl>
                                        <p:attrNameLst>
                                          <p:attrName>ppt_x</p:attrName>
                                        </p:attrNameLst>
                                      </p:cBhvr>
                                      <p:tavLst>
                                        <p:tav tm="0">
                                          <p:val>
                                            <p:strVal val="#ppt_x-.2"/>
                                          </p:val>
                                        </p:tav>
                                        <p:tav tm="100000">
                                          <p:val>
                                            <p:strVal val="#ppt_x"/>
                                          </p:val>
                                        </p:tav>
                                      </p:tavLst>
                                    </p:anim>
                                    <p:anim calcmode="lin" valueType="num">
                                      <p:cBhvr>
                                        <p:cTn id="28" dur="500" fill="hold"/>
                                        <p:tgtEl>
                                          <p:spTgt spid="2">
                                            <p:txEl>
                                              <p:pRg st="2" end="2"/>
                                            </p:txEl>
                                          </p:spTgt>
                                        </p:tgtEl>
                                        <p:attrNameLst>
                                          <p:attrName>ppt_y</p:attrName>
                                        </p:attrNameLst>
                                      </p:cBhvr>
                                      <p:tavLst>
                                        <p:tav tm="0">
                                          <p:val>
                                            <p:strVal val="#ppt_y"/>
                                          </p:val>
                                        </p:tav>
                                        <p:tav tm="100000">
                                          <p:val>
                                            <p:strVal val="#ppt_y"/>
                                          </p:val>
                                        </p:tav>
                                      </p:tavLst>
                                    </p:anim>
                                    <p:animEffect transition="in" filter="fade">
                                      <p:cBhvr>
                                        <p:cTn id="29" dur="500"/>
                                        <p:tgtEl>
                                          <p:spTgt spid="2">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54" presetClass="entr" presetSubtype="0" accel="100000" fill="hold" nodeType="clickEffect">
                                  <p:stCondLst>
                                    <p:cond delay="0"/>
                                  </p:stCondLst>
                                  <p:childTnLst>
                                    <p:set>
                                      <p:cBhvr>
                                        <p:cTn id="33" dur="1" fill="hold">
                                          <p:stCondLst>
                                            <p:cond delay="0"/>
                                          </p:stCondLst>
                                        </p:cTn>
                                        <p:tgtEl>
                                          <p:spTgt spid="2">
                                            <p:txEl>
                                              <p:pRg st="4" end="4"/>
                                            </p:txEl>
                                          </p:spTgt>
                                        </p:tgtEl>
                                        <p:attrNameLst>
                                          <p:attrName>style.visibility</p:attrName>
                                        </p:attrNameLst>
                                      </p:cBhvr>
                                      <p:to>
                                        <p:strVal val="visible"/>
                                      </p:to>
                                    </p:set>
                                    <p:anim calcmode="lin" valueType="num">
                                      <p:cBhvr>
                                        <p:cTn id="34" dur="500" fill="hold"/>
                                        <p:tgtEl>
                                          <p:spTgt spid="2">
                                            <p:txEl>
                                              <p:pRg st="4" end="4"/>
                                            </p:txEl>
                                          </p:spTgt>
                                        </p:tgtEl>
                                        <p:attrNameLst>
                                          <p:attrName>ppt_w</p:attrName>
                                        </p:attrNameLst>
                                      </p:cBhvr>
                                      <p:tavLst>
                                        <p:tav tm="0">
                                          <p:val>
                                            <p:strVal val="#ppt_w*0.05"/>
                                          </p:val>
                                        </p:tav>
                                        <p:tav tm="100000">
                                          <p:val>
                                            <p:strVal val="#ppt_w"/>
                                          </p:val>
                                        </p:tav>
                                      </p:tavLst>
                                    </p:anim>
                                    <p:anim calcmode="lin" valueType="num">
                                      <p:cBhvr>
                                        <p:cTn id="35" dur="500" fill="hold"/>
                                        <p:tgtEl>
                                          <p:spTgt spid="2">
                                            <p:txEl>
                                              <p:pRg st="4" end="4"/>
                                            </p:txEl>
                                          </p:spTgt>
                                        </p:tgtEl>
                                        <p:attrNameLst>
                                          <p:attrName>ppt_h</p:attrName>
                                        </p:attrNameLst>
                                      </p:cBhvr>
                                      <p:tavLst>
                                        <p:tav tm="0">
                                          <p:val>
                                            <p:strVal val="#ppt_h"/>
                                          </p:val>
                                        </p:tav>
                                        <p:tav tm="100000">
                                          <p:val>
                                            <p:strVal val="#ppt_h"/>
                                          </p:val>
                                        </p:tav>
                                      </p:tavLst>
                                    </p:anim>
                                    <p:anim calcmode="lin" valueType="num">
                                      <p:cBhvr>
                                        <p:cTn id="36" dur="500" fill="hold"/>
                                        <p:tgtEl>
                                          <p:spTgt spid="2">
                                            <p:txEl>
                                              <p:pRg st="4" end="4"/>
                                            </p:txEl>
                                          </p:spTgt>
                                        </p:tgtEl>
                                        <p:attrNameLst>
                                          <p:attrName>ppt_x</p:attrName>
                                        </p:attrNameLst>
                                      </p:cBhvr>
                                      <p:tavLst>
                                        <p:tav tm="0">
                                          <p:val>
                                            <p:strVal val="#ppt_x-.2"/>
                                          </p:val>
                                        </p:tav>
                                        <p:tav tm="100000">
                                          <p:val>
                                            <p:strVal val="#ppt_x"/>
                                          </p:val>
                                        </p:tav>
                                      </p:tavLst>
                                    </p:anim>
                                    <p:anim calcmode="lin" valueType="num">
                                      <p:cBhvr>
                                        <p:cTn id="37" dur="500" fill="hold"/>
                                        <p:tgtEl>
                                          <p:spTgt spid="2">
                                            <p:txEl>
                                              <p:pRg st="4" end="4"/>
                                            </p:txEl>
                                          </p:spTgt>
                                        </p:tgtEl>
                                        <p:attrNameLst>
                                          <p:attrName>ppt_y</p:attrName>
                                        </p:attrNameLst>
                                      </p:cBhvr>
                                      <p:tavLst>
                                        <p:tav tm="0">
                                          <p:val>
                                            <p:strVal val="#ppt_y"/>
                                          </p:val>
                                        </p:tav>
                                        <p:tav tm="100000">
                                          <p:val>
                                            <p:strVal val="#ppt_y"/>
                                          </p:val>
                                        </p:tav>
                                      </p:tavLst>
                                    </p:anim>
                                    <p:animEffect transition="in" filter="fade">
                                      <p:cBhvr>
                                        <p:cTn id="38"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457200"/>
            <a:ext cx="5363969" cy="769441"/>
          </a:xfrm>
          <a:prstGeom prst="rect">
            <a:avLst/>
          </a:prstGeom>
        </p:spPr>
        <p:txBody>
          <a:bodyPr wrap="none">
            <a:spAutoFit/>
          </a:bodyPr>
          <a:lstStyle/>
          <a:p>
            <a:r>
              <a:rPr lang="en-US" sz="4400" dirty="0" smtClean="0">
                <a:solidFill>
                  <a:srgbClr val="FFC000"/>
                </a:solidFill>
              </a:rPr>
              <a:t>Position of Stamens:</a:t>
            </a:r>
            <a:endParaRPr lang="en-US" sz="4400" dirty="0"/>
          </a:p>
        </p:txBody>
      </p:sp>
      <p:sp>
        <p:nvSpPr>
          <p:cNvPr id="3" name="Rectangle 2"/>
          <p:cNvSpPr/>
          <p:nvPr/>
        </p:nvSpPr>
        <p:spPr>
          <a:xfrm>
            <a:off x="457200" y="1676400"/>
            <a:ext cx="8153400" cy="1569660"/>
          </a:xfrm>
          <a:prstGeom prst="rect">
            <a:avLst/>
          </a:prstGeom>
        </p:spPr>
        <p:txBody>
          <a:bodyPr wrap="square">
            <a:spAutoFit/>
          </a:bodyPr>
          <a:lstStyle/>
          <a:p>
            <a:pPr marL="514350" indent="-514350" algn="just">
              <a:buClr>
                <a:srgbClr val="FFFF00"/>
              </a:buClr>
              <a:buFont typeface="+mj-lt"/>
              <a:buAutoNum type="arabicPeriod"/>
            </a:pPr>
            <a:r>
              <a:rPr lang="en-US" sz="3200" dirty="0" smtClean="0">
                <a:solidFill>
                  <a:srgbClr val="FFC000"/>
                </a:solidFill>
              </a:rPr>
              <a:t>Diplostemonous</a:t>
            </a:r>
            <a:r>
              <a:rPr lang="en-US" sz="3200" dirty="0" smtClean="0"/>
              <a:t>: having twice as many stamens as petals, with the stamens arranged in two whorls</a:t>
            </a:r>
          </a:p>
        </p:txBody>
      </p:sp>
      <p:pic>
        <p:nvPicPr>
          <p:cNvPr id="4" name="Picture 5"/>
          <p:cNvPicPr>
            <a:picLocks noChangeAspect="1" noChangeArrowheads="1"/>
          </p:cNvPicPr>
          <p:nvPr/>
        </p:nvPicPr>
        <p:blipFill>
          <a:blip r:embed="rId2" cstate="email"/>
          <a:srcRect/>
          <a:stretch>
            <a:fillRect/>
          </a:stretch>
        </p:blipFill>
        <p:spPr bwMode="auto">
          <a:xfrm>
            <a:off x="869795" y="3810000"/>
            <a:ext cx="7131205" cy="2548762"/>
          </a:xfrm>
          <a:prstGeom prst="rect">
            <a:avLst/>
          </a:prstGeom>
          <a:noFill/>
          <a:ln w="9525">
            <a:noFill/>
            <a:miter lim="800000"/>
            <a:headEnd/>
            <a:tailEnd/>
          </a:ln>
          <a:effectLst/>
        </p:spPr>
      </p:pic>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8" presetClass="entr" presetSubtype="0" accel="100000" fill="hold" nodeType="click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 calcmode="lin" valueType="num">
                                      <p:cBhvr>
                                        <p:cTn id="13" dur="500" fill="hold"/>
                                        <p:tgtEl>
                                          <p:spTgt spid="2">
                                            <p:txEl>
                                              <p:pRg st="0" end="0"/>
                                            </p:txEl>
                                          </p:spTgt>
                                        </p:tgtEl>
                                        <p:attrNameLst>
                                          <p:attrName>ppt_w</p:attrName>
                                        </p:attrNameLst>
                                      </p:cBhvr>
                                      <p:tavLst>
                                        <p:tav tm="0">
                                          <p:val>
                                            <p:strVal val="#ppt_w*2.5"/>
                                          </p:val>
                                        </p:tav>
                                        <p:tav tm="100000">
                                          <p:val>
                                            <p:strVal val="#ppt_w"/>
                                          </p:val>
                                        </p:tav>
                                      </p:tavLst>
                                    </p:anim>
                                    <p:anim calcmode="lin" valueType="num">
                                      <p:cBhvr>
                                        <p:cTn id="14" dur="500" fill="hold"/>
                                        <p:tgtEl>
                                          <p:spTgt spid="2">
                                            <p:txEl>
                                              <p:pRg st="0" end="0"/>
                                            </p:txEl>
                                          </p:spTgt>
                                        </p:tgtEl>
                                        <p:attrNameLst>
                                          <p:attrName>ppt_h</p:attrName>
                                        </p:attrNameLst>
                                      </p:cBhvr>
                                      <p:tavLst>
                                        <p:tav tm="0">
                                          <p:val>
                                            <p:strVal val="#ppt_h*0.01"/>
                                          </p:val>
                                        </p:tav>
                                        <p:tav tm="100000">
                                          <p:val>
                                            <p:strVal val="#ppt_h"/>
                                          </p:val>
                                        </p:tav>
                                      </p:tavLst>
                                    </p:anim>
                                    <p:anim calcmode="lin" valueType="num">
                                      <p:cBhvr>
                                        <p:cTn id="15"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2">
                                            <p:txEl>
                                              <p:pRg st="0" end="0"/>
                                            </p:txEl>
                                          </p:spTgt>
                                        </p:tgtEl>
                                        <p:attrNameLst>
                                          <p:attrName>ppt_y</p:attrName>
                                        </p:attrNameLst>
                                      </p:cBhvr>
                                      <p:tavLst>
                                        <p:tav tm="0">
                                          <p:val>
                                            <p:strVal val="#ppt_h+1"/>
                                          </p:val>
                                        </p:tav>
                                        <p:tav tm="100000">
                                          <p:val>
                                            <p:strVal val="#ppt_y"/>
                                          </p:val>
                                        </p:tav>
                                      </p:tavLst>
                                    </p:anim>
                                    <p:animEffect transition="in" filter="fade">
                                      <p:cBhvr>
                                        <p:cTn id="17" dur="500"/>
                                        <p:tgtEl>
                                          <p:spTgt spid="2">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8" presetClass="entr" presetSubtype="0" accel="100000" fill="hold" nodeType="click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anim calcmode="lin" valueType="num">
                                      <p:cBhvr>
                                        <p:cTn id="22" dur="500" fill="hold"/>
                                        <p:tgtEl>
                                          <p:spTgt spid="3">
                                            <p:txEl>
                                              <p:pRg st="0" end="0"/>
                                            </p:txEl>
                                          </p:spTgt>
                                        </p:tgtEl>
                                        <p:attrNameLst>
                                          <p:attrName>ppt_w</p:attrName>
                                        </p:attrNameLst>
                                      </p:cBhvr>
                                      <p:tavLst>
                                        <p:tav tm="0">
                                          <p:val>
                                            <p:strVal val="#ppt_w*2.5"/>
                                          </p:val>
                                        </p:tav>
                                        <p:tav tm="100000">
                                          <p:val>
                                            <p:strVal val="#ppt_w"/>
                                          </p:val>
                                        </p:tav>
                                      </p:tavLst>
                                    </p:anim>
                                    <p:anim calcmode="lin" valueType="num">
                                      <p:cBhvr>
                                        <p:cTn id="23" dur="500" fill="hold"/>
                                        <p:tgtEl>
                                          <p:spTgt spid="3">
                                            <p:txEl>
                                              <p:pRg st="0" end="0"/>
                                            </p:txEl>
                                          </p:spTgt>
                                        </p:tgtEl>
                                        <p:attrNameLst>
                                          <p:attrName>ppt_h</p:attrName>
                                        </p:attrNameLst>
                                      </p:cBhvr>
                                      <p:tavLst>
                                        <p:tav tm="0">
                                          <p:val>
                                            <p:strVal val="#ppt_h*0.01"/>
                                          </p:val>
                                        </p:tav>
                                        <p:tav tm="100000">
                                          <p:val>
                                            <p:strVal val="#ppt_h"/>
                                          </p:val>
                                        </p:tav>
                                      </p:tavLst>
                                    </p:anim>
                                    <p:anim calcmode="lin" valueType="num">
                                      <p:cBhvr>
                                        <p:cTn id="2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5" dur="500" fill="hold"/>
                                        <p:tgtEl>
                                          <p:spTgt spid="3">
                                            <p:txEl>
                                              <p:pRg st="0" end="0"/>
                                            </p:txEl>
                                          </p:spTgt>
                                        </p:tgtEl>
                                        <p:attrNameLst>
                                          <p:attrName>ppt_y</p:attrName>
                                        </p:attrNameLst>
                                      </p:cBhvr>
                                      <p:tavLst>
                                        <p:tav tm="0">
                                          <p:val>
                                            <p:strVal val="#ppt_h+1"/>
                                          </p:val>
                                        </p:tav>
                                        <p:tav tm="100000">
                                          <p:val>
                                            <p:strVal val="#ppt_y"/>
                                          </p:val>
                                        </p:tav>
                                      </p:tavLst>
                                    </p:anim>
                                    <p:animEffect transition="in" filter="fade">
                                      <p:cBhvr>
                                        <p:cTn id="26" dur="500"/>
                                        <p:tgtEl>
                                          <p:spTgt spid="3">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58" presetClass="entr" presetSubtype="0" accel="100000"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ppt_w</p:attrName>
                                        </p:attrNameLst>
                                      </p:cBhvr>
                                      <p:tavLst>
                                        <p:tav tm="0">
                                          <p:val>
                                            <p:strVal val="#ppt_w*2.5"/>
                                          </p:val>
                                        </p:tav>
                                        <p:tav tm="100000">
                                          <p:val>
                                            <p:strVal val="#ppt_w"/>
                                          </p:val>
                                        </p:tav>
                                      </p:tavLst>
                                    </p:anim>
                                    <p:anim calcmode="lin" valueType="num">
                                      <p:cBhvr>
                                        <p:cTn id="32" dur="500" fill="hold"/>
                                        <p:tgtEl>
                                          <p:spTgt spid="4"/>
                                        </p:tgtEl>
                                        <p:attrNameLst>
                                          <p:attrName>ppt_h</p:attrName>
                                        </p:attrNameLst>
                                      </p:cBhvr>
                                      <p:tavLst>
                                        <p:tav tm="0">
                                          <p:val>
                                            <p:strVal val="#ppt_h*0.01"/>
                                          </p:val>
                                        </p:tav>
                                        <p:tav tm="100000">
                                          <p:val>
                                            <p:strVal val="#ppt_h"/>
                                          </p:val>
                                        </p:tav>
                                      </p:tavLst>
                                    </p:anim>
                                    <p:anim calcmode="lin" valueType="num">
                                      <p:cBhvr>
                                        <p:cTn id="33" dur="500" fill="hold"/>
                                        <p:tgtEl>
                                          <p:spTgt spid="4"/>
                                        </p:tgtEl>
                                        <p:attrNameLst>
                                          <p:attrName>ppt_x</p:attrName>
                                        </p:attrNameLst>
                                      </p:cBhvr>
                                      <p:tavLst>
                                        <p:tav tm="0">
                                          <p:val>
                                            <p:strVal val="#ppt_x"/>
                                          </p:val>
                                        </p:tav>
                                        <p:tav tm="100000">
                                          <p:val>
                                            <p:strVal val="#ppt_x"/>
                                          </p:val>
                                        </p:tav>
                                      </p:tavLst>
                                    </p:anim>
                                    <p:anim calcmode="lin" valueType="num">
                                      <p:cBhvr>
                                        <p:cTn id="34" dur="500" fill="hold"/>
                                        <p:tgtEl>
                                          <p:spTgt spid="4"/>
                                        </p:tgtEl>
                                        <p:attrNameLst>
                                          <p:attrName>ppt_y</p:attrName>
                                        </p:attrNameLst>
                                      </p:cBhvr>
                                      <p:tavLst>
                                        <p:tav tm="0">
                                          <p:val>
                                            <p:strVal val="#ppt_h+1"/>
                                          </p:val>
                                        </p:tav>
                                        <p:tav tm="100000">
                                          <p:val>
                                            <p:strVal val="#ppt_y"/>
                                          </p:val>
                                        </p:tav>
                                      </p:tavLst>
                                    </p:anim>
                                    <p:animEffect transition="in" filter="fade">
                                      <p:cBhvr>
                                        <p:cTn id="3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762000"/>
            <a:ext cx="8305800" cy="2062103"/>
          </a:xfrm>
          <a:prstGeom prst="rect">
            <a:avLst/>
          </a:prstGeom>
        </p:spPr>
        <p:txBody>
          <a:bodyPr wrap="square">
            <a:spAutoFit/>
          </a:bodyPr>
          <a:lstStyle/>
          <a:p>
            <a:pPr marL="514350" indent="-514350" algn="just">
              <a:buClr>
                <a:srgbClr val="FFFF00"/>
              </a:buClr>
              <a:buFont typeface="+mj-lt"/>
              <a:buAutoNum type="arabicPeriod" startAt="2"/>
            </a:pPr>
            <a:r>
              <a:rPr lang="en-US" sz="3200" dirty="0" err="1" smtClean="0">
                <a:solidFill>
                  <a:srgbClr val="FFC000"/>
                </a:solidFill>
              </a:rPr>
              <a:t>Obdiplostemonous</a:t>
            </a:r>
            <a:r>
              <a:rPr lang="en-US" sz="3200" dirty="0" smtClean="0">
                <a:solidFill>
                  <a:srgbClr val="FFC000"/>
                </a:solidFill>
              </a:rPr>
              <a:t>: </a:t>
            </a:r>
            <a:r>
              <a:rPr lang="en-US" sz="3200" dirty="0" smtClean="0"/>
              <a:t>Having twice as many stamens as petals, those of the outer set being opposite the petals; - said of flowers. (</a:t>
            </a:r>
            <a:r>
              <a:rPr lang="en-US" sz="3200" dirty="0" err="1" smtClean="0">
                <a:solidFill>
                  <a:srgbClr val="FF0000"/>
                </a:solidFill>
              </a:rPr>
              <a:t>Caryophyllaceae</a:t>
            </a:r>
            <a:r>
              <a:rPr lang="en-US" sz="3200" dirty="0" smtClean="0"/>
              <a:t> )</a:t>
            </a:r>
            <a:endParaRPr lang="en-US" sz="3200" dirty="0">
              <a:solidFill>
                <a:srgbClr val="FFC000"/>
              </a:solidFill>
            </a:endParaRPr>
          </a:p>
        </p:txBody>
      </p:sp>
      <p:pic>
        <p:nvPicPr>
          <p:cNvPr id="3" name="Picture 7"/>
          <p:cNvPicPr>
            <a:picLocks noChangeAspect="1" noChangeArrowheads="1"/>
          </p:cNvPicPr>
          <p:nvPr/>
        </p:nvPicPr>
        <p:blipFill>
          <a:blip r:embed="rId2" cstate="email"/>
          <a:srcRect/>
          <a:stretch>
            <a:fillRect/>
          </a:stretch>
        </p:blipFill>
        <p:spPr bwMode="auto">
          <a:xfrm>
            <a:off x="3276600" y="3352800"/>
            <a:ext cx="5638800" cy="2773571"/>
          </a:xfrm>
          <a:prstGeom prst="rect">
            <a:avLst/>
          </a:prstGeom>
          <a:noFill/>
          <a:ln w="9525">
            <a:noFill/>
            <a:miter lim="800000"/>
            <a:headEnd/>
            <a:tailEnd/>
          </a:ln>
          <a:effectLst/>
        </p:spPr>
      </p:pic>
      <p:pic>
        <p:nvPicPr>
          <p:cNvPr id="4" name="Picture 3" descr="imagesCAHGCDY9.jpg"/>
          <p:cNvPicPr>
            <a:picLocks noChangeAspect="1"/>
          </p:cNvPicPr>
          <p:nvPr/>
        </p:nvPicPr>
        <p:blipFill>
          <a:blip r:embed="rId3" cstate="email"/>
          <a:stretch>
            <a:fillRect/>
          </a:stretch>
        </p:blipFill>
        <p:spPr>
          <a:xfrm>
            <a:off x="381000" y="3429000"/>
            <a:ext cx="2609850" cy="2590800"/>
          </a:xfrm>
          <a:prstGeom prst="rect">
            <a:avLst/>
          </a:prstGeom>
        </p:spPr>
      </p:pic>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strVal val="#ppt_w*2.5"/>
                                          </p:val>
                                        </p:tav>
                                        <p:tav tm="100000">
                                          <p:val>
                                            <p:strVal val="#ppt_w"/>
                                          </p:val>
                                        </p:tav>
                                      </p:tavLst>
                                    </p:anim>
                                    <p:anim calcmode="lin" valueType="num">
                                      <p:cBhvr>
                                        <p:cTn id="8" dur="500" fill="hold"/>
                                        <p:tgtEl>
                                          <p:spTgt spid="3"/>
                                        </p:tgtEl>
                                        <p:attrNameLst>
                                          <p:attrName>ppt_h</p:attrName>
                                        </p:attrNameLst>
                                      </p:cBhvr>
                                      <p:tavLst>
                                        <p:tav tm="0">
                                          <p:val>
                                            <p:strVal val="#ppt_h*0.01"/>
                                          </p:val>
                                        </p:tav>
                                        <p:tav tm="100000">
                                          <p:val>
                                            <p:strVal val="#ppt_h"/>
                                          </p:val>
                                        </p:tav>
                                      </p:tavLst>
                                    </p:anim>
                                    <p:anim calcmode="lin" valueType="num">
                                      <p:cBhvr>
                                        <p:cTn id="9" dur="500" fill="hold"/>
                                        <p:tgtEl>
                                          <p:spTgt spid="3"/>
                                        </p:tgtEl>
                                        <p:attrNameLst>
                                          <p:attrName>ppt_x</p:attrName>
                                        </p:attrNameLst>
                                      </p:cBhvr>
                                      <p:tavLst>
                                        <p:tav tm="0">
                                          <p:val>
                                            <p:strVal val="#ppt_x"/>
                                          </p:val>
                                        </p:tav>
                                        <p:tav tm="100000">
                                          <p:val>
                                            <p:strVal val="#ppt_x"/>
                                          </p:val>
                                        </p:tav>
                                      </p:tavLst>
                                    </p:anim>
                                    <p:anim calcmode="lin" valueType="num">
                                      <p:cBhvr>
                                        <p:cTn id="10" dur="500" fill="hold"/>
                                        <p:tgtEl>
                                          <p:spTgt spid="3"/>
                                        </p:tgtEl>
                                        <p:attrNameLst>
                                          <p:attrName>ppt_y</p:attrName>
                                        </p:attrNameLst>
                                      </p:cBhvr>
                                      <p:tavLst>
                                        <p:tav tm="0">
                                          <p:val>
                                            <p:strVal val="#ppt_h+1"/>
                                          </p:val>
                                        </p:tav>
                                        <p:tav tm="100000">
                                          <p:val>
                                            <p:strVal val="#ppt_y"/>
                                          </p:val>
                                        </p:tav>
                                      </p:tavLst>
                                    </p:anim>
                                    <p:animEffect transition="in" filter="fade">
                                      <p:cBhvr>
                                        <p:cTn id="11" dur="5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37" presetClass="entr" presetSubtype="0" fill="hold" grpId="0" nodeType="click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1000"/>
                                        <p:tgtEl>
                                          <p:spTgt spid="2"/>
                                        </p:tgtEl>
                                      </p:cBhvr>
                                    </p:animEffect>
                                    <p:anim calcmode="lin" valueType="num">
                                      <p:cBhvr>
                                        <p:cTn id="17" dur="1000" fill="hold"/>
                                        <p:tgtEl>
                                          <p:spTgt spid="2"/>
                                        </p:tgtEl>
                                        <p:attrNameLst>
                                          <p:attrName>ppt_x</p:attrName>
                                        </p:attrNameLst>
                                      </p:cBhvr>
                                      <p:tavLst>
                                        <p:tav tm="0">
                                          <p:val>
                                            <p:strVal val="#ppt_x"/>
                                          </p:val>
                                        </p:tav>
                                        <p:tav tm="100000">
                                          <p:val>
                                            <p:strVal val="#ppt_x"/>
                                          </p:val>
                                        </p:tav>
                                      </p:tavLst>
                                    </p:anim>
                                    <p:anim calcmode="lin" valueType="num">
                                      <p:cBhvr>
                                        <p:cTn id="18" dur="900" decel="100000" fill="hold"/>
                                        <p:tgtEl>
                                          <p:spTgt spid="2"/>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7" presetClass="entr" presetSubtype="0" fill="hold" nodeType="click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1000"/>
                                        <p:tgtEl>
                                          <p:spTgt spid="3"/>
                                        </p:tgtEl>
                                      </p:cBhvr>
                                    </p:animEffect>
                                    <p:anim calcmode="lin" valueType="num">
                                      <p:cBhvr>
                                        <p:cTn id="25" dur="1000" fill="hold"/>
                                        <p:tgtEl>
                                          <p:spTgt spid="3"/>
                                        </p:tgtEl>
                                        <p:attrNameLst>
                                          <p:attrName>ppt_x</p:attrName>
                                        </p:attrNameLst>
                                      </p:cBhvr>
                                      <p:tavLst>
                                        <p:tav tm="0">
                                          <p:val>
                                            <p:strVal val="#ppt_x"/>
                                          </p:val>
                                        </p:tav>
                                        <p:tav tm="100000">
                                          <p:val>
                                            <p:strVal val="#ppt_x"/>
                                          </p:val>
                                        </p:tav>
                                      </p:tavLst>
                                    </p:anim>
                                    <p:anim calcmode="lin" valueType="num">
                                      <p:cBhvr>
                                        <p:cTn id="26" dur="900" decel="100000" fill="hold"/>
                                        <p:tgtEl>
                                          <p:spTgt spid="3"/>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05800" cy="1143000"/>
          </a:xfrm>
        </p:spPr>
        <p:txBody>
          <a:bodyPr>
            <a:noAutofit/>
          </a:bodyPr>
          <a:lstStyle/>
          <a:p>
            <a:pPr algn="ctr"/>
            <a:r>
              <a:rPr lang="en-US" sz="4100" dirty="0" smtClean="0">
                <a:solidFill>
                  <a:srgbClr val="FFC000"/>
                </a:solidFill>
              </a:rPr>
              <a:t>College of science vision and Mission</a:t>
            </a:r>
          </a:p>
        </p:txBody>
      </p:sp>
      <p:sp>
        <p:nvSpPr>
          <p:cNvPr id="3" name="Content Placeholder 2"/>
          <p:cNvSpPr>
            <a:spLocks noGrp="1"/>
          </p:cNvSpPr>
          <p:nvPr>
            <p:ph idx="1"/>
          </p:nvPr>
        </p:nvSpPr>
        <p:spPr>
          <a:xfrm>
            <a:off x="457200" y="1143000"/>
            <a:ext cx="8305800" cy="5410200"/>
          </a:xfrm>
        </p:spPr>
        <p:txBody>
          <a:bodyPr>
            <a:normAutofit fontScale="92500" lnSpcReduction="10000"/>
          </a:bodyPr>
          <a:lstStyle/>
          <a:p>
            <a:pPr>
              <a:buNone/>
            </a:pPr>
            <a:r>
              <a:rPr lang="en-US" sz="3500" dirty="0" smtClean="0">
                <a:solidFill>
                  <a:srgbClr val="FFC000"/>
                </a:solidFill>
              </a:rPr>
              <a:t>Vision</a:t>
            </a:r>
            <a:r>
              <a:rPr lang="en-US" dirty="0" smtClean="0"/>
              <a:t>:</a:t>
            </a:r>
          </a:p>
          <a:p>
            <a:pPr marL="0" algn="just">
              <a:spcBef>
                <a:spcPts val="0"/>
              </a:spcBef>
              <a:buNone/>
            </a:pPr>
            <a:r>
              <a:rPr lang="en-US" dirty="0" smtClean="0"/>
              <a:t/>
            </a:r>
            <a:br>
              <a:rPr lang="en-US" dirty="0" smtClean="0"/>
            </a:br>
            <a:r>
              <a:rPr lang="en-US" dirty="0" smtClean="0"/>
              <a:t>To be a leader in basic science, its applications and culture to contribute to building the knowledge society.</a:t>
            </a:r>
          </a:p>
          <a:p>
            <a:pPr>
              <a:buNone/>
            </a:pPr>
            <a:r>
              <a:rPr lang="en-US" sz="3500" dirty="0" smtClean="0">
                <a:solidFill>
                  <a:srgbClr val="FFC000"/>
                </a:solidFill>
              </a:rPr>
              <a:t>Mission:</a:t>
            </a:r>
          </a:p>
          <a:p>
            <a:pPr marL="0" algn="just">
              <a:spcBef>
                <a:spcPts val="0"/>
              </a:spcBef>
              <a:buNone/>
            </a:pPr>
            <a:r>
              <a:rPr lang="en-US" dirty="0" smtClean="0"/>
              <a:t/>
            </a:r>
            <a:br>
              <a:rPr lang="en-US" dirty="0" smtClean="0"/>
            </a:br>
            <a:r>
              <a:rPr lang="en-US" dirty="0" smtClean="0"/>
              <a:t>To offer study programs and developed research projects capable of providing society with knowledge and trained personnel through a stimulating environment for learning, creativity and scientific research with continuing quality to ensure optimal use of technology and general partnership.</a:t>
            </a:r>
          </a:p>
        </p:txBody>
      </p:sp>
    </p:spTree>
  </p:cSld>
  <p:clrMapOvr>
    <a:masterClrMapping/>
  </p:clrMapOvr>
  <p:transition>
    <p:wheel spokes="3"/>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457200"/>
            <a:ext cx="6242415" cy="769441"/>
          </a:xfrm>
          <a:prstGeom prst="rect">
            <a:avLst/>
          </a:prstGeom>
        </p:spPr>
        <p:txBody>
          <a:bodyPr wrap="none">
            <a:spAutoFit/>
          </a:bodyPr>
          <a:lstStyle/>
          <a:p>
            <a:r>
              <a:rPr lang="en-US" sz="4400" dirty="0" smtClean="0">
                <a:solidFill>
                  <a:srgbClr val="FFC000"/>
                </a:solidFill>
              </a:rPr>
              <a:t>Emergence of Stamens:</a:t>
            </a:r>
            <a:endParaRPr lang="en-US" sz="4400" dirty="0"/>
          </a:p>
        </p:txBody>
      </p:sp>
      <p:sp>
        <p:nvSpPr>
          <p:cNvPr id="3" name="Rectangle 2"/>
          <p:cNvSpPr/>
          <p:nvPr/>
        </p:nvSpPr>
        <p:spPr>
          <a:xfrm>
            <a:off x="304800" y="1447800"/>
            <a:ext cx="8305800" cy="2062103"/>
          </a:xfrm>
          <a:prstGeom prst="rect">
            <a:avLst/>
          </a:prstGeom>
        </p:spPr>
        <p:txBody>
          <a:bodyPr wrap="square">
            <a:spAutoFit/>
          </a:bodyPr>
          <a:lstStyle/>
          <a:p>
            <a:pPr indent="-514350" algn="just">
              <a:buClr>
                <a:srgbClr val="FFFF00"/>
              </a:buClr>
            </a:pPr>
            <a:r>
              <a:rPr lang="en-US" sz="3200" dirty="0" smtClean="0"/>
              <a:t>Stamens emerge of </a:t>
            </a:r>
            <a:r>
              <a:rPr lang="en-US" sz="3200" dirty="0" smtClean="0">
                <a:solidFill>
                  <a:srgbClr val="00B0F0"/>
                </a:solidFill>
              </a:rPr>
              <a:t>receptacle</a:t>
            </a:r>
            <a:r>
              <a:rPr lang="en-US" sz="3200" dirty="0" smtClean="0"/>
              <a:t> and in some cases out of the petals where they are fused with it and called in this case “</a:t>
            </a:r>
            <a:r>
              <a:rPr lang="en-US" sz="3200" dirty="0" smtClean="0">
                <a:solidFill>
                  <a:srgbClr val="FF0000"/>
                </a:solidFill>
              </a:rPr>
              <a:t>Epipetalous</a:t>
            </a:r>
            <a:r>
              <a:rPr lang="en-US" sz="3200" dirty="0" smtClean="0"/>
              <a:t>" as in </a:t>
            </a:r>
            <a:r>
              <a:rPr lang="en-US" sz="3200" dirty="0" smtClean="0">
                <a:solidFill>
                  <a:srgbClr val="FF0000"/>
                </a:solidFill>
              </a:rPr>
              <a:t>Wallflowers</a:t>
            </a:r>
            <a:r>
              <a:rPr lang="en-US" sz="3200" dirty="0" smtClean="0"/>
              <a:t>.</a:t>
            </a:r>
            <a:endParaRPr lang="en-US" sz="3200" dirty="0">
              <a:solidFill>
                <a:srgbClr val="FFC000"/>
              </a:solidFill>
            </a:endParaRPr>
          </a:p>
        </p:txBody>
      </p:sp>
      <p:pic>
        <p:nvPicPr>
          <p:cNvPr id="4" name="Picture 6"/>
          <p:cNvPicPr>
            <a:picLocks noChangeAspect="1" noChangeArrowheads="1"/>
          </p:cNvPicPr>
          <p:nvPr/>
        </p:nvPicPr>
        <p:blipFill>
          <a:blip r:embed="rId2" cstate="email">
            <a:lum contrast="10000"/>
          </a:blip>
          <a:srcRect/>
          <a:stretch>
            <a:fillRect/>
          </a:stretch>
        </p:blipFill>
        <p:spPr bwMode="auto">
          <a:xfrm>
            <a:off x="1828800" y="3657600"/>
            <a:ext cx="5063918" cy="2819400"/>
          </a:xfrm>
          <a:prstGeom prst="rect">
            <a:avLst/>
          </a:prstGeom>
          <a:noFill/>
          <a:ln w="9525">
            <a:noFill/>
            <a:miter lim="800000"/>
            <a:headEnd/>
            <a:tailEnd/>
          </a:ln>
          <a:effectLst/>
        </p:spPr>
      </p:pic>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900" decel="100000" fill="hold"/>
                                        <p:tgtEl>
                                          <p:spTgt spid="3"/>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1000"/>
                                        <p:tgtEl>
                                          <p:spTgt spid="4"/>
                                        </p:tgtEl>
                                      </p:cBhvr>
                                    </p:animEffect>
                                    <p:anim calcmode="lin" valueType="num">
                                      <p:cBhvr>
                                        <p:cTn id="24" dur="1000" fill="hold"/>
                                        <p:tgtEl>
                                          <p:spTgt spid="4"/>
                                        </p:tgtEl>
                                        <p:attrNameLst>
                                          <p:attrName>ppt_x</p:attrName>
                                        </p:attrNameLst>
                                      </p:cBhvr>
                                      <p:tavLst>
                                        <p:tav tm="0">
                                          <p:val>
                                            <p:strVal val="#ppt_x"/>
                                          </p:val>
                                        </p:tav>
                                        <p:tav tm="100000">
                                          <p:val>
                                            <p:strVal val="#ppt_x"/>
                                          </p:val>
                                        </p:tav>
                                      </p:tavLst>
                                    </p:anim>
                                    <p:anim calcmode="lin" valueType="num">
                                      <p:cBhvr>
                                        <p:cTn id="25" dur="900" decel="100000" fill="hold"/>
                                        <p:tgtEl>
                                          <p:spTgt spid="4"/>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457200"/>
            <a:ext cx="5083443" cy="769441"/>
          </a:xfrm>
          <a:prstGeom prst="rect">
            <a:avLst/>
          </a:prstGeom>
        </p:spPr>
        <p:txBody>
          <a:bodyPr wrap="none">
            <a:spAutoFit/>
          </a:bodyPr>
          <a:lstStyle/>
          <a:p>
            <a:r>
              <a:rPr lang="en-US" sz="4400" dirty="0" smtClean="0">
                <a:solidFill>
                  <a:srgbClr val="FFC000"/>
                </a:solidFill>
              </a:rPr>
              <a:t>Length of Stamens:</a:t>
            </a:r>
            <a:endParaRPr lang="en-US" sz="4400" dirty="0"/>
          </a:p>
        </p:txBody>
      </p:sp>
      <p:sp>
        <p:nvSpPr>
          <p:cNvPr id="3" name="Rectangle 2"/>
          <p:cNvSpPr/>
          <p:nvPr/>
        </p:nvSpPr>
        <p:spPr>
          <a:xfrm>
            <a:off x="457200" y="1600200"/>
            <a:ext cx="4419600" cy="4524315"/>
          </a:xfrm>
          <a:prstGeom prst="rect">
            <a:avLst/>
          </a:prstGeom>
        </p:spPr>
        <p:txBody>
          <a:bodyPr wrap="square">
            <a:spAutoFit/>
          </a:bodyPr>
          <a:lstStyle/>
          <a:p>
            <a:pPr indent="-514350" algn="just">
              <a:buClr>
                <a:srgbClr val="FFFF00"/>
              </a:buClr>
              <a:buFont typeface="Arial" pitchFamily="34" charset="0"/>
              <a:buChar char="•"/>
            </a:pPr>
            <a:r>
              <a:rPr lang="en-US" sz="3200" dirty="0" smtClean="0">
                <a:solidFill>
                  <a:srgbClr val="FFC000"/>
                </a:solidFill>
              </a:rPr>
              <a:t>Stamens are either equal in length or differ</a:t>
            </a:r>
            <a:r>
              <a:rPr lang="en-US" sz="3200" dirty="0" smtClean="0"/>
              <a:t>, as in the where 4 stamens are same length and two shorter ones. The stamens in this case are called (</a:t>
            </a:r>
            <a:r>
              <a:rPr lang="en-US" sz="3200" dirty="0" err="1" smtClean="0">
                <a:solidFill>
                  <a:srgbClr val="FF0000"/>
                </a:solidFill>
              </a:rPr>
              <a:t>Tetradynamous</a:t>
            </a:r>
            <a:r>
              <a:rPr lang="en-US" sz="3200" dirty="0" smtClean="0"/>
              <a:t>).</a:t>
            </a:r>
          </a:p>
          <a:p>
            <a:pPr indent="-514350" algn="just">
              <a:buClr>
                <a:srgbClr val="FFFF00"/>
              </a:buClr>
            </a:pPr>
            <a:endParaRPr lang="en-US" sz="3200" dirty="0" smtClean="0"/>
          </a:p>
        </p:txBody>
      </p:sp>
      <p:pic>
        <p:nvPicPr>
          <p:cNvPr id="4" name="Picture 4"/>
          <p:cNvPicPr>
            <a:picLocks noChangeAspect="1" noChangeArrowheads="1"/>
          </p:cNvPicPr>
          <p:nvPr/>
        </p:nvPicPr>
        <p:blipFill>
          <a:blip r:embed="rId2" cstate="email"/>
          <a:srcRect/>
          <a:stretch>
            <a:fillRect/>
          </a:stretch>
        </p:blipFill>
        <p:spPr bwMode="auto">
          <a:xfrm>
            <a:off x="5257800" y="1905000"/>
            <a:ext cx="3604968" cy="3208997"/>
          </a:xfrm>
          <a:prstGeom prst="rect">
            <a:avLst/>
          </a:prstGeom>
          <a:noFill/>
          <a:ln w="9525">
            <a:noFill/>
            <a:miter lim="800000"/>
            <a:headEnd/>
            <a:tailEnd/>
          </a:ln>
          <a:effectLst/>
        </p:spPr>
      </p:pic>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4" presetClass="entr" presetSubtype="0" accel="10000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strVal val="#ppt_w*0.05"/>
                                          </p:val>
                                        </p:tav>
                                        <p:tav tm="100000">
                                          <p:val>
                                            <p:strVal val="#ppt_w"/>
                                          </p:val>
                                        </p:tav>
                                      </p:tavLst>
                                    </p:anim>
                                    <p:anim calcmode="lin" valueType="num">
                                      <p:cBhvr>
                                        <p:cTn id="15" dur="500" fill="hold"/>
                                        <p:tgtEl>
                                          <p:spTgt spid="2"/>
                                        </p:tgtEl>
                                        <p:attrNameLst>
                                          <p:attrName>ppt_h</p:attrName>
                                        </p:attrNameLst>
                                      </p:cBhvr>
                                      <p:tavLst>
                                        <p:tav tm="0">
                                          <p:val>
                                            <p:strVal val="#ppt_h"/>
                                          </p:val>
                                        </p:tav>
                                        <p:tav tm="100000">
                                          <p:val>
                                            <p:strVal val="#ppt_h"/>
                                          </p:val>
                                        </p:tav>
                                      </p:tavLst>
                                    </p:anim>
                                    <p:anim calcmode="lin" valueType="num">
                                      <p:cBhvr>
                                        <p:cTn id="16" dur="500" fill="hold"/>
                                        <p:tgtEl>
                                          <p:spTgt spid="2"/>
                                        </p:tgtEl>
                                        <p:attrNameLst>
                                          <p:attrName>ppt_x</p:attrName>
                                        </p:attrNameLst>
                                      </p:cBhvr>
                                      <p:tavLst>
                                        <p:tav tm="0">
                                          <p:val>
                                            <p:strVal val="#ppt_x-.2"/>
                                          </p:val>
                                        </p:tav>
                                        <p:tav tm="100000">
                                          <p:val>
                                            <p:strVal val="#ppt_x"/>
                                          </p:val>
                                        </p:tav>
                                      </p:tavLst>
                                    </p:anim>
                                    <p:anim calcmode="lin" valueType="num">
                                      <p:cBhvr>
                                        <p:cTn id="17" dur="500" fill="hold"/>
                                        <p:tgtEl>
                                          <p:spTgt spid="2"/>
                                        </p:tgtEl>
                                        <p:attrNameLst>
                                          <p:attrName>ppt_y</p:attrName>
                                        </p:attrNameLst>
                                      </p:cBhvr>
                                      <p:tavLst>
                                        <p:tav tm="0">
                                          <p:val>
                                            <p:strVal val="#ppt_y"/>
                                          </p:val>
                                        </p:tav>
                                        <p:tav tm="100000">
                                          <p:val>
                                            <p:strVal val="#ppt_y"/>
                                          </p:val>
                                        </p:tav>
                                      </p:tavLst>
                                    </p:anim>
                                    <p:animEffect transition="in" filter="fade">
                                      <p:cBhvr>
                                        <p:cTn id="18" dur="500"/>
                                        <p:tgtEl>
                                          <p:spTgt spid="2"/>
                                        </p:tgtEl>
                                      </p:cBhvr>
                                    </p:animEffect>
                                  </p:childTnLst>
                                </p:cTn>
                              </p:par>
                            </p:childTnLst>
                          </p:cTn>
                        </p:par>
                      </p:childTnLst>
                    </p:cTn>
                  </p:par>
                  <p:par>
                    <p:cTn id="19" fill="hold">
                      <p:stCondLst>
                        <p:cond delay="indefinite"/>
                      </p:stCondLst>
                      <p:childTnLst>
                        <p:par>
                          <p:cTn id="20" fill="hold">
                            <p:stCondLst>
                              <p:cond delay="0"/>
                            </p:stCondLst>
                            <p:childTnLst>
                              <p:par>
                                <p:cTn id="21" presetID="54" presetClass="entr" presetSubtype="0" accel="100000"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500" fill="hold"/>
                                        <p:tgtEl>
                                          <p:spTgt spid="3"/>
                                        </p:tgtEl>
                                        <p:attrNameLst>
                                          <p:attrName>ppt_w</p:attrName>
                                        </p:attrNameLst>
                                      </p:cBhvr>
                                      <p:tavLst>
                                        <p:tav tm="0">
                                          <p:val>
                                            <p:strVal val="#ppt_w*0.05"/>
                                          </p:val>
                                        </p:tav>
                                        <p:tav tm="100000">
                                          <p:val>
                                            <p:strVal val="#ppt_w"/>
                                          </p:val>
                                        </p:tav>
                                      </p:tavLst>
                                    </p:anim>
                                    <p:anim calcmode="lin" valueType="num">
                                      <p:cBhvr>
                                        <p:cTn id="24" dur="500" fill="hold"/>
                                        <p:tgtEl>
                                          <p:spTgt spid="3"/>
                                        </p:tgtEl>
                                        <p:attrNameLst>
                                          <p:attrName>ppt_h</p:attrName>
                                        </p:attrNameLst>
                                      </p:cBhvr>
                                      <p:tavLst>
                                        <p:tav tm="0">
                                          <p:val>
                                            <p:strVal val="#ppt_h"/>
                                          </p:val>
                                        </p:tav>
                                        <p:tav tm="100000">
                                          <p:val>
                                            <p:strVal val="#ppt_h"/>
                                          </p:val>
                                        </p:tav>
                                      </p:tavLst>
                                    </p:anim>
                                    <p:anim calcmode="lin" valueType="num">
                                      <p:cBhvr>
                                        <p:cTn id="25" dur="500" fill="hold"/>
                                        <p:tgtEl>
                                          <p:spTgt spid="3"/>
                                        </p:tgtEl>
                                        <p:attrNameLst>
                                          <p:attrName>ppt_x</p:attrName>
                                        </p:attrNameLst>
                                      </p:cBhvr>
                                      <p:tavLst>
                                        <p:tav tm="0">
                                          <p:val>
                                            <p:strVal val="#ppt_x-.2"/>
                                          </p:val>
                                        </p:tav>
                                        <p:tav tm="100000">
                                          <p:val>
                                            <p:strVal val="#ppt_x"/>
                                          </p:val>
                                        </p:tav>
                                      </p:tavLst>
                                    </p:anim>
                                    <p:anim calcmode="lin" valueType="num">
                                      <p:cBhvr>
                                        <p:cTn id="26" dur="500" fill="hold"/>
                                        <p:tgtEl>
                                          <p:spTgt spid="3"/>
                                        </p:tgtEl>
                                        <p:attrNameLst>
                                          <p:attrName>ppt_y</p:attrName>
                                        </p:attrNameLst>
                                      </p:cBhvr>
                                      <p:tavLst>
                                        <p:tav tm="0">
                                          <p:val>
                                            <p:strVal val="#ppt_y"/>
                                          </p:val>
                                        </p:tav>
                                        <p:tav tm="100000">
                                          <p:val>
                                            <p:strVal val="#ppt_y"/>
                                          </p:val>
                                        </p:tav>
                                      </p:tavLst>
                                    </p:anim>
                                    <p:animEffect transition="in" filter="fade">
                                      <p:cBhvr>
                                        <p:cTn id="2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914400"/>
            <a:ext cx="8305800" cy="1077218"/>
          </a:xfrm>
          <a:prstGeom prst="rect">
            <a:avLst/>
          </a:prstGeom>
        </p:spPr>
        <p:txBody>
          <a:bodyPr wrap="square">
            <a:spAutoFit/>
          </a:bodyPr>
          <a:lstStyle/>
          <a:p>
            <a:pPr indent="-514350" algn="just">
              <a:buClr>
                <a:srgbClr val="FFFF00"/>
              </a:buClr>
              <a:buFont typeface="Arial" pitchFamily="34" charset="0"/>
              <a:buChar char="•"/>
            </a:pPr>
            <a:r>
              <a:rPr lang="en-US" sz="3200" dirty="0" err="1" smtClean="0">
                <a:solidFill>
                  <a:srgbClr val="FF0000"/>
                </a:solidFill>
              </a:rPr>
              <a:t>Didynamous</a:t>
            </a:r>
            <a:r>
              <a:rPr lang="en-US" sz="3200" dirty="0" smtClean="0">
                <a:solidFill>
                  <a:srgbClr val="FFC000"/>
                </a:solidFill>
              </a:rPr>
              <a:t>, when two stamens are long and two short , as in (</a:t>
            </a:r>
            <a:r>
              <a:rPr lang="en-US" sz="3200" dirty="0" err="1" smtClean="0"/>
              <a:t>Scrophulariaceae</a:t>
            </a:r>
            <a:r>
              <a:rPr lang="en-US" sz="3200" dirty="0" smtClean="0"/>
              <a:t> )</a:t>
            </a:r>
            <a:endParaRPr lang="en-US" sz="3200" dirty="0">
              <a:solidFill>
                <a:srgbClr val="FFC000"/>
              </a:solidFill>
            </a:endParaRPr>
          </a:p>
        </p:txBody>
      </p:sp>
      <p:pic>
        <p:nvPicPr>
          <p:cNvPr id="3" name="Picture 5"/>
          <p:cNvPicPr>
            <a:picLocks noChangeAspect="1" noChangeArrowheads="1"/>
          </p:cNvPicPr>
          <p:nvPr/>
        </p:nvPicPr>
        <p:blipFill>
          <a:blip r:embed="rId2" cstate="email"/>
          <a:srcRect/>
          <a:stretch>
            <a:fillRect/>
          </a:stretch>
        </p:blipFill>
        <p:spPr bwMode="auto">
          <a:xfrm>
            <a:off x="1905000" y="2590800"/>
            <a:ext cx="4114800" cy="3723994"/>
          </a:xfrm>
          <a:prstGeom prst="rect">
            <a:avLst/>
          </a:prstGeom>
          <a:noFill/>
          <a:ln w="9525">
            <a:noFill/>
            <a:miter lim="800000"/>
            <a:headEnd/>
            <a:tailEnd/>
          </a:ln>
          <a:effectLst/>
        </p:spPr>
      </p:pic>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15"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1000" fill="hold"/>
                                        <p:tgtEl>
                                          <p:spTgt spid="2"/>
                                        </p:tgtEl>
                                        <p:attrNameLst>
                                          <p:attrName>ppt_w</p:attrName>
                                        </p:attrNameLst>
                                      </p:cBhvr>
                                      <p:tavLst>
                                        <p:tav tm="0">
                                          <p:val>
                                            <p:fltVal val="0"/>
                                          </p:val>
                                        </p:tav>
                                        <p:tav tm="100000">
                                          <p:val>
                                            <p:strVal val="#ppt_w"/>
                                          </p:val>
                                        </p:tav>
                                      </p:tavLst>
                                    </p:anim>
                                    <p:anim calcmode="lin" valueType="num">
                                      <p:cBhvr>
                                        <p:cTn id="15" dur="1000" fill="hold"/>
                                        <p:tgtEl>
                                          <p:spTgt spid="2"/>
                                        </p:tgtEl>
                                        <p:attrNameLst>
                                          <p:attrName>ppt_h</p:attrName>
                                        </p:attrNameLst>
                                      </p:cBhvr>
                                      <p:tavLst>
                                        <p:tav tm="0">
                                          <p:val>
                                            <p:fltVal val="0"/>
                                          </p:val>
                                        </p:tav>
                                        <p:tav tm="100000">
                                          <p:val>
                                            <p:strVal val="#ppt_h"/>
                                          </p:val>
                                        </p:tav>
                                      </p:tavLst>
                                    </p:anim>
                                    <p:anim calcmode="lin" valueType="num">
                                      <p:cBhvr>
                                        <p:cTn id="16"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7"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2514600"/>
            <a:ext cx="8229600" cy="1569660"/>
          </a:xfrm>
          <a:prstGeom prst="rect">
            <a:avLst/>
          </a:prstGeom>
        </p:spPr>
        <p:txBody>
          <a:bodyPr wrap="square">
            <a:spAutoFit/>
          </a:bodyPr>
          <a:lstStyle/>
          <a:p>
            <a:pPr marL="514350" indent="-514350">
              <a:buClr>
                <a:srgbClr val="FFC000"/>
              </a:buClr>
              <a:buFont typeface="+mj-lt"/>
              <a:buAutoNum type="arabicPeriod"/>
            </a:pPr>
            <a:r>
              <a:rPr lang="ar-SA" sz="3200" dirty="0" smtClean="0">
                <a:solidFill>
                  <a:srgbClr val="FFC000"/>
                </a:solidFill>
              </a:rPr>
              <a:t> </a:t>
            </a:r>
            <a:r>
              <a:rPr lang="en-US" sz="3200" dirty="0" err="1" smtClean="0">
                <a:solidFill>
                  <a:srgbClr val="92D050"/>
                </a:solidFill>
              </a:rPr>
              <a:t>Monodelphous</a:t>
            </a:r>
            <a:r>
              <a:rPr lang="en-US" sz="3200" dirty="0" smtClean="0">
                <a:solidFill>
                  <a:srgbClr val="FFC000"/>
                </a:solidFill>
              </a:rPr>
              <a:t>: Having stamen filaments united into a tube. As in </a:t>
            </a:r>
            <a:r>
              <a:rPr lang="en-US" sz="3200" dirty="0" err="1" smtClean="0">
                <a:solidFill>
                  <a:srgbClr val="FF0000"/>
                </a:solidFill>
              </a:rPr>
              <a:t>Malva</a:t>
            </a:r>
            <a:r>
              <a:rPr lang="en-US" sz="3200" dirty="0" smtClean="0"/>
              <a:t> </a:t>
            </a:r>
            <a:r>
              <a:rPr lang="en-US" sz="3200" dirty="0" smtClean="0">
                <a:solidFill>
                  <a:srgbClr val="FFC000"/>
                </a:solidFill>
              </a:rPr>
              <a:t>and</a:t>
            </a:r>
            <a:r>
              <a:rPr lang="en-US" sz="3200" dirty="0" smtClean="0"/>
              <a:t> </a:t>
            </a:r>
            <a:r>
              <a:rPr lang="en-US" sz="3200" dirty="0" err="1" smtClean="0">
                <a:solidFill>
                  <a:srgbClr val="FF0000"/>
                </a:solidFill>
              </a:rPr>
              <a:t>Oxalix</a:t>
            </a:r>
            <a:r>
              <a:rPr lang="en-US" sz="3200" dirty="0" smtClean="0"/>
              <a:t>.</a:t>
            </a:r>
          </a:p>
        </p:txBody>
      </p:sp>
      <p:pic>
        <p:nvPicPr>
          <p:cNvPr id="3" name="Picture 5"/>
          <p:cNvPicPr>
            <a:picLocks noChangeAspect="1" noChangeArrowheads="1"/>
          </p:cNvPicPr>
          <p:nvPr/>
        </p:nvPicPr>
        <p:blipFill>
          <a:blip r:embed="rId2" cstate="email"/>
          <a:srcRect/>
          <a:stretch>
            <a:fillRect/>
          </a:stretch>
        </p:blipFill>
        <p:spPr bwMode="auto">
          <a:xfrm>
            <a:off x="2819400" y="3962400"/>
            <a:ext cx="5410200" cy="2515763"/>
          </a:xfrm>
          <a:prstGeom prst="rect">
            <a:avLst/>
          </a:prstGeom>
          <a:noFill/>
          <a:ln w="9525">
            <a:noFill/>
            <a:miter lim="800000"/>
            <a:headEnd/>
            <a:tailEnd/>
          </a:ln>
          <a:effectLst/>
        </p:spPr>
      </p:pic>
      <p:sp>
        <p:nvSpPr>
          <p:cNvPr id="4" name="Rectangle 3"/>
          <p:cNvSpPr/>
          <p:nvPr/>
        </p:nvSpPr>
        <p:spPr>
          <a:xfrm>
            <a:off x="381000" y="762000"/>
            <a:ext cx="8229600" cy="1692771"/>
          </a:xfrm>
          <a:prstGeom prst="rect">
            <a:avLst/>
          </a:prstGeom>
        </p:spPr>
        <p:txBody>
          <a:bodyPr wrap="square">
            <a:spAutoFit/>
          </a:bodyPr>
          <a:lstStyle/>
          <a:p>
            <a:pPr algn="just"/>
            <a:r>
              <a:rPr lang="ar-SA" dirty="0" smtClean="0"/>
              <a:t> </a:t>
            </a:r>
            <a:r>
              <a:rPr lang="en-US" sz="3200" dirty="0" smtClean="0"/>
              <a:t>stamens can be united in groups or separated depends on the plant’s kind. </a:t>
            </a:r>
          </a:p>
          <a:p>
            <a:pPr algn="just"/>
            <a:r>
              <a:rPr lang="en-US" sz="4000" b="1" dirty="0" smtClean="0">
                <a:solidFill>
                  <a:srgbClr val="92D050"/>
                </a:solidFill>
              </a:rPr>
              <a:t>Filaments united:</a:t>
            </a:r>
          </a:p>
        </p:txBody>
      </p:sp>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000" fill="hold"/>
                                        <p:tgtEl>
                                          <p:spTgt spid="4">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4">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 calcmode="lin" valueType="num">
                                      <p:cBhvr>
                                        <p:cTn id="14" dur="1000" fill="hold"/>
                                        <p:tgtEl>
                                          <p:spTgt spid="4">
                                            <p:txEl>
                                              <p:pRg st="1" end="1"/>
                                            </p:txEl>
                                          </p:spTgt>
                                        </p:tgtEl>
                                        <p:attrNameLst>
                                          <p:attrName>ppt_x</p:attrName>
                                        </p:attrNameLst>
                                      </p:cBhvr>
                                      <p:tavLst>
                                        <p:tav tm="0">
                                          <p:val>
                                            <p:strVal val="#ppt_x-.2"/>
                                          </p:val>
                                        </p:tav>
                                        <p:tav tm="100000">
                                          <p:val>
                                            <p:strVal val="#ppt_x"/>
                                          </p:val>
                                        </p:tav>
                                      </p:tavLst>
                                    </p:anim>
                                    <p:anim calcmode="lin" valueType="num">
                                      <p:cBhvr>
                                        <p:cTn id="15" dur="1000" fill="hold"/>
                                        <p:tgtEl>
                                          <p:spTgt spid="4">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4">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2">
                                            <p:txEl>
                                              <p:pRg st="0" end="0"/>
                                            </p:txEl>
                                          </p:spTgt>
                                        </p:tgtEl>
                                        <p:attrNameLst>
                                          <p:attrName>style.visibility</p:attrName>
                                        </p:attrNameLst>
                                      </p:cBhvr>
                                      <p:to>
                                        <p:strVal val="visible"/>
                                      </p:to>
                                    </p:set>
                                    <p:anim calcmode="lin" valueType="num">
                                      <p:cBhvr additive="base">
                                        <p:cTn id="21"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ppt_x"/>
                                          </p:val>
                                        </p:tav>
                                        <p:tav tm="100000">
                                          <p:val>
                                            <p:strVal val="#ppt_x"/>
                                          </p:val>
                                        </p:tav>
                                      </p:tavLst>
                                    </p:anim>
                                    <p:anim calcmode="lin" valueType="num">
                                      <p:cBhvr additive="base">
                                        <p:cTn id="2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838200"/>
            <a:ext cx="7848600" cy="1569660"/>
          </a:xfrm>
          <a:prstGeom prst="rect">
            <a:avLst/>
          </a:prstGeom>
        </p:spPr>
        <p:txBody>
          <a:bodyPr wrap="square">
            <a:spAutoFit/>
          </a:bodyPr>
          <a:lstStyle/>
          <a:p>
            <a:pPr marL="514350" indent="-514350">
              <a:buClr>
                <a:srgbClr val="FFC000"/>
              </a:buClr>
              <a:buFont typeface="+mj-lt"/>
              <a:buAutoNum type="arabicPeriod" startAt="2"/>
            </a:pPr>
            <a:r>
              <a:rPr lang="en-US" sz="3200" dirty="0" err="1" smtClean="0">
                <a:solidFill>
                  <a:srgbClr val="FF0000"/>
                </a:solidFill>
              </a:rPr>
              <a:t>Diadelphous</a:t>
            </a:r>
            <a:r>
              <a:rPr lang="en-US" sz="3200" dirty="0" smtClean="0">
                <a:solidFill>
                  <a:srgbClr val="FFC000"/>
                </a:solidFill>
              </a:rPr>
              <a:t>: Having the filaments of a flower united into two groups, as in beans and peas (</a:t>
            </a:r>
            <a:r>
              <a:rPr lang="en-US" sz="3200" dirty="0" err="1" smtClean="0">
                <a:solidFill>
                  <a:srgbClr val="FF0000"/>
                </a:solidFill>
              </a:rPr>
              <a:t>Leguminosae</a:t>
            </a:r>
            <a:r>
              <a:rPr lang="en-US" sz="3200" dirty="0" smtClean="0">
                <a:solidFill>
                  <a:srgbClr val="FF0000"/>
                </a:solidFill>
              </a:rPr>
              <a:t> family</a:t>
            </a:r>
            <a:r>
              <a:rPr lang="en-US" dirty="0" smtClean="0"/>
              <a:t>)</a:t>
            </a:r>
            <a:endParaRPr lang="en-US" dirty="0"/>
          </a:p>
        </p:txBody>
      </p:sp>
      <p:pic>
        <p:nvPicPr>
          <p:cNvPr id="3" name="Picture 2"/>
          <p:cNvPicPr>
            <a:picLocks noChangeAspect="1" noChangeArrowheads="1"/>
          </p:cNvPicPr>
          <p:nvPr/>
        </p:nvPicPr>
        <p:blipFill>
          <a:blip r:embed="rId2" cstate="email"/>
          <a:srcRect/>
          <a:stretch>
            <a:fillRect/>
          </a:stretch>
        </p:blipFill>
        <p:spPr bwMode="auto">
          <a:xfrm>
            <a:off x="2057400" y="2971800"/>
            <a:ext cx="5562600" cy="2983828"/>
          </a:xfrm>
          <a:prstGeom prst="rect">
            <a:avLst/>
          </a:prstGeom>
          <a:noFill/>
          <a:ln w="9525">
            <a:noFill/>
            <a:miter lim="800000"/>
            <a:headEnd/>
            <a:tailEnd/>
          </a:ln>
          <a:effectLst/>
        </p:spPr>
      </p:pic>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2.5"/>
                                          </p:val>
                                        </p:tav>
                                        <p:tav tm="100000">
                                          <p:val>
                                            <p:strVal val="#ppt_w"/>
                                          </p:val>
                                        </p:tav>
                                      </p:tavLst>
                                    </p:anim>
                                    <p:anim calcmode="lin" valueType="num">
                                      <p:cBhvr>
                                        <p:cTn id="8" dur="500" fill="hold"/>
                                        <p:tgtEl>
                                          <p:spTgt spid="2"/>
                                        </p:tgtEl>
                                        <p:attrNameLst>
                                          <p:attrName>ppt_h</p:attrName>
                                        </p:attrNameLst>
                                      </p:cBhvr>
                                      <p:tavLst>
                                        <p:tav tm="0">
                                          <p:val>
                                            <p:strVal val="#ppt_h*0.01"/>
                                          </p:val>
                                        </p:tav>
                                        <p:tav tm="100000">
                                          <p:val>
                                            <p:strVal val="#ppt_h"/>
                                          </p:val>
                                        </p:tav>
                                      </p:tavLst>
                                    </p:anim>
                                    <p:anim calcmode="lin" valueType="num">
                                      <p:cBhvr>
                                        <p:cTn id="9" dur="500" fill="hold"/>
                                        <p:tgtEl>
                                          <p:spTgt spid="2"/>
                                        </p:tgtEl>
                                        <p:attrNameLst>
                                          <p:attrName>ppt_x</p:attrName>
                                        </p:attrNameLst>
                                      </p:cBhvr>
                                      <p:tavLst>
                                        <p:tav tm="0">
                                          <p:val>
                                            <p:strVal val="#ppt_x"/>
                                          </p:val>
                                        </p:tav>
                                        <p:tav tm="100000">
                                          <p:val>
                                            <p:strVal val="#ppt_x"/>
                                          </p:val>
                                        </p:tav>
                                      </p:tavLst>
                                    </p:anim>
                                    <p:anim calcmode="lin" valueType="num">
                                      <p:cBhvr>
                                        <p:cTn id="10" dur="500" fill="hold"/>
                                        <p:tgtEl>
                                          <p:spTgt spid="2"/>
                                        </p:tgtEl>
                                        <p:attrNameLst>
                                          <p:attrName>ppt_y</p:attrName>
                                        </p:attrNameLst>
                                      </p:cBhvr>
                                      <p:tavLst>
                                        <p:tav tm="0">
                                          <p:val>
                                            <p:strVal val="#ppt_h+1"/>
                                          </p:val>
                                        </p:tav>
                                        <p:tav tm="100000">
                                          <p:val>
                                            <p:strVal val="#ppt_y"/>
                                          </p:val>
                                        </p:tav>
                                      </p:tavLst>
                                    </p:anim>
                                    <p:animEffect transition="in" filter="fade">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strVal val="#ppt_w*0.05"/>
                                          </p:val>
                                        </p:tav>
                                        <p:tav tm="100000">
                                          <p:val>
                                            <p:strVal val="#ppt_w"/>
                                          </p:val>
                                        </p:tav>
                                      </p:tavLst>
                                    </p:anim>
                                    <p:anim calcmode="lin" valueType="num">
                                      <p:cBhvr>
                                        <p:cTn id="17" dur="500" fill="hold"/>
                                        <p:tgtEl>
                                          <p:spTgt spid="3"/>
                                        </p:tgtEl>
                                        <p:attrNameLst>
                                          <p:attrName>ppt_h</p:attrName>
                                        </p:attrNameLst>
                                      </p:cBhvr>
                                      <p:tavLst>
                                        <p:tav tm="0">
                                          <p:val>
                                            <p:strVal val="#ppt_h"/>
                                          </p:val>
                                        </p:tav>
                                        <p:tav tm="100000">
                                          <p:val>
                                            <p:strVal val="#ppt_h"/>
                                          </p:val>
                                        </p:tav>
                                      </p:tavLst>
                                    </p:anim>
                                    <p:anim calcmode="lin" valueType="num">
                                      <p:cBhvr>
                                        <p:cTn id="18" dur="500" fill="hold"/>
                                        <p:tgtEl>
                                          <p:spTgt spid="3"/>
                                        </p:tgtEl>
                                        <p:attrNameLst>
                                          <p:attrName>ppt_x</p:attrName>
                                        </p:attrNameLst>
                                      </p:cBhvr>
                                      <p:tavLst>
                                        <p:tav tm="0">
                                          <p:val>
                                            <p:strVal val="#ppt_x-.2"/>
                                          </p:val>
                                        </p:tav>
                                        <p:tav tm="100000">
                                          <p:val>
                                            <p:strVal val="#ppt_x"/>
                                          </p:val>
                                        </p:tav>
                                      </p:tavLst>
                                    </p:anim>
                                    <p:anim calcmode="lin" valueType="num">
                                      <p:cBhvr>
                                        <p:cTn id="19" dur="500" fill="hold"/>
                                        <p:tgtEl>
                                          <p:spTgt spid="3"/>
                                        </p:tgtEl>
                                        <p:attrNameLst>
                                          <p:attrName>ppt_y</p:attrName>
                                        </p:attrNameLst>
                                      </p:cBhvr>
                                      <p:tavLst>
                                        <p:tav tm="0">
                                          <p:val>
                                            <p:strVal val="#ppt_y"/>
                                          </p:val>
                                        </p:tav>
                                        <p:tav tm="100000">
                                          <p:val>
                                            <p:strVal val="#ppt_y"/>
                                          </p:val>
                                        </p:tav>
                                      </p:tavLst>
                                    </p:anim>
                                    <p:animEffect transition="in" filter="fade">
                                      <p:cBhvr>
                                        <p:cTn id="2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685800"/>
            <a:ext cx="7848600" cy="2062103"/>
          </a:xfrm>
          <a:prstGeom prst="rect">
            <a:avLst/>
          </a:prstGeom>
        </p:spPr>
        <p:txBody>
          <a:bodyPr wrap="square">
            <a:spAutoFit/>
          </a:bodyPr>
          <a:lstStyle/>
          <a:p>
            <a:pPr marL="514350" indent="-514350" algn="just">
              <a:buClr>
                <a:srgbClr val="FFC000"/>
              </a:buClr>
              <a:buFont typeface="+mj-lt"/>
              <a:buAutoNum type="arabicPeriod" startAt="3"/>
            </a:pPr>
            <a:r>
              <a:rPr lang="ar-SA" sz="3200" dirty="0" smtClean="0">
                <a:solidFill>
                  <a:srgbClr val="FF0000"/>
                </a:solidFill>
              </a:rPr>
              <a:t> </a:t>
            </a:r>
            <a:r>
              <a:rPr lang="en-US" sz="3200" dirty="0" err="1" smtClean="0">
                <a:solidFill>
                  <a:srgbClr val="FF0000"/>
                </a:solidFill>
              </a:rPr>
              <a:t>Polyadelphous</a:t>
            </a:r>
            <a:r>
              <a:rPr lang="en-US" sz="3200" dirty="0" smtClean="0">
                <a:solidFill>
                  <a:srgbClr val="FF0000"/>
                </a:solidFill>
              </a:rPr>
              <a:t>: </a:t>
            </a:r>
            <a:r>
              <a:rPr lang="en-US" sz="3200" dirty="0" smtClean="0">
                <a:solidFill>
                  <a:srgbClr val="FFC000"/>
                </a:solidFill>
              </a:rPr>
              <a:t>Having the filaments of a flower united so that they are arranged in three or more groups. As in </a:t>
            </a:r>
            <a:r>
              <a:rPr lang="en-US" sz="3200" dirty="0" smtClean="0">
                <a:solidFill>
                  <a:srgbClr val="FF0000"/>
                </a:solidFill>
              </a:rPr>
              <a:t>Mallow</a:t>
            </a:r>
            <a:r>
              <a:rPr lang="en-US" sz="3200" dirty="0" smtClean="0"/>
              <a:t>, </a:t>
            </a:r>
            <a:r>
              <a:rPr lang="en-US" sz="3200" dirty="0" smtClean="0">
                <a:solidFill>
                  <a:srgbClr val="FF0000"/>
                </a:solidFill>
              </a:rPr>
              <a:t>citrus fruit</a:t>
            </a:r>
            <a:r>
              <a:rPr lang="en-US" sz="3200" dirty="0" smtClean="0"/>
              <a:t>s.</a:t>
            </a:r>
          </a:p>
        </p:txBody>
      </p:sp>
      <p:pic>
        <p:nvPicPr>
          <p:cNvPr id="3" name="Picture 3"/>
          <p:cNvPicPr>
            <a:picLocks noChangeAspect="1" noChangeArrowheads="1"/>
          </p:cNvPicPr>
          <p:nvPr/>
        </p:nvPicPr>
        <p:blipFill>
          <a:blip r:embed="rId2" cstate="email"/>
          <a:srcRect/>
          <a:stretch>
            <a:fillRect/>
          </a:stretch>
        </p:blipFill>
        <p:spPr bwMode="auto">
          <a:xfrm>
            <a:off x="1752600" y="3124200"/>
            <a:ext cx="5740217" cy="2971800"/>
          </a:xfrm>
          <a:prstGeom prst="rect">
            <a:avLst/>
          </a:prstGeom>
          <a:noFill/>
          <a:ln w="9525">
            <a:noFill/>
            <a:miter lim="800000"/>
            <a:headEnd/>
            <a:tailEnd/>
          </a:ln>
          <a:effectLst/>
        </p:spPr>
      </p:pic>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05"/>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 calcmode="lin" valueType="num">
                                      <p:cBhvr>
                                        <p:cTn id="9" dur="500" fill="hold"/>
                                        <p:tgtEl>
                                          <p:spTgt spid="2"/>
                                        </p:tgtEl>
                                        <p:attrNameLst>
                                          <p:attrName>ppt_x</p:attrName>
                                        </p:attrNameLst>
                                      </p:cBhvr>
                                      <p:tavLst>
                                        <p:tav tm="0">
                                          <p:val>
                                            <p:strVal val="#ppt_x-.2"/>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animEffect transition="in" filter="fade">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58" presetClass="entr" presetSubtype="0" accel="100000" fill="hold" nodeType="click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strVal val="#ppt_w*2.5"/>
                                          </p:val>
                                        </p:tav>
                                        <p:tav tm="100000">
                                          <p:val>
                                            <p:strVal val="#ppt_w"/>
                                          </p:val>
                                        </p:tav>
                                      </p:tavLst>
                                    </p:anim>
                                    <p:anim calcmode="lin" valueType="num">
                                      <p:cBhvr>
                                        <p:cTn id="17" dur="500" fill="hold"/>
                                        <p:tgtEl>
                                          <p:spTgt spid="3"/>
                                        </p:tgtEl>
                                        <p:attrNameLst>
                                          <p:attrName>ppt_h</p:attrName>
                                        </p:attrNameLst>
                                      </p:cBhvr>
                                      <p:tavLst>
                                        <p:tav tm="0">
                                          <p:val>
                                            <p:strVal val="#ppt_h*0.01"/>
                                          </p:val>
                                        </p:tav>
                                        <p:tav tm="100000">
                                          <p:val>
                                            <p:strVal val="#ppt_h"/>
                                          </p:val>
                                        </p:tav>
                                      </p:tavLst>
                                    </p:anim>
                                    <p:anim calcmode="lin" valueType="num">
                                      <p:cBhvr>
                                        <p:cTn id="18" dur="500" fill="hold"/>
                                        <p:tgtEl>
                                          <p:spTgt spid="3"/>
                                        </p:tgtEl>
                                        <p:attrNameLst>
                                          <p:attrName>ppt_x</p:attrName>
                                        </p:attrNameLst>
                                      </p:cBhvr>
                                      <p:tavLst>
                                        <p:tav tm="0">
                                          <p:val>
                                            <p:strVal val="#ppt_x"/>
                                          </p:val>
                                        </p:tav>
                                        <p:tav tm="100000">
                                          <p:val>
                                            <p:strVal val="#ppt_x"/>
                                          </p:val>
                                        </p:tav>
                                      </p:tavLst>
                                    </p:anim>
                                    <p:anim calcmode="lin" valueType="num">
                                      <p:cBhvr>
                                        <p:cTn id="19" dur="500" fill="hold"/>
                                        <p:tgtEl>
                                          <p:spTgt spid="3"/>
                                        </p:tgtEl>
                                        <p:attrNameLst>
                                          <p:attrName>ppt_y</p:attrName>
                                        </p:attrNameLst>
                                      </p:cBhvr>
                                      <p:tavLst>
                                        <p:tav tm="0">
                                          <p:val>
                                            <p:strVal val="#ppt_h+1"/>
                                          </p:val>
                                        </p:tav>
                                        <p:tav tm="100000">
                                          <p:val>
                                            <p:strVal val="#ppt_y"/>
                                          </p:val>
                                        </p:tav>
                                      </p:tavLst>
                                    </p:anim>
                                    <p:animEffect transition="in" filter="fade">
                                      <p:cBhvr>
                                        <p:cTn id="2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457200"/>
            <a:ext cx="4039888" cy="769441"/>
          </a:xfrm>
          <a:prstGeom prst="rect">
            <a:avLst/>
          </a:prstGeom>
        </p:spPr>
        <p:txBody>
          <a:bodyPr wrap="none">
            <a:spAutoFit/>
          </a:bodyPr>
          <a:lstStyle/>
          <a:p>
            <a:pPr algn="just"/>
            <a:r>
              <a:rPr lang="en-US" sz="4400" b="1" dirty="0" smtClean="0">
                <a:solidFill>
                  <a:srgbClr val="FFFF00"/>
                </a:solidFill>
              </a:rPr>
              <a:t>Anther fusion:</a:t>
            </a:r>
          </a:p>
        </p:txBody>
      </p:sp>
      <p:sp>
        <p:nvSpPr>
          <p:cNvPr id="3" name="Rectangle 2"/>
          <p:cNvSpPr/>
          <p:nvPr/>
        </p:nvSpPr>
        <p:spPr>
          <a:xfrm>
            <a:off x="304800" y="2590800"/>
            <a:ext cx="8153400" cy="584775"/>
          </a:xfrm>
          <a:prstGeom prst="rect">
            <a:avLst/>
          </a:prstGeom>
        </p:spPr>
        <p:txBody>
          <a:bodyPr wrap="square">
            <a:spAutoFit/>
          </a:bodyPr>
          <a:lstStyle/>
          <a:p>
            <a:pPr marL="514350" indent="-514350" algn="just">
              <a:buClr>
                <a:srgbClr val="FFC000"/>
              </a:buClr>
            </a:pPr>
            <a:r>
              <a:rPr lang="ar-SA" dirty="0" smtClean="0">
                <a:solidFill>
                  <a:srgbClr val="FFC000"/>
                </a:solidFill>
              </a:rPr>
              <a:t> </a:t>
            </a:r>
            <a:r>
              <a:rPr lang="en-US" sz="3200" dirty="0" smtClean="0">
                <a:solidFill>
                  <a:srgbClr val="FFC000"/>
                </a:solidFill>
              </a:rPr>
              <a:t>1.  Anther tube</a:t>
            </a:r>
          </a:p>
        </p:txBody>
      </p:sp>
      <p:sp>
        <p:nvSpPr>
          <p:cNvPr id="5" name="Rectangle 4"/>
          <p:cNvSpPr/>
          <p:nvPr/>
        </p:nvSpPr>
        <p:spPr>
          <a:xfrm>
            <a:off x="457200" y="3581400"/>
            <a:ext cx="8153400" cy="584775"/>
          </a:xfrm>
          <a:prstGeom prst="rect">
            <a:avLst/>
          </a:prstGeom>
        </p:spPr>
        <p:txBody>
          <a:bodyPr wrap="square">
            <a:spAutoFit/>
          </a:bodyPr>
          <a:lstStyle/>
          <a:p>
            <a:pPr marL="514350" indent="-514350" algn="just">
              <a:buClr>
                <a:srgbClr val="FFC000"/>
              </a:buClr>
              <a:buFont typeface="+mj-lt"/>
              <a:buAutoNum type="arabicPeriod" startAt="2"/>
            </a:pPr>
            <a:r>
              <a:rPr lang="en-US" sz="3200" dirty="0" err="1" smtClean="0">
                <a:solidFill>
                  <a:srgbClr val="FF0000"/>
                </a:solidFill>
              </a:rPr>
              <a:t>Gynostegium</a:t>
            </a:r>
            <a:r>
              <a:rPr lang="en-US" sz="3200" dirty="0" smtClean="0">
                <a:solidFill>
                  <a:srgbClr val="FFC000"/>
                </a:solidFill>
              </a:rPr>
              <a:t> as in (</a:t>
            </a:r>
            <a:r>
              <a:rPr lang="en-US" sz="3200" dirty="0" err="1" smtClean="0">
                <a:solidFill>
                  <a:srgbClr val="FFC000"/>
                </a:solidFill>
              </a:rPr>
              <a:t>asclepiadaceae</a:t>
            </a:r>
            <a:r>
              <a:rPr lang="en-US" sz="3200" dirty="0" smtClean="0">
                <a:solidFill>
                  <a:srgbClr val="FFC000"/>
                </a:solidFill>
              </a:rPr>
              <a:t>)</a:t>
            </a:r>
          </a:p>
        </p:txBody>
      </p:sp>
      <p:pic>
        <p:nvPicPr>
          <p:cNvPr id="6" name="Picture 3"/>
          <p:cNvPicPr>
            <a:picLocks noChangeAspect="1" noChangeArrowheads="1"/>
          </p:cNvPicPr>
          <p:nvPr/>
        </p:nvPicPr>
        <p:blipFill>
          <a:blip r:embed="rId2" cstate="email"/>
          <a:srcRect/>
          <a:stretch>
            <a:fillRect/>
          </a:stretch>
        </p:blipFill>
        <p:spPr bwMode="auto">
          <a:xfrm>
            <a:off x="4572000" y="1295400"/>
            <a:ext cx="3858126" cy="1981200"/>
          </a:xfrm>
          <a:prstGeom prst="rect">
            <a:avLst/>
          </a:prstGeom>
          <a:noFill/>
          <a:ln w="9525">
            <a:noFill/>
            <a:miter lim="800000"/>
            <a:headEnd/>
            <a:tailEnd/>
          </a:ln>
          <a:effectLst/>
        </p:spPr>
      </p:pic>
      <p:pic>
        <p:nvPicPr>
          <p:cNvPr id="7" name="Picture 4"/>
          <p:cNvPicPr>
            <a:picLocks noChangeAspect="1" noChangeArrowheads="1"/>
          </p:cNvPicPr>
          <p:nvPr/>
        </p:nvPicPr>
        <p:blipFill>
          <a:blip r:embed="rId3" cstate="email"/>
          <a:srcRect/>
          <a:stretch>
            <a:fillRect/>
          </a:stretch>
        </p:blipFill>
        <p:spPr bwMode="auto">
          <a:xfrm>
            <a:off x="4572000" y="4406568"/>
            <a:ext cx="3752850" cy="2105357"/>
          </a:xfrm>
          <a:prstGeom prst="rect">
            <a:avLst/>
          </a:prstGeom>
          <a:noFill/>
          <a:ln w="9525">
            <a:noFill/>
            <a:miter lim="800000"/>
            <a:headEnd/>
            <a:tailEnd/>
          </a:ln>
          <a:effectLst/>
        </p:spPr>
      </p:pic>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2.5"/>
                                          </p:val>
                                        </p:tav>
                                        <p:tav tm="100000">
                                          <p:val>
                                            <p:strVal val="#ppt_w"/>
                                          </p:val>
                                        </p:tav>
                                      </p:tavLst>
                                    </p:anim>
                                    <p:anim calcmode="lin" valueType="num">
                                      <p:cBhvr>
                                        <p:cTn id="8" dur="500" fill="hold"/>
                                        <p:tgtEl>
                                          <p:spTgt spid="2"/>
                                        </p:tgtEl>
                                        <p:attrNameLst>
                                          <p:attrName>ppt_h</p:attrName>
                                        </p:attrNameLst>
                                      </p:cBhvr>
                                      <p:tavLst>
                                        <p:tav tm="0">
                                          <p:val>
                                            <p:strVal val="#ppt_h*0.01"/>
                                          </p:val>
                                        </p:tav>
                                        <p:tav tm="100000">
                                          <p:val>
                                            <p:strVal val="#ppt_h"/>
                                          </p:val>
                                        </p:tav>
                                      </p:tavLst>
                                    </p:anim>
                                    <p:anim calcmode="lin" valueType="num">
                                      <p:cBhvr>
                                        <p:cTn id="9" dur="500" fill="hold"/>
                                        <p:tgtEl>
                                          <p:spTgt spid="2"/>
                                        </p:tgtEl>
                                        <p:attrNameLst>
                                          <p:attrName>ppt_x</p:attrName>
                                        </p:attrNameLst>
                                      </p:cBhvr>
                                      <p:tavLst>
                                        <p:tav tm="0">
                                          <p:val>
                                            <p:strVal val="#ppt_x"/>
                                          </p:val>
                                        </p:tav>
                                        <p:tav tm="100000">
                                          <p:val>
                                            <p:strVal val="#ppt_x"/>
                                          </p:val>
                                        </p:tav>
                                      </p:tavLst>
                                    </p:anim>
                                    <p:anim calcmode="lin" valueType="num">
                                      <p:cBhvr>
                                        <p:cTn id="10" dur="500" fill="hold"/>
                                        <p:tgtEl>
                                          <p:spTgt spid="2"/>
                                        </p:tgtEl>
                                        <p:attrNameLst>
                                          <p:attrName>ppt_y</p:attrName>
                                        </p:attrNameLst>
                                      </p:cBhvr>
                                      <p:tavLst>
                                        <p:tav tm="0">
                                          <p:val>
                                            <p:strVal val="#ppt_h+1"/>
                                          </p:val>
                                        </p:tav>
                                        <p:tav tm="100000">
                                          <p:val>
                                            <p:strVal val="#ppt_y"/>
                                          </p:val>
                                        </p:tav>
                                      </p:tavLst>
                                    </p:anim>
                                    <p:animEffect transition="in" filter="fade">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58" presetClass="entr" presetSubtype="0" accel="100000" fill="hold" grpId="0" nodeType="click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strVal val="#ppt_w*2.5"/>
                                          </p:val>
                                        </p:tav>
                                        <p:tav tm="100000">
                                          <p:val>
                                            <p:strVal val="#ppt_w"/>
                                          </p:val>
                                        </p:tav>
                                      </p:tavLst>
                                    </p:anim>
                                    <p:anim calcmode="lin" valueType="num">
                                      <p:cBhvr>
                                        <p:cTn id="17" dur="500" fill="hold"/>
                                        <p:tgtEl>
                                          <p:spTgt spid="3"/>
                                        </p:tgtEl>
                                        <p:attrNameLst>
                                          <p:attrName>ppt_h</p:attrName>
                                        </p:attrNameLst>
                                      </p:cBhvr>
                                      <p:tavLst>
                                        <p:tav tm="0">
                                          <p:val>
                                            <p:strVal val="#ppt_h*0.01"/>
                                          </p:val>
                                        </p:tav>
                                        <p:tav tm="100000">
                                          <p:val>
                                            <p:strVal val="#ppt_h"/>
                                          </p:val>
                                        </p:tav>
                                      </p:tavLst>
                                    </p:anim>
                                    <p:anim calcmode="lin" valueType="num">
                                      <p:cBhvr>
                                        <p:cTn id="18" dur="500" fill="hold"/>
                                        <p:tgtEl>
                                          <p:spTgt spid="3"/>
                                        </p:tgtEl>
                                        <p:attrNameLst>
                                          <p:attrName>ppt_x</p:attrName>
                                        </p:attrNameLst>
                                      </p:cBhvr>
                                      <p:tavLst>
                                        <p:tav tm="0">
                                          <p:val>
                                            <p:strVal val="#ppt_x"/>
                                          </p:val>
                                        </p:tav>
                                        <p:tav tm="100000">
                                          <p:val>
                                            <p:strVal val="#ppt_x"/>
                                          </p:val>
                                        </p:tav>
                                      </p:tavLst>
                                    </p:anim>
                                    <p:anim calcmode="lin" valueType="num">
                                      <p:cBhvr>
                                        <p:cTn id="19" dur="500" fill="hold"/>
                                        <p:tgtEl>
                                          <p:spTgt spid="3"/>
                                        </p:tgtEl>
                                        <p:attrNameLst>
                                          <p:attrName>ppt_y</p:attrName>
                                        </p:attrNameLst>
                                      </p:cBhvr>
                                      <p:tavLst>
                                        <p:tav tm="0">
                                          <p:val>
                                            <p:strVal val="#ppt_h+1"/>
                                          </p:val>
                                        </p:tav>
                                        <p:tav tm="100000">
                                          <p:val>
                                            <p:strVal val="#ppt_y"/>
                                          </p:val>
                                        </p:tav>
                                      </p:tavLst>
                                    </p:anim>
                                    <p:animEffect transition="in" filter="fade">
                                      <p:cBhvr>
                                        <p:cTn id="20" dur="500"/>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29" presetClass="entr" presetSubtype="0"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1000" fill="hold"/>
                                        <p:tgtEl>
                                          <p:spTgt spid="6"/>
                                        </p:tgtEl>
                                        <p:attrNameLst>
                                          <p:attrName>ppt_x</p:attrName>
                                        </p:attrNameLst>
                                      </p:cBhvr>
                                      <p:tavLst>
                                        <p:tav tm="0">
                                          <p:val>
                                            <p:strVal val="#ppt_x-.2"/>
                                          </p:val>
                                        </p:tav>
                                        <p:tav tm="100000">
                                          <p:val>
                                            <p:strVal val="#ppt_x"/>
                                          </p:val>
                                        </p:tav>
                                      </p:tavLst>
                                    </p:anim>
                                    <p:anim calcmode="lin" valueType="num">
                                      <p:cBhvr>
                                        <p:cTn id="26"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27" dur="10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58" presetClass="entr" presetSubtype="0" accel="100000" fill="hold" grpId="0" nodeType="click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p:cTn id="32" dur="500" fill="hold"/>
                                        <p:tgtEl>
                                          <p:spTgt spid="5"/>
                                        </p:tgtEl>
                                        <p:attrNameLst>
                                          <p:attrName>ppt_w</p:attrName>
                                        </p:attrNameLst>
                                      </p:cBhvr>
                                      <p:tavLst>
                                        <p:tav tm="0">
                                          <p:val>
                                            <p:strVal val="#ppt_w*2.5"/>
                                          </p:val>
                                        </p:tav>
                                        <p:tav tm="100000">
                                          <p:val>
                                            <p:strVal val="#ppt_w"/>
                                          </p:val>
                                        </p:tav>
                                      </p:tavLst>
                                    </p:anim>
                                    <p:anim calcmode="lin" valueType="num">
                                      <p:cBhvr>
                                        <p:cTn id="33" dur="500" fill="hold"/>
                                        <p:tgtEl>
                                          <p:spTgt spid="5"/>
                                        </p:tgtEl>
                                        <p:attrNameLst>
                                          <p:attrName>ppt_h</p:attrName>
                                        </p:attrNameLst>
                                      </p:cBhvr>
                                      <p:tavLst>
                                        <p:tav tm="0">
                                          <p:val>
                                            <p:strVal val="#ppt_h*0.01"/>
                                          </p:val>
                                        </p:tav>
                                        <p:tav tm="100000">
                                          <p:val>
                                            <p:strVal val="#ppt_h"/>
                                          </p:val>
                                        </p:tav>
                                      </p:tavLst>
                                    </p:anim>
                                    <p:anim calcmode="lin" valueType="num">
                                      <p:cBhvr>
                                        <p:cTn id="34" dur="500" fill="hold"/>
                                        <p:tgtEl>
                                          <p:spTgt spid="5"/>
                                        </p:tgtEl>
                                        <p:attrNameLst>
                                          <p:attrName>ppt_x</p:attrName>
                                        </p:attrNameLst>
                                      </p:cBhvr>
                                      <p:tavLst>
                                        <p:tav tm="0">
                                          <p:val>
                                            <p:strVal val="#ppt_x"/>
                                          </p:val>
                                        </p:tav>
                                        <p:tav tm="100000">
                                          <p:val>
                                            <p:strVal val="#ppt_x"/>
                                          </p:val>
                                        </p:tav>
                                      </p:tavLst>
                                    </p:anim>
                                    <p:anim calcmode="lin" valueType="num">
                                      <p:cBhvr>
                                        <p:cTn id="35" dur="500" fill="hold"/>
                                        <p:tgtEl>
                                          <p:spTgt spid="5"/>
                                        </p:tgtEl>
                                        <p:attrNameLst>
                                          <p:attrName>ppt_y</p:attrName>
                                        </p:attrNameLst>
                                      </p:cBhvr>
                                      <p:tavLst>
                                        <p:tav tm="0">
                                          <p:val>
                                            <p:strVal val="#ppt_h+1"/>
                                          </p:val>
                                        </p:tav>
                                        <p:tav tm="100000">
                                          <p:val>
                                            <p:strVal val="#ppt_y"/>
                                          </p:val>
                                        </p:tav>
                                      </p:tavLst>
                                    </p:anim>
                                    <p:animEffect transition="in" filter="fade">
                                      <p:cBhvr>
                                        <p:cTn id="36" dur="500"/>
                                        <p:tgtEl>
                                          <p:spTgt spid="5"/>
                                        </p:tgtEl>
                                      </p:cBhvr>
                                    </p:animEffect>
                                  </p:childTnLst>
                                </p:cTn>
                              </p:par>
                            </p:childTnLst>
                          </p:cTn>
                        </p:par>
                      </p:childTnLst>
                    </p:cTn>
                  </p:par>
                  <p:par>
                    <p:cTn id="37" fill="hold">
                      <p:stCondLst>
                        <p:cond delay="indefinite"/>
                      </p:stCondLst>
                      <p:childTnLst>
                        <p:par>
                          <p:cTn id="38" fill="hold">
                            <p:stCondLst>
                              <p:cond delay="0"/>
                            </p:stCondLst>
                            <p:childTnLst>
                              <p:par>
                                <p:cTn id="39" presetID="58" presetClass="entr" presetSubtype="0" accel="100000" fill="hold" nodeType="click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p:cTn id="41" dur="500" fill="hold"/>
                                        <p:tgtEl>
                                          <p:spTgt spid="7"/>
                                        </p:tgtEl>
                                        <p:attrNameLst>
                                          <p:attrName>ppt_w</p:attrName>
                                        </p:attrNameLst>
                                      </p:cBhvr>
                                      <p:tavLst>
                                        <p:tav tm="0">
                                          <p:val>
                                            <p:strVal val="#ppt_w*2.5"/>
                                          </p:val>
                                        </p:tav>
                                        <p:tav tm="100000">
                                          <p:val>
                                            <p:strVal val="#ppt_w"/>
                                          </p:val>
                                        </p:tav>
                                      </p:tavLst>
                                    </p:anim>
                                    <p:anim calcmode="lin" valueType="num">
                                      <p:cBhvr>
                                        <p:cTn id="42" dur="500" fill="hold"/>
                                        <p:tgtEl>
                                          <p:spTgt spid="7"/>
                                        </p:tgtEl>
                                        <p:attrNameLst>
                                          <p:attrName>ppt_h</p:attrName>
                                        </p:attrNameLst>
                                      </p:cBhvr>
                                      <p:tavLst>
                                        <p:tav tm="0">
                                          <p:val>
                                            <p:strVal val="#ppt_h*0.01"/>
                                          </p:val>
                                        </p:tav>
                                        <p:tav tm="100000">
                                          <p:val>
                                            <p:strVal val="#ppt_h"/>
                                          </p:val>
                                        </p:tav>
                                      </p:tavLst>
                                    </p:anim>
                                    <p:anim calcmode="lin" valueType="num">
                                      <p:cBhvr>
                                        <p:cTn id="43" dur="500" fill="hold"/>
                                        <p:tgtEl>
                                          <p:spTgt spid="7"/>
                                        </p:tgtEl>
                                        <p:attrNameLst>
                                          <p:attrName>ppt_x</p:attrName>
                                        </p:attrNameLst>
                                      </p:cBhvr>
                                      <p:tavLst>
                                        <p:tav tm="0">
                                          <p:val>
                                            <p:strVal val="#ppt_x"/>
                                          </p:val>
                                        </p:tav>
                                        <p:tav tm="100000">
                                          <p:val>
                                            <p:strVal val="#ppt_x"/>
                                          </p:val>
                                        </p:tav>
                                      </p:tavLst>
                                    </p:anim>
                                    <p:anim calcmode="lin" valueType="num">
                                      <p:cBhvr>
                                        <p:cTn id="44" dur="500" fill="hold"/>
                                        <p:tgtEl>
                                          <p:spTgt spid="7"/>
                                        </p:tgtEl>
                                        <p:attrNameLst>
                                          <p:attrName>ppt_y</p:attrName>
                                        </p:attrNameLst>
                                      </p:cBhvr>
                                      <p:tavLst>
                                        <p:tav tm="0">
                                          <p:val>
                                            <p:strVal val="#ppt_h+1"/>
                                          </p:val>
                                        </p:tav>
                                        <p:tav tm="100000">
                                          <p:val>
                                            <p:strVal val="#ppt_y"/>
                                          </p:val>
                                        </p:tav>
                                      </p:tavLst>
                                    </p:anim>
                                    <p:animEffect transition="in" filter="fade">
                                      <p:cBhvr>
                                        <p:cTn id="4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685800"/>
            <a:ext cx="8001000" cy="1077218"/>
          </a:xfrm>
          <a:prstGeom prst="rect">
            <a:avLst/>
          </a:prstGeom>
        </p:spPr>
        <p:txBody>
          <a:bodyPr wrap="square">
            <a:spAutoFit/>
          </a:bodyPr>
          <a:lstStyle/>
          <a:p>
            <a:pPr algn="just">
              <a:buClr>
                <a:srgbClr val="FFC000"/>
              </a:buClr>
              <a:buFont typeface="Wingdings" pitchFamily="2" charset="2"/>
              <a:buChar char="v"/>
            </a:pPr>
            <a:r>
              <a:rPr lang="en-US" sz="3200" dirty="0" smtClean="0">
                <a:solidFill>
                  <a:srgbClr val="00B050"/>
                </a:solidFill>
              </a:rPr>
              <a:t>Stamen may be branching and the shape of the tree such as: </a:t>
            </a:r>
            <a:r>
              <a:rPr lang="en-US" sz="3200" dirty="0" smtClean="0">
                <a:solidFill>
                  <a:srgbClr val="FF0000"/>
                </a:solidFill>
              </a:rPr>
              <a:t>Castor</a:t>
            </a:r>
            <a:r>
              <a:rPr lang="en-US" sz="3200" dirty="0" smtClean="0">
                <a:solidFill>
                  <a:srgbClr val="00B050"/>
                </a:solidFill>
              </a:rPr>
              <a:t>.</a:t>
            </a:r>
            <a:endParaRPr lang="en-US" sz="3200" dirty="0">
              <a:solidFill>
                <a:srgbClr val="00B050"/>
              </a:solidFill>
            </a:endParaRPr>
          </a:p>
        </p:txBody>
      </p:sp>
      <p:pic>
        <p:nvPicPr>
          <p:cNvPr id="5" name="Picture 4"/>
          <p:cNvPicPr>
            <a:picLocks noChangeAspect="1" noChangeArrowheads="1"/>
          </p:cNvPicPr>
          <p:nvPr/>
        </p:nvPicPr>
        <p:blipFill>
          <a:blip r:embed="rId2" cstate="email"/>
          <a:srcRect/>
          <a:stretch>
            <a:fillRect/>
          </a:stretch>
        </p:blipFill>
        <p:spPr bwMode="auto">
          <a:xfrm>
            <a:off x="533400" y="3048000"/>
            <a:ext cx="7828889" cy="2817813"/>
          </a:xfrm>
          <a:prstGeom prst="rect">
            <a:avLst/>
          </a:prstGeom>
          <a:noFill/>
          <a:ln w="9525">
            <a:noFill/>
            <a:miter lim="800000"/>
            <a:headEnd/>
            <a:tailEnd/>
          </a:ln>
          <a:effectLst/>
        </p:spPr>
      </p:pic>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strVal val="#ppt_w*0.05"/>
                                          </p:val>
                                        </p:tav>
                                        <p:tav tm="100000">
                                          <p:val>
                                            <p:strVal val="#ppt_w"/>
                                          </p:val>
                                        </p:tav>
                                      </p:tavLst>
                                    </p:anim>
                                    <p:anim calcmode="lin" valueType="num">
                                      <p:cBhvr>
                                        <p:cTn id="8" dur="500" fill="hold"/>
                                        <p:tgtEl>
                                          <p:spTgt spid="5"/>
                                        </p:tgtEl>
                                        <p:attrNameLst>
                                          <p:attrName>ppt_h</p:attrName>
                                        </p:attrNameLst>
                                      </p:cBhvr>
                                      <p:tavLst>
                                        <p:tav tm="0">
                                          <p:val>
                                            <p:strVal val="#ppt_h"/>
                                          </p:val>
                                        </p:tav>
                                        <p:tav tm="100000">
                                          <p:val>
                                            <p:strVal val="#ppt_h"/>
                                          </p:val>
                                        </p:tav>
                                      </p:tavLst>
                                    </p:anim>
                                    <p:anim calcmode="lin" valueType="num">
                                      <p:cBhvr>
                                        <p:cTn id="9" dur="500" fill="hold"/>
                                        <p:tgtEl>
                                          <p:spTgt spid="5"/>
                                        </p:tgtEl>
                                        <p:attrNameLst>
                                          <p:attrName>ppt_x</p:attrName>
                                        </p:attrNameLst>
                                      </p:cBhvr>
                                      <p:tavLst>
                                        <p:tav tm="0">
                                          <p:val>
                                            <p:strVal val="#ppt_x-.2"/>
                                          </p:val>
                                        </p:tav>
                                        <p:tav tm="100000">
                                          <p:val>
                                            <p:strVal val="#ppt_x"/>
                                          </p:val>
                                        </p:tav>
                                      </p:tavLst>
                                    </p:anim>
                                    <p:anim calcmode="lin" valueType="num">
                                      <p:cBhvr>
                                        <p:cTn id="10" dur="500" fill="hold"/>
                                        <p:tgtEl>
                                          <p:spTgt spid="5"/>
                                        </p:tgtEl>
                                        <p:attrNameLst>
                                          <p:attrName>ppt_y</p:attrName>
                                        </p:attrNameLst>
                                      </p:cBhvr>
                                      <p:tavLst>
                                        <p:tav tm="0">
                                          <p:val>
                                            <p:strVal val="#ppt_y"/>
                                          </p:val>
                                        </p:tav>
                                        <p:tav tm="100000">
                                          <p:val>
                                            <p:strVal val="#ppt_y"/>
                                          </p:val>
                                        </p:tav>
                                      </p:tavLst>
                                    </p:anim>
                                    <p:animEffect transition="in" filter="fade">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29" presetClass="entr" presetSubtype="0" fill="hold" grpId="0" nodeType="click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1000" fill="hold"/>
                                        <p:tgtEl>
                                          <p:spTgt spid="2"/>
                                        </p:tgtEl>
                                        <p:attrNameLst>
                                          <p:attrName>ppt_x</p:attrName>
                                        </p:attrNameLst>
                                      </p:cBhvr>
                                      <p:tavLst>
                                        <p:tav tm="0">
                                          <p:val>
                                            <p:strVal val="#ppt_x-.2"/>
                                          </p:val>
                                        </p:tav>
                                        <p:tav tm="100000">
                                          <p:val>
                                            <p:strVal val="#ppt_x"/>
                                          </p:val>
                                        </p:tav>
                                      </p:tavLst>
                                    </p:anim>
                                    <p:anim calcmode="lin" valueType="num">
                                      <p:cBhvr>
                                        <p:cTn id="17"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18"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533400"/>
            <a:ext cx="8077200" cy="1569660"/>
          </a:xfrm>
          <a:prstGeom prst="rect">
            <a:avLst/>
          </a:prstGeom>
        </p:spPr>
        <p:txBody>
          <a:bodyPr wrap="square">
            <a:spAutoFit/>
          </a:bodyPr>
          <a:lstStyle/>
          <a:p>
            <a:pPr algn="just">
              <a:buClr>
                <a:srgbClr val="FFC000"/>
              </a:buClr>
              <a:buFont typeface="Wingdings" pitchFamily="2" charset="2"/>
              <a:buChar char="v"/>
            </a:pPr>
            <a:r>
              <a:rPr lang="en-US" sz="3200" dirty="0" smtClean="0">
                <a:solidFill>
                  <a:srgbClr val="FFC000"/>
                </a:solidFill>
              </a:rPr>
              <a:t>If stamens stopped function  it is called "sterile" </a:t>
            </a:r>
            <a:r>
              <a:rPr lang="en-US" sz="3200" dirty="0" err="1" smtClean="0">
                <a:solidFill>
                  <a:srgbClr val="FFC000"/>
                </a:solidFill>
              </a:rPr>
              <a:t>Staminods</a:t>
            </a:r>
            <a:r>
              <a:rPr lang="en-US" sz="3200" dirty="0" smtClean="0">
                <a:solidFill>
                  <a:srgbClr val="FFC000"/>
                </a:solidFill>
              </a:rPr>
              <a:t>” as in </a:t>
            </a:r>
            <a:r>
              <a:rPr lang="en-US" sz="3200" dirty="0" err="1" smtClean="0">
                <a:solidFill>
                  <a:srgbClr val="FFC000"/>
                </a:solidFill>
              </a:rPr>
              <a:t>Asalafia</a:t>
            </a:r>
            <a:r>
              <a:rPr lang="en-US" sz="3200" dirty="0" smtClean="0">
                <a:solidFill>
                  <a:srgbClr val="FFC000"/>
                </a:solidFill>
              </a:rPr>
              <a:t> (</a:t>
            </a:r>
            <a:r>
              <a:rPr lang="en-US" sz="3200" dirty="0" err="1" smtClean="0">
                <a:solidFill>
                  <a:srgbClr val="FF0000"/>
                </a:solidFill>
              </a:rPr>
              <a:t>Lamiaceae</a:t>
            </a:r>
            <a:r>
              <a:rPr lang="en-US" sz="3200" dirty="0" smtClean="0">
                <a:solidFill>
                  <a:srgbClr val="FF0000"/>
                </a:solidFill>
              </a:rPr>
              <a:t> family</a:t>
            </a:r>
            <a:r>
              <a:rPr lang="en-US" sz="3200" dirty="0" smtClean="0">
                <a:solidFill>
                  <a:srgbClr val="FFC000"/>
                </a:solidFill>
              </a:rPr>
              <a:t>)</a:t>
            </a:r>
          </a:p>
        </p:txBody>
      </p:sp>
      <p:sp>
        <p:nvSpPr>
          <p:cNvPr id="3" name="Rectangle 2"/>
          <p:cNvSpPr/>
          <p:nvPr/>
        </p:nvSpPr>
        <p:spPr>
          <a:xfrm>
            <a:off x="533400" y="2514600"/>
            <a:ext cx="8305800" cy="861774"/>
          </a:xfrm>
          <a:prstGeom prst="rect">
            <a:avLst/>
          </a:prstGeom>
        </p:spPr>
        <p:txBody>
          <a:bodyPr wrap="square">
            <a:spAutoFit/>
          </a:bodyPr>
          <a:lstStyle/>
          <a:p>
            <a:pPr algn="just">
              <a:buClr>
                <a:srgbClr val="FFC000"/>
              </a:buClr>
              <a:buFont typeface="Wingdings" pitchFamily="2" charset="2"/>
              <a:buChar char="v"/>
            </a:pPr>
            <a:r>
              <a:rPr lang="en-US" sz="3200" dirty="0" smtClean="0"/>
              <a:t>Some of the stamens may reduce to teeth.</a:t>
            </a:r>
            <a:r>
              <a:rPr lang="en-US" dirty="0" smtClean="0"/>
              <a:t/>
            </a:r>
            <a:br>
              <a:rPr lang="en-US" dirty="0" smtClean="0"/>
            </a:br>
            <a:endParaRPr lang="en-US" dirty="0"/>
          </a:p>
        </p:txBody>
      </p:sp>
      <p:pic>
        <p:nvPicPr>
          <p:cNvPr id="4" name="Picture 5"/>
          <p:cNvPicPr>
            <a:picLocks noChangeAspect="1" noChangeArrowheads="1"/>
          </p:cNvPicPr>
          <p:nvPr/>
        </p:nvPicPr>
        <p:blipFill>
          <a:blip r:embed="rId2" cstate="email"/>
          <a:srcRect/>
          <a:stretch>
            <a:fillRect/>
          </a:stretch>
        </p:blipFill>
        <p:spPr bwMode="auto">
          <a:xfrm>
            <a:off x="5486400" y="3581400"/>
            <a:ext cx="2636861" cy="2849511"/>
          </a:xfrm>
          <a:prstGeom prst="rect">
            <a:avLst/>
          </a:prstGeom>
          <a:noFill/>
          <a:ln w="9525">
            <a:noFill/>
            <a:miter lim="800000"/>
            <a:headEnd/>
            <a:tailEnd/>
          </a:ln>
          <a:effectLst/>
        </p:spPr>
      </p:pic>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ppt_w*0.05"/>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anim calcmode="lin" valueType="num">
                                      <p:cBhvr>
                                        <p:cTn id="9" dur="500" fill="hold"/>
                                        <p:tgtEl>
                                          <p:spTgt spid="4"/>
                                        </p:tgtEl>
                                        <p:attrNameLst>
                                          <p:attrName>ppt_x</p:attrName>
                                        </p:attrNameLst>
                                      </p:cBhvr>
                                      <p:tavLst>
                                        <p:tav tm="0">
                                          <p:val>
                                            <p:strVal val="#ppt_x-.2"/>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animEffect transition="in" filter="fade">
                                      <p:cBhvr>
                                        <p:cTn id="11" dur="5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fill="hold"/>
                                        <p:tgtEl>
                                          <p:spTgt spid="2"/>
                                        </p:tgtEl>
                                        <p:attrNameLst>
                                          <p:attrName>ppt_x</p:attrName>
                                        </p:attrNameLst>
                                      </p:cBhvr>
                                      <p:tavLst>
                                        <p:tav tm="0">
                                          <p:val>
                                            <p:strVal val="#ppt_x"/>
                                          </p:val>
                                        </p:tav>
                                        <p:tav tm="100000">
                                          <p:val>
                                            <p:strVal val="#ppt_x"/>
                                          </p:val>
                                        </p:tav>
                                      </p:tavLst>
                                    </p:anim>
                                    <p:anim calcmode="lin" valueType="num">
                                      <p:cBhvr additive="base">
                                        <p:cTn id="17"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ppt_x"/>
                                          </p:val>
                                        </p:tav>
                                        <p:tav tm="100000">
                                          <p:val>
                                            <p:strVal val="#ppt_x"/>
                                          </p:val>
                                        </p:tav>
                                      </p:tavLst>
                                    </p:anim>
                                    <p:anim calcmode="lin" valueType="num">
                                      <p:cBhvr additive="base">
                                        <p:cTn id="2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wheel spokes="3"/>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5257800"/>
          </a:xfrm>
        </p:spPr>
        <p:txBody>
          <a:bodyPr>
            <a:noAutofit/>
          </a:bodyPr>
          <a:lstStyle/>
          <a:p>
            <a:pPr marL="0" algn="just">
              <a:buNone/>
            </a:pPr>
            <a:r>
              <a:rPr lang="en-US" sz="2600" dirty="0" smtClean="0">
                <a:solidFill>
                  <a:srgbClr val="92D050"/>
                </a:solidFill>
              </a:rPr>
              <a:t>Vision: </a:t>
            </a:r>
          </a:p>
          <a:p>
            <a:pPr marL="0" algn="just">
              <a:buNone/>
            </a:pPr>
            <a:r>
              <a:rPr lang="en-US" sz="2600" dirty="0" smtClean="0"/>
              <a:t>upgrading the academic and research to keep pace with scientific progress and requirements of society.</a:t>
            </a:r>
          </a:p>
          <a:p>
            <a:pPr marL="0" algn="just">
              <a:buNone/>
            </a:pPr>
            <a:r>
              <a:rPr lang="en-US" sz="2600" dirty="0" smtClean="0"/>
              <a:t> </a:t>
            </a:r>
          </a:p>
          <a:p>
            <a:pPr marL="0" algn="just">
              <a:buNone/>
            </a:pPr>
            <a:r>
              <a:rPr lang="en-US" sz="2600" dirty="0" smtClean="0">
                <a:solidFill>
                  <a:srgbClr val="92D050"/>
                </a:solidFill>
              </a:rPr>
              <a:t>Mission:</a:t>
            </a:r>
          </a:p>
          <a:p>
            <a:pPr marL="0" algn="just">
              <a:buNone/>
            </a:pPr>
            <a:r>
              <a:rPr lang="en-US" sz="2600" dirty="0" smtClean="0"/>
              <a:t>Development of Academic process and develop scientific research through strategic planning and a clear vision for science and technology at the country level. As well as training of national cadres, and the introduction of a methodology developed to meet the different needs of society, and to serve the various research and developmental projects in the community </a:t>
            </a:r>
          </a:p>
          <a:p>
            <a:pPr>
              <a:buNone/>
            </a:pPr>
            <a:endParaRPr lang="en-US" sz="2800" dirty="0"/>
          </a:p>
        </p:txBody>
      </p:sp>
      <p:sp>
        <p:nvSpPr>
          <p:cNvPr id="4" name="Title 1"/>
          <p:cNvSpPr>
            <a:spLocks noGrp="1"/>
          </p:cNvSpPr>
          <p:nvPr>
            <p:ph type="title"/>
          </p:nvPr>
        </p:nvSpPr>
        <p:spPr>
          <a:xfrm>
            <a:off x="457200" y="274638"/>
            <a:ext cx="8153400" cy="1096962"/>
          </a:xfrm>
        </p:spPr>
        <p:txBody>
          <a:bodyPr>
            <a:normAutofit fontScale="90000"/>
          </a:bodyPr>
          <a:lstStyle/>
          <a:p>
            <a:pPr algn="ctr"/>
            <a:r>
              <a:rPr lang="en-US" dirty="0" smtClean="0">
                <a:solidFill>
                  <a:srgbClr val="00B0F0"/>
                </a:solidFill>
              </a:rPr>
              <a:t>Botany department Vision and Mission</a:t>
            </a:r>
            <a:endParaRPr lang="en-US" dirty="0">
              <a:solidFill>
                <a:srgbClr val="00B0F0"/>
              </a:solidFill>
            </a:endParaRPr>
          </a:p>
        </p:txBody>
      </p:sp>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Scale>
                                      <p:cBhvr>
                                        <p:cTn id="14" dur="1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
                                            <p:txEl>
                                              <p:pRg st="0" end="0"/>
                                            </p:txEl>
                                          </p:spTgt>
                                        </p:tgtEl>
                                        <p:attrNameLst>
                                          <p:attrName>ppt_x</p:attrName>
                                          <p:attrName>ppt_y</p:attrName>
                                        </p:attrNameLst>
                                      </p:cBhvr>
                                    </p:animMotion>
                                    <p:animEffect transition="in" filter="fade">
                                      <p:cBhvr>
                                        <p:cTn id="16" dur="10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additive="base">
                                        <p:cTn id="2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52"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Scale>
                                      <p:cBhvr>
                                        <p:cTn id="27" dur="1000" decel="50000" fill="hold">
                                          <p:stCondLst>
                                            <p:cond delay="0"/>
                                          </p:stCondLst>
                                        </p:cTn>
                                        <p:tgtEl>
                                          <p:spTgt spid="3">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3">
                                            <p:txEl>
                                              <p:pRg st="3" end="3"/>
                                            </p:txEl>
                                          </p:spTgt>
                                        </p:tgtEl>
                                        <p:attrNameLst>
                                          <p:attrName>ppt_x</p:attrName>
                                          <p:attrName>ppt_y</p:attrName>
                                        </p:attrNameLst>
                                      </p:cBhvr>
                                    </p:animMotion>
                                    <p:animEffect transition="in" filter="fade">
                                      <p:cBhvr>
                                        <p:cTn id="29" dur="1000"/>
                                        <p:tgtEl>
                                          <p:spTgt spid="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 calcmode="lin" valueType="num">
                                      <p:cBhvr additive="base">
                                        <p:cTn id="34"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563562"/>
          </a:xfrm>
        </p:spPr>
        <p:txBody>
          <a:bodyPr>
            <a:noAutofit/>
          </a:bodyPr>
          <a:lstStyle/>
          <a:p>
            <a:pPr algn="ctr"/>
            <a:r>
              <a:rPr lang="en-AU" sz="4800" b="1" dirty="0" smtClean="0">
                <a:solidFill>
                  <a:srgbClr val="00B0F0"/>
                </a:solidFill>
              </a:rPr>
              <a:t>  Course Description</a:t>
            </a:r>
            <a:r>
              <a:rPr lang="en-AU" sz="4800" dirty="0" smtClean="0">
                <a:solidFill>
                  <a:srgbClr val="00B0F0"/>
                </a:solidFill>
              </a:rPr>
              <a:t> </a:t>
            </a:r>
            <a:endParaRPr lang="en-US" sz="4800" dirty="0">
              <a:solidFill>
                <a:srgbClr val="00B0F0"/>
              </a:solidFill>
            </a:endParaRPr>
          </a:p>
        </p:txBody>
      </p:sp>
      <p:graphicFrame>
        <p:nvGraphicFramePr>
          <p:cNvPr id="4" name="Table 3"/>
          <p:cNvGraphicFramePr>
            <a:graphicFrameLocks noGrp="1"/>
          </p:cNvGraphicFramePr>
          <p:nvPr/>
        </p:nvGraphicFramePr>
        <p:xfrm>
          <a:off x="533400" y="1143000"/>
          <a:ext cx="8001001" cy="5151641"/>
        </p:xfrm>
        <a:graphic>
          <a:graphicData uri="http://schemas.openxmlformats.org/drawingml/2006/table">
            <a:tbl>
              <a:tblPr>
                <a:tableStyleId>{3C2FFA5D-87B4-456A-9821-1D502468CF0F}</a:tableStyleId>
              </a:tblPr>
              <a:tblGrid>
                <a:gridCol w="5715000"/>
                <a:gridCol w="1219200"/>
                <a:gridCol w="1066801"/>
              </a:tblGrid>
              <a:tr h="271736">
                <a:tc gridSpan="3">
                  <a:txBody>
                    <a:bodyPr/>
                    <a:lstStyle/>
                    <a:p>
                      <a:pPr marL="0" marR="0" algn="ctr">
                        <a:spcBef>
                          <a:spcPts val="0"/>
                        </a:spcBef>
                        <a:spcAft>
                          <a:spcPts val="0"/>
                        </a:spcAft>
                      </a:pPr>
                      <a:r>
                        <a:rPr lang="en-AU" sz="2000" dirty="0" smtClean="0"/>
                        <a:t>Topics </a:t>
                      </a:r>
                      <a:r>
                        <a:rPr lang="en-AU" sz="2000" dirty="0"/>
                        <a:t>to be Covered </a:t>
                      </a:r>
                      <a:endParaRPr lang="en-US" sz="2000" dirty="0">
                        <a:latin typeface="Times New Roman"/>
                        <a:ea typeface="Times New Roman"/>
                        <a:cs typeface="Arial"/>
                      </a:endParaRPr>
                    </a:p>
                  </a:txBody>
                  <a:tcPr marL="68580" marR="68580" marT="0" marB="0"/>
                </a:tc>
                <a:tc hMerge="1">
                  <a:txBody>
                    <a:bodyPr/>
                    <a:lstStyle/>
                    <a:p>
                      <a:endParaRPr lang="en-US"/>
                    </a:p>
                  </a:txBody>
                  <a:tcPr/>
                </a:tc>
                <a:tc hMerge="1">
                  <a:txBody>
                    <a:bodyPr/>
                    <a:lstStyle/>
                    <a:p>
                      <a:endParaRPr lang="en-US"/>
                    </a:p>
                  </a:txBody>
                  <a:tcPr/>
                </a:tc>
              </a:tr>
              <a:tr h="815209">
                <a:tc>
                  <a:txBody>
                    <a:bodyPr/>
                    <a:lstStyle/>
                    <a:p>
                      <a:pPr marL="0" marR="0" algn="ctr">
                        <a:spcBef>
                          <a:spcPts val="0"/>
                        </a:spcBef>
                        <a:spcAft>
                          <a:spcPts val="0"/>
                        </a:spcAft>
                      </a:pPr>
                      <a:r>
                        <a:rPr lang="fr-FR" sz="2000" dirty="0" err="1"/>
                        <a:t>Topic</a:t>
                      </a:r>
                      <a:endParaRPr lang="en-US" sz="2000" dirty="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No of</a:t>
                      </a:r>
                      <a:endParaRPr lang="en-US" sz="2000"/>
                    </a:p>
                    <a:p>
                      <a:pPr marL="0" marR="0" algn="ctr">
                        <a:spcBef>
                          <a:spcPts val="0"/>
                        </a:spcBef>
                        <a:spcAft>
                          <a:spcPts val="0"/>
                        </a:spcAft>
                      </a:pPr>
                      <a:r>
                        <a:rPr lang="en-AU" sz="2000"/>
                        <a:t>Weeks</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Contact hours</a:t>
                      </a:r>
                      <a:endParaRPr lang="en-US" sz="2000">
                        <a:latin typeface="Times New Roman"/>
                        <a:ea typeface="Times New Roman"/>
                        <a:cs typeface="Arial"/>
                      </a:endParaRPr>
                    </a:p>
                  </a:txBody>
                  <a:tcPr marL="68580" marR="68580" marT="0" marB="0"/>
                </a:tc>
              </a:tr>
              <a:tr h="543473">
                <a:tc>
                  <a:txBody>
                    <a:bodyPr/>
                    <a:lstStyle/>
                    <a:p>
                      <a:pPr marL="0" marR="0">
                        <a:spcBef>
                          <a:spcPts val="0"/>
                        </a:spcBef>
                        <a:spcAft>
                          <a:spcPts val="0"/>
                        </a:spcAft>
                      </a:pPr>
                      <a:r>
                        <a:rPr lang="en-AU" sz="2000"/>
                        <a:t>- Historical review of plant taxonomy (industrial , natural, evolution)</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1</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r>
              <a:tr h="271736">
                <a:tc>
                  <a:txBody>
                    <a:bodyPr/>
                    <a:lstStyle/>
                    <a:p>
                      <a:pPr marL="0" marR="0">
                        <a:spcBef>
                          <a:spcPts val="0"/>
                        </a:spcBef>
                        <a:spcAft>
                          <a:spcPts val="0"/>
                        </a:spcAft>
                      </a:pPr>
                      <a:r>
                        <a:rPr lang="en-AU" sz="2000"/>
                        <a:t>-  Nomenclature </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1</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r>
              <a:tr h="815209">
                <a:tc>
                  <a:txBody>
                    <a:bodyPr/>
                    <a:lstStyle/>
                    <a:p>
                      <a:pPr marL="0" marR="0">
                        <a:spcBef>
                          <a:spcPts val="0"/>
                        </a:spcBef>
                        <a:spcAft>
                          <a:spcPts val="0"/>
                        </a:spcAft>
                      </a:pPr>
                      <a:r>
                        <a:rPr lang="en-AU" sz="2000"/>
                        <a:t>- Classic taxonomy (morphological taxonomy of vegetation and floral characters – Fruits and seed characters. </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5</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r>
              <a:tr h="271736">
                <a:tc>
                  <a:txBody>
                    <a:bodyPr/>
                    <a:lstStyle/>
                    <a:p>
                      <a:pPr marL="0" marR="0">
                        <a:spcBef>
                          <a:spcPts val="0"/>
                        </a:spcBef>
                        <a:spcAft>
                          <a:spcPts val="0"/>
                        </a:spcAft>
                      </a:pPr>
                      <a:r>
                        <a:rPr lang="en-AU" sz="2000"/>
                        <a:t>- Key to taxonomical unites.</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1</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r>
              <a:tr h="271736">
                <a:tc>
                  <a:txBody>
                    <a:bodyPr/>
                    <a:lstStyle/>
                    <a:p>
                      <a:pPr marL="0" marR="0">
                        <a:spcBef>
                          <a:spcPts val="0"/>
                        </a:spcBef>
                        <a:spcAft>
                          <a:spcPts val="0"/>
                        </a:spcAft>
                      </a:pPr>
                      <a:r>
                        <a:rPr lang="en-AU" sz="2000"/>
                        <a:t>- Fertilization and seed formation</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r>
              <a:tr h="271736">
                <a:tc>
                  <a:txBody>
                    <a:bodyPr/>
                    <a:lstStyle/>
                    <a:p>
                      <a:pPr marL="0" marR="0">
                        <a:spcBef>
                          <a:spcPts val="0"/>
                        </a:spcBef>
                        <a:spcAft>
                          <a:spcPts val="0"/>
                        </a:spcAft>
                      </a:pPr>
                      <a:r>
                        <a:rPr lang="en-AU" sz="2000"/>
                        <a:t>- The different kinds of fruits</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r>
              <a:tr h="543473">
                <a:tc>
                  <a:txBody>
                    <a:bodyPr/>
                    <a:lstStyle/>
                    <a:p>
                      <a:pPr marL="0" marR="0">
                        <a:spcBef>
                          <a:spcPts val="0"/>
                        </a:spcBef>
                        <a:spcAft>
                          <a:spcPts val="0"/>
                        </a:spcAft>
                      </a:pPr>
                      <a:r>
                        <a:rPr lang="en-AU" sz="2000"/>
                        <a:t>- The  sexual differentiations of flowers and their fertilization</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r>
              <a:tr h="339416">
                <a:tc>
                  <a:txBody>
                    <a:bodyPr/>
                    <a:lstStyle/>
                    <a:p>
                      <a:pPr marL="0" marR="0">
                        <a:spcBef>
                          <a:spcPts val="0"/>
                        </a:spcBef>
                        <a:spcAft>
                          <a:spcPts val="0"/>
                        </a:spcAft>
                      </a:pPr>
                      <a:endParaRPr lang="en-US" sz="2000" dirty="0">
                        <a:latin typeface="Times New Roman"/>
                        <a:ea typeface="Times New Roman"/>
                        <a:cs typeface="Arial"/>
                      </a:endParaRPr>
                    </a:p>
                  </a:txBody>
                  <a:tcPr marL="68580" marR="68580" marT="0" marB="0"/>
                </a:tc>
                <a:tc>
                  <a:txBody>
                    <a:bodyPr/>
                    <a:lstStyle/>
                    <a:p>
                      <a:pPr marL="0" marR="0" algn="ctr">
                        <a:spcBef>
                          <a:spcPts val="0"/>
                        </a:spcBef>
                        <a:spcAft>
                          <a:spcPts val="0"/>
                        </a:spcAft>
                      </a:pP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endParaRPr lang="en-US" sz="2000">
                        <a:latin typeface="Times New Roman"/>
                        <a:ea typeface="Times New Roman"/>
                        <a:cs typeface="Arial"/>
                      </a:endParaRPr>
                    </a:p>
                  </a:txBody>
                  <a:tcPr marL="68580" marR="68580" marT="0" marB="0"/>
                </a:tc>
              </a:tr>
              <a:tr h="339416">
                <a:tc>
                  <a:txBody>
                    <a:bodyPr/>
                    <a:lstStyle/>
                    <a:p>
                      <a:pPr marL="0" marR="0">
                        <a:spcBef>
                          <a:spcPts val="0"/>
                        </a:spcBef>
                        <a:spcAft>
                          <a:spcPts val="0"/>
                        </a:spcAft>
                      </a:pP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14</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dirty="0"/>
                        <a:t>14</a:t>
                      </a:r>
                      <a:endParaRPr lang="en-US" sz="2000" dirty="0">
                        <a:latin typeface="Times New Roman"/>
                        <a:ea typeface="Times New Roman"/>
                        <a:cs typeface="Arial"/>
                      </a:endParaRPr>
                    </a:p>
                  </a:txBody>
                  <a:tcPr marL="68580" marR="68580" marT="0" marB="0"/>
                </a:tc>
              </a:tr>
            </a:tbl>
          </a:graphicData>
        </a:graphic>
      </p:graphicFrame>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1000" fill="hold"/>
                                        <p:tgtEl>
                                          <p:spTgt spid="4"/>
                                        </p:tgtEl>
                                        <p:attrNameLst>
                                          <p:attrName>ppt_w</p:attrName>
                                        </p:attrNameLst>
                                      </p:cBhvr>
                                      <p:tavLst>
                                        <p:tav tm="0">
                                          <p:val>
                                            <p:fltVal val="0"/>
                                          </p:val>
                                        </p:tav>
                                        <p:tav tm="100000">
                                          <p:val>
                                            <p:strVal val="#ppt_w"/>
                                          </p:val>
                                        </p:tav>
                                      </p:tavLst>
                                    </p:anim>
                                    <p:anim calcmode="lin" valueType="num">
                                      <p:cBhvr>
                                        <p:cTn id="16" dur="1000" fill="hold"/>
                                        <p:tgtEl>
                                          <p:spTgt spid="4"/>
                                        </p:tgtEl>
                                        <p:attrNameLst>
                                          <p:attrName>ppt_h</p:attrName>
                                        </p:attrNameLst>
                                      </p:cBhvr>
                                      <p:tavLst>
                                        <p:tav tm="0">
                                          <p:val>
                                            <p:fltVal val="0"/>
                                          </p:val>
                                        </p:tav>
                                        <p:tav tm="100000">
                                          <p:val>
                                            <p:strVal val="#ppt_h"/>
                                          </p:val>
                                        </p:tav>
                                      </p:tavLst>
                                    </p:anim>
                                    <p:anim calcmode="lin" valueType="num">
                                      <p:cBhvr>
                                        <p:cTn id="17"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8400" y="2514600"/>
            <a:ext cx="3810000" cy="1143000"/>
          </a:xfrm>
        </p:spPr>
        <p:txBody>
          <a:bodyPr>
            <a:normAutofit/>
          </a:bodyPr>
          <a:lstStyle/>
          <a:p>
            <a:pPr algn="ctr"/>
            <a:r>
              <a:rPr lang="en-US" sz="6000" b="1" dirty="0" smtClean="0">
                <a:solidFill>
                  <a:srgbClr val="FFFF00"/>
                </a:solidFill>
              </a:rPr>
              <a:t>Corolla</a:t>
            </a:r>
            <a:endParaRPr lang="en-US" sz="6000" b="1" dirty="0">
              <a:solidFill>
                <a:srgbClr val="FFFF00"/>
              </a:solidFill>
            </a:endParaRPr>
          </a:p>
        </p:txBody>
      </p:sp>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381001"/>
            <a:ext cx="8458200" cy="2831544"/>
          </a:xfrm>
          <a:prstGeom prst="rect">
            <a:avLst/>
          </a:prstGeom>
        </p:spPr>
        <p:txBody>
          <a:bodyPr wrap="square">
            <a:spAutoFit/>
          </a:bodyPr>
          <a:lstStyle/>
          <a:p>
            <a:pPr algn="just"/>
            <a:r>
              <a:rPr lang="en-US" sz="3200" dirty="0" smtClean="0">
                <a:solidFill>
                  <a:srgbClr val="FFFF00"/>
                </a:solidFill>
              </a:rPr>
              <a:t>Corolla</a:t>
            </a:r>
            <a:r>
              <a:rPr lang="en-US" sz="3200" dirty="0" smtClean="0"/>
              <a:t>: consists of a number of the petals. The corolla extends from the </a:t>
            </a:r>
            <a:r>
              <a:rPr lang="en-US" sz="3200" dirty="0" smtClean="0">
                <a:solidFill>
                  <a:srgbClr val="FF0000"/>
                </a:solidFill>
              </a:rPr>
              <a:t>calyx</a:t>
            </a:r>
            <a:r>
              <a:rPr lang="en-US" sz="3200" dirty="0" smtClean="0"/>
              <a:t> outwards., it is  colored with bright colors to attract insects, birds, for the process of pollination and fertilization.</a:t>
            </a:r>
          </a:p>
          <a:p>
            <a:pPr algn="just"/>
            <a:endParaRPr lang="en-US" dirty="0" smtClean="0"/>
          </a:p>
        </p:txBody>
      </p:sp>
      <p:sp>
        <p:nvSpPr>
          <p:cNvPr id="3" name="Rectangle 2"/>
          <p:cNvSpPr/>
          <p:nvPr/>
        </p:nvSpPr>
        <p:spPr>
          <a:xfrm>
            <a:off x="304800" y="3352800"/>
            <a:ext cx="8382000" cy="2554545"/>
          </a:xfrm>
          <a:prstGeom prst="rect">
            <a:avLst/>
          </a:prstGeom>
        </p:spPr>
        <p:txBody>
          <a:bodyPr wrap="square">
            <a:spAutoFit/>
          </a:bodyPr>
          <a:lstStyle/>
          <a:p>
            <a:pPr>
              <a:buClr>
                <a:srgbClr val="FFFF00"/>
              </a:buClr>
              <a:buFont typeface="Wingdings" pitchFamily="2" charset="2"/>
              <a:buChar char="v"/>
            </a:pPr>
            <a:r>
              <a:rPr lang="en-US" sz="3200" dirty="0" smtClean="0">
                <a:solidFill>
                  <a:srgbClr val="FFFF00"/>
                </a:solidFill>
              </a:rPr>
              <a:t>Function</a:t>
            </a:r>
            <a:r>
              <a:rPr lang="en-US" sz="3200" dirty="0" smtClean="0"/>
              <a:t>:</a:t>
            </a:r>
          </a:p>
          <a:p>
            <a:pPr marL="514350" indent="-514350">
              <a:buClr>
                <a:srgbClr val="FFFF00"/>
              </a:buClr>
              <a:buFont typeface="+mj-lt"/>
              <a:buAutoNum type="arabicPeriod"/>
            </a:pPr>
            <a:r>
              <a:rPr lang="en-US" sz="3200" dirty="0" smtClean="0"/>
              <a:t>Attract insects to complete the process of pollination and fertilization.</a:t>
            </a:r>
          </a:p>
          <a:p>
            <a:pPr marL="514350" indent="-514350">
              <a:buClr>
                <a:srgbClr val="FFFF00"/>
              </a:buClr>
              <a:buFont typeface="+mj-lt"/>
              <a:buAutoNum type="arabicPeriod"/>
            </a:pPr>
            <a:r>
              <a:rPr lang="en-US" sz="3200" dirty="0" smtClean="0"/>
              <a:t>Protect the internal organs of the basic external influences.</a:t>
            </a:r>
          </a:p>
        </p:txBody>
      </p:sp>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fill="hold"/>
                                        <p:tgtEl>
                                          <p:spTgt spid="2">
                                            <p:txEl>
                                              <p:pRg st="0" end="0"/>
                                            </p:txEl>
                                          </p:spTgt>
                                        </p:tgtEl>
                                        <p:attrNameLst>
                                          <p:attrName>ppt_w</p:attrName>
                                        </p:attrNameLst>
                                      </p:cBhvr>
                                      <p:tavLst>
                                        <p:tav tm="0">
                                          <p:val>
                                            <p:strVal val="#ppt_w*2.5"/>
                                          </p:val>
                                        </p:tav>
                                        <p:tav tm="100000">
                                          <p:val>
                                            <p:strVal val="#ppt_w"/>
                                          </p:val>
                                        </p:tav>
                                      </p:tavLst>
                                    </p:anim>
                                    <p:anim calcmode="lin" valueType="num">
                                      <p:cBhvr>
                                        <p:cTn id="8" dur="500" fill="hold"/>
                                        <p:tgtEl>
                                          <p:spTgt spid="2">
                                            <p:txEl>
                                              <p:pRg st="0" end="0"/>
                                            </p:txEl>
                                          </p:spTgt>
                                        </p:tgtEl>
                                        <p:attrNameLst>
                                          <p:attrName>ppt_h</p:attrName>
                                        </p:attrNameLst>
                                      </p:cBhvr>
                                      <p:tavLst>
                                        <p:tav tm="0">
                                          <p:val>
                                            <p:strVal val="#ppt_h*0.01"/>
                                          </p:val>
                                        </p:tav>
                                        <p:tav tm="100000">
                                          <p:val>
                                            <p:strVal val="#ppt_h"/>
                                          </p:val>
                                        </p:tav>
                                      </p:tavLst>
                                    </p:anim>
                                    <p:anim calcmode="lin" valueType="num">
                                      <p:cBhvr>
                                        <p:cTn id="9"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0" dur="500" fill="hold"/>
                                        <p:tgtEl>
                                          <p:spTgt spid="2">
                                            <p:txEl>
                                              <p:pRg st="0" end="0"/>
                                            </p:txEl>
                                          </p:spTgt>
                                        </p:tgtEl>
                                        <p:attrNameLst>
                                          <p:attrName>ppt_y</p:attrName>
                                        </p:attrNameLst>
                                      </p:cBhvr>
                                      <p:tavLst>
                                        <p:tav tm="0">
                                          <p:val>
                                            <p:strVal val="#ppt_h+1"/>
                                          </p:val>
                                        </p:tav>
                                        <p:tav tm="100000">
                                          <p:val>
                                            <p:strVal val="#ppt_y"/>
                                          </p:val>
                                        </p:tav>
                                      </p:tavLst>
                                    </p:anim>
                                    <p:animEffect transition="in" filter="fade">
                                      <p:cBhvr>
                                        <p:cTn id="11" dur="500"/>
                                        <p:tgtEl>
                                          <p:spTgt spid="2">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500" fill="hold"/>
                                        <p:tgtEl>
                                          <p:spTgt spid="3"/>
                                        </p:tgtEl>
                                        <p:attrNameLst>
                                          <p:attrName>ppt_x</p:attrName>
                                        </p:attrNameLst>
                                      </p:cBhvr>
                                      <p:tavLst>
                                        <p:tav tm="0">
                                          <p:val>
                                            <p:strVal val="#ppt_x"/>
                                          </p:val>
                                        </p:tav>
                                        <p:tav tm="100000">
                                          <p:val>
                                            <p:strVal val="#ppt_x"/>
                                          </p:val>
                                        </p:tav>
                                      </p:tavLst>
                                    </p:anim>
                                    <p:anim calcmode="lin" valueType="num">
                                      <p:cBhvr additive="base">
                                        <p:cTn id="17"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ile:2007 brugmansia aurea.jpg">
            <a:hlinkClick r:id="rId2"/>
          </p:cNvPr>
          <p:cNvPicPr>
            <a:picLocks noChangeAspect="1" noChangeArrowheads="1"/>
          </p:cNvPicPr>
          <p:nvPr/>
        </p:nvPicPr>
        <p:blipFill>
          <a:blip r:embed="rId3" cstate="email"/>
          <a:srcRect/>
          <a:stretch>
            <a:fillRect/>
          </a:stretch>
        </p:blipFill>
        <p:spPr bwMode="auto">
          <a:xfrm>
            <a:off x="1828800" y="533400"/>
            <a:ext cx="5334000" cy="3547111"/>
          </a:xfrm>
          <a:prstGeom prst="rect">
            <a:avLst/>
          </a:prstGeom>
          <a:noFill/>
        </p:spPr>
      </p:pic>
      <p:pic>
        <p:nvPicPr>
          <p:cNvPr id="4" name="Picture 2"/>
          <p:cNvPicPr>
            <a:picLocks noChangeAspect="1" noChangeArrowheads="1"/>
          </p:cNvPicPr>
          <p:nvPr/>
        </p:nvPicPr>
        <p:blipFill>
          <a:blip r:embed="rId4" cstate="email"/>
          <a:srcRect/>
          <a:stretch>
            <a:fillRect/>
          </a:stretch>
        </p:blipFill>
        <p:spPr bwMode="auto">
          <a:xfrm>
            <a:off x="1524000" y="4343400"/>
            <a:ext cx="5999163" cy="1976438"/>
          </a:xfrm>
          <a:prstGeom prst="rect">
            <a:avLst/>
          </a:prstGeom>
          <a:noFill/>
          <a:ln w="9525">
            <a:noFill/>
            <a:miter lim="800000"/>
            <a:headEnd/>
            <a:tailEnd/>
          </a:ln>
        </p:spPr>
      </p:pic>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29" presetClass="entr" presetSubtype="0" fill="hold" nodeType="clickEffect">
                                  <p:stCondLst>
                                    <p:cond delay="0"/>
                                  </p:stCondLst>
                                  <p:childTnLst>
                                    <p:set>
                                      <p:cBhvr>
                                        <p:cTn id="14" dur="1" fill="hold">
                                          <p:stCondLst>
                                            <p:cond delay="0"/>
                                          </p:stCondLst>
                                        </p:cTn>
                                        <p:tgtEl>
                                          <p:spTgt spid="1026"/>
                                        </p:tgtEl>
                                        <p:attrNameLst>
                                          <p:attrName>style.visibility</p:attrName>
                                        </p:attrNameLst>
                                      </p:cBhvr>
                                      <p:to>
                                        <p:strVal val="visible"/>
                                      </p:to>
                                    </p:set>
                                    <p:anim calcmode="lin" valueType="num">
                                      <p:cBhvr>
                                        <p:cTn id="15" dur="1000" fill="hold"/>
                                        <p:tgtEl>
                                          <p:spTgt spid="1026"/>
                                        </p:tgtEl>
                                        <p:attrNameLst>
                                          <p:attrName>ppt_x</p:attrName>
                                        </p:attrNameLst>
                                      </p:cBhvr>
                                      <p:tavLst>
                                        <p:tav tm="0">
                                          <p:val>
                                            <p:strVal val="#ppt_x-.2"/>
                                          </p:val>
                                        </p:tav>
                                        <p:tav tm="100000">
                                          <p:val>
                                            <p:strVal val="#ppt_x"/>
                                          </p:val>
                                        </p:tav>
                                      </p:tavLst>
                                    </p:anim>
                                    <p:anim calcmode="lin" valueType="num">
                                      <p:cBhvr>
                                        <p:cTn id="16" dur="1000" fill="hold"/>
                                        <p:tgtEl>
                                          <p:spTgt spid="1026"/>
                                        </p:tgtEl>
                                        <p:attrNameLst>
                                          <p:attrName>ppt_y</p:attrName>
                                        </p:attrNameLst>
                                      </p:cBhvr>
                                      <p:tavLst>
                                        <p:tav tm="0">
                                          <p:val>
                                            <p:strVal val="#ppt_y"/>
                                          </p:val>
                                        </p:tav>
                                        <p:tav tm="100000">
                                          <p:val>
                                            <p:strVal val="#ppt_y"/>
                                          </p:val>
                                        </p:tav>
                                      </p:tavLst>
                                    </p:anim>
                                    <p:animEffect transition="in" filter="wipe(right)" prLst="gradientSize: 0.1">
                                      <p:cBhvr>
                                        <p:cTn id="17" dur="1000"/>
                                        <p:tgtEl>
                                          <p:spTgt spid="1026"/>
                                        </p:tgtEl>
                                      </p:cBhvr>
                                    </p:animEffect>
                                  </p:childTnLst>
                                </p:cTn>
                              </p:par>
                            </p:childTnLst>
                          </p:cTn>
                        </p:par>
                      </p:childTnLst>
                    </p:cTn>
                  </p:par>
                  <p:par>
                    <p:cTn id="18" fill="hold">
                      <p:stCondLst>
                        <p:cond delay="indefinite"/>
                      </p:stCondLst>
                      <p:childTnLst>
                        <p:par>
                          <p:cTn id="19" fill="hold">
                            <p:stCondLst>
                              <p:cond delay="0"/>
                            </p:stCondLst>
                            <p:childTnLst>
                              <p:par>
                                <p:cTn id="20" presetID="29" presetClass="entr" presetSubtype="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1000" fill="hold"/>
                                        <p:tgtEl>
                                          <p:spTgt spid="4"/>
                                        </p:tgtEl>
                                        <p:attrNameLst>
                                          <p:attrName>ppt_x</p:attrName>
                                        </p:attrNameLst>
                                      </p:cBhvr>
                                      <p:tavLst>
                                        <p:tav tm="0">
                                          <p:val>
                                            <p:strVal val="#ppt_x-.2"/>
                                          </p:val>
                                        </p:tav>
                                        <p:tav tm="100000">
                                          <p:val>
                                            <p:strVal val="#ppt_x"/>
                                          </p:val>
                                        </p:tav>
                                      </p:tavLst>
                                    </p:anim>
                                    <p:anim calcmode="lin" valueType="num">
                                      <p:cBhvr>
                                        <p:cTn id="23"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24"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533400"/>
            <a:ext cx="8382000" cy="5791200"/>
          </a:xfrm>
          <a:prstGeom prst="rect">
            <a:avLst/>
          </a:prstGeom>
        </p:spPr>
        <p:txBody>
          <a:bodyPr wrap="square">
            <a:spAutoFit/>
          </a:bodyPr>
          <a:lstStyle/>
          <a:p>
            <a:pPr algn="just"/>
            <a:r>
              <a:rPr lang="en-US" sz="3600" b="1" dirty="0" smtClean="0">
                <a:solidFill>
                  <a:srgbClr val="FFFF00"/>
                </a:solidFill>
              </a:rPr>
              <a:t>Corolla</a:t>
            </a:r>
            <a:r>
              <a:rPr lang="en-US" sz="3600" dirty="0" smtClean="0"/>
              <a:t> </a:t>
            </a:r>
            <a:r>
              <a:rPr lang="en-US" sz="3600" dirty="0" smtClean="0">
                <a:solidFill>
                  <a:srgbClr val="92D050"/>
                </a:solidFill>
              </a:rPr>
              <a:t>can be as follows:</a:t>
            </a:r>
          </a:p>
          <a:p>
            <a:pPr marL="514350" indent="-514350" algn="just">
              <a:buClr>
                <a:srgbClr val="92D050"/>
              </a:buClr>
              <a:buFont typeface="+mj-lt"/>
              <a:buAutoNum type="arabicPeriod"/>
            </a:pPr>
            <a:r>
              <a:rPr lang="en-US" sz="3600" dirty="0" smtClean="0"/>
              <a:t> Absent “</a:t>
            </a:r>
            <a:r>
              <a:rPr lang="en-US" sz="3600" dirty="0" err="1" smtClean="0">
                <a:solidFill>
                  <a:srgbClr val="FF0000"/>
                </a:solidFill>
              </a:rPr>
              <a:t>Apetalous</a:t>
            </a:r>
            <a:r>
              <a:rPr lang="en-US" sz="3600" dirty="0" smtClean="0"/>
              <a:t>" as in </a:t>
            </a:r>
            <a:r>
              <a:rPr lang="en-US" sz="3600" dirty="0" err="1" smtClean="0">
                <a:solidFill>
                  <a:srgbClr val="FF0000"/>
                </a:solidFill>
              </a:rPr>
              <a:t>Anemon</a:t>
            </a:r>
            <a:r>
              <a:rPr lang="en-US" sz="3600" dirty="0" smtClean="0"/>
              <a:t>.</a:t>
            </a:r>
          </a:p>
          <a:p>
            <a:pPr marL="514350" indent="-514350" algn="just">
              <a:buClr>
                <a:srgbClr val="92D050"/>
              </a:buClr>
              <a:buFont typeface="+mj-lt"/>
              <a:buAutoNum type="arabicPeriod"/>
            </a:pPr>
            <a:r>
              <a:rPr lang="en-US" sz="3600" dirty="0" smtClean="0"/>
              <a:t> When the Corolla exist:’</a:t>
            </a:r>
          </a:p>
          <a:p>
            <a:pPr algn="just">
              <a:buClr>
                <a:srgbClr val="FF0000"/>
              </a:buClr>
              <a:buFont typeface="Wingdings" pitchFamily="2" charset="2"/>
              <a:buChar char="Ø"/>
            </a:pPr>
            <a:r>
              <a:rPr lang="en-US" sz="3600" dirty="0" smtClean="0"/>
              <a:t> The petals might be separated the plant is called “</a:t>
            </a:r>
            <a:r>
              <a:rPr lang="en-US" sz="3600" dirty="0" smtClean="0">
                <a:solidFill>
                  <a:srgbClr val="FF0000"/>
                </a:solidFill>
              </a:rPr>
              <a:t>Polypetalous</a:t>
            </a:r>
            <a:r>
              <a:rPr lang="en-US" sz="3600" dirty="0" smtClean="0"/>
              <a:t>” as in the “</a:t>
            </a:r>
            <a:r>
              <a:rPr lang="en-US" sz="3600" dirty="0" err="1" smtClean="0">
                <a:solidFill>
                  <a:srgbClr val="FF0000"/>
                </a:solidFill>
              </a:rPr>
              <a:t>Archichlamydeae</a:t>
            </a:r>
            <a:r>
              <a:rPr lang="en-US" sz="3600" dirty="0" smtClean="0"/>
              <a:t>” subfamily.</a:t>
            </a:r>
          </a:p>
          <a:p>
            <a:pPr algn="just"/>
            <a:endParaRPr lang="en-US" sz="3600" dirty="0" smtClean="0"/>
          </a:p>
          <a:p>
            <a:pPr algn="just">
              <a:buClr>
                <a:srgbClr val="FF0000"/>
              </a:buClr>
              <a:buFont typeface="Wingdings" pitchFamily="2" charset="2"/>
              <a:buChar char="Ø"/>
            </a:pPr>
            <a:r>
              <a:rPr lang="en-US" sz="3600" dirty="0" smtClean="0"/>
              <a:t> Or the plant petals are combined the plant is called “</a:t>
            </a:r>
            <a:r>
              <a:rPr lang="en-US" sz="3600" dirty="0" err="1" smtClean="0">
                <a:solidFill>
                  <a:srgbClr val="FF0000"/>
                </a:solidFill>
              </a:rPr>
              <a:t>Gamopetalus</a:t>
            </a:r>
            <a:r>
              <a:rPr lang="en-US" sz="3600" dirty="0" smtClean="0"/>
              <a:t>" , as in the “</a:t>
            </a:r>
            <a:r>
              <a:rPr lang="en-US" sz="3600" dirty="0" err="1" smtClean="0">
                <a:solidFill>
                  <a:srgbClr val="FF0000"/>
                </a:solidFill>
              </a:rPr>
              <a:t>Metachlamydeae</a:t>
            </a:r>
            <a:r>
              <a:rPr lang="en-US" sz="3600" dirty="0" smtClean="0"/>
              <a:t>” subfamily.</a:t>
            </a:r>
          </a:p>
        </p:txBody>
      </p:sp>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1000" fill="hold"/>
                                        <p:tgtEl>
                                          <p:spTgt spid="2">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2">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 calcmode="lin" valueType="num">
                                      <p:cBhvr>
                                        <p:cTn id="14" dur="1000" fill="hold"/>
                                        <p:tgtEl>
                                          <p:spTgt spid="2">
                                            <p:txEl>
                                              <p:pRg st="1" end="1"/>
                                            </p:txEl>
                                          </p:spTgt>
                                        </p:tgtEl>
                                        <p:attrNameLst>
                                          <p:attrName>ppt_x</p:attrName>
                                        </p:attrNameLst>
                                      </p:cBhvr>
                                      <p:tavLst>
                                        <p:tav tm="0">
                                          <p:val>
                                            <p:strVal val="#ppt_x-.2"/>
                                          </p:val>
                                        </p:tav>
                                        <p:tav tm="100000">
                                          <p:val>
                                            <p:strVal val="#ppt_x"/>
                                          </p:val>
                                        </p:tav>
                                      </p:tavLst>
                                    </p:anim>
                                    <p:anim calcmode="lin" valueType="num">
                                      <p:cBhvr>
                                        <p:cTn id="15" dur="1000" fill="hold"/>
                                        <p:tgtEl>
                                          <p:spTgt spid="2">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2">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 calcmode="lin" valueType="num">
                                      <p:cBhvr>
                                        <p:cTn id="21" dur="1000" fill="hold"/>
                                        <p:tgtEl>
                                          <p:spTgt spid="2">
                                            <p:txEl>
                                              <p:pRg st="2" end="2"/>
                                            </p:txEl>
                                          </p:spTgt>
                                        </p:tgtEl>
                                        <p:attrNameLst>
                                          <p:attrName>ppt_x</p:attrName>
                                        </p:attrNameLst>
                                      </p:cBhvr>
                                      <p:tavLst>
                                        <p:tav tm="0">
                                          <p:val>
                                            <p:strVal val="#ppt_x-.2"/>
                                          </p:val>
                                        </p:tav>
                                        <p:tav tm="100000">
                                          <p:val>
                                            <p:strVal val="#ppt_x"/>
                                          </p:val>
                                        </p:tav>
                                      </p:tavLst>
                                    </p:anim>
                                    <p:anim calcmode="lin" valueType="num">
                                      <p:cBhvr>
                                        <p:cTn id="22" dur="1000" fill="hold"/>
                                        <p:tgtEl>
                                          <p:spTgt spid="2">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2">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8" presetClass="entr" presetSubtype="0" accel="100000" fill="hold"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 calcmode="lin" valueType="num">
                                      <p:cBhvr>
                                        <p:cTn id="28" dur="500" fill="hold"/>
                                        <p:tgtEl>
                                          <p:spTgt spid="2">
                                            <p:txEl>
                                              <p:pRg st="3" end="3"/>
                                            </p:txEl>
                                          </p:spTgt>
                                        </p:tgtEl>
                                        <p:attrNameLst>
                                          <p:attrName>ppt_w</p:attrName>
                                        </p:attrNameLst>
                                      </p:cBhvr>
                                      <p:tavLst>
                                        <p:tav tm="0">
                                          <p:val>
                                            <p:strVal val="#ppt_w*2.5"/>
                                          </p:val>
                                        </p:tav>
                                        <p:tav tm="100000">
                                          <p:val>
                                            <p:strVal val="#ppt_w"/>
                                          </p:val>
                                        </p:tav>
                                      </p:tavLst>
                                    </p:anim>
                                    <p:anim calcmode="lin" valueType="num">
                                      <p:cBhvr>
                                        <p:cTn id="29" dur="500" fill="hold"/>
                                        <p:tgtEl>
                                          <p:spTgt spid="2">
                                            <p:txEl>
                                              <p:pRg st="3" end="3"/>
                                            </p:txEl>
                                          </p:spTgt>
                                        </p:tgtEl>
                                        <p:attrNameLst>
                                          <p:attrName>ppt_h</p:attrName>
                                        </p:attrNameLst>
                                      </p:cBhvr>
                                      <p:tavLst>
                                        <p:tav tm="0">
                                          <p:val>
                                            <p:strVal val="#ppt_h*0.01"/>
                                          </p:val>
                                        </p:tav>
                                        <p:tav tm="100000">
                                          <p:val>
                                            <p:strVal val="#ppt_h"/>
                                          </p:val>
                                        </p:tav>
                                      </p:tavLst>
                                    </p:anim>
                                    <p:anim calcmode="lin" valueType="num">
                                      <p:cBhvr>
                                        <p:cTn id="30"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1" dur="500" fill="hold"/>
                                        <p:tgtEl>
                                          <p:spTgt spid="2">
                                            <p:txEl>
                                              <p:pRg st="3" end="3"/>
                                            </p:txEl>
                                          </p:spTgt>
                                        </p:tgtEl>
                                        <p:attrNameLst>
                                          <p:attrName>ppt_y</p:attrName>
                                        </p:attrNameLst>
                                      </p:cBhvr>
                                      <p:tavLst>
                                        <p:tav tm="0">
                                          <p:val>
                                            <p:strVal val="#ppt_h+1"/>
                                          </p:val>
                                        </p:tav>
                                        <p:tav tm="100000">
                                          <p:val>
                                            <p:strVal val="#ppt_y"/>
                                          </p:val>
                                        </p:tav>
                                      </p:tavLst>
                                    </p:anim>
                                    <p:animEffect transition="in" filter="fade">
                                      <p:cBhvr>
                                        <p:cTn id="32" dur="500"/>
                                        <p:tgtEl>
                                          <p:spTgt spid="2">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58" presetClass="entr" presetSubtype="0" accel="100000" fill="hold"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p:cTn id="37" dur="500" fill="hold"/>
                                        <p:tgtEl>
                                          <p:spTgt spid="2">
                                            <p:txEl>
                                              <p:pRg st="5" end="5"/>
                                            </p:txEl>
                                          </p:spTgt>
                                        </p:tgtEl>
                                        <p:attrNameLst>
                                          <p:attrName>ppt_w</p:attrName>
                                        </p:attrNameLst>
                                      </p:cBhvr>
                                      <p:tavLst>
                                        <p:tav tm="0">
                                          <p:val>
                                            <p:strVal val="#ppt_w*2.5"/>
                                          </p:val>
                                        </p:tav>
                                        <p:tav tm="100000">
                                          <p:val>
                                            <p:strVal val="#ppt_w"/>
                                          </p:val>
                                        </p:tav>
                                      </p:tavLst>
                                    </p:anim>
                                    <p:anim calcmode="lin" valueType="num">
                                      <p:cBhvr>
                                        <p:cTn id="38" dur="500" fill="hold"/>
                                        <p:tgtEl>
                                          <p:spTgt spid="2">
                                            <p:txEl>
                                              <p:pRg st="5" end="5"/>
                                            </p:txEl>
                                          </p:spTgt>
                                        </p:tgtEl>
                                        <p:attrNameLst>
                                          <p:attrName>ppt_h</p:attrName>
                                        </p:attrNameLst>
                                      </p:cBhvr>
                                      <p:tavLst>
                                        <p:tav tm="0">
                                          <p:val>
                                            <p:strVal val="#ppt_h*0.01"/>
                                          </p:val>
                                        </p:tav>
                                        <p:tav tm="100000">
                                          <p:val>
                                            <p:strVal val="#ppt_h"/>
                                          </p:val>
                                        </p:tav>
                                      </p:tavLst>
                                    </p:anim>
                                    <p:anim calcmode="lin" valueType="num">
                                      <p:cBhvr>
                                        <p:cTn id="39"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40" dur="500" fill="hold"/>
                                        <p:tgtEl>
                                          <p:spTgt spid="2">
                                            <p:txEl>
                                              <p:pRg st="5" end="5"/>
                                            </p:txEl>
                                          </p:spTgt>
                                        </p:tgtEl>
                                        <p:attrNameLst>
                                          <p:attrName>ppt_y</p:attrName>
                                        </p:attrNameLst>
                                      </p:cBhvr>
                                      <p:tavLst>
                                        <p:tav tm="0">
                                          <p:val>
                                            <p:strVal val="#ppt_h+1"/>
                                          </p:val>
                                        </p:tav>
                                        <p:tav tm="100000">
                                          <p:val>
                                            <p:strVal val="#ppt_y"/>
                                          </p:val>
                                        </p:tav>
                                      </p:tavLst>
                                    </p:anim>
                                    <p:animEffect transition="in" filter="fade">
                                      <p:cBhvr>
                                        <p:cTn id="41"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rincipals of Flowering Plants Taxonomy2">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9436859A381F347977C19537A0933FC" ma:contentTypeVersion="0" ma:contentTypeDescription="Create a new document." ma:contentTypeScope="" ma:versionID="021990f7ec8470574b13b8b644a60d1d">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3713E2E6-7C76-48F0-AFB7-D5DF9017C63F}">
  <ds:schemaRefs>
    <ds:schemaRef ds:uri="http://schemas.microsoft.com/office/2006/metadata/properties"/>
  </ds:schemaRefs>
</ds:datastoreItem>
</file>

<file path=customXml/itemProps2.xml><?xml version="1.0" encoding="utf-8"?>
<ds:datastoreItem xmlns:ds="http://schemas.openxmlformats.org/officeDocument/2006/customXml" ds:itemID="{38643756-D6B3-4EEA-9D87-DEB784FDAB8D}">
  <ds:schemaRefs>
    <ds:schemaRef ds:uri="http://schemas.microsoft.com/sharepoint/v3/contenttype/forms"/>
  </ds:schemaRefs>
</ds:datastoreItem>
</file>

<file path=customXml/itemProps3.xml><?xml version="1.0" encoding="utf-8"?>
<ds:datastoreItem xmlns:ds="http://schemas.openxmlformats.org/officeDocument/2006/customXml" ds:itemID="{A6FD54B7-DEBF-455F-9A94-4E8956B1E45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Principals of Flowering Plants Taxonomy2</Template>
  <TotalTime>234</TotalTime>
  <Words>1018</Words>
  <Application>Microsoft Office PowerPoint</Application>
  <PresentationFormat>On-screen Show (4:3)</PresentationFormat>
  <Paragraphs>118</Paragraphs>
  <Slides>39</Slides>
  <Notes>0</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Principals of Flowering Plants Taxonomy2</vt:lpstr>
      <vt:lpstr>Principals of Flowering Plants Taxonomy  BOT 222</vt:lpstr>
      <vt:lpstr>University Vision and Mission</vt:lpstr>
      <vt:lpstr>College of science vision and Mission</vt:lpstr>
      <vt:lpstr>Botany department Vision and Mission</vt:lpstr>
      <vt:lpstr>  Course Description </vt:lpstr>
      <vt:lpstr>Corolla</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Principals of Flowering Plants Taxonomy  BOT 222</dc:title>
  <dc:creator>Seham</dc:creator>
  <cp:lastModifiedBy>seham</cp:lastModifiedBy>
  <cp:revision>35</cp:revision>
  <dcterms:created xsi:type="dcterms:W3CDTF">2010-10-11T17:49:00Z</dcterms:created>
  <dcterms:modified xsi:type="dcterms:W3CDTF">2017-01-25T07:22:47Z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0x01010099436859A381F347977C19537A0933FC</vt:lpwstr>
  </property>
</Properties>
</file>