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2" r:id="rId3"/>
    <p:sldId id="273" r:id="rId4"/>
    <p:sldId id="274" r:id="rId5"/>
    <p:sldId id="275" r:id="rId6"/>
    <p:sldId id="271" r:id="rId7"/>
    <p:sldId id="259" r:id="rId8"/>
    <p:sldId id="270" r:id="rId9"/>
    <p:sldId id="269" r:id="rId10"/>
    <p:sldId id="261" r:id="rId11"/>
    <p:sldId id="268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CA78"/>
    <a:srgbClr val="005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31" autoAdjust="0"/>
    <p:restoredTop sz="67160" autoAdjust="0"/>
  </p:normalViewPr>
  <p:slideViewPr>
    <p:cSldViewPr>
      <p:cViewPr varScale="1">
        <p:scale>
          <a:sx n="47" d="100"/>
          <a:sy n="47" d="100"/>
        </p:scale>
        <p:origin x="13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35D99-580A-4A28-AADC-878D91938FFB}" type="doc">
      <dgm:prSet loTypeId="urn:microsoft.com/office/officeart/2005/8/layout/h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EE83D4-C4E3-4BEB-B6C0-EB62278BE05E}">
      <dgm:prSet phldrT="[Text]"/>
      <dgm:spPr/>
      <dgm:t>
        <a:bodyPr/>
        <a:lstStyle/>
        <a:p>
          <a:r>
            <a:rPr lang="en-US" dirty="0" smtClean="0"/>
            <a:t>Distribution Intensity</a:t>
          </a:r>
          <a:endParaRPr lang="en-US" dirty="0"/>
        </a:p>
      </dgm:t>
    </dgm:pt>
    <dgm:pt modelId="{31B5981D-787B-4BB3-A76E-99858BFC88C9}" type="parTrans" cxnId="{B1600DFC-ED59-459E-B1D1-7FD474024404}">
      <dgm:prSet/>
      <dgm:spPr/>
      <dgm:t>
        <a:bodyPr/>
        <a:lstStyle/>
        <a:p>
          <a:endParaRPr lang="en-US"/>
        </a:p>
      </dgm:t>
    </dgm:pt>
    <dgm:pt modelId="{8157BDD6-C1C3-41A7-816F-528551FF0D9E}" type="sibTrans" cxnId="{B1600DFC-ED59-459E-B1D1-7FD474024404}">
      <dgm:prSet/>
      <dgm:spPr/>
      <dgm:t>
        <a:bodyPr/>
        <a:lstStyle/>
        <a:p>
          <a:endParaRPr lang="en-US"/>
        </a:p>
      </dgm:t>
    </dgm:pt>
    <dgm:pt modelId="{D2EC0DC7-D5E2-4ACE-9B98-34BCEEC67066}">
      <dgm:prSet phldrT="[Text]"/>
      <dgm:spPr/>
      <dgm:t>
        <a:bodyPr/>
        <a:lstStyle/>
        <a:p>
          <a:r>
            <a:rPr lang="en-US" dirty="0" smtClean="0"/>
            <a:t>Multiple Channels</a:t>
          </a:r>
          <a:endParaRPr lang="en-US" dirty="0"/>
        </a:p>
      </dgm:t>
    </dgm:pt>
    <dgm:pt modelId="{6B0E39BB-2C8E-49D0-A28B-8C56FD072BA9}" type="parTrans" cxnId="{15C11C90-46E0-4098-BF5E-2699C2AE71FA}">
      <dgm:prSet/>
      <dgm:spPr/>
      <dgm:t>
        <a:bodyPr/>
        <a:lstStyle/>
        <a:p>
          <a:endParaRPr lang="en-US"/>
        </a:p>
      </dgm:t>
    </dgm:pt>
    <dgm:pt modelId="{A533A751-C6F0-4002-8452-CA1B6A6302E4}" type="sibTrans" cxnId="{15C11C90-46E0-4098-BF5E-2699C2AE71FA}">
      <dgm:prSet/>
      <dgm:spPr/>
      <dgm:t>
        <a:bodyPr/>
        <a:lstStyle/>
        <a:p>
          <a:endParaRPr lang="en-US"/>
        </a:p>
      </dgm:t>
    </dgm:pt>
    <dgm:pt modelId="{96FA3D64-FC76-4402-8977-C15442CBF3CB}">
      <dgm:prSet phldrT="[Text]"/>
      <dgm:spPr/>
      <dgm:t>
        <a:bodyPr/>
        <a:lstStyle/>
        <a:p>
          <a:r>
            <a:rPr lang="en-US" dirty="0" smtClean="0"/>
            <a:t>Hybrid Channels</a:t>
          </a:r>
          <a:endParaRPr lang="en-US" dirty="0"/>
        </a:p>
      </dgm:t>
    </dgm:pt>
    <dgm:pt modelId="{13D96F55-DDE9-4234-A1CE-CD7DA3E3AFE7}" type="parTrans" cxnId="{73E9832A-61D3-4251-863B-78B6ED333603}">
      <dgm:prSet/>
      <dgm:spPr/>
      <dgm:t>
        <a:bodyPr/>
        <a:lstStyle/>
        <a:p>
          <a:endParaRPr lang="en-US"/>
        </a:p>
      </dgm:t>
    </dgm:pt>
    <dgm:pt modelId="{B9385D28-425E-4708-B23A-B4CE6768D6ED}" type="sibTrans" cxnId="{73E9832A-61D3-4251-863B-78B6ED333603}">
      <dgm:prSet/>
      <dgm:spPr/>
      <dgm:t>
        <a:bodyPr/>
        <a:lstStyle/>
        <a:p>
          <a:endParaRPr lang="en-US"/>
        </a:p>
      </dgm:t>
    </dgm:pt>
    <dgm:pt modelId="{FDA15775-6405-405E-9C35-0E2956F782FF}">
      <dgm:prSet/>
      <dgm:spPr/>
      <dgm:t>
        <a:bodyPr/>
        <a:lstStyle/>
        <a:p>
          <a:r>
            <a:rPr lang="en-US" dirty="0" smtClean="0"/>
            <a:t>Channel Structure/Ownership</a:t>
          </a:r>
          <a:endParaRPr lang="en-US" dirty="0"/>
        </a:p>
      </dgm:t>
    </dgm:pt>
    <dgm:pt modelId="{A3E746A6-377B-4A97-A91C-C564EA4E2925}" type="parTrans" cxnId="{E9EEFB59-0432-4843-A3C6-A248021155A0}">
      <dgm:prSet/>
      <dgm:spPr/>
      <dgm:t>
        <a:bodyPr/>
        <a:lstStyle/>
        <a:p>
          <a:endParaRPr lang="en-US"/>
        </a:p>
      </dgm:t>
    </dgm:pt>
    <dgm:pt modelId="{B7CAEFFE-45FD-4117-BB9C-3059D747FAA2}" type="sibTrans" cxnId="{E9EEFB59-0432-4843-A3C6-A248021155A0}">
      <dgm:prSet/>
      <dgm:spPr/>
      <dgm:t>
        <a:bodyPr/>
        <a:lstStyle/>
        <a:p>
          <a:endParaRPr lang="en-US"/>
        </a:p>
      </dgm:t>
    </dgm:pt>
    <dgm:pt modelId="{B7D19BF8-48BA-4957-A853-A645DF9ED801}" type="pres">
      <dgm:prSet presAssocID="{C0235D99-580A-4A28-AADC-878D91938F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07997A7-2B96-4DCB-9ED7-AB1CC3ADCE3A}" type="pres">
      <dgm:prSet presAssocID="{F0EE83D4-C4E3-4BEB-B6C0-EB62278BE05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EF524-8190-48D9-A789-7FF15D2F243D}" type="pres">
      <dgm:prSet presAssocID="{8157BDD6-C1C3-41A7-816F-528551FF0D9E}" presName="sibTrans" presStyleCnt="0"/>
      <dgm:spPr/>
    </dgm:pt>
    <dgm:pt modelId="{2B55211A-C836-42E3-B115-B995D630C02C}" type="pres">
      <dgm:prSet presAssocID="{FDA15775-6405-405E-9C35-0E2956F782F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CBB32-9B96-4F84-9823-51219FBA88E6}" type="pres">
      <dgm:prSet presAssocID="{B7CAEFFE-45FD-4117-BB9C-3059D747FAA2}" presName="sibTrans" presStyleCnt="0"/>
      <dgm:spPr/>
    </dgm:pt>
    <dgm:pt modelId="{3941F5D1-6A27-403C-A5BF-ACA65B593F71}" type="pres">
      <dgm:prSet presAssocID="{D2EC0DC7-D5E2-4ACE-9B98-34BCEEC6706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1A0A4-89A7-4D13-8EAC-537FBB8A0EBF}" type="pres">
      <dgm:prSet presAssocID="{A533A751-C6F0-4002-8452-CA1B6A6302E4}" presName="sibTrans" presStyleCnt="0"/>
      <dgm:spPr/>
    </dgm:pt>
    <dgm:pt modelId="{D7E24A63-4AD8-4B9C-9789-D3E5406ECD9F}" type="pres">
      <dgm:prSet presAssocID="{96FA3D64-FC76-4402-8977-C15442CBF3C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C11C90-46E0-4098-BF5E-2699C2AE71FA}" srcId="{C0235D99-580A-4A28-AADC-878D91938FFB}" destId="{D2EC0DC7-D5E2-4ACE-9B98-34BCEEC67066}" srcOrd="2" destOrd="0" parTransId="{6B0E39BB-2C8E-49D0-A28B-8C56FD072BA9}" sibTransId="{A533A751-C6F0-4002-8452-CA1B6A6302E4}"/>
    <dgm:cxn modelId="{A0D32831-B6E1-4BEF-A96A-033197DE4D3B}" type="presOf" srcId="{D2EC0DC7-D5E2-4ACE-9B98-34BCEEC67066}" destId="{3941F5D1-6A27-403C-A5BF-ACA65B593F71}" srcOrd="0" destOrd="0" presId="urn:microsoft.com/office/officeart/2005/8/layout/hList6"/>
    <dgm:cxn modelId="{73E9832A-61D3-4251-863B-78B6ED333603}" srcId="{C0235D99-580A-4A28-AADC-878D91938FFB}" destId="{96FA3D64-FC76-4402-8977-C15442CBF3CB}" srcOrd="3" destOrd="0" parTransId="{13D96F55-DDE9-4234-A1CE-CD7DA3E3AFE7}" sibTransId="{B9385D28-425E-4708-B23A-B4CE6768D6ED}"/>
    <dgm:cxn modelId="{B1600DFC-ED59-459E-B1D1-7FD474024404}" srcId="{C0235D99-580A-4A28-AADC-878D91938FFB}" destId="{F0EE83D4-C4E3-4BEB-B6C0-EB62278BE05E}" srcOrd="0" destOrd="0" parTransId="{31B5981D-787B-4BB3-A76E-99858BFC88C9}" sibTransId="{8157BDD6-C1C3-41A7-816F-528551FF0D9E}"/>
    <dgm:cxn modelId="{62506CA3-529F-4CE8-937D-D7DE08948D12}" type="presOf" srcId="{C0235D99-580A-4A28-AADC-878D91938FFB}" destId="{B7D19BF8-48BA-4957-A853-A645DF9ED801}" srcOrd="0" destOrd="0" presId="urn:microsoft.com/office/officeart/2005/8/layout/hList6"/>
    <dgm:cxn modelId="{E9EEFB59-0432-4843-A3C6-A248021155A0}" srcId="{C0235D99-580A-4A28-AADC-878D91938FFB}" destId="{FDA15775-6405-405E-9C35-0E2956F782FF}" srcOrd="1" destOrd="0" parTransId="{A3E746A6-377B-4A97-A91C-C564EA4E2925}" sibTransId="{B7CAEFFE-45FD-4117-BB9C-3059D747FAA2}"/>
    <dgm:cxn modelId="{19529756-4DEC-4E11-BAE6-86F6B6D566C1}" type="presOf" srcId="{F0EE83D4-C4E3-4BEB-B6C0-EB62278BE05E}" destId="{607997A7-2B96-4DCB-9ED7-AB1CC3ADCE3A}" srcOrd="0" destOrd="0" presId="urn:microsoft.com/office/officeart/2005/8/layout/hList6"/>
    <dgm:cxn modelId="{8F9CF03F-6444-490D-B4B2-9A10097126D3}" type="presOf" srcId="{FDA15775-6405-405E-9C35-0E2956F782FF}" destId="{2B55211A-C836-42E3-B115-B995D630C02C}" srcOrd="0" destOrd="0" presId="urn:microsoft.com/office/officeart/2005/8/layout/hList6"/>
    <dgm:cxn modelId="{F6F4A0BE-4868-4691-A19B-1FD5EDBAE9BB}" type="presOf" srcId="{96FA3D64-FC76-4402-8977-C15442CBF3CB}" destId="{D7E24A63-4AD8-4B9C-9789-D3E5406ECD9F}" srcOrd="0" destOrd="0" presId="urn:microsoft.com/office/officeart/2005/8/layout/hList6"/>
    <dgm:cxn modelId="{E91D1185-C489-4BF7-8E40-130570B71196}" type="presParOf" srcId="{B7D19BF8-48BA-4957-A853-A645DF9ED801}" destId="{607997A7-2B96-4DCB-9ED7-AB1CC3ADCE3A}" srcOrd="0" destOrd="0" presId="urn:microsoft.com/office/officeart/2005/8/layout/hList6"/>
    <dgm:cxn modelId="{E63676CC-986C-4490-93FB-6D282501FB12}" type="presParOf" srcId="{B7D19BF8-48BA-4957-A853-A645DF9ED801}" destId="{DC6EF524-8190-48D9-A789-7FF15D2F243D}" srcOrd="1" destOrd="0" presId="urn:microsoft.com/office/officeart/2005/8/layout/hList6"/>
    <dgm:cxn modelId="{BF4884B3-08C5-4629-9CCF-F30ECD8F7BC7}" type="presParOf" srcId="{B7D19BF8-48BA-4957-A853-A645DF9ED801}" destId="{2B55211A-C836-42E3-B115-B995D630C02C}" srcOrd="2" destOrd="0" presId="urn:microsoft.com/office/officeart/2005/8/layout/hList6"/>
    <dgm:cxn modelId="{38E028F5-638D-4F6A-9F38-96CB49183844}" type="presParOf" srcId="{B7D19BF8-48BA-4957-A853-A645DF9ED801}" destId="{014CBB32-9B96-4F84-9823-51219FBA88E6}" srcOrd="3" destOrd="0" presId="urn:microsoft.com/office/officeart/2005/8/layout/hList6"/>
    <dgm:cxn modelId="{B4D8CCB9-0038-419D-BD93-82406B8AA6F1}" type="presParOf" srcId="{B7D19BF8-48BA-4957-A853-A645DF9ED801}" destId="{3941F5D1-6A27-403C-A5BF-ACA65B593F71}" srcOrd="4" destOrd="0" presId="urn:microsoft.com/office/officeart/2005/8/layout/hList6"/>
    <dgm:cxn modelId="{1DAB81F8-DC85-485B-A4C5-50668D783FD1}" type="presParOf" srcId="{B7D19BF8-48BA-4957-A853-A645DF9ED801}" destId="{50B1A0A4-89A7-4D13-8EAC-537FBB8A0EBF}" srcOrd="5" destOrd="0" presId="urn:microsoft.com/office/officeart/2005/8/layout/hList6"/>
    <dgm:cxn modelId="{EFB70BC4-BE5A-459E-A4B7-E7FFDA13C2BD}" type="presParOf" srcId="{B7D19BF8-48BA-4957-A853-A645DF9ED801}" destId="{D7E24A63-4AD8-4B9C-9789-D3E5406ECD9F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997A7-2B96-4DCB-9ED7-AB1CC3ADCE3A}">
      <dsp:nvSpPr>
        <dsp:cNvPr id="0" name=""/>
        <dsp:cNvSpPr/>
      </dsp:nvSpPr>
      <dsp:spPr>
        <a:xfrm rot="16200000">
          <a:off x="-1410195" y="1412106"/>
          <a:ext cx="4699000" cy="187478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8165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Distribution Intensity</a:t>
          </a:r>
          <a:endParaRPr lang="en-US" sz="1500" kern="1200" dirty="0"/>
        </a:p>
      </dsp:txBody>
      <dsp:txXfrm rot="5400000">
        <a:off x="1911" y="939800"/>
        <a:ext cx="1874787" cy="2819400"/>
      </dsp:txXfrm>
    </dsp:sp>
    <dsp:sp modelId="{2B55211A-C836-42E3-B115-B995D630C02C}">
      <dsp:nvSpPr>
        <dsp:cNvPr id="0" name=""/>
        <dsp:cNvSpPr/>
      </dsp:nvSpPr>
      <dsp:spPr>
        <a:xfrm rot="16200000">
          <a:off x="605201" y="1412106"/>
          <a:ext cx="4699000" cy="187478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8165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Channel Structure/Ownership</a:t>
          </a:r>
          <a:endParaRPr lang="en-US" sz="1500" kern="1200" dirty="0"/>
        </a:p>
      </dsp:txBody>
      <dsp:txXfrm rot="5400000">
        <a:off x="2017307" y="939800"/>
        <a:ext cx="1874787" cy="2819400"/>
      </dsp:txXfrm>
    </dsp:sp>
    <dsp:sp modelId="{3941F5D1-6A27-403C-A5BF-ACA65B593F71}">
      <dsp:nvSpPr>
        <dsp:cNvPr id="0" name=""/>
        <dsp:cNvSpPr/>
      </dsp:nvSpPr>
      <dsp:spPr>
        <a:xfrm rot="16200000">
          <a:off x="2620598" y="1412106"/>
          <a:ext cx="4699000" cy="187478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8165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Multiple Channels</a:t>
          </a:r>
          <a:endParaRPr lang="en-US" sz="1500" kern="1200" dirty="0"/>
        </a:p>
      </dsp:txBody>
      <dsp:txXfrm rot="5400000">
        <a:off x="4032704" y="939800"/>
        <a:ext cx="1874787" cy="2819400"/>
      </dsp:txXfrm>
    </dsp:sp>
    <dsp:sp modelId="{D7E24A63-4AD8-4B9C-9789-D3E5406ECD9F}">
      <dsp:nvSpPr>
        <dsp:cNvPr id="0" name=""/>
        <dsp:cNvSpPr/>
      </dsp:nvSpPr>
      <dsp:spPr>
        <a:xfrm rot="16200000">
          <a:off x="4635995" y="1412106"/>
          <a:ext cx="4699000" cy="187478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8165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Hybrid Channels</a:t>
          </a:r>
          <a:endParaRPr lang="en-US" sz="1500" kern="1200" dirty="0"/>
        </a:p>
      </dsp:txBody>
      <dsp:txXfrm rot="5400000">
        <a:off x="6048101" y="939800"/>
        <a:ext cx="1874787" cy="2819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B13AE4-19DA-4C8F-AD78-AC33A9C0A548}" type="datetimeFigureOut">
              <a:rPr lang="en-US"/>
              <a:pPr>
                <a:defRPr/>
              </a:pPr>
              <a:t>5/22/2015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3E80A28-3AA1-4BAF-A1E7-0C2588FEAE7D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87669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71B56D-5772-451C-AD75-2905EA6354C5}" type="slidenum">
              <a:rPr lang="en-US" altLang="ar-SA">
                <a:latin typeface="Calibri" panose="020F0502020204030204" pitchFamily="34" charset="0"/>
              </a:rPr>
              <a:pPr eaLnBrk="1" hangingPunct="1"/>
              <a:t>1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24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CB62C5-5263-4E90-92CE-BF7E1CA6192B}" type="slidenum">
              <a:rPr lang="en-US" altLang="ar-SA">
                <a:latin typeface="Calibri" panose="020F0502020204030204" pitchFamily="34" charset="0"/>
              </a:rPr>
              <a:pPr eaLnBrk="1" hangingPunct="1"/>
              <a:t>23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88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ar-SA" smtClean="0"/>
              <a:t> Decisions can be made based on those “costed-out” analyses.</a:t>
            </a:r>
          </a:p>
          <a:p>
            <a:pPr>
              <a:buFontTx/>
              <a:buChar char="•"/>
            </a:pPr>
            <a:r>
              <a:rPr lang="en-US" altLang="ar-SA" smtClean="0"/>
              <a:t> This process should facilitate informed and systematic choices across feasible distribution alternatives and should lead to systems that optimally meet customers’ real needs for the values created by channel functions.</a:t>
            </a:r>
          </a:p>
          <a:p>
            <a:pPr>
              <a:buFontTx/>
              <a:buChar char="•"/>
            </a:pPr>
            <a:endParaRPr lang="en-US" altLang="ar-SA" smtClean="0"/>
          </a:p>
          <a:p>
            <a:endParaRPr lang="en-US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E92D20-96B8-4675-BB50-248C149A334E}" type="slidenum">
              <a:rPr lang="en-US" altLang="ar-SA">
                <a:latin typeface="Calibri" panose="020F0502020204030204" pitchFamily="34" charset="0"/>
              </a:rPr>
              <a:pPr eaLnBrk="1" hangingPunct="1"/>
              <a:t>31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284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9C2580-F220-4AB7-84B8-C98D88C851B8}" type="slidenum">
              <a:rPr lang="en-US" altLang="ar-SA">
                <a:latin typeface="Calibri" panose="020F0502020204030204" pitchFamily="34" charset="0"/>
              </a:rPr>
              <a:pPr eaLnBrk="1" hangingPunct="1"/>
              <a:t>3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136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ar-S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075A7A-F0D9-4B26-9FCC-190424D05A57}" type="slidenum">
              <a:rPr lang="en-US" altLang="ar-SA">
                <a:latin typeface="Calibri" panose="020F0502020204030204" pitchFamily="34" charset="0"/>
              </a:rPr>
              <a:pPr eaLnBrk="1" hangingPunct="1"/>
              <a:t>4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08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4D346D-14B4-4C37-8671-C3340637D961}" type="slidenum">
              <a:rPr lang="en-US" altLang="ar-SA">
                <a:latin typeface="Calibri" panose="020F0502020204030204" pitchFamily="34" charset="0"/>
              </a:rPr>
              <a:pPr eaLnBrk="1" hangingPunct="1"/>
              <a:t>5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712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ar-S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D3732B-221A-4B14-AEC2-F3FF477A0773}" type="slidenum">
              <a:rPr lang="en-US" altLang="ar-SA">
                <a:latin typeface="Calibri" panose="020F0502020204030204" pitchFamily="34" charset="0"/>
              </a:rPr>
              <a:pPr eaLnBrk="1" hangingPunct="1"/>
              <a:t>7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96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3FA542-A647-45B7-8D28-EFBA5483CEE5}" type="slidenum">
              <a:rPr lang="en-US" altLang="ar-SA">
                <a:latin typeface="Calibri" panose="020F0502020204030204" pitchFamily="34" charset="0"/>
              </a:rPr>
              <a:pPr eaLnBrk="1" hangingPunct="1"/>
              <a:t>9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472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ar-SA" dirty="0" smtClean="0"/>
          </a:p>
          <a:p>
            <a:endParaRPr lang="en-US" altLang="ar-S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673995-6B1A-4F8D-B07B-306F2B5B8421}" type="slidenum">
              <a:rPr lang="en-US" altLang="ar-SA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33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5D2ED2-63A6-4E05-9837-E4D4EAD9E767}" type="slidenum">
              <a:rPr lang="en-US" altLang="ar-SA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876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EDE335E-C561-4C04-A929-72C8B2651A68}" type="slidenum">
              <a:rPr lang="en-US" altLang="ar-SA">
                <a:latin typeface="Calibri" panose="020F0502020204030204" pitchFamily="34" charset="0"/>
              </a:rPr>
              <a:pPr eaLnBrk="1" hangingPunct="1"/>
              <a:t>20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77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0">
          <a:gsLst>
            <a:gs pos="0">
              <a:srgbClr val="00559C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mooradian_cov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81000"/>
            <a:ext cx="4991100" cy="6172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533400"/>
            <a:ext cx="3048000" cy="51053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0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25506-0089-43A2-BE0C-3B4F1AFCD8F4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99061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44C03-7131-4444-AC9C-683E918C95FC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71966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559C"/>
              </a:buClr>
              <a:defRPr/>
            </a:lvl1pPr>
            <a:lvl2pPr>
              <a:buClr>
                <a:srgbClr val="00559C"/>
              </a:buClr>
              <a:defRPr/>
            </a:lvl2pPr>
            <a:lvl3pPr>
              <a:buClr>
                <a:srgbClr val="00559C"/>
              </a:buClr>
              <a:defRPr/>
            </a:lvl3pPr>
            <a:lvl4pPr>
              <a:buClr>
                <a:srgbClr val="00559C"/>
              </a:buClr>
              <a:defRPr/>
            </a:lvl4pPr>
            <a:lvl5pPr>
              <a:buClr>
                <a:srgbClr val="00559C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DB28F13-2D96-4A30-92C9-F3BE4A9437D1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27161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DBA2F-0FD8-4439-9253-866109831479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14371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B2BDA-CC64-48E8-88D7-D9C03D1B495F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06256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89CA5-DDB4-40D6-A3FF-1ED03A1A6CB0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78402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126C1-D3C0-44F4-8794-0A5A02CD6269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70598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C7921-A2D7-4B45-A61C-96725495C78E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62148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BCAFC-DC48-44BB-B253-9EB9A8FD461A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9137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8BE67-E904-4C53-80DD-8D2876BF0A96}" type="slidenum">
              <a:rPr lang="en-US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80302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9050">
            <a:solidFill>
              <a:srgbClr val="B8CA7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19050">
            <a:solidFill>
              <a:srgbClr val="B8CA7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D331F07-2F38-44CB-B79D-A9DE1471E9CB}" type="slidenum">
              <a:rPr lang="en-US" altLang="ar-SA"/>
              <a:pPr/>
              <a:t>‹#›</a:t>
            </a:fld>
            <a:endParaRPr lang="en-US" altLang="ar-SA"/>
          </a:p>
        </p:txBody>
      </p:sp>
      <p:sp>
        <p:nvSpPr>
          <p:cNvPr id="5" name="Rectangle 4"/>
          <p:cNvSpPr/>
          <p:nvPr/>
        </p:nvSpPr>
        <p:spPr>
          <a:xfrm>
            <a:off x="1295400" y="6626225"/>
            <a:ext cx="6096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latin typeface="+mn-lt"/>
              </a:rPr>
              <a:t>© 2012 Pearson Education, Inc. publishing Prentice Hall.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4" r:id="rId1"/>
    <p:sldLayoutId id="2147485015" r:id="rId2"/>
    <p:sldLayoutId id="2147485016" r:id="rId3"/>
    <p:sldLayoutId id="2147485017" r:id="rId4"/>
    <p:sldLayoutId id="2147485018" r:id="rId5"/>
    <p:sldLayoutId id="2147485019" r:id="rId6"/>
    <p:sldLayoutId id="2147485020" r:id="rId7"/>
    <p:sldLayoutId id="2147485021" r:id="rId8"/>
    <p:sldLayoutId id="2147485022" r:id="rId9"/>
    <p:sldLayoutId id="2147485023" r:id="rId10"/>
    <p:sldLayoutId id="214748502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5486400" y="533400"/>
            <a:ext cx="3276600" cy="5105400"/>
          </a:xfrm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B8CA78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SA" dirty="0" smtClean="0"/>
              <a:t>Products—Innovations</a:t>
            </a:r>
            <a:endParaRPr lang="en-US" alt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Figure Note 31-3 - The Adoption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C3C361-32E0-438B-8016-8764E063312A}" type="slidenum">
              <a:rPr lang="en-US" altLang="ar-SA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ar-SA">
              <a:latin typeface="Calibri" panose="020F0502020204030204" pitchFamily="34" charset="0"/>
            </a:endParaRPr>
          </a:p>
        </p:txBody>
      </p:sp>
      <p:pic>
        <p:nvPicPr>
          <p:cNvPr id="31748" name="Picture 4" descr="3e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600200"/>
            <a:ext cx="26289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Attributes of the Product/Innovation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smtClean="0"/>
              <a:t>Relative advantage</a:t>
            </a:r>
          </a:p>
          <a:p>
            <a:r>
              <a:rPr lang="en-US" altLang="ar-SA" smtClean="0"/>
              <a:t>Trialability</a:t>
            </a:r>
          </a:p>
          <a:p>
            <a:r>
              <a:rPr lang="en-US" altLang="ar-SA" smtClean="0"/>
              <a:t>Complexity/Ease of use</a:t>
            </a:r>
          </a:p>
          <a:p>
            <a:r>
              <a:rPr lang="en-US" altLang="ar-SA" smtClean="0"/>
              <a:t>Observability</a:t>
            </a:r>
          </a:p>
          <a:p>
            <a:r>
              <a:rPr lang="en-US" altLang="ar-SA" smtClean="0"/>
              <a:t>Compatibility</a:t>
            </a:r>
          </a:p>
          <a:p>
            <a:r>
              <a:rPr lang="en-US" altLang="ar-SA" smtClean="0"/>
              <a:t>Risk</a:t>
            </a:r>
          </a:p>
          <a:p>
            <a:r>
              <a:rPr lang="en-US" altLang="ar-SA" smtClean="0"/>
              <a:t>Network effects</a:t>
            </a:r>
          </a:p>
          <a:p>
            <a:endParaRPr lang="en-US" altLang="ar-SA" smtClean="0"/>
          </a:p>
          <a:p>
            <a:endParaRPr lang="en-US" altLang="ar-SA" smtClean="0"/>
          </a:p>
          <a:p>
            <a:endParaRPr lang="en-US" altLang="ar-SA" smtClean="0"/>
          </a:p>
          <a:p>
            <a:endParaRPr lang="en-US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436FE3-E91A-4A3F-A5B1-829133F4EB16}" type="slidenum">
              <a:rPr lang="en-US" altLang="ar-SA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5486400" y="533400"/>
            <a:ext cx="3276600" cy="5105400"/>
          </a:xfrm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B8CA78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SA" smtClean="0"/>
              <a:t>Note 33</a:t>
            </a:r>
            <a:br>
              <a:rPr lang="en-US" altLang="ar-SA" smtClean="0"/>
            </a:br>
            <a:r>
              <a:rPr lang="en-US" altLang="ar-SA" smtClean="0"/>
              <a:t>Pricing Strategies</a:t>
            </a:r>
          </a:p>
        </p:txBody>
      </p:sp>
    </p:spTree>
    <p:extLst>
      <p:ext uri="{BB962C8B-B14F-4D97-AF65-F5344CB8AC3E}">
        <p14:creationId xmlns:p14="http://schemas.microsoft.com/office/powerpoint/2010/main" val="23109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smtClean="0"/>
              <a:t>Four steps central to effectively developing pricing strategies and tactics:</a:t>
            </a:r>
          </a:p>
          <a:p>
            <a:pPr lvl="1"/>
            <a:r>
              <a:rPr lang="en-US" altLang="ar-SA" smtClean="0"/>
              <a:t>Define price objectives</a:t>
            </a:r>
          </a:p>
          <a:p>
            <a:pPr lvl="1"/>
            <a:r>
              <a:rPr lang="en-US" altLang="ar-SA" smtClean="0"/>
              <a:t>Analyze key elements of pricing situation</a:t>
            </a:r>
          </a:p>
          <a:p>
            <a:pPr lvl="1"/>
            <a:r>
              <a:rPr lang="en-US" altLang="ar-SA" smtClean="0"/>
              <a:t>Define the pricing strategy</a:t>
            </a:r>
          </a:p>
          <a:p>
            <a:pPr lvl="1"/>
            <a:r>
              <a:rPr lang="en-US" altLang="ar-SA" smtClean="0"/>
              <a:t>Set the price and the pricing tactics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82EF89-3CE3-462A-9FE4-7A17E052A77F}" type="slidenum">
              <a:rPr lang="en-US" altLang="ar-SA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71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Price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smtClean="0"/>
              <a:t>Pricing objectives are derived from the marketing strategy and the positioning decisions the firm has made</a:t>
            </a:r>
          </a:p>
          <a:p>
            <a:r>
              <a:rPr lang="en-US" altLang="ar-SA" smtClean="0"/>
              <a:t>Pricing decisions can have short-term or long-term objectives</a:t>
            </a:r>
          </a:p>
          <a:p>
            <a:r>
              <a:rPr lang="en-US" altLang="ar-SA" smtClean="0"/>
              <a:t>Short-term objectives:</a:t>
            </a:r>
          </a:p>
          <a:p>
            <a:pPr lvl="1"/>
            <a:r>
              <a:rPr lang="en-US" altLang="ar-SA" smtClean="0"/>
              <a:t>Survival</a:t>
            </a:r>
          </a:p>
          <a:p>
            <a:pPr lvl="1"/>
            <a:r>
              <a:rPr lang="en-US" altLang="ar-SA" smtClean="0"/>
              <a:t>Maximum current profit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CD4CABB-0675-4E03-B9F8-D293DBF29713}" type="slidenum">
              <a:rPr lang="en-US" altLang="ar-SA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2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Price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smtClean="0"/>
              <a:t>Long-term objectives:</a:t>
            </a:r>
          </a:p>
          <a:p>
            <a:pPr lvl="1"/>
            <a:r>
              <a:rPr lang="en-US" altLang="ar-SA" smtClean="0"/>
              <a:t>Building and protecting market share</a:t>
            </a:r>
          </a:p>
          <a:p>
            <a:pPr lvl="1"/>
            <a:r>
              <a:rPr lang="en-US" altLang="ar-SA" smtClean="0"/>
              <a:t>Market skimming</a:t>
            </a:r>
          </a:p>
          <a:p>
            <a:pPr lvl="1"/>
            <a:r>
              <a:rPr lang="en-US" altLang="ar-SA" smtClean="0"/>
              <a:t>Market penetration</a:t>
            </a:r>
          </a:p>
          <a:p>
            <a:pPr lvl="1"/>
            <a:r>
              <a:rPr lang="en-US" altLang="ar-SA" smtClean="0"/>
              <a:t>Product positioning</a:t>
            </a:r>
          </a:p>
          <a:p>
            <a:pPr lvl="1"/>
            <a:endParaRPr lang="en-US" altLang="ar-SA" smtClean="0"/>
          </a:p>
          <a:p>
            <a:pPr lvl="1"/>
            <a:endParaRPr lang="en-US" altLang="ar-SA" smtClean="0"/>
          </a:p>
          <a:p>
            <a:pPr lvl="1"/>
            <a:endParaRPr lang="en-US" altLang="ar-SA" smtClean="0"/>
          </a:p>
          <a:p>
            <a:pPr lvl="1"/>
            <a:endParaRPr lang="en-US" altLang="ar-SA" smtClean="0"/>
          </a:p>
          <a:p>
            <a:endParaRPr lang="en-US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C9EC83D-DF9A-446E-9E19-9A92F08E99B2}" type="slidenum">
              <a:rPr lang="en-US" altLang="ar-SA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08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Elements of Pricing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smtClean="0"/>
              <a:t>The firm’s costs and cost structure</a:t>
            </a:r>
          </a:p>
          <a:p>
            <a:r>
              <a:rPr lang="en-US" altLang="ar-SA" smtClean="0"/>
              <a:t>The firm’s customers</a:t>
            </a:r>
          </a:p>
          <a:p>
            <a:r>
              <a:rPr lang="en-US" altLang="ar-SA" smtClean="0"/>
              <a:t>The firm’s competition</a:t>
            </a:r>
          </a:p>
          <a:p>
            <a:r>
              <a:rPr lang="en-US" altLang="ar-SA" smtClean="0"/>
              <a:t>Legal and ethical implications of the decision and strategy</a:t>
            </a:r>
          </a:p>
          <a:p>
            <a:endParaRPr lang="en-US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60B53A-CA20-4220-98C2-C3F202B9F4A9}" type="slidenum">
              <a:rPr lang="en-US" altLang="ar-SA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9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Define the Pricing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smtClean="0"/>
              <a:t>Important concepts that can shape the pricing strategy:</a:t>
            </a:r>
          </a:p>
          <a:p>
            <a:pPr lvl="1"/>
            <a:r>
              <a:rPr lang="en-US" altLang="ar-SA" smtClean="0"/>
              <a:t>The value map</a:t>
            </a:r>
          </a:p>
          <a:p>
            <a:pPr lvl="1"/>
            <a:r>
              <a:rPr lang="en-US" altLang="ar-SA" smtClean="0"/>
              <a:t>Skimming versus penetration strategies</a:t>
            </a:r>
          </a:p>
          <a:p>
            <a:pPr lvl="1"/>
            <a:r>
              <a:rPr lang="en-US" altLang="ar-SA" smtClean="0"/>
              <a:t>Razorblade pricing</a:t>
            </a:r>
          </a:p>
          <a:p>
            <a:pPr lvl="1"/>
            <a:r>
              <a:rPr lang="en-US" altLang="ar-SA" smtClean="0"/>
              <a:t>Price promotions versus brand building</a:t>
            </a:r>
          </a:p>
          <a:p>
            <a:pPr lvl="1"/>
            <a:r>
              <a:rPr lang="en-US" altLang="ar-SA" smtClean="0"/>
              <a:t>Premium/prestige pricing</a:t>
            </a:r>
          </a:p>
          <a:p>
            <a:pPr lvl="1"/>
            <a:endParaRPr lang="en-US" altLang="ar-SA" smtClean="0"/>
          </a:p>
          <a:p>
            <a:endParaRPr lang="en-US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B8369D-67E9-4F12-A008-D2677A2F9EF1}" type="slidenum">
              <a:rPr lang="en-US" altLang="ar-SA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6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Table Note 33-3 - Skimming versus Penetration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EA3DE51-93C9-4BD5-B23F-192E38659327}" type="slidenum">
              <a:rPr lang="en-US" altLang="ar-SA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ar-SA">
              <a:latin typeface="Calibri" panose="020F0502020204030204" pitchFamily="34" charset="0"/>
            </a:endParaRPr>
          </a:p>
        </p:txBody>
      </p:sp>
      <p:pic>
        <p:nvPicPr>
          <p:cNvPr id="35844" name="Picture 4" descr="7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60588"/>
            <a:ext cx="8077200" cy="370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188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Setting and Adjusting the Price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smtClean="0"/>
              <a:t>The final price must be consistent with the core strategy and with the pricing objectives</a:t>
            </a:r>
          </a:p>
          <a:p>
            <a:r>
              <a:rPr lang="en-US" altLang="ar-SA" smtClean="0"/>
              <a:t>Tactics that can be used to respond to pricing challenges</a:t>
            </a:r>
          </a:p>
          <a:p>
            <a:pPr lvl="1"/>
            <a:r>
              <a:rPr lang="en-US" altLang="ar-SA" smtClean="0"/>
              <a:t>Price discounts and allowances</a:t>
            </a:r>
          </a:p>
          <a:p>
            <a:pPr lvl="1"/>
            <a:r>
              <a:rPr lang="en-US" altLang="ar-SA" smtClean="0"/>
              <a:t>Promotional pricing</a:t>
            </a:r>
          </a:p>
          <a:p>
            <a:pPr lvl="1"/>
            <a:r>
              <a:rPr lang="en-US" altLang="ar-SA" smtClean="0"/>
              <a:t>Price differentiation</a:t>
            </a:r>
          </a:p>
          <a:p>
            <a:pPr lvl="1"/>
            <a:r>
              <a:rPr lang="en-US" altLang="ar-SA" smtClean="0"/>
              <a:t>Price bundling and complementary pricing</a:t>
            </a:r>
          </a:p>
          <a:p>
            <a:pPr lvl="1"/>
            <a:r>
              <a:rPr lang="en-US" altLang="ar-SA" smtClean="0"/>
              <a:t>Yield management</a:t>
            </a:r>
          </a:p>
          <a:p>
            <a:endParaRPr lang="en-US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1982AB-1F29-4743-B2F2-8894CAEADDC8}" type="slidenum">
              <a:rPr lang="en-US" altLang="ar-SA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79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Table Note 30-1 - Phases in the New Product Development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D973FB-0A7F-4DFB-8ED8-7257C722AFAD}" type="slidenum">
              <a:rPr lang="en-US" altLang="ar-SA">
                <a:latin typeface="Calibri" panose="020F0502020204030204" pitchFamily="34" charset="0"/>
              </a:rPr>
              <a:pPr eaLnBrk="1" hangingPunct="1"/>
              <a:t>2</a:t>
            </a:fld>
            <a:endParaRPr lang="en-US" altLang="ar-SA">
              <a:latin typeface="Calibri" panose="020F0502020204030204" pitchFamily="34" charset="0"/>
            </a:endParaRPr>
          </a:p>
        </p:txBody>
      </p:sp>
      <p:pic>
        <p:nvPicPr>
          <p:cNvPr id="26628" name="Picture 4" descr="df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593" y="1562574"/>
            <a:ext cx="7008813" cy="498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458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5486400" y="533400"/>
            <a:ext cx="3276600" cy="5105400"/>
          </a:xfrm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B8CA78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SA" smtClean="0"/>
              <a:t>Note 34</a:t>
            </a:r>
            <a:br>
              <a:rPr lang="en-US" altLang="ar-SA" smtClean="0"/>
            </a:br>
            <a:r>
              <a:rPr lang="en-US" altLang="ar-SA" smtClean="0"/>
              <a:t>Promotion and People—</a:t>
            </a:r>
            <a:br>
              <a:rPr lang="en-US" altLang="ar-SA" smtClean="0"/>
            </a:br>
            <a:r>
              <a:rPr lang="en-US" altLang="ar-SA" smtClean="0"/>
              <a:t>Integrated Marketing</a:t>
            </a:r>
            <a:br>
              <a:rPr lang="en-US" altLang="ar-SA" smtClean="0"/>
            </a:br>
            <a:r>
              <a:rPr lang="en-US" altLang="ar-SA" smtClean="0"/>
              <a:t>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87151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The Communications Management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smtClean="0"/>
              <a:t>Specifying the target market and segments</a:t>
            </a:r>
          </a:p>
          <a:p>
            <a:pPr lvl="1"/>
            <a:r>
              <a:rPr lang="en-US" altLang="ar-SA" smtClean="0"/>
              <a:t>Type of market</a:t>
            </a:r>
          </a:p>
          <a:p>
            <a:pPr lvl="1"/>
            <a:r>
              <a:rPr lang="en-US" altLang="ar-SA" smtClean="0"/>
              <a:t>Target market concentration and addressability</a:t>
            </a:r>
          </a:p>
          <a:p>
            <a:pPr lvl="1"/>
            <a:r>
              <a:rPr lang="en-US" altLang="ar-SA" smtClean="0"/>
              <a:t>Order size/cost</a:t>
            </a:r>
          </a:p>
          <a:p>
            <a:pPr lvl="1"/>
            <a:r>
              <a:rPr lang="en-US" altLang="ar-SA" smtClean="0"/>
              <a:t>Type of product</a:t>
            </a:r>
          </a:p>
          <a:p>
            <a:pPr lvl="1"/>
            <a:r>
              <a:rPr lang="en-US" altLang="ar-SA" smtClean="0"/>
              <a:t>The stage in the product lifecycle</a:t>
            </a:r>
          </a:p>
          <a:p>
            <a:pPr lvl="1"/>
            <a:r>
              <a:rPr lang="fr-FR" altLang="ar-SA" smtClean="0"/>
              <a:t>Available commercial infrastructure and cultural differences</a:t>
            </a:r>
          </a:p>
          <a:p>
            <a:pPr lvl="1"/>
            <a:endParaRPr lang="fr-FR" altLang="ar-SA" smtClean="0"/>
          </a:p>
          <a:p>
            <a:pPr lvl="1"/>
            <a:endParaRPr lang="en-US" altLang="ar-SA" smtClean="0"/>
          </a:p>
          <a:p>
            <a:pPr lvl="1"/>
            <a:endParaRPr lang="en-US" altLang="ar-SA" smtClean="0"/>
          </a:p>
          <a:p>
            <a:pPr lvl="1"/>
            <a:endParaRPr lang="en-US" altLang="ar-SA" smtClean="0"/>
          </a:p>
          <a:p>
            <a:pPr lvl="1"/>
            <a:endParaRPr lang="en-US" altLang="ar-SA" smtClean="0"/>
          </a:p>
          <a:p>
            <a:endParaRPr lang="en-US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1B5C5C4-D1FB-47D1-91E3-196763352A05}" type="slidenum">
              <a:rPr lang="en-US" altLang="ar-SA">
                <a:latin typeface="Calibri" panose="020F0502020204030204" pitchFamily="34" charset="0"/>
              </a:rPr>
              <a:pPr eaLnBrk="1" hangingPunct="1"/>
              <a:t>21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26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The Communications Management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smtClean="0"/>
              <a:t>Determining customers’ current relationships with the product/brand</a:t>
            </a:r>
          </a:p>
          <a:p>
            <a:r>
              <a:rPr lang="en-US" altLang="ar-SA" smtClean="0"/>
              <a:t>Setting objectives</a:t>
            </a:r>
          </a:p>
          <a:p>
            <a:r>
              <a:rPr lang="en-US" altLang="ar-SA" smtClean="0"/>
              <a:t>Setting the budget</a:t>
            </a:r>
          </a:p>
          <a:p>
            <a:r>
              <a:rPr lang="en-US" altLang="ar-SA" smtClean="0"/>
              <a:t>Implementing the program</a:t>
            </a:r>
          </a:p>
          <a:p>
            <a:r>
              <a:rPr lang="en-US" altLang="ar-SA" smtClean="0"/>
              <a:t>Evaluating the communications effort</a:t>
            </a:r>
          </a:p>
          <a:p>
            <a:endParaRPr lang="en-US" altLang="ar-SA" smtClean="0"/>
          </a:p>
          <a:p>
            <a:endParaRPr lang="en-US" altLang="ar-SA" smtClean="0"/>
          </a:p>
          <a:p>
            <a:endParaRPr lang="en-US" altLang="ar-SA" smtClean="0"/>
          </a:p>
          <a:p>
            <a:endParaRPr lang="en-US" altLang="ar-SA" smtClean="0"/>
          </a:p>
          <a:p>
            <a:endParaRPr lang="en-US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55ADE1-76D7-4B31-A1E0-B82497FAFA54}" type="slidenum">
              <a:rPr lang="en-US" altLang="ar-SA">
                <a:latin typeface="Calibri" panose="020F0502020204030204" pitchFamily="34" charset="0"/>
              </a:rPr>
              <a:pPr eaLnBrk="1" hangingPunct="1"/>
              <a:t>22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1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5486400" y="533400"/>
            <a:ext cx="3276600" cy="5105400"/>
          </a:xfrm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B8CA78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SA" smtClean="0"/>
              <a:t>Note 35</a:t>
            </a:r>
            <a:br>
              <a:rPr lang="en-US" altLang="ar-SA" smtClean="0"/>
            </a:br>
            <a:r>
              <a:rPr lang="en-US" altLang="ar-SA" smtClean="0"/>
              <a:t>Place—Distribution</a:t>
            </a:r>
          </a:p>
        </p:txBody>
      </p:sp>
    </p:spTree>
    <p:extLst>
      <p:ext uri="{BB962C8B-B14F-4D97-AF65-F5344CB8AC3E}">
        <p14:creationId xmlns:p14="http://schemas.microsoft.com/office/powerpoint/2010/main" val="416268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Table Note 35-1 - Functions Performed by Channels of Distribution and Channel Entities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D59489-3685-4A33-B0E2-E78EDF4C6B37}" type="slidenum">
              <a:rPr lang="en-US" altLang="ar-SA">
                <a:latin typeface="Calibri" panose="020F0502020204030204" pitchFamily="34" charset="0"/>
              </a:rPr>
              <a:pPr eaLnBrk="1" hangingPunct="1"/>
              <a:t>24</a:t>
            </a:fld>
            <a:endParaRPr lang="en-US" altLang="ar-SA">
              <a:latin typeface="Calibri" panose="020F0502020204030204" pitchFamily="34" charset="0"/>
            </a:endParaRPr>
          </a:p>
        </p:txBody>
      </p:sp>
      <p:pic>
        <p:nvPicPr>
          <p:cNvPr id="26628" name="Picture 4" descr="10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1600200"/>
            <a:ext cx="635635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214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Distribution 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smtClean="0"/>
              <a:t>Changes in the competitive environment have caused channel structures to change and some channel members have become obsolete or redundant</a:t>
            </a:r>
          </a:p>
          <a:p>
            <a:r>
              <a:rPr lang="en-US" altLang="ar-SA" smtClean="0"/>
              <a:t>Channel structures continue to evolve due to technological and competitive forces</a:t>
            </a:r>
          </a:p>
          <a:p>
            <a:endParaRPr lang="en-US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759E55-16BB-4011-BE04-15FDF1349430}" type="slidenum">
              <a:rPr lang="en-US" altLang="ar-SA">
                <a:latin typeface="Calibri" panose="020F0502020204030204" pitchFamily="34" charset="0"/>
              </a:rPr>
              <a:pPr eaLnBrk="1" hangingPunct="1"/>
              <a:t>25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1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Distribution 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smtClean="0"/>
              <a:t>The creative marketing strategist may find opportunities as well as hazards in the changing dynamics of marketing channels</a:t>
            </a:r>
          </a:p>
          <a:p>
            <a:r>
              <a:rPr lang="en-US" altLang="ar-SA" smtClean="0"/>
              <a:t>Three related forces underlie channel dynamics and distribution outcomes for firms:</a:t>
            </a:r>
          </a:p>
          <a:p>
            <a:pPr lvl="1"/>
            <a:r>
              <a:rPr lang="en-US" altLang="ar-SA" smtClean="0"/>
              <a:t>Channel power</a:t>
            </a:r>
          </a:p>
          <a:p>
            <a:pPr lvl="1"/>
            <a:r>
              <a:rPr lang="en-US" altLang="ar-SA" smtClean="0"/>
              <a:t>Channel control</a:t>
            </a:r>
          </a:p>
          <a:p>
            <a:pPr lvl="1"/>
            <a:r>
              <a:rPr lang="en-US" altLang="ar-SA" smtClean="0"/>
              <a:t>Channel conflict</a:t>
            </a:r>
          </a:p>
          <a:p>
            <a:pPr lvl="1"/>
            <a:endParaRPr lang="en-US" altLang="ar-SA" smtClean="0"/>
          </a:p>
          <a:p>
            <a:endParaRPr lang="en-US" altLang="ar-SA" smtClean="0"/>
          </a:p>
          <a:p>
            <a:endParaRPr lang="en-US" altLang="ar-SA" smtClean="0"/>
          </a:p>
          <a:p>
            <a:endParaRPr lang="en-US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A1EB6E-C021-4C8C-8F1A-BDB3EB05346E}" type="slidenum">
              <a:rPr lang="en-US" altLang="ar-SA">
                <a:latin typeface="Calibri" panose="020F0502020204030204" pitchFamily="34" charset="0"/>
              </a:rPr>
              <a:pPr eaLnBrk="1" hangingPunct="1"/>
              <a:t>26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31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Strategic Channel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smtClean="0"/>
              <a:t>Issues to be considered in establishing and managing channels of distribution:</a:t>
            </a:r>
          </a:p>
          <a:p>
            <a:pPr lvl="1"/>
            <a:r>
              <a:rPr lang="en-US" altLang="ar-SA" smtClean="0"/>
              <a:t>Customer needs and behaviors</a:t>
            </a:r>
          </a:p>
          <a:p>
            <a:pPr lvl="1"/>
            <a:r>
              <a:rPr lang="en-US" altLang="ar-SA" smtClean="0"/>
              <a:t>Brand positioning</a:t>
            </a:r>
          </a:p>
          <a:p>
            <a:pPr lvl="1"/>
            <a:r>
              <a:rPr lang="en-US" altLang="ar-SA" smtClean="0"/>
              <a:t>Costs and margin structures</a:t>
            </a:r>
          </a:p>
          <a:p>
            <a:pPr lvl="1"/>
            <a:endParaRPr lang="en-US" altLang="ar-SA" smtClean="0"/>
          </a:p>
          <a:p>
            <a:pPr lvl="1"/>
            <a:endParaRPr lang="en-US" altLang="ar-SA" smtClean="0"/>
          </a:p>
          <a:p>
            <a:endParaRPr lang="en-US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1FE62A-EF18-4A50-884A-B2BD8A626291}" type="slidenum">
              <a:rPr lang="en-US" altLang="ar-SA">
                <a:latin typeface="Calibri" panose="020F0502020204030204" pitchFamily="34" charset="0"/>
              </a:rPr>
              <a:pPr eaLnBrk="1" hangingPunct="1"/>
              <a:t>27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Strategic Channel Alternatives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22E0813-4926-41E8-8897-57BCDC92484F}" type="slidenum">
              <a:rPr lang="en-US" altLang="ar-SA">
                <a:latin typeface="Calibri" panose="020F0502020204030204" pitchFamily="34" charset="0"/>
              </a:rPr>
              <a:pPr eaLnBrk="1" hangingPunct="1"/>
              <a:t>28</a:t>
            </a:fld>
            <a:endParaRPr lang="en-US" altLang="ar-SA">
              <a:latin typeface="Calibri" panose="020F0502020204030204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09600" y="1701800"/>
          <a:ext cx="79248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04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Figure Note 35-1 - Multiple Channels of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18B58B-6210-449A-9198-B12847A170B8}" type="slidenum">
              <a:rPr lang="en-US" altLang="ar-SA">
                <a:latin typeface="Calibri" panose="020F0502020204030204" pitchFamily="34" charset="0"/>
              </a:rPr>
              <a:pPr eaLnBrk="1" hangingPunct="1"/>
              <a:t>29</a:t>
            </a:fld>
            <a:endParaRPr lang="en-US" altLang="ar-SA">
              <a:latin typeface="Calibri" panose="020F0502020204030204" pitchFamily="34" charset="0"/>
            </a:endParaRPr>
          </a:p>
        </p:txBody>
      </p:sp>
      <p:pic>
        <p:nvPicPr>
          <p:cNvPr id="31748" name="Picture 4" descr="39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5076825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8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Figure Note 30-1 - The Kano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005A59-E8C7-4D25-B101-FA238BB19D0D}" type="slidenum">
              <a:rPr lang="en-US" altLang="ar-SA">
                <a:latin typeface="Calibri" panose="020F0502020204030204" pitchFamily="34" charset="0"/>
              </a:rPr>
              <a:pPr eaLnBrk="1" hangingPunct="1"/>
              <a:t>3</a:t>
            </a:fld>
            <a:endParaRPr lang="en-US" altLang="ar-SA">
              <a:latin typeface="Calibri" panose="020F0502020204030204" pitchFamily="34" charset="0"/>
            </a:endParaRPr>
          </a:p>
        </p:txBody>
      </p:sp>
      <p:pic>
        <p:nvPicPr>
          <p:cNvPr id="27652" name="Picture 4" descr="hy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2" y="1828800"/>
            <a:ext cx="3970338" cy="34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458165" y="2111932"/>
            <a:ext cx="403763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 The Kano-model of customer satisfaction can help to identify promising ideas.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 It distinguishes three types of product attributes: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 Basic factors (must haves)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 Excitement factors (delighters)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 Performance factors (the more the better)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  <a:p>
            <a:pPr marL="228600" indent="-228600"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799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Figure Note 35-2 - Hybrid Channels of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2F74D8-BE40-4D43-B9BE-9056104FBAA2}" type="slidenum">
              <a:rPr lang="en-US" altLang="ar-SA">
                <a:latin typeface="Calibri" panose="020F0502020204030204" pitchFamily="34" charset="0"/>
              </a:rPr>
              <a:pPr eaLnBrk="1" hangingPunct="1"/>
              <a:t>30</a:t>
            </a:fld>
            <a:endParaRPr lang="en-US" altLang="ar-SA">
              <a:latin typeface="Calibri" panose="020F0502020204030204" pitchFamily="34" charset="0"/>
            </a:endParaRPr>
          </a:p>
        </p:txBody>
      </p:sp>
      <p:pic>
        <p:nvPicPr>
          <p:cNvPr id="32772" name="Picture 4" descr="45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88" y="1524000"/>
            <a:ext cx="4989512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193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Strategic Distribution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smtClean="0"/>
              <a:t>Analyzing customers needs and wants from the product’s distribution system:</a:t>
            </a:r>
          </a:p>
          <a:p>
            <a:pPr lvl="1"/>
            <a:r>
              <a:rPr lang="en-US" altLang="ar-SA" smtClean="0"/>
              <a:t>Describe the firm’s target segments with regard to their channel-function needs</a:t>
            </a:r>
          </a:p>
          <a:p>
            <a:pPr lvl="1"/>
            <a:r>
              <a:rPr lang="en-US" altLang="ar-SA" smtClean="0"/>
              <a:t>Benchmark both the firm’s and its competitors’ capabilities at delivering those salient customer needs</a:t>
            </a:r>
          </a:p>
          <a:p>
            <a:pPr lvl="1"/>
            <a:r>
              <a:rPr lang="en-US" altLang="ar-SA" smtClean="0"/>
              <a:t>Generate alternatives</a:t>
            </a:r>
          </a:p>
          <a:p>
            <a:pPr lvl="1"/>
            <a:r>
              <a:rPr lang="en-US" altLang="ar-SA" smtClean="0"/>
              <a:t>Various and numerous alternatives should be analyzed against their expected costs and benefits</a:t>
            </a:r>
          </a:p>
          <a:p>
            <a:pPr lvl="1"/>
            <a:endParaRPr lang="en-US" altLang="ar-SA" smtClean="0"/>
          </a:p>
          <a:p>
            <a:endParaRPr lang="en-US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379FEA-1DC1-4310-BF8D-7FA01065C80D}" type="slidenum">
              <a:rPr lang="en-US" altLang="ar-SA">
                <a:latin typeface="Calibri" panose="020F0502020204030204" pitchFamily="34" charset="0"/>
              </a:rPr>
              <a:pPr eaLnBrk="1" hangingPunct="1"/>
              <a:t>31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29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Figure Note 30-2 - Research versus Development as a Continuum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594C35-7E76-4B41-B13B-1355590FDDD5}" type="slidenum">
              <a:rPr lang="en-US" altLang="ar-SA">
                <a:latin typeface="Calibri" panose="020F0502020204030204" pitchFamily="34" charset="0"/>
              </a:rPr>
              <a:pPr eaLnBrk="1" hangingPunct="1"/>
              <a:t>4</a:t>
            </a:fld>
            <a:endParaRPr lang="en-US" altLang="ar-SA">
              <a:latin typeface="Calibri" panose="020F0502020204030204" pitchFamily="34" charset="0"/>
            </a:endParaRPr>
          </a:p>
        </p:txBody>
      </p:sp>
      <p:pic>
        <p:nvPicPr>
          <p:cNvPr id="29700" name="Picture 4" descr="123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646" y="1536059"/>
            <a:ext cx="6838754" cy="212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381000" y="38100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ar-SA" dirty="0" smtClean="0"/>
              <a:t> Research refers to more basic explorations.</a:t>
            </a:r>
          </a:p>
          <a:p>
            <a:pPr>
              <a:buFontTx/>
              <a:buChar char="•"/>
            </a:pPr>
            <a:r>
              <a:rPr lang="en-US" altLang="ar-SA" dirty="0" smtClean="0"/>
              <a:t> Development refers to more applied and incremental and tactical new product development and design.</a:t>
            </a:r>
          </a:p>
          <a:p>
            <a:pPr>
              <a:buFontTx/>
              <a:buChar char="•"/>
            </a:pPr>
            <a:r>
              <a:rPr lang="en-US" altLang="ar-SA" dirty="0" smtClean="0"/>
              <a:t> The most important aspect of integrating this continuum from basic theoretical research to applied incremental development is to have an understanding of exactly</a:t>
            </a:r>
          </a:p>
          <a:p>
            <a:r>
              <a:rPr lang="en-US" altLang="ar-SA" dirty="0" smtClean="0"/>
              <a:t>what the investments are meant to contribute to the strategy and to then shape the activities to conform to that purpose.</a:t>
            </a:r>
            <a:endParaRPr lang="en-US" altLang="ar-SA" dirty="0" smtClean="0"/>
          </a:p>
        </p:txBody>
      </p:sp>
    </p:spTree>
    <p:extLst>
      <p:ext uri="{BB962C8B-B14F-4D97-AF65-F5344CB8AC3E}">
        <p14:creationId xmlns:p14="http://schemas.microsoft.com/office/powerpoint/2010/main" val="3558127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smtClean="0"/>
              <a:t>It recognizes the essential process of integrating nonfunctional or aesthetic elements of the product with the functional elements to create enhanced customer experiences and customer value</a:t>
            </a:r>
          </a:p>
          <a:p>
            <a:r>
              <a:rPr lang="en-US" altLang="ar-SA" smtClean="0"/>
              <a:t>Design or “product design” as a process is a broad, holistic, and integrative set of activities linking the new product development process to the customers and to the firm’s strategy from the onset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ABBA35B-73BA-4AC9-8DC4-43DF7D74781B}" type="slidenum">
              <a:rPr lang="en-US" altLang="ar-SA">
                <a:latin typeface="Calibri" panose="020F0502020204030204" pitchFamily="34" charset="0"/>
              </a:rPr>
              <a:pPr eaLnBrk="1" hangingPunct="1"/>
              <a:t>5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35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 smtClean="0"/>
              <a:t>“innovation”</a:t>
            </a:r>
            <a:endParaRPr lang="en-US" altLang="ar-SA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dirty="0" smtClean="0"/>
              <a:t>In marketing strategy, innovations refer to discontinuous innovations—products that are truly “new to the world” and that change the way a customer need is </a:t>
            </a:r>
            <a:r>
              <a:rPr lang="en-US" altLang="ar-SA" dirty="0" smtClean="0"/>
              <a:t>met</a:t>
            </a:r>
          </a:p>
          <a:p>
            <a:endParaRPr lang="en-US" altLang="ar-SA" dirty="0"/>
          </a:p>
          <a:p>
            <a:r>
              <a:rPr lang="en-US" altLang="ar-SA" dirty="0"/>
              <a:t> An “innovation” is defined by the degree of change in consumer behavior or “consumption patterns” required to adopt it, consume it, and meet a need with it.</a:t>
            </a:r>
          </a:p>
          <a:p>
            <a:pPr marL="0" indent="0">
              <a:buNone/>
            </a:pPr>
            <a:endParaRPr lang="en-US" altLang="ar-SA" dirty="0" smtClean="0"/>
          </a:p>
          <a:p>
            <a:endParaRPr lang="en-US" altLang="ar-SA" dirty="0" smtClean="0"/>
          </a:p>
          <a:p>
            <a:endParaRPr lang="en-US" altLang="ar-S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9AEC09-1B0B-4356-A61B-464889AD3DB0}" type="slidenum">
              <a:rPr lang="en-US" altLang="ar-SA">
                <a:latin typeface="Calibri" panose="020F0502020204030204" pitchFamily="34" charset="0"/>
              </a:rPr>
              <a:pPr eaLnBrk="1" hangingPunct="1"/>
              <a:t>6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Figure Note 31-1 - Degrees of New Product Innovation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946388-F016-485B-B1B7-765BFD022876}" type="slidenum">
              <a:rPr lang="en-US" altLang="ar-SA">
                <a:latin typeface="Calibri" panose="020F0502020204030204" pitchFamily="34" charset="0"/>
              </a:rPr>
              <a:pPr eaLnBrk="1" hangingPunct="1"/>
              <a:t>7</a:t>
            </a:fld>
            <a:endParaRPr lang="en-US" altLang="ar-SA">
              <a:latin typeface="Calibri" panose="020F050202020403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457200" y="1676400"/>
            <a:ext cx="822960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ar-SA" sz="2500" dirty="0" smtClean="0"/>
              <a:t>Consumption patterns include the actual behaviors required to use the product as well as the knowledge required and the ancillary equipment and installations required.</a:t>
            </a:r>
          </a:p>
          <a:p>
            <a:pPr>
              <a:buFontTx/>
              <a:buChar char="•"/>
            </a:pPr>
            <a:r>
              <a:rPr lang="en-US" altLang="ar-SA" sz="2500" dirty="0" smtClean="0"/>
              <a:t> Discontinuous innovations require substantial changes in consumption patterns.</a:t>
            </a:r>
          </a:p>
          <a:p>
            <a:pPr>
              <a:buFontTx/>
              <a:buChar char="•"/>
            </a:pPr>
            <a:r>
              <a:rPr lang="en-US" altLang="ar-SA" sz="2500" dirty="0" smtClean="0"/>
              <a:t> Continuous innovations” offer incremental value without major or sometimes even noticeable changes in consumption patterns.</a:t>
            </a:r>
          </a:p>
          <a:p>
            <a:pPr>
              <a:buFontTx/>
              <a:buChar char="•"/>
            </a:pPr>
            <a:r>
              <a:rPr lang="en-US" altLang="ar-SA" sz="2500" dirty="0" smtClean="0"/>
              <a:t> Dynamically discontinuous innovations change consumption behaviors and change the way the need is met, but only to a limited degree.</a:t>
            </a:r>
          </a:p>
          <a:p>
            <a:pPr>
              <a:buFontTx/>
              <a:buChar char="•"/>
            </a:pPr>
            <a:endParaRPr lang="en-US" altLang="ar-SA" sz="2500" dirty="0" smtClean="0"/>
          </a:p>
          <a:p>
            <a:pPr>
              <a:buFontTx/>
              <a:buChar char="•"/>
            </a:pPr>
            <a:endParaRPr lang="en-US" altLang="ar-SA" sz="2500" dirty="0" smtClean="0"/>
          </a:p>
          <a:p>
            <a:pPr>
              <a:buFontTx/>
              <a:buChar char="•"/>
            </a:pPr>
            <a:endParaRPr lang="en-US" altLang="ar-SA" sz="2500" dirty="0" smtClean="0"/>
          </a:p>
          <a:p>
            <a:pPr>
              <a:buFontTx/>
              <a:buChar char="•"/>
            </a:pPr>
            <a:endParaRPr lang="en-US" altLang="ar-SA" sz="2500" dirty="0" smtClean="0"/>
          </a:p>
          <a:p>
            <a:pPr>
              <a:buFontTx/>
              <a:buChar char="•"/>
            </a:pPr>
            <a:endParaRPr lang="en-US" altLang="ar-SA" sz="25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Customer Value and Product Innovation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smtClean="0"/>
              <a:t>Value is defined as what the customers get adjusted for what the customers give</a:t>
            </a:r>
          </a:p>
          <a:p>
            <a:pPr lvl="1"/>
            <a:r>
              <a:rPr lang="en-US" altLang="ar-SA" smtClean="0"/>
              <a:t>Relative performance adjusted for relative price</a:t>
            </a:r>
          </a:p>
          <a:p>
            <a:endParaRPr lang="en-US" alt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B1C417-3890-4FFE-9C17-78EFCE32DEB1}" type="slidenum">
              <a:rPr lang="en-US" altLang="ar-SA">
                <a:latin typeface="Calibri" panose="020F0502020204030204" pitchFamily="34" charset="0"/>
              </a:rPr>
              <a:pPr eaLnBrk="1" hangingPunct="1"/>
              <a:t>8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smtClean="0"/>
              <a:t>The Diffusion of Innovations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dirty="0" smtClean="0"/>
              <a:t>Refers to the speed at which a truly new product or an idea spreads through or “diffuses” into a market</a:t>
            </a:r>
            <a:r>
              <a:rPr lang="en-US" altLang="ar-SA" dirty="0" smtClean="0"/>
              <a:t>.</a:t>
            </a:r>
          </a:p>
          <a:p>
            <a:endParaRPr lang="en-US" altLang="ar-SA" dirty="0"/>
          </a:p>
          <a:p>
            <a:r>
              <a:rPr lang="en-US" altLang="ar-SA" dirty="0"/>
              <a:t> The adoption process of an innovation includes stages that a consumer moves through on their way from unaware of a new product to eventual adoption and loyalty.</a:t>
            </a:r>
          </a:p>
          <a:p>
            <a:endParaRPr lang="en-US" altLang="ar-SA" dirty="0" smtClean="0"/>
          </a:p>
          <a:p>
            <a:endParaRPr lang="en-US" altLang="ar-S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DBF80B-FD37-41F5-B841-B9A0A4C69D3C}" type="slidenum">
              <a:rPr lang="en-US" altLang="ar-SA">
                <a:latin typeface="Calibri" panose="020F0502020204030204" pitchFamily="34" charset="0"/>
              </a:rPr>
              <a:pPr eaLnBrk="1" hangingPunct="1"/>
              <a:t>9</a:t>
            </a:fld>
            <a:endParaRPr lang="en-US" altLang="ar-SA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</Template>
  <TotalTime>2134</TotalTime>
  <Words>989</Words>
  <Application>Microsoft Office PowerPoint</Application>
  <PresentationFormat>عرض على الشاشة (3:4)‏</PresentationFormat>
  <Paragraphs>184</Paragraphs>
  <Slides>31</Slides>
  <Notes>11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7" baseType="lpstr">
      <vt:lpstr>Arial</vt:lpstr>
      <vt:lpstr>Calibri</vt:lpstr>
      <vt:lpstr>Wingdings</vt:lpstr>
      <vt:lpstr>Times New Roman</vt:lpstr>
      <vt:lpstr>Tahoma</vt:lpstr>
      <vt:lpstr>template 1</vt:lpstr>
      <vt:lpstr>Products—Innovations</vt:lpstr>
      <vt:lpstr>Table Note 30-1 - Phases in the New Product Development Process</vt:lpstr>
      <vt:lpstr>Figure Note 30-1 - The Kano Model</vt:lpstr>
      <vt:lpstr>Figure Note 30-2 - Research versus Development as a Continuum</vt:lpstr>
      <vt:lpstr>Design</vt:lpstr>
      <vt:lpstr>“innovation”</vt:lpstr>
      <vt:lpstr>Figure Note 31-1 - Degrees of New Product Innovation</vt:lpstr>
      <vt:lpstr>Customer Value and Product Innovation</vt:lpstr>
      <vt:lpstr>The Diffusion of Innovations</vt:lpstr>
      <vt:lpstr>Figure Note 31-3 - The Adoption Process</vt:lpstr>
      <vt:lpstr>Attributes of the Product/Innovation</vt:lpstr>
      <vt:lpstr>Note 33 Pricing Strategies</vt:lpstr>
      <vt:lpstr>Introduction</vt:lpstr>
      <vt:lpstr>Price Objectives</vt:lpstr>
      <vt:lpstr>Price Objectives</vt:lpstr>
      <vt:lpstr>Elements of Pricing Decisions</vt:lpstr>
      <vt:lpstr>Define the Pricing Strategy</vt:lpstr>
      <vt:lpstr>Table Note 33-3 - Skimming versus Penetration Strategy</vt:lpstr>
      <vt:lpstr>Setting and Adjusting the Price</vt:lpstr>
      <vt:lpstr>Note 34 Promotion and People— Integrated Marketing Communications</vt:lpstr>
      <vt:lpstr>The Communications Management Process</vt:lpstr>
      <vt:lpstr>The Communications Management Process</vt:lpstr>
      <vt:lpstr>Note 35 Place—Distribution</vt:lpstr>
      <vt:lpstr>Table Note 35-1 - Functions Performed by Channels of Distribution and Channel Entities</vt:lpstr>
      <vt:lpstr>Distribution Dynamics</vt:lpstr>
      <vt:lpstr>Distribution Dynamics</vt:lpstr>
      <vt:lpstr>Strategic Channel Considerations</vt:lpstr>
      <vt:lpstr>Strategic Channel Alternatives</vt:lpstr>
      <vt:lpstr>Figure Note 35-1 - Multiple Channels of Distribution</vt:lpstr>
      <vt:lpstr>Figure Note 35-2 - Hybrid Channels of Distribution</vt:lpstr>
      <vt:lpstr>Strategic Distribution Decisions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Jagruti Gadekar</dc:creator>
  <cp:lastModifiedBy>MonaSh</cp:lastModifiedBy>
  <cp:revision>1738</cp:revision>
  <dcterms:created xsi:type="dcterms:W3CDTF">2011-04-11T09:42:26Z</dcterms:created>
  <dcterms:modified xsi:type="dcterms:W3CDTF">2015-05-22T17:12:37Z</dcterms:modified>
</cp:coreProperties>
</file>