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2" r:id="rId9"/>
    <p:sldId id="273" r:id="rId10"/>
    <p:sldId id="275" r:id="rId11"/>
    <p:sldId id="263" r:id="rId12"/>
    <p:sldId id="264" r:id="rId13"/>
    <p:sldId id="265" r:id="rId14"/>
    <p:sldId id="274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122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F525541-217A-3747-BE86-4EF6D1F10CA7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FC3E176-0564-E345-BBCB-4A4265AAC6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C80B4-CF4B-0347-BB14-B4ACA6902AC4}" type="datetime1">
              <a:rPr lang="en-US"/>
              <a:pPr/>
              <a:t>3/28/2016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1992-2011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D5B36-2E40-CD42-B123-8C39078F1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F525541-217A-3747-BE86-4EF6D1F10CA7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FC3E176-0564-E345-BBCB-4A4265AAC6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5541-217A-3747-BE86-4EF6D1F10CA7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E176-0564-E345-BBCB-4A4265AAC6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F525541-217A-3747-BE86-4EF6D1F10CA7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FC3E176-0564-E345-BBCB-4A4265AAC6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LINQ to DATABASE-2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9364494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19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Combining Author Names with the Titles of the Books They’ve Written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second query (Fig. 12.24, lines 27–31) gives similar output, but uses the foreign-key relationships to go one step further and get the actual title of each book that an author wrote.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first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 (line 27) gets one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from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table.</a:t>
            </a:r>
          </a:p>
        </p:txBody>
      </p:sp>
      <p:sp>
        <p:nvSpPr>
          <p:cNvPr id="115716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294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The second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 (line 28) uses the generated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property of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class to get only the rows in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 that link to the current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—that is, the ones that have the same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ISBN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as the current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Each of those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book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objects contains an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property that represents the foreign-key relationship between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 and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table.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rgbClr val="000000"/>
                </a:solidFill>
                <a:latin typeface="Times New Roman" charset="0"/>
              </a:rPr>
              <a:t>This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property gives us access to the names of the authors for the current book.</a:t>
            </a:r>
          </a:p>
        </p:txBody>
      </p:sp>
      <p:sp>
        <p:nvSpPr>
          <p:cNvPr id="11674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1" descr="vbhtp5_12_Databaseimages_Page_35.png"/>
          <p:cNvPicPr>
            <a:picLocks noGrp="1" noChangeAspect="1"/>
          </p:cNvPicPr>
          <p:nvPr isPhoto="1"/>
        </p:nvPicPr>
        <p:blipFill>
          <a:blip r:embed="rId2"/>
          <a:srcRect r="25945"/>
          <a:stretch>
            <a:fillRect/>
          </a:stretch>
        </p:blipFill>
        <p:spPr bwMode="auto">
          <a:xfrm>
            <a:off x="-76201" y="-76200"/>
            <a:ext cx="8458201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152650"/>
            <a:ext cx="74676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062553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49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Line 29 introduces the </a:t>
            </a:r>
            <a:r>
              <a:rPr lang="en-US" sz="2500">
                <a:solidFill>
                  <a:srgbClr val="0000FF"/>
                </a:solidFill>
                <a:latin typeface="Times New Roman" charset="0"/>
              </a:rPr>
              <a:t>Let query operator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, which allows you to declare a new variable in a LINQ query—usually to create a shorter name for an expression.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variable can be accessed in later statements just like a range variable.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variable created in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Let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clause refers to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book.Author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imes New Roman" charset="0"/>
              </a:rPr>
              <a:t>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Select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clause (line 31) uses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and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variables introduced earlier in the query to get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FirstName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and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LastName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of each author from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Authors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table and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of each book from the </a:t>
            </a:r>
            <a:r>
              <a:rPr lang="en-US" sz="2500">
                <a:solidFill>
                  <a:srgbClr val="000000"/>
                </a:solidFill>
                <a:latin typeface="Lucida Console" charset="0"/>
              </a:rPr>
              <a:t>Titles</a:t>
            </a:r>
            <a:r>
              <a:rPr lang="en-US" sz="2500">
                <a:solidFill>
                  <a:srgbClr val="000000"/>
                </a:solidFill>
                <a:latin typeface="Times New Roman" charset="0"/>
              </a:rPr>
              <a:t> table. </a:t>
            </a:r>
          </a:p>
        </p:txBody>
      </p:sp>
      <p:sp>
        <p:nvSpPr>
          <p:cNvPr id="11878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7577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0000"/>
                </a:solidFill>
                <a:latin typeface="Times New Roman" charset="0"/>
              </a:rPr>
              <a:t>Creating the </a:t>
            </a:r>
            <a:r>
              <a:rPr lang="en-US" dirty="0" err="1">
                <a:solidFill>
                  <a:srgbClr val="000000"/>
                </a:solidFill>
                <a:latin typeface="Lucida Console" charset="0"/>
              </a:rPr>
              <a:t>BooksDataContext</a:t>
            </a:r>
            <a:endParaRPr lang="en-US" dirty="0">
              <a:solidFill>
                <a:srgbClr val="000000"/>
              </a:solidFill>
              <a:latin typeface="Lucida Console" charset="0"/>
            </a:endParaRPr>
          </a:p>
          <a:p>
            <a:pPr lvl="1" eaLnBrk="1" hangingPunct="1"/>
            <a:r>
              <a:rPr lang="en-US" dirty="0">
                <a:solidFill>
                  <a:srgbClr val="000000"/>
                </a:solidFill>
                <a:latin typeface="Times New Roman" charset="0"/>
              </a:rPr>
              <a:t>The code combines data from the three tables in the </a:t>
            </a:r>
            <a:r>
              <a:rPr lang="en-US" dirty="0">
                <a:solidFill>
                  <a:srgbClr val="000000"/>
                </a:solidFill>
                <a:latin typeface="Lucida Console" charset="0"/>
              </a:rPr>
              <a:t>Books</a:t>
            </a:r>
            <a:r>
              <a:rPr lang="en-US" dirty="0">
                <a:solidFill>
                  <a:srgbClr val="000000"/>
                </a:solidFill>
                <a:latin typeface="Times New Roman" charset="0"/>
              </a:rPr>
              <a:t> database and displays the relationships between the book titles and authors in three different ways.</a:t>
            </a:r>
          </a:p>
          <a:p>
            <a:pPr lvl="1" eaLnBrk="1" hangingPunct="1"/>
            <a:r>
              <a:rPr lang="en-US" dirty="0">
                <a:solidFill>
                  <a:srgbClr val="000000"/>
                </a:solidFill>
                <a:latin typeface="Times New Roman" charset="0"/>
              </a:rPr>
              <a:t>It uses LINQ to SQL classes that have been created using the same steps as the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</a:rPr>
              <a:t> previous example.</a:t>
            </a:r>
            <a:endParaRPr lang="en-US" dirty="0">
              <a:solidFill>
                <a:srgbClr val="000000"/>
              </a:solidFill>
              <a:latin typeface="Times New Roman" charset="0"/>
            </a:endParaRPr>
          </a:p>
          <a:p>
            <a:pPr lvl="1" eaLnBrk="1" hangingPunct="1"/>
            <a:r>
              <a:rPr lang="en-US" dirty="0">
                <a:solidFill>
                  <a:srgbClr val="000000"/>
                </a:solidFill>
                <a:latin typeface="Times New Roman" charset="0"/>
              </a:rPr>
              <a:t>As in previous examples, the </a:t>
            </a:r>
            <a:r>
              <a:rPr lang="en-US" dirty="0" err="1">
                <a:solidFill>
                  <a:srgbClr val="000000"/>
                </a:solidFill>
                <a:latin typeface="Lucida Console" charset="0"/>
              </a:rPr>
              <a:t>BooksDataContext</a:t>
            </a:r>
            <a:r>
              <a:rPr lang="en-US" dirty="0">
                <a:solidFill>
                  <a:srgbClr val="000000"/>
                </a:solidFill>
                <a:latin typeface="Times New Roman" charset="0"/>
              </a:rPr>
              <a:t> object (Fig. 12.22, line 7) allows the program to interact with the database.</a:t>
            </a:r>
          </a:p>
        </p:txBody>
      </p:sp>
      <p:sp>
        <p:nvSpPr>
          <p:cNvPr id="10957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1" descr="vbhtp5_12_Databaseimages_Page_33.pn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652463"/>
            <a:ext cx="10058400" cy="673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5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Combining Author Names with the ISBNs of the Books They’ve Written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first query (Fig. 12.23, lines 11–14) joins data from two tables and returns a list of author names and the ISBNs representing the books they’ve written, sorted by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LastName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then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FirstName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.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query takes advantage of the properties that LINQ to SQL creates based on foreign-key relationships between the database’s tables.</a:t>
            </a:r>
          </a:p>
          <a:p>
            <a:pPr lvl="1"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These properties enable you to easily combine data from related rows in multiple tables.</a:t>
            </a:r>
          </a:p>
        </p:txBody>
      </p:sp>
      <p:sp>
        <p:nvSpPr>
          <p:cNvPr id="11162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1" descr="vbhtp5_12_Databaseimages_Page_34.pn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-152400" y="457200"/>
            <a:ext cx="11433923" cy="658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819400"/>
            <a:ext cx="7162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914400"/>
            <a:ext cx="4252913" cy="49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798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first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 (line 11) gets one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from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table.</a:t>
            </a:r>
          </a:p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second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 (line 12) uses the generated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property of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class to get only the rows in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 that link to the current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—that is, the ones that have the same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AuthorID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as the current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.</a:t>
            </a:r>
          </a:p>
        </p:txBody>
      </p:sp>
      <p:sp>
        <p:nvSpPr>
          <p:cNvPr id="11366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12.7  Retrieving Data from Multiple Tables with LINQ</a:t>
            </a:r>
          </a:p>
        </p:txBody>
      </p:sp>
      <p:sp>
        <p:nvSpPr>
          <p:cNvPr id="808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combined result of the two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clauses is a collection of all the authors and the ISBNs of the books they’ve authored.</a:t>
            </a:r>
          </a:p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The two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From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clauses introduce two range variables into the scope of this query—other clauses can access both range variables to combine data from multiple tables.</a:t>
            </a:r>
          </a:p>
          <a:p>
            <a:pPr eaLnBrk="1" hangingPunct="1"/>
            <a:r>
              <a:rPr lang="en-US">
                <a:solidFill>
                  <a:srgbClr val="000000"/>
                </a:solidFill>
                <a:latin typeface="Times New Roman" charset="0"/>
              </a:rPr>
              <a:t>Line 14 combines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FirstName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and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LastName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of an author from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 with a corresponding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ISBN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from the </a:t>
            </a:r>
            <a:r>
              <a:rPr lang="en-US">
                <a:solidFill>
                  <a:srgbClr val="000000"/>
                </a:solidFill>
                <a:latin typeface="Lucida Console" charset="0"/>
              </a:rPr>
              <a:t>AuthorISBNs</a:t>
            </a:r>
            <a:r>
              <a:rPr lang="en-US">
                <a:solidFill>
                  <a:srgbClr val="000000"/>
                </a:solidFill>
                <a:latin typeface="Times New Roman" charset="0"/>
              </a:rPr>
              <a:t> table. </a:t>
            </a:r>
          </a:p>
        </p:txBody>
      </p:sp>
      <p:sp>
        <p:nvSpPr>
          <p:cNvPr id="11469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" y="152400"/>
            <a:ext cx="6610350" cy="242083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3038" y="1486947"/>
            <a:ext cx="3890962" cy="5371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1535</TotalTime>
  <Words>543</Words>
  <Application>Microsoft Office PowerPoint</Application>
  <PresentationFormat>On-screen Show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Origin</vt:lpstr>
      <vt:lpstr>LINQ to DATABASE-2</vt:lpstr>
      <vt:lpstr>12.7  Retrieving Data from Multiple Tables with LINQ</vt:lpstr>
      <vt:lpstr>Slide 3</vt:lpstr>
      <vt:lpstr>12.7  Retrieving Data from Multiple Tables with LINQ</vt:lpstr>
      <vt:lpstr>Slide 5</vt:lpstr>
      <vt:lpstr>Slide 6</vt:lpstr>
      <vt:lpstr>12.7  Retrieving Data from Multiple Tables with LINQ</vt:lpstr>
      <vt:lpstr>12.7  Retrieving Data from Multiple Tables with LINQ</vt:lpstr>
      <vt:lpstr>Slide 9</vt:lpstr>
      <vt:lpstr>Slide 10</vt:lpstr>
      <vt:lpstr>12.7  Retrieving Data from Multiple Tables with LINQ</vt:lpstr>
      <vt:lpstr>12.7  Retrieving Data from Multiple Tables with LINQ</vt:lpstr>
      <vt:lpstr>Slide 13</vt:lpstr>
      <vt:lpstr>Slide 14</vt:lpstr>
      <vt:lpstr>12.7  Retrieving Data from Multiple Tables with LINQ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LINQ to DATABASE-2</dc:title>
  <dc:creator>Mac</dc:creator>
  <cp:lastModifiedBy>Nouf</cp:lastModifiedBy>
  <cp:revision>27</cp:revision>
  <dcterms:created xsi:type="dcterms:W3CDTF">2013-09-28T15:21:44Z</dcterms:created>
  <dcterms:modified xsi:type="dcterms:W3CDTF">2016-03-29T19:55:21Z</dcterms:modified>
</cp:coreProperties>
</file>