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7" r:id="rId3"/>
    <p:sldId id="321" r:id="rId4"/>
    <p:sldId id="320" r:id="rId5"/>
    <p:sldId id="326" r:id="rId6"/>
    <p:sldId id="325" r:id="rId7"/>
    <p:sldId id="322" r:id="rId8"/>
    <p:sldId id="288" r:id="rId9"/>
    <p:sldId id="291" r:id="rId10"/>
    <p:sldId id="292" r:id="rId11"/>
    <p:sldId id="294" r:id="rId12"/>
    <p:sldId id="305" r:id="rId13"/>
    <p:sldId id="304" r:id="rId14"/>
    <p:sldId id="286" r:id="rId15"/>
    <p:sldId id="268" r:id="rId16"/>
    <p:sldId id="307" r:id="rId17"/>
    <p:sldId id="285" r:id="rId18"/>
    <p:sldId id="293" r:id="rId19"/>
    <p:sldId id="295" r:id="rId20"/>
    <p:sldId id="308" r:id="rId21"/>
    <p:sldId id="296" r:id="rId22"/>
    <p:sldId id="309" r:id="rId23"/>
    <p:sldId id="297" r:id="rId24"/>
    <p:sldId id="298" r:id="rId25"/>
    <p:sldId id="313" r:id="rId26"/>
    <p:sldId id="310" r:id="rId27"/>
    <p:sldId id="312" r:id="rId28"/>
    <p:sldId id="314" r:id="rId29"/>
    <p:sldId id="315" r:id="rId30"/>
    <p:sldId id="299" r:id="rId31"/>
    <p:sldId id="301" r:id="rId32"/>
    <p:sldId id="303" r:id="rId33"/>
    <p:sldId id="316" r:id="rId34"/>
    <p:sldId id="317" r:id="rId35"/>
    <p:sldId id="319" r:id="rId36"/>
    <p:sldId id="324" r:id="rId37"/>
    <p:sldId id="300" r:id="rId3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699" autoAdjust="0"/>
    <p:restoredTop sz="94660"/>
  </p:normalViewPr>
  <p:slideViewPr>
    <p:cSldViewPr>
      <p:cViewPr varScale="1">
        <p:scale>
          <a:sx n="67" d="100"/>
          <a:sy n="67" d="100"/>
        </p:scale>
        <p:origin x="-57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E9E473-B5A7-4308-99E2-C02ADAA87BBC}" type="doc">
      <dgm:prSet loTypeId="urn:microsoft.com/office/officeart/2005/8/layout/orgChart1" loCatId="hierarchy" qsTypeId="urn:microsoft.com/office/officeart/2005/8/quickstyle/simple1" qsCatId="simple" csTypeId="urn:microsoft.com/office/officeart/2005/8/colors/accent1_2" csCatId="accent1" phldr="1"/>
      <dgm:spPr/>
    </dgm:pt>
    <dgm:pt modelId="{D40F04CA-638F-4FDB-BB25-7951EE8DC73C}">
      <dgm:prSet custT="1"/>
      <dgm:spPr>
        <a:solidFill>
          <a:schemeClr val="bg1"/>
        </a:solidFill>
        <a:ln>
          <a:solidFill>
            <a:srgbClr val="0070C0"/>
          </a:solidFill>
        </a:ln>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0070C0"/>
              </a:solidFill>
              <a:effectLst/>
              <a:cs typeface="Arial" charset="0"/>
            </a:rPr>
            <a:t>Bacteria </a:t>
          </a:r>
          <a:endParaRPr kumimoji="0" lang="en-US" sz="3200" b="0" i="0" u="none" strike="noStrike" cap="none" normalizeH="0" baseline="0" dirty="0" smtClean="0">
            <a:ln>
              <a:noFill/>
            </a:ln>
            <a:solidFill>
              <a:srgbClr val="0070C0"/>
            </a:solidFill>
            <a:effectLst/>
            <a:latin typeface="Arial" charset="0"/>
            <a:cs typeface="Arial" charset="0"/>
          </a:endParaRPr>
        </a:p>
      </dgm:t>
    </dgm:pt>
    <dgm:pt modelId="{5333CA1E-566F-4E1F-8ABF-5B1F2700B656}" type="parTrans" cxnId="{F05E662E-5052-4398-9491-90E9D0AB9716}">
      <dgm:prSet/>
      <dgm:spPr/>
      <dgm:t>
        <a:bodyPr/>
        <a:lstStyle/>
        <a:p>
          <a:endParaRPr lang="en-US"/>
        </a:p>
      </dgm:t>
    </dgm:pt>
    <dgm:pt modelId="{2F3841AE-0452-4E0B-9AA7-72F91B3F3415}" type="sibTrans" cxnId="{F05E662E-5052-4398-9491-90E9D0AB9716}">
      <dgm:prSet/>
      <dgm:spPr/>
      <dgm:t>
        <a:bodyPr/>
        <a:lstStyle/>
        <a:p>
          <a:endParaRPr lang="en-US"/>
        </a:p>
      </dgm:t>
    </dgm:pt>
    <dgm:pt modelId="{8759EE00-6674-4E65-A3C0-C5C111B3BB31}">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cs typeface="Arial" charset="0"/>
            </a:rPr>
            <a:t>Gram Positive</a:t>
          </a:r>
        </a:p>
      </dgm:t>
    </dgm:pt>
    <dgm:pt modelId="{0CA5C1A1-B303-42CC-8AEB-1D579C739BEA}" type="parTrans" cxnId="{DFDECF1D-9693-4B59-972C-94D189AE9F31}">
      <dgm:prSet/>
      <dgm:spPr/>
      <dgm:t>
        <a:bodyPr/>
        <a:lstStyle/>
        <a:p>
          <a:endParaRPr lang="en-US"/>
        </a:p>
      </dgm:t>
    </dgm:pt>
    <dgm:pt modelId="{17C6C401-32DB-41B7-ADFD-ACC56B237329}" type="sibTrans" cxnId="{DFDECF1D-9693-4B59-972C-94D189AE9F31}">
      <dgm:prSet/>
      <dgm:spPr/>
      <dgm:t>
        <a:bodyPr/>
        <a:lstStyle/>
        <a:p>
          <a:endParaRPr lang="en-US"/>
        </a:p>
      </dgm:t>
    </dgm:pt>
    <dgm:pt modelId="{7F5EAA00-FFC8-4A82-A612-6A961900328A}">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Gram +</a:t>
          </a:r>
          <a:r>
            <a:rPr kumimoji="0" lang="en-US" sz="2000" b="0" i="0" u="none" strike="noStrike" cap="none" normalizeH="0" baseline="0" dirty="0" err="1" smtClean="0">
              <a:ln>
                <a:noFill/>
              </a:ln>
              <a:solidFill>
                <a:schemeClr val="tx1"/>
              </a:solidFill>
              <a:effectLst/>
              <a:latin typeface="Arial" charset="0"/>
              <a:cs typeface="Arial" charset="0"/>
            </a:rPr>
            <a:t>ve</a:t>
          </a:r>
          <a:r>
            <a:rPr kumimoji="0" lang="en-US" sz="2000" b="0" i="0" u="none" strike="noStrike" cap="none" normalizeH="0" baseline="0" dirty="0" smtClean="0">
              <a:ln>
                <a:noFill/>
              </a:ln>
              <a:solidFill>
                <a:schemeClr val="tx1"/>
              </a:solidFill>
              <a:effectLst/>
              <a:latin typeface="Arial" charset="0"/>
              <a:cs typeface="Arial" charset="0"/>
            </a:rPr>
            <a:t> </a:t>
          </a:r>
          <a:r>
            <a:rPr kumimoji="0" lang="en-US" sz="2000" b="0" i="0" u="none" strike="noStrike" cap="none" normalizeH="0" baseline="0" dirty="0" err="1" smtClean="0">
              <a:ln>
                <a:noFill/>
              </a:ln>
              <a:solidFill>
                <a:schemeClr val="tx1"/>
              </a:solidFill>
              <a:effectLst/>
              <a:latin typeface="Arial" charset="0"/>
              <a:cs typeface="Arial" charset="0"/>
            </a:rPr>
            <a:t>Cocci</a:t>
          </a:r>
          <a:endParaRPr kumimoji="0" lang="en-US" sz="2500" b="0" i="0" u="none" strike="noStrike" cap="none" normalizeH="0" baseline="0" dirty="0" smtClean="0">
            <a:ln>
              <a:noFill/>
            </a:ln>
            <a:solidFill>
              <a:schemeClr val="tx1"/>
            </a:solidFill>
            <a:effectLst/>
            <a:latin typeface="Arial" charset="0"/>
            <a:cs typeface="Arial" charset="0"/>
          </a:endParaRPr>
        </a:p>
      </dgm:t>
    </dgm:pt>
    <dgm:pt modelId="{675708AA-B322-47B7-A6B8-DED9487B085C}" type="parTrans" cxnId="{368C8562-F966-4C21-ACEF-AFC7F0C64831}">
      <dgm:prSet/>
      <dgm:spPr/>
      <dgm:t>
        <a:bodyPr/>
        <a:lstStyle/>
        <a:p>
          <a:endParaRPr lang="en-US"/>
        </a:p>
      </dgm:t>
    </dgm:pt>
    <dgm:pt modelId="{C8111119-B2F0-41FA-9A4C-B8AA57928E90}" type="sibTrans" cxnId="{368C8562-F966-4C21-ACEF-AFC7F0C64831}">
      <dgm:prSet/>
      <dgm:spPr/>
      <dgm:t>
        <a:bodyPr/>
        <a:lstStyle/>
        <a:p>
          <a:endParaRPr lang="en-US"/>
        </a:p>
      </dgm:t>
    </dgm:pt>
    <dgm:pt modelId="{3FD38F95-7131-4E0F-B65C-65B7ED7EF639}">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Gram +</a:t>
          </a:r>
          <a:r>
            <a:rPr kumimoji="0" lang="en-US" sz="2000" b="0" i="0" u="none" strike="noStrike" cap="none" normalizeH="0" baseline="0" dirty="0" err="1" smtClean="0">
              <a:ln>
                <a:noFill/>
              </a:ln>
              <a:solidFill>
                <a:schemeClr val="tx1"/>
              </a:solidFill>
              <a:effectLst/>
              <a:latin typeface="Arial" charset="0"/>
              <a:cs typeface="Arial" charset="0"/>
            </a:rPr>
            <a:t>ve</a:t>
          </a:r>
          <a:r>
            <a:rPr kumimoji="0" lang="en-US" sz="2000" b="0" i="0" u="none" strike="noStrike" cap="none" normalizeH="0" baseline="0" dirty="0" smtClean="0">
              <a:ln>
                <a:noFill/>
              </a:ln>
              <a:solidFill>
                <a:schemeClr val="tx1"/>
              </a:solidFill>
              <a:effectLst/>
              <a:latin typeface="Arial" charset="0"/>
              <a:cs typeface="Arial" charset="0"/>
            </a:rPr>
            <a:t> Bacilli</a:t>
          </a:r>
        </a:p>
      </dgm:t>
    </dgm:pt>
    <dgm:pt modelId="{3DC6897B-CB3A-4614-8CE1-8AD25EF66D10}" type="parTrans" cxnId="{95C8C28F-E0EF-478E-9F21-78560F736830}">
      <dgm:prSet/>
      <dgm:spPr/>
      <dgm:t>
        <a:bodyPr/>
        <a:lstStyle/>
        <a:p>
          <a:endParaRPr lang="en-US"/>
        </a:p>
      </dgm:t>
    </dgm:pt>
    <dgm:pt modelId="{024A5B05-31B8-45E5-8B01-67EC3E8E37D7}" type="sibTrans" cxnId="{95C8C28F-E0EF-478E-9F21-78560F736830}">
      <dgm:prSet/>
      <dgm:spPr/>
      <dgm:t>
        <a:bodyPr/>
        <a:lstStyle/>
        <a:p>
          <a:endParaRPr lang="en-US"/>
        </a:p>
      </dgm:t>
    </dgm:pt>
    <dgm:pt modelId="{8714414B-A450-4852-801B-6C40A84398B6}">
      <dgm:prSet custT="1"/>
      <dgm:spPr>
        <a:solidFill>
          <a:srgbClr val="FF0000"/>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cs typeface="Arial" charset="0"/>
            </a:rPr>
            <a:t>Gram Negative</a:t>
          </a:r>
          <a:endParaRPr kumimoji="0" lang="en-US" sz="2400" b="0" i="0" u="none" strike="noStrike" cap="none" normalizeH="0" baseline="0" dirty="0" smtClean="0">
            <a:ln>
              <a:noFill/>
            </a:ln>
            <a:solidFill>
              <a:schemeClr val="tx1"/>
            </a:solidFill>
            <a:effectLst/>
            <a:latin typeface="Arial" charset="0"/>
            <a:cs typeface="Arial" charset="0"/>
          </a:endParaRPr>
        </a:p>
      </dgm:t>
    </dgm:pt>
    <dgm:pt modelId="{536D784D-F7C8-4269-968F-711924E2483A}" type="parTrans" cxnId="{153F56B5-E3FD-4B67-9F39-2262884373B2}">
      <dgm:prSet/>
      <dgm:spPr/>
      <dgm:t>
        <a:bodyPr/>
        <a:lstStyle/>
        <a:p>
          <a:endParaRPr lang="en-US"/>
        </a:p>
      </dgm:t>
    </dgm:pt>
    <dgm:pt modelId="{B04C642E-C9D2-4B9C-B3C8-8C7131417C06}" type="sibTrans" cxnId="{153F56B5-E3FD-4B67-9F39-2262884373B2}">
      <dgm:prSet/>
      <dgm:spPr/>
      <dgm:t>
        <a:bodyPr/>
        <a:lstStyle/>
        <a:p>
          <a:endParaRPr lang="en-US"/>
        </a:p>
      </dgm:t>
    </dgm:pt>
    <dgm:pt modelId="{DFF3D3B0-3F29-4C00-A566-FE387D93F4D3}">
      <dgm:prSet custT="1"/>
      <dgm:spPr>
        <a:solidFill>
          <a:srgbClr val="FF0000"/>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cs typeface="Arial" charset="0"/>
            </a:rPr>
            <a:t>Gram -</a:t>
          </a:r>
          <a:r>
            <a:rPr kumimoji="0" lang="en-US" sz="2000" b="0" i="0" u="none" strike="noStrike" cap="none" normalizeH="0" baseline="0" dirty="0" err="1" smtClean="0">
              <a:ln>
                <a:noFill/>
              </a:ln>
              <a:solidFill>
                <a:schemeClr val="tx1"/>
              </a:solidFill>
              <a:effectLst/>
              <a:latin typeface="Arial" charset="0"/>
              <a:cs typeface="Arial" charset="0"/>
            </a:rPr>
            <a:t>ve</a:t>
          </a:r>
          <a:r>
            <a:rPr kumimoji="0" lang="en-US" sz="2000" b="0" i="0" u="none" strike="noStrike" cap="none" normalizeH="0" baseline="0" dirty="0" smtClean="0">
              <a:ln>
                <a:noFill/>
              </a:ln>
              <a:solidFill>
                <a:schemeClr val="tx1"/>
              </a:solidFill>
              <a:effectLst/>
              <a:latin typeface="Arial" charset="0"/>
              <a:cs typeface="Arial" charset="0"/>
            </a:rPr>
            <a:t> </a:t>
          </a:r>
          <a:r>
            <a:rPr kumimoji="0" lang="en-US" sz="2000" b="0" i="0" u="none" strike="noStrike" cap="none" normalizeH="0" baseline="0" dirty="0" err="1" smtClean="0">
              <a:ln>
                <a:noFill/>
              </a:ln>
              <a:solidFill>
                <a:schemeClr val="tx1"/>
              </a:solidFill>
              <a:effectLst/>
              <a:latin typeface="Arial" charset="0"/>
              <a:cs typeface="Arial" charset="0"/>
            </a:rPr>
            <a:t>Cocci</a:t>
          </a:r>
          <a:endParaRPr kumimoji="0" lang="en-US" sz="2000" b="0" i="0" u="none" strike="noStrike" cap="none" normalizeH="0" baseline="0" dirty="0" smtClean="0">
            <a:ln>
              <a:noFill/>
            </a:ln>
            <a:solidFill>
              <a:schemeClr val="tx1"/>
            </a:solidFill>
            <a:effectLst/>
            <a:latin typeface="Arial" charset="0"/>
            <a:cs typeface="Arial" charset="0"/>
          </a:endParaRPr>
        </a:p>
      </dgm:t>
    </dgm:pt>
    <dgm:pt modelId="{277BC434-02ED-4DA3-A98A-55A600BFBF2A}" type="parTrans" cxnId="{0C25424A-C6C1-49ED-AEA4-839A65009D58}">
      <dgm:prSet/>
      <dgm:spPr/>
      <dgm:t>
        <a:bodyPr/>
        <a:lstStyle/>
        <a:p>
          <a:endParaRPr lang="en-US"/>
        </a:p>
      </dgm:t>
    </dgm:pt>
    <dgm:pt modelId="{987DF3FB-D23B-4499-A8D3-4B6BD69974B4}" type="sibTrans" cxnId="{0C25424A-C6C1-49ED-AEA4-839A65009D58}">
      <dgm:prSet/>
      <dgm:spPr/>
      <dgm:t>
        <a:bodyPr/>
        <a:lstStyle/>
        <a:p>
          <a:endParaRPr lang="en-US"/>
        </a:p>
      </dgm:t>
    </dgm:pt>
    <dgm:pt modelId="{0A36C003-EDD0-4715-A1E9-514F12E395E3}">
      <dgm:prSet custT="1"/>
      <dgm:spPr>
        <a:solidFill>
          <a:srgbClr val="FF0000"/>
        </a:solidFill>
      </dgm:spPr>
      <dgm:t>
        <a:bodyPr/>
        <a:lstStyle/>
        <a:p>
          <a:pPr marL="0" marR="0" lvl="0" indent="0" algn="ctr" defTabSz="914400" rtl="0" eaLnBrk="1" fontAlgn="base" latinLnBrk="0" hangingPunct="1">
            <a:lnSpc>
              <a:spcPct val="100000"/>
            </a:lnSpc>
            <a:spcBef>
              <a:spcPct val="20000"/>
            </a:spcBef>
            <a:spcAft>
              <a:spcPct val="0"/>
            </a:spcAft>
            <a:buClr>
              <a:schemeClr val="bg2"/>
            </a:buClr>
            <a:buSzPct val="75000"/>
            <a:buFontTx/>
            <a:buNone/>
            <a:tabLst/>
          </a:pPr>
          <a:r>
            <a:rPr kumimoji="0" lang="en-US" sz="2000" b="0" i="0" u="none" strike="noStrike" cap="none" normalizeH="0" baseline="0" dirty="0" smtClean="0">
              <a:ln>
                <a:noFill/>
              </a:ln>
              <a:solidFill>
                <a:schemeClr val="tx1"/>
              </a:solidFill>
              <a:effectLst/>
              <a:latin typeface="Arial" charset="0"/>
              <a:cs typeface="Arial" charset="0"/>
            </a:rPr>
            <a:t>Gram -</a:t>
          </a:r>
          <a:r>
            <a:rPr kumimoji="0" lang="en-US" sz="2000" b="0" i="0" u="none" strike="noStrike" cap="none" normalizeH="0" baseline="0" dirty="0" err="1" smtClean="0">
              <a:ln>
                <a:noFill/>
              </a:ln>
              <a:solidFill>
                <a:schemeClr val="tx1"/>
              </a:solidFill>
              <a:effectLst/>
              <a:latin typeface="Arial" charset="0"/>
              <a:cs typeface="Arial" charset="0"/>
            </a:rPr>
            <a:t>ve</a:t>
          </a:r>
          <a:r>
            <a:rPr kumimoji="0" lang="en-US" sz="2000" b="0" i="0" u="none" strike="noStrike" cap="none" normalizeH="0" baseline="0" dirty="0" smtClean="0">
              <a:ln>
                <a:noFill/>
              </a:ln>
              <a:solidFill>
                <a:schemeClr val="tx1"/>
              </a:solidFill>
              <a:effectLst/>
              <a:latin typeface="Arial" charset="0"/>
              <a:cs typeface="Arial" charset="0"/>
            </a:rPr>
            <a:t> Bacilli</a:t>
          </a:r>
        </a:p>
      </dgm:t>
    </dgm:pt>
    <dgm:pt modelId="{FD5A439C-6083-490B-8902-72ADB8A266F0}" type="parTrans" cxnId="{E9400052-86FF-4729-A04A-9C6690D0F000}">
      <dgm:prSet/>
      <dgm:spPr/>
      <dgm:t>
        <a:bodyPr/>
        <a:lstStyle/>
        <a:p>
          <a:endParaRPr lang="en-US"/>
        </a:p>
      </dgm:t>
    </dgm:pt>
    <dgm:pt modelId="{86C59B27-E3FB-4CA3-B320-2AEFC74DEDDB}" type="sibTrans" cxnId="{E9400052-86FF-4729-A04A-9C6690D0F000}">
      <dgm:prSet/>
      <dgm:spPr/>
      <dgm:t>
        <a:bodyPr/>
        <a:lstStyle/>
        <a:p>
          <a:endParaRPr lang="en-US"/>
        </a:p>
      </dgm:t>
    </dgm:pt>
    <dgm:pt modelId="{F3902EFB-5618-4DF7-90D9-3866FD41AE3E}" type="pres">
      <dgm:prSet presAssocID="{B0E9E473-B5A7-4308-99E2-C02ADAA87BBC}" presName="hierChild1" presStyleCnt="0">
        <dgm:presLayoutVars>
          <dgm:orgChart val="1"/>
          <dgm:chPref val="1"/>
          <dgm:dir/>
          <dgm:animOne val="branch"/>
          <dgm:animLvl val="lvl"/>
          <dgm:resizeHandles/>
        </dgm:presLayoutVars>
      </dgm:prSet>
      <dgm:spPr/>
    </dgm:pt>
    <dgm:pt modelId="{1CA86DD0-7785-44A9-B35C-CE9E4D07DC8A}" type="pres">
      <dgm:prSet presAssocID="{D40F04CA-638F-4FDB-BB25-7951EE8DC73C}" presName="hierRoot1" presStyleCnt="0">
        <dgm:presLayoutVars>
          <dgm:hierBranch/>
        </dgm:presLayoutVars>
      </dgm:prSet>
      <dgm:spPr/>
    </dgm:pt>
    <dgm:pt modelId="{95C3633C-2151-4F18-B8D8-4B1C0744B229}" type="pres">
      <dgm:prSet presAssocID="{D40F04CA-638F-4FDB-BB25-7951EE8DC73C}" presName="rootComposite1" presStyleCnt="0"/>
      <dgm:spPr/>
    </dgm:pt>
    <dgm:pt modelId="{D2A5303D-E616-4A72-929E-8ED37EFD5DD7}" type="pres">
      <dgm:prSet presAssocID="{D40F04CA-638F-4FDB-BB25-7951EE8DC73C}" presName="rootText1" presStyleLbl="node0" presStyleIdx="0" presStyleCnt="1">
        <dgm:presLayoutVars>
          <dgm:chPref val="3"/>
        </dgm:presLayoutVars>
      </dgm:prSet>
      <dgm:spPr/>
      <dgm:t>
        <a:bodyPr/>
        <a:lstStyle/>
        <a:p>
          <a:endParaRPr lang="en-US"/>
        </a:p>
      </dgm:t>
    </dgm:pt>
    <dgm:pt modelId="{687CC185-AEDD-4993-9C9E-F56C5988EF28}" type="pres">
      <dgm:prSet presAssocID="{D40F04CA-638F-4FDB-BB25-7951EE8DC73C}" presName="rootConnector1" presStyleLbl="node1" presStyleIdx="0" presStyleCnt="0"/>
      <dgm:spPr/>
      <dgm:t>
        <a:bodyPr/>
        <a:lstStyle/>
        <a:p>
          <a:endParaRPr lang="en-US"/>
        </a:p>
      </dgm:t>
    </dgm:pt>
    <dgm:pt modelId="{999EAB47-1EEA-4A23-A7A9-B3E79DE89233}" type="pres">
      <dgm:prSet presAssocID="{D40F04CA-638F-4FDB-BB25-7951EE8DC73C}" presName="hierChild2" presStyleCnt="0"/>
      <dgm:spPr/>
    </dgm:pt>
    <dgm:pt modelId="{05B8DC9D-7D10-4210-BCE5-FC6D5090B5CB}" type="pres">
      <dgm:prSet presAssocID="{0CA5C1A1-B303-42CC-8AEB-1D579C739BEA}" presName="Name35" presStyleLbl="parChTrans1D2" presStyleIdx="0" presStyleCnt="2"/>
      <dgm:spPr/>
      <dgm:t>
        <a:bodyPr/>
        <a:lstStyle/>
        <a:p>
          <a:endParaRPr lang="en-US"/>
        </a:p>
      </dgm:t>
    </dgm:pt>
    <dgm:pt modelId="{E2DF35EE-D929-480E-8317-9CEE9FE8112E}" type="pres">
      <dgm:prSet presAssocID="{8759EE00-6674-4E65-A3C0-C5C111B3BB31}" presName="hierRoot2" presStyleCnt="0">
        <dgm:presLayoutVars>
          <dgm:hierBranch/>
        </dgm:presLayoutVars>
      </dgm:prSet>
      <dgm:spPr/>
    </dgm:pt>
    <dgm:pt modelId="{E89852FB-A448-4023-8F74-489012CAE2EC}" type="pres">
      <dgm:prSet presAssocID="{8759EE00-6674-4E65-A3C0-C5C111B3BB31}" presName="rootComposite" presStyleCnt="0"/>
      <dgm:spPr/>
    </dgm:pt>
    <dgm:pt modelId="{C9C7225B-1A53-4D00-983E-54DE31ACB35B}" type="pres">
      <dgm:prSet presAssocID="{8759EE00-6674-4E65-A3C0-C5C111B3BB31}" presName="rootText" presStyleLbl="node2" presStyleIdx="0" presStyleCnt="2">
        <dgm:presLayoutVars>
          <dgm:chPref val="3"/>
        </dgm:presLayoutVars>
      </dgm:prSet>
      <dgm:spPr/>
      <dgm:t>
        <a:bodyPr/>
        <a:lstStyle/>
        <a:p>
          <a:endParaRPr lang="en-US"/>
        </a:p>
      </dgm:t>
    </dgm:pt>
    <dgm:pt modelId="{547A5EF6-4738-4B0B-990B-A938DB6628CA}" type="pres">
      <dgm:prSet presAssocID="{8759EE00-6674-4E65-A3C0-C5C111B3BB31}" presName="rootConnector" presStyleLbl="node2" presStyleIdx="0" presStyleCnt="2"/>
      <dgm:spPr/>
      <dgm:t>
        <a:bodyPr/>
        <a:lstStyle/>
        <a:p>
          <a:endParaRPr lang="en-US"/>
        </a:p>
      </dgm:t>
    </dgm:pt>
    <dgm:pt modelId="{D30601C0-F985-4379-A814-9FC99B9D978D}" type="pres">
      <dgm:prSet presAssocID="{8759EE00-6674-4E65-A3C0-C5C111B3BB31}" presName="hierChild4" presStyleCnt="0"/>
      <dgm:spPr/>
    </dgm:pt>
    <dgm:pt modelId="{FFF81727-B004-471D-A641-AE92DD311E00}" type="pres">
      <dgm:prSet presAssocID="{675708AA-B322-47B7-A6B8-DED9487B085C}" presName="Name35" presStyleLbl="parChTrans1D3" presStyleIdx="0" presStyleCnt="4"/>
      <dgm:spPr/>
      <dgm:t>
        <a:bodyPr/>
        <a:lstStyle/>
        <a:p>
          <a:endParaRPr lang="en-US"/>
        </a:p>
      </dgm:t>
    </dgm:pt>
    <dgm:pt modelId="{794B9E9B-E163-4F49-9A5B-EFA12E7844CF}" type="pres">
      <dgm:prSet presAssocID="{7F5EAA00-FFC8-4A82-A612-6A961900328A}" presName="hierRoot2" presStyleCnt="0">
        <dgm:presLayoutVars>
          <dgm:hierBranch val="r"/>
        </dgm:presLayoutVars>
      </dgm:prSet>
      <dgm:spPr/>
    </dgm:pt>
    <dgm:pt modelId="{F7B7FA20-A8AD-4623-AE11-079B539619DE}" type="pres">
      <dgm:prSet presAssocID="{7F5EAA00-FFC8-4A82-A612-6A961900328A}" presName="rootComposite" presStyleCnt="0"/>
      <dgm:spPr/>
    </dgm:pt>
    <dgm:pt modelId="{5A0BFC6C-6271-4B47-AFBB-3D726E3F1351}" type="pres">
      <dgm:prSet presAssocID="{7F5EAA00-FFC8-4A82-A612-6A961900328A}" presName="rootText" presStyleLbl="node3" presStyleIdx="0" presStyleCnt="4">
        <dgm:presLayoutVars>
          <dgm:chPref val="3"/>
        </dgm:presLayoutVars>
      </dgm:prSet>
      <dgm:spPr/>
      <dgm:t>
        <a:bodyPr/>
        <a:lstStyle/>
        <a:p>
          <a:endParaRPr lang="en-US"/>
        </a:p>
      </dgm:t>
    </dgm:pt>
    <dgm:pt modelId="{8E27F3C4-64FA-48C1-BD24-2562521182F6}" type="pres">
      <dgm:prSet presAssocID="{7F5EAA00-FFC8-4A82-A612-6A961900328A}" presName="rootConnector" presStyleLbl="node3" presStyleIdx="0" presStyleCnt="4"/>
      <dgm:spPr/>
      <dgm:t>
        <a:bodyPr/>
        <a:lstStyle/>
        <a:p>
          <a:endParaRPr lang="en-US"/>
        </a:p>
      </dgm:t>
    </dgm:pt>
    <dgm:pt modelId="{B0EE5D4B-94CF-44AB-B62C-B15D8A385F8F}" type="pres">
      <dgm:prSet presAssocID="{7F5EAA00-FFC8-4A82-A612-6A961900328A}" presName="hierChild4" presStyleCnt="0"/>
      <dgm:spPr/>
    </dgm:pt>
    <dgm:pt modelId="{62BF77D6-3BB8-47FE-89D6-CDA0E07D329A}" type="pres">
      <dgm:prSet presAssocID="{7F5EAA00-FFC8-4A82-A612-6A961900328A}" presName="hierChild5" presStyleCnt="0"/>
      <dgm:spPr/>
    </dgm:pt>
    <dgm:pt modelId="{FE83E4EA-484E-47C7-8181-2B6642446AAB}" type="pres">
      <dgm:prSet presAssocID="{3DC6897B-CB3A-4614-8CE1-8AD25EF66D10}" presName="Name35" presStyleLbl="parChTrans1D3" presStyleIdx="1" presStyleCnt="4"/>
      <dgm:spPr/>
      <dgm:t>
        <a:bodyPr/>
        <a:lstStyle/>
        <a:p>
          <a:endParaRPr lang="en-US"/>
        </a:p>
      </dgm:t>
    </dgm:pt>
    <dgm:pt modelId="{BECE9955-D231-4D6C-A3BB-CED61D969A17}" type="pres">
      <dgm:prSet presAssocID="{3FD38F95-7131-4E0F-B65C-65B7ED7EF639}" presName="hierRoot2" presStyleCnt="0">
        <dgm:presLayoutVars>
          <dgm:hierBranch val="r"/>
        </dgm:presLayoutVars>
      </dgm:prSet>
      <dgm:spPr/>
    </dgm:pt>
    <dgm:pt modelId="{AF6B661F-1D2B-4159-9BEA-7F080EEC1BB6}" type="pres">
      <dgm:prSet presAssocID="{3FD38F95-7131-4E0F-B65C-65B7ED7EF639}" presName="rootComposite" presStyleCnt="0"/>
      <dgm:spPr/>
    </dgm:pt>
    <dgm:pt modelId="{DE29397A-234F-40E4-A6BB-4FD6AE81B9D0}" type="pres">
      <dgm:prSet presAssocID="{3FD38F95-7131-4E0F-B65C-65B7ED7EF639}" presName="rootText" presStyleLbl="node3" presStyleIdx="1" presStyleCnt="4">
        <dgm:presLayoutVars>
          <dgm:chPref val="3"/>
        </dgm:presLayoutVars>
      </dgm:prSet>
      <dgm:spPr/>
      <dgm:t>
        <a:bodyPr/>
        <a:lstStyle/>
        <a:p>
          <a:endParaRPr lang="en-US"/>
        </a:p>
      </dgm:t>
    </dgm:pt>
    <dgm:pt modelId="{5CCAFAC6-DB27-4949-BB1E-7AE991246E17}" type="pres">
      <dgm:prSet presAssocID="{3FD38F95-7131-4E0F-B65C-65B7ED7EF639}" presName="rootConnector" presStyleLbl="node3" presStyleIdx="1" presStyleCnt="4"/>
      <dgm:spPr/>
      <dgm:t>
        <a:bodyPr/>
        <a:lstStyle/>
        <a:p>
          <a:endParaRPr lang="en-US"/>
        </a:p>
      </dgm:t>
    </dgm:pt>
    <dgm:pt modelId="{77A1771D-EF7B-4AF4-B10D-F40B2DDC4FD3}" type="pres">
      <dgm:prSet presAssocID="{3FD38F95-7131-4E0F-B65C-65B7ED7EF639}" presName="hierChild4" presStyleCnt="0"/>
      <dgm:spPr/>
    </dgm:pt>
    <dgm:pt modelId="{02DB141B-EE34-4B35-A0A5-AF3D86D8BCDC}" type="pres">
      <dgm:prSet presAssocID="{3FD38F95-7131-4E0F-B65C-65B7ED7EF639}" presName="hierChild5" presStyleCnt="0"/>
      <dgm:spPr/>
    </dgm:pt>
    <dgm:pt modelId="{72F53B01-827E-43B6-9D99-88AEAD69FC88}" type="pres">
      <dgm:prSet presAssocID="{8759EE00-6674-4E65-A3C0-C5C111B3BB31}" presName="hierChild5" presStyleCnt="0"/>
      <dgm:spPr/>
    </dgm:pt>
    <dgm:pt modelId="{0A236C4B-DC4D-4256-A1B3-F6C73F9AD893}" type="pres">
      <dgm:prSet presAssocID="{536D784D-F7C8-4269-968F-711924E2483A}" presName="Name35" presStyleLbl="parChTrans1D2" presStyleIdx="1" presStyleCnt="2"/>
      <dgm:spPr/>
      <dgm:t>
        <a:bodyPr/>
        <a:lstStyle/>
        <a:p>
          <a:endParaRPr lang="en-US"/>
        </a:p>
      </dgm:t>
    </dgm:pt>
    <dgm:pt modelId="{DC271663-7363-4349-8567-57683857EA18}" type="pres">
      <dgm:prSet presAssocID="{8714414B-A450-4852-801B-6C40A84398B6}" presName="hierRoot2" presStyleCnt="0">
        <dgm:presLayoutVars>
          <dgm:hierBranch/>
        </dgm:presLayoutVars>
      </dgm:prSet>
      <dgm:spPr/>
    </dgm:pt>
    <dgm:pt modelId="{C5FD1ED8-CAA1-47CD-B193-4594444A41E7}" type="pres">
      <dgm:prSet presAssocID="{8714414B-A450-4852-801B-6C40A84398B6}" presName="rootComposite" presStyleCnt="0"/>
      <dgm:spPr/>
    </dgm:pt>
    <dgm:pt modelId="{F7EE9FFC-5528-4DDE-ABFB-0AF4DF2D5731}" type="pres">
      <dgm:prSet presAssocID="{8714414B-A450-4852-801B-6C40A84398B6}" presName="rootText" presStyleLbl="node2" presStyleIdx="1" presStyleCnt="2">
        <dgm:presLayoutVars>
          <dgm:chPref val="3"/>
        </dgm:presLayoutVars>
      </dgm:prSet>
      <dgm:spPr/>
      <dgm:t>
        <a:bodyPr/>
        <a:lstStyle/>
        <a:p>
          <a:endParaRPr lang="en-US"/>
        </a:p>
      </dgm:t>
    </dgm:pt>
    <dgm:pt modelId="{50310908-0B27-42ED-89C5-857C97A17EF8}" type="pres">
      <dgm:prSet presAssocID="{8714414B-A450-4852-801B-6C40A84398B6}" presName="rootConnector" presStyleLbl="node2" presStyleIdx="1" presStyleCnt="2"/>
      <dgm:spPr/>
      <dgm:t>
        <a:bodyPr/>
        <a:lstStyle/>
        <a:p>
          <a:endParaRPr lang="en-US"/>
        </a:p>
      </dgm:t>
    </dgm:pt>
    <dgm:pt modelId="{629E762B-0BA4-4E81-A2D5-95288C06D41F}" type="pres">
      <dgm:prSet presAssocID="{8714414B-A450-4852-801B-6C40A84398B6}" presName="hierChild4" presStyleCnt="0"/>
      <dgm:spPr/>
    </dgm:pt>
    <dgm:pt modelId="{475AF58E-DB42-483F-980B-71818D584480}" type="pres">
      <dgm:prSet presAssocID="{277BC434-02ED-4DA3-A98A-55A600BFBF2A}" presName="Name35" presStyleLbl="parChTrans1D3" presStyleIdx="2" presStyleCnt="4"/>
      <dgm:spPr/>
      <dgm:t>
        <a:bodyPr/>
        <a:lstStyle/>
        <a:p>
          <a:endParaRPr lang="en-US"/>
        </a:p>
      </dgm:t>
    </dgm:pt>
    <dgm:pt modelId="{8B0E5C90-FBA9-46AF-8BDA-1ED0ADB6AF09}" type="pres">
      <dgm:prSet presAssocID="{DFF3D3B0-3F29-4C00-A566-FE387D93F4D3}" presName="hierRoot2" presStyleCnt="0">
        <dgm:presLayoutVars>
          <dgm:hierBranch val="r"/>
        </dgm:presLayoutVars>
      </dgm:prSet>
      <dgm:spPr/>
    </dgm:pt>
    <dgm:pt modelId="{9C61ADBB-1609-4893-BFAB-8CDF36C88340}" type="pres">
      <dgm:prSet presAssocID="{DFF3D3B0-3F29-4C00-A566-FE387D93F4D3}" presName="rootComposite" presStyleCnt="0"/>
      <dgm:spPr/>
    </dgm:pt>
    <dgm:pt modelId="{0DCED358-CC46-42C3-A22C-0D7CB53C3009}" type="pres">
      <dgm:prSet presAssocID="{DFF3D3B0-3F29-4C00-A566-FE387D93F4D3}" presName="rootText" presStyleLbl="node3" presStyleIdx="2" presStyleCnt="4">
        <dgm:presLayoutVars>
          <dgm:chPref val="3"/>
        </dgm:presLayoutVars>
      </dgm:prSet>
      <dgm:spPr/>
      <dgm:t>
        <a:bodyPr/>
        <a:lstStyle/>
        <a:p>
          <a:endParaRPr lang="en-US"/>
        </a:p>
      </dgm:t>
    </dgm:pt>
    <dgm:pt modelId="{A12736E5-7435-446F-8107-683F5C181212}" type="pres">
      <dgm:prSet presAssocID="{DFF3D3B0-3F29-4C00-A566-FE387D93F4D3}" presName="rootConnector" presStyleLbl="node3" presStyleIdx="2" presStyleCnt="4"/>
      <dgm:spPr/>
      <dgm:t>
        <a:bodyPr/>
        <a:lstStyle/>
        <a:p>
          <a:endParaRPr lang="en-US"/>
        </a:p>
      </dgm:t>
    </dgm:pt>
    <dgm:pt modelId="{BC1ECB3F-1CD2-4803-899B-1EA4B01D1F32}" type="pres">
      <dgm:prSet presAssocID="{DFF3D3B0-3F29-4C00-A566-FE387D93F4D3}" presName="hierChild4" presStyleCnt="0"/>
      <dgm:spPr/>
    </dgm:pt>
    <dgm:pt modelId="{B093224E-B1C7-4031-9C77-EED2320D9C1D}" type="pres">
      <dgm:prSet presAssocID="{DFF3D3B0-3F29-4C00-A566-FE387D93F4D3}" presName="hierChild5" presStyleCnt="0"/>
      <dgm:spPr/>
    </dgm:pt>
    <dgm:pt modelId="{F5CD33C4-B84C-47B5-ABC7-37454AD6905B}" type="pres">
      <dgm:prSet presAssocID="{FD5A439C-6083-490B-8902-72ADB8A266F0}" presName="Name35" presStyleLbl="parChTrans1D3" presStyleIdx="3" presStyleCnt="4"/>
      <dgm:spPr/>
      <dgm:t>
        <a:bodyPr/>
        <a:lstStyle/>
        <a:p>
          <a:endParaRPr lang="en-US"/>
        </a:p>
      </dgm:t>
    </dgm:pt>
    <dgm:pt modelId="{E9FC3E2B-236E-4B4C-A6EC-8993CC01D7D8}" type="pres">
      <dgm:prSet presAssocID="{0A36C003-EDD0-4715-A1E9-514F12E395E3}" presName="hierRoot2" presStyleCnt="0">
        <dgm:presLayoutVars>
          <dgm:hierBranch val="r"/>
        </dgm:presLayoutVars>
      </dgm:prSet>
      <dgm:spPr/>
    </dgm:pt>
    <dgm:pt modelId="{7ECAD47E-92A0-498C-968A-6CD4D56BDDE2}" type="pres">
      <dgm:prSet presAssocID="{0A36C003-EDD0-4715-A1E9-514F12E395E3}" presName="rootComposite" presStyleCnt="0"/>
      <dgm:spPr/>
    </dgm:pt>
    <dgm:pt modelId="{075DE540-F260-402A-AF72-BC59DC0DCC28}" type="pres">
      <dgm:prSet presAssocID="{0A36C003-EDD0-4715-A1E9-514F12E395E3}" presName="rootText" presStyleLbl="node3" presStyleIdx="3" presStyleCnt="4">
        <dgm:presLayoutVars>
          <dgm:chPref val="3"/>
        </dgm:presLayoutVars>
      </dgm:prSet>
      <dgm:spPr/>
      <dgm:t>
        <a:bodyPr/>
        <a:lstStyle/>
        <a:p>
          <a:endParaRPr lang="en-US"/>
        </a:p>
      </dgm:t>
    </dgm:pt>
    <dgm:pt modelId="{9C0EB650-E2F2-4B0B-A39B-1D509DD71804}" type="pres">
      <dgm:prSet presAssocID="{0A36C003-EDD0-4715-A1E9-514F12E395E3}" presName="rootConnector" presStyleLbl="node3" presStyleIdx="3" presStyleCnt="4"/>
      <dgm:spPr/>
      <dgm:t>
        <a:bodyPr/>
        <a:lstStyle/>
        <a:p>
          <a:endParaRPr lang="en-US"/>
        </a:p>
      </dgm:t>
    </dgm:pt>
    <dgm:pt modelId="{5CAB0D3A-8431-448F-ABD6-FEE84ECCD4D5}" type="pres">
      <dgm:prSet presAssocID="{0A36C003-EDD0-4715-A1E9-514F12E395E3}" presName="hierChild4" presStyleCnt="0"/>
      <dgm:spPr/>
    </dgm:pt>
    <dgm:pt modelId="{E0D5A3F9-F07A-4938-ADC3-0BD4D2FD45C3}" type="pres">
      <dgm:prSet presAssocID="{0A36C003-EDD0-4715-A1E9-514F12E395E3}" presName="hierChild5" presStyleCnt="0"/>
      <dgm:spPr/>
    </dgm:pt>
    <dgm:pt modelId="{E5595848-2188-4CFE-973D-476D821390CC}" type="pres">
      <dgm:prSet presAssocID="{8714414B-A450-4852-801B-6C40A84398B6}" presName="hierChild5" presStyleCnt="0"/>
      <dgm:spPr/>
    </dgm:pt>
    <dgm:pt modelId="{44A17199-C39A-4FB8-9458-564DB88F28BC}" type="pres">
      <dgm:prSet presAssocID="{D40F04CA-638F-4FDB-BB25-7951EE8DC73C}" presName="hierChild3" presStyleCnt="0"/>
      <dgm:spPr/>
    </dgm:pt>
  </dgm:ptLst>
  <dgm:cxnLst>
    <dgm:cxn modelId="{6DE12AF3-2526-4E2F-87C0-8EEF3A776596}" type="presOf" srcId="{3DC6897B-CB3A-4614-8CE1-8AD25EF66D10}" destId="{FE83E4EA-484E-47C7-8181-2B6642446AAB}" srcOrd="0" destOrd="0" presId="urn:microsoft.com/office/officeart/2005/8/layout/orgChart1"/>
    <dgm:cxn modelId="{F5ABD367-5360-4CCD-9531-2F581131CAEA}" type="presOf" srcId="{7F5EAA00-FFC8-4A82-A612-6A961900328A}" destId="{8E27F3C4-64FA-48C1-BD24-2562521182F6}" srcOrd="1" destOrd="0" presId="urn:microsoft.com/office/officeart/2005/8/layout/orgChart1"/>
    <dgm:cxn modelId="{A9A02EDF-7E11-4D91-B570-2C2EA7872605}" type="presOf" srcId="{8759EE00-6674-4E65-A3C0-C5C111B3BB31}" destId="{547A5EF6-4738-4B0B-990B-A938DB6628CA}" srcOrd="1" destOrd="0" presId="urn:microsoft.com/office/officeart/2005/8/layout/orgChart1"/>
    <dgm:cxn modelId="{DFDECF1D-9693-4B59-972C-94D189AE9F31}" srcId="{D40F04CA-638F-4FDB-BB25-7951EE8DC73C}" destId="{8759EE00-6674-4E65-A3C0-C5C111B3BB31}" srcOrd="0" destOrd="0" parTransId="{0CA5C1A1-B303-42CC-8AEB-1D579C739BEA}" sibTransId="{17C6C401-32DB-41B7-ADFD-ACC56B237329}"/>
    <dgm:cxn modelId="{F05E662E-5052-4398-9491-90E9D0AB9716}" srcId="{B0E9E473-B5A7-4308-99E2-C02ADAA87BBC}" destId="{D40F04CA-638F-4FDB-BB25-7951EE8DC73C}" srcOrd="0" destOrd="0" parTransId="{5333CA1E-566F-4E1F-8ABF-5B1F2700B656}" sibTransId="{2F3841AE-0452-4E0B-9AA7-72F91B3F3415}"/>
    <dgm:cxn modelId="{5323579D-EAD3-4CA9-9720-9007716302D8}" type="presOf" srcId="{536D784D-F7C8-4269-968F-711924E2483A}" destId="{0A236C4B-DC4D-4256-A1B3-F6C73F9AD893}" srcOrd="0" destOrd="0" presId="urn:microsoft.com/office/officeart/2005/8/layout/orgChart1"/>
    <dgm:cxn modelId="{153F56B5-E3FD-4B67-9F39-2262884373B2}" srcId="{D40F04CA-638F-4FDB-BB25-7951EE8DC73C}" destId="{8714414B-A450-4852-801B-6C40A84398B6}" srcOrd="1" destOrd="0" parTransId="{536D784D-F7C8-4269-968F-711924E2483A}" sibTransId="{B04C642E-C9D2-4B9C-B3C8-8C7131417C06}"/>
    <dgm:cxn modelId="{6F911472-2499-49F4-A117-1E1B7A1B343D}" type="presOf" srcId="{0CA5C1A1-B303-42CC-8AEB-1D579C739BEA}" destId="{05B8DC9D-7D10-4210-BCE5-FC6D5090B5CB}" srcOrd="0" destOrd="0" presId="urn:microsoft.com/office/officeart/2005/8/layout/orgChart1"/>
    <dgm:cxn modelId="{E9400052-86FF-4729-A04A-9C6690D0F000}" srcId="{8714414B-A450-4852-801B-6C40A84398B6}" destId="{0A36C003-EDD0-4715-A1E9-514F12E395E3}" srcOrd="1" destOrd="0" parTransId="{FD5A439C-6083-490B-8902-72ADB8A266F0}" sibTransId="{86C59B27-E3FB-4CA3-B320-2AEFC74DEDDB}"/>
    <dgm:cxn modelId="{4CD0DE40-BAF8-42CE-AC8E-474C48289A45}" type="presOf" srcId="{8714414B-A450-4852-801B-6C40A84398B6}" destId="{F7EE9FFC-5528-4DDE-ABFB-0AF4DF2D5731}" srcOrd="0" destOrd="0" presId="urn:microsoft.com/office/officeart/2005/8/layout/orgChart1"/>
    <dgm:cxn modelId="{708B084E-0445-4FD5-A39F-D42B54C25F7B}" type="presOf" srcId="{0A36C003-EDD0-4715-A1E9-514F12E395E3}" destId="{9C0EB650-E2F2-4B0B-A39B-1D509DD71804}" srcOrd="1" destOrd="0" presId="urn:microsoft.com/office/officeart/2005/8/layout/orgChart1"/>
    <dgm:cxn modelId="{63FFB4B6-5E70-4D9A-BE88-C9967AB1C099}" type="presOf" srcId="{277BC434-02ED-4DA3-A98A-55A600BFBF2A}" destId="{475AF58E-DB42-483F-980B-71818D584480}" srcOrd="0" destOrd="0" presId="urn:microsoft.com/office/officeart/2005/8/layout/orgChart1"/>
    <dgm:cxn modelId="{43AB6A67-D50A-441F-B561-D80075AA85D8}" type="presOf" srcId="{B0E9E473-B5A7-4308-99E2-C02ADAA87BBC}" destId="{F3902EFB-5618-4DF7-90D9-3866FD41AE3E}" srcOrd="0" destOrd="0" presId="urn:microsoft.com/office/officeart/2005/8/layout/orgChart1"/>
    <dgm:cxn modelId="{A399C270-A01D-4FEF-8236-9178B943EE7E}" type="presOf" srcId="{7F5EAA00-FFC8-4A82-A612-6A961900328A}" destId="{5A0BFC6C-6271-4B47-AFBB-3D726E3F1351}" srcOrd="0" destOrd="0" presId="urn:microsoft.com/office/officeart/2005/8/layout/orgChart1"/>
    <dgm:cxn modelId="{368C8562-F966-4C21-ACEF-AFC7F0C64831}" srcId="{8759EE00-6674-4E65-A3C0-C5C111B3BB31}" destId="{7F5EAA00-FFC8-4A82-A612-6A961900328A}" srcOrd="0" destOrd="0" parTransId="{675708AA-B322-47B7-A6B8-DED9487B085C}" sibTransId="{C8111119-B2F0-41FA-9A4C-B8AA57928E90}"/>
    <dgm:cxn modelId="{3273EE2E-C91B-42C0-90AA-117CC5900B94}" type="presOf" srcId="{DFF3D3B0-3F29-4C00-A566-FE387D93F4D3}" destId="{0DCED358-CC46-42C3-A22C-0D7CB53C3009}" srcOrd="0" destOrd="0" presId="urn:microsoft.com/office/officeart/2005/8/layout/orgChart1"/>
    <dgm:cxn modelId="{9C965429-A710-4873-BAD4-909498A6948D}" type="presOf" srcId="{8759EE00-6674-4E65-A3C0-C5C111B3BB31}" destId="{C9C7225B-1A53-4D00-983E-54DE31ACB35B}" srcOrd="0" destOrd="0" presId="urn:microsoft.com/office/officeart/2005/8/layout/orgChart1"/>
    <dgm:cxn modelId="{393A0CD5-DB5F-4561-A058-3017AAC2FDD6}" type="presOf" srcId="{3FD38F95-7131-4E0F-B65C-65B7ED7EF639}" destId="{DE29397A-234F-40E4-A6BB-4FD6AE81B9D0}" srcOrd="0" destOrd="0" presId="urn:microsoft.com/office/officeart/2005/8/layout/orgChart1"/>
    <dgm:cxn modelId="{D0E3AE66-82C8-440F-88A9-11A1A3D3D748}" type="presOf" srcId="{8714414B-A450-4852-801B-6C40A84398B6}" destId="{50310908-0B27-42ED-89C5-857C97A17EF8}" srcOrd="1" destOrd="0" presId="urn:microsoft.com/office/officeart/2005/8/layout/orgChart1"/>
    <dgm:cxn modelId="{50A0B734-FA0A-4130-A532-912E3C21A63D}" type="presOf" srcId="{D40F04CA-638F-4FDB-BB25-7951EE8DC73C}" destId="{D2A5303D-E616-4A72-929E-8ED37EFD5DD7}" srcOrd="0" destOrd="0" presId="urn:microsoft.com/office/officeart/2005/8/layout/orgChart1"/>
    <dgm:cxn modelId="{4C6AF2C7-2B96-4CDA-ABEF-A34014A255BE}" type="presOf" srcId="{0A36C003-EDD0-4715-A1E9-514F12E395E3}" destId="{075DE540-F260-402A-AF72-BC59DC0DCC28}" srcOrd="0" destOrd="0" presId="urn:microsoft.com/office/officeart/2005/8/layout/orgChart1"/>
    <dgm:cxn modelId="{0C25424A-C6C1-49ED-AEA4-839A65009D58}" srcId="{8714414B-A450-4852-801B-6C40A84398B6}" destId="{DFF3D3B0-3F29-4C00-A566-FE387D93F4D3}" srcOrd="0" destOrd="0" parTransId="{277BC434-02ED-4DA3-A98A-55A600BFBF2A}" sibTransId="{987DF3FB-D23B-4499-A8D3-4B6BD69974B4}"/>
    <dgm:cxn modelId="{67D6AC3E-77B3-4F12-B83E-C81175CC307A}" type="presOf" srcId="{DFF3D3B0-3F29-4C00-A566-FE387D93F4D3}" destId="{A12736E5-7435-446F-8107-683F5C181212}" srcOrd="1" destOrd="0" presId="urn:microsoft.com/office/officeart/2005/8/layout/orgChart1"/>
    <dgm:cxn modelId="{BC88BA9B-0C64-4AF9-B943-26B409BF3360}" type="presOf" srcId="{675708AA-B322-47B7-A6B8-DED9487B085C}" destId="{FFF81727-B004-471D-A641-AE92DD311E00}" srcOrd="0" destOrd="0" presId="urn:microsoft.com/office/officeart/2005/8/layout/orgChart1"/>
    <dgm:cxn modelId="{FBC655A6-DC58-491B-B5D3-349805E4BB3F}" type="presOf" srcId="{FD5A439C-6083-490B-8902-72ADB8A266F0}" destId="{F5CD33C4-B84C-47B5-ABC7-37454AD6905B}" srcOrd="0" destOrd="0" presId="urn:microsoft.com/office/officeart/2005/8/layout/orgChart1"/>
    <dgm:cxn modelId="{4EC3E9CE-4CED-4871-BDC4-63F205E26DE9}" type="presOf" srcId="{3FD38F95-7131-4E0F-B65C-65B7ED7EF639}" destId="{5CCAFAC6-DB27-4949-BB1E-7AE991246E17}" srcOrd="1" destOrd="0" presId="urn:microsoft.com/office/officeart/2005/8/layout/orgChart1"/>
    <dgm:cxn modelId="{1ACDCA10-095F-4864-A4DA-0F4A97BC1EAE}" type="presOf" srcId="{D40F04CA-638F-4FDB-BB25-7951EE8DC73C}" destId="{687CC185-AEDD-4993-9C9E-F56C5988EF28}" srcOrd="1" destOrd="0" presId="urn:microsoft.com/office/officeart/2005/8/layout/orgChart1"/>
    <dgm:cxn modelId="{95C8C28F-E0EF-478E-9F21-78560F736830}" srcId="{8759EE00-6674-4E65-A3C0-C5C111B3BB31}" destId="{3FD38F95-7131-4E0F-B65C-65B7ED7EF639}" srcOrd="1" destOrd="0" parTransId="{3DC6897B-CB3A-4614-8CE1-8AD25EF66D10}" sibTransId="{024A5B05-31B8-45E5-8B01-67EC3E8E37D7}"/>
    <dgm:cxn modelId="{C97008B1-A8F3-48DE-95AF-4DD24A5D3BBD}" type="presParOf" srcId="{F3902EFB-5618-4DF7-90D9-3866FD41AE3E}" destId="{1CA86DD0-7785-44A9-B35C-CE9E4D07DC8A}" srcOrd="0" destOrd="0" presId="urn:microsoft.com/office/officeart/2005/8/layout/orgChart1"/>
    <dgm:cxn modelId="{D7FBC82A-31B1-40A0-99E8-2915AC87617D}" type="presParOf" srcId="{1CA86DD0-7785-44A9-B35C-CE9E4D07DC8A}" destId="{95C3633C-2151-4F18-B8D8-4B1C0744B229}" srcOrd="0" destOrd="0" presId="urn:microsoft.com/office/officeart/2005/8/layout/orgChart1"/>
    <dgm:cxn modelId="{E4F8D38D-3B2C-4791-A436-345C36E342CC}" type="presParOf" srcId="{95C3633C-2151-4F18-B8D8-4B1C0744B229}" destId="{D2A5303D-E616-4A72-929E-8ED37EFD5DD7}" srcOrd="0" destOrd="0" presId="urn:microsoft.com/office/officeart/2005/8/layout/orgChart1"/>
    <dgm:cxn modelId="{31DA97FD-1330-41E4-9B38-9F3AF4DA550D}" type="presParOf" srcId="{95C3633C-2151-4F18-B8D8-4B1C0744B229}" destId="{687CC185-AEDD-4993-9C9E-F56C5988EF28}" srcOrd="1" destOrd="0" presId="urn:microsoft.com/office/officeart/2005/8/layout/orgChart1"/>
    <dgm:cxn modelId="{F3CBB852-9CA2-4BB9-99AD-EE7B5317F998}" type="presParOf" srcId="{1CA86DD0-7785-44A9-B35C-CE9E4D07DC8A}" destId="{999EAB47-1EEA-4A23-A7A9-B3E79DE89233}" srcOrd="1" destOrd="0" presId="urn:microsoft.com/office/officeart/2005/8/layout/orgChart1"/>
    <dgm:cxn modelId="{EB96A0A5-120F-439C-931C-9674748AF923}" type="presParOf" srcId="{999EAB47-1EEA-4A23-A7A9-B3E79DE89233}" destId="{05B8DC9D-7D10-4210-BCE5-FC6D5090B5CB}" srcOrd="0" destOrd="0" presId="urn:microsoft.com/office/officeart/2005/8/layout/orgChart1"/>
    <dgm:cxn modelId="{AE20D0CE-314F-44D8-9383-EEC911AA5C16}" type="presParOf" srcId="{999EAB47-1EEA-4A23-A7A9-B3E79DE89233}" destId="{E2DF35EE-D929-480E-8317-9CEE9FE8112E}" srcOrd="1" destOrd="0" presId="urn:microsoft.com/office/officeart/2005/8/layout/orgChart1"/>
    <dgm:cxn modelId="{69AA49C2-6C5B-473D-B875-F1DC5AFC974C}" type="presParOf" srcId="{E2DF35EE-D929-480E-8317-9CEE9FE8112E}" destId="{E89852FB-A448-4023-8F74-489012CAE2EC}" srcOrd="0" destOrd="0" presId="urn:microsoft.com/office/officeart/2005/8/layout/orgChart1"/>
    <dgm:cxn modelId="{8448074C-B599-46C0-B0CB-D87449252B51}" type="presParOf" srcId="{E89852FB-A448-4023-8F74-489012CAE2EC}" destId="{C9C7225B-1A53-4D00-983E-54DE31ACB35B}" srcOrd="0" destOrd="0" presId="urn:microsoft.com/office/officeart/2005/8/layout/orgChart1"/>
    <dgm:cxn modelId="{33536790-508B-4F9E-8907-135EA3887BCF}" type="presParOf" srcId="{E89852FB-A448-4023-8F74-489012CAE2EC}" destId="{547A5EF6-4738-4B0B-990B-A938DB6628CA}" srcOrd="1" destOrd="0" presId="urn:microsoft.com/office/officeart/2005/8/layout/orgChart1"/>
    <dgm:cxn modelId="{A5741A8C-CFAD-4C96-9DDA-112DFFA42010}" type="presParOf" srcId="{E2DF35EE-D929-480E-8317-9CEE9FE8112E}" destId="{D30601C0-F985-4379-A814-9FC99B9D978D}" srcOrd="1" destOrd="0" presId="urn:microsoft.com/office/officeart/2005/8/layout/orgChart1"/>
    <dgm:cxn modelId="{697327E8-7745-4507-934C-FF4BACAE7379}" type="presParOf" srcId="{D30601C0-F985-4379-A814-9FC99B9D978D}" destId="{FFF81727-B004-471D-A641-AE92DD311E00}" srcOrd="0" destOrd="0" presId="urn:microsoft.com/office/officeart/2005/8/layout/orgChart1"/>
    <dgm:cxn modelId="{6C841F5E-7B34-438B-B802-17386A915B70}" type="presParOf" srcId="{D30601C0-F985-4379-A814-9FC99B9D978D}" destId="{794B9E9B-E163-4F49-9A5B-EFA12E7844CF}" srcOrd="1" destOrd="0" presId="urn:microsoft.com/office/officeart/2005/8/layout/orgChart1"/>
    <dgm:cxn modelId="{7D03E38B-FAD1-44A6-ACED-E08442E8870F}" type="presParOf" srcId="{794B9E9B-E163-4F49-9A5B-EFA12E7844CF}" destId="{F7B7FA20-A8AD-4623-AE11-079B539619DE}" srcOrd="0" destOrd="0" presId="urn:microsoft.com/office/officeart/2005/8/layout/orgChart1"/>
    <dgm:cxn modelId="{057EE9E2-56B9-456F-B4F0-A911152CADFB}" type="presParOf" srcId="{F7B7FA20-A8AD-4623-AE11-079B539619DE}" destId="{5A0BFC6C-6271-4B47-AFBB-3D726E3F1351}" srcOrd="0" destOrd="0" presId="urn:microsoft.com/office/officeart/2005/8/layout/orgChart1"/>
    <dgm:cxn modelId="{98564B38-1650-48A2-86F4-4293CC621741}" type="presParOf" srcId="{F7B7FA20-A8AD-4623-AE11-079B539619DE}" destId="{8E27F3C4-64FA-48C1-BD24-2562521182F6}" srcOrd="1" destOrd="0" presId="urn:microsoft.com/office/officeart/2005/8/layout/orgChart1"/>
    <dgm:cxn modelId="{C80253AC-720A-4378-8836-C108DF8466B7}" type="presParOf" srcId="{794B9E9B-E163-4F49-9A5B-EFA12E7844CF}" destId="{B0EE5D4B-94CF-44AB-B62C-B15D8A385F8F}" srcOrd="1" destOrd="0" presId="urn:microsoft.com/office/officeart/2005/8/layout/orgChart1"/>
    <dgm:cxn modelId="{8BDF9ED6-2603-442A-B12D-66515E0CAFEB}" type="presParOf" srcId="{794B9E9B-E163-4F49-9A5B-EFA12E7844CF}" destId="{62BF77D6-3BB8-47FE-89D6-CDA0E07D329A}" srcOrd="2" destOrd="0" presId="urn:microsoft.com/office/officeart/2005/8/layout/orgChart1"/>
    <dgm:cxn modelId="{98C0A2AA-0720-42CC-8E2A-451C2915A997}" type="presParOf" srcId="{D30601C0-F985-4379-A814-9FC99B9D978D}" destId="{FE83E4EA-484E-47C7-8181-2B6642446AAB}" srcOrd="2" destOrd="0" presId="urn:microsoft.com/office/officeart/2005/8/layout/orgChart1"/>
    <dgm:cxn modelId="{FD3F70D3-D419-466C-815B-7B753F2353CA}" type="presParOf" srcId="{D30601C0-F985-4379-A814-9FC99B9D978D}" destId="{BECE9955-D231-4D6C-A3BB-CED61D969A17}" srcOrd="3" destOrd="0" presId="urn:microsoft.com/office/officeart/2005/8/layout/orgChart1"/>
    <dgm:cxn modelId="{E240C463-D9F0-4F81-934E-47CAE61900D9}" type="presParOf" srcId="{BECE9955-D231-4D6C-A3BB-CED61D969A17}" destId="{AF6B661F-1D2B-4159-9BEA-7F080EEC1BB6}" srcOrd="0" destOrd="0" presId="urn:microsoft.com/office/officeart/2005/8/layout/orgChart1"/>
    <dgm:cxn modelId="{9A7D2CE1-912C-48B6-81E0-092AFF697BDF}" type="presParOf" srcId="{AF6B661F-1D2B-4159-9BEA-7F080EEC1BB6}" destId="{DE29397A-234F-40E4-A6BB-4FD6AE81B9D0}" srcOrd="0" destOrd="0" presId="urn:microsoft.com/office/officeart/2005/8/layout/orgChart1"/>
    <dgm:cxn modelId="{EBC379F1-46B9-4A6B-848E-9F2C17D43D88}" type="presParOf" srcId="{AF6B661F-1D2B-4159-9BEA-7F080EEC1BB6}" destId="{5CCAFAC6-DB27-4949-BB1E-7AE991246E17}" srcOrd="1" destOrd="0" presId="urn:microsoft.com/office/officeart/2005/8/layout/orgChart1"/>
    <dgm:cxn modelId="{0D000843-D1BE-4634-A515-C48541031AEA}" type="presParOf" srcId="{BECE9955-D231-4D6C-A3BB-CED61D969A17}" destId="{77A1771D-EF7B-4AF4-B10D-F40B2DDC4FD3}" srcOrd="1" destOrd="0" presId="urn:microsoft.com/office/officeart/2005/8/layout/orgChart1"/>
    <dgm:cxn modelId="{0C46C6EF-ABA0-46EB-886F-EA98E629701C}" type="presParOf" srcId="{BECE9955-D231-4D6C-A3BB-CED61D969A17}" destId="{02DB141B-EE34-4B35-A0A5-AF3D86D8BCDC}" srcOrd="2" destOrd="0" presId="urn:microsoft.com/office/officeart/2005/8/layout/orgChart1"/>
    <dgm:cxn modelId="{5791DC43-C420-4AD4-BB8C-1AEE582547F0}" type="presParOf" srcId="{E2DF35EE-D929-480E-8317-9CEE9FE8112E}" destId="{72F53B01-827E-43B6-9D99-88AEAD69FC88}" srcOrd="2" destOrd="0" presId="urn:microsoft.com/office/officeart/2005/8/layout/orgChart1"/>
    <dgm:cxn modelId="{DC4B4E7E-C5CE-4BC6-831F-5447E07A512A}" type="presParOf" srcId="{999EAB47-1EEA-4A23-A7A9-B3E79DE89233}" destId="{0A236C4B-DC4D-4256-A1B3-F6C73F9AD893}" srcOrd="2" destOrd="0" presId="urn:microsoft.com/office/officeart/2005/8/layout/orgChart1"/>
    <dgm:cxn modelId="{192725DB-0BB0-4AE3-B553-9DA35F3ADC36}" type="presParOf" srcId="{999EAB47-1EEA-4A23-A7A9-B3E79DE89233}" destId="{DC271663-7363-4349-8567-57683857EA18}" srcOrd="3" destOrd="0" presId="urn:microsoft.com/office/officeart/2005/8/layout/orgChart1"/>
    <dgm:cxn modelId="{94DC6192-7EA7-4EE2-A43E-8F1905A5E537}" type="presParOf" srcId="{DC271663-7363-4349-8567-57683857EA18}" destId="{C5FD1ED8-CAA1-47CD-B193-4594444A41E7}" srcOrd="0" destOrd="0" presId="urn:microsoft.com/office/officeart/2005/8/layout/orgChart1"/>
    <dgm:cxn modelId="{AD057FE3-EFA5-4D41-A005-58B4CCDA17F6}" type="presParOf" srcId="{C5FD1ED8-CAA1-47CD-B193-4594444A41E7}" destId="{F7EE9FFC-5528-4DDE-ABFB-0AF4DF2D5731}" srcOrd="0" destOrd="0" presId="urn:microsoft.com/office/officeart/2005/8/layout/orgChart1"/>
    <dgm:cxn modelId="{A9CED28F-C05A-4EA9-B75A-DEE338779B67}" type="presParOf" srcId="{C5FD1ED8-CAA1-47CD-B193-4594444A41E7}" destId="{50310908-0B27-42ED-89C5-857C97A17EF8}" srcOrd="1" destOrd="0" presId="urn:microsoft.com/office/officeart/2005/8/layout/orgChart1"/>
    <dgm:cxn modelId="{C8F5F50A-7647-46F7-82C0-5D1EFB25052E}" type="presParOf" srcId="{DC271663-7363-4349-8567-57683857EA18}" destId="{629E762B-0BA4-4E81-A2D5-95288C06D41F}" srcOrd="1" destOrd="0" presId="urn:microsoft.com/office/officeart/2005/8/layout/orgChart1"/>
    <dgm:cxn modelId="{54BBF1E6-76FD-4044-8F17-4D324E008F8F}" type="presParOf" srcId="{629E762B-0BA4-4E81-A2D5-95288C06D41F}" destId="{475AF58E-DB42-483F-980B-71818D584480}" srcOrd="0" destOrd="0" presId="urn:microsoft.com/office/officeart/2005/8/layout/orgChart1"/>
    <dgm:cxn modelId="{C01100B1-9FF9-4416-848E-0A14AADE3F41}" type="presParOf" srcId="{629E762B-0BA4-4E81-A2D5-95288C06D41F}" destId="{8B0E5C90-FBA9-46AF-8BDA-1ED0ADB6AF09}" srcOrd="1" destOrd="0" presId="urn:microsoft.com/office/officeart/2005/8/layout/orgChart1"/>
    <dgm:cxn modelId="{3C9DD67B-E914-484B-9B49-939BEB36D659}" type="presParOf" srcId="{8B0E5C90-FBA9-46AF-8BDA-1ED0ADB6AF09}" destId="{9C61ADBB-1609-4893-BFAB-8CDF36C88340}" srcOrd="0" destOrd="0" presId="urn:microsoft.com/office/officeart/2005/8/layout/orgChart1"/>
    <dgm:cxn modelId="{EF18A23E-4034-4C45-89C0-17D6ECA9CF8E}" type="presParOf" srcId="{9C61ADBB-1609-4893-BFAB-8CDF36C88340}" destId="{0DCED358-CC46-42C3-A22C-0D7CB53C3009}" srcOrd="0" destOrd="0" presId="urn:microsoft.com/office/officeart/2005/8/layout/orgChart1"/>
    <dgm:cxn modelId="{0B34ACF0-5EFD-4C87-B1BE-D962BA4465A2}" type="presParOf" srcId="{9C61ADBB-1609-4893-BFAB-8CDF36C88340}" destId="{A12736E5-7435-446F-8107-683F5C181212}" srcOrd="1" destOrd="0" presId="urn:microsoft.com/office/officeart/2005/8/layout/orgChart1"/>
    <dgm:cxn modelId="{76C066D9-1326-46A5-A804-850B82D54728}" type="presParOf" srcId="{8B0E5C90-FBA9-46AF-8BDA-1ED0ADB6AF09}" destId="{BC1ECB3F-1CD2-4803-899B-1EA4B01D1F32}" srcOrd="1" destOrd="0" presId="urn:microsoft.com/office/officeart/2005/8/layout/orgChart1"/>
    <dgm:cxn modelId="{7E52F88B-903C-4C31-8738-98B31FF0BDEF}" type="presParOf" srcId="{8B0E5C90-FBA9-46AF-8BDA-1ED0ADB6AF09}" destId="{B093224E-B1C7-4031-9C77-EED2320D9C1D}" srcOrd="2" destOrd="0" presId="urn:microsoft.com/office/officeart/2005/8/layout/orgChart1"/>
    <dgm:cxn modelId="{5CCD3625-1C30-43C8-A08C-7A14BD7453C0}" type="presParOf" srcId="{629E762B-0BA4-4E81-A2D5-95288C06D41F}" destId="{F5CD33C4-B84C-47B5-ABC7-37454AD6905B}" srcOrd="2" destOrd="0" presId="urn:microsoft.com/office/officeart/2005/8/layout/orgChart1"/>
    <dgm:cxn modelId="{4561E055-5540-442E-9EC0-6249CD89FE06}" type="presParOf" srcId="{629E762B-0BA4-4E81-A2D5-95288C06D41F}" destId="{E9FC3E2B-236E-4B4C-A6EC-8993CC01D7D8}" srcOrd="3" destOrd="0" presId="urn:microsoft.com/office/officeart/2005/8/layout/orgChart1"/>
    <dgm:cxn modelId="{86AADBA0-7B35-4BE6-B84B-C9698178AF1D}" type="presParOf" srcId="{E9FC3E2B-236E-4B4C-A6EC-8993CC01D7D8}" destId="{7ECAD47E-92A0-498C-968A-6CD4D56BDDE2}" srcOrd="0" destOrd="0" presId="urn:microsoft.com/office/officeart/2005/8/layout/orgChart1"/>
    <dgm:cxn modelId="{C8F8CF95-73DE-4834-B558-47C3C01EA076}" type="presParOf" srcId="{7ECAD47E-92A0-498C-968A-6CD4D56BDDE2}" destId="{075DE540-F260-402A-AF72-BC59DC0DCC28}" srcOrd="0" destOrd="0" presId="urn:microsoft.com/office/officeart/2005/8/layout/orgChart1"/>
    <dgm:cxn modelId="{072C0BFB-33D5-4617-957C-50984401EA56}" type="presParOf" srcId="{7ECAD47E-92A0-498C-968A-6CD4D56BDDE2}" destId="{9C0EB650-E2F2-4B0B-A39B-1D509DD71804}" srcOrd="1" destOrd="0" presId="urn:microsoft.com/office/officeart/2005/8/layout/orgChart1"/>
    <dgm:cxn modelId="{5AEC7E50-657E-46D9-B427-9E68F9D61833}" type="presParOf" srcId="{E9FC3E2B-236E-4B4C-A6EC-8993CC01D7D8}" destId="{5CAB0D3A-8431-448F-ABD6-FEE84ECCD4D5}" srcOrd="1" destOrd="0" presId="urn:microsoft.com/office/officeart/2005/8/layout/orgChart1"/>
    <dgm:cxn modelId="{720B547D-2B65-4EBC-AD41-24AC42EBC7AA}" type="presParOf" srcId="{E9FC3E2B-236E-4B4C-A6EC-8993CC01D7D8}" destId="{E0D5A3F9-F07A-4938-ADC3-0BD4D2FD45C3}" srcOrd="2" destOrd="0" presId="urn:microsoft.com/office/officeart/2005/8/layout/orgChart1"/>
    <dgm:cxn modelId="{91EEB25C-3495-4D74-A1CD-FA49D4745283}" type="presParOf" srcId="{DC271663-7363-4349-8567-57683857EA18}" destId="{E5595848-2188-4CFE-973D-476D821390CC}" srcOrd="2" destOrd="0" presId="urn:microsoft.com/office/officeart/2005/8/layout/orgChart1"/>
    <dgm:cxn modelId="{C6B71508-16B1-49BC-9CB5-030F39ACA973}" type="presParOf" srcId="{1CA86DD0-7785-44A9-B35C-CE9E4D07DC8A}" destId="{44A17199-C39A-4FB8-9458-564DB88F28BC}"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5CD33C4-B84C-47B5-ABC7-37454AD6905B}">
      <dsp:nvSpPr>
        <dsp:cNvPr id="0" name=""/>
        <dsp:cNvSpPr/>
      </dsp:nvSpPr>
      <dsp:spPr>
        <a:xfrm>
          <a:off x="5741350" y="2326992"/>
          <a:ext cx="984725" cy="341805"/>
        </a:xfrm>
        <a:custGeom>
          <a:avLst/>
          <a:gdLst/>
          <a:ahLst/>
          <a:cxnLst/>
          <a:rect l="0" t="0" r="0" b="0"/>
          <a:pathLst>
            <a:path>
              <a:moveTo>
                <a:pt x="0" y="0"/>
              </a:moveTo>
              <a:lnTo>
                <a:pt x="0" y="170902"/>
              </a:lnTo>
              <a:lnTo>
                <a:pt x="984725" y="170902"/>
              </a:lnTo>
              <a:lnTo>
                <a:pt x="984725" y="3418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5AF58E-DB42-483F-980B-71818D584480}">
      <dsp:nvSpPr>
        <dsp:cNvPr id="0" name=""/>
        <dsp:cNvSpPr/>
      </dsp:nvSpPr>
      <dsp:spPr>
        <a:xfrm>
          <a:off x="4756625" y="2326992"/>
          <a:ext cx="984725" cy="341805"/>
        </a:xfrm>
        <a:custGeom>
          <a:avLst/>
          <a:gdLst/>
          <a:ahLst/>
          <a:cxnLst/>
          <a:rect l="0" t="0" r="0" b="0"/>
          <a:pathLst>
            <a:path>
              <a:moveTo>
                <a:pt x="984725" y="0"/>
              </a:moveTo>
              <a:lnTo>
                <a:pt x="984725" y="170902"/>
              </a:lnTo>
              <a:lnTo>
                <a:pt x="0" y="170902"/>
              </a:lnTo>
              <a:lnTo>
                <a:pt x="0" y="3418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236C4B-DC4D-4256-A1B3-F6C73F9AD893}">
      <dsp:nvSpPr>
        <dsp:cNvPr id="0" name=""/>
        <dsp:cNvSpPr/>
      </dsp:nvSpPr>
      <dsp:spPr>
        <a:xfrm>
          <a:off x="3771899" y="1171364"/>
          <a:ext cx="1969450" cy="341805"/>
        </a:xfrm>
        <a:custGeom>
          <a:avLst/>
          <a:gdLst/>
          <a:ahLst/>
          <a:cxnLst/>
          <a:rect l="0" t="0" r="0" b="0"/>
          <a:pathLst>
            <a:path>
              <a:moveTo>
                <a:pt x="0" y="0"/>
              </a:moveTo>
              <a:lnTo>
                <a:pt x="0" y="170902"/>
              </a:lnTo>
              <a:lnTo>
                <a:pt x="1969450" y="170902"/>
              </a:lnTo>
              <a:lnTo>
                <a:pt x="1969450" y="3418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83E4EA-484E-47C7-8181-2B6642446AAB}">
      <dsp:nvSpPr>
        <dsp:cNvPr id="0" name=""/>
        <dsp:cNvSpPr/>
      </dsp:nvSpPr>
      <dsp:spPr>
        <a:xfrm>
          <a:off x="1802449" y="2326992"/>
          <a:ext cx="984725" cy="341805"/>
        </a:xfrm>
        <a:custGeom>
          <a:avLst/>
          <a:gdLst/>
          <a:ahLst/>
          <a:cxnLst/>
          <a:rect l="0" t="0" r="0" b="0"/>
          <a:pathLst>
            <a:path>
              <a:moveTo>
                <a:pt x="0" y="0"/>
              </a:moveTo>
              <a:lnTo>
                <a:pt x="0" y="170902"/>
              </a:lnTo>
              <a:lnTo>
                <a:pt x="984725" y="170902"/>
              </a:lnTo>
              <a:lnTo>
                <a:pt x="984725" y="3418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F81727-B004-471D-A641-AE92DD311E00}">
      <dsp:nvSpPr>
        <dsp:cNvPr id="0" name=""/>
        <dsp:cNvSpPr/>
      </dsp:nvSpPr>
      <dsp:spPr>
        <a:xfrm>
          <a:off x="817724" y="2326992"/>
          <a:ext cx="984725" cy="341805"/>
        </a:xfrm>
        <a:custGeom>
          <a:avLst/>
          <a:gdLst/>
          <a:ahLst/>
          <a:cxnLst/>
          <a:rect l="0" t="0" r="0" b="0"/>
          <a:pathLst>
            <a:path>
              <a:moveTo>
                <a:pt x="984725" y="0"/>
              </a:moveTo>
              <a:lnTo>
                <a:pt x="984725" y="170902"/>
              </a:lnTo>
              <a:lnTo>
                <a:pt x="0" y="170902"/>
              </a:lnTo>
              <a:lnTo>
                <a:pt x="0" y="3418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B8DC9D-7D10-4210-BCE5-FC6D5090B5CB}">
      <dsp:nvSpPr>
        <dsp:cNvPr id="0" name=""/>
        <dsp:cNvSpPr/>
      </dsp:nvSpPr>
      <dsp:spPr>
        <a:xfrm>
          <a:off x="1802449" y="1171364"/>
          <a:ext cx="1969450" cy="341805"/>
        </a:xfrm>
        <a:custGeom>
          <a:avLst/>
          <a:gdLst/>
          <a:ahLst/>
          <a:cxnLst/>
          <a:rect l="0" t="0" r="0" b="0"/>
          <a:pathLst>
            <a:path>
              <a:moveTo>
                <a:pt x="1969450" y="0"/>
              </a:moveTo>
              <a:lnTo>
                <a:pt x="1969450" y="170902"/>
              </a:lnTo>
              <a:lnTo>
                <a:pt x="0" y="170902"/>
              </a:lnTo>
              <a:lnTo>
                <a:pt x="0" y="3418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A5303D-E616-4A72-929E-8ED37EFD5DD7}">
      <dsp:nvSpPr>
        <dsp:cNvPr id="0" name=""/>
        <dsp:cNvSpPr/>
      </dsp:nvSpPr>
      <dsp:spPr>
        <a:xfrm>
          <a:off x="2958077" y="357542"/>
          <a:ext cx="1627644" cy="813822"/>
        </a:xfrm>
        <a:prstGeom prst="rect">
          <a:avLst/>
        </a:prstGeom>
        <a:solidFill>
          <a:schemeClr val="bg1"/>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kern="1200" cap="none" normalizeH="0" baseline="0" dirty="0" smtClean="0">
              <a:ln>
                <a:noFill/>
              </a:ln>
              <a:solidFill>
                <a:srgbClr val="0070C0"/>
              </a:solidFill>
              <a:effectLst/>
              <a:cs typeface="Arial" charset="0"/>
            </a:rPr>
            <a:t>Bacteria </a:t>
          </a:r>
          <a:endParaRPr kumimoji="0" lang="en-US" sz="3200" b="0" i="0" u="none" strike="noStrike" kern="1200" cap="none" normalizeH="0" baseline="0" dirty="0" smtClean="0">
            <a:ln>
              <a:noFill/>
            </a:ln>
            <a:solidFill>
              <a:srgbClr val="0070C0"/>
            </a:solidFill>
            <a:effectLst/>
            <a:latin typeface="Arial" charset="0"/>
            <a:cs typeface="Arial" charset="0"/>
          </a:endParaRPr>
        </a:p>
      </dsp:txBody>
      <dsp:txXfrm>
        <a:off x="2958077" y="357542"/>
        <a:ext cx="1627644" cy="813822"/>
      </dsp:txXfrm>
    </dsp:sp>
    <dsp:sp modelId="{C9C7225B-1A53-4D00-983E-54DE31ACB35B}">
      <dsp:nvSpPr>
        <dsp:cNvPr id="0" name=""/>
        <dsp:cNvSpPr/>
      </dsp:nvSpPr>
      <dsp:spPr>
        <a:xfrm>
          <a:off x="988627" y="1513170"/>
          <a:ext cx="1627644" cy="8138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noFill/>
              </a:ln>
              <a:solidFill>
                <a:schemeClr val="tx1"/>
              </a:solidFill>
              <a:effectLst/>
              <a:latin typeface="Arial" charset="0"/>
              <a:cs typeface="Arial" charset="0"/>
            </a:rPr>
            <a:t>Gram Positive</a:t>
          </a:r>
        </a:p>
      </dsp:txBody>
      <dsp:txXfrm>
        <a:off x="988627" y="1513170"/>
        <a:ext cx="1627644" cy="813822"/>
      </dsp:txXfrm>
    </dsp:sp>
    <dsp:sp modelId="{5A0BFC6C-6271-4B47-AFBB-3D726E3F1351}">
      <dsp:nvSpPr>
        <dsp:cNvPr id="0" name=""/>
        <dsp:cNvSpPr/>
      </dsp:nvSpPr>
      <dsp:spPr>
        <a:xfrm>
          <a:off x="3902" y="2668798"/>
          <a:ext cx="1627644" cy="8138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cs typeface="Arial" charset="0"/>
            </a:rPr>
            <a:t>Gram +</a:t>
          </a:r>
          <a:r>
            <a:rPr kumimoji="0" lang="en-US" sz="2000" b="0" i="0" u="none" strike="noStrike" kern="1200" cap="none" normalizeH="0" baseline="0" dirty="0" err="1" smtClean="0">
              <a:ln>
                <a:noFill/>
              </a:ln>
              <a:solidFill>
                <a:schemeClr val="tx1"/>
              </a:solidFill>
              <a:effectLst/>
              <a:latin typeface="Arial" charset="0"/>
              <a:cs typeface="Arial" charset="0"/>
            </a:rPr>
            <a:t>ve</a:t>
          </a:r>
          <a:r>
            <a:rPr kumimoji="0" lang="en-US" sz="2000" b="0" i="0" u="none" strike="noStrike" kern="1200" cap="none" normalizeH="0" baseline="0" dirty="0" smtClean="0">
              <a:ln>
                <a:noFill/>
              </a:ln>
              <a:solidFill>
                <a:schemeClr val="tx1"/>
              </a:solidFill>
              <a:effectLst/>
              <a:latin typeface="Arial" charset="0"/>
              <a:cs typeface="Arial" charset="0"/>
            </a:rPr>
            <a:t> </a:t>
          </a:r>
          <a:r>
            <a:rPr kumimoji="0" lang="en-US" sz="2000" b="0" i="0" u="none" strike="noStrike" kern="1200" cap="none" normalizeH="0" baseline="0" dirty="0" err="1" smtClean="0">
              <a:ln>
                <a:noFill/>
              </a:ln>
              <a:solidFill>
                <a:schemeClr val="tx1"/>
              </a:solidFill>
              <a:effectLst/>
              <a:latin typeface="Arial" charset="0"/>
              <a:cs typeface="Arial" charset="0"/>
            </a:rPr>
            <a:t>Cocci</a:t>
          </a:r>
          <a:endParaRPr kumimoji="0" lang="en-US" sz="2500" b="0" i="0" u="none" strike="noStrike" kern="1200" cap="none" normalizeH="0" baseline="0" dirty="0" smtClean="0">
            <a:ln>
              <a:noFill/>
            </a:ln>
            <a:solidFill>
              <a:schemeClr val="tx1"/>
            </a:solidFill>
            <a:effectLst/>
            <a:latin typeface="Arial" charset="0"/>
            <a:cs typeface="Arial" charset="0"/>
          </a:endParaRPr>
        </a:p>
      </dsp:txBody>
      <dsp:txXfrm>
        <a:off x="3902" y="2668798"/>
        <a:ext cx="1627644" cy="813822"/>
      </dsp:txXfrm>
    </dsp:sp>
    <dsp:sp modelId="{DE29397A-234F-40E4-A6BB-4FD6AE81B9D0}">
      <dsp:nvSpPr>
        <dsp:cNvPr id="0" name=""/>
        <dsp:cNvSpPr/>
      </dsp:nvSpPr>
      <dsp:spPr>
        <a:xfrm>
          <a:off x="1973352" y="2668798"/>
          <a:ext cx="1627644" cy="81382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cs typeface="Arial" charset="0"/>
            </a:rPr>
            <a:t>Gram +</a:t>
          </a:r>
          <a:r>
            <a:rPr kumimoji="0" lang="en-US" sz="2000" b="0" i="0" u="none" strike="noStrike" kern="1200" cap="none" normalizeH="0" baseline="0" dirty="0" err="1" smtClean="0">
              <a:ln>
                <a:noFill/>
              </a:ln>
              <a:solidFill>
                <a:schemeClr val="tx1"/>
              </a:solidFill>
              <a:effectLst/>
              <a:latin typeface="Arial" charset="0"/>
              <a:cs typeface="Arial" charset="0"/>
            </a:rPr>
            <a:t>ve</a:t>
          </a:r>
          <a:r>
            <a:rPr kumimoji="0" lang="en-US" sz="2000" b="0" i="0" u="none" strike="noStrike" kern="1200" cap="none" normalizeH="0" baseline="0" dirty="0" smtClean="0">
              <a:ln>
                <a:noFill/>
              </a:ln>
              <a:solidFill>
                <a:schemeClr val="tx1"/>
              </a:solidFill>
              <a:effectLst/>
              <a:latin typeface="Arial" charset="0"/>
              <a:cs typeface="Arial" charset="0"/>
            </a:rPr>
            <a:t> Bacilli</a:t>
          </a:r>
        </a:p>
      </dsp:txBody>
      <dsp:txXfrm>
        <a:off x="1973352" y="2668798"/>
        <a:ext cx="1627644" cy="813822"/>
      </dsp:txXfrm>
    </dsp:sp>
    <dsp:sp modelId="{F7EE9FFC-5528-4DDE-ABFB-0AF4DF2D5731}">
      <dsp:nvSpPr>
        <dsp:cNvPr id="0" name=""/>
        <dsp:cNvSpPr/>
      </dsp:nvSpPr>
      <dsp:spPr>
        <a:xfrm>
          <a:off x="4927527" y="1513170"/>
          <a:ext cx="1627644" cy="813822"/>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noFill/>
              </a:ln>
              <a:solidFill>
                <a:schemeClr val="tx1"/>
              </a:solidFill>
              <a:effectLst/>
              <a:latin typeface="Arial" charset="0"/>
              <a:cs typeface="Arial" charset="0"/>
            </a:rPr>
            <a:t>Gram Negative</a:t>
          </a:r>
          <a:endParaRPr kumimoji="0" lang="en-US" sz="2400" b="0" i="0" u="none" strike="noStrike" kern="1200" cap="none" normalizeH="0" baseline="0" dirty="0" smtClean="0">
            <a:ln>
              <a:noFill/>
            </a:ln>
            <a:solidFill>
              <a:schemeClr val="tx1"/>
            </a:solidFill>
            <a:effectLst/>
            <a:latin typeface="Arial" charset="0"/>
            <a:cs typeface="Arial" charset="0"/>
          </a:endParaRPr>
        </a:p>
      </dsp:txBody>
      <dsp:txXfrm>
        <a:off x="4927527" y="1513170"/>
        <a:ext cx="1627644" cy="813822"/>
      </dsp:txXfrm>
    </dsp:sp>
    <dsp:sp modelId="{0DCED358-CC46-42C3-A22C-0D7CB53C3009}">
      <dsp:nvSpPr>
        <dsp:cNvPr id="0" name=""/>
        <dsp:cNvSpPr/>
      </dsp:nvSpPr>
      <dsp:spPr>
        <a:xfrm>
          <a:off x="3942802" y="2668798"/>
          <a:ext cx="1627644" cy="813822"/>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kern="1200" cap="none" normalizeH="0" baseline="0" dirty="0" smtClean="0">
              <a:ln>
                <a:noFill/>
              </a:ln>
              <a:solidFill>
                <a:schemeClr val="tx1"/>
              </a:solidFill>
              <a:effectLst/>
              <a:latin typeface="Arial" charset="0"/>
              <a:cs typeface="Arial" charset="0"/>
            </a:rPr>
            <a:t>Gram -</a:t>
          </a:r>
          <a:r>
            <a:rPr kumimoji="0" lang="en-US" sz="2000" b="0" i="0" u="none" strike="noStrike" kern="1200" cap="none" normalizeH="0" baseline="0" dirty="0" err="1" smtClean="0">
              <a:ln>
                <a:noFill/>
              </a:ln>
              <a:solidFill>
                <a:schemeClr val="tx1"/>
              </a:solidFill>
              <a:effectLst/>
              <a:latin typeface="Arial" charset="0"/>
              <a:cs typeface="Arial" charset="0"/>
            </a:rPr>
            <a:t>ve</a:t>
          </a:r>
          <a:r>
            <a:rPr kumimoji="0" lang="en-US" sz="2000" b="0" i="0" u="none" strike="noStrike" kern="1200" cap="none" normalizeH="0" baseline="0" dirty="0" smtClean="0">
              <a:ln>
                <a:noFill/>
              </a:ln>
              <a:solidFill>
                <a:schemeClr val="tx1"/>
              </a:solidFill>
              <a:effectLst/>
              <a:latin typeface="Arial" charset="0"/>
              <a:cs typeface="Arial" charset="0"/>
            </a:rPr>
            <a:t> </a:t>
          </a:r>
          <a:r>
            <a:rPr kumimoji="0" lang="en-US" sz="2000" b="0" i="0" u="none" strike="noStrike" kern="1200" cap="none" normalizeH="0" baseline="0" dirty="0" err="1" smtClean="0">
              <a:ln>
                <a:noFill/>
              </a:ln>
              <a:solidFill>
                <a:schemeClr val="tx1"/>
              </a:solidFill>
              <a:effectLst/>
              <a:latin typeface="Arial" charset="0"/>
              <a:cs typeface="Arial" charset="0"/>
            </a:rPr>
            <a:t>Cocci</a:t>
          </a:r>
          <a:endParaRPr kumimoji="0" lang="en-US" sz="2000" b="0" i="0" u="none" strike="noStrike" kern="1200" cap="none" normalizeH="0" baseline="0" dirty="0" smtClean="0">
            <a:ln>
              <a:noFill/>
            </a:ln>
            <a:solidFill>
              <a:schemeClr val="tx1"/>
            </a:solidFill>
            <a:effectLst/>
            <a:latin typeface="Arial" charset="0"/>
            <a:cs typeface="Arial" charset="0"/>
          </a:endParaRPr>
        </a:p>
      </dsp:txBody>
      <dsp:txXfrm>
        <a:off x="3942802" y="2668798"/>
        <a:ext cx="1627644" cy="813822"/>
      </dsp:txXfrm>
    </dsp:sp>
    <dsp:sp modelId="{075DE540-F260-402A-AF72-BC59DC0DCC28}">
      <dsp:nvSpPr>
        <dsp:cNvPr id="0" name=""/>
        <dsp:cNvSpPr/>
      </dsp:nvSpPr>
      <dsp:spPr>
        <a:xfrm>
          <a:off x="5912252" y="2668798"/>
          <a:ext cx="1627644" cy="813822"/>
        </a:xfrm>
        <a:prstGeom prst="rect">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en-US" sz="2000" b="0" i="0" u="none" strike="noStrike" kern="1200" cap="none" normalizeH="0" baseline="0" dirty="0" smtClean="0">
              <a:ln>
                <a:noFill/>
              </a:ln>
              <a:solidFill>
                <a:schemeClr val="tx1"/>
              </a:solidFill>
              <a:effectLst/>
              <a:latin typeface="Arial" charset="0"/>
              <a:cs typeface="Arial" charset="0"/>
            </a:rPr>
            <a:t>Gram -</a:t>
          </a:r>
          <a:r>
            <a:rPr kumimoji="0" lang="en-US" sz="2000" b="0" i="0" u="none" strike="noStrike" kern="1200" cap="none" normalizeH="0" baseline="0" dirty="0" err="1" smtClean="0">
              <a:ln>
                <a:noFill/>
              </a:ln>
              <a:solidFill>
                <a:schemeClr val="tx1"/>
              </a:solidFill>
              <a:effectLst/>
              <a:latin typeface="Arial" charset="0"/>
              <a:cs typeface="Arial" charset="0"/>
            </a:rPr>
            <a:t>ve</a:t>
          </a:r>
          <a:r>
            <a:rPr kumimoji="0" lang="en-US" sz="2000" b="0" i="0" u="none" strike="noStrike" kern="1200" cap="none" normalizeH="0" baseline="0" dirty="0" smtClean="0">
              <a:ln>
                <a:noFill/>
              </a:ln>
              <a:solidFill>
                <a:schemeClr val="tx1"/>
              </a:solidFill>
              <a:effectLst/>
              <a:latin typeface="Arial" charset="0"/>
              <a:cs typeface="Arial" charset="0"/>
            </a:rPr>
            <a:t> Bacilli</a:t>
          </a:r>
        </a:p>
      </dsp:txBody>
      <dsp:txXfrm>
        <a:off x="5912252" y="2668798"/>
        <a:ext cx="1627644" cy="81382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62615D4-0E19-45CB-AA9B-65CF8BEBA5E4}" type="datetimeFigureOut">
              <a:rPr lang="ar-SA" smtClean="0"/>
              <a:pPr/>
              <a:t>07/04/1432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B65C5F2-0A79-42D3-82B3-1BCE9D9D2D6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62615D4-0E19-45CB-AA9B-65CF8BEBA5E4}" type="datetimeFigureOut">
              <a:rPr lang="ar-SA" smtClean="0"/>
              <a:pPr/>
              <a:t>07/04/1432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B65C5F2-0A79-42D3-82B3-1BCE9D9D2D6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62615D4-0E19-45CB-AA9B-65CF8BEBA5E4}" type="datetimeFigureOut">
              <a:rPr lang="ar-SA" smtClean="0"/>
              <a:pPr/>
              <a:t>07/04/1432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B65C5F2-0A79-42D3-82B3-1BCE9D9D2D6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62615D4-0E19-45CB-AA9B-65CF8BEBA5E4}" type="datetimeFigureOut">
              <a:rPr lang="ar-SA" smtClean="0"/>
              <a:pPr/>
              <a:t>07/04/1432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B65C5F2-0A79-42D3-82B3-1BCE9D9D2D6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62615D4-0E19-45CB-AA9B-65CF8BEBA5E4}" type="datetimeFigureOut">
              <a:rPr lang="ar-SA" smtClean="0"/>
              <a:pPr/>
              <a:t>07/04/1432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B65C5F2-0A79-42D3-82B3-1BCE9D9D2D6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62615D4-0E19-45CB-AA9B-65CF8BEBA5E4}" type="datetimeFigureOut">
              <a:rPr lang="ar-SA" smtClean="0"/>
              <a:pPr/>
              <a:t>07/04/1432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B65C5F2-0A79-42D3-82B3-1BCE9D9D2D6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62615D4-0E19-45CB-AA9B-65CF8BEBA5E4}" type="datetimeFigureOut">
              <a:rPr lang="ar-SA" smtClean="0"/>
              <a:pPr/>
              <a:t>07/04/1432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B65C5F2-0A79-42D3-82B3-1BCE9D9D2D6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62615D4-0E19-45CB-AA9B-65CF8BEBA5E4}" type="datetimeFigureOut">
              <a:rPr lang="ar-SA" smtClean="0"/>
              <a:pPr/>
              <a:t>07/04/1432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9B65C5F2-0A79-42D3-82B3-1BCE9D9D2D6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62615D4-0E19-45CB-AA9B-65CF8BEBA5E4}" type="datetimeFigureOut">
              <a:rPr lang="ar-SA" smtClean="0"/>
              <a:pPr/>
              <a:t>07/04/1432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B65C5F2-0A79-42D3-82B3-1BCE9D9D2D6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62615D4-0E19-45CB-AA9B-65CF8BEBA5E4}" type="datetimeFigureOut">
              <a:rPr lang="ar-SA" smtClean="0"/>
              <a:pPr/>
              <a:t>07/04/1432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B65C5F2-0A79-42D3-82B3-1BCE9D9D2D6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62615D4-0E19-45CB-AA9B-65CF8BEBA5E4}" type="datetimeFigureOut">
              <a:rPr lang="ar-SA" smtClean="0"/>
              <a:pPr/>
              <a:t>07/04/1432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B65C5F2-0A79-42D3-82B3-1BCE9D9D2D6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62615D4-0E19-45CB-AA9B-65CF8BEBA5E4}" type="datetimeFigureOut">
              <a:rPr lang="ar-SA" smtClean="0"/>
              <a:pPr/>
              <a:t>07/04/1432</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B65C5F2-0A79-42D3-82B3-1BCE9D9D2D6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7.xml"/><Relationship Id="rId1" Type="http://schemas.openxmlformats.org/officeDocument/2006/relationships/video" Target="file:///C:\Users\zozo\Music\Bacteria%20Growth.wmv"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1676400"/>
            <a:ext cx="4876800" cy="1470025"/>
          </a:xfrm>
        </p:spPr>
        <p:txBody>
          <a:bodyPr>
            <a:normAutofit/>
          </a:bodyPr>
          <a:lstStyle/>
          <a:p>
            <a:pPr rtl="0"/>
            <a:r>
              <a:rPr lang="en-US" sz="6600" b="1" dirty="0" smtClean="0">
                <a:solidFill>
                  <a:srgbClr val="FF0000"/>
                </a:solidFill>
              </a:rPr>
              <a:t>BACTERIA</a:t>
            </a:r>
            <a:endParaRPr lang="ar-SA" sz="6600" b="1" dirty="0">
              <a:solidFill>
                <a:srgbClr val="FF0000"/>
              </a:solidFill>
            </a:endParaRPr>
          </a:p>
        </p:txBody>
      </p:sp>
      <p:sp>
        <p:nvSpPr>
          <p:cNvPr id="3" name="عنوان فرعي 2"/>
          <p:cNvSpPr>
            <a:spLocks noGrp="1"/>
          </p:cNvSpPr>
          <p:nvPr>
            <p:ph type="subTitle" idx="1"/>
          </p:nvPr>
        </p:nvSpPr>
        <p:spPr>
          <a:xfrm>
            <a:off x="1295400" y="5029200"/>
            <a:ext cx="6400800" cy="1447800"/>
          </a:xfrm>
        </p:spPr>
        <p:txBody>
          <a:bodyPr/>
          <a:lstStyle/>
          <a:p>
            <a:pPr rtl="0"/>
            <a:r>
              <a:rPr lang="en-US" b="1" dirty="0" smtClean="0">
                <a:solidFill>
                  <a:srgbClr val="0070C0"/>
                </a:solidFill>
              </a:rPr>
              <a:t>CLS 212: Medical Microbiology</a:t>
            </a:r>
          </a:p>
          <a:p>
            <a:pPr rtl="0"/>
            <a:r>
              <a:rPr lang="en-US" b="1" dirty="0" smtClean="0">
                <a:solidFill>
                  <a:srgbClr val="0070C0"/>
                </a:solidFill>
              </a:rPr>
              <a:t>Miss </a:t>
            </a:r>
            <a:r>
              <a:rPr lang="en-US" b="1" dirty="0" err="1" smtClean="0">
                <a:solidFill>
                  <a:srgbClr val="0070C0"/>
                </a:solidFill>
              </a:rPr>
              <a:t>Zeina</a:t>
            </a:r>
            <a:r>
              <a:rPr lang="en-US" b="1" dirty="0" smtClean="0">
                <a:solidFill>
                  <a:srgbClr val="0070C0"/>
                </a:solidFill>
              </a:rPr>
              <a:t> </a:t>
            </a:r>
            <a:r>
              <a:rPr lang="en-US" b="1" dirty="0" err="1" smtClean="0">
                <a:solidFill>
                  <a:srgbClr val="0070C0"/>
                </a:solidFill>
              </a:rPr>
              <a:t>Alkudmani</a:t>
            </a:r>
            <a:endParaRPr lang="ar-SA" b="1" dirty="0">
              <a:solidFill>
                <a:srgbClr val="0070C0"/>
              </a:solidFill>
            </a:endParaRPr>
          </a:p>
        </p:txBody>
      </p:sp>
      <p:pic>
        <p:nvPicPr>
          <p:cNvPr id="5" name="Content Placeholder 3" descr="large_staphaureus_bacteria.jpg"/>
          <p:cNvPicPr>
            <a:picLocks noChangeAspect="1"/>
          </p:cNvPicPr>
          <p:nvPr/>
        </p:nvPicPr>
        <p:blipFill>
          <a:blip r:embed="rId2" cstate="print"/>
          <a:stretch>
            <a:fillRect/>
          </a:stretch>
        </p:blipFill>
        <p:spPr>
          <a:xfrm>
            <a:off x="4648200" y="533400"/>
            <a:ext cx="3956950" cy="411418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err="1" smtClean="0">
                <a:solidFill>
                  <a:srgbClr val="FF0000"/>
                </a:solidFill>
              </a:rPr>
              <a:t>Cytoplasmic</a:t>
            </a:r>
            <a:r>
              <a:rPr lang="en-US" b="1" dirty="0" smtClean="0">
                <a:solidFill>
                  <a:srgbClr val="FF0000"/>
                </a:solidFill>
              </a:rPr>
              <a:t> Membrane</a:t>
            </a:r>
            <a:endParaRPr lang="ar-SA" dirty="0">
              <a:solidFill>
                <a:srgbClr val="FF0000"/>
              </a:solidFill>
            </a:endParaRPr>
          </a:p>
        </p:txBody>
      </p:sp>
      <p:sp>
        <p:nvSpPr>
          <p:cNvPr id="3" name="Content Placeholder 2"/>
          <p:cNvSpPr>
            <a:spLocks noGrp="1"/>
          </p:cNvSpPr>
          <p:nvPr>
            <p:ph idx="1"/>
          </p:nvPr>
        </p:nvSpPr>
        <p:spPr/>
        <p:txBody>
          <a:bodyPr/>
          <a:lstStyle/>
          <a:p>
            <a:pPr algn="l" rtl="0">
              <a:buNone/>
            </a:pPr>
            <a:r>
              <a:rPr lang="en-US" dirty="0" smtClean="0"/>
              <a:t>    </a:t>
            </a:r>
            <a:r>
              <a:rPr lang="en-US" sz="2400" dirty="0" smtClean="0"/>
              <a:t>A Layer of phospholipids and proteins (</a:t>
            </a:r>
            <a:r>
              <a:rPr lang="en-US" sz="2400" b="1" dirty="0" smtClean="0">
                <a:solidFill>
                  <a:srgbClr val="00B0F0"/>
                </a:solidFill>
              </a:rPr>
              <a:t>lipid </a:t>
            </a:r>
            <a:r>
              <a:rPr lang="en-US" sz="2400" b="1" dirty="0" err="1" smtClean="0">
                <a:solidFill>
                  <a:srgbClr val="00B0F0"/>
                </a:solidFill>
              </a:rPr>
              <a:t>bilayer</a:t>
            </a:r>
            <a:r>
              <a:rPr lang="en-US" sz="2400" dirty="0" smtClean="0"/>
              <a:t>), encloses the interior of the bacterium, regulating the flow of materials in and out of the cell. </a:t>
            </a:r>
            <a:endParaRPr lang="en-US" dirty="0" smtClean="0"/>
          </a:p>
          <a:p>
            <a:pPr algn="l" rtl="0"/>
            <a:endParaRPr lang="ar-SA" dirty="0"/>
          </a:p>
        </p:txBody>
      </p:sp>
      <p:pic>
        <p:nvPicPr>
          <p:cNvPr id="4" name="Content Placeholder 3" descr="054semip.gif"/>
          <p:cNvPicPr>
            <a:picLocks noChangeAspect="1"/>
          </p:cNvPicPr>
          <p:nvPr/>
        </p:nvPicPr>
        <p:blipFill>
          <a:blip r:embed="rId2" cstate="print"/>
          <a:stretch>
            <a:fillRect/>
          </a:stretch>
        </p:blipFill>
        <p:spPr>
          <a:xfrm>
            <a:off x="4343400" y="3200400"/>
            <a:ext cx="4114800" cy="36576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68362"/>
          </a:xfrm>
        </p:spPr>
        <p:txBody>
          <a:bodyPr/>
          <a:lstStyle/>
          <a:p>
            <a:pPr rtl="0"/>
            <a:r>
              <a:rPr lang="en-US" b="1" dirty="0" smtClean="0">
                <a:solidFill>
                  <a:srgbClr val="FF0000"/>
                </a:solidFill>
              </a:rPr>
              <a:t>Cell Wall</a:t>
            </a:r>
            <a:endParaRPr lang="ar-SA" dirty="0">
              <a:solidFill>
                <a:srgbClr val="FF0000"/>
              </a:solidFill>
            </a:endParaRPr>
          </a:p>
        </p:txBody>
      </p:sp>
      <p:sp>
        <p:nvSpPr>
          <p:cNvPr id="3" name="Content Placeholder 2"/>
          <p:cNvSpPr>
            <a:spLocks noGrp="1"/>
          </p:cNvSpPr>
          <p:nvPr>
            <p:ph idx="1"/>
          </p:nvPr>
        </p:nvSpPr>
        <p:spPr>
          <a:xfrm>
            <a:off x="228600" y="1371600"/>
            <a:ext cx="8763000" cy="5486400"/>
          </a:xfrm>
        </p:spPr>
        <p:txBody>
          <a:bodyPr>
            <a:normAutofit fontScale="70000" lnSpcReduction="20000"/>
          </a:bodyPr>
          <a:lstStyle/>
          <a:p>
            <a:pPr algn="l" rtl="0"/>
            <a:r>
              <a:rPr lang="en-US" sz="3400" dirty="0" smtClean="0"/>
              <a:t>Each bacterium is enclosed by a rigid cell wall composed of </a:t>
            </a:r>
            <a:r>
              <a:rPr lang="en-US" sz="3400" dirty="0" err="1" smtClean="0"/>
              <a:t>peptidoglycan</a:t>
            </a:r>
            <a:r>
              <a:rPr lang="en-US" sz="3400" dirty="0" smtClean="0"/>
              <a:t>, a protein-sugar (polysaccharide) molecule.</a:t>
            </a:r>
          </a:p>
          <a:p>
            <a:pPr algn="l" rtl="0"/>
            <a:r>
              <a:rPr lang="en-US" sz="3400" dirty="0" smtClean="0"/>
              <a:t>The </a:t>
            </a:r>
            <a:r>
              <a:rPr lang="en-US" sz="3400" b="1" dirty="0" smtClean="0">
                <a:solidFill>
                  <a:srgbClr val="00B050"/>
                </a:solidFill>
              </a:rPr>
              <a:t>“</a:t>
            </a:r>
            <a:r>
              <a:rPr lang="en-US" sz="3400" b="1" dirty="0" err="1" smtClean="0">
                <a:solidFill>
                  <a:srgbClr val="00B050"/>
                </a:solidFill>
              </a:rPr>
              <a:t>glycan</a:t>
            </a:r>
            <a:r>
              <a:rPr lang="en-US" sz="3400" b="1" dirty="0" smtClean="0">
                <a:solidFill>
                  <a:srgbClr val="00B050"/>
                </a:solidFill>
              </a:rPr>
              <a:t>”</a:t>
            </a:r>
            <a:r>
              <a:rPr lang="en-US" sz="3400" dirty="0" smtClean="0"/>
              <a:t> part consist of </a:t>
            </a:r>
            <a:r>
              <a:rPr lang="en-US" sz="3400" dirty="0" err="1" smtClean="0"/>
              <a:t>ulternating</a:t>
            </a:r>
            <a:r>
              <a:rPr lang="en-US" sz="3400" dirty="0" smtClean="0"/>
              <a:t> units of </a:t>
            </a:r>
            <a:r>
              <a:rPr lang="en-US" sz="3400" b="1" dirty="0" smtClean="0"/>
              <a:t>N-</a:t>
            </a:r>
            <a:r>
              <a:rPr lang="en-US" sz="3400" b="1" dirty="0" err="1" smtClean="0"/>
              <a:t>acetylglucosamine</a:t>
            </a:r>
            <a:r>
              <a:rPr lang="en-US" sz="3400" dirty="0" smtClean="0"/>
              <a:t> (NAG)</a:t>
            </a:r>
            <a:r>
              <a:rPr lang="en-US" sz="3400" i="1" dirty="0" smtClean="0"/>
              <a:t> </a:t>
            </a:r>
            <a:r>
              <a:rPr lang="en-US" sz="3400" dirty="0" smtClean="0"/>
              <a:t>and </a:t>
            </a:r>
            <a:r>
              <a:rPr lang="en-US" sz="3400" b="1" dirty="0" smtClean="0"/>
              <a:t>N-</a:t>
            </a:r>
            <a:r>
              <a:rPr lang="en-US" sz="3400" b="1" dirty="0" err="1" smtClean="0"/>
              <a:t>acetylmuramic</a:t>
            </a:r>
            <a:r>
              <a:rPr lang="en-US" sz="3400" b="1" dirty="0" smtClean="0"/>
              <a:t> acid</a:t>
            </a:r>
            <a:r>
              <a:rPr lang="en-US" sz="3400" dirty="0" smtClean="0"/>
              <a:t> (NAM), which is located immediately outside of the </a:t>
            </a:r>
            <a:r>
              <a:rPr lang="en-US" sz="3400" dirty="0" err="1" smtClean="0"/>
              <a:t>cytoplasmic</a:t>
            </a:r>
            <a:r>
              <a:rPr lang="en-US" sz="3400" dirty="0" smtClean="0"/>
              <a:t> membrane.</a:t>
            </a:r>
          </a:p>
          <a:p>
            <a:pPr algn="l" rtl="0"/>
            <a:r>
              <a:rPr lang="en-US" sz="3400" dirty="0" smtClean="0"/>
              <a:t>The </a:t>
            </a:r>
            <a:r>
              <a:rPr lang="en-US" sz="3400" b="1" dirty="0" smtClean="0">
                <a:solidFill>
                  <a:srgbClr val="00B050"/>
                </a:solidFill>
              </a:rPr>
              <a:t>“</a:t>
            </a:r>
            <a:r>
              <a:rPr lang="en-US" sz="3400" b="1" dirty="0" err="1" smtClean="0">
                <a:solidFill>
                  <a:srgbClr val="00B050"/>
                </a:solidFill>
              </a:rPr>
              <a:t>peptido</a:t>
            </a:r>
            <a:r>
              <a:rPr lang="en-US" sz="3400" b="1" dirty="0" smtClean="0">
                <a:solidFill>
                  <a:srgbClr val="00B050"/>
                </a:solidFill>
              </a:rPr>
              <a:t>”</a:t>
            </a:r>
            <a:r>
              <a:rPr lang="en-US" sz="3400" dirty="0" smtClean="0"/>
              <a:t> part consist of a short string of amino acids. It cross-links the adjacent polysaccharide strands at the NAM subunit. </a:t>
            </a:r>
          </a:p>
          <a:p>
            <a:pPr marL="514350" indent="-514350" algn="l" rtl="0"/>
            <a:r>
              <a:rPr lang="en-US" sz="3400" dirty="0" err="1" smtClean="0"/>
              <a:t>Peptidoglycan</a:t>
            </a:r>
            <a:r>
              <a:rPr lang="en-US" sz="3400" dirty="0" smtClean="0"/>
              <a:t> is responsible for the rigidity of the bacterial cell wall and for the determination of cell shape. </a:t>
            </a:r>
          </a:p>
          <a:p>
            <a:pPr marL="514350" indent="-514350" algn="l" rtl="0"/>
            <a:r>
              <a:rPr lang="en-US" sz="3400" dirty="0" smtClean="0"/>
              <a:t>Several antibiotics (</a:t>
            </a:r>
            <a:r>
              <a:rPr lang="en-US" sz="3400" dirty="0" err="1" smtClean="0"/>
              <a:t>Penicillins</a:t>
            </a:r>
            <a:r>
              <a:rPr lang="en-US" sz="3400" dirty="0" smtClean="0"/>
              <a:t> and </a:t>
            </a:r>
            <a:r>
              <a:rPr lang="en-US" sz="3400" dirty="0" err="1" smtClean="0"/>
              <a:t>Cephalosporins</a:t>
            </a:r>
            <a:r>
              <a:rPr lang="en-US" sz="3400" dirty="0" smtClean="0"/>
              <a:t>) stop bacterial infections by interfering with cell wall synthesis, while having no effects on human cells. </a:t>
            </a:r>
          </a:p>
          <a:p>
            <a:pPr algn="l" rtl="0"/>
            <a:endParaRPr lang="en-US" sz="2400" dirty="0" smtClean="0"/>
          </a:p>
          <a:p>
            <a:pPr algn="l" rtl="0"/>
            <a:endParaRPr lang="en-US" sz="2400" dirty="0" smtClean="0"/>
          </a:p>
          <a:p>
            <a:pPr algn="l" rtl="0">
              <a:buNone/>
            </a:pPr>
            <a:r>
              <a:rPr lang="en-US" sz="4100" dirty="0" smtClean="0"/>
              <a:t> </a:t>
            </a:r>
          </a:p>
          <a:p>
            <a:pPr algn="l" rtl="0"/>
            <a:endParaRPr lang="en-US" sz="4100" dirty="0" smtClean="0"/>
          </a:p>
          <a:p>
            <a:pPr algn="l" rtl="0"/>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NAM-NAG.jpg"/>
          <p:cNvPicPr>
            <a:picLocks noGrp="1" noChangeAspect="1"/>
          </p:cNvPicPr>
          <p:nvPr>
            <p:ph idx="1"/>
          </p:nvPr>
        </p:nvPicPr>
        <p:blipFill>
          <a:blip r:embed="rId2" cstate="print"/>
          <a:stretch>
            <a:fillRect/>
          </a:stretch>
        </p:blipFill>
        <p:spPr>
          <a:xfrm>
            <a:off x="1524000" y="381000"/>
            <a:ext cx="6248400" cy="6226927"/>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lnSpcReduction="10000"/>
          </a:bodyPr>
          <a:lstStyle/>
          <a:p>
            <a:pPr algn="l" rtl="0">
              <a:buNone/>
            </a:pPr>
            <a:r>
              <a:rPr lang="en-US" sz="3900" b="1" dirty="0" smtClean="0">
                <a:solidFill>
                  <a:srgbClr val="FF0000"/>
                </a:solidFill>
              </a:rPr>
              <a:t>Functions of the Cell Wall:</a:t>
            </a:r>
          </a:p>
          <a:p>
            <a:pPr algn="l" rtl="0">
              <a:buNone/>
            </a:pPr>
            <a:endParaRPr lang="en-US" b="1" dirty="0" smtClean="0">
              <a:solidFill>
                <a:srgbClr val="FF0000"/>
              </a:solidFill>
            </a:endParaRPr>
          </a:p>
          <a:p>
            <a:pPr marL="514350" indent="-514350" algn="l" rtl="0">
              <a:buFont typeface="+mj-lt"/>
              <a:buAutoNum type="arabicPeriod"/>
            </a:pPr>
            <a:r>
              <a:rPr lang="en-US" sz="2400" dirty="0" smtClean="0"/>
              <a:t>The rigid cell wall gives the bacterium its shape and surrounds the </a:t>
            </a:r>
            <a:r>
              <a:rPr lang="en-US" sz="2400" dirty="0" err="1" smtClean="0"/>
              <a:t>cytoplasmic</a:t>
            </a:r>
            <a:r>
              <a:rPr lang="en-US" sz="2400" dirty="0" smtClean="0"/>
              <a:t> membrane, protecting it from the environment.</a:t>
            </a:r>
          </a:p>
          <a:p>
            <a:pPr marL="514350" indent="-514350" algn="l" rtl="0">
              <a:buFont typeface="+mj-lt"/>
              <a:buAutoNum type="arabicPeriod"/>
            </a:pPr>
            <a:endParaRPr lang="en-US" sz="2400" dirty="0" smtClean="0"/>
          </a:p>
          <a:p>
            <a:pPr marL="514350" indent="-514350" algn="l" rtl="0">
              <a:buFont typeface="+mj-lt"/>
              <a:buAutoNum type="arabicPeriod"/>
            </a:pPr>
            <a:r>
              <a:rPr lang="en-US" sz="2400" dirty="0" smtClean="0"/>
              <a:t> The strength of the wall is responsible for keeping the cell from bursting when there are large differences in osmotic pressure between the cytoplasm and the environment.</a:t>
            </a:r>
          </a:p>
          <a:p>
            <a:pPr marL="514350" indent="-514350" algn="l" rtl="0">
              <a:buFont typeface="+mj-lt"/>
              <a:buAutoNum type="arabicPeriod"/>
            </a:pPr>
            <a:endParaRPr lang="en-US" sz="2400" dirty="0" smtClean="0"/>
          </a:p>
          <a:p>
            <a:pPr marL="514350" indent="-514350" algn="l" rtl="0">
              <a:buFont typeface="+mj-lt"/>
              <a:buAutoNum type="arabicPeriod"/>
            </a:pPr>
            <a:r>
              <a:rPr lang="en-US" sz="2400" dirty="0" smtClean="0"/>
              <a:t>It also helps to anchor appendages like the </a:t>
            </a:r>
            <a:r>
              <a:rPr lang="en-US" sz="2400" dirty="0" err="1" smtClean="0"/>
              <a:t>pili</a:t>
            </a:r>
            <a:r>
              <a:rPr lang="en-US" sz="2400" dirty="0" smtClean="0"/>
              <a:t> and flagella, which originate in the </a:t>
            </a:r>
            <a:r>
              <a:rPr lang="en-US" sz="2400" dirty="0" err="1" smtClean="0"/>
              <a:t>cytoplasmic</a:t>
            </a:r>
            <a:r>
              <a:rPr lang="en-US" sz="2400" dirty="0" smtClean="0"/>
              <a:t> membrane and protrude through the wall to the outside. </a:t>
            </a:r>
          </a:p>
          <a:p>
            <a:pPr marL="514350" indent="-514350" algn="l" rtl="0">
              <a:buFont typeface="+mj-lt"/>
              <a:buAutoNum type="arabicPeriod"/>
            </a:pPr>
            <a:endParaRPr lang="en-US" b="1" dirty="0" smtClean="0">
              <a:solidFill>
                <a:srgbClr val="FF0000"/>
              </a:solidFill>
            </a:endParaRPr>
          </a:p>
          <a:p>
            <a:pPr algn="l" rtl="0">
              <a:buNone/>
            </a:pPr>
            <a:endParaRPr lang="ar-SA" b="1"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4800600"/>
          </a:xfrm>
        </p:spPr>
        <p:txBody>
          <a:bodyPr>
            <a:normAutofit fontScale="85000" lnSpcReduction="20000"/>
          </a:bodyPr>
          <a:lstStyle/>
          <a:p>
            <a:pPr algn="l" rtl="0"/>
            <a:r>
              <a:rPr lang="en-US" sz="3500" dirty="0" smtClean="0"/>
              <a:t>There are two main types of bacterial cell walls, </a:t>
            </a:r>
            <a:r>
              <a:rPr lang="en-US" sz="3500" dirty="0" smtClean="0">
                <a:solidFill>
                  <a:srgbClr val="00B0F0"/>
                </a:solidFill>
              </a:rPr>
              <a:t>Gram positive</a:t>
            </a:r>
            <a:r>
              <a:rPr lang="en-US" sz="3500" dirty="0" smtClean="0"/>
              <a:t> and </a:t>
            </a:r>
            <a:r>
              <a:rPr lang="en-US" sz="3500" dirty="0" smtClean="0">
                <a:solidFill>
                  <a:srgbClr val="FF0000"/>
                </a:solidFill>
              </a:rPr>
              <a:t>Gram negative</a:t>
            </a:r>
            <a:r>
              <a:rPr lang="en-US" sz="3500" dirty="0" smtClean="0"/>
              <a:t>, which are differentiated by their Gram staining characteristics. </a:t>
            </a:r>
          </a:p>
          <a:p>
            <a:pPr algn="l" rtl="0">
              <a:buNone/>
            </a:pPr>
            <a:endParaRPr lang="en-US" dirty="0" smtClean="0"/>
          </a:p>
          <a:p>
            <a:pPr algn="l" rtl="0"/>
            <a:r>
              <a:rPr lang="en-US" sz="3800" b="1" dirty="0" smtClean="0">
                <a:solidFill>
                  <a:srgbClr val="FF0000"/>
                </a:solidFill>
              </a:rPr>
              <a:t>Gram stain Procedure:</a:t>
            </a:r>
          </a:p>
          <a:p>
            <a:pPr algn="l" rtl="0"/>
            <a:endParaRPr lang="en-US" b="1" dirty="0" smtClean="0">
              <a:solidFill>
                <a:srgbClr val="FF0000"/>
              </a:solidFill>
            </a:endParaRPr>
          </a:p>
          <a:p>
            <a:pPr marL="514350" indent="-514350" algn="l" rtl="0">
              <a:buFont typeface="+mj-lt"/>
              <a:buAutoNum type="arabicPeriod"/>
            </a:pPr>
            <a:r>
              <a:rPr lang="en-US" sz="3600" dirty="0" smtClean="0"/>
              <a:t>Crystal violet</a:t>
            </a:r>
          </a:p>
          <a:p>
            <a:pPr marL="514350" indent="-514350" algn="l" rtl="0">
              <a:buFont typeface="+mj-lt"/>
              <a:buAutoNum type="arabicPeriod"/>
            </a:pPr>
            <a:r>
              <a:rPr lang="en-US" sz="3600" dirty="0" smtClean="0"/>
              <a:t>Iodine</a:t>
            </a:r>
          </a:p>
          <a:p>
            <a:pPr marL="514350" indent="-514350" algn="l" rtl="0">
              <a:buFont typeface="+mj-lt"/>
              <a:buAutoNum type="arabicPeriod"/>
            </a:pPr>
            <a:r>
              <a:rPr lang="en-US" sz="3600" dirty="0" smtClean="0"/>
              <a:t>Alcohol</a:t>
            </a:r>
          </a:p>
          <a:p>
            <a:pPr marL="514350" indent="-514350" algn="l" rtl="0">
              <a:buFont typeface="+mj-lt"/>
              <a:buAutoNum type="arabicPeriod"/>
            </a:pPr>
            <a:r>
              <a:rPr lang="en-US" sz="3600" dirty="0" err="1" smtClean="0"/>
              <a:t>Saffranine</a:t>
            </a:r>
            <a:endParaRPr lang="en-US" sz="3600" dirty="0" smtClean="0"/>
          </a:p>
          <a:p>
            <a:endParaRPr lang="ar-SA" dirty="0"/>
          </a:p>
        </p:txBody>
      </p:sp>
      <p:sp>
        <p:nvSpPr>
          <p:cNvPr id="4" name="TextBox 3"/>
          <p:cNvSpPr txBox="1"/>
          <p:nvPr/>
        </p:nvSpPr>
        <p:spPr>
          <a:xfrm>
            <a:off x="533400" y="304800"/>
            <a:ext cx="7924800" cy="769441"/>
          </a:xfrm>
          <a:prstGeom prst="rect">
            <a:avLst/>
          </a:prstGeom>
          <a:noFill/>
        </p:spPr>
        <p:txBody>
          <a:bodyPr wrap="square" rtlCol="1">
            <a:spAutoFit/>
          </a:bodyPr>
          <a:lstStyle/>
          <a:p>
            <a:pPr algn="ctr" rtl="0"/>
            <a:r>
              <a:rPr lang="en-US" sz="4400" b="1" dirty="0" smtClean="0">
                <a:solidFill>
                  <a:srgbClr val="FF0000"/>
                </a:solidFill>
              </a:rPr>
              <a:t>GRAM STAIN</a:t>
            </a:r>
            <a:endParaRPr lang="ar-SA" sz="4400" b="1" dirty="0">
              <a:solidFill>
                <a:srgbClr val="FF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gramstain.jpg"/>
          <p:cNvPicPr>
            <a:picLocks noGrp="1" noChangeAspect="1"/>
          </p:cNvPicPr>
          <p:nvPr>
            <p:ph idx="1"/>
          </p:nvPr>
        </p:nvPicPr>
        <p:blipFill>
          <a:blip r:embed="rId2" cstate="print"/>
          <a:srcRect b="4225"/>
          <a:stretch>
            <a:fillRect/>
          </a:stretch>
        </p:blipFill>
        <p:spPr>
          <a:xfrm>
            <a:off x="16129" y="1447800"/>
            <a:ext cx="9127871" cy="5181600"/>
          </a:xfrm>
        </p:spPr>
      </p:pic>
      <p:sp>
        <p:nvSpPr>
          <p:cNvPr id="5" name="مربع نص 4"/>
          <p:cNvSpPr txBox="1"/>
          <p:nvPr/>
        </p:nvSpPr>
        <p:spPr>
          <a:xfrm>
            <a:off x="1981200" y="381000"/>
            <a:ext cx="4953000" cy="830997"/>
          </a:xfrm>
          <a:prstGeom prst="rect">
            <a:avLst/>
          </a:prstGeom>
          <a:noFill/>
        </p:spPr>
        <p:txBody>
          <a:bodyPr wrap="square" rtlCol="1">
            <a:spAutoFit/>
          </a:bodyPr>
          <a:lstStyle/>
          <a:p>
            <a:pPr algn="ctr" rtl="0"/>
            <a:r>
              <a:rPr lang="en-US" sz="4800" b="1" dirty="0" smtClean="0">
                <a:solidFill>
                  <a:srgbClr val="FF0000"/>
                </a:solidFill>
              </a:rPr>
              <a:t>Gram stain</a:t>
            </a:r>
            <a:endParaRPr lang="ar-SA" sz="4800" b="1"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lnRef>
          <a:fillRef idx="1">
            <a:schemeClr val="lt1"/>
          </a:fillRef>
          <a:effectRef idx="0">
            <a:schemeClr val="dk1"/>
          </a:effectRef>
          <a:fontRef idx="minor">
            <a:schemeClr val="dk1"/>
          </a:fontRef>
        </p:style>
        <p:txBody>
          <a:bodyPr/>
          <a:lstStyle/>
          <a:p>
            <a:pPr rtl="0"/>
            <a:r>
              <a:rPr lang="en-US" b="1" dirty="0" smtClean="0">
                <a:solidFill>
                  <a:srgbClr val="00B0F0"/>
                </a:solidFill>
              </a:rPr>
              <a:t>Gram +</a:t>
            </a:r>
            <a:r>
              <a:rPr lang="en-US" b="1" dirty="0" err="1" smtClean="0">
                <a:solidFill>
                  <a:srgbClr val="00B0F0"/>
                </a:solidFill>
              </a:rPr>
              <a:t>ve</a:t>
            </a:r>
            <a:r>
              <a:rPr lang="en-US" b="1" dirty="0" smtClean="0">
                <a:solidFill>
                  <a:srgbClr val="FF0000"/>
                </a:solidFill>
              </a:rPr>
              <a:t> </a:t>
            </a:r>
            <a:r>
              <a:rPr lang="en-US" b="1" dirty="0" smtClean="0"/>
              <a:t>and</a:t>
            </a:r>
            <a:r>
              <a:rPr lang="en-US" b="1" dirty="0" smtClean="0">
                <a:solidFill>
                  <a:srgbClr val="FF0000"/>
                </a:solidFill>
              </a:rPr>
              <a:t> Gram –</a:t>
            </a:r>
            <a:r>
              <a:rPr lang="en-US" b="1" dirty="0" err="1" smtClean="0">
                <a:solidFill>
                  <a:srgbClr val="FF0000"/>
                </a:solidFill>
              </a:rPr>
              <a:t>ve</a:t>
            </a:r>
            <a:r>
              <a:rPr lang="en-US" b="1" dirty="0" smtClean="0">
                <a:solidFill>
                  <a:srgbClr val="FF0000"/>
                </a:solidFill>
              </a:rPr>
              <a:t> </a:t>
            </a:r>
            <a:r>
              <a:rPr lang="en-US" b="1" dirty="0" smtClean="0"/>
              <a:t>Cell Wall</a:t>
            </a:r>
            <a:endParaRPr lang="ar-SA" b="1" dirty="0"/>
          </a:p>
        </p:txBody>
      </p:sp>
      <p:sp>
        <p:nvSpPr>
          <p:cNvPr id="3" name="Content Placeholder 2"/>
          <p:cNvSpPr>
            <a:spLocks noGrp="1"/>
          </p:cNvSpPr>
          <p:nvPr>
            <p:ph sz="half" idx="1"/>
          </p:nvPr>
        </p:nvSpPr>
        <p:spPr>
          <a:xfrm>
            <a:off x="304800" y="1600200"/>
            <a:ext cx="4191000" cy="4953000"/>
          </a:xfrm>
        </p:spPr>
        <p:txBody>
          <a:bodyPr>
            <a:normAutofit/>
          </a:bodyPr>
          <a:lstStyle/>
          <a:p>
            <a:pPr algn="l" rtl="0"/>
            <a:r>
              <a:rPr lang="en-US" dirty="0" smtClean="0"/>
              <a:t>The </a:t>
            </a:r>
            <a:r>
              <a:rPr lang="en-US" b="1" dirty="0" smtClean="0">
                <a:solidFill>
                  <a:srgbClr val="00B0F0"/>
                </a:solidFill>
              </a:rPr>
              <a:t>Gram positive</a:t>
            </a:r>
            <a:r>
              <a:rPr lang="en-US" dirty="0" smtClean="0"/>
              <a:t> cell wall is characterized by the presence of a very </a:t>
            </a:r>
            <a:r>
              <a:rPr lang="en-US" b="1" dirty="0" smtClean="0">
                <a:solidFill>
                  <a:srgbClr val="00B0F0"/>
                </a:solidFill>
              </a:rPr>
              <a:t>thick</a:t>
            </a:r>
            <a:r>
              <a:rPr lang="en-US" dirty="0" smtClean="0"/>
              <a:t> </a:t>
            </a:r>
            <a:r>
              <a:rPr lang="en-US" dirty="0" err="1" smtClean="0"/>
              <a:t>peptidoglycan</a:t>
            </a:r>
            <a:r>
              <a:rPr lang="en-US" dirty="0" smtClean="0"/>
              <a:t> layer, which is responsible for the retention of the crystal violet dyes during the Gram staining procedure.</a:t>
            </a:r>
          </a:p>
          <a:p>
            <a:pPr algn="l" rtl="0">
              <a:buNone/>
            </a:pPr>
            <a:r>
              <a:rPr lang="en-US" dirty="0" smtClean="0"/>
              <a:t>    </a:t>
            </a:r>
          </a:p>
          <a:p>
            <a:pPr algn="l" rtl="0">
              <a:buNone/>
            </a:pPr>
            <a:r>
              <a:rPr lang="en-US" sz="2400" dirty="0" smtClean="0"/>
              <a:t>     </a:t>
            </a:r>
            <a:r>
              <a:rPr lang="en-US" sz="2400" b="1" dirty="0" smtClean="0">
                <a:solidFill>
                  <a:srgbClr val="00B050"/>
                </a:solidFill>
              </a:rPr>
              <a:t>Color of Bacteria:</a:t>
            </a:r>
            <a:r>
              <a:rPr lang="en-US" sz="2400" dirty="0" smtClean="0"/>
              <a:t> </a:t>
            </a:r>
            <a:r>
              <a:rPr lang="en-US" sz="2400" b="1" dirty="0" smtClean="0">
                <a:solidFill>
                  <a:srgbClr val="0033CC"/>
                </a:solidFill>
              </a:rPr>
              <a:t>Blue-violet</a:t>
            </a:r>
            <a:endParaRPr lang="ar-SA" sz="2400" b="1" dirty="0">
              <a:solidFill>
                <a:srgbClr val="0033CC"/>
              </a:solidFill>
            </a:endParaRPr>
          </a:p>
        </p:txBody>
      </p:sp>
      <p:sp>
        <p:nvSpPr>
          <p:cNvPr id="4" name="Content Placeholder 3"/>
          <p:cNvSpPr>
            <a:spLocks noGrp="1"/>
          </p:cNvSpPr>
          <p:nvPr>
            <p:ph sz="half" idx="2"/>
          </p:nvPr>
        </p:nvSpPr>
        <p:spPr>
          <a:xfrm>
            <a:off x="4648200" y="1600200"/>
            <a:ext cx="4038600" cy="4876800"/>
          </a:xfrm>
        </p:spPr>
        <p:txBody>
          <a:bodyPr>
            <a:normAutofit/>
          </a:bodyPr>
          <a:lstStyle/>
          <a:p>
            <a:pPr algn="l" rtl="0"/>
            <a:r>
              <a:rPr lang="en-US" dirty="0" smtClean="0"/>
              <a:t>The </a:t>
            </a:r>
            <a:r>
              <a:rPr lang="en-US" b="1" dirty="0" smtClean="0">
                <a:solidFill>
                  <a:srgbClr val="FF0000"/>
                </a:solidFill>
              </a:rPr>
              <a:t>Gram negative</a:t>
            </a:r>
            <a:r>
              <a:rPr lang="en-US" dirty="0" smtClean="0"/>
              <a:t> cell wall contains a </a:t>
            </a:r>
            <a:r>
              <a:rPr lang="en-US" b="1" dirty="0" smtClean="0">
                <a:solidFill>
                  <a:srgbClr val="FF0000"/>
                </a:solidFill>
              </a:rPr>
              <a:t>thin</a:t>
            </a:r>
            <a:r>
              <a:rPr lang="en-US" dirty="0" smtClean="0"/>
              <a:t> </a:t>
            </a:r>
            <a:r>
              <a:rPr lang="en-US" dirty="0" err="1" smtClean="0"/>
              <a:t>peptidoglycan</a:t>
            </a:r>
            <a:r>
              <a:rPr lang="en-US" dirty="0" smtClean="0"/>
              <a:t> layer, which is responsible for the cell wall's inability to retain the crystal violet stain upon </a:t>
            </a:r>
            <a:r>
              <a:rPr lang="en-US" dirty="0" err="1" smtClean="0"/>
              <a:t>decolourisation</a:t>
            </a:r>
            <a:r>
              <a:rPr lang="en-US" dirty="0" smtClean="0"/>
              <a:t> with ethanol during Gram staining. </a:t>
            </a:r>
          </a:p>
          <a:p>
            <a:pPr algn="l" rtl="0">
              <a:buNone/>
            </a:pPr>
            <a:r>
              <a:rPr lang="en-US" dirty="0" smtClean="0"/>
              <a:t>     </a:t>
            </a:r>
            <a:r>
              <a:rPr lang="en-US" sz="2400" b="1" dirty="0" smtClean="0">
                <a:solidFill>
                  <a:srgbClr val="00B050"/>
                </a:solidFill>
              </a:rPr>
              <a:t>Color of Bacteria:</a:t>
            </a:r>
            <a:r>
              <a:rPr lang="en-US" sz="2400" dirty="0" smtClean="0"/>
              <a:t> </a:t>
            </a:r>
            <a:r>
              <a:rPr lang="en-US" sz="2400" b="1" dirty="0" smtClean="0">
                <a:solidFill>
                  <a:srgbClr val="FF0000"/>
                </a:solidFill>
              </a:rPr>
              <a:t>RED</a:t>
            </a:r>
            <a:endParaRPr lang="ar-SA" sz="2400" dirty="0">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Gram%20neg%20cell%20wall3.jpg"/>
          <p:cNvPicPr>
            <a:picLocks noGrp="1" noChangeAspect="1"/>
          </p:cNvPicPr>
          <p:nvPr>
            <p:ph idx="1"/>
          </p:nvPr>
        </p:nvPicPr>
        <p:blipFill>
          <a:blip r:embed="rId2" cstate="print"/>
          <a:srcRect t="5051"/>
          <a:stretch>
            <a:fillRect/>
          </a:stretch>
        </p:blipFill>
        <p:spPr>
          <a:xfrm>
            <a:off x="0" y="228600"/>
            <a:ext cx="5410200" cy="4297363"/>
          </a:xfrm>
        </p:spPr>
      </p:pic>
      <p:pic>
        <p:nvPicPr>
          <p:cNvPr id="5" name="صورة 4" descr="GramPos.jpg"/>
          <p:cNvPicPr>
            <a:picLocks noChangeAspect="1"/>
          </p:cNvPicPr>
          <p:nvPr/>
        </p:nvPicPr>
        <p:blipFill>
          <a:blip r:embed="rId3" cstate="print"/>
          <a:srcRect t="3402"/>
          <a:stretch>
            <a:fillRect/>
          </a:stretch>
        </p:blipFill>
        <p:spPr>
          <a:xfrm>
            <a:off x="5181600" y="1828800"/>
            <a:ext cx="3962400" cy="432705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rtl="0"/>
            <a:r>
              <a:rPr lang="en-US" b="1" dirty="0" smtClean="0">
                <a:solidFill>
                  <a:srgbClr val="FF0000"/>
                </a:solidFill>
              </a:rPr>
              <a:t>Capsule</a:t>
            </a:r>
            <a:endParaRPr lang="ar-SA" b="1" dirty="0">
              <a:solidFill>
                <a:srgbClr val="FF0000"/>
              </a:solidFill>
            </a:endParaRPr>
          </a:p>
        </p:txBody>
      </p:sp>
      <p:sp>
        <p:nvSpPr>
          <p:cNvPr id="3" name="Content Placeholder 2"/>
          <p:cNvSpPr>
            <a:spLocks noGrp="1"/>
          </p:cNvSpPr>
          <p:nvPr>
            <p:ph idx="1"/>
          </p:nvPr>
        </p:nvSpPr>
        <p:spPr>
          <a:xfrm>
            <a:off x="457200" y="1524000"/>
            <a:ext cx="8229600" cy="4876800"/>
          </a:xfrm>
        </p:spPr>
        <p:txBody>
          <a:bodyPr>
            <a:noAutofit/>
          </a:bodyPr>
          <a:lstStyle/>
          <a:p>
            <a:pPr algn="l" rtl="0"/>
            <a:r>
              <a:rPr lang="en-US" sz="2400" b="1" dirty="0" smtClean="0">
                <a:solidFill>
                  <a:srgbClr val="FF0000"/>
                </a:solidFill>
              </a:rPr>
              <a:t>Some species of bacteria </a:t>
            </a:r>
            <a:r>
              <a:rPr lang="en-US" sz="2400" dirty="0" smtClean="0"/>
              <a:t>have a third protective covering, a capsule made up of </a:t>
            </a:r>
            <a:r>
              <a:rPr lang="en-US" sz="2400" b="1" dirty="0" smtClean="0">
                <a:solidFill>
                  <a:srgbClr val="00B050"/>
                </a:solidFill>
              </a:rPr>
              <a:t>polysaccharides</a:t>
            </a:r>
            <a:r>
              <a:rPr lang="en-US" sz="2400" dirty="0" smtClean="0"/>
              <a:t> (complex carbohydrates). </a:t>
            </a:r>
          </a:p>
          <a:p>
            <a:pPr algn="l" rtl="0"/>
            <a:endParaRPr lang="en-US" sz="2400" dirty="0" smtClean="0"/>
          </a:p>
          <a:p>
            <a:pPr algn="l" rtl="0"/>
            <a:r>
              <a:rPr lang="en-US" sz="2400" b="1" dirty="0" smtClean="0">
                <a:solidFill>
                  <a:srgbClr val="0033CC"/>
                </a:solidFill>
              </a:rPr>
              <a:t>Functions of the Capsule:</a:t>
            </a:r>
          </a:p>
          <a:p>
            <a:pPr marL="457200" indent="-457200" algn="l" rtl="0">
              <a:buFont typeface="+mj-lt"/>
              <a:buAutoNum type="arabicPeriod"/>
            </a:pPr>
            <a:r>
              <a:rPr lang="en-US" sz="2400" dirty="0" smtClean="0"/>
              <a:t>To keep the bacterium from drying out. </a:t>
            </a:r>
          </a:p>
          <a:p>
            <a:pPr marL="457200" indent="-457200" algn="l" rtl="0">
              <a:buFont typeface="+mj-lt"/>
              <a:buAutoNum type="arabicPeriod"/>
            </a:pPr>
            <a:r>
              <a:rPr lang="en-US" sz="2400" dirty="0" smtClean="0"/>
              <a:t>To protect bacterium from </a:t>
            </a:r>
            <a:r>
              <a:rPr lang="en-US" sz="2400" dirty="0" err="1" smtClean="0"/>
              <a:t>phagocytosis</a:t>
            </a:r>
            <a:r>
              <a:rPr lang="en-US" sz="2400" dirty="0" smtClean="0"/>
              <a:t> (engulfing) by larger microorganisms. </a:t>
            </a:r>
          </a:p>
          <a:p>
            <a:pPr algn="l" rtl="0"/>
            <a:endParaRPr lang="en-US" sz="2400" dirty="0" smtClean="0"/>
          </a:p>
          <a:p>
            <a:pPr algn="l" rtl="0"/>
            <a:r>
              <a:rPr lang="en-US" sz="2400" dirty="0" smtClean="0"/>
              <a:t>The capsule is a major virulence factor in the major disease-causing bacteria, such as </a:t>
            </a:r>
            <a:r>
              <a:rPr lang="en-US" sz="2400" b="1" i="1" dirty="0" smtClean="0">
                <a:solidFill>
                  <a:srgbClr val="00B0F0"/>
                </a:solidFill>
              </a:rPr>
              <a:t>Escherichia coli</a:t>
            </a:r>
            <a:r>
              <a:rPr lang="en-US" sz="2400" dirty="0" smtClean="0">
                <a:solidFill>
                  <a:srgbClr val="00B0F0"/>
                </a:solidFill>
              </a:rPr>
              <a:t> </a:t>
            </a:r>
            <a:r>
              <a:rPr lang="en-US" sz="2400" dirty="0" smtClean="0"/>
              <a:t>and</a:t>
            </a:r>
            <a:r>
              <a:rPr lang="en-US" sz="2400" dirty="0" smtClean="0">
                <a:solidFill>
                  <a:srgbClr val="00B0F0"/>
                </a:solidFill>
              </a:rPr>
              <a:t> </a:t>
            </a:r>
            <a:r>
              <a:rPr lang="en-US" sz="2400" b="1" i="1" dirty="0" smtClean="0">
                <a:solidFill>
                  <a:srgbClr val="00B0F0"/>
                </a:solidFill>
              </a:rPr>
              <a:t>Streptococcus </a:t>
            </a:r>
            <a:r>
              <a:rPr lang="en-US" sz="2400" b="1" i="1" dirty="0" err="1" smtClean="0">
                <a:solidFill>
                  <a:srgbClr val="00B0F0"/>
                </a:solidFill>
              </a:rPr>
              <a:t>pneumoniae</a:t>
            </a:r>
            <a:r>
              <a:rPr lang="en-US" sz="2400" dirty="0" smtClean="0">
                <a:solidFill>
                  <a:srgbClr val="00B0F0"/>
                </a:solidFill>
              </a:rPr>
              <a:t>. </a:t>
            </a:r>
            <a:r>
              <a:rPr lang="en-US" sz="2400" dirty="0" smtClean="0"/>
              <a:t>(</a:t>
            </a:r>
            <a:r>
              <a:rPr lang="en-US" sz="2400" dirty="0" err="1" smtClean="0"/>
              <a:t>Noncapsulated</a:t>
            </a:r>
            <a:r>
              <a:rPr lang="en-US" sz="2400" dirty="0" smtClean="0"/>
              <a:t> mutants of these organisms are </a:t>
            </a:r>
            <a:r>
              <a:rPr lang="en-US" sz="2400" dirty="0" err="1" smtClean="0"/>
              <a:t>avirulent</a:t>
            </a:r>
            <a:r>
              <a:rPr lang="en-US" sz="2400" dirty="0" smtClean="0"/>
              <a:t>, i.e. they don't cause disease).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II- Flagella</a:t>
            </a:r>
            <a:endParaRPr lang="ar-SA" dirty="0">
              <a:solidFill>
                <a:srgbClr val="FF0000"/>
              </a:solidFill>
            </a:endParaRPr>
          </a:p>
        </p:txBody>
      </p:sp>
      <p:sp>
        <p:nvSpPr>
          <p:cNvPr id="3" name="Content Placeholder 2"/>
          <p:cNvSpPr>
            <a:spLocks noGrp="1"/>
          </p:cNvSpPr>
          <p:nvPr>
            <p:ph idx="1"/>
          </p:nvPr>
        </p:nvSpPr>
        <p:spPr/>
        <p:txBody>
          <a:bodyPr>
            <a:normAutofit/>
          </a:bodyPr>
          <a:lstStyle/>
          <a:p>
            <a:pPr algn="l" rtl="0"/>
            <a:r>
              <a:rPr lang="en-US" sz="2400" dirty="0" smtClean="0"/>
              <a:t>Flagella </a:t>
            </a:r>
            <a:r>
              <a:rPr lang="en-US" sz="2400" dirty="0" smtClean="0">
                <a:solidFill>
                  <a:srgbClr val="0070C0"/>
                </a:solidFill>
              </a:rPr>
              <a:t>(singular, flagellum)</a:t>
            </a:r>
            <a:r>
              <a:rPr lang="en-US" sz="2400" dirty="0" smtClean="0"/>
              <a:t> are long hair-like structures that provide a means of locomotion for those bacteria that have them. </a:t>
            </a:r>
          </a:p>
          <a:p>
            <a:pPr algn="l" rtl="0"/>
            <a:endParaRPr lang="en-US" sz="2400" dirty="0" smtClean="0"/>
          </a:p>
          <a:p>
            <a:pPr algn="l" rtl="0"/>
            <a:r>
              <a:rPr lang="en-US" sz="2400" dirty="0" smtClean="0"/>
              <a:t>They can be found at either or both ends of a bacterium or all over its surface. </a:t>
            </a:r>
          </a:p>
          <a:p>
            <a:pPr algn="l" rtl="0"/>
            <a:endParaRPr lang="en-US" sz="2400" dirty="0" smtClean="0"/>
          </a:p>
          <a:p>
            <a:pPr algn="l" rtl="0"/>
            <a:r>
              <a:rPr lang="en-US" sz="2400" dirty="0" smtClean="0"/>
              <a:t>The flagella beat in a propeller-like motion to help the bacterium move toward nutrients; away from toxic chemicals; or, in the case of the photosynthetic </a:t>
            </a:r>
            <a:r>
              <a:rPr lang="en-US" sz="2400" dirty="0" err="1" smtClean="0"/>
              <a:t>cyanobacteria</a:t>
            </a:r>
            <a:r>
              <a:rPr lang="en-US" sz="2400" dirty="0" smtClean="0"/>
              <a:t>; toward the light.</a:t>
            </a:r>
          </a:p>
          <a:p>
            <a:pPr algn="l" rtl="0"/>
            <a:endParaRPr lang="ar-SA"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Prokaryotes</a:t>
            </a:r>
            <a:endParaRPr lang="ar-SA" b="1"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algn="l" rtl="0"/>
            <a:r>
              <a:rPr lang="en-US" dirty="0" smtClean="0"/>
              <a:t>Prokaryotic cells possess simpler structures than eukaryotic cells</a:t>
            </a:r>
            <a:r>
              <a:rPr lang="en-US" b="1" dirty="0" smtClean="0"/>
              <a:t> </a:t>
            </a:r>
            <a:r>
              <a:rPr lang="en-US" dirty="0" smtClean="0"/>
              <a:t>, since they </a:t>
            </a:r>
            <a:r>
              <a:rPr lang="en-US" b="1" dirty="0" smtClean="0">
                <a:solidFill>
                  <a:srgbClr val="0033CC"/>
                </a:solidFill>
              </a:rPr>
              <a:t>do not have a nucleus or other </a:t>
            </a:r>
            <a:r>
              <a:rPr lang="en-US" b="1" dirty="0" err="1" smtClean="0">
                <a:solidFill>
                  <a:srgbClr val="0033CC"/>
                </a:solidFill>
              </a:rPr>
              <a:t>cytoplasmic</a:t>
            </a:r>
            <a:r>
              <a:rPr lang="en-US" b="1" dirty="0" smtClean="0">
                <a:solidFill>
                  <a:srgbClr val="0033CC"/>
                </a:solidFill>
              </a:rPr>
              <a:t> organelles.</a:t>
            </a:r>
          </a:p>
          <a:p>
            <a:pPr algn="l" rtl="0"/>
            <a:endParaRPr lang="en-US" b="1" dirty="0" smtClean="0">
              <a:solidFill>
                <a:srgbClr val="00B050"/>
              </a:solidFill>
            </a:endParaRPr>
          </a:p>
          <a:p>
            <a:pPr algn="l" rtl="0"/>
            <a:r>
              <a:rPr lang="en-US" b="1" dirty="0" smtClean="0">
                <a:solidFill>
                  <a:srgbClr val="00B050"/>
                </a:solidFill>
              </a:rPr>
              <a:t>There are two major types of prokaryotes:</a:t>
            </a:r>
          </a:p>
          <a:p>
            <a:pPr marL="514350" indent="-514350" algn="l" rtl="0">
              <a:buFont typeface="+mj-lt"/>
              <a:buAutoNum type="arabicPeriod"/>
            </a:pPr>
            <a:r>
              <a:rPr lang="en-US" dirty="0" smtClean="0"/>
              <a:t>Bacteria.</a:t>
            </a:r>
          </a:p>
          <a:p>
            <a:pPr marL="514350" indent="-514350" algn="l" rtl="0">
              <a:buFont typeface="+mj-lt"/>
              <a:buAutoNum type="arabicPeriod"/>
            </a:pPr>
            <a:r>
              <a:rPr lang="en-US" dirty="0" err="1" smtClean="0"/>
              <a:t>Archaea</a:t>
            </a:r>
            <a:r>
              <a:rPr lang="en-US" dirty="0" smtClean="0"/>
              <a:t> (also called </a:t>
            </a:r>
            <a:r>
              <a:rPr lang="en-US" dirty="0" err="1" smtClean="0"/>
              <a:t>archaebacteria</a:t>
            </a:r>
            <a:r>
              <a:rPr lang="en-US" dirty="0" smtClean="0"/>
              <a:t>) </a:t>
            </a:r>
          </a:p>
          <a:p>
            <a:pPr marL="514350" indent="-514350" algn="l" rtl="0">
              <a:buNone/>
            </a:pPr>
            <a:r>
              <a:rPr lang="en-US" dirty="0" smtClean="0"/>
              <a:t>      are often found in extreme environments, and while they are clearly prokaryotic, they have evolved separately from bacteria.</a:t>
            </a:r>
          </a:p>
          <a:p>
            <a:pPr algn="l" rtl="0"/>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4_flagella.png"/>
          <p:cNvPicPr>
            <a:picLocks noGrp="1" noChangeAspect="1"/>
          </p:cNvPicPr>
          <p:nvPr>
            <p:ph idx="1"/>
          </p:nvPr>
        </p:nvPicPr>
        <p:blipFill>
          <a:blip r:embed="rId2" cstate="print"/>
          <a:stretch>
            <a:fillRect/>
          </a:stretch>
        </p:blipFill>
        <p:spPr>
          <a:xfrm>
            <a:off x="1676400" y="304800"/>
            <a:ext cx="5410200" cy="6370511"/>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pPr rtl="0"/>
            <a:r>
              <a:rPr lang="en-US" sz="4800" b="1" dirty="0" smtClean="0">
                <a:solidFill>
                  <a:srgbClr val="FF0000"/>
                </a:solidFill>
              </a:rPr>
              <a:t>III- </a:t>
            </a:r>
            <a:r>
              <a:rPr lang="en-US" sz="4800" b="1" dirty="0" err="1" smtClean="0">
                <a:solidFill>
                  <a:srgbClr val="FF0000"/>
                </a:solidFill>
              </a:rPr>
              <a:t>Pili</a:t>
            </a:r>
            <a:endParaRPr lang="ar-SA" sz="4800" dirty="0">
              <a:solidFill>
                <a:srgbClr val="FF0000"/>
              </a:solidFill>
            </a:endParaRPr>
          </a:p>
        </p:txBody>
      </p:sp>
      <p:sp>
        <p:nvSpPr>
          <p:cNvPr id="3" name="Content Placeholder 2"/>
          <p:cNvSpPr>
            <a:spLocks noGrp="1"/>
          </p:cNvSpPr>
          <p:nvPr>
            <p:ph idx="1"/>
          </p:nvPr>
        </p:nvSpPr>
        <p:spPr>
          <a:xfrm>
            <a:off x="457200" y="1295400"/>
            <a:ext cx="8229600" cy="4830763"/>
          </a:xfrm>
        </p:spPr>
        <p:txBody>
          <a:bodyPr>
            <a:noAutofit/>
          </a:bodyPr>
          <a:lstStyle/>
          <a:p>
            <a:pPr algn="l" rtl="0"/>
            <a:r>
              <a:rPr lang="en-US" sz="2400" dirty="0" smtClean="0"/>
              <a:t>Many species of bacteria have </a:t>
            </a:r>
            <a:r>
              <a:rPr lang="en-US" sz="2400" dirty="0" err="1" smtClean="0"/>
              <a:t>pili</a:t>
            </a:r>
            <a:r>
              <a:rPr lang="en-US" sz="2400" dirty="0" smtClean="0"/>
              <a:t> </a:t>
            </a:r>
            <a:r>
              <a:rPr lang="en-US" sz="2400" dirty="0" smtClean="0">
                <a:solidFill>
                  <a:srgbClr val="0070C0"/>
                </a:solidFill>
              </a:rPr>
              <a:t>(singular, </a:t>
            </a:r>
            <a:r>
              <a:rPr lang="en-US" sz="2400" dirty="0" err="1" smtClean="0">
                <a:solidFill>
                  <a:srgbClr val="0070C0"/>
                </a:solidFill>
              </a:rPr>
              <a:t>pilus</a:t>
            </a:r>
            <a:r>
              <a:rPr lang="en-US" sz="2400" dirty="0" smtClean="0">
                <a:solidFill>
                  <a:srgbClr val="0070C0"/>
                </a:solidFill>
              </a:rPr>
              <a:t>)</a:t>
            </a:r>
            <a:r>
              <a:rPr lang="en-US" sz="2400" dirty="0" smtClean="0"/>
              <a:t>, short hair-like projections emerging from the outside cell surface. </a:t>
            </a:r>
          </a:p>
          <a:p>
            <a:pPr algn="l" rtl="0"/>
            <a:endParaRPr lang="en-US" sz="2400" dirty="0" smtClean="0"/>
          </a:p>
          <a:p>
            <a:pPr algn="l" rtl="0"/>
            <a:r>
              <a:rPr lang="en-US" sz="2400" dirty="0" smtClean="0"/>
              <a:t>These </a:t>
            </a:r>
            <a:r>
              <a:rPr lang="en-US" sz="2400" dirty="0" err="1" smtClean="0"/>
              <a:t>pili</a:t>
            </a:r>
            <a:r>
              <a:rPr lang="en-US" sz="2400" dirty="0" smtClean="0"/>
              <a:t> assist the bacteria in attaching to other cells and surfaces, such as teeth, intestines, and rocks. </a:t>
            </a:r>
          </a:p>
          <a:p>
            <a:pPr algn="l" rtl="0"/>
            <a:endParaRPr lang="en-US" sz="2400" dirty="0" smtClean="0"/>
          </a:p>
          <a:p>
            <a:pPr algn="l" rtl="0"/>
            <a:r>
              <a:rPr lang="en-US" sz="2400" dirty="0" smtClean="0"/>
              <a:t>Without </a:t>
            </a:r>
            <a:r>
              <a:rPr lang="en-US" sz="2400" dirty="0" err="1" smtClean="0"/>
              <a:t>pili</a:t>
            </a:r>
            <a:r>
              <a:rPr lang="en-US" sz="2400" dirty="0" smtClean="0"/>
              <a:t>, many disease-causing bacteria lose their ability to infect because they are unable to attach to host tissue. </a:t>
            </a:r>
          </a:p>
          <a:p>
            <a:endParaRPr lang="ar-SA"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ili.gif"/>
          <p:cNvPicPr>
            <a:picLocks noGrp="1" noChangeAspect="1"/>
          </p:cNvPicPr>
          <p:nvPr>
            <p:ph idx="1"/>
          </p:nvPr>
        </p:nvPicPr>
        <p:blipFill>
          <a:blip r:embed="rId2" cstate="print"/>
          <a:stretch>
            <a:fillRect/>
          </a:stretch>
        </p:blipFill>
        <p:spPr>
          <a:xfrm>
            <a:off x="533400" y="762000"/>
            <a:ext cx="3670540" cy="1752600"/>
          </a:xfrm>
        </p:spPr>
      </p:pic>
      <p:pic>
        <p:nvPicPr>
          <p:cNvPr id="4098" name="Picture 2" descr="C:\Users\zozo\Desktop\Medical Microbiology CLS 212\pili2.jpg"/>
          <p:cNvPicPr>
            <a:picLocks noChangeAspect="1" noChangeArrowheads="1"/>
          </p:cNvPicPr>
          <p:nvPr/>
        </p:nvPicPr>
        <p:blipFill>
          <a:blip r:embed="rId3" cstate="print"/>
          <a:srcRect/>
          <a:stretch>
            <a:fillRect/>
          </a:stretch>
        </p:blipFill>
        <p:spPr bwMode="auto">
          <a:xfrm>
            <a:off x="3124200" y="2286000"/>
            <a:ext cx="5397321" cy="40767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b="1" dirty="0" smtClean="0">
                <a:solidFill>
                  <a:srgbClr val="FF0000"/>
                </a:solidFill>
              </a:rPr>
              <a:t>IV- The Cytoplasm</a:t>
            </a:r>
            <a:endParaRPr lang="ar-SA" b="1" dirty="0">
              <a:solidFill>
                <a:srgbClr val="FF0000"/>
              </a:solidFill>
            </a:endParaRPr>
          </a:p>
        </p:txBody>
      </p:sp>
      <p:sp>
        <p:nvSpPr>
          <p:cNvPr id="3" name="Content Placeholder 2"/>
          <p:cNvSpPr>
            <a:spLocks noGrp="1"/>
          </p:cNvSpPr>
          <p:nvPr>
            <p:ph idx="1"/>
          </p:nvPr>
        </p:nvSpPr>
        <p:spPr>
          <a:xfrm>
            <a:off x="457200" y="1447800"/>
            <a:ext cx="8229600" cy="5181600"/>
          </a:xfrm>
        </p:spPr>
        <p:txBody>
          <a:bodyPr>
            <a:normAutofit fontScale="47500" lnSpcReduction="20000"/>
          </a:bodyPr>
          <a:lstStyle/>
          <a:p>
            <a:pPr algn="l" rtl="0"/>
            <a:r>
              <a:rPr lang="en-US" sz="5100" dirty="0" smtClean="0"/>
              <a:t>The cytoplasm, or protoplasm, of bacterial cells is where the functions for cell growth, metabolism, and replication are carried out. </a:t>
            </a:r>
          </a:p>
          <a:p>
            <a:pPr algn="l" rtl="0"/>
            <a:r>
              <a:rPr lang="en-US" sz="5100" dirty="0" smtClean="0"/>
              <a:t>It is a gel-like matrix composed of water, enzymes, nutrients, wastes, and gases and </a:t>
            </a:r>
            <a:r>
              <a:rPr lang="en-US" sz="5100" b="1" dirty="0" smtClean="0">
                <a:solidFill>
                  <a:srgbClr val="00B0F0"/>
                </a:solidFill>
              </a:rPr>
              <a:t>contains cell structures such as </a:t>
            </a:r>
            <a:r>
              <a:rPr lang="en-US" sz="5100" b="1" dirty="0" err="1" smtClean="0">
                <a:solidFill>
                  <a:srgbClr val="00B0F0"/>
                </a:solidFill>
              </a:rPr>
              <a:t>ribosomes</a:t>
            </a:r>
            <a:r>
              <a:rPr lang="en-US" sz="5100" b="1" dirty="0" smtClean="0">
                <a:solidFill>
                  <a:srgbClr val="00B0F0"/>
                </a:solidFill>
              </a:rPr>
              <a:t>, a chromosome, and plasmids.</a:t>
            </a:r>
            <a:r>
              <a:rPr lang="en-US" sz="5100" dirty="0" smtClean="0"/>
              <a:t> </a:t>
            </a:r>
          </a:p>
          <a:p>
            <a:pPr algn="l" rtl="0"/>
            <a:endParaRPr lang="en-US" sz="5100" dirty="0" smtClean="0"/>
          </a:p>
          <a:p>
            <a:pPr algn="l" rtl="0"/>
            <a:r>
              <a:rPr lang="en-US" sz="5100" dirty="0" smtClean="0"/>
              <a:t>The cell envelope encases the cytoplasm and all its components. </a:t>
            </a:r>
          </a:p>
          <a:p>
            <a:pPr algn="l" rtl="0"/>
            <a:r>
              <a:rPr lang="en-US" sz="5100" dirty="0" smtClean="0"/>
              <a:t>Unlike the eukaryotic (true) cells, </a:t>
            </a:r>
            <a:r>
              <a:rPr lang="en-US" sz="5100" b="1" dirty="0" smtClean="0">
                <a:solidFill>
                  <a:srgbClr val="00B050"/>
                </a:solidFill>
              </a:rPr>
              <a:t>bacteria do not have a membrane enclosed nucleus.</a:t>
            </a:r>
            <a:r>
              <a:rPr lang="en-US" sz="5100" dirty="0" smtClean="0"/>
              <a:t> The chromosome, a single, continuous strand of DNA, is localized, but not contained, in a region of the cell called the </a:t>
            </a:r>
            <a:r>
              <a:rPr lang="en-US" sz="5100" dirty="0" err="1" smtClean="0"/>
              <a:t>nucleoid</a:t>
            </a:r>
            <a:r>
              <a:rPr lang="en-US" sz="5100" dirty="0" smtClean="0"/>
              <a:t>. All the other cellular components are scattered throughout the cytoplasm.</a:t>
            </a:r>
          </a:p>
          <a:p>
            <a:pPr algn="l" rtl="0">
              <a:buNone/>
            </a:pPr>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pPr rtl="0"/>
            <a:r>
              <a:rPr lang="en-US" b="1" dirty="0" smtClean="0">
                <a:solidFill>
                  <a:srgbClr val="FF0000"/>
                </a:solidFill>
              </a:rPr>
              <a:t>The </a:t>
            </a:r>
            <a:r>
              <a:rPr lang="en-US" b="1" dirty="0" err="1" smtClean="0">
                <a:solidFill>
                  <a:srgbClr val="FF0000"/>
                </a:solidFill>
              </a:rPr>
              <a:t>nucleoid</a:t>
            </a:r>
            <a:endParaRPr lang="ar-SA" b="1" dirty="0">
              <a:solidFill>
                <a:srgbClr val="FF0000"/>
              </a:solidFill>
            </a:endParaRPr>
          </a:p>
        </p:txBody>
      </p:sp>
      <p:sp>
        <p:nvSpPr>
          <p:cNvPr id="3" name="Content Placeholder 2"/>
          <p:cNvSpPr>
            <a:spLocks noGrp="1"/>
          </p:cNvSpPr>
          <p:nvPr>
            <p:ph idx="1"/>
          </p:nvPr>
        </p:nvSpPr>
        <p:spPr>
          <a:xfrm>
            <a:off x="457200" y="1371600"/>
            <a:ext cx="8229600" cy="4754563"/>
          </a:xfrm>
        </p:spPr>
        <p:txBody>
          <a:bodyPr/>
          <a:lstStyle/>
          <a:p>
            <a:pPr algn="l" rtl="0"/>
            <a:r>
              <a:rPr lang="en-US" sz="2400" dirty="0" smtClean="0"/>
              <a:t>The </a:t>
            </a:r>
            <a:r>
              <a:rPr lang="en-US" sz="2400" dirty="0" err="1" smtClean="0"/>
              <a:t>nucleoid</a:t>
            </a:r>
            <a:r>
              <a:rPr lang="en-US" sz="2400" dirty="0" smtClean="0"/>
              <a:t> is a region of cytoplasm where the chromosomal DNA is located. It is not a membrane bound nucleus, but simply an area of the cytoplasm where the strands of DNA are found. </a:t>
            </a:r>
          </a:p>
          <a:p>
            <a:pPr algn="l" rtl="0"/>
            <a:endParaRPr lang="en-US" sz="2400" dirty="0" smtClean="0"/>
          </a:p>
          <a:p>
            <a:pPr algn="l" rtl="0"/>
            <a:r>
              <a:rPr lang="en-US" sz="2400" dirty="0" smtClean="0"/>
              <a:t>Most bacteria have a </a:t>
            </a:r>
            <a:r>
              <a:rPr lang="en-US" sz="2400" b="1" dirty="0" smtClean="0">
                <a:solidFill>
                  <a:srgbClr val="0033CC"/>
                </a:solidFill>
              </a:rPr>
              <a:t>single, </a:t>
            </a:r>
          </a:p>
          <a:p>
            <a:pPr algn="l" rtl="0">
              <a:buNone/>
            </a:pPr>
            <a:r>
              <a:rPr lang="en-US" sz="2400" b="1" dirty="0" smtClean="0">
                <a:solidFill>
                  <a:srgbClr val="0033CC"/>
                </a:solidFill>
              </a:rPr>
              <a:t>     circular chromosome</a:t>
            </a:r>
            <a:r>
              <a:rPr lang="en-US" sz="2400" dirty="0" smtClean="0"/>
              <a:t> that is </a:t>
            </a:r>
          </a:p>
          <a:p>
            <a:pPr algn="l" rtl="0">
              <a:buNone/>
            </a:pPr>
            <a:r>
              <a:rPr lang="en-US" sz="2400" dirty="0" smtClean="0"/>
              <a:t>     responsible for replication, </a:t>
            </a:r>
          </a:p>
          <a:p>
            <a:pPr algn="l" rtl="0">
              <a:buNone/>
            </a:pPr>
            <a:r>
              <a:rPr lang="en-US" sz="2400" dirty="0" smtClean="0"/>
              <a:t>     although a few species do </a:t>
            </a:r>
          </a:p>
          <a:p>
            <a:pPr algn="l" rtl="0">
              <a:buNone/>
            </a:pPr>
            <a:r>
              <a:rPr lang="en-US" sz="2400" dirty="0" smtClean="0"/>
              <a:t>     have two or more.</a:t>
            </a:r>
            <a:endParaRPr lang="ar-SA" dirty="0"/>
          </a:p>
        </p:txBody>
      </p:sp>
      <p:pic>
        <p:nvPicPr>
          <p:cNvPr id="4" name="Picture 3" descr="bacterialcell.jpg"/>
          <p:cNvPicPr>
            <a:picLocks noChangeAspect="1"/>
          </p:cNvPicPr>
          <p:nvPr/>
        </p:nvPicPr>
        <p:blipFill>
          <a:blip r:embed="rId2" cstate="print"/>
          <a:stretch>
            <a:fillRect/>
          </a:stretch>
        </p:blipFill>
        <p:spPr>
          <a:xfrm>
            <a:off x="4438650" y="3028950"/>
            <a:ext cx="4705350" cy="382905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68362"/>
          </a:xfrm>
        </p:spPr>
        <p:txBody>
          <a:bodyPr/>
          <a:lstStyle/>
          <a:p>
            <a:pPr rtl="0"/>
            <a:r>
              <a:rPr lang="en-US" b="1" dirty="0" err="1" smtClean="0">
                <a:solidFill>
                  <a:srgbClr val="FF0000"/>
                </a:solidFill>
              </a:rPr>
              <a:t>Ribosomes</a:t>
            </a:r>
            <a:endParaRPr lang="ar-SA" b="1" dirty="0">
              <a:solidFill>
                <a:srgbClr val="FF0000"/>
              </a:solidFill>
            </a:endParaRPr>
          </a:p>
        </p:txBody>
      </p:sp>
      <p:sp>
        <p:nvSpPr>
          <p:cNvPr id="3" name="Content Placeholder 2"/>
          <p:cNvSpPr>
            <a:spLocks noGrp="1"/>
          </p:cNvSpPr>
          <p:nvPr>
            <p:ph idx="1"/>
          </p:nvPr>
        </p:nvSpPr>
        <p:spPr>
          <a:xfrm>
            <a:off x="228600" y="1143000"/>
            <a:ext cx="8686800" cy="5562600"/>
          </a:xfrm>
        </p:spPr>
        <p:txBody>
          <a:bodyPr>
            <a:noAutofit/>
          </a:bodyPr>
          <a:lstStyle/>
          <a:p>
            <a:pPr algn="l" rtl="0"/>
            <a:r>
              <a:rPr lang="en-US" sz="2400" dirty="0" smtClean="0"/>
              <a:t>They translate the genetic code from the molecular language of nucleic acid to that of amino acids (building blocks of proteins).</a:t>
            </a:r>
          </a:p>
          <a:p>
            <a:pPr algn="l" rtl="0">
              <a:buNone/>
            </a:pPr>
            <a:r>
              <a:rPr lang="en-US" sz="2400" dirty="0" smtClean="0"/>
              <a:t> </a:t>
            </a:r>
          </a:p>
          <a:p>
            <a:pPr algn="l" rtl="0"/>
            <a:r>
              <a:rPr lang="en-US" sz="2400" b="1" dirty="0" smtClean="0">
                <a:solidFill>
                  <a:srgbClr val="0033CC"/>
                </a:solidFill>
              </a:rPr>
              <a:t>Differences between Bacteria and Eukaryotes</a:t>
            </a:r>
          </a:p>
          <a:p>
            <a:pPr marL="514350" indent="-514350" algn="l" rtl="0">
              <a:buFont typeface="+mj-lt"/>
              <a:buAutoNum type="arabicPeriod"/>
            </a:pPr>
            <a:r>
              <a:rPr lang="en-US" sz="2400" dirty="0" smtClean="0"/>
              <a:t>Bacterial </a:t>
            </a:r>
            <a:r>
              <a:rPr lang="en-US" sz="2400" dirty="0" err="1" smtClean="0"/>
              <a:t>ribosomes</a:t>
            </a:r>
            <a:r>
              <a:rPr lang="en-US" sz="2400" dirty="0" smtClean="0"/>
              <a:t> are similar to those of eukaryotes, but are </a:t>
            </a:r>
            <a:r>
              <a:rPr lang="en-US" sz="2400" b="1" dirty="0" smtClean="0">
                <a:solidFill>
                  <a:srgbClr val="00B050"/>
                </a:solidFill>
              </a:rPr>
              <a:t>smaller</a:t>
            </a:r>
            <a:r>
              <a:rPr lang="en-US" sz="2400" dirty="0" smtClean="0"/>
              <a:t> and have a slightly </a:t>
            </a:r>
            <a:r>
              <a:rPr lang="en-US" sz="2400" b="1" dirty="0" smtClean="0">
                <a:solidFill>
                  <a:srgbClr val="00B050"/>
                </a:solidFill>
              </a:rPr>
              <a:t>different composition and molecular structure.</a:t>
            </a:r>
            <a:r>
              <a:rPr lang="en-US" sz="2400" dirty="0" smtClean="0"/>
              <a:t> </a:t>
            </a:r>
          </a:p>
          <a:p>
            <a:pPr marL="514350" indent="-514350" algn="l" rtl="0">
              <a:buFont typeface="+mj-lt"/>
              <a:buAutoNum type="arabicPeriod"/>
            </a:pPr>
            <a:r>
              <a:rPr lang="en-US" sz="2400" dirty="0" smtClean="0"/>
              <a:t>Bacterial </a:t>
            </a:r>
            <a:r>
              <a:rPr lang="en-US" sz="2400" dirty="0" err="1" smtClean="0"/>
              <a:t>ribosomes</a:t>
            </a:r>
            <a:r>
              <a:rPr lang="en-US" sz="2400" dirty="0" smtClean="0"/>
              <a:t> are </a:t>
            </a:r>
            <a:r>
              <a:rPr lang="en-US" sz="2400" b="1" dirty="0" smtClean="0">
                <a:solidFill>
                  <a:srgbClr val="00B050"/>
                </a:solidFill>
              </a:rPr>
              <a:t>never bound to other organelles</a:t>
            </a:r>
            <a:r>
              <a:rPr lang="en-US" sz="2400" dirty="0" smtClean="0"/>
              <a:t> as they sometimes are (bound to the endoplasmic reticulum) in eukaryotes, but are </a:t>
            </a:r>
            <a:r>
              <a:rPr lang="en-US" sz="2400" b="1" dirty="0" smtClean="0">
                <a:solidFill>
                  <a:srgbClr val="00B050"/>
                </a:solidFill>
              </a:rPr>
              <a:t>free-standing</a:t>
            </a:r>
            <a:r>
              <a:rPr lang="en-US" sz="2400" dirty="0" smtClean="0"/>
              <a:t> structures distributed throughout the cytoplasm. </a:t>
            </a:r>
          </a:p>
          <a:p>
            <a:pPr marL="514350" indent="-514350" algn="l" rtl="0">
              <a:buFont typeface="+mj-lt"/>
              <a:buAutoNum type="arabicPeriod"/>
            </a:pPr>
            <a:r>
              <a:rPr lang="en-US" sz="2400" dirty="0" smtClean="0"/>
              <a:t>Some antibiotics will inhibit the functioning of bacterial </a:t>
            </a:r>
            <a:r>
              <a:rPr lang="en-US" sz="2400" dirty="0" err="1" smtClean="0"/>
              <a:t>ribosomes</a:t>
            </a:r>
            <a:r>
              <a:rPr lang="en-US" sz="2400" dirty="0" smtClean="0"/>
              <a:t>, but not a eukaryote's, thus killing bacteria but not the eukaryotic organisms they are infecting.</a:t>
            </a:r>
          </a:p>
          <a:p>
            <a:pPr algn="l" rtl="0"/>
            <a:endParaRPr lang="ar-SA"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68362"/>
          </a:xfrm>
        </p:spPr>
        <p:txBody>
          <a:bodyPr/>
          <a:lstStyle/>
          <a:p>
            <a:r>
              <a:rPr lang="en-US" b="1" dirty="0" smtClean="0">
                <a:solidFill>
                  <a:srgbClr val="FF0000"/>
                </a:solidFill>
              </a:rPr>
              <a:t>Plasmids</a:t>
            </a:r>
            <a:endParaRPr lang="ar-SA" b="1" dirty="0">
              <a:solidFill>
                <a:srgbClr val="FF0000"/>
              </a:solidFill>
            </a:endParaRPr>
          </a:p>
        </p:txBody>
      </p:sp>
      <p:sp>
        <p:nvSpPr>
          <p:cNvPr id="3" name="Content Placeholder 2"/>
          <p:cNvSpPr>
            <a:spLocks noGrp="1"/>
          </p:cNvSpPr>
          <p:nvPr>
            <p:ph idx="1"/>
          </p:nvPr>
        </p:nvSpPr>
        <p:spPr>
          <a:xfrm>
            <a:off x="381000" y="1295400"/>
            <a:ext cx="8305800" cy="5334000"/>
          </a:xfrm>
        </p:spPr>
        <p:txBody>
          <a:bodyPr>
            <a:normAutofit/>
          </a:bodyPr>
          <a:lstStyle/>
          <a:p>
            <a:pPr algn="l" rtl="0"/>
            <a:r>
              <a:rPr lang="en-US" sz="2400" dirty="0" smtClean="0"/>
              <a:t>Plasmids are small </a:t>
            </a:r>
            <a:r>
              <a:rPr lang="en-US" sz="2400" dirty="0" err="1" smtClean="0"/>
              <a:t>extrachromosomal</a:t>
            </a:r>
            <a:r>
              <a:rPr lang="en-US" sz="2400" dirty="0" smtClean="0"/>
              <a:t> genetic structures carried by many strains of bacteria. </a:t>
            </a:r>
          </a:p>
          <a:p>
            <a:pPr algn="l" rtl="0"/>
            <a:r>
              <a:rPr lang="en-US" sz="2400" dirty="0" smtClean="0"/>
              <a:t>Like the chromosome, plasmids are made of a </a:t>
            </a:r>
            <a:r>
              <a:rPr lang="en-US" sz="2400" b="1" dirty="0" smtClean="0">
                <a:solidFill>
                  <a:srgbClr val="00B0F0"/>
                </a:solidFill>
              </a:rPr>
              <a:t>circular piece of DNA</a:t>
            </a:r>
            <a:r>
              <a:rPr lang="en-US" sz="2400" dirty="0" smtClean="0"/>
              <a:t>. Unlike the chromosome, they are not involved in reproduction.</a:t>
            </a:r>
          </a:p>
          <a:p>
            <a:pPr algn="l" rtl="0"/>
            <a:r>
              <a:rPr lang="en-US" sz="2400" dirty="0" smtClean="0"/>
              <a:t>Plasmids replicate independently of the chromosome and, while not essential for survival, appear to give bacteria a selective advantage.</a:t>
            </a:r>
          </a:p>
          <a:p>
            <a:pPr algn="l" rtl="0"/>
            <a:endParaRPr lang="en-US" sz="2400" dirty="0" smtClean="0"/>
          </a:p>
          <a:p>
            <a:pPr algn="l" rtl="0"/>
            <a:r>
              <a:rPr lang="en-US" sz="2400" dirty="0" smtClean="0"/>
              <a:t>Plasmids are passed on to other bacteria through </a:t>
            </a:r>
            <a:r>
              <a:rPr lang="en-US" sz="2400" b="1" dirty="0" smtClean="0">
                <a:solidFill>
                  <a:srgbClr val="00B0F0"/>
                </a:solidFill>
              </a:rPr>
              <a:t>two means</a:t>
            </a:r>
            <a:r>
              <a:rPr lang="en-US" sz="2400" dirty="0" smtClean="0"/>
              <a:t>. For most plasmid types, copies in the cytoplasm are passed on to daughter cells </a:t>
            </a:r>
            <a:r>
              <a:rPr lang="en-US" sz="2400" b="1" dirty="0" smtClean="0">
                <a:solidFill>
                  <a:srgbClr val="00B0F0"/>
                </a:solidFill>
              </a:rPr>
              <a:t>during binary fission</a:t>
            </a:r>
            <a:r>
              <a:rPr lang="en-US" sz="2400" dirty="0" smtClean="0"/>
              <a:t>. </a:t>
            </a:r>
            <a:endParaRPr lang="ar-SA"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rtl="0"/>
            <a:r>
              <a:rPr lang="en-US" b="1" dirty="0" smtClean="0">
                <a:solidFill>
                  <a:srgbClr val="FF0000"/>
                </a:solidFill>
              </a:rPr>
              <a:t>Plasmids</a:t>
            </a:r>
            <a:endParaRPr lang="ar-SA" dirty="0"/>
          </a:p>
        </p:txBody>
      </p:sp>
      <p:sp>
        <p:nvSpPr>
          <p:cNvPr id="3" name="Content Placeholder 2"/>
          <p:cNvSpPr>
            <a:spLocks noGrp="1"/>
          </p:cNvSpPr>
          <p:nvPr>
            <p:ph idx="1"/>
          </p:nvPr>
        </p:nvSpPr>
        <p:spPr>
          <a:xfrm>
            <a:off x="457200" y="1219200"/>
            <a:ext cx="8229600" cy="4906963"/>
          </a:xfrm>
        </p:spPr>
        <p:txBody>
          <a:bodyPr>
            <a:normAutofit/>
          </a:bodyPr>
          <a:lstStyle/>
          <a:p>
            <a:pPr algn="l" rtl="0"/>
            <a:r>
              <a:rPr lang="en-US" sz="2400" dirty="0" smtClean="0"/>
              <a:t>Other types of plasmids form a </a:t>
            </a:r>
            <a:r>
              <a:rPr lang="en-US" sz="2400" dirty="0" err="1" smtClean="0"/>
              <a:t>tubelike</a:t>
            </a:r>
            <a:r>
              <a:rPr lang="en-US" sz="2400" dirty="0" smtClean="0"/>
              <a:t> structure at the surface called a </a:t>
            </a:r>
            <a:r>
              <a:rPr lang="en-US" sz="2400" dirty="0" err="1" smtClean="0"/>
              <a:t>pilus</a:t>
            </a:r>
            <a:r>
              <a:rPr lang="en-US" sz="2400" dirty="0" smtClean="0"/>
              <a:t> that passes copies of the plasmid to other bacteria </a:t>
            </a:r>
            <a:r>
              <a:rPr lang="en-US" sz="2400" b="1" dirty="0" smtClean="0">
                <a:solidFill>
                  <a:srgbClr val="00B0F0"/>
                </a:solidFill>
              </a:rPr>
              <a:t>during conjugation</a:t>
            </a:r>
            <a:r>
              <a:rPr lang="en-US" sz="2400" dirty="0" smtClean="0"/>
              <a:t>, a process by which bacteria exchange genetic information.</a:t>
            </a:r>
            <a:endParaRPr lang="ar-SA" sz="2400" dirty="0" smtClean="0"/>
          </a:p>
          <a:p>
            <a:pPr algn="l" rtl="0"/>
            <a:endParaRPr lang="en-US" sz="2400" dirty="0" smtClean="0"/>
          </a:p>
          <a:p>
            <a:pPr algn="l" rtl="0"/>
            <a:r>
              <a:rPr lang="en-US" sz="2400" dirty="0" smtClean="0"/>
              <a:t>Plasmids have been shown to be </a:t>
            </a:r>
            <a:r>
              <a:rPr lang="en-US" sz="2400" b="1" dirty="0" smtClean="0">
                <a:solidFill>
                  <a:srgbClr val="00B0F0"/>
                </a:solidFill>
              </a:rPr>
              <a:t>instrumental in the transmission of special properties</a:t>
            </a:r>
            <a:r>
              <a:rPr lang="en-US" sz="2400" dirty="0" smtClean="0"/>
              <a:t>, such as antibiotic drug resistance, resistance to heavy metals, and virulence factors necessary for infection of animal or plant hosts. The ability to insert specific genes into plasmids have made them extremely useful tools in the fields of molecular biology and genetics, specifically in the area of </a:t>
            </a:r>
            <a:r>
              <a:rPr lang="en-US" sz="2400" b="1" dirty="0" smtClean="0">
                <a:solidFill>
                  <a:srgbClr val="00B0F0"/>
                </a:solidFill>
              </a:rPr>
              <a:t>genetic engineering.</a:t>
            </a:r>
            <a:endParaRPr lang="ar-SA" sz="2400" b="1" dirty="0" smtClean="0">
              <a:solidFill>
                <a:srgbClr val="00B0F0"/>
              </a:solidFill>
            </a:endParaRPr>
          </a:p>
          <a:p>
            <a:pPr algn="l" rtl="0"/>
            <a:endParaRPr lang="ar-SA"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b="1" dirty="0" err="1" smtClean="0">
                <a:solidFill>
                  <a:srgbClr val="FF0000"/>
                </a:solidFill>
              </a:rPr>
              <a:t>Endospores</a:t>
            </a:r>
            <a:endParaRPr lang="ar-SA" b="1" dirty="0">
              <a:solidFill>
                <a:srgbClr val="FF0000"/>
              </a:solidFill>
            </a:endParaRPr>
          </a:p>
        </p:txBody>
      </p:sp>
      <p:sp>
        <p:nvSpPr>
          <p:cNvPr id="3" name="عنصر نائب للمحتوى 2"/>
          <p:cNvSpPr>
            <a:spLocks noGrp="1"/>
          </p:cNvSpPr>
          <p:nvPr>
            <p:ph idx="1"/>
          </p:nvPr>
        </p:nvSpPr>
        <p:spPr/>
        <p:txBody>
          <a:bodyPr/>
          <a:lstStyle/>
          <a:p>
            <a:pPr algn="l" rtl="0"/>
            <a:r>
              <a:rPr lang="en-US" dirty="0" err="1" smtClean="0"/>
              <a:t>Endospores</a:t>
            </a:r>
            <a:r>
              <a:rPr lang="en-US" dirty="0" smtClean="0"/>
              <a:t> are bacterial </a:t>
            </a:r>
            <a:r>
              <a:rPr lang="en-US" b="1" dirty="0" smtClean="0">
                <a:solidFill>
                  <a:srgbClr val="00B050"/>
                </a:solidFill>
              </a:rPr>
              <a:t>survival structures</a:t>
            </a:r>
            <a:r>
              <a:rPr lang="en-US" dirty="0" smtClean="0"/>
              <a:t> that are </a:t>
            </a:r>
            <a:r>
              <a:rPr lang="en-US" b="1" dirty="0" smtClean="0">
                <a:solidFill>
                  <a:srgbClr val="00B050"/>
                </a:solidFill>
              </a:rPr>
              <a:t>highly resistant</a:t>
            </a:r>
            <a:r>
              <a:rPr lang="en-US" dirty="0" smtClean="0"/>
              <a:t> to many different types of chemical and environmental stresses and therefore enable the survival of bacteria in environments that would be lethal for these cells in their normal vegetative form.</a:t>
            </a:r>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My Documents\My Pictures\sporulation.jpg"/>
          <p:cNvPicPr>
            <a:picLocks noGrp="1" noChangeAspect="1" noChangeArrowheads="1"/>
          </p:cNvPicPr>
          <p:nvPr>
            <p:ph idx="1"/>
          </p:nvPr>
        </p:nvPicPr>
        <p:blipFill>
          <a:blip r:embed="rId2" cstate="print"/>
          <a:srcRect/>
          <a:stretch>
            <a:fillRect/>
          </a:stretch>
        </p:blipFill>
        <p:spPr bwMode="auto">
          <a:xfrm>
            <a:off x="381000" y="167876"/>
            <a:ext cx="8153400" cy="646152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History</a:t>
            </a:r>
            <a:endParaRPr lang="en-US" b="1" dirty="0">
              <a:solidFill>
                <a:srgbClr val="FF0000"/>
              </a:solidFill>
            </a:endParaRPr>
          </a:p>
        </p:txBody>
      </p:sp>
      <p:sp>
        <p:nvSpPr>
          <p:cNvPr id="3" name="Content Placeholder 2"/>
          <p:cNvSpPr>
            <a:spLocks noGrp="1"/>
          </p:cNvSpPr>
          <p:nvPr>
            <p:ph idx="1"/>
          </p:nvPr>
        </p:nvSpPr>
        <p:spPr/>
        <p:txBody>
          <a:bodyPr>
            <a:normAutofit/>
          </a:bodyPr>
          <a:lstStyle/>
          <a:p>
            <a:pPr algn="l" rtl="0"/>
            <a:r>
              <a:rPr lang="en-US" sz="2400" dirty="0" smtClean="0"/>
              <a:t>Bacteria were first observed by </a:t>
            </a:r>
            <a:r>
              <a:rPr lang="en-US" sz="2400" b="1" dirty="0" smtClean="0">
                <a:solidFill>
                  <a:srgbClr val="00B050"/>
                </a:solidFill>
              </a:rPr>
              <a:t>Anton van Leeuwenhoek</a:t>
            </a:r>
            <a:r>
              <a:rPr lang="en-US" sz="2400" dirty="0" smtClean="0"/>
              <a:t> in 1676, using a single-lens microscope of his own design.</a:t>
            </a:r>
          </a:p>
          <a:p>
            <a:pPr algn="l" rtl="0"/>
            <a:r>
              <a:rPr lang="en-US" sz="2400" dirty="0" smtClean="0"/>
              <a:t>The name </a:t>
            </a:r>
            <a:r>
              <a:rPr lang="en-US" sz="2400" i="1" dirty="0" smtClean="0"/>
              <a:t>bacterium</a:t>
            </a:r>
            <a:r>
              <a:rPr lang="en-US" sz="2400" dirty="0" smtClean="0"/>
              <a:t> was introduced much later, by Christian </a:t>
            </a:r>
            <a:r>
              <a:rPr lang="en-US" sz="2400" b="1" dirty="0" smtClean="0">
                <a:solidFill>
                  <a:srgbClr val="00B050"/>
                </a:solidFill>
              </a:rPr>
              <a:t>Gottfried Ehrenberg </a:t>
            </a:r>
            <a:r>
              <a:rPr lang="en-US" sz="2400" dirty="0" smtClean="0"/>
              <a:t>in 1838.</a:t>
            </a:r>
          </a:p>
          <a:p>
            <a:pPr algn="l" rtl="0"/>
            <a:r>
              <a:rPr lang="en-US" sz="2400" b="1" dirty="0" smtClean="0">
                <a:solidFill>
                  <a:srgbClr val="00B050"/>
                </a:solidFill>
              </a:rPr>
              <a:t>Robert Koch </a:t>
            </a:r>
            <a:r>
              <a:rPr lang="en-US" sz="2400" dirty="0" smtClean="0"/>
              <a:t>worked on cholera, anthrax and tuberculosis.</a:t>
            </a:r>
          </a:p>
          <a:p>
            <a:pPr algn="l" rtl="0"/>
            <a:r>
              <a:rPr lang="en-US" sz="2400" dirty="0" smtClean="0"/>
              <a:t>In his research into tuberculosis, Koch finally proved the germ theory, for which he was awarded a Nobel Prize in 1905.</a:t>
            </a:r>
          </a:p>
          <a:p>
            <a:pPr algn="l" rtl="0"/>
            <a:r>
              <a:rPr lang="en-US" sz="2400" dirty="0" smtClean="0"/>
              <a:t>In 1910, </a:t>
            </a:r>
            <a:r>
              <a:rPr lang="en-US" sz="2400" b="1" dirty="0" smtClean="0">
                <a:solidFill>
                  <a:srgbClr val="00B050"/>
                </a:solidFill>
              </a:rPr>
              <a:t>Paul Ehrlich </a:t>
            </a:r>
            <a:r>
              <a:rPr lang="en-US" sz="2400" dirty="0" smtClean="0"/>
              <a:t>developed the first antibiotic, by changing dyes that selectively stained </a:t>
            </a:r>
            <a:r>
              <a:rPr lang="en-US" sz="2400" i="1" dirty="0" err="1" smtClean="0"/>
              <a:t>Treponema</a:t>
            </a:r>
            <a:r>
              <a:rPr lang="en-US" sz="2400" i="1" dirty="0" smtClean="0"/>
              <a:t> </a:t>
            </a:r>
            <a:r>
              <a:rPr lang="en-US" sz="2400" i="1" dirty="0" err="1" smtClean="0"/>
              <a:t>pallidum</a:t>
            </a:r>
            <a:r>
              <a:rPr lang="en-US" sz="2400" i="1" dirty="0" smtClean="0"/>
              <a:t>,</a:t>
            </a:r>
            <a:r>
              <a:rPr lang="en-US" sz="2400" dirty="0" smtClean="0"/>
              <a:t> the </a:t>
            </a:r>
            <a:r>
              <a:rPr lang="en-US" sz="2400" dirty="0" err="1" smtClean="0"/>
              <a:t>spirochaete</a:t>
            </a:r>
            <a:r>
              <a:rPr lang="en-US" sz="2400" dirty="0" smtClean="0"/>
              <a:t> that causes syphilis, into compounds that selectively killed the pathogen.</a:t>
            </a:r>
            <a:endParaRPr lang="en-US" sz="2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b="1" dirty="0" smtClean="0">
                <a:solidFill>
                  <a:srgbClr val="FF0000"/>
                </a:solidFill>
              </a:rPr>
              <a:t>Cell Morphology &amp; Shape of Bacteria</a:t>
            </a:r>
            <a:endParaRPr lang="ar-SA" b="1" dirty="0">
              <a:solidFill>
                <a:srgbClr val="FF0000"/>
              </a:solidFill>
            </a:endParaRPr>
          </a:p>
        </p:txBody>
      </p:sp>
      <p:sp>
        <p:nvSpPr>
          <p:cNvPr id="3" name="Content Placeholder 2"/>
          <p:cNvSpPr>
            <a:spLocks noGrp="1"/>
          </p:cNvSpPr>
          <p:nvPr>
            <p:ph idx="1"/>
          </p:nvPr>
        </p:nvSpPr>
        <p:spPr>
          <a:xfrm>
            <a:off x="457200" y="1600200"/>
            <a:ext cx="8382000" cy="4525963"/>
          </a:xfrm>
        </p:spPr>
        <p:txBody>
          <a:bodyPr/>
          <a:lstStyle/>
          <a:p>
            <a:pPr marL="514350" indent="-514350" algn="l" rtl="0">
              <a:buFont typeface="+mj-lt"/>
              <a:buAutoNum type="arabicPeriod"/>
            </a:pPr>
            <a:r>
              <a:rPr lang="en-US" b="1" dirty="0" err="1" smtClean="0">
                <a:solidFill>
                  <a:srgbClr val="00B050"/>
                </a:solidFill>
              </a:rPr>
              <a:t>Coccus</a:t>
            </a:r>
            <a:r>
              <a:rPr lang="en-US" dirty="0" smtClean="0"/>
              <a:t> (spherical): Streptococci, Staphylococci</a:t>
            </a:r>
          </a:p>
          <a:p>
            <a:pPr marL="514350" indent="-514350" algn="l" rtl="0">
              <a:buFont typeface="+mj-lt"/>
              <a:buAutoNum type="arabicPeriod"/>
            </a:pPr>
            <a:r>
              <a:rPr lang="en-US" b="1" dirty="0" smtClean="0">
                <a:solidFill>
                  <a:srgbClr val="00B050"/>
                </a:solidFill>
              </a:rPr>
              <a:t>Bacillus</a:t>
            </a:r>
            <a:r>
              <a:rPr lang="en-US" dirty="0" smtClean="0"/>
              <a:t> (rod-like): </a:t>
            </a:r>
            <a:r>
              <a:rPr lang="en-US" i="1" dirty="0" err="1" smtClean="0"/>
              <a:t>Enterobacteriacea</a:t>
            </a:r>
            <a:r>
              <a:rPr lang="en-US" i="1" dirty="0" smtClean="0"/>
              <a:t> spp.</a:t>
            </a:r>
          </a:p>
          <a:p>
            <a:pPr marL="514350" indent="-514350" algn="l" rtl="0">
              <a:buFont typeface="+mj-lt"/>
              <a:buAutoNum type="arabicPeriod"/>
            </a:pPr>
            <a:r>
              <a:rPr lang="en-US" b="1" dirty="0" err="1" smtClean="0">
                <a:solidFill>
                  <a:srgbClr val="00B050"/>
                </a:solidFill>
              </a:rPr>
              <a:t>Spirillum</a:t>
            </a:r>
            <a:r>
              <a:rPr lang="en-US" b="1" dirty="0" smtClean="0"/>
              <a:t> </a:t>
            </a:r>
            <a:r>
              <a:rPr lang="en-US" dirty="0" smtClean="0"/>
              <a:t>(spiral): </a:t>
            </a:r>
            <a:r>
              <a:rPr lang="en-US" i="1" dirty="0" err="1" smtClean="0"/>
              <a:t>Treponema</a:t>
            </a:r>
            <a:r>
              <a:rPr lang="en-US" i="1" dirty="0" smtClean="0"/>
              <a:t> spp.</a:t>
            </a:r>
            <a:endParaRPr lang="en-US" b="1" i="1" dirty="0" smtClean="0"/>
          </a:p>
          <a:p>
            <a:pPr marL="514350" indent="-514350" algn="l" rtl="0">
              <a:buNone/>
            </a:pPr>
            <a:endParaRPr lang="en-US" dirty="0" smtClean="0"/>
          </a:p>
          <a:p>
            <a:pPr algn="r" rtl="0"/>
            <a:endParaRPr lang="ar-SA" dirty="0"/>
          </a:p>
        </p:txBody>
      </p:sp>
      <p:pic>
        <p:nvPicPr>
          <p:cNvPr id="7" name="Picture 2" descr="C:\Users\zozo\Desktop\Medical Microbiology CLS 212\bacteria.jpg"/>
          <p:cNvPicPr>
            <a:picLocks noChangeAspect="1" noChangeArrowheads="1"/>
          </p:cNvPicPr>
          <p:nvPr/>
        </p:nvPicPr>
        <p:blipFill>
          <a:blip r:embed="rId2" cstate="print"/>
          <a:srcRect/>
          <a:stretch>
            <a:fillRect/>
          </a:stretch>
        </p:blipFill>
        <p:spPr bwMode="auto">
          <a:xfrm>
            <a:off x="3505200" y="3810000"/>
            <a:ext cx="5238750" cy="2514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360px-Bacterial_morphology_diagram_svg.png"/>
          <p:cNvPicPr>
            <a:picLocks noGrp="1" noChangeAspect="1"/>
          </p:cNvPicPr>
          <p:nvPr>
            <p:ph idx="1"/>
          </p:nvPr>
        </p:nvPicPr>
        <p:blipFill>
          <a:blip r:embed="rId2" cstate="print"/>
          <a:stretch>
            <a:fillRect/>
          </a:stretch>
        </p:blipFill>
        <p:spPr>
          <a:xfrm>
            <a:off x="987510" y="228601"/>
            <a:ext cx="7166918" cy="6629400"/>
          </a:xfr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prokaryoteshapes.jpg"/>
          <p:cNvPicPr>
            <a:picLocks noGrp="1" noChangeAspect="1"/>
          </p:cNvPicPr>
          <p:nvPr>
            <p:ph idx="1"/>
          </p:nvPr>
        </p:nvPicPr>
        <p:blipFill>
          <a:blip r:embed="rId2" cstate="print"/>
          <a:stretch>
            <a:fillRect/>
          </a:stretch>
        </p:blipFill>
        <p:spPr>
          <a:xfrm>
            <a:off x="1447799" y="297078"/>
            <a:ext cx="6629401" cy="6111864"/>
          </a:xfr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Replication of Bacteria</a:t>
            </a:r>
            <a:endParaRPr lang="ar-SA" b="1" dirty="0">
              <a:solidFill>
                <a:srgbClr val="FF0000"/>
              </a:solidFill>
            </a:endParaRPr>
          </a:p>
        </p:txBody>
      </p:sp>
      <p:sp>
        <p:nvSpPr>
          <p:cNvPr id="3" name="Content Placeholder 2"/>
          <p:cNvSpPr>
            <a:spLocks noGrp="1"/>
          </p:cNvSpPr>
          <p:nvPr>
            <p:ph idx="1"/>
          </p:nvPr>
        </p:nvSpPr>
        <p:spPr/>
        <p:txBody>
          <a:bodyPr>
            <a:normAutofit lnSpcReduction="10000"/>
          </a:bodyPr>
          <a:lstStyle/>
          <a:p>
            <a:pPr algn="l" rtl="0"/>
            <a:r>
              <a:rPr lang="en-US" sz="2400" dirty="0" smtClean="0"/>
              <a:t>Bacterial cells replicate asexually by a process called: </a:t>
            </a:r>
          </a:p>
          <a:p>
            <a:pPr algn="l" rtl="0">
              <a:buNone/>
            </a:pPr>
            <a:r>
              <a:rPr lang="en-US" sz="2400" b="1" dirty="0" smtClean="0">
                <a:solidFill>
                  <a:srgbClr val="0033CC"/>
                </a:solidFill>
              </a:rPr>
              <a:t>     Binary Fission.</a:t>
            </a:r>
            <a:r>
              <a:rPr lang="en-US" sz="2400" dirty="0" smtClean="0">
                <a:solidFill>
                  <a:srgbClr val="0033CC"/>
                </a:solidFill>
              </a:rPr>
              <a:t> </a:t>
            </a:r>
          </a:p>
          <a:p>
            <a:pPr algn="l" rtl="0"/>
            <a:r>
              <a:rPr lang="en-US" sz="2400" dirty="0" smtClean="0"/>
              <a:t>One cell doubles in size and splits in half to produce two identical daughter cells. These daughter cells can then double in size again to produce four sibling cells and these to produce eight, and so on.</a:t>
            </a:r>
          </a:p>
          <a:p>
            <a:pPr algn="l" rtl="0"/>
            <a:r>
              <a:rPr lang="en-US" sz="2400" b="1" dirty="0" smtClean="0">
                <a:solidFill>
                  <a:srgbClr val="00B050"/>
                </a:solidFill>
              </a:rPr>
              <a:t>Doubling Time: </a:t>
            </a:r>
            <a:r>
              <a:rPr lang="en-US" sz="2400" dirty="0" smtClean="0"/>
              <a:t>the time it takes for a bacterial cell to grow and divide in two.</a:t>
            </a:r>
            <a:endParaRPr lang="en-US" sz="2400" dirty="0" smtClean="0">
              <a:solidFill>
                <a:srgbClr val="0033CC"/>
              </a:solidFill>
            </a:endParaRPr>
          </a:p>
          <a:p>
            <a:pPr algn="l" rtl="0"/>
            <a:r>
              <a:rPr lang="en-US" sz="2400" dirty="0" smtClean="0"/>
              <a:t>When nutrients are plentiful, the doubling time of some bacterial species can be as short as 20 minutes. However, most bacterial species show a doubling time between 1-4 hours. </a:t>
            </a:r>
          </a:p>
          <a:p>
            <a:pPr algn="l" rtl="0"/>
            <a:endParaRPr lang="ar-SA" sz="2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infission40.jpg"/>
          <p:cNvPicPr>
            <a:picLocks noGrp="1" noChangeAspect="1"/>
          </p:cNvPicPr>
          <p:nvPr>
            <p:ph idx="1"/>
          </p:nvPr>
        </p:nvPicPr>
        <p:blipFill>
          <a:blip r:embed="rId2" cstate="print"/>
          <a:srcRect l="2764" t="2505" r="3252" b="4482"/>
          <a:stretch>
            <a:fillRect/>
          </a:stretch>
        </p:blipFill>
        <p:spPr>
          <a:xfrm>
            <a:off x="1752600" y="152400"/>
            <a:ext cx="5334000" cy="6510618"/>
          </a:xfr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Replication of Bacteria</a:t>
            </a:r>
            <a:endParaRPr lang="ar-SA" dirty="0"/>
          </a:p>
        </p:txBody>
      </p:sp>
      <p:sp>
        <p:nvSpPr>
          <p:cNvPr id="3" name="Content Placeholder 2"/>
          <p:cNvSpPr>
            <a:spLocks noGrp="1"/>
          </p:cNvSpPr>
          <p:nvPr>
            <p:ph idx="1"/>
          </p:nvPr>
        </p:nvSpPr>
        <p:spPr/>
        <p:txBody>
          <a:bodyPr>
            <a:normAutofit/>
          </a:bodyPr>
          <a:lstStyle/>
          <a:p>
            <a:pPr algn="l" rtl="0"/>
            <a:r>
              <a:rPr lang="en-US" sz="2400" dirty="0" smtClean="0"/>
              <a:t>The cytoplasm of a bacterial cell contains the </a:t>
            </a:r>
            <a:r>
              <a:rPr lang="en-US" sz="2400" b="1" dirty="0" smtClean="0">
                <a:solidFill>
                  <a:srgbClr val="00B0F0"/>
                </a:solidFill>
              </a:rPr>
              <a:t>DNA molecules </a:t>
            </a:r>
            <a:r>
              <a:rPr lang="en-US" sz="2400" dirty="0" smtClean="0"/>
              <a:t>that make up the bacterial genome, the </a:t>
            </a:r>
            <a:r>
              <a:rPr lang="en-US" sz="2400" b="1" dirty="0" smtClean="0">
                <a:solidFill>
                  <a:srgbClr val="00B0F0"/>
                </a:solidFill>
              </a:rPr>
              <a:t>transcriptional machinery</a:t>
            </a:r>
            <a:r>
              <a:rPr lang="en-US" sz="2400" dirty="0" smtClean="0"/>
              <a:t> that copies DNA into ribonucleic acid (RNA), and the </a:t>
            </a:r>
            <a:r>
              <a:rPr lang="en-US" sz="2400" b="1" dirty="0" err="1" smtClean="0">
                <a:solidFill>
                  <a:srgbClr val="00B0F0"/>
                </a:solidFill>
              </a:rPr>
              <a:t>ribosomes</a:t>
            </a:r>
            <a:r>
              <a:rPr lang="en-US" sz="2400" b="1" dirty="0" smtClean="0">
                <a:solidFill>
                  <a:srgbClr val="00B0F0"/>
                </a:solidFill>
              </a:rPr>
              <a:t> </a:t>
            </a:r>
            <a:r>
              <a:rPr lang="en-US" sz="2400" dirty="0" smtClean="0"/>
              <a:t>that translate the messenger RNA information into protein</a:t>
            </a:r>
            <a:r>
              <a:rPr lang="en-US" sz="2400" b="1" dirty="0" smtClean="0"/>
              <a:t> </a:t>
            </a:r>
            <a:r>
              <a:rPr lang="en-US" sz="2400" dirty="0" smtClean="0"/>
              <a:t>sequence. </a:t>
            </a:r>
          </a:p>
          <a:p>
            <a:pPr algn="l" rtl="0"/>
            <a:r>
              <a:rPr lang="en-US" sz="2400" dirty="0" smtClean="0"/>
              <a:t>Since there is no nucleus, all of these processes occur simultaneously. The </a:t>
            </a:r>
            <a:r>
              <a:rPr lang="en-US" sz="2400" b="1" dirty="0" smtClean="0">
                <a:solidFill>
                  <a:srgbClr val="00B050"/>
                </a:solidFill>
              </a:rPr>
              <a:t>rapid growth rate</a:t>
            </a:r>
            <a:r>
              <a:rPr lang="en-US" sz="2400" dirty="0" smtClean="0"/>
              <a:t> of the bacterial cell </a:t>
            </a:r>
            <a:r>
              <a:rPr lang="en-US" sz="2400" b="1" dirty="0" smtClean="0">
                <a:solidFill>
                  <a:srgbClr val="00B050"/>
                </a:solidFill>
              </a:rPr>
              <a:t>requires</a:t>
            </a:r>
            <a:r>
              <a:rPr lang="en-US" sz="2400" dirty="0" smtClean="0"/>
              <a:t> constant DNA replication and ways to segregate the two new chromosomes</a:t>
            </a:r>
            <a:r>
              <a:rPr lang="en-US" sz="2400" b="1" dirty="0" smtClean="0"/>
              <a:t> </a:t>
            </a:r>
            <a:r>
              <a:rPr lang="en-US" sz="2400" dirty="0" smtClean="0"/>
              <a:t>into the two daughter cells without tangling them.</a:t>
            </a:r>
          </a:p>
          <a:p>
            <a:pPr algn="l" rtl="0"/>
            <a:endParaRPr lang="ar-SA"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acteria Growth.wmv">
            <a:hlinkClick r:id="" action="ppaction://media"/>
          </p:cNvPr>
          <p:cNvPicPr>
            <a:picLocks noRot="1" noChangeAspect="1"/>
          </p:cNvPicPr>
          <p:nvPr>
            <a:videoFile r:link="rId1"/>
          </p:nvPr>
        </p:nvPicPr>
        <p:blipFill>
          <a:blip r:embed="rId3"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914400"/>
            <a:ext cx="8229600" cy="5211763"/>
          </a:xfrm>
        </p:spPr>
        <p:txBody>
          <a:bodyPr/>
          <a:lstStyle/>
          <a:p>
            <a:pPr algn="l" rtl="0">
              <a:buNone/>
            </a:pPr>
            <a:endParaRPr lang="en-US" dirty="0" smtClean="0"/>
          </a:p>
          <a:p>
            <a:pPr algn="l" rtl="0">
              <a:buNone/>
            </a:pPr>
            <a:r>
              <a:rPr lang="en-US" dirty="0" smtClean="0"/>
              <a:t>  </a:t>
            </a:r>
            <a:r>
              <a:rPr lang="en-US" b="1" dirty="0" smtClean="0"/>
              <a:t>When germ relationship go bad..</a:t>
            </a:r>
          </a:p>
          <a:p>
            <a:pPr algn="l" rtl="0"/>
            <a:endParaRPr lang="ar-SA" dirty="0"/>
          </a:p>
        </p:txBody>
      </p:sp>
      <p:pic>
        <p:nvPicPr>
          <p:cNvPr id="6" name="Content Placeholder 3" descr="youmakemesick.jpg"/>
          <p:cNvPicPr>
            <a:picLocks noChangeAspect="1"/>
          </p:cNvPicPr>
          <p:nvPr/>
        </p:nvPicPr>
        <p:blipFill>
          <a:blip r:embed="rId2" cstate="print"/>
          <a:stretch>
            <a:fillRect/>
          </a:stretch>
        </p:blipFill>
        <p:spPr>
          <a:xfrm>
            <a:off x="2362200" y="2362200"/>
            <a:ext cx="4114800" cy="39266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Introduction</a:t>
            </a:r>
            <a:endParaRPr lang="en-US" b="1" dirty="0">
              <a:solidFill>
                <a:srgbClr val="FF0000"/>
              </a:solidFill>
            </a:endParaRPr>
          </a:p>
        </p:txBody>
      </p:sp>
      <p:sp>
        <p:nvSpPr>
          <p:cNvPr id="3" name="Content Placeholder 2"/>
          <p:cNvSpPr>
            <a:spLocks noGrp="1"/>
          </p:cNvSpPr>
          <p:nvPr>
            <p:ph idx="1"/>
          </p:nvPr>
        </p:nvSpPr>
        <p:spPr/>
        <p:txBody>
          <a:bodyPr>
            <a:normAutofit/>
          </a:bodyPr>
          <a:lstStyle/>
          <a:p>
            <a:pPr algn="l" rtl="0"/>
            <a:r>
              <a:rPr lang="en-US" sz="2400" b="1" dirty="0" smtClean="0">
                <a:solidFill>
                  <a:srgbClr val="0033CC"/>
                </a:solidFill>
              </a:rPr>
              <a:t>Bacteria (plural), Bacterium (singular).</a:t>
            </a:r>
          </a:p>
          <a:p>
            <a:pPr algn="l" rtl="0"/>
            <a:r>
              <a:rPr lang="en-US" sz="2400" dirty="0" smtClean="0"/>
              <a:t>Bacteria are unicellular microscopic prokaryotes.</a:t>
            </a:r>
          </a:p>
          <a:p>
            <a:pPr algn="l" rtl="0"/>
            <a:r>
              <a:rPr lang="en-US" sz="2400" dirty="0" smtClean="0"/>
              <a:t>The study of bacteria is called: </a:t>
            </a:r>
            <a:r>
              <a:rPr lang="en-US" sz="2400" b="1" dirty="0" smtClean="0">
                <a:solidFill>
                  <a:srgbClr val="00B050"/>
                </a:solidFill>
              </a:rPr>
              <a:t>Bacteriology.</a:t>
            </a:r>
          </a:p>
          <a:p>
            <a:pPr algn="l" rtl="0"/>
            <a:endParaRPr lang="en-US" sz="2400" dirty="0" smtClean="0"/>
          </a:p>
          <a:p>
            <a:pPr algn="l" rtl="0"/>
            <a:r>
              <a:rPr lang="en-US" sz="2400" b="1" dirty="0" smtClean="0"/>
              <a:t>Bacteria; the good, the bad, and the ugly:</a:t>
            </a:r>
            <a:endParaRPr lang="en-US" sz="2400" b="1" dirty="0" smtClean="0"/>
          </a:p>
          <a:p>
            <a:pPr algn="l" rtl="0"/>
            <a:r>
              <a:rPr lang="en-US" sz="2400" dirty="0" smtClean="0"/>
              <a:t>Bacteria </a:t>
            </a:r>
            <a:r>
              <a:rPr lang="en-US" sz="2400" dirty="0" smtClean="0"/>
              <a:t>are vital in recycling nutrients such as the fixation of nitrogen from the atmosphere and decomposition of dead organic materials.</a:t>
            </a:r>
          </a:p>
          <a:p>
            <a:pPr algn="l" rtl="0"/>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Introduction</a:t>
            </a:r>
            <a:endParaRPr lang="en-US" b="1" dirty="0">
              <a:solidFill>
                <a:srgbClr val="FF0000"/>
              </a:solidFill>
            </a:endParaRPr>
          </a:p>
        </p:txBody>
      </p:sp>
      <p:sp>
        <p:nvSpPr>
          <p:cNvPr id="3" name="Content Placeholder 2"/>
          <p:cNvSpPr>
            <a:spLocks noGrp="1"/>
          </p:cNvSpPr>
          <p:nvPr>
            <p:ph idx="1"/>
          </p:nvPr>
        </p:nvSpPr>
        <p:spPr>
          <a:xfrm>
            <a:off x="457200" y="1600200"/>
            <a:ext cx="8229600" cy="5029200"/>
          </a:xfrm>
        </p:spPr>
        <p:txBody>
          <a:bodyPr>
            <a:normAutofit/>
          </a:bodyPr>
          <a:lstStyle/>
          <a:p>
            <a:pPr algn="l" rtl="0"/>
            <a:r>
              <a:rPr lang="en-US" sz="2400" b="1" dirty="0" smtClean="0"/>
              <a:t>Distribution</a:t>
            </a:r>
          </a:p>
          <a:p>
            <a:pPr algn="l" rtl="0">
              <a:buNone/>
            </a:pPr>
            <a:r>
              <a:rPr lang="en-US" sz="2400" dirty="0" smtClean="0"/>
              <a:t>o Bacteria are the most abundant organisms on earth, found</a:t>
            </a:r>
          </a:p>
          <a:p>
            <a:pPr algn="l" rtl="0">
              <a:buNone/>
            </a:pPr>
            <a:r>
              <a:rPr lang="en-US" sz="2400" dirty="0" smtClean="0"/>
              <a:t>everywhere; air, water, soil, rocks (live bacteria even found</a:t>
            </a:r>
          </a:p>
          <a:p>
            <a:pPr algn="l" rtl="0">
              <a:buNone/>
            </a:pPr>
            <a:r>
              <a:rPr lang="en-US" sz="2400" dirty="0" smtClean="0"/>
              <a:t>in rocks more than a mile below earth's surface)</a:t>
            </a:r>
          </a:p>
          <a:p>
            <a:pPr algn="l" rtl="0">
              <a:buNone/>
            </a:pPr>
            <a:endParaRPr lang="en-US" sz="2400" dirty="0" smtClean="0"/>
          </a:p>
          <a:p>
            <a:pPr algn="l" rtl="0">
              <a:buNone/>
            </a:pPr>
            <a:r>
              <a:rPr lang="en-US" sz="2400" dirty="0" smtClean="0"/>
              <a:t>o </a:t>
            </a:r>
            <a:r>
              <a:rPr lang="en-US" sz="2400" dirty="0" smtClean="0"/>
              <a:t>Billions per gram of fertile soil (will measure this in lab)</a:t>
            </a:r>
          </a:p>
          <a:p>
            <a:pPr algn="l" rtl="0">
              <a:buNone/>
            </a:pPr>
            <a:endParaRPr lang="en-US" sz="2400" dirty="0" smtClean="0"/>
          </a:p>
          <a:p>
            <a:pPr algn="l" rtl="0">
              <a:buNone/>
            </a:pPr>
            <a:r>
              <a:rPr lang="en-US" sz="2400" dirty="0" smtClean="0"/>
              <a:t>o </a:t>
            </a:r>
            <a:r>
              <a:rPr lang="en-US" sz="2400" dirty="0" smtClean="0"/>
              <a:t>Humans contain 1014 bacterial cells, 1013 human cells; 10%</a:t>
            </a:r>
          </a:p>
          <a:p>
            <a:pPr algn="l" rtl="0">
              <a:buNone/>
            </a:pPr>
            <a:r>
              <a:rPr lang="en-US" sz="2400" dirty="0" smtClean="0"/>
              <a:t>of dry weight of humans is bacterial (mostly in large</a:t>
            </a:r>
          </a:p>
          <a:p>
            <a:pPr algn="l" rtl="0">
              <a:buNone/>
            </a:pPr>
            <a:r>
              <a:rPr lang="en-US" sz="2400" dirty="0" smtClean="0"/>
              <a:t>intestine). Feces is 1/3 bacteria.</a:t>
            </a:r>
            <a:endParaRPr lang="en-US" sz="2400" i="1" dirty="0" smtClean="0"/>
          </a:p>
          <a:p>
            <a:pPr algn="l" rtl="0">
              <a:buNone/>
            </a:pP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Taxonomy</a:t>
            </a:r>
            <a:endParaRPr lang="en-US" b="1" dirty="0">
              <a:solidFill>
                <a:srgbClr val="FF0000"/>
              </a:solidFill>
            </a:endParaRPr>
          </a:p>
        </p:txBody>
      </p:sp>
      <p:sp>
        <p:nvSpPr>
          <p:cNvPr id="3" name="Content Placeholder 2"/>
          <p:cNvSpPr>
            <a:spLocks noGrp="1"/>
          </p:cNvSpPr>
          <p:nvPr>
            <p:ph idx="1"/>
          </p:nvPr>
        </p:nvSpPr>
        <p:spPr>
          <a:xfrm>
            <a:off x="457200" y="1600200"/>
            <a:ext cx="8229600" cy="5029200"/>
          </a:xfrm>
        </p:spPr>
        <p:txBody>
          <a:bodyPr>
            <a:normAutofit lnSpcReduction="10000"/>
          </a:bodyPr>
          <a:lstStyle/>
          <a:p>
            <a:pPr algn="l" rtl="0"/>
            <a:r>
              <a:rPr lang="en-US" sz="2400" dirty="0" smtClean="0"/>
              <a:t>The </a:t>
            </a:r>
            <a:r>
              <a:rPr lang="en-US" sz="2400" b="1" dirty="0" smtClean="0">
                <a:solidFill>
                  <a:srgbClr val="0033CC"/>
                </a:solidFill>
              </a:rPr>
              <a:t>International Committee on Systematic Bacteriology (ICSB)</a:t>
            </a:r>
            <a:r>
              <a:rPr lang="en-US" sz="2400" dirty="0" smtClean="0"/>
              <a:t> maintains international rules for the naming of bacteria and taxonomic categories and for the ranking of them in the </a:t>
            </a:r>
            <a:r>
              <a:rPr lang="en-US" sz="2400" b="1" dirty="0" smtClean="0">
                <a:solidFill>
                  <a:srgbClr val="00B050"/>
                </a:solidFill>
              </a:rPr>
              <a:t>International Code of Nomenclature of Bacteria.</a:t>
            </a:r>
            <a:endParaRPr lang="en-US" sz="2400" dirty="0" smtClean="0"/>
          </a:p>
          <a:p>
            <a:pPr algn="l" rtl="0">
              <a:buNone/>
            </a:pPr>
            <a:endParaRPr lang="en-US" sz="2400" i="1" dirty="0" smtClean="0"/>
          </a:p>
          <a:p>
            <a:pPr algn="l" rtl="0">
              <a:buNone/>
            </a:pPr>
            <a:r>
              <a:rPr lang="en-US" sz="2400" i="1" dirty="0" smtClean="0"/>
              <a:t>                     </a:t>
            </a:r>
            <a:r>
              <a:rPr lang="en-US" sz="2400" b="1" dirty="0" smtClean="0">
                <a:solidFill>
                  <a:srgbClr val="0070C0"/>
                </a:solidFill>
              </a:rPr>
              <a:t>Kingdom</a:t>
            </a:r>
            <a:r>
              <a:rPr lang="en-US" sz="2400" b="1" dirty="0" smtClean="0"/>
              <a:t>          Bacteria        </a:t>
            </a:r>
          </a:p>
          <a:p>
            <a:pPr algn="l" rtl="0">
              <a:buNone/>
            </a:pPr>
            <a:r>
              <a:rPr lang="en-US" sz="2400" b="1" dirty="0" smtClean="0"/>
              <a:t>                     </a:t>
            </a:r>
            <a:r>
              <a:rPr lang="en-US" sz="2400" b="1" dirty="0" smtClean="0">
                <a:solidFill>
                  <a:srgbClr val="0070C0"/>
                </a:solidFill>
              </a:rPr>
              <a:t>Phylum</a:t>
            </a:r>
            <a:r>
              <a:rPr lang="en-US" sz="2400" b="1" dirty="0" smtClean="0"/>
              <a:t>             </a:t>
            </a:r>
            <a:r>
              <a:rPr lang="en-US" sz="2400" b="1" dirty="0" err="1" smtClean="0"/>
              <a:t>Proteobacteria</a:t>
            </a:r>
            <a:endParaRPr lang="en-US" sz="2400" b="1" dirty="0" smtClean="0"/>
          </a:p>
          <a:p>
            <a:pPr algn="l" rtl="0">
              <a:buNone/>
            </a:pPr>
            <a:r>
              <a:rPr lang="en-US" sz="2400" b="1" dirty="0" smtClean="0"/>
              <a:t>                     </a:t>
            </a:r>
            <a:r>
              <a:rPr lang="en-US" sz="2400" b="1" dirty="0" smtClean="0">
                <a:solidFill>
                  <a:srgbClr val="0070C0"/>
                </a:solidFill>
              </a:rPr>
              <a:t>Class</a:t>
            </a:r>
            <a:r>
              <a:rPr lang="en-US" sz="2400" b="1" dirty="0" smtClean="0"/>
              <a:t>                 Gamma </a:t>
            </a:r>
            <a:r>
              <a:rPr lang="en-US" sz="2400" b="1" dirty="0" err="1" smtClean="0"/>
              <a:t>Proteobacteria</a:t>
            </a:r>
            <a:r>
              <a:rPr lang="en-US" sz="2400" b="1" dirty="0" smtClean="0"/>
              <a:t> </a:t>
            </a:r>
          </a:p>
          <a:p>
            <a:pPr algn="l" rtl="0">
              <a:buNone/>
            </a:pPr>
            <a:r>
              <a:rPr lang="en-US" sz="2400" b="1" dirty="0" smtClean="0"/>
              <a:t>                     </a:t>
            </a:r>
            <a:r>
              <a:rPr lang="en-US" sz="2400" b="1" dirty="0" smtClean="0">
                <a:solidFill>
                  <a:srgbClr val="0070C0"/>
                </a:solidFill>
              </a:rPr>
              <a:t>Order</a:t>
            </a:r>
            <a:r>
              <a:rPr lang="en-US" sz="2400" b="1" dirty="0" smtClean="0"/>
              <a:t>                </a:t>
            </a:r>
            <a:r>
              <a:rPr lang="en-US" sz="2400" b="1" dirty="0" err="1" smtClean="0"/>
              <a:t>Enterobacteriales</a:t>
            </a:r>
            <a:r>
              <a:rPr lang="en-US" sz="2400" b="1" dirty="0" smtClean="0"/>
              <a:t>                </a:t>
            </a:r>
          </a:p>
          <a:p>
            <a:pPr algn="l" rtl="0">
              <a:buNone/>
            </a:pPr>
            <a:r>
              <a:rPr lang="en-US" sz="2400" b="1" dirty="0" smtClean="0"/>
              <a:t>                     </a:t>
            </a:r>
            <a:r>
              <a:rPr lang="en-US" sz="2400" b="1" dirty="0" smtClean="0">
                <a:solidFill>
                  <a:srgbClr val="0070C0"/>
                </a:solidFill>
              </a:rPr>
              <a:t>Family</a:t>
            </a:r>
            <a:r>
              <a:rPr lang="en-US" sz="2400" b="1" dirty="0" smtClean="0"/>
              <a:t>               </a:t>
            </a:r>
            <a:r>
              <a:rPr lang="en-US" sz="2400" b="1" dirty="0" err="1" smtClean="0"/>
              <a:t>Enterobacteriaceae</a:t>
            </a:r>
            <a:endParaRPr lang="en-US" sz="2400" b="1" dirty="0" smtClean="0"/>
          </a:p>
          <a:p>
            <a:pPr algn="l" rtl="0">
              <a:buNone/>
            </a:pPr>
            <a:r>
              <a:rPr lang="en-US" sz="2400" b="1" dirty="0" smtClean="0"/>
              <a:t>                     </a:t>
            </a:r>
            <a:r>
              <a:rPr lang="en-US" sz="2400" b="1" dirty="0" smtClean="0">
                <a:solidFill>
                  <a:srgbClr val="0070C0"/>
                </a:solidFill>
              </a:rPr>
              <a:t>Genus</a:t>
            </a:r>
            <a:r>
              <a:rPr lang="en-US" sz="2400" b="1" dirty="0" smtClean="0"/>
              <a:t>               Escherichia</a:t>
            </a:r>
          </a:p>
          <a:p>
            <a:pPr algn="l" rtl="0">
              <a:buNone/>
            </a:pPr>
            <a:r>
              <a:rPr lang="en-US" sz="2400" b="1" dirty="0" smtClean="0"/>
              <a:t>                     </a:t>
            </a:r>
            <a:r>
              <a:rPr lang="en-US" sz="2400" b="1" dirty="0" smtClean="0">
                <a:solidFill>
                  <a:srgbClr val="0070C0"/>
                </a:solidFill>
              </a:rPr>
              <a:t>Species </a:t>
            </a:r>
            <a:r>
              <a:rPr lang="en-US" sz="2400" b="1" dirty="0" smtClean="0"/>
              <a:t>            Escherichia coli</a:t>
            </a:r>
          </a:p>
          <a:p>
            <a:pPr algn="l" rtl="0">
              <a:buNone/>
            </a:pPr>
            <a:r>
              <a:rPr lang="en-US" sz="2400" b="1" dirty="0" smtClean="0">
                <a:solidFill>
                  <a:srgbClr val="00B050"/>
                </a:solidFill>
              </a:rPr>
              <a:t>                                                                           e.g.</a:t>
            </a:r>
            <a:r>
              <a:rPr lang="en-US" sz="2400" dirty="0" smtClean="0"/>
              <a:t> </a:t>
            </a:r>
            <a:r>
              <a:rPr lang="en-US" sz="2400" i="1" dirty="0" smtClean="0">
                <a:solidFill>
                  <a:srgbClr val="FF0000"/>
                </a:solidFill>
              </a:rPr>
              <a:t>Escherichia coli</a:t>
            </a:r>
            <a:endParaRPr lang="en-US" sz="2400" i="1" u="sng" dirty="0" smtClean="0">
              <a:solidFill>
                <a:srgbClr val="FF0000"/>
              </a:solidFill>
            </a:endParaRPr>
          </a:p>
          <a:p>
            <a:pPr algn="l" rtl="0">
              <a:buNone/>
            </a:pP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pPr rtl="0"/>
            <a:r>
              <a:rPr lang="en-US" b="1" dirty="0" smtClean="0">
                <a:solidFill>
                  <a:srgbClr val="FF0000"/>
                </a:solidFill>
              </a:rPr>
              <a:t>Classification of Bacteria</a:t>
            </a:r>
            <a:endParaRPr lang="en-US" b="1" dirty="0">
              <a:solidFill>
                <a:srgbClr val="FF0000"/>
              </a:solidFill>
            </a:endParaRPr>
          </a:p>
        </p:txBody>
      </p:sp>
      <p:sp>
        <p:nvSpPr>
          <p:cNvPr id="3" name="Content Placeholder 2"/>
          <p:cNvSpPr>
            <a:spLocks noGrp="1"/>
          </p:cNvSpPr>
          <p:nvPr>
            <p:ph idx="1"/>
          </p:nvPr>
        </p:nvSpPr>
        <p:spPr>
          <a:xfrm>
            <a:off x="457200" y="1219200"/>
            <a:ext cx="8229600" cy="4906963"/>
          </a:xfrm>
        </p:spPr>
        <p:txBody>
          <a:bodyPr>
            <a:normAutofit/>
          </a:bodyPr>
          <a:lstStyle/>
          <a:p>
            <a:pPr algn="l" rtl="0"/>
            <a:r>
              <a:rPr lang="en-US" sz="2400" dirty="0" smtClean="0"/>
              <a:t>Bacteria can be classified on the basis of cell structure, cellular metabolism or on differences in cell components such as DNA, fatty acids, pigments, and antigens.</a:t>
            </a:r>
          </a:p>
          <a:p>
            <a:pPr algn="l" rtl="0"/>
            <a:r>
              <a:rPr lang="en-US" sz="2400" dirty="0" smtClean="0"/>
              <a:t>The most common method to classify pathogenic bacteria is on the basis of </a:t>
            </a:r>
            <a:r>
              <a:rPr lang="en-US" sz="2400" b="1" dirty="0" smtClean="0">
                <a:solidFill>
                  <a:srgbClr val="0033CC"/>
                </a:solidFill>
              </a:rPr>
              <a:t>Gram Staining and Shape.</a:t>
            </a:r>
          </a:p>
          <a:p>
            <a:pPr algn="l" rtl="0">
              <a:buNone/>
            </a:pPr>
            <a:endParaRPr lang="en-US" sz="2400" dirty="0" smtClean="0"/>
          </a:p>
          <a:p>
            <a:pPr algn="l" rtl="0"/>
            <a:endParaRPr lang="en-US" sz="2400" dirty="0" smtClean="0"/>
          </a:p>
          <a:p>
            <a:pPr algn="l" rtl="0"/>
            <a:endParaRPr lang="en-US" sz="2400" dirty="0"/>
          </a:p>
        </p:txBody>
      </p:sp>
      <p:graphicFrame>
        <p:nvGraphicFramePr>
          <p:cNvPr id="7" name="Diagram 6"/>
          <p:cNvGraphicFramePr/>
          <p:nvPr/>
        </p:nvGraphicFramePr>
        <p:xfrm>
          <a:off x="914400" y="3200400"/>
          <a:ext cx="7543800" cy="3840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sz="5400" b="1" dirty="0" smtClean="0">
                <a:solidFill>
                  <a:srgbClr val="FF0000"/>
                </a:solidFill>
              </a:rPr>
              <a:t>Structure of Bacteria</a:t>
            </a:r>
            <a:endParaRPr lang="ar-SA" b="1" dirty="0">
              <a:solidFill>
                <a:srgbClr val="FF0000"/>
              </a:solidFill>
            </a:endParaRPr>
          </a:p>
        </p:txBody>
      </p:sp>
      <p:pic>
        <p:nvPicPr>
          <p:cNvPr id="1026" name="Picture 2" descr="C:\Users\zozo\Desktop\Medical Microbiology CLS 212\Picture1.jpg"/>
          <p:cNvPicPr>
            <a:picLocks noGrp="1" noChangeAspect="1" noChangeArrowheads="1"/>
          </p:cNvPicPr>
          <p:nvPr>
            <p:ph idx="1"/>
          </p:nvPr>
        </p:nvPicPr>
        <p:blipFill>
          <a:blip r:embed="rId2" cstate="print"/>
          <a:srcRect t="4369"/>
          <a:stretch>
            <a:fillRect/>
          </a:stretch>
        </p:blipFill>
        <p:spPr bwMode="auto">
          <a:xfrm>
            <a:off x="2209800" y="1371600"/>
            <a:ext cx="4800600" cy="528683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smtClean="0">
                <a:solidFill>
                  <a:srgbClr val="FF0000"/>
                </a:solidFill>
              </a:rPr>
              <a:t>I- Cell Envelope</a:t>
            </a:r>
            <a:endParaRPr lang="ar-SA" b="1" dirty="0">
              <a:solidFill>
                <a:srgbClr val="FF0000"/>
              </a:solidFill>
            </a:endParaRPr>
          </a:p>
        </p:txBody>
      </p:sp>
      <p:sp>
        <p:nvSpPr>
          <p:cNvPr id="3" name="Content Placeholder 2"/>
          <p:cNvSpPr>
            <a:spLocks noGrp="1"/>
          </p:cNvSpPr>
          <p:nvPr>
            <p:ph idx="1"/>
          </p:nvPr>
        </p:nvSpPr>
        <p:spPr>
          <a:xfrm>
            <a:off x="457200" y="1295400"/>
            <a:ext cx="8229600" cy="4830763"/>
          </a:xfrm>
        </p:spPr>
        <p:txBody>
          <a:bodyPr>
            <a:normAutofit/>
          </a:bodyPr>
          <a:lstStyle/>
          <a:p>
            <a:pPr algn="l" rtl="0">
              <a:buNone/>
            </a:pPr>
            <a:r>
              <a:rPr lang="en-US" dirty="0" smtClean="0"/>
              <a:t>The cell envelope is made up of </a:t>
            </a:r>
            <a:r>
              <a:rPr lang="en-US" b="1" dirty="0" smtClean="0">
                <a:solidFill>
                  <a:srgbClr val="00B050"/>
                </a:solidFill>
              </a:rPr>
              <a:t>two to three layers:</a:t>
            </a:r>
          </a:p>
          <a:p>
            <a:pPr algn="l" rtl="0"/>
            <a:r>
              <a:rPr lang="en-US" dirty="0" smtClean="0"/>
              <a:t> the interior </a:t>
            </a:r>
            <a:r>
              <a:rPr lang="en-US" dirty="0" err="1" smtClean="0"/>
              <a:t>cytoplasmic</a:t>
            </a:r>
            <a:r>
              <a:rPr lang="en-US" dirty="0" smtClean="0"/>
              <a:t> membrane</a:t>
            </a:r>
          </a:p>
          <a:p>
            <a:pPr algn="l" rtl="0"/>
            <a:r>
              <a:rPr lang="en-US" dirty="0" smtClean="0"/>
              <a:t> the cell wall</a:t>
            </a:r>
          </a:p>
          <a:p>
            <a:pPr algn="l" rtl="0"/>
            <a:r>
              <a:rPr lang="en-US" dirty="0" smtClean="0"/>
              <a:t> and in some species</a:t>
            </a:r>
          </a:p>
          <a:p>
            <a:pPr algn="l" rtl="0">
              <a:buNone/>
            </a:pPr>
            <a:r>
              <a:rPr lang="en-US" dirty="0" smtClean="0"/>
              <a:t> of bacteria an outer</a:t>
            </a:r>
          </a:p>
          <a:p>
            <a:pPr algn="l" rtl="0">
              <a:buNone/>
            </a:pPr>
            <a:r>
              <a:rPr lang="en-US" dirty="0" smtClean="0"/>
              <a:t> capsule.</a:t>
            </a:r>
          </a:p>
          <a:p>
            <a:pPr algn="l" rtl="0"/>
            <a:endParaRPr lang="en-US" dirty="0" smtClean="0"/>
          </a:p>
          <a:p>
            <a:pPr algn="l" rtl="0"/>
            <a:endParaRPr lang="en-US" sz="4800" b="1" dirty="0" smtClean="0"/>
          </a:p>
          <a:p>
            <a:pPr algn="l" rtl="0"/>
            <a:endParaRPr lang="ar-SA" sz="3600" dirty="0"/>
          </a:p>
        </p:txBody>
      </p:sp>
      <p:pic>
        <p:nvPicPr>
          <p:cNvPr id="4" name="Content Placeholder 4" descr="bacteria_cell_wall.jpg"/>
          <p:cNvPicPr>
            <a:picLocks noChangeAspect="1"/>
          </p:cNvPicPr>
          <p:nvPr/>
        </p:nvPicPr>
        <p:blipFill>
          <a:blip r:embed="rId2" cstate="print"/>
          <a:srcRect l="4631" t="6367" r="47377" b="22003"/>
          <a:stretch>
            <a:fillRect/>
          </a:stretch>
        </p:blipFill>
        <p:spPr>
          <a:xfrm>
            <a:off x="4800600" y="2971799"/>
            <a:ext cx="3200400" cy="3692769"/>
          </a:xfrm>
          <a:prstGeom prst="rect">
            <a:avLst/>
          </a:prstGeom>
        </p:spPr>
      </p:pic>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1739</TotalTime>
  <Words>1846</Words>
  <Application>Microsoft Office PowerPoint</Application>
  <PresentationFormat>On-screen Show (4:3)</PresentationFormat>
  <Paragraphs>167</Paragraphs>
  <Slides>37</Slides>
  <Notes>0</Notes>
  <HiddenSlides>0</HiddenSlides>
  <MMClips>1</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سمة Office</vt:lpstr>
      <vt:lpstr>BACTERIA</vt:lpstr>
      <vt:lpstr>Prokaryotes</vt:lpstr>
      <vt:lpstr>History</vt:lpstr>
      <vt:lpstr>Introduction</vt:lpstr>
      <vt:lpstr>Introduction</vt:lpstr>
      <vt:lpstr>Taxonomy</vt:lpstr>
      <vt:lpstr>Classification of Bacteria</vt:lpstr>
      <vt:lpstr>Structure of Bacteria</vt:lpstr>
      <vt:lpstr>I- Cell Envelope</vt:lpstr>
      <vt:lpstr>Cytoplasmic Membrane</vt:lpstr>
      <vt:lpstr>Cell Wall</vt:lpstr>
      <vt:lpstr>Slide 12</vt:lpstr>
      <vt:lpstr>Slide 13</vt:lpstr>
      <vt:lpstr>Slide 14</vt:lpstr>
      <vt:lpstr>Slide 15</vt:lpstr>
      <vt:lpstr>Gram +ve and Gram –ve Cell Wall</vt:lpstr>
      <vt:lpstr>Slide 17</vt:lpstr>
      <vt:lpstr>Capsule</vt:lpstr>
      <vt:lpstr>II- Flagella</vt:lpstr>
      <vt:lpstr>Slide 20</vt:lpstr>
      <vt:lpstr>III- Pili</vt:lpstr>
      <vt:lpstr>Slide 22</vt:lpstr>
      <vt:lpstr>IV- The Cytoplasm</vt:lpstr>
      <vt:lpstr>The nucleoid</vt:lpstr>
      <vt:lpstr>Ribosomes</vt:lpstr>
      <vt:lpstr>Plasmids</vt:lpstr>
      <vt:lpstr>Plasmids</vt:lpstr>
      <vt:lpstr>Endospores</vt:lpstr>
      <vt:lpstr>Slide 29</vt:lpstr>
      <vt:lpstr>Cell Morphology &amp; Shape of Bacteria</vt:lpstr>
      <vt:lpstr>Slide 31</vt:lpstr>
      <vt:lpstr>Slide 32</vt:lpstr>
      <vt:lpstr>Replication of Bacteria</vt:lpstr>
      <vt:lpstr>Slide 34</vt:lpstr>
      <vt:lpstr>Replication of Bacteria</vt:lpstr>
      <vt:lpstr>Slide 36</vt:lpstr>
      <vt:lpstr>Slide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Bacteria</dc:title>
  <dc:subject>Medical Microbiology</dc:subject>
  <dc:creator>Zeina Alkudmani</dc:creator>
  <cp:lastModifiedBy>ksu</cp:lastModifiedBy>
  <cp:revision>152</cp:revision>
  <dcterms:created xsi:type="dcterms:W3CDTF">2010-03-20T10:53:28Z</dcterms:created>
  <dcterms:modified xsi:type="dcterms:W3CDTF">2011-03-12T08:28:56Z</dcterms:modified>
</cp:coreProperties>
</file>