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6F957D-BDD6-4F43-9FEE-4C08913660B3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D3FB59-C1F8-4F63-98C1-66FE0427D7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46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Mac.: differential media between LF and NLF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3FB59-C1F8-4F63-98C1-66FE0427D71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419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The important members: E. coli, </a:t>
            </a:r>
            <a:r>
              <a:rPr lang="en-US" dirty="0" err="1" smtClean="0"/>
              <a:t>Klebsiella</a:t>
            </a:r>
            <a:r>
              <a:rPr lang="en-US" dirty="0" smtClean="0"/>
              <a:t>, Salmonella, </a:t>
            </a:r>
            <a:r>
              <a:rPr lang="en-US" dirty="0" err="1" smtClean="0"/>
              <a:t>Shigella</a:t>
            </a:r>
            <a:r>
              <a:rPr lang="en-US" dirty="0" smtClean="0"/>
              <a:t>, Proteus, Yersinia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3FB59-C1F8-4F63-98C1-66FE0427D71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6044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Symbiotic.  E. coli  doesn’t survive well if they are not inside our intestines.  Human’s have a lot of intestinal problems, if E. coli  is not present.</a:t>
            </a:r>
          </a:p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3FB59-C1F8-4F63-98C1-66FE0427D71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2582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en-US" smtClean="0"/>
              <a:t>With such a large number of bacteria in your intestines, some of the bacteria combine and mutate into harmful strains of bacteria.</a:t>
            </a:r>
          </a:p>
          <a:p>
            <a:pPr marL="171450" indent="-171450">
              <a:buFont typeface="Arial" pitchFamily="34" charset="0"/>
              <a:buChar char="•"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3FB59-C1F8-4F63-98C1-66FE0427D71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7110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en-US" dirty="0" err="1" smtClean="0"/>
              <a:t>Hemin</a:t>
            </a:r>
            <a:r>
              <a:rPr lang="en-US" dirty="0" smtClean="0"/>
              <a:t>: iron, NAD+: co-enzyme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3FB59-C1F8-4F63-98C1-66FE0427D71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526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Epidemics: is the rapid spread of infectious disease to a large number of people in a given population within a short period of time, usually two weeks or less.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3FB59-C1F8-4F63-98C1-66FE0427D71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263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7E18-DB6D-416D-98F2-5D486FC1AC4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059A6-795E-49ED-BEFE-9A43D7B880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954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7E18-DB6D-416D-98F2-5D486FC1AC4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059A6-795E-49ED-BEFE-9A43D7B880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75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7E18-DB6D-416D-98F2-5D486FC1AC4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059A6-795E-49ED-BEFE-9A43D7B880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168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7E18-DB6D-416D-98F2-5D486FC1AC4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059A6-795E-49ED-BEFE-9A43D7B880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820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7E18-DB6D-416D-98F2-5D486FC1AC4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059A6-795E-49ED-BEFE-9A43D7B880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625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7E18-DB6D-416D-98F2-5D486FC1AC4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059A6-795E-49ED-BEFE-9A43D7B880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423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7E18-DB6D-416D-98F2-5D486FC1AC4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059A6-795E-49ED-BEFE-9A43D7B880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347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7E18-DB6D-416D-98F2-5D486FC1AC4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059A6-795E-49ED-BEFE-9A43D7B880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643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7E18-DB6D-416D-98F2-5D486FC1AC4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059A6-795E-49ED-BEFE-9A43D7B880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931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7E18-DB6D-416D-98F2-5D486FC1AC4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059A6-795E-49ED-BEFE-9A43D7B880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567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7E18-DB6D-416D-98F2-5D486FC1AC4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059A6-795E-49ED-BEFE-9A43D7B880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580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D7E18-DB6D-416D-98F2-5D486FC1AC4F}" type="datetimeFigureOut">
              <a:rPr lang="en-US" smtClean="0"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059A6-795E-49ED-BEFE-9A43D7B880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99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0"/>
            <a:ext cx="7772400" cy="1470025"/>
          </a:xfrm>
        </p:spPr>
        <p:txBody>
          <a:bodyPr>
            <a:normAutofit/>
          </a:bodyPr>
          <a:lstStyle/>
          <a:p>
            <a:r>
              <a:rPr lang="en-US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Gram Negative Rods</a:t>
            </a:r>
            <a:endParaRPr lang="en-US" sz="5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31" y="3429000"/>
            <a:ext cx="4359275" cy="288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514600"/>
            <a:ext cx="4267200" cy="2760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590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579438"/>
          </a:xfrm>
        </p:spPr>
        <p:txBody>
          <a:bodyPr>
            <a:normAutofit/>
          </a:bodyPr>
          <a:lstStyle/>
          <a:p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E. coli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on EMB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1752600"/>
            <a:ext cx="4038600" cy="4241452"/>
          </a:xfrm>
        </p:spPr>
      </p:pic>
    </p:spTree>
    <p:extLst>
      <p:ext uri="{BB962C8B-B14F-4D97-AF65-F5344CB8AC3E}">
        <p14:creationId xmlns:p14="http://schemas.microsoft.com/office/powerpoint/2010/main" val="124572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Beneficial 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E. coli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648200" cy="4525963"/>
          </a:xfrm>
        </p:spPr>
        <p:txBody>
          <a:bodyPr>
            <a:normAutofit fontScale="925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Protects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 intestinal tract from bacterial infections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Aids in digestion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Produces our main source of vitamins B12 and K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Lives symbiotically with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us (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we help them to live, and they help us to live)</a:t>
            </a:r>
          </a:p>
          <a:p>
            <a:pPr algn="just"/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968" y="1376502"/>
            <a:ext cx="2090737" cy="24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798" y="3962400"/>
            <a:ext cx="3267075" cy="2733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668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Bad E. coli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>
                <a:latin typeface="Times New Roman" pitchFamily="18" charset="0"/>
                <a:cs typeface="Times New Roman" pitchFamily="18" charset="0"/>
              </a:rPr>
              <a:t>While most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E. coli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are good for you, there are a few strains of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E. coli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that are harmful to humans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dirty="0">
                <a:latin typeface="Times New Roman" pitchFamily="18" charset="0"/>
                <a:cs typeface="Times New Roman" pitchFamily="18" charset="0"/>
              </a:rPr>
              <a:t>It is possible to get an individual strain of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E. coli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that is harmful to you.</a:t>
            </a:r>
          </a:p>
          <a:p>
            <a:pPr algn="just"/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coli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O157:H7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Most notorious strain of bad E. coli:</a:t>
            </a:r>
          </a:p>
          <a:p>
            <a:pPr algn="just">
              <a:buFont typeface="Wingdings" pitchFamily="2" charset="2"/>
              <a:buChar char="ü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Produces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 powerful toxin and can cause severe illness</a:t>
            </a:r>
          </a:p>
          <a:p>
            <a:pPr algn="just">
              <a:buFont typeface="Wingdings" pitchFamily="2" charset="2"/>
              <a:buChar char="ü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Most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dangerous for little kids, the elderly, and the sick</a:t>
            </a:r>
          </a:p>
          <a:p>
            <a:pPr algn="just">
              <a:buFont typeface="Wingdings" pitchFamily="2" charset="2"/>
              <a:buChar char="ü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Damages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 intestines, causes bloody diarrhea, and other complications</a:t>
            </a:r>
          </a:p>
          <a:p>
            <a:pPr algn="just">
              <a:buFont typeface="Wingdings" pitchFamily="2" charset="2"/>
              <a:buChar char="ü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Cause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disease by making a toxin called Shiga toxin </a:t>
            </a:r>
          </a:p>
          <a:p>
            <a:pPr marL="0" indent="0"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Shiga toxin-producing”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E. coli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 STEC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1863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Pseudomonas spp.</a:t>
            </a:r>
            <a:endParaRPr lang="en-US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Ubiquitous bacteria, grow everywhere (in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soil , water, plants, animal tissues, and other places that contain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moisture). 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>
                <a:latin typeface="Times New Roman" pitchFamily="18" charset="0"/>
                <a:cs typeface="Times New Roman" pitchFamily="18" charset="0"/>
              </a:rPr>
              <a:t>Some strain can even grow in distilled water. </a:t>
            </a:r>
          </a:p>
          <a:p>
            <a:pPr algn="just"/>
            <a:r>
              <a:rPr lang="en-US" dirty="0">
                <a:latin typeface="Times New Roman" pitchFamily="18" charset="0"/>
                <a:cs typeface="Times New Roman" pitchFamily="18" charset="0"/>
              </a:rPr>
              <a:t>Can produce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pigment.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Some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strains are antibiotic-resistant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bacteria.</a:t>
            </a:r>
          </a:p>
          <a:p>
            <a:pPr algn="just"/>
            <a:r>
              <a:rPr lang="en-US" dirty="0">
                <a:latin typeface="Times New Roman" pitchFamily="18" charset="0"/>
                <a:cs typeface="Times New Roman" pitchFamily="18" charset="0"/>
              </a:rPr>
              <a:t>It is an “Opportunistic Pathogen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414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Pseudomonas spp.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Pseudomonas </a:t>
            </a:r>
            <a:r>
              <a:rPr lang="en-US" b="1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aeruginosa</a:t>
            </a:r>
            <a:r>
              <a:rPr lang="en-US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is the primary human pathogen in the genus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Pseudomonas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It’s found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any wear in the environment. </a:t>
            </a:r>
          </a:p>
          <a:p>
            <a:pPr algn="just"/>
            <a:r>
              <a:rPr lang="en-US" dirty="0">
                <a:latin typeface="Times New Roman" pitchFamily="18" charset="0"/>
                <a:cs typeface="Times New Roman" pitchFamily="18" charset="0"/>
              </a:rPr>
              <a:t>Common cause of nosocomial infections. </a:t>
            </a:r>
          </a:p>
          <a:p>
            <a:pPr algn="just"/>
            <a:r>
              <a:rPr lang="en-US" dirty="0">
                <a:latin typeface="Times New Roman" pitchFamily="18" charset="0"/>
                <a:cs typeface="Times New Roman" pitchFamily="18" charset="0"/>
              </a:rPr>
              <a:t>In normal host it cause opportunistic infection. 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Immunodeficiency,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breaching of first line of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defense, 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and the use of  medical devices predispose the patients to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P.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aeruginosa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infections</a:t>
            </a:r>
          </a:p>
          <a:p>
            <a:pPr algn="just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739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Characteristics of 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P. </a:t>
            </a:r>
            <a:r>
              <a:rPr lang="en-US" sz="4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aeruginosa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334000" cy="4525963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en-US" b="1" dirty="0">
                <a:latin typeface="Times New Roman" pitchFamily="18" charset="0"/>
                <a:cs typeface="Times New Roman" pitchFamily="18" charset="0"/>
              </a:rPr>
              <a:t>Morphology: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Gram negative rods.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Culture: </a:t>
            </a:r>
          </a:p>
          <a:p>
            <a:pPr algn="just">
              <a:buFont typeface="Wingdings" pitchFamily="2" charset="2"/>
              <a:buChar char="ü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Obligate aerobes (most strains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>
              <a:buFont typeface="Wingdings" pitchFamily="2" charset="2"/>
              <a:buChar char="ü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Nutritional requirements are minimal, it can grow on a wide variety of organic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substrates, like: laboratory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water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baths, hot tubs, wet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tubing, other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water containing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vessels 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(that’s 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way the organism is responsible for many nosocomial 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infections). </a:t>
            </a:r>
            <a:endParaRPr lang="en-US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en-US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057400"/>
            <a:ext cx="2865676" cy="2106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364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5715000" cy="5592763"/>
          </a:xfrm>
        </p:spPr>
        <p:txBody>
          <a:bodyPr>
            <a:normAutofit fontScale="77500" lnSpcReduction="20000"/>
          </a:bodyPr>
          <a:lstStyle/>
          <a:p>
            <a:pPr algn="just">
              <a:buFont typeface="Wingdings" pitchFamily="2" charset="2"/>
              <a:buChar char="ü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Grow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at wide range of temperatures 6-42°C</a:t>
            </a:r>
          </a:p>
          <a:p>
            <a:pPr algn="just">
              <a:buFont typeface="Wingdings" pitchFamily="2" charset="2"/>
              <a:buChar char="ü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Produce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yellow-green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pigmentation </a:t>
            </a:r>
          </a:p>
          <a:p>
            <a:pPr algn="just">
              <a:buFont typeface="Wingdings" pitchFamily="2" charset="2"/>
              <a:buChar char="ü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Produce large irregular colonies with distinctive smell (grape-like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odor).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Biochemical Reactions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Oxidase positive. 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Motile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(by single or multiple polar flagella).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Non-spore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forming</a:t>
            </a:r>
          </a:p>
          <a:p>
            <a:pPr algn="just"/>
            <a:r>
              <a:rPr lang="en-US" dirty="0">
                <a:latin typeface="Times New Roman" pitchFamily="18" charset="0"/>
                <a:cs typeface="Times New Roman" pitchFamily="18" charset="0"/>
              </a:rPr>
              <a:t>Non-capsulated but many strains have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mucoid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slime layer. 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Resistant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to a large range of antibiotics.</a:t>
            </a:r>
          </a:p>
          <a:p>
            <a:pPr algn="just"/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86200"/>
            <a:ext cx="2290979" cy="211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556" y="1219200"/>
            <a:ext cx="2377423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99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90600"/>
            <a:ext cx="7412400" cy="490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553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609600"/>
            <a:ext cx="5334000" cy="5334000"/>
          </a:xfrm>
        </p:spPr>
      </p:pic>
    </p:spTree>
    <p:extLst>
      <p:ext uri="{BB962C8B-B14F-4D97-AF65-F5344CB8AC3E}">
        <p14:creationId xmlns:p14="http://schemas.microsoft.com/office/powerpoint/2010/main" val="23921746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P.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aeruginosa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Virulence Factors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446376" cy="4724400"/>
          </a:xfrm>
        </p:spPr>
        <p:txBody>
          <a:bodyPr>
            <a:normAutofit fontScale="77500" lnSpcReduction="2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Pili</a:t>
            </a:r>
            <a:r>
              <a:rPr lang="en-US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Most of the clinical isolates have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pili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algn="just">
              <a:buFont typeface="+mj-lt"/>
              <a:buAutoNum type="arabicPeriod"/>
            </a:pPr>
            <a:endParaRPr lang="en-US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LPS</a:t>
            </a:r>
            <a:r>
              <a:rPr lang="en-US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Like other gram negative organisms have LPS on the outer cell wall, but it is less toxic than other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GN.</a:t>
            </a:r>
          </a:p>
          <a:p>
            <a:pPr marL="514350" indent="-514350" algn="just">
              <a:buFont typeface="+mj-lt"/>
              <a:buAutoNum type="arabicPeriod"/>
            </a:pPr>
            <a:endParaRPr lang="en-US" b="1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n-US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Alginate</a:t>
            </a:r>
            <a:r>
              <a:rPr lang="en-US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mucoid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exopolysaccharide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that forms a shiny biofilm protecting it from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Ab’s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complement, phagocytosis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antibiotics.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28801"/>
            <a:ext cx="3602181" cy="3532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070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90600"/>
            <a:ext cx="8229600" cy="458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141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4. Exotoxin A: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similar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to Diphtheria toxin it inhibit protein synthesis (cause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corneal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damage).</a:t>
            </a:r>
          </a:p>
          <a:p>
            <a:pPr marL="0" indent="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Hemolysin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break down lipids &amp; contribute to tissue invasion &amp;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destruction. it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is toxic to alveolar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macrophages.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6. Proteases: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 major role during acute infection, It also have a rule in tissue invasion especially in corneal infections.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Elastase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destruction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of elastin-containing tissues 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eg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blood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vessels, lung tissue, skin), collagen,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immunoglobulins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and complement. </a:t>
            </a:r>
          </a:p>
        </p:txBody>
      </p:sp>
    </p:spTree>
    <p:extLst>
      <p:ext uri="{BB962C8B-B14F-4D97-AF65-F5344CB8AC3E}">
        <p14:creationId xmlns:p14="http://schemas.microsoft.com/office/powerpoint/2010/main" val="13199697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Clinical Significance of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P.auroginosa</a:t>
            </a:r>
            <a:endParaRPr lang="en-US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Some clinical diseases caused by </a:t>
            </a:r>
            <a:r>
              <a:rPr lang="en-US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P.auroginosa</a:t>
            </a:r>
            <a:r>
              <a:rPr lang="en-US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Pulmonary infections.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Burn wound infections and other skin and soft tissue infections (life threatening).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UTI’s (especially catheterized)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External Otitis (swimmer’s ear)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Eye infections and corneal ulceration via contaminated contact lens cleaning fluids.</a:t>
            </a: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Pseudomonal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Endocarditis</a:t>
            </a:r>
          </a:p>
        </p:txBody>
      </p:sp>
    </p:spTree>
    <p:extLst>
      <p:ext uri="{BB962C8B-B14F-4D97-AF65-F5344CB8AC3E}">
        <p14:creationId xmlns:p14="http://schemas.microsoft.com/office/powerpoint/2010/main" val="4836924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Pulmonary Infections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Can range form asymptomatic colonization to severe necrotizing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bronchopenumonia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Colonization is seen in patients with cystic fibrosis, chronic lung disease and neutropenia. </a:t>
            </a: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Mucoid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strains are commonly isolated from chronic pulmonary patients and are more difficult to eradicate.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Predisposing conditions include previous therapy with broad spectrum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abs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use of respiratory therapy equipment.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Mortality rate can be as high as 70% for invasive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brnchopneumonia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5052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Pseudomonas Corneal Ulcer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It is the most dreaded of all corneal infections.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There is rapid invasion and affection of deeper layers causing a 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central 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necrosis 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area within 48 hours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and a 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ring abscess around corneal periphery.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Pus is mucus in consistency and greenish in color. </a:t>
            </a: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Hypopyon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is unusually large.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Commonly associated with soft as well as extended contact lens wear.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60354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Pseudomonas Corneal Ulcer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131" y="2396966"/>
            <a:ext cx="7309738" cy="2932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25646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Treatment &amp; Prevention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It is difficult to find antibiotics effective against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P.aeruginosa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because of 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its rapid development of resistance mutations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its own innate mechanisms of antibiotic resistance.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Generally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 combination of two bactericidal antibiotics is essential for treatment</a:t>
            </a:r>
          </a:p>
        </p:txBody>
      </p:sp>
    </p:spTree>
    <p:extLst>
      <p:ext uri="{BB962C8B-B14F-4D97-AF65-F5344CB8AC3E}">
        <p14:creationId xmlns:p14="http://schemas.microsoft.com/office/powerpoint/2010/main" val="36653018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Haemophilus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spp.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486400" cy="51054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General characteristics: 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Morphology: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Gram negative pleomorphic bacilli (ranging from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coccobacilli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to long filaments).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Obligate parasites, requiring special factors to grow like: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hemin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and NAD+ to grow.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Culture: 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Facultative anaerobe, grows best in media enriched with CO2.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Temperature requirements 32°C - 37°C</a:t>
            </a:r>
          </a:p>
          <a:p>
            <a:pPr>
              <a:buFont typeface="Wingdings" pitchFamily="2" charset="2"/>
              <a:buChar char="ü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Can grow on chocolate agar that contain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hemin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and NAD+.</a:t>
            </a:r>
          </a:p>
          <a:p>
            <a:pPr>
              <a:buFont typeface="Wingdings" pitchFamily="2" charset="2"/>
              <a:buChar char="ü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447800"/>
            <a:ext cx="2133600" cy="217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810000"/>
            <a:ext cx="1524000" cy="261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08724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The organism tend to cause widespread epidemics.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Non-motile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Non-spore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forming.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produce capsule (</a:t>
            </a:r>
            <a:r>
              <a:rPr lang="en-US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6 capsular types have been distinguished </a:t>
            </a:r>
            <a:r>
              <a:rPr lang="en-US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a,b,c,d,e</a:t>
            </a:r>
            <a:r>
              <a:rPr lang="en-US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&amp; f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39665901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Haemophilus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spp.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The commonest clinical isolate is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Haemophilus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influenzae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(serotype b is most virulent type)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other species of the genus include: </a:t>
            </a:r>
          </a:p>
          <a:p>
            <a:r>
              <a:rPr lang="en-US" i="1" dirty="0">
                <a:latin typeface="Times New Roman" pitchFamily="18" charset="0"/>
                <a:cs typeface="Times New Roman" pitchFamily="18" charset="0"/>
              </a:rPr>
              <a:t>H.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ducreyi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latin typeface="Times New Roman" pitchFamily="18" charset="0"/>
                <a:cs typeface="Times New Roman" pitchFamily="18" charset="0"/>
              </a:rPr>
              <a:t>H.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parainfleunziae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i="1" dirty="0">
                <a:latin typeface="Times New Roman" pitchFamily="18" charset="0"/>
                <a:cs typeface="Times New Roman" pitchFamily="18" charset="0"/>
              </a:rPr>
              <a:t>H.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aegyptius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(eye infection)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7464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Haemophilus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influenzae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438400"/>
            <a:ext cx="7541406" cy="2255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4300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Enterobacteriaceae</a:t>
            </a:r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Family</a:t>
            </a:r>
            <a:endParaRPr lang="en-US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816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3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General Characteristics of </a:t>
            </a:r>
            <a:r>
              <a:rPr lang="en-US" sz="34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Enterobacteriaceae</a:t>
            </a:r>
            <a:r>
              <a:rPr lang="en-US" sz="3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Morphology: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large family of gram-negative bacilli, without special arrangement. </a:t>
            </a:r>
          </a:p>
          <a:p>
            <a:pPr algn="just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Habitat: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they inhabit soil, water, and also a common occupant of large bowel of humans &amp; animals.</a:t>
            </a:r>
          </a:p>
          <a:p>
            <a:pPr algn="just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Culture: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they are facultative anaerobic </a:t>
            </a:r>
          </a:p>
          <a:p>
            <a:pPr algn="just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Biochemical reaction: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all are Oxidase negative.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They differentiated according to lactose fermentation into lactose fomenters (LF) and non lactose fomenters (NLF).  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Non-spore forming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Some are primary pathogen while some are commensals. </a:t>
            </a:r>
          </a:p>
          <a:p>
            <a:pPr algn="just"/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Escherichia coli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is the most common bacterium in gut, and It’s a very common cause of UTI.</a:t>
            </a:r>
          </a:p>
        </p:txBody>
      </p:sp>
    </p:spTree>
    <p:extLst>
      <p:ext uri="{BB962C8B-B14F-4D97-AF65-F5344CB8AC3E}">
        <p14:creationId xmlns:p14="http://schemas.microsoft.com/office/powerpoint/2010/main" val="229328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Pathogenecity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H.influenzae</a:t>
            </a:r>
            <a:endParaRPr lang="en-US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Enters the body through respiratory tract.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Can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produce IgA protease which helps in its attachment to respiratory mucosa.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can cause respiratory infections such as otitis media, sinusitis and pneumonia </a:t>
            </a:r>
            <a:r>
              <a:rPr lang="en-US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(mostly non capsulated forms)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From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this site, it can enter bloodstream and disseminate to distant sites </a:t>
            </a:r>
            <a:r>
              <a:rPr lang="en-US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(mostly </a:t>
            </a:r>
            <a:r>
              <a:rPr lang="en-US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capsulated </a:t>
            </a:r>
            <a:r>
              <a:rPr lang="en-US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forms (</a:t>
            </a:r>
            <a:r>
              <a:rPr lang="en-US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tybe</a:t>
            </a:r>
            <a:r>
              <a:rPr lang="en-US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b) is responsible for these diseases)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9025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Treatment &amp; Prevention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Treatment:</a:t>
            </a: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Third-generation cephalosporin such as ceftriaxone is drug of choice in meningitis and other serious infections.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Prevention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By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vaccination 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Hib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vaccine)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5370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57200"/>
            <a:ext cx="7620000" cy="5868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28098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1000"/>
            <a:ext cx="8243601" cy="6049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5423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09600"/>
            <a:ext cx="8213581" cy="5886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88253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200"/>
            <a:ext cx="8721250" cy="6556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5433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Gram-negative rods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209800"/>
            <a:ext cx="57150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55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 err="1" smtClean="0"/>
              <a:t>MacConkey</a:t>
            </a:r>
            <a:r>
              <a:rPr lang="en-US" b="1" dirty="0" smtClean="0"/>
              <a:t> agar </a:t>
            </a:r>
            <a:r>
              <a:rPr lang="en-US" dirty="0" smtClean="0"/>
              <a:t>with LF and non-LF colonies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447800"/>
            <a:ext cx="6145213" cy="455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171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685" y="914400"/>
            <a:ext cx="6144629" cy="521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945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 is Escherichia coli?</a:t>
            </a:r>
            <a:endParaRPr lang="en-US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257800" cy="4525963"/>
          </a:xfrm>
        </p:spPr>
        <p:txBody>
          <a:bodyPr>
            <a:normAutofit fontScale="92500" lnSpcReduction="1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It belongs to the family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Enterobacteriaceae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These organisms inhabit the intestinal tract of most warm blooded animals.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Colonizes newborns GI tract within hours after birth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There are more than 700 different serotypes of E. coli, distinguished by different surface proteins and polysaccharides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862" y="1608857"/>
            <a:ext cx="2576513" cy="1929898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862" y="4114800"/>
            <a:ext cx="1695450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876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General Characteristics of E. coli </a:t>
            </a:r>
            <a:endParaRPr lang="en-US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257800" cy="495300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b="1" dirty="0">
                <a:latin typeface="Times New Roman" pitchFamily="18" charset="0"/>
                <a:cs typeface="Times New Roman" pitchFamily="18" charset="0"/>
              </a:rPr>
              <a:t>Morphology: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Gram negative, rods, appear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in singles or in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pairs.</a:t>
            </a:r>
          </a:p>
          <a:p>
            <a:pPr algn="just"/>
            <a:r>
              <a:rPr lang="en-US" b="1" dirty="0">
                <a:latin typeface="Times New Roman" pitchFamily="18" charset="0"/>
                <a:cs typeface="Times New Roman" pitchFamily="18" charset="0"/>
              </a:rPr>
              <a:t>Culture: 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facultative anaerobe, grow between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10 – 40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°C (optimal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37 °C).</a:t>
            </a:r>
          </a:p>
          <a:p>
            <a:pPr algn="just">
              <a:buFont typeface="Wingdings" pitchFamily="2" charset="2"/>
              <a:buChar char="ü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On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MacConkey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medium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produce bright pink colonies (Lactose fermenters).</a:t>
            </a:r>
          </a:p>
          <a:p>
            <a:pPr algn="just">
              <a:buFont typeface="Wingdings" pitchFamily="2" charset="2"/>
              <a:buChar char="ü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Give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 metallic green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sheen colonies on EMB.</a:t>
            </a:r>
          </a:p>
          <a:p>
            <a:pPr algn="just"/>
            <a:r>
              <a:rPr lang="en-US" b="1" dirty="0">
                <a:latin typeface="Times New Roman" pitchFamily="18" charset="0"/>
                <a:cs typeface="Times New Roman" pitchFamily="18" charset="0"/>
              </a:rPr>
              <a:t>Biochemical Reactions: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Oxidase-Negative,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Indole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test-Positive.</a:t>
            </a:r>
          </a:p>
          <a:p>
            <a:pPr algn="just"/>
            <a:r>
              <a:rPr lang="en-US" dirty="0">
                <a:latin typeface="Times New Roman" pitchFamily="18" charset="0"/>
                <a:cs typeface="Times New Roman" pitchFamily="18" charset="0"/>
              </a:rPr>
              <a:t>Motile by flagella- ( Very few strains non motile)</a:t>
            </a:r>
          </a:p>
          <a:p>
            <a:pPr algn="just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454727"/>
            <a:ext cx="2011363" cy="2115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4267200"/>
            <a:ext cx="2974739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99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579438"/>
          </a:xfrm>
        </p:spPr>
        <p:txBody>
          <a:bodyPr>
            <a:noAutofit/>
          </a:bodyPr>
          <a:lstStyle/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E. coli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on Mac.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892" y="1752600"/>
            <a:ext cx="5252508" cy="3939381"/>
          </a:xfrm>
        </p:spPr>
      </p:pic>
    </p:spTree>
    <p:extLst>
      <p:ext uri="{BB962C8B-B14F-4D97-AF65-F5344CB8AC3E}">
        <p14:creationId xmlns:p14="http://schemas.microsoft.com/office/powerpoint/2010/main" val="12776229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1382</Words>
  <Application>Microsoft Office PowerPoint</Application>
  <PresentationFormat>On-screen Show (4:3)</PresentationFormat>
  <Paragraphs>161</Paragraphs>
  <Slides>35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Gram Negative Rods</vt:lpstr>
      <vt:lpstr>PowerPoint Presentation</vt:lpstr>
      <vt:lpstr>Enterobacteriaceae Family</vt:lpstr>
      <vt:lpstr>PowerPoint Presentation</vt:lpstr>
      <vt:lpstr>PowerPoint Presentation</vt:lpstr>
      <vt:lpstr>PowerPoint Presentation</vt:lpstr>
      <vt:lpstr>What is Escherichia coli?</vt:lpstr>
      <vt:lpstr>General Characteristics of E. coli </vt:lpstr>
      <vt:lpstr>E. coli on Mac.</vt:lpstr>
      <vt:lpstr>E. coli on EMB</vt:lpstr>
      <vt:lpstr>The Beneficial E. coli</vt:lpstr>
      <vt:lpstr>Bad E. coli</vt:lpstr>
      <vt:lpstr>Pseudomonas spp.</vt:lpstr>
      <vt:lpstr>Pseudomonas spp.</vt:lpstr>
      <vt:lpstr>Characteristics of P. aeruginosa. </vt:lpstr>
      <vt:lpstr>PowerPoint Presentation</vt:lpstr>
      <vt:lpstr>PowerPoint Presentation</vt:lpstr>
      <vt:lpstr>PowerPoint Presentation</vt:lpstr>
      <vt:lpstr>P. aeruginosa Virulence Factors</vt:lpstr>
      <vt:lpstr>PowerPoint Presentation</vt:lpstr>
      <vt:lpstr>Clinical Significance of P.auroginosa</vt:lpstr>
      <vt:lpstr>Pulmonary Infections</vt:lpstr>
      <vt:lpstr>Pseudomonas Corneal Ulcer</vt:lpstr>
      <vt:lpstr>Pseudomonas Corneal Ulcer</vt:lpstr>
      <vt:lpstr>Treatment &amp; Prevention</vt:lpstr>
      <vt:lpstr>Haemophilus spp.</vt:lpstr>
      <vt:lpstr>PowerPoint Presentation</vt:lpstr>
      <vt:lpstr>Haemophilus spp.</vt:lpstr>
      <vt:lpstr>Haemophilus influenzae </vt:lpstr>
      <vt:lpstr>Pathogenecity of H.influenzae</vt:lpstr>
      <vt:lpstr>Treatment &amp; Prevention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Gram Negative Rods</dc:title>
  <dc:creator>dewdrops.22@hotmail.com</dc:creator>
  <cp:lastModifiedBy>dewdrops.22@hotmail.com</cp:lastModifiedBy>
  <cp:revision>19</cp:revision>
  <dcterms:created xsi:type="dcterms:W3CDTF">2017-03-12T08:08:03Z</dcterms:created>
  <dcterms:modified xsi:type="dcterms:W3CDTF">2017-03-14T19:11:03Z</dcterms:modified>
</cp:coreProperties>
</file>