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0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2" r:id="rId12"/>
    <p:sldId id="291" r:id="rId13"/>
    <p:sldId id="293" r:id="rId14"/>
    <p:sldId id="294" r:id="rId15"/>
    <p:sldId id="295" r:id="rId16"/>
    <p:sldId id="281" r:id="rId17"/>
    <p:sldId id="272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29" autoAdjust="0"/>
    <p:restoredTop sz="91429" autoAdjust="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64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B9A060B-E51D-4969-AD1B-1B7E02D82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79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AE55F6E0-60FE-4E08-B05C-7D56DCFB980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9817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A98F53-F139-4FF1-A7B9-BEF60CF1CA21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631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shift lasts 8.5 hours, which includes 8 hours of paid time (clock time)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Contingency: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عارضة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Since delays are usually random events that vary from day to day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that these are </a:t>
            </a:r>
            <a:r>
              <a:rPr lang="en-US" b="1" dirty="0" smtClean="0"/>
              <a:t>beyond</a:t>
            </a:r>
            <a:r>
              <a:rPr lang="en-US" dirty="0" smtClean="0"/>
              <a:t> what is covered by the regular PFD allowance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Note that these are </a:t>
            </a:r>
            <a:r>
              <a:rPr lang="en-US" b="1" smtClean="0"/>
              <a:t>beyond</a:t>
            </a:r>
            <a:r>
              <a:rPr lang="en-US" smtClean="0"/>
              <a:t> what is covered by the regular PFD allowance</a:t>
            </a:r>
            <a:r>
              <a:rPr lang="en-US" baseline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Note that these are </a:t>
            </a:r>
            <a:r>
              <a:rPr lang="en-US" b="1" smtClean="0"/>
              <a:t>beyond</a:t>
            </a:r>
            <a:r>
              <a:rPr lang="en-US" smtClean="0"/>
              <a:t> what is covered by the regular PFD allowance</a:t>
            </a:r>
            <a:r>
              <a:rPr lang="en-US" baseline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Comment: Which is fair? A PFD allowance of 15% equates to a lost time per day of 62.6 min in an 8-hour shift, which leaves an actual working time of 417.4 min</a:t>
            </a:r>
          </a:p>
          <a:p>
            <a:r>
              <a:rPr lang="en-US" dirty="0" smtClean="0"/>
              <a:t>Of this time, machine time took 115 cycles x 3.00 min/cycle = 345 min, which leaves 417.4 – 345 = 72.4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how superior performance</a:t>
            </a:r>
            <a:r>
              <a:rPr lang="en-US" baseline="0" dirty="0" smtClean="0"/>
              <a:t> / below avg. performance = 140 work units / 60 work units ~= 2.3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80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standard pace i</a:t>
            </a:r>
            <a:r>
              <a:rPr lang="en-US" baseline="0" dirty="0" smtClean="0"/>
              <a:t>s </a:t>
            </a:r>
            <a:r>
              <a:rPr lang="en-US" dirty="0" smtClean="0"/>
              <a:t>sometime referred to as </a:t>
            </a:r>
            <a:r>
              <a:rPr lang="en-US" b="1" i="1" dirty="0" smtClean="0"/>
              <a:t>day work</a:t>
            </a:r>
            <a:r>
              <a:rPr lang="en-US" b="1" i="1" baseline="0" dirty="0" smtClean="0"/>
              <a:t> pace</a:t>
            </a:r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782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 avg. perf.</a:t>
            </a:r>
            <a:r>
              <a:rPr lang="en-US" baseline="0" dirty="0" smtClean="0"/>
              <a:t> / std. perf. = 100 [pc./day] / 76.9 [pc./day] = 6.24 [min/pc]  / 4.80 [min/pc] = 1.3</a:t>
            </a:r>
          </a:p>
          <a:p>
            <a:r>
              <a:rPr lang="en-US" baseline="0" dirty="0" smtClean="0"/>
              <a:t>i.e. either </a:t>
            </a:r>
            <a:r>
              <a:rPr lang="en-US" baseline="0" dirty="0" err="1" smtClean="0"/>
              <a:t>std</a:t>
            </a:r>
            <a:r>
              <a:rPr lang="en-US" baseline="0" dirty="0" smtClean="0"/>
              <a:t> perf. = 1.3 * the mean time, or  = mean output / 1.3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80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 smtClean="0"/>
              <a:t>Note,</a:t>
            </a:r>
            <a:r>
              <a:rPr lang="en-US" b="0" i="0" baseline="0" dirty="0" smtClean="0"/>
              <a:t> std. perf. same as before, with added factor (130%)</a:t>
            </a:r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782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 smtClean="0"/>
              <a:t>i.e.</a:t>
            </a:r>
            <a:r>
              <a:rPr lang="en-US" b="0" i="0" baseline="0" dirty="0" smtClean="0"/>
              <a:t> std. method must be realistic</a:t>
            </a:r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782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7820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A98F53-F139-4FF1-A7B9-BEF60CF1CA21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631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Contingency: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عارضة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55F6E0-60FE-4E08-B05C-7D56DCFB980A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270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hidden">
          <a:xfrm>
            <a:off x="3175" y="4797425"/>
            <a:ext cx="3417888" cy="2097088"/>
          </a:xfrm>
          <a:custGeom>
            <a:avLst/>
            <a:gdLst>
              <a:gd name="T0" fmla="*/ 2171700 w 2153"/>
              <a:gd name="T1" fmla="*/ 568325 h 1321"/>
              <a:gd name="T2" fmla="*/ 1900238 w 2153"/>
              <a:gd name="T3" fmla="*/ 504825 h 1321"/>
              <a:gd name="T4" fmla="*/ 1862138 w 2153"/>
              <a:gd name="T5" fmla="*/ 0 h 1321"/>
              <a:gd name="T6" fmla="*/ 1530350 w 2153"/>
              <a:gd name="T7" fmla="*/ 25400 h 1321"/>
              <a:gd name="T8" fmla="*/ 1504950 w 2153"/>
              <a:gd name="T9" fmla="*/ 504825 h 1321"/>
              <a:gd name="T10" fmla="*/ 1282700 w 2153"/>
              <a:gd name="T11" fmla="*/ 581025 h 1321"/>
              <a:gd name="T12" fmla="*/ 962025 w 2153"/>
              <a:gd name="T13" fmla="*/ 173038 h 1321"/>
              <a:gd name="T14" fmla="*/ 741363 w 2153"/>
              <a:gd name="T15" fmla="*/ 296863 h 1321"/>
              <a:gd name="T16" fmla="*/ 950913 w 2153"/>
              <a:gd name="T17" fmla="*/ 752475 h 1321"/>
              <a:gd name="T18" fmla="*/ 803275 w 2153"/>
              <a:gd name="T19" fmla="*/ 901700 h 1321"/>
              <a:gd name="T20" fmla="*/ 320675 w 2153"/>
              <a:gd name="T21" fmla="*/ 728663 h 1321"/>
              <a:gd name="T22" fmla="*/ 209550 w 2153"/>
              <a:gd name="T23" fmla="*/ 914400 h 1321"/>
              <a:gd name="T24" fmla="*/ 579438 w 2153"/>
              <a:gd name="T25" fmla="*/ 1235075 h 1321"/>
              <a:gd name="T26" fmla="*/ 519113 w 2153"/>
              <a:gd name="T27" fmla="*/ 1481138 h 1321"/>
              <a:gd name="T28" fmla="*/ 11113 w 2153"/>
              <a:gd name="T29" fmla="*/ 1517650 h 1321"/>
              <a:gd name="T30" fmla="*/ 0 w 2153"/>
              <a:gd name="T31" fmla="*/ 1790700 h 1321"/>
              <a:gd name="T32" fmla="*/ 519113 w 2153"/>
              <a:gd name="T33" fmla="*/ 1863725 h 1321"/>
              <a:gd name="T34" fmla="*/ 568325 w 2153"/>
              <a:gd name="T35" fmla="*/ 2097088 h 1321"/>
              <a:gd name="T36" fmla="*/ 2863850 w 2153"/>
              <a:gd name="T37" fmla="*/ 2097088 h 1321"/>
              <a:gd name="T38" fmla="*/ 2913063 w 2153"/>
              <a:gd name="T39" fmla="*/ 1838325 h 1321"/>
              <a:gd name="T40" fmla="*/ 3417888 w 2153"/>
              <a:gd name="T41" fmla="*/ 1790700 h 1321"/>
              <a:gd name="T42" fmla="*/ 3406775 w 2153"/>
              <a:gd name="T43" fmla="*/ 1530350 h 1321"/>
              <a:gd name="T44" fmla="*/ 2900363 w 2153"/>
              <a:gd name="T45" fmla="*/ 1455738 h 1321"/>
              <a:gd name="T46" fmla="*/ 2849563 w 2153"/>
              <a:gd name="T47" fmla="*/ 1258888 h 1321"/>
              <a:gd name="T48" fmla="*/ 3257550 w 2153"/>
              <a:gd name="T49" fmla="*/ 976313 h 1321"/>
              <a:gd name="T50" fmla="*/ 3122613 w 2153"/>
              <a:gd name="T51" fmla="*/ 741363 h 1321"/>
              <a:gd name="T52" fmla="*/ 2665413 w 2153"/>
              <a:gd name="T53" fmla="*/ 925513 h 1321"/>
              <a:gd name="T54" fmla="*/ 2517775 w 2153"/>
              <a:gd name="T55" fmla="*/ 777875 h 1321"/>
              <a:gd name="T56" fmla="*/ 2751138 w 2153"/>
              <a:gd name="T57" fmla="*/ 346075 h 1321"/>
              <a:gd name="T58" fmla="*/ 2528888 w 2153"/>
              <a:gd name="T59" fmla="*/ 209550 h 1321"/>
              <a:gd name="T60" fmla="*/ 2171700 w 2153"/>
              <a:gd name="T61" fmla="*/ 568325 h 132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153" h="1321">
                <a:moveTo>
                  <a:pt x="1368" y="358"/>
                </a:moveTo>
                <a:lnTo>
                  <a:pt x="1197" y="318"/>
                </a:lnTo>
                <a:lnTo>
                  <a:pt x="1173" y="0"/>
                </a:lnTo>
                <a:lnTo>
                  <a:pt x="964" y="16"/>
                </a:lnTo>
                <a:lnTo>
                  <a:pt x="948" y="318"/>
                </a:lnTo>
                <a:lnTo>
                  <a:pt x="808" y="366"/>
                </a:lnTo>
                <a:lnTo>
                  <a:pt x="606" y="109"/>
                </a:lnTo>
                <a:lnTo>
                  <a:pt x="467" y="187"/>
                </a:lnTo>
                <a:lnTo>
                  <a:pt x="599" y="474"/>
                </a:lnTo>
                <a:lnTo>
                  <a:pt x="506" y="568"/>
                </a:lnTo>
                <a:lnTo>
                  <a:pt x="202" y="459"/>
                </a:lnTo>
                <a:lnTo>
                  <a:pt x="132" y="576"/>
                </a:lnTo>
                <a:lnTo>
                  <a:pt x="365" y="778"/>
                </a:lnTo>
                <a:lnTo>
                  <a:pt x="327" y="933"/>
                </a:lnTo>
                <a:lnTo>
                  <a:pt x="7" y="956"/>
                </a:lnTo>
                <a:lnTo>
                  <a:pt x="0" y="1128"/>
                </a:lnTo>
                <a:lnTo>
                  <a:pt x="327" y="1174"/>
                </a:lnTo>
                <a:lnTo>
                  <a:pt x="358" y="1321"/>
                </a:lnTo>
                <a:lnTo>
                  <a:pt x="1804" y="1321"/>
                </a:lnTo>
                <a:lnTo>
                  <a:pt x="1835" y="1158"/>
                </a:lnTo>
                <a:lnTo>
                  <a:pt x="2153" y="1128"/>
                </a:lnTo>
                <a:lnTo>
                  <a:pt x="2146" y="964"/>
                </a:lnTo>
                <a:lnTo>
                  <a:pt x="1827" y="917"/>
                </a:lnTo>
                <a:lnTo>
                  <a:pt x="1795" y="793"/>
                </a:lnTo>
                <a:lnTo>
                  <a:pt x="2052" y="615"/>
                </a:lnTo>
                <a:lnTo>
                  <a:pt x="1967" y="467"/>
                </a:lnTo>
                <a:lnTo>
                  <a:pt x="1679" y="583"/>
                </a:lnTo>
                <a:lnTo>
                  <a:pt x="1586" y="490"/>
                </a:lnTo>
                <a:lnTo>
                  <a:pt x="1733" y="218"/>
                </a:lnTo>
                <a:lnTo>
                  <a:pt x="1593" y="132"/>
                </a:lnTo>
                <a:lnTo>
                  <a:pt x="1368" y="358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87797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251210308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228600"/>
            <a:ext cx="17907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228600"/>
            <a:ext cx="5219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043712823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71628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905000" y="1447800"/>
            <a:ext cx="33909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48300" y="1447800"/>
            <a:ext cx="33909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48300" y="3771900"/>
            <a:ext cx="33909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29216544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052262599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896749360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5000" y="1447800"/>
            <a:ext cx="33909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447800"/>
            <a:ext cx="33909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699856622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458313143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197623709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058054389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716638889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sz="1200" i="1"/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 i="0"/>
              <a:t>by Mikell P. Groover, ISBN 0-13-140650-7.</a:t>
            </a:r>
          </a:p>
          <a:p>
            <a:pPr>
              <a:defRPr/>
            </a:pPr>
            <a:r>
              <a:rPr lang="en-US" sz="800" i="0"/>
              <a:t>©2007 Pearson Education, Inc., Upper Saddle River, NJ.  All rights reserved.</a:t>
            </a:r>
          </a:p>
          <a:p>
            <a:pPr>
              <a:defRPr/>
            </a:pPr>
            <a:endParaRPr lang="en-US" i="0"/>
          </a:p>
        </p:txBody>
      </p:sp>
    </p:spTree>
    <p:extLst>
      <p:ext uri="{BB962C8B-B14F-4D97-AF65-F5344CB8AC3E}">
        <p14:creationId xmlns:p14="http://schemas.microsoft.com/office/powerpoint/2010/main" val="311280810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228600"/>
            <a:ext cx="7162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3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447800"/>
            <a:ext cx="6934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Line 5"/>
          <p:cNvSpPr>
            <a:spLocks noChangeShapeType="1"/>
          </p:cNvSpPr>
          <p:nvPr/>
        </p:nvSpPr>
        <p:spPr bwMode="auto">
          <a:xfrm>
            <a:off x="1219200" y="1219200"/>
            <a:ext cx="7620000" cy="0"/>
          </a:xfrm>
          <a:prstGeom prst="line">
            <a:avLst/>
          </a:prstGeom>
          <a:noFill/>
          <a:ln w="25400">
            <a:solidFill>
              <a:srgbClr val="0066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1029" name="Picture 6" descr="stopwatch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3144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" y="6172200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800" i="0" smtClean="0">
                <a:solidFill>
                  <a:schemeClr val="folHlink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 i="1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66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Introduction </a:t>
            </a:r>
            <a:r>
              <a:rPr lang="en-US" dirty="0" smtClean="0"/>
              <a:t>to Work </a:t>
            </a:r>
            <a:r>
              <a:rPr lang="en-US" dirty="0"/>
              <a:t>Measurement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0" y="1447800"/>
            <a:ext cx="6400800" cy="4495800"/>
          </a:xfrm>
        </p:spPr>
        <p:txBody>
          <a:bodyPr/>
          <a:lstStyle/>
          <a:p>
            <a:pPr marL="457200" indent="-457200" eaLnBrk="1" hangingPunct="1">
              <a:buNone/>
            </a:pPr>
            <a:r>
              <a:rPr lang="en-US" dirty="0"/>
              <a:t>Sections: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/>
              <a:t>Time Standards and How They Are Determined – </a:t>
            </a:r>
            <a:r>
              <a:rPr lang="en-US" b="1" dirty="0"/>
              <a:t>part 1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/>
              <a:t>Prerequisites for Valid Time – </a:t>
            </a:r>
            <a:r>
              <a:rPr lang="en-US" b="1" dirty="0"/>
              <a:t>part 2</a:t>
            </a:r>
            <a:endParaRPr lang="en-US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/>
              <a:t>Allowances in Time </a:t>
            </a:r>
            <a:r>
              <a:rPr lang="en-US" dirty="0" smtClean="0"/>
              <a:t>Standards – </a:t>
            </a:r>
            <a:r>
              <a:rPr lang="en-US" b="1" dirty="0"/>
              <a:t>part </a:t>
            </a:r>
            <a:r>
              <a:rPr lang="en-US" b="1" dirty="0" smtClean="0"/>
              <a:t>2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162800" cy="5181600"/>
          </a:xfrm>
        </p:spPr>
        <p:txBody>
          <a:bodyPr/>
          <a:lstStyle/>
          <a:p>
            <a:pPr marL="514350" indent="-457200" eaLnBrk="1" hangingPunct="1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2" t="14902" r="22108" b="35338"/>
          <a:stretch/>
        </p:blipFill>
        <p:spPr bwMode="auto">
          <a:xfrm>
            <a:off x="1600200" y="2209800"/>
            <a:ext cx="706578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98769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543800" cy="5181600"/>
              </a:xfrm>
            </p:spPr>
            <p:txBody>
              <a:bodyPr/>
              <a:lstStyle/>
              <a:p>
                <a:pPr marL="342900" lvl="1" indent="-342900" eaLnBrk="1" hangingPunct="1">
                  <a:buClr>
                    <a:srgbClr val="FF0066"/>
                  </a:buClr>
                </a:pPr>
                <a:r>
                  <a:rPr lang="en-US" dirty="0" smtClean="0"/>
                  <a:t>Cont. worker performance:</a:t>
                </a:r>
              </a:p>
              <a:p>
                <a:pPr marL="914400" lvl="1" indent="-457200" eaLnBrk="1" hangingPunct="1"/>
                <a:r>
                  <a:rPr lang="en-US" dirty="0" smtClean="0"/>
                  <a:t>Companies:</a:t>
                </a:r>
              </a:p>
              <a:p>
                <a:pPr marL="1314450" lvl="2" indent="-457200" eaLnBrk="1" hangingPunct="1"/>
                <a:r>
                  <a:rPr lang="en-US" dirty="0" smtClean="0"/>
                  <a:t>want </a:t>
                </a:r>
                <a:r>
                  <a:rPr lang="en-US" dirty="0"/>
                  <a:t>most workers to be able to achieve </a:t>
                </a:r>
                <a:r>
                  <a:rPr lang="en-US" dirty="0" smtClean="0"/>
                  <a:t>standard </a:t>
                </a:r>
                <a:r>
                  <a:rPr lang="en-US" dirty="0"/>
                  <a:t>performance fairly </a:t>
                </a:r>
                <a:r>
                  <a:rPr lang="en-US" dirty="0" smtClean="0"/>
                  <a:t>easily</a:t>
                </a:r>
              </a:p>
              <a:p>
                <a:pPr marL="1314450" lvl="2" indent="-457200" eaLnBrk="1" hangingPunct="1"/>
                <a:r>
                  <a:rPr lang="en-US" dirty="0"/>
                  <a:t>define standard to be </a:t>
                </a:r>
                <a:r>
                  <a:rPr lang="en-US" dirty="0" smtClean="0"/>
                  <a:t>performance &lt; avg.</a:t>
                </a:r>
              </a:p>
              <a:p>
                <a:pPr marL="1314450" lvl="2" indent="-457200" eaLnBrk="1" hangingPunct="1"/>
                <a:r>
                  <a:rPr lang="en-US" dirty="0"/>
                  <a:t>typical </a:t>
                </a:r>
                <a:r>
                  <a:rPr lang="en-US" dirty="0" smtClean="0">
                    <a:hlinkClick r:id="rId3" action="ppaction://hlinksldjump"/>
                  </a:rPr>
                  <a:t>multiplier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1</m:t>
                    </m:r>
                    <m:r>
                      <a:rPr lang="en-US" i="1" dirty="0" smtClean="0">
                        <a:latin typeface="Cambria Math"/>
                      </a:rPr>
                      <m:t>.</m:t>
                    </m:r>
                    <m:r>
                      <a:rPr lang="en-US" i="1" dirty="0" smtClean="0">
                        <a:latin typeface="Cambria Math"/>
                      </a:rPr>
                      <m:t>30</m:t>
                    </m:r>
                  </m:oMath>
                </a14:m>
                <a:endParaRPr lang="en-US" dirty="0" smtClean="0"/>
              </a:p>
              <a:p>
                <a:pPr marL="1314450" lvl="3" indent="0" eaLnBrk="1" hangingPunct="1">
                  <a:buNone/>
                </a:pPr>
                <a:r>
                  <a:rPr lang="en-US" dirty="0" smtClean="0"/>
                  <a:t>i.e</a:t>
                </a:r>
                <a:r>
                  <a:rPr lang="en-US" dirty="0"/>
                  <a:t>. average worker should be able to work at </a:t>
                </a:r>
                <a:r>
                  <a:rPr lang="en-US" dirty="0" smtClean="0"/>
                  <a:t>pace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= </m:t>
                    </m:r>
                    <m:r>
                      <a:rPr lang="en-US" i="1" dirty="0" smtClean="0">
                        <a:latin typeface="Cambria Math"/>
                      </a:rPr>
                      <m:t>130</m:t>
                    </m:r>
                    <m:r>
                      <a:rPr lang="en-US" i="1" dirty="0">
                        <a:latin typeface="Cambria Math"/>
                      </a:rPr>
                      <m:t>%</m:t>
                    </m:r>
                  </m:oMath>
                </a14:m>
                <a:r>
                  <a:rPr lang="en-US" dirty="0"/>
                  <a:t> of </a:t>
                </a:r>
                <a:r>
                  <a:rPr lang="en-US" dirty="0" smtClean="0"/>
                  <a:t>defined standard pace*</a:t>
                </a:r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543800" cy="5181600"/>
              </a:xfrm>
              <a:blipFill rotWithShape="1">
                <a:blip r:embed="rId4"/>
                <a:stretch>
                  <a:fillRect l="-1132" t="-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94913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162800" cy="5181600"/>
          </a:xfrm>
        </p:spPr>
        <p:txBody>
          <a:bodyPr/>
          <a:lstStyle/>
          <a:p>
            <a:pPr marL="514350" indent="-457200" eaLnBrk="1" hangingPunct="1"/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4" t="12157" r="22181" b="25882"/>
          <a:stretch/>
        </p:blipFill>
        <p:spPr bwMode="auto">
          <a:xfrm>
            <a:off x="2057400" y="1954602"/>
            <a:ext cx="6477000" cy="482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5223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543800" cy="5181600"/>
              </a:xfrm>
            </p:spPr>
            <p:txBody>
              <a:bodyPr/>
              <a:lstStyle/>
              <a:p>
                <a:pPr marL="342900" lvl="1" indent="-342900" eaLnBrk="1" hangingPunct="1">
                  <a:buClr>
                    <a:srgbClr val="FF0066"/>
                  </a:buClr>
                </a:pPr>
                <a:r>
                  <a:rPr lang="en-US" dirty="0" smtClean="0"/>
                  <a:t>Cont. worker performance:</a:t>
                </a:r>
              </a:p>
              <a:p>
                <a:pPr marL="914400" lvl="1" indent="-457200" eaLnBrk="1" hangingPunct="1"/>
                <a:r>
                  <a:rPr lang="en-US" b="1" dirty="0" smtClean="0">
                    <a:hlinkClick r:id="rId3" action="ppaction://hlinksldjump"/>
                  </a:rPr>
                  <a:t>Standard Performance</a:t>
                </a:r>
                <a:r>
                  <a:rPr lang="en-US" dirty="0" smtClean="0"/>
                  <a:t> (</a:t>
                </a:r>
                <a:r>
                  <a:rPr lang="en-US" dirty="0" err="1" smtClean="0"/>
                  <a:t>indust</a:t>
                </a:r>
                <a:r>
                  <a:rPr lang="en-US" dirty="0" smtClean="0"/>
                  <a:t>. practice </a:t>
                </a:r>
                <a:r>
                  <a:rPr lang="en-US" dirty="0" err="1" smtClean="0"/>
                  <a:t>def</a:t>
                </a:r>
                <a:r>
                  <a:rPr lang="en-US" baseline="30000" dirty="0" err="1" smtClean="0"/>
                  <a:t>n</a:t>
                </a:r>
                <a:r>
                  <a:rPr lang="en-US" dirty="0" smtClean="0"/>
                  <a:t>):</a:t>
                </a:r>
              </a:p>
              <a:p>
                <a:pPr marL="1314450" lvl="2" indent="-457200" eaLnBrk="1" hangingPunct="1"/>
                <a:r>
                  <a:rPr lang="en-US" dirty="0"/>
                  <a:t>pace of </a:t>
                </a:r>
                <a:r>
                  <a:rPr lang="en-US" dirty="0" smtClean="0"/>
                  <a:t>working,</a:t>
                </a:r>
              </a:p>
              <a:p>
                <a:pPr marL="1314450" lvl="2" indent="-457200" eaLnBrk="1" hangingPunct="1"/>
                <a:r>
                  <a:rPr lang="en-US" dirty="0" smtClean="0"/>
                  <a:t>standard </a:t>
                </a:r>
                <a:r>
                  <a:rPr lang="en-US" dirty="0"/>
                  <a:t>time for </a:t>
                </a:r>
                <a:r>
                  <a:rPr lang="en-US" dirty="0" smtClean="0"/>
                  <a:t>task =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130</m:t>
                    </m:r>
                    <m:r>
                      <a:rPr lang="en-US" i="1" dirty="0" smtClean="0">
                        <a:latin typeface="Cambria Math"/>
                      </a:rPr>
                      <m:t>%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of mean </a:t>
                </a:r>
                <a:r>
                  <a:rPr lang="en-US" dirty="0"/>
                  <a:t>time that can be </a:t>
                </a:r>
                <a:r>
                  <a:rPr lang="en-US" dirty="0" smtClean="0"/>
                  <a:t>maintained,</a:t>
                </a:r>
              </a:p>
              <a:p>
                <a:pPr marL="1771650" lvl="3" indent="-457200" eaLnBrk="1" hangingPunct="1"/>
                <a:r>
                  <a:rPr lang="en-US" dirty="0" smtClean="0"/>
                  <a:t>throughout </a:t>
                </a:r>
                <a:r>
                  <a:rPr lang="en-US" dirty="0"/>
                  <a:t>an entire work </a:t>
                </a:r>
                <a:r>
                  <a:rPr lang="en-US" dirty="0" smtClean="0"/>
                  <a:t>shift</a:t>
                </a:r>
              </a:p>
              <a:p>
                <a:pPr marL="1771650" lvl="3" indent="-457200" eaLnBrk="1" hangingPunct="1"/>
                <a:r>
                  <a:rPr lang="en-US" dirty="0"/>
                  <a:t>b</a:t>
                </a:r>
                <a:r>
                  <a:rPr lang="en-US" dirty="0" smtClean="0"/>
                  <a:t>y average worker</a:t>
                </a:r>
              </a:p>
              <a:p>
                <a:pPr marL="1771650" lvl="3" indent="-457200" eaLnBrk="1" hangingPunct="1"/>
                <a:r>
                  <a:rPr lang="en-US" dirty="0" smtClean="0"/>
                  <a:t>without </a:t>
                </a:r>
                <a:r>
                  <a:rPr lang="en-US" dirty="0"/>
                  <a:t>harmful effects on </a:t>
                </a:r>
                <a:r>
                  <a:rPr lang="en-US" dirty="0" smtClean="0"/>
                  <a:t>worker’s </a:t>
                </a:r>
                <a:r>
                  <a:rPr lang="en-US" dirty="0"/>
                  <a:t>health or physical </a:t>
                </a:r>
                <a:r>
                  <a:rPr lang="en-US" dirty="0" smtClean="0"/>
                  <a:t>well-being</a:t>
                </a:r>
                <a:endParaRPr lang="en-US" dirty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543800" cy="5181600"/>
              </a:xfrm>
              <a:blipFill rotWithShape="1">
                <a:blip r:embed="rId4"/>
                <a:stretch>
                  <a:fillRect l="-1132" t="-824" r="-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37685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/>
            </a:r>
            <a:br>
              <a:rPr lang="en-US" dirty="0"/>
            </a:br>
            <a:r>
              <a:rPr lang="en-US" dirty="0"/>
              <a:t>2.2 Standard </a:t>
            </a:r>
            <a:r>
              <a:rPr lang="en-US" dirty="0" smtClean="0"/>
              <a:t>Method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239000" cy="5181600"/>
          </a:xfrm>
        </p:spPr>
        <p:txBody>
          <a:bodyPr/>
          <a:lstStyle/>
          <a:p>
            <a:pPr marL="342900" lvl="1" indent="-342900" eaLnBrk="1" hangingPunct="1">
              <a:buClr>
                <a:srgbClr val="FF0066"/>
              </a:buClr>
            </a:pPr>
            <a:r>
              <a:rPr lang="en-US" b="1" dirty="0">
                <a:hlinkClick r:id="rId3" action="ppaction://hlinksldjump"/>
              </a:rPr>
              <a:t>Standard </a:t>
            </a:r>
            <a:r>
              <a:rPr lang="en-US" b="1" dirty="0" smtClean="0">
                <a:hlinkClick r:id="rId3" action="ppaction://hlinksldjump"/>
              </a:rPr>
              <a:t>Method</a:t>
            </a:r>
            <a:r>
              <a:rPr lang="en-US" dirty="0" smtClean="0"/>
              <a:t>:</a:t>
            </a:r>
          </a:p>
          <a:p>
            <a:pPr marL="914400" lvl="1" indent="-457200" eaLnBrk="1" hangingPunct="1"/>
            <a:r>
              <a:rPr lang="en-US" i="1" dirty="0"/>
              <a:t>procedure</a:t>
            </a:r>
            <a:r>
              <a:rPr lang="en-US" dirty="0"/>
              <a:t> that has been determined to be </a:t>
            </a:r>
            <a:r>
              <a:rPr lang="en-US" dirty="0" smtClean="0"/>
              <a:t> </a:t>
            </a:r>
            <a:r>
              <a:rPr lang="en-US" i="1" dirty="0"/>
              <a:t>optimum method</a:t>
            </a:r>
            <a:r>
              <a:rPr lang="en-US" dirty="0"/>
              <a:t> for processing a work </a:t>
            </a:r>
            <a:r>
              <a:rPr lang="en-US" dirty="0" smtClean="0"/>
              <a:t>unit</a:t>
            </a:r>
          </a:p>
          <a:p>
            <a:pPr marL="914400" lvl="1" indent="-457200" eaLnBrk="1" hangingPunct="1"/>
            <a:r>
              <a:rPr lang="en-US" dirty="0" smtClean="0"/>
              <a:t>safest</a:t>
            </a:r>
            <a:r>
              <a:rPr lang="en-US" dirty="0"/>
              <a:t>, quickest, most productive, and least </a:t>
            </a:r>
            <a:r>
              <a:rPr lang="en-US" dirty="0" smtClean="0"/>
              <a:t>stressful procedure for worker</a:t>
            </a:r>
          </a:p>
          <a:p>
            <a:pPr marL="914400" lvl="1" indent="-457200" eaLnBrk="1" hangingPunct="1"/>
            <a:r>
              <a:rPr lang="en-US" dirty="0"/>
              <a:t>constrained </a:t>
            </a:r>
            <a:r>
              <a:rPr lang="en-US" dirty="0" smtClean="0"/>
              <a:t>by</a:t>
            </a:r>
          </a:p>
          <a:p>
            <a:pPr marL="1314450" lvl="2" indent="-457200" eaLnBrk="1" hangingPunct="1"/>
            <a:r>
              <a:rPr lang="en-US" dirty="0" smtClean="0"/>
              <a:t>practical conditions,</a:t>
            </a:r>
          </a:p>
          <a:p>
            <a:pPr marL="1314450" lvl="2" indent="-457200" eaLnBrk="1" hangingPunct="1"/>
            <a:r>
              <a:rPr lang="en-US" dirty="0" smtClean="0"/>
              <a:t>economic limitations </a:t>
            </a:r>
            <a:r>
              <a:rPr lang="en-US" dirty="0"/>
              <a:t>of </a:t>
            </a:r>
            <a:r>
              <a:rPr lang="en-US" dirty="0" smtClean="0"/>
              <a:t>work environment</a:t>
            </a:r>
          </a:p>
          <a:p>
            <a:pPr marL="914400" lvl="1" indent="-457200" eaLnBrk="1" hangingPunct="1"/>
            <a:r>
              <a:rPr lang="en-US" dirty="0" smtClean="0"/>
              <a:t>Should be documented </a:t>
            </a:r>
            <a:r>
              <a:rPr lang="en-US" dirty="0"/>
              <a:t>in </a:t>
            </a:r>
            <a:r>
              <a:rPr lang="en-US" dirty="0" smtClean="0"/>
              <a:t>written statement</a:t>
            </a:r>
          </a:p>
          <a:p>
            <a:pPr marL="1314450" lvl="2" indent="-457200" eaLnBrk="1" hangingPunct="1"/>
            <a:r>
              <a:rPr lang="en-US" dirty="0"/>
              <a:t>provide </a:t>
            </a:r>
            <a:r>
              <a:rPr lang="en-US" dirty="0" smtClean="0"/>
              <a:t>valuable description </a:t>
            </a:r>
            <a:r>
              <a:rPr lang="en-US" dirty="0"/>
              <a:t>of </a:t>
            </a:r>
            <a:r>
              <a:rPr lang="en-US" dirty="0" smtClean="0"/>
              <a:t>task</a:t>
            </a:r>
          </a:p>
          <a:p>
            <a:pPr marL="1314450" lvl="2" indent="-457200" eaLnBrk="1" hangingPunct="1"/>
            <a:r>
              <a:rPr lang="en-US" dirty="0" smtClean="0"/>
              <a:t>used in resolving </a:t>
            </a:r>
            <a:r>
              <a:rPr lang="en-US" dirty="0"/>
              <a:t>disputes regarding: standard </a:t>
            </a:r>
            <a:r>
              <a:rPr lang="en-US" dirty="0" smtClean="0"/>
              <a:t>method/standard </a:t>
            </a:r>
            <a:r>
              <a:rPr lang="en-US" dirty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5995185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/>
            </a:r>
            <a:br>
              <a:rPr lang="en-US" dirty="0"/>
            </a:br>
            <a:r>
              <a:rPr lang="en-US" dirty="0"/>
              <a:t>2.2 Standard </a:t>
            </a:r>
            <a:r>
              <a:rPr lang="en-US" dirty="0" smtClean="0"/>
              <a:t>Method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543800" cy="5181600"/>
          </a:xfrm>
        </p:spPr>
        <p:txBody>
          <a:bodyPr/>
          <a:lstStyle/>
          <a:p>
            <a:pPr marL="342900" lvl="1" indent="-342900" eaLnBrk="1" hangingPunct="1">
              <a:buClr>
                <a:srgbClr val="FF0066"/>
              </a:buClr>
            </a:pPr>
            <a:r>
              <a:rPr lang="en-US" b="1" dirty="0" smtClean="0"/>
              <a:t>Cont. Standard Method</a:t>
            </a:r>
            <a:r>
              <a:rPr lang="en-US" dirty="0" smtClean="0"/>
              <a:t>:</a:t>
            </a:r>
          </a:p>
          <a:p>
            <a:pPr marL="914400" lvl="1" indent="-457200" eaLnBrk="1" hangingPunct="1"/>
            <a:r>
              <a:rPr lang="en-US" dirty="0"/>
              <a:t>should include </a:t>
            </a:r>
            <a:r>
              <a:rPr lang="en-US" dirty="0" smtClean="0"/>
              <a:t>following </a:t>
            </a:r>
            <a:r>
              <a:rPr lang="en-US" dirty="0"/>
              <a:t>details about how a task is performed</a:t>
            </a:r>
            <a:r>
              <a:rPr lang="en-US" dirty="0" smtClean="0"/>
              <a:t>:</a:t>
            </a:r>
          </a:p>
          <a:p>
            <a:pPr marL="1314450" lvl="2" indent="-457200" eaLnBrk="1" hangingPunct="1"/>
            <a:r>
              <a:rPr lang="en-US" dirty="0" smtClean="0"/>
              <a:t>Procedure (actions &amp; motions) used by worker</a:t>
            </a:r>
          </a:p>
          <a:p>
            <a:pPr marL="1314450" lvl="2" indent="-457200" eaLnBrk="1" hangingPunct="1"/>
            <a:r>
              <a:rPr lang="en-US" dirty="0"/>
              <a:t>Tools </a:t>
            </a:r>
            <a:r>
              <a:rPr lang="en-US" dirty="0" smtClean="0"/>
              <a:t>(e.g. fixtures, gauges used)</a:t>
            </a:r>
          </a:p>
          <a:p>
            <a:pPr marL="1314450" lvl="2" indent="-457200" eaLnBrk="1" hangingPunct="1"/>
            <a:r>
              <a:rPr lang="en-US" dirty="0"/>
              <a:t>Equipment (</a:t>
            </a:r>
            <a:r>
              <a:rPr lang="en-US" dirty="0" smtClean="0"/>
              <a:t>machinery and safety)</a:t>
            </a:r>
          </a:p>
          <a:p>
            <a:pPr marL="1314450" lvl="2" indent="-457200" eaLnBrk="1" hangingPunct="1"/>
            <a:r>
              <a:rPr lang="en-US" dirty="0"/>
              <a:t>Workplace </a:t>
            </a:r>
            <a:r>
              <a:rPr lang="en-US" dirty="0" smtClean="0"/>
              <a:t>layout</a:t>
            </a:r>
          </a:p>
          <a:p>
            <a:pPr marL="1314450" lvl="2" indent="-457200" eaLnBrk="1" hangingPunct="1"/>
            <a:r>
              <a:rPr lang="en-US" dirty="0"/>
              <a:t>Irregular work </a:t>
            </a:r>
            <a:r>
              <a:rPr lang="en-US" dirty="0" smtClean="0"/>
              <a:t>elements</a:t>
            </a:r>
            <a:r>
              <a:rPr lang="en-US" dirty="0"/>
              <a:t> (tasks not performed every work cycle)</a:t>
            </a:r>
            <a:endParaRPr lang="en-US" dirty="0" smtClean="0"/>
          </a:p>
          <a:p>
            <a:pPr marL="1314450" lvl="2" indent="-457200" eaLnBrk="1" hangingPunct="1"/>
            <a:r>
              <a:rPr lang="en-US" dirty="0"/>
              <a:t>Working </a:t>
            </a:r>
            <a:r>
              <a:rPr lang="en-US" dirty="0" smtClean="0"/>
              <a:t>conditions (e.g. temperature, noise)</a:t>
            </a:r>
          </a:p>
          <a:p>
            <a:pPr marL="1314450" lvl="2" indent="-457200" eaLnBrk="1" hangingPunct="1"/>
            <a:r>
              <a:rPr lang="en-US" dirty="0"/>
              <a:t>Setup </a:t>
            </a:r>
            <a:r>
              <a:rPr lang="en-US" dirty="0" smtClean="0"/>
              <a:t>(e.g. physical tools</a:t>
            </a:r>
            <a:r>
              <a:rPr lang="en-US" dirty="0"/>
              <a:t>, </a:t>
            </a:r>
            <a:r>
              <a:rPr lang="en-US" dirty="0" smtClean="0"/>
              <a:t>setup time)</a:t>
            </a:r>
            <a:endParaRPr lang="en-US" dirty="0"/>
          </a:p>
          <a:p>
            <a:pPr marL="1314450" lvl="2" indent="-457200" eaLnBrk="1" hangingPunct="1"/>
            <a:endParaRPr lang="en-US" dirty="0" smtClean="0"/>
          </a:p>
          <a:p>
            <a:pPr marL="1314450" lvl="2" indent="-4572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8981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162800" cy="914400"/>
          </a:xfrm>
        </p:spPr>
        <p:txBody>
          <a:bodyPr/>
          <a:lstStyle/>
          <a:p>
            <a:pPr eaLnBrk="1" hangingPunct="1"/>
            <a:r>
              <a:rPr lang="en-US" dirty="0"/>
              <a:t>Introduction to Work Measurement</a:t>
            </a:r>
            <a:endParaRPr lang="en-US" b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447800"/>
            <a:ext cx="6400800" cy="4495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 smtClean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 smtClean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/>
          </a:p>
          <a:p>
            <a:pPr marL="514350" indent="-514350" eaLnBrk="1" hangingPunct="1">
              <a:buFont typeface="+mj-lt"/>
              <a:buAutoNum type="arabicPeriod" startAt="3"/>
            </a:pPr>
            <a:r>
              <a:rPr lang="en-US" sz="3200" b="1" i="1" dirty="0"/>
              <a:t>Allowances in </a:t>
            </a:r>
            <a:r>
              <a:rPr lang="en-US" sz="3200" b="1" i="1" dirty="0" smtClean="0"/>
              <a:t>Time Standards</a:t>
            </a:r>
            <a:endParaRPr 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8203376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Allowances in Time Standards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239000" cy="4495800"/>
          </a:xfrm>
        </p:spPr>
        <p:txBody>
          <a:bodyPr/>
          <a:lstStyle/>
          <a:p>
            <a:pPr eaLnBrk="1" hangingPunct="1"/>
            <a:r>
              <a:rPr lang="en-US" dirty="0" smtClean="0"/>
              <a:t>Allowance factor:</a:t>
            </a:r>
          </a:p>
          <a:p>
            <a:pPr lvl="1" eaLnBrk="1" hangingPunct="1"/>
            <a:r>
              <a:rPr lang="en-US" dirty="0" smtClean="0"/>
              <a:t>purpose: compensate </a:t>
            </a:r>
            <a:r>
              <a:rPr lang="en-US" dirty="0"/>
              <a:t>for </a:t>
            </a:r>
            <a:r>
              <a:rPr lang="en-US" dirty="0" smtClean="0"/>
              <a:t>lost </a:t>
            </a:r>
            <a:r>
              <a:rPr lang="en-US" dirty="0"/>
              <a:t>time by providing </a:t>
            </a:r>
            <a:r>
              <a:rPr lang="en-US" dirty="0" smtClean="0"/>
              <a:t>small </a:t>
            </a:r>
            <a:r>
              <a:rPr lang="en-US" dirty="0"/>
              <a:t>increment of “allowance time” in each </a:t>
            </a:r>
            <a:r>
              <a:rPr lang="en-US" dirty="0" smtClean="0"/>
              <a:t>cycle</a:t>
            </a:r>
          </a:p>
          <a:p>
            <a:pPr lvl="1" eaLnBrk="1" hangingPunct="1"/>
            <a:r>
              <a:rPr lang="en-US" dirty="0" smtClean="0">
                <a:sym typeface="Symbol"/>
              </a:rPr>
              <a:t> </a:t>
            </a:r>
            <a:r>
              <a:rPr lang="en-US" dirty="0" smtClean="0"/>
              <a:t>even </a:t>
            </a:r>
            <a:r>
              <a:rPr lang="en-US" dirty="0"/>
              <a:t>with </a:t>
            </a:r>
            <a:r>
              <a:rPr lang="en-US" dirty="0" smtClean="0"/>
              <a:t>time </a:t>
            </a:r>
            <a:r>
              <a:rPr lang="en-US" dirty="0"/>
              <a:t>losses, </a:t>
            </a:r>
            <a:r>
              <a:rPr lang="en-US" dirty="0" smtClean="0"/>
              <a:t>operator still able </a:t>
            </a:r>
            <a:r>
              <a:rPr lang="en-US" dirty="0"/>
              <a:t>to complete </a:t>
            </a:r>
            <a:r>
              <a:rPr lang="en-US" dirty="0" smtClean="0"/>
              <a:t>fair </a:t>
            </a:r>
            <a:r>
              <a:rPr lang="en-US" dirty="0"/>
              <a:t>day’s work during </a:t>
            </a:r>
            <a:r>
              <a:rPr lang="en-US" dirty="0" smtClean="0"/>
              <a:t>hours </a:t>
            </a:r>
            <a:r>
              <a:rPr lang="en-US" dirty="0"/>
              <a:t>of </a:t>
            </a:r>
            <a:r>
              <a:rPr lang="en-US" dirty="0" smtClean="0"/>
              <a:t>shift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Accounting </a:t>
            </a:r>
            <a:r>
              <a:rPr lang="en-US" dirty="0"/>
              <a:t>for Lost Time in the </a:t>
            </a:r>
            <a:r>
              <a:rPr lang="en-US" dirty="0" smtClean="0"/>
              <a:t>Workplace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1" t="28826" r="15441" b="29609"/>
          <a:stretch/>
        </p:blipFill>
        <p:spPr bwMode="auto">
          <a:xfrm>
            <a:off x="76200" y="2040694"/>
            <a:ext cx="8991600" cy="359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9968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239000" cy="4495800"/>
          </a:xfrm>
        </p:spPr>
        <p:txBody>
          <a:bodyPr/>
          <a:lstStyle/>
          <a:p>
            <a:pPr eaLnBrk="1" hangingPunct="1"/>
            <a:r>
              <a:rPr lang="en-US" dirty="0" smtClean="0"/>
              <a:t>Common allowances: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n-US" dirty="0" smtClean="0"/>
              <a:t>Scheduled </a:t>
            </a:r>
            <a:r>
              <a:rPr lang="en-US" dirty="0"/>
              <a:t>Break </a:t>
            </a:r>
            <a:r>
              <a:rPr lang="en-US" dirty="0" smtClean="0"/>
              <a:t>Periods</a:t>
            </a:r>
          </a:p>
          <a:p>
            <a:pPr marL="914400" lvl="1" indent="-457200" eaLnBrk="1" hangingPunct="1">
              <a:buFont typeface="+mj-lt"/>
              <a:buAutoNum type="arabicPeriod"/>
            </a:pPr>
            <a:r>
              <a:rPr lang="en-US" dirty="0" smtClean="0"/>
              <a:t>The PFD Allowance</a:t>
            </a:r>
          </a:p>
          <a:p>
            <a:pPr marL="914400" lvl="1" indent="-457200" eaLnBrk="1" hangingPunct="1">
              <a:buFont typeface="+mj-lt"/>
              <a:buAutoNum type="arabicPeriod"/>
            </a:pPr>
            <a:endParaRPr lang="en-US" dirty="0" smtClean="0"/>
          </a:p>
          <a:p>
            <a:pPr marL="514350" indent="-457200" eaLnBrk="1" hangingPunct="1"/>
            <a:r>
              <a:rPr lang="en-US" dirty="0" smtClean="0"/>
              <a:t>Other types of allowances </a:t>
            </a:r>
            <a:r>
              <a:rPr lang="en-US" dirty="0"/>
              <a:t>(less common</a:t>
            </a:r>
            <a:r>
              <a:rPr lang="en-US" dirty="0" smtClean="0"/>
              <a:t>):</a:t>
            </a:r>
          </a:p>
          <a:p>
            <a:pPr marL="914400" lvl="1" indent="-457200" eaLnBrk="1" hangingPunct="1">
              <a:buFont typeface="+mj-lt"/>
              <a:buAutoNum type="arabicPeriod" startAt="3"/>
            </a:pPr>
            <a:r>
              <a:rPr lang="en-US" dirty="0"/>
              <a:t>Contingency </a:t>
            </a:r>
            <a:r>
              <a:rPr lang="en-US" dirty="0" smtClean="0"/>
              <a:t>Allowances</a:t>
            </a:r>
          </a:p>
          <a:p>
            <a:pPr marL="914400" lvl="1" indent="-457200" eaLnBrk="1" hangingPunct="1">
              <a:buFont typeface="+mj-lt"/>
              <a:buAutoNum type="arabicPeriod" startAt="3"/>
            </a:pPr>
            <a:r>
              <a:rPr lang="en-US" dirty="0"/>
              <a:t>Policy </a:t>
            </a:r>
            <a:r>
              <a:rPr lang="en-US" dirty="0" smtClean="0"/>
              <a:t>Allowances</a:t>
            </a:r>
          </a:p>
        </p:txBody>
      </p:sp>
    </p:spTree>
    <p:extLst>
      <p:ext uri="{BB962C8B-B14F-4D97-AF65-F5344CB8AC3E}">
        <p14:creationId xmlns:p14="http://schemas.microsoft.com/office/powerpoint/2010/main" val="20981612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1628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Introduction to Work Measurement</a:t>
            </a:r>
            <a:endParaRPr lang="en-US" b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447800"/>
            <a:ext cx="6400800" cy="4495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 smtClean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 smtClean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/>
          </a:p>
          <a:p>
            <a:pPr marL="514350" indent="-514350" eaLnBrk="1" hangingPunct="1">
              <a:buFont typeface="+mj-lt"/>
              <a:buAutoNum type="arabicPeriod" startAt="2"/>
            </a:pPr>
            <a:r>
              <a:rPr lang="en-US" sz="3200" b="1" i="1" dirty="0"/>
              <a:t>Prerequisites for Valid Time</a:t>
            </a:r>
          </a:p>
        </p:txBody>
      </p:sp>
    </p:spTree>
    <p:extLst>
      <p:ext uri="{BB962C8B-B14F-4D97-AF65-F5344CB8AC3E}">
        <p14:creationId xmlns:p14="http://schemas.microsoft.com/office/powerpoint/2010/main" val="8203376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239000" cy="51816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en-US" b="1" dirty="0"/>
              <a:t>Scheduled Break </a:t>
            </a:r>
            <a:r>
              <a:rPr lang="en-US" b="1" dirty="0" smtClean="0"/>
              <a:t>Periods</a:t>
            </a:r>
            <a:r>
              <a:rPr lang="en-US" dirty="0" smtClean="0"/>
              <a:t>:</a:t>
            </a:r>
          </a:p>
          <a:p>
            <a:pPr lvl="1" eaLnBrk="1" hangingPunct="1"/>
            <a:r>
              <a:rPr lang="en-US" dirty="0"/>
              <a:t>planned periods set aside during </a:t>
            </a:r>
            <a:r>
              <a:rPr lang="en-US" dirty="0" smtClean="0"/>
              <a:t>shift </a:t>
            </a:r>
            <a:r>
              <a:rPr lang="en-US" dirty="0"/>
              <a:t>as break time from </a:t>
            </a:r>
            <a:r>
              <a:rPr lang="en-US" dirty="0" smtClean="0"/>
              <a:t>work</a:t>
            </a:r>
          </a:p>
          <a:p>
            <a:pPr lvl="1" eaLnBrk="1" hangingPunct="1"/>
            <a:r>
              <a:rPr lang="en-US" dirty="0" smtClean="0"/>
              <a:t>examples:</a:t>
            </a:r>
          </a:p>
          <a:p>
            <a:pPr lvl="2" eaLnBrk="1" hangingPunct="1"/>
            <a:r>
              <a:rPr lang="en-US" dirty="0" smtClean="0"/>
              <a:t>lunch breaks (noon </a:t>
            </a:r>
            <a:r>
              <a:rPr lang="en-US" dirty="0"/>
              <a:t>–</a:t>
            </a:r>
            <a:r>
              <a:rPr lang="en-US" dirty="0" smtClean="0"/>
              <a:t> 12:30 PM)</a:t>
            </a:r>
          </a:p>
          <a:p>
            <a:pPr lvl="2" eaLnBrk="1" hangingPunct="1"/>
            <a:r>
              <a:rPr lang="en-US" dirty="0"/>
              <a:t>rest </a:t>
            </a:r>
            <a:r>
              <a:rPr lang="en-US" dirty="0" smtClean="0"/>
              <a:t>breaks (paid)</a:t>
            </a:r>
          </a:p>
          <a:p>
            <a:pPr lvl="3" eaLnBrk="1" hangingPunct="1"/>
            <a:r>
              <a:rPr lang="en-US" dirty="0" smtClean="0"/>
              <a:t>1 mid-morning; 1 mid-afternoon</a:t>
            </a:r>
          </a:p>
          <a:p>
            <a:pPr lvl="3" eaLnBrk="1" hangingPunct="1"/>
            <a:r>
              <a:rPr lang="en-US" dirty="0" smtClean="0"/>
              <a:t>usu. last ~15 min. each</a:t>
            </a:r>
          </a:p>
          <a:p>
            <a:pPr lvl="2" eaLnBrk="1" hangingPunct="1"/>
            <a:r>
              <a:rPr lang="en-US" dirty="0" smtClean="0"/>
              <a:t>Here: total </a:t>
            </a:r>
            <a:r>
              <a:rPr lang="en-US" dirty="0"/>
              <a:t>paid </a:t>
            </a:r>
            <a:r>
              <a:rPr lang="en-US" dirty="0" err="1" smtClean="0"/>
              <a:t>hrs</a:t>
            </a:r>
            <a:r>
              <a:rPr lang="en-US" dirty="0" smtClean="0"/>
              <a:t> (8 AM – 4:30 PM) = 8*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21242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239000" cy="5334000"/>
              </a:xfrm>
            </p:spPr>
            <p:txBody>
              <a:bodyPr/>
              <a:lstStyle/>
              <a:p>
                <a:pPr marL="457200" indent="-457200" eaLnBrk="1" hangingPunct="1">
                  <a:buFont typeface="+mj-lt"/>
                  <a:buAutoNum type="arabicPeriod" startAt="2"/>
                </a:pPr>
                <a:r>
                  <a:rPr lang="en-US" b="1" dirty="0"/>
                  <a:t>The PFD </a:t>
                </a:r>
                <a:r>
                  <a:rPr lang="en-US" b="1" dirty="0" smtClean="0"/>
                  <a:t>Allowance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𝑝𝑓𝑑</m:t>
                        </m:r>
                      </m:sub>
                    </m:sSub>
                  </m:oMath>
                </a14:m>
                <a:r>
                  <a:rPr lang="en-US" dirty="0" smtClean="0"/>
                  <a:t>: used in </a:t>
                </a:r>
                <a:r>
                  <a:rPr lang="en-US" dirty="0"/>
                  <a:t>converting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 into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𝑇</m:t>
                    </m:r>
                    <m:r>
                      <a:rPr lang="en-US" i="1" baseline="-25000" dirty="0" err="1">
                        <a:latin typeface="Cambria Math"/>
                      </a:rPr>
                      <m:t>𝑠𝑡𝑑</m:t>
                    </m:r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 smtClean="0"/>
                  <a:t>Can </a:t>
                </a:r>
                <a:r>
                  <a:rPr lang="en-US" dirty="0"/>
                  <a:t>be </a:t>
                </a:r>
                <a:r>
                  <a:rPr lang="en-US" dirty="0" smtClean="0"/>
                  <a:t>work </a:t>
                </a:r>
                <a:r>
                  <a:rPr lang="en-US" dirty="0"/>
                  <a:t>related </a:t>
                </a:r>
                <a:r>
                  <a:rPr lang="en-US" dirty="0" smtClean="0"/>
                  <a:t>or </a:t>
                </a:r>
                <a:r>
                  <a:rPr lang="en-US" dirty="0"/>
                  <a:t>non-work </a:t>
                </a:r>
                <a:r>
                  <a:rPr lang="en-US" dirty="0" smtClean="0"/>
                  <a:t>related</a:t>
                </a:r>
              </a:p>
              <a:p>
                <a:pPr lvl="2" eaLnBrk="1" hangingPunct="1"/>
                <a:r>
                  <a:rPr lang="en-US" dirty="0" smtClean="0"/>
                  <a:t>Personal time:</a:t>
                </a:r>
              </a:p>
              <a:p>
                <a:pPr lvl="2" eaLnBrk="1" hangingPunct="1"/>
                <a:r>
                  <a:rPr lang="en-US" dirty="0" smtClean="0"/>
                  <a:t>Fatigue allowance</a:t>
                </a:r>
              </a:p>
              <a:p>
                <a:pPr lvl="2" eaLnBrk="1" hangingPunct="1"/>
                <a:r>
                  <a:rPr lang="en-US" dirty="0" smtClean="0"/>
                  <a:t>Delays</a:t>
                </a:r>
              </a:p>
              <a:p>
                <a:pPr lvl="2" eaLnBrk="1" hangingPunct="1"/>
                <a:r>
                  <a:rPr lang="en-US" dirty="0" smtClean="0"/>
                  <a:t>P, F, D allowances combined into: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𝑝𝑓𝑑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b="1" dirty="0"/>
                  <a:t>Personal time</a:t>
                </a:r>
                <a:r>
                  <a:rPr lang="en-US" dirty="0"/>
                  <a:t>:</a:t>
                </a:r>
              </a:p>
              <a:p>
                <a:pPr lvl="2" eaLnBrk="1" hangingPunct="1"/>
                <a:r>
                  <a:rPr lang="en-US" dirty="0"/>
                  <a:t>e.g.: restroom breaks, phone calls, water fountain visits, etc.</a:t>
                </a:r>
              </a:p>
              <a:p>
                <a:pPr lvl="2" eaLnBrk="1" hangingPunct="1"/>
                <a:r>
                  <a:rPr lang="en-US" dirty="0"/>
                  <a:t>typical allowance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= </m:t>
                    </m:r>
                    <m:r>
                      <a:rPr lang="en-US" i="1" dirty="0">
                        <a:latin typeface="Cambria Math"/>
                      </a:rPr>
                      <m:t>5</m:t>
                    </m:r>
                    <m:r>
                      <a:rPr lang="en-US" i="1" dirty="0">
                        <a:latin typeface="Cambria Math"/>
                      </a:rPr>
                      <m:t>%</m:t>
                    </m:r>
                  </m:oMath>
                </a14:m>
                <a:endParaRPr lang="en-US" dirty="0"/>
              </a:p>
              <a:p>
                <a:pPr lvl="2" eaLnBrk="1" hangingPunct="1"/>
                <a:endParaRPr lang="en-US" dirty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239000" cy="5334000"/>
              </a:xfrm>
              <a:blipFill rotWithShape="1">
                <a:blip r:embed="rId3"/>
                <a:stretch>
                  <a:fillRect l="-1179" t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74963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239000" cy="5105400"/>
              </a:xfrm>
            </p:spPr>
            <p:txBody>
              <a:bodyPr/>
              <a:lstStyle/>
              <a:p>
                <a:pPr marL="457200" indent="-457200" eaLnBrk="1" hangingPunct="1">
                  <a:buFont typeface="+mj-lt"/>
                  <a:buAutoNum type="arabicPeriod" startAt="2"/>
                </a:pPr>
                <a:r>
                  <a:rPr lang="en-US" b="1" dirty="0"/>
                  <a:t>The PFD </a:t>
                </a:r>
                <a:r>
                  <a:rPr lang="en-US" b="1" dirty="0" smtClean="0"/>
                  <a:t>Allowance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lvl="1" eaLnBrk="1" hangingPunct="1"/>
                <a:r>
                  <a:rPr lang="en-US" b="1" dirty="0" smtClean="0"/>
                  <a:t>Fatigue</a:t>
                </a:r>
                <a:r>
                  <a:rPr lang="en-US" dirty="0" smtClean="0"/>
                  <a:t>/rest </a:t>
                </a:r>
                <a:r>
                  <a:rPr lang="en-US" b="1" dirty="0" smtClean="0"/>
                  <a:t>allowance:</a:t>
                </a:r>
              </a:p>
              <a:p>
                <a:pPr lvl="2" eaLnBrk="1" hangingPunct="1"/>
                <a:r>
                  <a:rPr lang="en-US" dirty="0" smtClean="0"/>
                  <a:t>must be taken</a:t>
                </a:r>
              </a:p>
              <a:p>
                <a:pPr lvl="2" eaLnBrk="1" hangingPunct="1"/>
                <a:r>
                  <a:rPr lang="en-US" dirty="0" smtClean="0"/>
                  <a:t>used to overcome </a:t>
                </a:r>
                <a:r>
                  <a:rPr lang="en-US" dirty="0">
                    <a:hlinkClick r:id="rId3" action="ppaction://hlinksldjump"/>
                  </a:rPr>
                  <a:t>fatigue</a:t>
                </a:r>
                <a:r>
                  <a:rPr lang="en-US" dirty="0"/>
                  <a:t> due to work-related stresses </a:t>
                </a:r>
                <a:r>
                  <a:rPr lang="en-US" dirty="0" smtClean="0"/>
                  <a:t>&amp; conditions</a:t>
                </a:r>
              </a:p>
              <a:p>
                <a:pPr lvl="2" eaLnBrk="1" hangingPunct="1"/>
                <a:r>
                  <a:rPr lang="en-US" dirty="0" smtClean="0"/>
                  <a:t>e.g. work requiring physiologically significant </a:t>
                </a:r>
                <a:r>
                  <a:rPr lang="en-US" dirty="0"/>
                  <a:t>metabolic </a:t>
                </a:r>
                <a:r>
                  <a:rPr lang="en-US" dirty="0" smtClean="0"/>
                  <a:t>energy</a:t>
                </a:r>
              </a:p>
              <a:p>
                <a:pPr lvl="2" eaLnBrk="1" hangingPunct="1"/>
                <a:r>
                  <a:rPr lang="en-US" dirty="0" smtClean="0"/>
                  <a:t>allowance:</a:t>
                </a:r>
              </a:p>
              <a:p>
                <a:pPr lvl="3" eaLnBrk="1" hangingPunct="1"/>
                <a:r>
                  <a:rPr lang="en-US" dirty="0" smtClean="0"/>
                  <a:t>fatigue in light – medium work: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5</m:t>
                    </m:r>
                    <m:r>
                      <a:rPr lang="en-US" i="1" dirty="0" smtClean="0">
                        <a:latin typeface="Cambria Math"/>
                      </a:rPr>
                      <m:t>%</m:t>
                    </m:r>
                  </m:oMath>
                </a14:m>
                <a:endParaRPr lang="en-US" dirty="0" smtClean="0"/>
              </a:p>
              <a:p>
                <a:pPr lvl="3" eaLnBrk="1" hangingPunct="1"/>
                <a:r>
                  <a:rPr lang="en-US" dirty="0" smtClean="0"/>
                  <a:t>fatigue </a:t>
                </a:r>
                <a:r>
                  <a:rPr lang="en-US" dirty="0"/>
                  <a:t>in </a:t>
                </a:r>
                <a:r>
                  <a:rPr lang="en-US" dirty="0" smtClean="0"/>
                  <a:t>heavy work: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≥</m:t>
                    </m:r>
                    <m:r>
                      <a:rPr lang="en-US" i="1" dirty="0" smtClean="0">
                        <a:latin typeface="Cambria Math"/>
                      </a:rPr>
                      <m:t>20</m:t>
                    </m:r>
                    <m:r>
                      <a:rPr lang="en-US" i="1" dirty="0">
                        <a:latin typeface="Cambria Math"/>
                      </a:rPr>
                      <m:t>%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239000" cy="5105400"/>
              </a:xfrm>
              <a:blipFill rotWithShape="1">
                <a:blip r:embed="rId4"/>
                <a:stretch>
                  <a:fillRect l="-1179" t="-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20261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1" t="27683" r="17072" b="45185"/>
          <a:stretch/>
        </p:blipFill>
        <p:spPr bwMode="auto">
          <a:xfrm>
            <a:off x="76200" y="2438400"/>
            <a:ext cx="9013946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3864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239000" cy="53340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2"/>
            </a:pPr>
            <a:r>
              <a:rPr lang="en-US" b="1" dirty="0"/>
              <a:t>The PFD </a:t>
            </a:r>
            <a:r>
              <a:rPr lang="en-US" b="1" dirty="0" smtClean="0"/>
              <a:t>Allowance</a:t>
            </a:r>
            <a:r>
              <a:rPr lang="en-US" dirty="0" smtClean="0"/>
              <a:t>:</a:t>
            </a:r>
            <a:endParaRPr lang="en-US" dirty="0"/>
          </a:p>
          <a:p>
            <a:pPr lvl="1" eaLnBrk="1" hangingPunct="1"/>
            <a:r>
              <a:rPr lang="en-US" b="1" dirty="0" smtClean="0"/>
              <a:t>Delays:</a:t>
            </a:r>
          </a:p>
          <a:p>
            <a:pPr lvl="2" eaLnBrk="1" hangingPunct="1"/>
            <a:r>
              <a:rPr lang="en-US" dirty="0"/>
              <a:t>occur at random times </a:t>
            </a:r>
            <a:r>
              <a:rPr lang="en-US" dirty="0" smtClean="0"/>
              <a:t>during day</a:t>
            </a:r>
          </a:p>
          <a:p>
            <a:pPr lvl="2" eaLnBrk="1" hangingPunct="1"/>
            <a:r>
              <a:rPr lang="en-US" dirty="0"/>
              <a:t>usually refer </a:t>
            </a:r>
            <a:r>
              <a:rPr lang="en-US" dirty="0" smtClean="0"/>
              <a:t>to</a:t>
            </a:r>
          </a:p>
          <a:p>
            <a:pPr lvl="3" eaLnBrk="1" hangingPunct="1"/>
            <a:r>
              <a:rPr lang="en-US" dirty="0" smtClean="0">
                <a:hlinkClick r:id="rId3" action="ppaction://hlinksldjump"/>
              </a:rPr>
              <a:t>work-related events</a:t>
            </a:r>
            <a:endParaRPr lang="en-US" dirty="0" smtClean="0"/>
          </a:p>
          <a:p>
            <a:pPr lvl="3" eaLnBrk="1" hangingPunct="1"/>
            <a:r>
              <a:rPr lang="en-US" dirty="0" smtClean="0"/>
              <a:t>delays: responsibility </a:t>
            </a:r>
            <a:r>
              <a:rPr lang="en-US" dirty="0"/>
              <a:t>of </a:t>
            </a:r>
            <a:r>
              <a:rPr lang="en-US" dirty="0" smtClean="0"/>
              <a:t>management</a:t>
            </a:r>
          </a:p>
          <a:p>
            <a:pPr lvl="2" eaLnBrk="1" hangingPunct="1"/>
            <a:r>
              <a:rPr lang="en-US" dirty="0" smtClean="0"/>
              <a:t>examples:</a:t>
            </a:r>
          </a:p>
          <a:p>
            <a:pPr lvl="3" eaLnBrk="1" hangingPunct="1"/>
            <a:r>
              <a:rPr lang="en-US" dirty="0" smtClean="0"/>
              <a:t>machine breakdown</a:t>
            </a:r>
          </a:p>
          <a:p>
            <a:pPr lvl="3" eaLnBrk="1" hangingPunct="1"/>
            <a:r>
              <a:rPr lang="en-US" dirty="0"/>
              <a:t>waiting for parts or </a:t>
            </a:r>
            <a:r>
              <a:rPr lang="en-US" dirty="0" smtClean="0"/>
              <a:t>tools</a:t>
            </a:r>
          </a:p>
          <a:p>
            <a:pPr lvl="3" eaLnBrk="1" hangingPunct="1"/>
            <a:r>
              <a:rPr lang="en-US" dirty="0" smtClean="0"/>
              <a:t>waiting </a:t>
            </a:r>
            <a:r>
              <a:rPr lang="en-US" dirty="0"/>
              <a:t>for </a:t>
            </a:r>
            <a:r>
              <a:rPr lang="en-US" dirty="0" smtClean="0"/>
              <a:t>elevator</a:t>
            </a:r>
          </a:p>
          <a:p>
            <a:pPr lvl="3" eaLnBrk="1" hangingPunct="1"/>
            <a:r>
              <a:rPr lang="en-US" dirty="0" smtClean="0"/>
              <a:t>waiting </a:t>
            </a:r>
            <a:r>
              <a:rPr lang="en-US" dirty="0"/>
              <a:t>for </a:t>
            </a:r>
            <a:r>
              <a:rPr lang="en-US" dirty="0" smtClean="0"/>
              <a:t>foreman’s instructions</a:t>
            </a:r>
          </a:p>
          <a:p>
            <a:pPr lvl="2" eaLnBrk="1" hangingPunct="1"/>
            <a:r>
              <a:rPr lang="en-US" dirty="0" smtClean="0"/>
              <a:t>harder to find than </a:t>
            </a:r>
            <a:r>
              <a:rPr lang="en-US" i="1" dirty="0" smtClean="0"/>
              <a:t>P</a:t>
            </a:r>
            <a:r>
              <a:rPr lang="en-US" dirty="0" smtClean="0"/>
              <a:t> or </a:t>
            </a:r>
            <a:r>
              <a:rPr lang="en-US" i="1" dirty="0" smtClean="0"/>
              <a:t>F</a:t>
            </a:r>
            <a:r>
              <a:rPr lang="en-US" dirty="0" smtClean="0"/>
              <a:t> delays*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7309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391400" cy="5334000"/>
              </a:xfrm>
            </p:spPr>
            <p:txBody>
              <a:bodyPr/>
              <a:lstStyle/>
              <a:p>
                <a:pPr marL="457200" indent="-457200" eaLnBrk="1" hangingPunct="1">
                  <a:buFont typeface="+mj-lt"/>
                  <a:buAutoNum type="arabicPeriod" startAt="3"/>
                </a:pPr>
                <a:r>
                  <a:rPr lang="en-US" b="1" dirty="0"/>
                  <a:t>Contingency </a:t>
                </a:r>
                <a:r>
                  <a:rPr lang="en-US" b="1" dirty="0" smtClean="0"/>
                  <a:t>Allowances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lvl="1" eaLnBrk="1" hangingPunct="1"/>
                <a:r>
                  <a:rPr lang="en-US" dirty="0" smtClean="0"/>
                  <a:t>usu. due to some problem </a:t>
                </a:r>
                <a:r>
                  <a:rPr lang="en-US" dirty="0"/>
                  <a:t>with </a:t>
                </a:r>
                <a:r>
                  <a:rPr lang="en-US" dirty="0" smtClean="0"/>
                  <a:t>task or production equipment </a:t>
                </a:r>
                <a:r>
                  <a:rPr lang="en-US" dirty="0"/>
                  <a:t>used to perform </a:t>
                </a:r>
                <a:r>
                  <a:rPr lang="en-US" dirty="0" smtClean="0"/>
                  <a:t>it</a:t>
                </a:r>
              </a:p>
              <a:p>
                <a:pPr lvl="1" eaLnBrk="1" hangingPunct="1"/>
                <a:r>
                  <a:rPr lang="en-US" dirty="0"/>
                  <a:t>should not be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&gt; </m:t>
                    </m:r>
                    <m:r>
                      <a:rPr lang="en-US" i="1" dirty="0" smtClean="0">
                        <a:latin typeface="Cambria Math"/>
                      </a:rPr>
                      <m:t>5</m:t>
                    </m:r>
                    <m:r>
                      <a:rPr lang="en-US" i="1" dirty="0">
                        <a:latin typeface="Cambria Math"/>
                      </a:rPr>
                      <m:t>%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391400" cy="5334000"/>
              </a:xfrm>
              <a:blipFill rotWithShape="1">
                <a:blip r:embed="rId3"/>
                <a:stretch>
                  <a:fillRect l="-1155" t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7" t="29725" r="15357" b="29556"/>
          <a:stretch/>
        </p:blipFill>
        <p:spPr bwMode="auto">
          <a:xfrm>
            <a:off x="304800" y="3200400"/>
            <a:ext cx="8678092" cy="341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9028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391400" cy="53340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4"/>
            </a:pPr>
            <a:r>
              <a:rPr lang="en-US" b="1" dirty="0"/>
              <a:t>Policy </a:t>
            </a:r>
            <a:r>
              <a:rPr lang="en-US" b="1" dirty="0" smtClean="0"/>
              <a:t>Allowances</a:t>
            </a:r>
            <a:r>
              <a:rPr lang="en-US" dirty="0" smtClean="0"/>
              <a:t>:</a:t>
            </a:r>
            <a:endParaRPr lang="en-US" dirty="0"/>
          </a:p>
          <a:p>
            <a:pPr lvl="1" eaLnBrk="1" hangingPunct="1"/>
            <a:r>
              <a:rPr lang="en-US" dirty="0"/>
              <a:t>cover special work situations associated with </a:t>
            </a:r>
            <a:r>
              <a:rPr lang="en-US" dirty="0" smtClean="0"/>
              <a:t> </a:t>
            </a:r>
            <a:r>
              <a:rPr lang="en-US" dirty="0"/>
              <a:t>wage incentive </a:t>
            </a:r>
            <a:r>
              <a:rPr lang="en-US" dirty="0" smtClean="0"/>
              <a:t>system</a:t>
            </a:r>
          </a:p>
          <a:p>
            <a:pPr lvl="1" eaLnBrk="1" hangingPunct="1"/>
            <a:r>
              <a:rPr lang="en-US" dirty="0"/>
              <a:t>e.g.: machine </a:t>
            </a:r>
            <a:r>
              <a:rPr lang="en-US" dirty="0" smtClean="0"/>
              <a:t>allowance:</a:t>
            </a:r>
          </a:p>
          <a:p>
            <a:pPr lvl="2" eaLnBrk="1" hangingPunct="1"/>
            <a:r>
              <a:rPr lang="en-US" dirty="0" smtClean="0"/>
              <a:t>added </a:t>
            </a:r>
            <a:r>
              <a:rPr lang="en-US" dirty="0"/>
              <a:t>to </a:t>
            </a:r>
            <a:r>
              <a:rPr lang="en-US" dirty="0" smtClean="0"/>
              <a:t>machine-paced </a:t>
            </a:r>
            <a:r>
              <a:rPr lang="en-US" dirty="0"/>
              <a:t>portion of </a:t>
            </a:r>
            <a:r>
              <a:rPr lang="en-US" dirty="0" smtClean="0"/>
              <a:t>work </a:t>
            </a:r>
            <a:r>
              <a:rPr lang="en-US" dirty="0"/>
              <a:t>cycle in </a:t>
            </a:r>
            <a:r>
              <a:rPr lang="en-US" dirty="0" smtClean="0"/>
              <a:t>operation </a:t>
            </a:r>
            <a:r>
              <a:rPr lang="en-US" dirty="0"/>
              <a:t>of </a:t>
            </a:r>
            <a:r>
              <a:rPr lang="en-US" dirty="0" smtClean="0"/>
              <a:t>worker-machine system</a:t>
            </a:r>
          </a:p>
          <a:p>
            <a:pPr lvl="2" eaLnBrk="1" hangingPunct="1"/>
            <a:r>
              <a:rPr lang="en-US" dirty="0" smtClean="0"/>
              <a:t>provides opportunity </a:t>
            </a:r>
            <a:r>
              <a:rPr lang="en-US" dirty="0"/>
              <a:t>for </a:t>
            </a:r>
            <a:r>
              <a:rPr lang="en-US" dirty="0" smtClean="0"/>
              <a:t>worker </a:t>
            </a:r>
            <a:r>
              <a:rPr lang="en-US" dirty="0"/>
              <a:t>to maintain a high rate of </a:t>
            </a:r>
            <a:r>
              <a:rPr lang="en-US" dirty="0" smtClean="0"/>
              <a:t>earnings</a:t>
            </a:r>
          </a:p>
          <a:p>
            <a:pPr lvl="1" eaLnBrk="1" hangingPunct="1"/>
            <a:r>
              <a:rPr lang="en-US" dirty="0" smtClean="0"/>
              <a:t>other types </a:t>
            </a:r>
            <a:r>
              <a:rPr lang="en-US" dirty="0"/>
              <a:t>of </a:t>
            </a:r>
            <a:r>
              <a:rPr lang="en-US" dirty="0" smtClean="0"/>
              <a:t>policy allowances:</a:t>
            </a:r>
          </a:p>
          <a:p>
            <a:pPr lvl="2" eaLnBrk="1" hangingPunct="1"/>
            <a:r>
              <a:rPr lang="en-US" dirty="0"/>
              <a:t>training allowances (teaching other </a:t>
            </a:r>
            <a:r>
              <a:rPr lang="en-US" dirty="0" smtClean="0"/>
              <a:t>workers)</a:t>
            </a:r>
          </a:p>
          <a:p>
            <a:pPr lvl="2" eaLnBrk="1" hangingPunct="1"/>
            <a:r>
              <a:rPr lang="en-US" dirty="0"/>
              <a:t>learning allowances (new </a:t>
            </a:r>
            <a:r>
              <a:rPr lang="en-US" dirty="0" smtClean="0"/>
              <a:t>employees)</a:t>
            </a:r>
          </a:p>
        </p:txBody>
      </p:sp>
    </p:spTree>
    <p:extLst>
      <p:ext uri="{BB962C8B-B14F-4D97-AF65-F5344CB8AC3E}">
        <p14:creationId xmlns:p14="http://schemas.microsoft.com/office/powerpoint/2010/main" val="18905653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391400" cy="5334000"/>
              </a:xfrm>
            </p:spPr>
            <p:txBody>
              <a:bodyPr/>
              <a:lstStyle/>
              <a:p>
                <a:pPr marL="457200" indent="-457200" eaLnBrk="1" hangingPunct="1">
                  <a:buFont typeface="+mj-lt"/>
                  <a:buAutoNum type="arabicPeriod" startAt="4"/>
                </a:pPr>
                <a:r>
                  <a:rPr lang="en-US" b="1" dirty="0" smtClean="0"/>
                  <a:t>Policy Allowances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457200" lvl="1" indent="0" algn="ctr" eaLnBrk="1" hangingPunct="1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𝑠𝑡𝑑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 </m:t>
                    </m:r>
                    <m:r>
                      <a:rPr lang="en-US" i="1" dirty="0" smtClean="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𝑛𝑤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 </m:t>
                    </m:r>
                    <m:r>
                      <a:rPr lang="en-US" i="1" dirty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1</m:t>
                    </m:r>
                    <m:r>
                      <a:rPr lang="en-US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𝑝𝑓𝑑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)+</m:t>
                    </m:r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 </m:t>
                    </m:r>
                    <m:r>
                      <a:rPr lang="en-US" i="1" dirty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1</m:t>
                    </m:r>
                    <m:r>
                      <a:rPr lang="en-US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	</a:t>
                </a:r>
                <a:endParaRPr lang="en-US" dirty="0" smtClean="0"/>
              </a:p>
              <a:p>
                <a:pPr marL="457200" lvl="1" indent="0" algn="ctr" eaLnBrk="1" hangingPunct="1">
                  <a:buNone/>
                </a:pPr>
                <a:endParaRPr lang="en-US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𝑤</m:t>
                        </m:r>
                      </m:sub>
                    </m:sSub>
                  </m:oMath>
                </a14:m>
                <a:r>
                  <a:rPr lang="en-US" dirty="0"/>
                  <a:t>: normal time of </a:t>
                </a:r>
                <a:r>
                  <a:rPr lang="en-US" dirty="0" smtClean="0"/>
                  <a:t>worker </a:t>
                </a:r>
                <a:r>
                  <a:rPr lang="en-US" dirty="0"/>
                  <a:t>during the worker-controlled portion of the cycle, min</a:t>
                </a:r>
                <a:endParaRPr lang="en-US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𝑝𝑓𝑑</m:t>
                        </m:r>
                      </m:sub>
                    </m:sSub>
                  </m:oMath>
                </a14:m>
                <a:r>
                  <a:rPr lang="en-US" dirty="0"/>
                  <a:t>: </a:t>
                </a:r>
                <a:r>
                  <a:rPr lang="en-US" dirty="0" smtClean="0"/>
                  <a:t>PFD allowance</a:t>
                </a:r>
                <a:endParaRPr lang="en-US" i="1" dirty="0" smtClean="0">
                  <a:latin typeface="Cambria Math"/>
                </a:endParaRP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>
                    <a:latin typeface="Cambria Math"/>
                  </a:rPr>
                  <a:t>: </a:t>
                </a:r>
                <a:r>
                  <a:rPr lang="en-US" dirty="0"/>
                  <a:t>machine cycle time, </a:t>
                </a:r>
                <a:r>
                  <a:rPr lang="en-US" dirty="0" smtClean="0"/>
                  <a:t>min</a:t>
                </a:r>
                <a:endParaRPr lang="en-US" dirty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/>
                  <a:t>: machine </a:t>
                </a:r>
                <a:r>
                  <a:rPr lang="en-US" dirty="0" smtClean="0"/>
                  <a:t>allowance</a:t>
                </a:r>
              </a:p>
              <a:p>
                <a:pPr lvl="2" eaLnBrk="1" hangingPunct="1"/>
                <a:r>
                  <a:rPr lang="en-US" dirty="0"/>
                  <a:t>If company policy does not recognize </a:t>
                </a:r>
                <a:r>
                  <a:rPr lang="en-US" dirty="0" smtClean="0"/>
                  <a:t>separate </a:t>
                </a:r>
                <a:r>
                  <a:rPr lang="en-US" dirty="0"/>
                  <a:t>machine </a:t>
                </a:r>
                <a:r>
                  <a:rPr lang="en-US" dirty="0" smtClean="0"/>
                  <a:t>allowance </a:t>
                </a:r>
                <a:r>
                  <a:rPr lang="en-US" dirty="0" smtClean="0">
                    <a:sym typeface="Symbol"/>
                  </a:rPr>
                  <a:t></a:t>
                </a:r>
                <a:endParaRPr lang="en-US" dirty="0" smtClean="0"/>
              </a:p>
              <a:p>
                <a:pPr lvl="3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r>
                      <a:rPr lang="en-US" b="0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en-US" dirty="0" smtClean="0"/>
                  <a:t>,</a:t>
                </a:r>
                <a:r>
                  <a:rPr lang="en-US" dirty="0"/>
                  <a:t> </a:t>
                </a:r>
                <a:r>
                  <a:rPr lang="en-US" dirty="0" smtClean="0"/>
                  <a:t>or </a:t>
                </a:r>
              </a:p>
              <a:p>
                <a:pPr lvl="3" eaLnBrk="1" hangingPunct="1"/>
                <a:r>
                  <a:rPr lang="en-US" dirty="0" smtClean="0"/>
                  <a:t>set </a:t>
                </a:r>
                <a:r>
                  <a:rPr lang="en-US" dirty="0"/>
                  <a:t>equal to </a:t>
                </a:r>
                <a:r>
                  <a:rPr lang="en-US" dirty="0" smtClean="0"/>
                  <a:t>value </a:t>
                </a:r>
                <a:r>
                  <a:rPr lang="en-US" dirty="0"/>
                  <a:t>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𝑝𝑓𝑑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391400" cy="5334000"/>
              </a:xfrm>
              <a:blipFill rotWithShape="1">
                <a:blip r:embed="rId3"/>
                <a:stretch>
                  <a:fillRect l="-1155" t="-800" b="-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01322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391400" cy="53340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4"/>
            </a:pPr>
            <a:r>
              <a:rPr lang="en-US" b="1" dirty="0" smtClean="0"/>
              <a:t>Policy Allowances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2" t="15047" r="17238" b="61588"/>
          <a:stretch/>
        </p:blipFill>
        <p:spPr bwMode="auto">
          <a:xfrm>
            <a:off x="152400" y="2667000"/>
            <a:ext cx="8743119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9172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Allowances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391400" cy="53340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4"/>
            </a:pPr>
            <a:r>
              <a:rPr lang="en-US" b="1" dirty="0" smtClean="0"/>
              <a:t>Policy Allowances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2" t="41016" r="17000" b="35190"/>
          <a:stretch/>
        </p:blipFill>
        <p:spPr bwMode="auto">
          <a:xfrm>
            <a:off x="152400" y="2895600"/>
            <a:ext cx="880576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9013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Prerequisites for Valid Time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239000" cy="51816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In order to establish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𝑇</m:t>
                    </m:r>
                    <m:r>
                      <a:rPr lang="en-US" i="1" baseline="-25000" dirty="0" err="1">
                        <a:latin typeface="Cambria Math"/>
                      </a:rPr>
                      <m:t>𝑠𝑡𝑑</m:t>
                    </m:r>
                  </m:oMath>
                </a14:m>
                <a:r>
                  <a:rPr lang="en-US" dirty="0"/>
                  <a:t> for </a:t>
                </a:r>
                <a:r>
                  <a:rPr lang="en-US" dirty="0" smtClean="0"/>
                  <a:t>task, following factors must be standardized:</a:t>
                </a:r>
              </a:p>
              <a:p>
                <a:pPr marL="914400" lvl="1" indent="-457200" eaLnBrk="1" hangingPunct="1">
                  <a:buFont typeface="+mj-lt"/>
                  <a:buAutoNum type="arabicPeriod"/>
                </a:pPr>
                <a:r>
                  <a:rPr lang="en-US" dirty="0" smtClean="0"/>
                  <a:t>Task is performed by </a:t>
                </a:r>
                <a:r>
                  <a:rPr lang="en-US" b="1" i="1" dirty="0" smtClean="0"/>
                  <a:t>average worker</a:t>
                </a:r>
              </a:p>
              <a:p>
                <a:pPr marL="914400" lvl="1" indent="-457200" eaLnBrk="1" hangingPunct="1">
                  <a:buFont typeface="+mj-lt"/>
                  <a:buAutoNum type="arabicPeriod"/>
                </a:pPr>
                <a:r>
                  <a:rPr lang="en-US" dirty="0" smtClean="0"/>
                  <a:t>Worker’s pace represents </a:t>
                </a:r>
                <a:r>
                  <a:rPr lang="en-US" b="1" i="1" dirty="0" smtClean="0"/>
                  <a:t>standard performance</a:t>
                </a:r>
              </a:p>
              <a:p>
                <a:pPr marL="914400" lvl="1" indent="-457200" eaLnBrk="1" hangingPunct="1">
                  <a:buFont typeface="+mj-lt"/>
                  <a:buAutoNum type="arabicPeriod"/>
                </a:pPr>
                <a:r>
                  <a:rPr lang="en-US" dirty="0" smtClean="0"/>
                  <a:t>Worker uses </a:t>
                </a:r>
                <a:r>
                  <a:rPr lang="en-US" b="1" i="1" dirty="0" smtClean="0"/>
                  <a:t>standard method</a:t>
                </a:r>
              </a:p>
              <a:p>
                <a:pPr marL="914400" lvl="1" indent="-457200" eaLnBrk="1" hangingPunct="1">
                  <a:buFont typeface="+mj-lt"/>
                  <a:buAutoNum type="arabicPeriod"/>
                </a:pPr>
                <a:r>
                  <a:rPr lang="en-US" dirty="0" smtClean="0"/>
                  <a:t>Task </a:t>
                </a:r>
                <a:r>
                  <a:rPr lang="en-US" dirty="0"/>
                  <a:t>is performed on </a:t>
                </a:r>
                <a:r>
                  <a:rPr lang="en-US" b="1" i="1" dirty="0" smtClean="0"/>
                  <a:t>standard </a:t>
                </a:r>
                <a:r>
                  <a:rPr lang="en-US" b="1" i="1" dirty="0"/>
                  <a:t>work unit</a:t>
                </a:r>
                <a:r>
                  <a:rPr lang="en-US" dirty="0"/>
                  <a:t> that is </a:t>
                </a:r>
                <a:r>
                  <a:rPr lang="en-US" dirty="0" smtClean="0"/>
                  <a:t>defined </a:t>
                </a:r>
              </a:p>
              <a:p>
                <a:pPr marL="1314450" lvl="2" indent="-457200" eaLnBrk="1" hangingPunct="1">
                  <a:buFont typeface="+mj-lt"/>
                  <a:buAutoNum type="alphaLcParenR"/>
                </a:pPr>
                <a:r>
                  <a:rPr lang="en-US" dirty="0" smtClean="0"/>
                  <a:t>before (input) &amp;</a:t>
                </a:r>
              </a:p>
              <a:p>
                <a:pPr marL="1314450" lvl="2" indent="-457200" eaLnBrk="1" hangingPunct="1">
                  <a:buFont typeface="+mj-lt"/>
                  <a:buAutoNum type="alphaLcParenR"/>
                </a:pPr>
                <a:r>
                  <a:rPr lang="en-US" dirty="0" smtClean="0"/>
                  <a:t>after processing (output)</a:t>
                </a:r>
              </a:p>
              <a:p>
                <a:pPr marL="514350" indent="-457200" eaLnBrk="1" hangingPunct="1"/>
                <a:r>
                  <a:rPr lang="en-US" dirty="0" smtClean="0"/>
                  <a:t>These definitions </a:t>
                </a:r>
                <a:r>
                  <a:rPr lang="en-US" dirty="0"/>
                  <a:t>must be fully documented for future </a:t>
                </a:r>
                <a:r>
                  <a:rPr lang="en-US" dirty="0" smtClean="0"/>
                  <a:t>reference</a:t>
                </a:r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239000" cy="5181600"/>
              </a:xfrm>
              <a:blipFill rotWithShape="1">
                <a:blip r:embed="rId2"/>
                <a:stretch>
                  <a:fillRect l="-1179" t="-824" r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7498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Prerequisites for Valid Time</a:t>
            </a:r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1" t="18735" r="21495" b="41090"/>
          <a:stretch/>
        </p:blipFill>
        <p:spPr bwMode="auto">
          <a:xfrm>
            <a:off x="152400" y="1981200"/>
            <a:ext cx="8839200" cy="397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0319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391400" cy="5181600"/>
          </a:xfrm>
        </p:spPr>
        <p:txBody>
          <a:bodyPr/>
          <a:lstStyle/>
          <a:p>
            <a:pPr marL="342900" lvl="1" indent="-342900" eaLnBrk="1" hangingPunct="1">
              <a:buClr>
                <a:srgbClr val="FF0066"/>
              </a:buClr>
            </a:pPr>
            <a:r>
              <a:rPr lang="en-US" b="1" dirty="0" smtClean="0">
                <a:hlinkClick r:id="rId2" action="ppaction://hlinksldjump"/>
              </a:rPr>
              <a:t>Average Worker</a:t>
            </a:r>
            <a:r>
              <a:rPr lang="en-US" dirty="0" smtClean="0"/>
              <a:t>:</a:t>
            </a:r>
          </a:p>
          <a:p>
            <a:pPr lvl="1" eaLnBrk="1" hangingPunct="1"/>
            <a:r>
              <a:rPr lang="en-US" dirty="0"/>
              <a:t>person man/woman</a:t>
            </a:r>
          </a:p>
          <a:p>
            <a:pPr lvl="1" eaLnBrk="1" hangingPunct="1"/>
            <a:r>
              <a:rPr lang="en-US" dirty="0"/>
              <a:t>representative of those who perform tasks similar to the task being measured</a:t>
            </a:r>
          </a:p>
          <a:p>
            <a:pPr lvl="1" eaLnBrk="1" hangingPunct="1"/>
            <a:r>
              <a:rPr lang="en-US" dirty="0" smtClean="0"/>
              <a:t>assumed </a:t>
            </a:r>
            <a:r>
              <a:rPr lang="en-US" dirty="0"/>
              <a:t>to have,</a:t>
            </a:r>
          </a:p>
          <a:p>
            <a:pPr marL="1314450" lvl="2" indent="-457200" eaLnBrk="1" hangingPunct="1"/>
            <a:r>
              <a:rPr lang="en-US" dirty="0"/>
              <a:t>learned task</a:t>
            </a:r>
          </a:p>
          <a:p>
            <a:pPr marL="1314450" lvl="2" indent="-457200" eaLnBrk="1" hangingPunct="1"/>
            <a:r>
              <a:rPr lang="en-US" dirty="0"/>
              <a:t>practiced task and proficient at it</a:t>
            </a:r>
          </a:p>
          <a:p>
            <a:pPr marL="1314450" lvl="2" indent="-457200" eaLnBrk="1" hangingPunct="1"/>
            <a:r>
              <a:rPr lang="en-US" dirty="0"/>
              <a:t>performed task consistently throughout shift</a:t>
            </a:r>
          </a:p>
        </p:txBody>
      </p:sp>
    </p:spTree>
    <p:extLst>
      <p:ext uri="{BB962C8B-B14F-4D97-AF65-F5344CB8AC3E}">
        <p14:creationId xmlns:p14="http://schemas.microsoft.com/office/powerpoint/2010/main" val="36436860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239000" cy="5181600"/>
          </a:xfrm>
        </p:spPr>
        <p:txBody>
          <a:bodyPr/>
          <a:lstStyle/>
          <a:p>
            <a:pPr marL="342900" lvl="1" indent="-342900" eaLnBrk="1" hangingPunct="1">
              <a:buClr>
                <a:srgbClr val="FF0066"/>
              </a:buClr>
            </a:pPr>
            <a:r>
              <a:rPr lang="en-US" b="1" dirty="0"/>
              <a:t>Standard </a:t>
            </a:r>
            <a:r>
              <a:rPr lang="en-US" b="1" dirty="0" smtClean="0"/>
              <a:t>Performance</a:t>
            </a:r>
            <a:r>
              <a:rPr lang="en-US" dirty="0" smtClean="0"/>
              <a:t>:</a:t>
            </a:r>
          </a:p>
          <a:p>
            <a:pPr lvl="1" eaLnBrk="1" hangingPunct="1"/>
            <a:r>
              <a:rPr lang="en-US" dirty="0"/>
              <a:t>pace of working:</a:t>
            </a:r>
          </a:p>
          <a:p>
            <a:pPr marL="1314450" lvl="2" indent="-457200" eaLnBrk="1" hangingPunct="1"/>
            <a:r>
              <a:rPr lang="en-US" dirty="0"/>
              <a:t>can be maintained by average worker throughout entire work shift,</a:t>
            </a:r>
          </a:p>
          <a:p>
            <a:pPr marL="1314450" lvl="2" indent="-457200" eaLnBrk="1" hangingPunct="1"/>
            <a:r>
              <a:rPr lang="en-US" dirty="0"/>
              <a:t>without harmful effects on worker’s health or physical well-being</a:t>
            </a:r>
          </a:p>
          <a:p>
            <a:pPr marL="1314450" lvl="2" indent="-457200" eaLnBrk="1" hangingPunct="1"/>
            <a:r>
              <a:rPr lang="en-US" dirty="0"/>
              <a:t>worker can achieve this pace day after day</a:t>
            </a:r>
          </a:p>
          <a:p>
            <a:pPr marL="1314450" lvl="2" indent="-457200" eaLnBrk="1" hangingPunct="1"/>
            <a:r>
              <a:rPr lang="en-US" dirty="0"/>
              <a:t>normal pace of average worker for given task</a:t>
            </a:r>
          </a:p>
        </p:txBody>
      </p:sp>
    </p:spTree>
    <p:extLst>
      <p:ext uri="{BB962C8B-B14F-4D97-AF65-F5344CB8AC3E}">
        <p14:creationId xmlns:p14="http://schemas.microsoft.com/office/powerpoint/2010/main" val="22662460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162800" cy="5181600"/>
              </a:xfrm>
            </p:spPr>
            <p:txBody>
              <a:bodyPr/>
              <a:lstStyle/>
              <a:p>
                <a:pPr marL="342900" lvl="1" indent="-342900" eaLnBrk="1" hangingPunct="1">
                  <a:buClr>
                    <a:srgbClr val="FF0066"/>
                  </a:buClr>
                </a:pPr>
                <a:r>
                  <a:rPr lang="en-US" b="1" dirty="0" smtClean="0"/>
                  <a:t>Cont. Standard Performance</a:t>
                </a:r>
                <a:r>
                  <a:rPr lang="en-US" dirty="0" smtClean="0"/>
                  <a:t>:</a:t>
                </a:r>
              </a:p>
              <a:p>
                <a:pPr lvl="1" eaLnBrk="1" hangingPunct="1"/>
                <a:r>
                  <a:rPr lang="en-US" dirty="0"/>
                  <a:t>work shift:</a:t>
                </a:r>
              </a:p>
              <a:p>
                <a:pPr marL="1314450" lvl="2" indent="-457200" eaLnBrk="1" hangingPunct="1"/>
                <a:r>
                  <a:rPr lang="en-US" dirty="0"/>
                  <a:t>usu. considered: 8-hour workday</a:t>
                </a:r>
              </a:p>
              <a:p>
                <a:pPr marL="1314450" lvl="2" indent="-457200" eaLnBrk="1" hangingPunct="1"/>
                <a:r>
                  <a:rPr lang="en-US" dirty="0"/>
                  <a:t>worker: allowed periodic rest breaks, may experience other interruptions</a:t>
                </a:r>
              </a:p>
              <a:p>
                <a:pPr lvl="1" eaLnBrk="1" hangingPunct="1"/>
                <a:r>
                  <a:rPr lang="en-US" dirty="0"/>
                  <a:t>example of benchmarks for standard performance:</a:t>
                </a:r>
              </a:p>
              <a:p>
                <a:pPr marL="1314450" lvl="2" indent="-457200" eaLnBrk="1" hangingPunct="1"/>
                <a:r>
                  <a:rPr lang="en-US" dirty="0" smtClean="0"/>
                  <a:t>walking </a:t>
                </a:r>
                <a:r>
                  <a:rPr lang="en-US" dirty="0"/>
                  <a:t>@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/>
                      </a:rPr>
                      <m:t>3</m:t>
                    </m:r>
                    <m:r>
                      <a:rPr lang="en-US" dirty="0">
                        <a:latin typeface="Cambria Math"/>
                      </a:rPr>
                      <m:t> </m:t>
                    </m:r>
                    <m:r>
                      <a:rPr lang="en-US" dirty="0">
                        <a:latin typeface="Cambria Math"/>
                      </a:rPr>
                      <m:t>𝑚𝑖</m:t>
                    </m:r>
                    <m:r>
                      <a:rPr lang="en-US" dirty="0">
                        <a:latin typeface="Cambria Math"/>
                      </a:rPr>
                      <m:t>/</m:t>
                    </m:r>
                    <m:r>
                      <a:rPr lang="en-US" dirty="0">
                        <a:latin typeface="Cambria Math"/>
                      </a:rPr>
                      <m:t>h</m:t>
                    </m:r>
                    <m:r>
                      <a:rPr lang="en-US" dirty="0">
                        <a:latin typeface="Cambria Math"/>
                      </a:rPr>
                      <m:t>𝑟</m:t>
                    </m:r>
                  </m:oMath>
                </a14:m>
                <a:r>
                  <a:rPr lang="en-US" dirty="0"/>
                  <a:t> (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/>
                      </a:rPr>
                      <m:t>4</m:t>
                    </m:r>
                    <m:r>
                      <a:rPr lang="en-US" dirty="0">
                        <a:latin typeface="Cambria Math"/>
                      </a:rPr>
                      <m:t>.</m:t>
                    </m:r>
                    <m:r>
                      <a:rPr lang="en-US" dirty="0">
                        <a:latin typeface="Cambria Math"/>
                      </a:rPr>
                      <m:t>82</m:t>
                    </m:r>
                    <m:r>
                      <a:rPr lang="en-US" dirty="0">
                        <a:latin typeface="Cambria Math"/>
                      </a:rPr>
                      <m:t> </m:t>
                    </m:r>
                    <m:r>
                      <a:rPr lang="en-US" dirty="0">
                        <a:latin typeface="Cambria Math"/>
                      </a:rPr>
                      <m:t>𝑘𝑚</m:t>
                    </m:r>
                    <m:r>
                      <a:rPr lang="en-US" dirty="0">
                        <a:latin typeface="Cambria Math"/>
                      </a:rPr>
                      <m:t>/</m:t>
                    </m:r>
                    <m:r>
                      <a:rPr lang="en-US" dirty="0" err="1">
                        <a:latin typeface="Cambria Math"/>
                      </a:rPr>
                      <m:t>h</m:t>
                    </m:r>
                    <m:r>
                      <a:rPr lang="en-US" dirty="0" err="1">
                        <a:latin typeface="Cambria Math"/>
                      </a:rPr>
                      <m:t>𝑟</m:t>
                    </m:r>
                  </m:oMath>
                </a14:m>
                <a:r>
                  <a:rPr lang="en-US" dirty="0"/>
                  <a:t>) on level flat ground</a:t>
                </a:r>
              </a:p>
              <a:p>
                <a:pPr marL="1200150" lvl="3" indent="-342900" eaLnBrk="1" hangingPunct="1">
                  <a:buClr>
                    <a:srgbClr val="FF0066"/>
                  </a:buClr>
                </a:pPr>
                <a:endParaRPr lang="en-US" dirty="0" smtClean="0"/>
              </a:p>
              <a:p>
                <a:pPr marL="1200150" lvl="3" indent="-342900" eaLnBrk="1" hangingPunct="1">
                  <a:buClr>
                    <a:srgbClr val="FF0066"/>
                  </a:buClr>
                </a:pPr>
                <a:endParaRPr lang="en-US" dirty="0" smtClean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162800" cy="5181600"/>
              </a:xfrm>
              <a:blipFill rotWithShape="1">
                <a:blip r:embed="rId2"/>
                <a:stretch>
                  <a:fillRect l="-1191" t="-824" r="-1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21145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447800"/>
            <a:ext cx="7162800" cy="5181600"/>
          </a:xfrm>
        </p:spPr>
        <p:txBody>
          <a:bodyPr/>
          <a:lstStyle/>
          <a:p>
            <a:pPr marL="342900" lvl="1" indent="-342900" eaLnBrk="1" hangingPunct="1">
              <a:buClr>
                <a:srgbClr val="FF0066"/>
              </a:buClr>
            </a:pPr>
            <a:r>
              <a:rPr lang="en-US" dirty="0" smtClean="0"/>
              <a:t>Worker performance:</a:t>
            </a:r>
          </a:p>
          <a:p>
            <a:pPr lvl="1" eaLnBrk="1" hangingPunct="1"/>
            <a:r>
              <a:rPr lang="en-US" dirty="0"/>
              <a:t>varies among individual workers</a:t>
            </a:r>
          </a:p>
          <a:p>
            <a:pPr lvl="1" eaLnBrk="1" hangingPunct="1"/>
            <a:r>
              <a:rPr lang="en-US" dirty="0"/>
              <a:t>variations occur due to,</a:t>
            </a:r>
          </a:p>
          <a:p>
            <a:pPr marL="1314450" lvl="2" indent="-457200" eaLnBrk="1" hangingPunct="1"/>
            <a:r>
              <a:rPr lang="en-US" dirty="0"/>
              <a:t>age</a:t>
            </a:r>
          </a:p>
          <a:p>
            <a:pPr marL="1314450" lvl="2" indent="-457200" eaLnBrk="1" hangingPunct="1"/>
            <a:r>
              <a:rPr lang="en-US" dirty="0"/>
              <a:t>sex</a:t>
            </a:r>
          </a:p>
          <a:p>
            <a:pPr marL="1314450" lvl="2" indent="-457200" eaLnBrk="1" hangingPunct="1"/>
            <a:r>
              <a:rPr lang="en-US" dirty="0"/>
              <a:t>size/physical strength</a:t>
            </a:r>
          </a:p>
          <a:p>
            <a:pPr marL="1314450" lvl="2" indent="-457200" eaLnBrk="1" hangingPunct="1"/>
            <a:r>
              <a:rPr lang="en-US" dirty="0"/>
              <a:t>physical conditioning</a:t>
            </a:r>
          </a:p>
          <a:p>
            <a:pPr marL="1314450" lvl="2" indent="-457200" eaLnBrk="1" hangingPunct="1"/>
            <a:r>
              <a:rPr lang="en-US" dirty="0"/>
              <a:t>skill/aptitude for task</a:t>
            </a:r>
          </a:p>
          <a:p>
            <a:pPr marL="1314450" lvl="2" indent="-457200" eaLnBrk="1" hangingPunct="1"/>
            <a:r>
              <a:rPr lang="en-US" dirty="0"/>
              <a:t>experience/training</a:t>
            </a:r>
          </a:p>
          <a:p>
            <a:pPr marL="1314450" lvl="2" indent="-457200" eaLnBrk="1" hangingPunct="1"/>
            <a:r>
              <a:rPr lang="en-US" dirty="0"/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22267056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dirty="0"/>
              <a:t>2.1 Average Worker </a:t>
            </a:r>
            <a:r>
              <a:rPr lang="en-US" dirty="0" smtClean="0"/>
              <a:t>&amp; </a:t>
            </a:r>
            <a:r>
              <a:rPr lang="en-US" dirty="0"/>
              <a:t>Standard </a:t>
            </a:r>
            <a:r>
              <a:rPr lang="en-US" dirty="0" smtClean="0"/>
              <a:t>Performance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600200" y="1447800"/>
                <a:ext cx="7391400" cy="5181600"/>
              </a:xfrm>
            </p:spPr>
            <p:txBody>
              <a:bodyPr/>
              <a:lstStyle/>
              <a:p>
                <a:pPr marL="342900" lvl="1" indent="-342900" eaLnBrk="1" hangingPunct="1">
                  <a:buClr>
                    <a:srgbClr val="FF0066"/>
                  </a:buClr>
                </a:pPr>
                <a:r>
                  <a:rPr lang="en-US" dirty="0" smtClean="0"/>
                  <a:t>Cont. worker performance:</a:t>
                </a:r>
              </a:p>
              <a:p>
                <a:pPr lvl="1" eaLnBrk="1" hangingPunct="1"/>
                <a:r>
                  <a:rPr lang="en-US" dirty="0"/>
                  <a:t>For large numbers of workers, studies </a:t>
                </a:r>
                <a:r>
                  <a:rPr lang="en-US" dirty="0" smtClean="0"/>
                  <a:t>show:</a:t>
                </a:r>
              </a:p>
              <a:p>
                <a:pPr marL="1314450" lvl="2" indent="-457200" eaLnBrk="1" hangingPunct="1"/>
                <a:r>
                  <a:rPr lang="en-US" dirty="0"/>
                  <a:t>worker </a:t>
                </a:r>
                <a:r>
                  <a:rPr lang="en-US" dirty="0" smtClean="0"/>
                  <a:t>performance: normally </a:t>
                </a:r>
                <a:r>
                  <a:rPr lang="en-US" dirty="0"/>
                  <a:t>distributed</a:t>
                </a:r>
              </a:p>
              <a:p>
                <a:pPr marL="1314450" lvl="2" indent="-457200" eaLnBrk="1" hangingPunct="1"/>
                <a:r>
                  <a:rPr lang="en-US" dirty="0" smtClean="0"/>
                  <a:t>ratio </a:t>
                </a:r>
                <a:r>
                  <a:rPr lang="en-US" dirty="0"/>
                  <a:t>of </a:t>
                </a:r>
                <a:r>
                  <a:rPr lang="en-US" dirty="0" smtClean="0"/>
                  <a:t>highest performing : lowest performing worker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2</m:t>
                    </m:r>
                    <m:r>
                      <a:rPr lang="en-US" i="1" dirty="0" smtClean="0">
                        <a:latin typeface="Cambria Math"/>
                      </a:rPr>
                      <m:t>.</m:t>
                    </m:r>
                    <m:r>
                      <a:rPr lang="en-US" i="1" dirty="0" smtClean="0">
                        <a:latin typeface="Cambria Math"/>
                      </a:rPr>
                      <m:t>3</m:t>
                    </m:r>
                    <m:r>
                      <a:rPr lang="en-US" i="1" dirty="0" smtClean="0">
                        <a:latin typeface="Cambria Math"/>
                      </a:rPr>
                      <m:t> :</m:t>
                    </m:r>
                    <m:r>
                      <a:rPr lang="en-US" i="1" dirty="0" smtClean="0">
                        <a:latin typeface="Cambria Math"/>
                      </a:rPr>
                      <m:t>1</m:t>
                    </m:r>
                  </m:oMath>
                </a14:m>
                <a:endParaRPr lang="en-US" dirty="0" smtClean="0"/>
              </a:p>
              <a:p>
                <a:pPr marL="914400" lvl="1" indent="-457200" eaLnBrk="1" hangingPunct="1"/>
                <a:r>
                  <a:rPr lang="en-US" dirty="0"/>
                  <a:t>Worker </a:t>
                </a:r>
                <a:r>
                  <a:rPr lang="en-US" dirty="0" smtClean="0"/>
                  <a:t>performance:</a:t>
                </a:r>
              </a:p>
              <a:p>
                <a:pPr marL="1314450" lvl="2" indent="-457200" eaLnBrk="1" hangingPunct="1"/>
                <a:r>
                  <a:rPr lang="en-US" dirty="0" smtClean="0"/>
                  <a:t>usu. </a:t>
                </a:r>
                <a:r>
                  <a:rPr lang="en-US" dirty="0"/>
                  <a:t>indicated by </a:t>
                </a:r>
                <a:r>
                  <a:rPr lang="en-US" dirty="0" smtClean="0">
                    <a:hlinkClick r:id="rId2" action="ppaction://hlinksldjump"/>
                  </a:rPr>
                  <a:t>hourly</a:t>
                </a:r>
                <a:r>
                  <a:rPr lang="en-US" dirty="0" smtClean="0"/>
                  <a:t> </a:t>
                </a:r>
                <a:r>
                  <a:rPr lang="en-US" dirty="0"/>
                  <a:t>or daily production rate for a representative manual </a:t>
                </a:r>
                <a:r>
                  <a:rPr lang="en-US" dirty="0" smtClean="0"/>
                  <a:t>task</a:t>
                </a:r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00200" y="1447800"/>
                <a:ext cx="7391400" cy="5181600"/>
              </a:xfrm>
              <a:blipFill rotWithShape="1">
                <a:blip r:embed="rId3"/>
                <a:stretch>
                  <a:fillRect l="-1155" t="-824" r="-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98385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ooverWorkSystems">
  <a:themeElements>
    <a:clrScheme name="GrooverWorkSystems 3">
      <a:dk1>
        <a:srgbClr val="000000"/>
      </a:dk1>
      <a:lt1>
        <a:srgbClr val="FFFFFF"/>
      </a:lt1>
      <a:dk2>
        <a:srgbClr val="000000"/>
      </a:dk2>
      <a:lt2>
        <a:srgbClr val="EAEAEA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4D4D4D"/>
      </a:hlink>
      <a:folHlink>
        <a:srgbClr val="969696"/>
      </a:folHlink>
    </a:clrScheme>
    <a:fontScheme name="GrooverWorkSystem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GrooverWorkSystems 1">
        <a:dk1>
          <a:srgbClr val="000054"/>
        </a:dk1>
        <a:lt1>
          <a:srgbClr val="EAEAEA"/>
        </a:lt1>
        <a:dk2>
          <a:srgbClr val="00007A"/>
        </a:dk2>
        <a:lt2>
          <a:srgbClr val="EBD189"/>
        </a:lt2>
        <a:accent1>
          <a:srgbClr val="FCAB40"/>
        </a:accent1>
        <a:accent2>
          <a:srgbClr val="555BAD"/>
        </a:accent2>
        <a:accent3>
          <a:srgbClr val="AAAABE"/>
        </a:accent3>
        <a:accent4>
          <a:srgbClr val="C8C8C8"/>
        </a:accent4>
        <a:accent5>
          <a:srgbClr val="FDD2AF"/>
        </a:accent5>
        <a:accent6>
          <a:srgbClr val="4C529C"/>
        </a:accent6>
        <a:hlink>
          <a:srgbClr val="B97C01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2">
        <a:dk1>
          <a:srgbClr val="000000"/>
        </a:dk1>
        <a:lt1>
          <a:srgbClr val="FFFFCC"/>
        </a:lt1>
        <a:dk2>
          <a:srgbClr val="993300"/>
        </a:dk2>
        <a:lt2>
          <a:srgbClr val="EDE1AF"/>
        </a:lt2>
        <a:accent1>
          <a:srgbClr val="CAC0E2"/>
        </a:accent1>
        <a:accent2>
          <a:srgbClr val="DFC977"/>
        </a:accent2>
        <a:accent3>
          <a:srgbClr val="FFFFE2"/>
        </a:accent3>
        <a:accent4>
          <a:srgbClr val="000000"/>
        </a:accent4>
        <a:accent5>
          <a:srgbClr val="E1DCEE"/>
        </a:accent5>
        <a:accent6>
          <a:srgbClr val="CAB66B"/>
        </a:accent6>
        <a:hlink>
          <a:srgbClr val="660033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ooverWorkSystems 3">
        <a:dk1>
          <a:srgbClr val="000000"/>
        </a:dk1>
        <a:lt1>
          <a:srgbClr val="FFFFFF"/>
        </a:lt1>
        <a:dk2>
          <a:srgbClr val="000000"/>
        </a:dk2>
        <a:lt2>
          <a:srgbClr val="EAEAEA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ooverWorkSystems 4">
        <a:dk1>
          <a:srgbClr val="481800"/>
        </a:dk1>
        <a:lt1>
          <a:srgbClr val="EAEAEA"/>
        </a:lt1>
        <a:dk2>
          <a:srgbClr val="762700"/>
        </a:dk2>
        <a:lt2>
          <a:srgbClr val="EBD189"/>
        </a:lt2>
        <a:accent1>
          <a:srgbClr val="FCAB40"/>
        </a:accent1>
        <a:accent2>
          <a:srgbClr val="AD717F"/>
        </a:accent2>
        <a:accent3>
          <a:srgbClr val="BDACAA"/>
        </a:accent3>
        <a:accent4>
          <a:srgbClr val="C8C8C8"/>
        </a:accent4>
        <a:accent5>
          <a:srgbClr val="FDD2AF"/>
        </a:accent5>
        <a:accent6>
          <a:srgbClr val="9C6672"/>
        </a:accent6>
        <a:hlink>
          <a:srgbClr val="FFFF99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5">
        <a:dk1>
          <a:srgbClr val="330066"/>
        </a:dk1>
        <a:lt1>
          <a:srgbClr val="EAEAEA"/>
        </a:lt1>
        <a:dk2>
          <a:srgbClr val="4E009C"/>
        </a:dk2>
        <a:lt2>
          <a:srgbClr val="EBD189"/>
        </a:lt2>
        <a:accent1>
          <a:srgbClr val="FCAB40"/>
        </a:accent1>
        <a:accent2>
          <a:srgbClr val="8871BB"/>
        </a:accent2>
        <a:accent3>
          <a:srgbClr val="B2AACB"/>
        </a:accent3>
        <a:accent4>
          <a:srgbClr val="C8C8C8"/>
        </a:accent4>
        <a:accent5>
          <a:srgbClr val="FDD2AF"/>
        </a:accent5>
        <a:accent6>
          <a:srgbClr val="7B66A9"/>
        </a:accent6>
        <a:hlink>
          <a:srgbClr val="99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6">
        <a:dk1>
          <a:srgbClr val="454425"/>
        </a:dk1>
        <a:lt1>
          <a:srgbClr val="EAEAEA"/>
        </a:lt1>
        <a:dk2>
          <a:srgbClr val="4D6A2A"/>
        </a:dk2>
        <a:lt2>
          <a:srgbClr val="EBD189"/>
        </a:lt2>
        <a:accent1>
          <a:srgbClr val="FCAB40"/>
        </a:accent1>
        <a:accent2>
          <a:srgbClr val="A59E79"/>
        </a:accent2>
        <a:accent3>
          <a:srgbClr val="B2B9AC"/>
        </a:accent3>
        <a:accent4>
          <a:srgbClr val="C8C8C8"/>
        </a:accent4>
        <a:accent5>
          <a:srgbClr val="FDD2AF"/>
        </a:accent5>
        <a:accent6>
          <a:srgbClr val="958F6D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7">
        <a:dk1>
          <a:srgbClr val="3C2924"/>
        </a:dk1>
        <a:lt1>
          <a:srgbClr val="EAEAEA"/>
        </a:lt1>
        <a:dk2>
          <a:srgbClr val="0D0A46"/>
        </a:dk2>
        <a:lt2>
          <a:srgbClr val="EBD189"/>
        </a:lt2>
        <a:accent1>
          <a:srgbClr val="FCAB40"/>
        </a:accent1>
        <a:accent2>
          <a:srgbClr val="633D4E"/>
        </a:accent2>
        <a:accent3>
          <a:srgbClr val="AAAAB0"/>
        </a:accent3>
        <a:accent4>
          <a:srgbClr val="C8C8C8"/>
        </a:accent4>
        <a:accent5>
          <a:srgbClr val="FDD2AF"/>
        </a:accent5>
        <a:accent6>
          <a:srgbClr val="593646"/>
        </a:accent6>
        <a:hlink>
          <a:srgbClr val="FFCC66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Data\Microsoft\Templates\GrooverWorkSystems.pot</Template>
  <TotalTime>1134</TotalTime>
  <Words>1298</Words>
  <Application>Microsoft Office PowerPoint</Application>
  <PresentationFormat>On-screen Show (4:3)</PresentationFormat>
  <Paragraphs>222</Paragraphs>
  <Slides>29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GrooverWorkSystems</vt:lpstr>
      <vt:lpstr>Introduction to Work Measurement</vt:lpstr>
      <vt:lpstr>Introduction to Work Measurement</vt:lpstr>
      <vt:lpstr>Prerequisites for Valid Time</vt:lpstr>
      <vt:lpstr>Prerequisites for Valid Time</vt:lpstr>
      <vt:lpstr>2.1 Average Worker &amp; Standard Performance</vt:lpstr>
      <vt:lpstr>2.1 Average Worker &amp; Standard Performance</vt:lpstr>
      <vt:lpstr>2.1 Average Worker &amp; Standard Performance</vt:lpstr>
      <vt:lpstr>2.1 Average Worker &amp; Standard Performance</vt:lpstr>
      <vt:lpstr>2.1 Average Worker &amp; Standard Performance</vt:lpstr>
      <vt:lpstr>2.1 Average Worker &amp; Standard Performance</vt:lpstr>
      <vt:lpstr>2.1 Average Worker &amp; Standard Performance</vt:lpstr>
      <vt:lpstr>2.1 Average Worker &amp; Standard Performance</vt:lpstr>
      <vt:lpstr>2.1 Average Worker &amp; Standard Performance</vt:lpstr>
      <vt:lpstr> 2.2 Standard Method</vt:lpstr>
      <vt:lpstr> 2.2 Standard Method</vt:lpstr>
      <vt:lpstr>Introduction to Work Measurement</vt:lpstr>
      <vt:lpstr>Allowances in Time Standards</vt:lpstr>
      <vt:lpstr>Accounting for Lost Time in the Workplace</vt:lpstr>
      <vt:lpstr>Types of Allowances</vt:lpstr>
      <vt:lpstr>Types of Allowances</vt:lpstr>
      <vt:lpstr>Types of Allowances</vt:lpstr>
      <vt:lpstr>Types of Allowances</vt:lpstr>
      <vt:lpstr>Types of Allowances</vt:lpstr>
      <vt:lpstr>Types of Allowances</vt:lpstr>
      <vt:lpstr>Types of Allowances</vt:lpstr>
      <vt:lpstr>Types of Allowances</vt:lpstr>
      <vt:lpstr>Types of Allowances</vt:lpstr>
      <vt:lpstr>Types of Allowances</vt:lpstr>
      <vt:lpstr>Types of Allowances</vt:lpstr>
    </vt:vector>
  </TitlesOfParts>
  <Company>Lehigh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Direct Time Study</dc:title>
  <dc:creator>Groover</dc:creator>
  <cp:lastModifiedBy>User</cp:lastModifiedBy>
  <cp:revision>149</cp:revision>
  <cp:lastPrinted>2012-10-17T07:57:26Z</cp:lastPrinted>
  <dcterms:created xsi:type="dcterms:W3CDTF">2006-02-14T13:42:03Z</dcterms:created>
  <dcterms:modified xsi:type="dcterms:W3CDTF">2017-03-20T22:19:23Z</dcterms:modified>
</cp:coreProperties>
</file>