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83" r:id="rId4"/>
    <p:sldId id="284" r:id="rId5"/>
    <p:sldId id="285" r:id="rId6"/>
    <p:sldId id="279" r:id="rId7"/>
    <p:sldId id="258" r:id="rId8"/>
    <p:sldId id="286" r:id="rId9"/>
    <p:sldId id="259" r:id="rId10"/>
    <p:sldId id="274" r:id="rId11"/>
    <p:sldId id="260" r:id="rId12"/>
    <p:sldId id="261" r:id="rId13"/>
    <p:sldId id="287" r:id="rId14"/>
    <p:sldId id="288" r:id="rId15"/>
    <p:sldId id="262" r:id="rId16"/>
    <p:sldId id="275" r:id="rId17"/>
    <p:sldId id="289" r:id="rId18"/>
    <p:sldId id="263" r:id="rId19"/>
    <p:sldId id="264" r:id="rId20"/>
    <p:sldId id="290" r:id="rId21"/>
    <p:sldId id="265" r:id="rId22"/>
    <p:sldId id="266" r:id="rId23"/>
    <p:sldId id="267" r:id="rId24"/>
    <p:sldId id="293" r:id="rId25"/>
    <p:sldId id="291" r:id="rId26"/>
    <p:sldId id="292" r:id="rId2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7729" autoAdjust="0"/>
    <p:restoredTop sz="90929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B9A060B-E51D-4969-AD1B-1B7E02D82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8798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AE55F6E0-60FE-4E08-B05C-7D56DCFB98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9817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ANSI Z94.11-1989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9203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to calculate </a:t>
            </a:r>
            <a:r>
              <a:rPr lang="en-US" dirty="0" err="1" smtClean="0"/>
              <a:t>Tn</a:t>
            </a:r>
            <a:r>
              <a:rPr lang="en-US" dirty="0" smtClean="0"/>
              <a:t> for</a:t>
            </a:r>
            <a:r>
              <a:rPr lang="en-US" baseline="0" dirty="0" smtClean="0"/>
              <a:t> irregular elements?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144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Regular and irregular elements</a:t>
            </a:r>
            <a:r>
              <a:rPr lang="en-US" dirty="0" smtClean="0"/>
              <a:t> can be more </a:t>
            </a:r>
            <a:r>
              <a:rPr lang="en-US" b="1" dirty="0" smtClean="0"/>
              <a:t>readily distinguished</a:t>
            </a:r>
            <a:r>
              <a:rPr lang="en-US" b="0" dirty="0" smtClean="0"/>
              <a:t>?</a:t>
            </a: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056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 smtClean="0"/>
              <a:t>Other names for </a:t>
            </a:r>
            <a:r>
              <a:rPr lang="en-US" b="1" i="1" dirty="0" smtClean="0"/>
              <a:t>normal time</a:t>
            </a:r>
            <a:r>
              <a:rPr lang="en-US" b="0" i="0" dirty="0" smtClean="0"/>
              <a:t>: include </a:t>
            </a:r>
            <a:r>
              <a:rPr lang="en-US" b="1" i="1" dirty="0" smtClean="0"/>
              <a:t>normalized time</a:t>
            </a:r>
            <a:r>
              <a:rPr lang="en-US" b="0" i="0" dirty="0" smtClean="0"/>
              <a:t> and </a:t>
            </a:r>
            <a:r>
              <a:rPr lang="en-US" b="1" i="1" dirty="0" smtClean="0"/>
              <a:t>base time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 smtClean="0"/>
              <a:t>See slides</a:t>
            </a:r>
            <a:r>
              <a:rPr lang="en-US" b="0" i="0" baseline="0" dirty="0" smtClean="0"/>
              <a:t> from 5-A for more details on this equation</a:t>
            </a:r>
            <a:endParaRPr lang="en-US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309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3097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dirty="0" smtClean="0"/>
              <a:t>* If not included, can be considered</a:t>
            </a:r>
            <a:r>
              <a:rPr lang="en-US" baseline="0" dirty="0" smtClean="0"/>
              <a:t> as default value (15%)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57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/>
              <a:t>This is repeat</a:t>
            </a:r>
            <a:r>
              <a:rPr lang="en-US" b="1" i="1" baseline="0" dirty="0" smtClean="0"/>
              <a:t> from slides 5 - A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2706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5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i.e. production must be first completed in order</a:t>
            </a:r>
            <a:r>
              <a:rPr lang="en-US" baseline="0" dirty="0" smtClean="0"/>
              <a:t> to set </a:t>
            </a:r>
            <a:r>
              <a:rPr lang="en-US" baseline="0" dirty="0" err="1" smtClean="0"/>
              <a:t>Tstd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20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631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aka </a:t>
            </a:r>
            <a:r>
              <a:rPr lang="en-US" b="1" i="1" dirty="0" smtClean="0"/>
              <a:t>normalized</a:t>
            </a:r>
            <a:r>
              <a:rPr lang="en-US" b="1" i="1" baseline="0" dirty="0" smtClean="0"/>
              <a:t> time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074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Operation</a:t>
            </a:r>
            <a:r>
              <a:rPr lang="en-US" dirty="0" smtClean="0"/>
              <a:t> is used here</a:t>
            </a:r>
            <a:r>
              <a:rPr lang="en-US" baseline="0" dirty="0" smtClean="0"/>
              <a:t> to mean </a:t>
            </a:r>
            <a:r>
              <a:rPr lang="en-US" b="1" baseline="0" dirty="0" smtClean="0"/>
              <a:t>task</a:t>
            </a:r>
            <a:r>
              <a:rPr lang="en-US" baseline="0" dirty="0" smtClean="0"/>
              <a:t>; note how you must determine the </a:t>
            </a:r>
            <a:r>
              <a:rPr lang="en-US" b="1" baseline="0" dirty="0" smtClean="0"/>
              <a:t>work elements</a:t>
            </a:r>
            <a:r>
              <a:rPr lang="en-US" baseline="0" dirty="0" smtClean="0"/>
              <a:t> for the operation (i.e. task)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664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worker may be able to figure out some </a:t>
            </a:r>
            <a:r>
              <a:rPr lang="en-US" b="1" dirty="0" smtClean="0"/>
              <a:t>motion shortcut</a:t>
            </a:r>
            <a:r>
              <a:rPr lang="en-US" dirty="0" smtClean="0"/>
              <a:t> or hand tool or other gimmick that </a:t>
            </a:r>
            <a:r>
              <a:rPr lang="en-US" b="1" dirty="0" smtClean="0"/>
              <a:t>reduces the time for the work cycle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40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irregular elements</a:t>
            </a:r>
            <a:r>
              <a:rPr lang="en-US" dirty="0" smtClean="0"/>
              <a:t>, </a:t>
            </a:r>
            <a:r>
              <a:rPr lang="en-US" b="1" dirty="0" smtClean="0"/>
              <a:t>machine elements</a:t>
            </a:r>
            <a:r>
              <a:rPr lang="en-US" dirty="0" smtClean="0"/>
              <a:t>, </a:t>
            </a:r>
            <a:r>
              <a:rPr lang="en-US" b="1" dirty="0" smtClean="0"/>
              <a:t>internal elements?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378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irregular elements</a:t>
            </a:r>
            <a:r>
              <a:rPr lang="en-US" dirty="0" smtClean="0"/>
              <a:t>, </a:t>
            </a:r>
            <a:r>
              <a:rPr lang="en-US" b="1" dirty="0" smtClean="0"/>
              <a:t>machine elements</a:t>
            </a:r>
            <a:r>
              <a:rPr lang="en-US" dirty="0" smtClean="0"/>
              <a:t>, </a:t>
            </a:r>
            <a:r>
              <a:rPr lang="en-US" b="1" dirty="0" smtClean="0"/>
              <a:t>internal elements?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378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irregular elements</a:t>
            </a:r>
            <a:r>
              <a:rPr lang="en-US" dirty="0" smtClean="0"/>
              <a:t>, </a:t>
            </a:r>
            <a:r>
              <a:rPr lang="en-US" b="1" dirty="0" smtClean="0"/>
              <a:t>machine elements</a:t>
            </a:r>
            <a:r>
              <a:rPr lang="en-US" dirty="0" smtClean="0"/>
              <a:t>, </a:t>
            </a:r>
            <a:r>
              <a:rPr lang="en-US" b="1" dirty="0" smtClean="0"/>
              <a:t>internal elements?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55F6E0-60FE-4E08-B05C-7D56DCFB980A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378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>
              <a:gd name="T0" fmla="*/ 2171700 w 2153"/>
              <a:gd name="T1" fmla="*/ 568325 h 1321"/>
              <a:gd name="T2" fmla="*/ 1900238 w 2153"/>
              <a:gd name="T3" fmla="*/ 504825 h 1321"/>
              <a:gd name="T4" fmla="*/ 1862138 w 2153"/>
              <a:gd name="T5" fmla="*/ 0 h 1321"/>
              <a:gd name="T6" fmla="*/ 1530350 w 2153"/>
              <a:gd name="T7" fmla="*/ 25400 h 1321"/>
              <a:gd name="T8" fmla="*/ 1504950 w 2153"/>
              <a:gd name="T9" fmla="*/ 504825 h 1321"/>
              <a:gd name="T10" fmla="*/ 1282700 w 2153"/>
              <a:gd name="T11" fmla="*/ 581025 h 1321"/>
              <a:gd name="T12" fmla="*/ 962025 w 2153"/>
              <a:gd name="T13" fmla="*/ 173038 h 1321"/>
              <a:gd name="T14" fmla="*/ 741363 w 2153"/>
              <a:gd name="T15" fmla="*/ 296863 h 1321"/>
              <a:gd name="T16" fmla="*/ 950913 w 2153"/>
              <a:gd name="T17" fmla="*/ 752475 h 1321"/>
              <a:gd name="T18" fmla="*/ 803275 w 2153"/>
              <a:gd name="T19" fmla="*/ 901700 h 1321"/>
              <a:gd name="T20" fmla="*/ 320675 w 2153"/>
              <a:gd name="T21" fmla="*/ 728663 h 1321"/>
              <a:gd name="T22" fmla="*/ 209550 w 2153"/>
              <a:gd name="T23" fmla="*/ 914400 h 1321"/>
              <a:gd name="T24" fmla="*/ 579438 w 2153"/>
              <a:gd name="T25" fmla="*/ 1235075 h 1321"/>
              <a:gd name="T26" fmla="*/ 519113 w 2153"/>
              <a:gd name="T27" fmla="*/ 1481138 h 1321"/>
              <a:gd name="T28" fmla="*/ 11113 w 2153"/>
              <a:gd name="T29" fmla="*/ 1517650 h 1321"/>
              <a:gd name="T30" fmla="*/ 0 w 2153"/>
              <a:gd name="T31" fmla="*/ 1790700 h 1321"/>
              <a:gd name="T32" fmla="*/ 519113 w 2153"/>
              <a:gd name="T33" fmla="*/ 1863725 h 1321"/>
              <a:gd name="T34" fmla="*/ 568325 w 2153"/>
              <a:gd name="T35" fmla="*/ 2097088 h 1321"/>
              <a:gd name="T36" fmla="*/ 2863850 w 2153"/>
              <a:gd name="T37" fmla="*/ 2097088 h 1321"/>
              <a:gd name="T38" fmla="*/ 2913063 w 2153"/>
              <a:gd name="T39" fmla="*/ 1838325 h 1321"/>
              <a:gd name="T40" fmla="*/ 3417888 w 2153"/>
              <a:gd name="T41" fmla="*/ 1790700 h 1321"/>
              <a:gd name="T42" fmla="*/ 3406775 w 2153"/>
              <a:gd name="T43" fmla="*/ 1530350 h 1321"/>
              <a:gd name="T44" fmla="*/ 2900363 w 2153"/>
              <a:gd name="T45" fmla="*/ 1455738 h 1321"/>
              <a:gd name="T46" fmla="*/ 2849563 w 2153"/>
              <a:gd name="T47" fmla="*/ 1258888 h 1321"/>
              <a:gd name="T48" fmla="*/ 3257550 w 2153"/>
              <a:gd name="T49" fmla="*/ 976313 h 1321"/>
              <a:gd name="T50" fmla="*/ 3122613 w 2153"/>
              <a:gd name="T51" fmla="*/ 741363 h 1321"/>
              <a:gd name="T52" fmla="*/ 2665413 w 2153"/>
              <a:gd name="T53" fmla="*/ 925513 h 1321"/>
              <a:gd name="T54" fmla="*/ 2517775 w 2153"/>
              <a:gd name="T55" fmla="*/ 777875 h 1321"/>
              <a:gd name="T56" fmla="*/ 2751138 w 2153"/>
              <a:gd name="T57" fmla="*/ 346075 h 1321"/>
              <a:gd name="T58" fmla="*/ 2528888 w 2153"/>
              <a:gd name="T59" fmla="*/ 209550 h 1321"/>
              <a:gd name="T60" fmla="*/ 2171700 w 2153"/>
              <a:gd name="T61" fmla="*/ 568325 h 132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087797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251210308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228600"/>
            <a:ext cx="17907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228600"/>
            <a:ext cx="5219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043712823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48300" y="1447800"/>
            <a:ext cx="33909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448300" y="3771900"/>
            <a:ext cx="33909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292165446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052262599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896749360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699856622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458313143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1976237097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058054389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716638889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/>
            </a:lvl1pPr>
          </a:lstStyle>
          <a:p>
            <a:pPr>
              <a:defRPr/>
            </a:pPr>
            <a:r>
              <a:rPr lang="en-US" sz="800"/>
              <a:t>Work Systems and the Methods, Measurement, and Management of Work</a:t>
            </a:r>
          </a:p>
          <a:p>
            <a:pPr>
              <a:defRPr/>
            </a:pPr>
            <a:r>
              <a:rPr lang="en-US" sz="800" i="0"/>
              <a:t>by Mikell P. Groover, ISBN 0-13-140650-7.</a:t>
            </a:r>
          </a:p>
          <a:p>
            <a:pPr>
              <a:defRPr/>
            </a:pPr>
            <a:r>
              <a:rPr lang="en-US" sz="800" i="0"/>
              <a:t>©2007 Pearson Education, Inc., Upper Saddle River, NJ.  All rights reserved.</a:t>
            </a:r>
          </a:p>
          <a:p>
            <a:pPr>
              <a:defRPr/>
            </a:pPr>
            <a:endParaRPr lang="en-US" i="0"/>
          </a:p>
        </p:txBody>
      </p:sp>
    </p:spTree>
    <p:extLst>
      <p:ext uri="{BB962C8B-B14F-4D97-AF65-F5344CB8AC3E}">
        <p14:creationId xmlns:p14="http://schemas.microsoft.com/office/powerpoint/2010/main" val="311280810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162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33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1029" name="Picture 6" descr="stopwatch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3144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172200"/>
            <a:ext cx="845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i="0" smtClean="0">
                <a:solidFill>
                  <a:schemeClr val="folHlink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i="1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Direct Time Study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Sections: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Direct Time Study Procedure – </a:t>
            </a:r>
            <a:r>
              <a:rPr lang="en-US" b="1" dirty="0" smtClean="0"/>
              <a:t>part 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Number of Work Cycles to be </a:t>
            </a:r>
            <a:r>
              <a:rPr lang="en-US" dirty="0"/>
              <a:t>Timed – </a:t>
            </a:r>
            <a:r>
              <a:rPr lang="en-US" b="1" dirty="0" smtClean="0"/>
              <a:t>part 2</a:t>
            </a:r>
            <a:endParaRPr lang="en-US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Performance </a:t>
            </a:r>
            <a:r>
              <a:rPr lang="en-US" dirty="0"/>
              <a:t>Rating – </a:t>
            </a:r>
            <a:r>
              <a:rPr lang="en-US" b="1" dirty="0"/>
              <a:t>part 2</a:t>
            </a:r>
            <a:endParaRPr lang="en-US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Time Study </a:t>
            </a:r>
            <a:r>
              <a:rPr lang="en-US" dirty="0"/>
              <a:t>Equipment – </a:t>
            </a:r>
            <a:r>
              <a:rPr lang="en-US" b="1" dirty="0"/>
              <a:t>part 2</a:t>
            </a:r>
            <a:endParaRPr lang="en-US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13.1</a:t>
            </a:r>
          </a:p>
        </p:txBody>
      </p:sp>
      <p:pic>
        <p:nvPicPr>
          <p:cNvPr id="7171" name="Picture 3" descr="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1"/>
          <a:stretch/>
        </p:blipFill>
        <p:spPr bwMode="auto">
          <a:xfrm>
            <a:off x="3581400" y="77507"/>
            <a:ext cx="5105400" cy="6704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57200" y="2294023"/>
            <a:ext cx="2743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dirty="0">
                <a:latin typeface="Arial" charset="0"/>
              </a:rPr>
              <a:t>Form to document the </a:t>
            </a:r>
            <a:r>
              <a:rPr lang="en-US" b="1" dirty="0">
                <a:latin typeface="Arial" charset="0"/>
              </a:rPr>
              <a:t>standard method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Why Documentation is Important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086600" cy="5257800"/>
          </a:xfrm>
        </p:spPr>
        <p:txBody>
          <a:bodyPr/>
          <a:lstStyle/>
          <a:p>
            <a:pPr eaLnBrk="1" hangingPunct="1"/>
            <a:r>
              <a:rPr lang="en-US" b="1" dirty="0" smtClean="0"/>
              <a:t>Batch production</a:t>
            </a:r>
          </a:p>
          <a:p>
            <a:pPr lvl="1" eaLnBrk="1" hangingPunct="1"/>
            <a:r>
              <a:rPr lang="en-US" b="1" dirty="0" smtClean="0"/>
              <a:t>repeat orders</a:t>
            </a:r>
            <a:r>
              <a:rPr lang="en-US" dirty="0" smtClean="0"/>
              <a:t> after a significant time lapse</a:t>
            </a:r>
          </a:p>
          <a:p>
            <a:pPr eaLnBrk="1" hangingPunct="1"/>
            <a:r>
              <a:rPr lang="en-US" b="1" dirty="0" smtClean="0"/>
              <a:t>Methods improvements</a:t>
            </a:r>
            <a:r>
              <a:rPr lang="en-US" dirty="0" smtClean="0"/>
              <a:t> by operator*</a:t>
            </a:r>
          </a:p>
          <a:p>
            <a:pPr lvl="1" eaLnBrk="1" hangingPunct="1"/>
            <a:r>
              <a:rPr lang="en-US" dirty="0" smtClean="0"/>
              <a:t>to restudy task, must be able to </a:t>
            </a:r>
            <a:r>
              <a:rPr lang="en-US" b="1" dirty="0" smtClean="0"/>
              <a:t>prove</a:t>
            </a:r>
            <a:r>
              <a:rPr lang="en-US" dirty="0" smtClean="0"/>
              <a:t> a </a:t>
            </a:r>
            <a:r>
              <a:rPr lang="en-US" b="1" dirty="0" smtClean="0"/>
              <a:t>change</a:t>
            </a:r>
            <a:r>
              <a:rPr lang="en-US" dirty="0" smtClean="0"/>
              <a:t> has occurred</a:t>
            </a:r>
          </a:p>
          <a:p>
            <a:pPr eaLnBrk="1" hangingPunct="1"/>
            <a:r>
              <a:rPr lang="en-US" b="1" dirty="0" smtClean="0"/>
              <a:t>Disputes</a:t>
            </a:r>
            <a:r>
              <a:rPr lang="en-US" dirty="0" smtClean="0"/>
              <a:t> about method</a:t>
            </a:r>
          </a:p>
          <a:p>
            <a:pPr lvl="1" eaLnBrk="1" hangingPunct="1"/>
            <a:r>
              <a:rPr lang="en-US" b="1" dirty="0" smtClean="0"/>
              <a:t>operator complains</a:t>
            </a:r>
            <a:r>
              <a:rPr lang="en-US" dirty="0" smtClean="0"/>
              <a:t> that standard is too tight</a:t>
            </a:r>
          </a:p>
          <a:p>
            <a:pPr lvl="1" eaLnBrk="1" hangingPunct="1"/>
            <a:r>
              <a:rPr lang="en-US" dirty="0" smtClean="0"/>
              <a:t>is operator </a:t>
            </a:r>
            <a:r>
              <a:rPr lang="en-US" b="1" dirty="0" smtClean="0"/>
              <a:t>using standard method</a:t>
            </a:r>
            <a:r>
              <a:rPr lang="en-US" dirty="0" smtClean="0"/>
              <a:t>?</a:t>
            </a:r>
          </a:p>
          <a:p>
            <a:pPr eaLnBrk="1" hangingPunct="1"/>
            <a:r>
              <a:rPr lang="en-US" dirty="0" smtClean="0"/>
              <a:t>Data for </a:t>
            </a:r>
            <a:r>
              <a:rPr lang="en-US" b="1" dirty="0" smtClean="0"/>
              <a:t>standard data system</a:t>
            </a:r>
          </a:p>
          <a:p>
            <a:pPr lvl="1" eaLnBrk="1" hangingPunct="1"/>
            <a:r>
              <a:rPr lang="en-US" dirty="0" smtClean="0"/>
              <a:t>good documentation is essential for developing a standard data system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2. Divide Task into Work Elements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086600" cy="5181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hlinkClick r:id="rId3" action="ppaction://hlinksldjump"/>
              </a:rPr>
              <a:t>Guidelines</a:t>
            </a:r>
            <a:r>
              <a:rPr lang="en-US" dirty="0" smtClean="0"/>
              <a:t>:</a:t>
            </a:r>
          </a:p>
          <a:p>
            <a:pPr eaLnBrk="1" hangingPunct="1"/>
            <a:r>
              <a:rPr lang="en-US" dirty="0" smtClean="0"/>
              <a:t>Each </a:t>
            </a:r>
            <a:r>
              <a:rPr lang="en-US" b="1" dirty="0" smtClean="0"/>
              <a:t>work element</a:t>
            </a:r>
            <a:r>
              <a:rPr lang="en-US" dirty="0" smtClean="0"/>
              <a:t> should consist of a </a:t>
            </a:r>
            <a:r>
              <a:rPr lang="en-US" b="1" dirty="0" smtClean="0"/>
              <a:t>logical group of motion elements </a:t>
            </a:r>
            <a:r>
              <a:rPr lang="en-US" dirty="0" smtClean="0"/>
              <a:t>with unified purpose</a:t>
            </a:r>
          </a:p>
          <a:p>
            <a:pPr eaLnBrk="1" hangingPunct="1"/>
            <a:r>
              <a:rPr lang="en-US" b="1" dirty="0" smtClean="0"/>
              <a:t>Beginning</a:t>
            </a:r>
            <a:r>
              <a:rPr lang="en-US" dirty="0" smtClean="0"/>
              <a:t> point of </a:t>
            </a:r>
            <a:r>
              <a:rPr lang="en-US" b="1" dirty="0" smtClean="0"/>
              <a:t>one element</a:t>
            </a:r>
            <a:r>
              <a:rPr lang="en-US" dirty="0" smtClean="0"/>
              <a:t> should be </a:t>
            </a:r>
            <a:r>
              <a:rPr lang="en-US" b="1" dirty="0" smtClean="0"/>
              <a:t>end point</a:t>
            </a:r>
            <a:r>
              <a:rPr lang="en-US" dirty="0" smtClean="0"/>
              <a:t> of </a:t>
            </a:r>
            <a:r>
              <a:rPr lang="en-US" b="1" dirty="0" smtClean="0"/>
              <a:t>preceding element</a:t>
            </a:r>
          </a:p>
          <a:p>
            <a:pPr eaLnBrk="1" hangingPunct="1"/>
            <a:r>
              <a:rPr lang="en-US" dirty="0" smtClean="0"/>
              <a:t>Each element should have a </a:t>
            </a:r>
            <a:r>
              <a:rPr lang="en-US" b="1" dirty="0" smtClean="0"/>
              <a:t>readily identifiable end point</a:t>
            </a:r>
          </a:p>
          <a:p>
            <a:pPr eaLnBrk="1" hangingPunct="1"/>
            <a:r>
              <a:rPr lang="en-US" dirty="0" smtClean="0"/>
              <a:t>Work elements should </a:t>
            </a:r>
            <a:r>
              <a:rPr lang="en-US" b="1" dirty="0" smtClean="0"/>
              <a:t>not</a:t>
            </a:r>
            <a:r>
              <a:rPr lang="en-US" dirty="0" smtClean="0"/>
              <a:t> be</a:t>
            </a:r>
          </a:p>
          <a:p>
            <a:pPr lvl="1" eaLnBrk="1" hangingPunct="1"/>
            <a:r>
              <a:rPr lang="en-US" b="1" dirty="0" smtClean="0"/>
              <a:t>too long</a:t>
            </a:r>
          </a:p>
          <a:p>
            <a:pPr lvl="1" eaLnBrk="1" hangingPunct="1"/>
            <a:r>
              <a:rPr lang="en-US" dirty="0" smtClean="0"/>
              <a:t>nor </a:t>
            </a:r>
            <a:r>
              <a:rPr lang="en-US" b="1" dirty="0" smtClean="0"/>
              <a:t>too short</a:t>
            </a:r>
          </a:p>
          <a:p>
            <a:pPr eaLnBrk="1" hangingPunct="1"/>
            <a:r>
              <a:rPr lang="en-US" dirty="0" smtClean="0"/>
              <a:t>Separate </a:t>
            </a:r>
            <a:r>
              <a:rPr lang="en-US" b="1" dirty="0" smtClean="0"/>
              <a:t>irregular elements</a:t>
            </a:r>
            <a:r>
              <a:rPr lang="en-US" dirty="0" smtClean="0"/>
              <a:t>, </a:t>
            </a:r>
            <a:r>
              <a:rPr lang="en-US" b="1" dirty="0" smtClean="0"/>
              <a:t>machine elements</a:t>
            </a:r>
            <a:r>
              <a:rPr lang="en-US" dirty="0" smtClean="0"/>
              <a:t>, </a:t>
            </a:r>
            <a:r>
              <a:rPr lang="en-US" b="1" dirty="0" smtClean="0"/>
              <a:t>internal elements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2. Divide Task into Work Elements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4" t="8235" r="17721" b="17778"/>
          <a:stretch/>
        </p:blipFill>
        <p:spPr bwMode="auto">
          <a:xfrm>
            <a:off x="761999" y="1371600"/>
            <a:ext cx="8014447" cy="507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802517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2. Divide Task into Work Elements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6" t="26686" r="17164" b="27690"/>
          <a:stretch/>
        </p:blipFill>
        <p:spPr bwMode="auto">
          <a:xfrm>
            <a:off x="609600" y="2438400"/>
            <a:ext cx="8510912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4" t="8235" r="17721" b="81307"/>
          <a:stretch/>
        </p:blipFill>
        <p:spPr bwMode="auto">
          <a:xfrm>
            <a:off x="672353" y="1600200"/>
            <a:ext cx="8319247" cy="74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892851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3. Time the Work Elements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6934200" cy="5257800"/>
          </a:xfrm>
        </p:spPr>
        <p:txBody>
          <a:bodyPr/>
          <a:lstStyle/>
          <a:p>
            <a:pPr marL="457200" indent="-457200" eaLnBrk="1" hangingPunct="1"/>
            <a:r>
              <a:rPr lang="en-US" dirty="0" smtClean="0"/>
              <a:t>Time </a:t>
            </a:r>
            <a:r>
              <a:rPr lang="en-US" dirty="0"/>
              <a:t>data </a:t>
            </a:r>
            <a:r>
              <a:rPr lang="en-US" dirty="0" smtClean="0"/>
              <a:t>usu. </a:t>
            </a:r>
            <a:r>
              <a:rPr lang="en-US" dirty="0"/>
              <a:t>recorded on </a:t>
            </a:r>
            <a:r>
              <a:rPr lang="en-US" b="1" dirty="0" smtClean="0">
                <a:hlinkClick r:id="rId2" action="ppaction://hlinksldjump"/>
              </a:rPr>
              <a:t>DTS form</a:t>
            </a:r>
            <a:endParaRPr lang="en-US" b="1" dirty="0"/>
          </a:p>
          <a:p>
            <a:pPr marL="457200" indent="-457200" eaLnBrk="1" hangingPunct="1"/>
            <a:endParaRPr lang="en-US" b="1" dirty="0"/>
          </a:p>
          <a:p>
            <a:pPr marL="457200" indent="-457200" eaLnBrk="1" hangingPunct="1"/>
            <a:r>
              <a:rPr lang="en-US" b="1" dirty="0" smtClean="0"/>
              <a:t>Each element should be timed</a:t>
            </a:r>
          </a:p>
          <a:p>
            <a:pPr marL="857250" lvl="1" indent="-457200" eaLnBrk="1" hangingPunct="1"/>
            <a:r>
              <a:rPr lang="en-US" dirty="0" smtClean="0"/>
              <a:t>over </a:t>
            </a:r>
            <a:r>
              <a:rPr lang="en-US" b="1" dirty="0" smtClean="0"/>
              <a:t>several work cycles</a:t>
            </a:r>
          </a:p>
          <a:p>
            <a:pPr marL="857250" lvl="1" indent="-457200" eaLnBrk="1" hangingPunct="1"/>
            <a:r>
              <a:rPr lang="en-US" dirty="0" smtClean="0"/>
              <a:t>to obtain a </a:t>
            </a:r>
            <a:r>
              <a:rPr lang="en-US" b="1" dirty="0" smtClean="0"/>
              <a:t>reliable average</a:t>
            </a:r>
          </a:p>
          <a:p>
            <a:pPr marL="857250" lvl="1" indent="-457200" eaLnBrk="1" hangingPunct="1"/>
            <a:r>
              <a:rPr lang="en-US" b="1" dirty="0"/>
              <a:t>number of cycles</a:t>
            </a:r>
            <a:r>
              <a:rPr lang="en-US" dirty="0"/>
              <a:t> </a:t>
            </a:r>
            <a:r>
              <a:rPr lang="en-US" dirty="0" smtClean="0"/>
              <a:t>determined </a:t>
            </a:r>
            <a:r>
              <a:rPr lang="en-US" dirty="0"/>
              <a:t>using </a:t>
            </a:r>
            <a:r>
              <a:rPr lang="en-US" dirty="0" smtClean="0"/>
              <a:t>statistical techniques (later)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13.2</a:t>
            </a:r>
          </a:p>
        </p:txBody>
      </p:sp>
      <p:pic>
        <p:nvPicPr>
          <p:cNvPr id="13315" name="Picture 3" descr="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86200" y="0"/>
            <a:ext cx="5130114" cy="6779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62000" y="2286000"/>
            <a:ext cx="3124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dirty="0">
                <a:latin typeface="Arial" charset="0"/>
              </a:rPr>
              <a:t>Direct time study form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3. Time the Work Elements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410200"/>
              </a:xfrm>
            </p:spPr>
            <p:txBody>
              <a:bodyPr/>
              <a:lstStyle/>
              <a:p>
                <a:pPr marL="457200" indent="-457200" eaLnBrk="1" hangingPunct="1"/>
                <a:r>
                  <a:rPr lang="en-US" dirty="0" smtClean="0"/>
                  <a:t>Stopwatch timing methods:</a:t>
                </a:r>
              </a:p>
              <a:p>
                <a:pPr marL="914400" lvl="1" indent="-457200" eaLnBrk="1" hangingPunct="1">
                  <a:buFont typeface="Wingdings" pitchFamily="2" charset="2"/>
                  <a:buAutoNum type="arabicPeriod"/>
                </a:pPr>
                <a:r>
                  <a:rPr lang="en-US" b="1" dirty="0" smtClean="0"/>
                  <a:t>Snapback timing method</a:t>
                </a:r>
              </a:p>
              <a:p>
                <a:pPr marL="1314450" lvl="2" indent="-457200" eaLnBrk="1" hangingPunct="1"/>
                <a:r>
                  <a:rPr lang="en-US" dirty="0" smtClean="0"/>
                  <a:t>stopwatch is </a:t>
                </a:r>
                <a:r>
                  <a:rPr lang="en-US" b="1" dirty="0" smtClean="0"/>
                  <a:t>reset to zero</a:t>
                </a:r>
                <a:r>
                  <a:rPr lang="en-US" dirty="0" smtClean="0"/>
                  <a:t> at the start of </a:t>
                </a:r>
                <a:r>
                  <a:rPr lang="en-US" b="1" dirty="0" smtClean="0"/>
                  <a:t>each work element</a:t>
                </a:r>
              </a:p>
              <a:p>
                <a:pPr marL="1314450" lvl="2" indent="-457200" eaLnBrk="1" hangingPunct="1"/>
                <a:r>
                  <a:rPr lang="en-US" dirty="0" smtClean="0"/>
                  <a:t>reader must </a:t>
                </a:r>
                <a:r>
                  <a:rPr lang="en-US" b="1" dirty="0" smtClean="0"/>
                  <a:t>record final time </a:t>
                </a:r>
                <a:r>
                  <a:rPr lang="en-US" dirty="0" smtClean="0"/>
                  <a:t>for element just as watch is being zeroed</a:t>
                </a:r>
              </a:p>
              <a:p>
                <a:pPr marL="914400" lvl="1" indent="-457200" eaLnBrk="1" hangingPunct="1">
                  <a:buFont typeface="Wingdings" pitchFamily="2" charset="2"/>
                  <a:buAutoNum type="arabicPeriod"/>
                </a:pPr>
                <a:r>
                  <a:rPr lang="en-US" b="1" dirty="0" smtClean="0"/>
                  <a:t>Continuous timing method</a:t>
                </a:r>
              </a:p>
              <a:p>
                <a:pPr marL="1314450" lvl="2" indent="-457200" eaLnBrk="1" hangingPunct="1"/>
                <a:r>
                  <a:rPr lang="en-US" dirty="0" smtClean="0"/>
                  <a:t>stopwatch: allowed to </a:t>
                </a:r>
                <a:r>
                  <a:rPr lang="en-US" b="1" dirty="0" smtClean="0"/>
                  <a:t>run continuously</a:t>
                </a:r>
                <a:r>
                  <a:rPr lang="en-US" dirty="0" smtClean="0"/>
                  <a:t> throughout duration of work cycle</a:t>
                </a:r>
              </a:p>
              <a:p>
                <a:pPr marL="1314450" lvl="2" indent="-457200" eaLnBrk="1" hangingPunct="1"/>
                <a:r>
                  <a:rPr lang="en-US" dirty="0"/>
                  <a:t>analyst </a:t>
                </a:r>
                <a:r>
                  <a:rPr lang="en-US" b="1" dirty="0"/>
                  <a:t>records </a:t>
                </a:r>
                <a:r>
                  <a:rPr lang="en-US" b="1" dirty="0" smtClean="0"/>
                  <a:t>running </a:t>
                </a:r>
                <a:r>
                  <a:rPr lang="en-US" b="1" dirty="0"/>
                  <a:t>time</a:t>
                </a:r>
                <a:r>
                  <a:rPr lang="en-US" dirty="0"/>
                  <a:t> on </a:t>
                </a:r>
                <a:r>
                  <a:rPr lang="en-US" dirty="0" smtClean="0"/>
                  <a:t>stopwatch </a:t>
                </a:r>
                <a:r>
                  <a:rPr lang="en-US" dirty="0"/>
                  <a:t>at </a:t>
                </a:r>
                <a:r>
                  <a:rPr lang="en-US" dirty="0" smtClean="0"/>
                  <a:t>end </a:t>
                </a:r>
                <a:r>
                  <a:rPr lang="en-US" dirty="0"/>
                  <a:t>of each </a:t>
                </a:r>
                <a:r>
                  <a:rPr lang="en-US" dirty="0" smtClean="0"/>
                  <a:t>element</a:t>
                </a:r>
              </a:p>
              <a:p>
                <a:pPr marL="1314450" lvl="2" indent="-457200" eaLnBrk="1" hangingPunct="1"/>
                <a:r>
                  <a:rPr lang="en-US" dirty="0"/>
                  <a:t>may </a:t>
                </a:r>
                <a:r>
                  <a:rPr lang="en-US" dirty="0" smtClean="0"/>
                  <a:t>zero </a:t>
                </a:r>
                <a:r>
                  <a:rPr lang="en-US" dirty="0"/>
                  <a:t>at </a:t>
                </a:r>
                <a:r>
                  <a:rPr lang="en-US" dirty="0" smtClean="0"/>
                  <a:t>beginning </a:t>
                </a:r>
                <a:r>
                  <a:rPr lang="en-US" dirty="0"/>
                  <a:t>of each work </a:t>
                </a:r>
                <a:r>
                  <a:rPr lang="en-US" dirty="0" smtClean="0"/>
                  <a:t>cycle </a:t>
                </a:r>
                <a:r>
                  <a:rPr lang="en-US" dirty="0">
                    <a:sym typeface="Symbol"/>
                  </a:rPr>
                  <a:t> starting time of any </a:t>
                </a:r>
                <a:r>
                  <a:rPr lang="en-US" dirty="0" smtClean="0">
                    <a:sym typeface="Symbol"/>
                  </a:rPr>
                  <a:t>cycle always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sym typeface="Symbol"/>
                      </a:rPr>
                      <m:t>= </m:t>
                    </m:r>
                    <m:r>
                      <a:rPr lang="en-US" i="1" dirty="0" smtClean="0">
                        <a:latin typeface="Cambria Math"/>
                        <a:sym typeface="Symbol"/>
                      </a:rPr>
                      <m:t>0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1024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410200"/>
              </a:xfrm>
              <a:blipFill rotWithShape="1">
                <a:blip r:embed="rId2"/>
                <a:stretch>
                  <a:fillRect l="-1191" t="-789" r="-1447" b="-16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622884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Advantages of Each Timing Method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6934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Advantages of </a:t>
            </a:r>
            <a:r>
              <a:rPr lang="en-US" b="1" dirty="0" smtClean="0"/>
              <a:t>snapback method</a:t>
            </a:r>
            <a:r>
              <a:rPr lang="en-US" dirty="0" smtClean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/>
              <a:t>Analyst</a:t>
            </a:r>
            <a:r>
              <a:rPr lang="en-US" dirty="0" smtClean="0"/>
              <a:t> can readily see how </a:t>
            </a:r>
            <a:r>
              <a:rPr lang="en-US" b="1" dirty="0" smtClean="0"/>
              <a:t>element times</a:t>
            </a:r>
            <a:r>
              <a:rPr lang="en-US" dirty="0" smtClean="0"/>
              <a:t> </a:t>
            </a:r>
            <a:r>
              <a:rPr lang="en-US" b="1" dirty="0" smtClean="0"/>
              <a:t>vary</a:t>
            </a:r>
            <a:r>
              <a:rPr lang="en-US" dirty="0" smtClean="0"/>
              <a:t> from cycle to cycle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/>
              <a:t>No subtraction</a:t>
            </a:r>
            <a:r>
              <a:rPr lang="en-US" dirty="0" smtClean="0"/>
              <a:t> necessary to obtain </a:t>
            </a:r>
            <a:r>
              <a:rPr lang="en-US" b="1" dirty="0" smtClean="0"/>
              <a:t>individual element times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Advantages of </a:t>
            </a:r>
            <a:r>
              <a:rPr lang="en-US" b="1" dirty="0" smtClean="0"/>
              <a:t>continuous method</a:t>
            </a:r>
            <a:r>
              <a:rPr lang="en-US" dirty="0" smtClean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/>
              <a:t>Elements cannot be omitted</a:t>
            </a:r>
            <a:r>
              <a:rPr lang="en-US" dirty="0" smtClean="0"/>
              <a:t> by mistake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/>
              <a:t>Regular and irregular elements</a:t>
            </a:r>
            <a:r>
              <a:rPr lang="en-US" dirty="0" smtClean="0"/>
              <a:t> can be more </a:t>
            </a:r>
            <a:r>
              <a:rPr lang="en-US" b="1" dirty="0" smtClean="0"/>
              <a:t>readily distinguished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/>
              <a:t>Manipulation</a:t>
            </a:r>
            <a:r>
              <a:rPr lang="en-US" dirty="0" smtClean="0"/>
              <a:t> and </a:t>
            </a:r>
            <a:r>
              <a:rPr lang="en-US" b="1" dirty="0" smtClean="0"/>
              <a:t>resetting</a:t>
            </a:r>
            <a:r>
              <a:rPr lang="en-US" dirty="0" smtClean="0"/>
              <a:t> of the stopwatch is </a:t>
            </a:r>
            <a:r>
              <a:rPr lang="en-US" b="1" dirty="0" smtClean="0"/>
              <a:t>reduced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4. Performance Rating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6934200" cy="52578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Analyst simultaneously</a:t>
                </a:r>
              </a:p>
              <a:p>
                <a:pPr lvl="1" eaLnBrk="1" hangingPunct="1"/>
                <a:r>
                  <a:rPr lang="en-US" b="1" dirty="0"/>
                  <a:t>observe </a:t>
                </a:r>
                <a:r>
                  <a:rPr lang="en-US" b="1" dirty="0" smtClean="0"/>
                  <a:t>performance</a:t>
                </a:r>
                <a:r>
                  <a:rPr lang="en-US" dirty="0" smtClean="0"/>
                  <a:t> </a:t>
                </a:r>
                <a:r>
                  <a:rPr lang="en-US" dirty="0"/>
                  <a:t>of </a:t>
                </a:r>
                <a:r>
                  <a:rPr lang="en-US" dirty="0" smtClean="0"/>
                  <a:t>worker</a:t>
                </a:r>
                <a:endParaRPr lang="en-US" dirty="0"/>
              </a:p>
              <a:p>
                <a:pPr lvl="1" eaLnBrk="1" hangingPunct="1"/>
                <a:r>
                  <a:rPr lang="en-US" dirty="0" smtClean="0"/>
                  <a:t>AND </a:t>
                </a:r>
                <a:r>
                  <a:rPr lang="en-US" b="1" dirty="0" smtClean="0"/>
                  <a:t>judge</a:t>
                </a:r>
                <a:r>
                  <a:rPr lang="en-US" dirty="0" smtClean="0"/>
                  <a:t> </a:t>
                </a:r>
                <a:r>
                  <a:rPr lang="en-US" b="1" dirty="0" smtClean="0"/>
                  <a:t>performance</a:t>
                </a:r>
                <a:r>
                  <a:rPr lang="en-US" dirty="0" smtClean="0"/>
                  <a:t>/pace of worker</a:t>
                </a:r>
              </a:p>
              <a:p>
                <a:pPr lvl="2" eaLnBrk="1" hangingPunct="1"/>
                <a:r>
                  <a:rPr lang="en-US" b="1" dirty="0" smtClean="0"/>
                  <a:t>relative to</a:t>
                </a:r>
                <a:r>
                  <a:rPr lang="en-US" dirty="0" smtClean="0"/>
                  <a:t> definition of </a:t>
                </a:r>
                <a:r>
                  <a:rPr lang="en-US" b="1" dirty="0" smtClean="0"/>
                  <a:t>standard performance</a:t>
                </a:r>
                <a:r>
                  <a:rPr lang="en-US" dirty="0" smtClean="0"/>
                  <a:t> used by organization</a:t>
                </a:r>
              </a:p>
              <a:p>
                <a:pPr eaLnBrk="1" hangingPunct="1">
                  <a:buFont typeface="Wingdings" pitchFamily="2" charset="2"/>
                  <a:buNone/>
                </a:pPr>
                <a:endParaRPr lang="en-US" dirty="0" smtClean="0"/>
              </a:p>
              <a:p>
                <a:pPr eaLnBrk="1" hangingPunct="1"/>
                <a:r>
                  <a:rPr lang="en-US" b="1" dirty="0" smtClean="0"/>
                  <a:t>Standard performance: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𝑷𝑹</m:t>
                    </m:r>
                    <m:r>
                      <a:rPr lang="en-US" b="1" i="1" dirty="0" smtClean="0">
                        <a:latin typeface="Cambria Math"/>
                      </a:rPr>
                      <m:t> = </m:t>
                    </m:r>
                    <m:r>
                      <a:rPr lang="en-US" b="1" i="1" dirty="0" smtClean="0">
                        <a:latin typeface="Cambria Math"/>
                      </a:rPr>
                      <m:t>𝟏𝟎𝟎</m:t>
                    </m:r>
                    <m:r>
                      <a:rPr lang="en-US" b="1" i="1" dirty="0" smtClean="0">
                        <a:latin typeface="Cambria Math"/>
                      </a:rPr>
                      <m:t>%</m:t>
                    </m:r>
                  </m:oMath>
                </a14:m>
                <a:endParaRPr lang="en-US" b="1" dirty="0" smtClean="0"/>
              </a:p>
              <a:p>
                <a:pPr lvl="1" eaLnBrk="1" hangingPunct="1"/>
                <a:r>
                  <a:rPr lang="en-US" b="1" dirty="0" smtClean="0"/>
                  <a:t>Slower</a:t>
                </a:r>
                <a:r>
                  <a:rPr lang="en-US" dirty="0" smtClean="0"/>
                  <a:t> pace than standard: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𝑷𝑹</m:t>
                    </m:r>
                    <m:r>
                      <a:rPr lang="en-US" b="1" i="1" dirty="0" smtClean="0">
                        <a:latin typeface="Cambria Math"/>
                      </a:rPr>
                      <m:t> &lt; </m:t>
                    </m:r>
                    <m:r>
                      <a:rPr lang="en-US" b="1" i="1" dirty="0" smtClean="0">
                        <a:latin typeface="Cambria Math"/>
                      </a:rPr>
                      <m:t>𝟏𝟎𝟎</m:t>
                    </m:r>
                    <m:r>
                      <a:rPr lang="en-US" b="1" i="1" dirty="0" smtClean="0">
                        <a:latin typeface="Cambria Math"/>
                      </a:rPr>
                      <m:t>%</m:t>
                    </m:r>
                  </m:oMath>
                </a14:m>
                <a:r>
                  <a:rPr lang="en-US" b="1" dirty="0" smtClean="0"/>
                  <a:t/>
                </a:r>
                <a:br>
                  <a:rPr lang="en-US" b="1" dirty="0" smtClean="0"/>
                </a:br>
                <a:r>
                  <a:rPr lang="en-US" dirty="0" smtClean="0">
                    <a:sym typeface="Symbol"/>
                  </a:rPr>
                  <a:t> longer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dirty="0">
                            <a:latin typeface="Cambria Math"/>
                          </a:rPr>
                          <m:t>𝑜𝑏𝑠</m:t>
                        </m:r>
                      </m:sub>
                    </m:sSub>
                  </m:oMath>
                </a14:m>
                <a:r>
                  <a:rPr lang="en-US" dirty="0" smtClean="0"/>
                  <a:t> (for work cycle)</a:t>
                </a:r>
              </a:p>
              <a:p>
                <a:pPr lvl="1" eaLnBrk="1" hangingPunct="1"/>
                <a:r>
                  <a:rPr lang="en-US" b="1" dirty="0" smtClean="0"/>
                  <a:t>Faster</a:t>
                </a:r>
                <a:r>
                  <a:rPr lang="en-US" dirty="0" smtClean="0"/>
                  <a:t> pace than standard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𝑷𝑹</m:t>
                    </m:r>
                    <m:r>
                      <a:rPr lang="en-US" b="1" i="1" dirty="0" smtClean="0">
                        <a:latin typeface="Cambria Math"/>
                      </a:rPr>
                      <m:t> &gt; </m:t>
                    </m:r>
                    <m:r>
                      <a:rPr lang="en-US" b="1" i="1" dirty="0" smtClean="0">
                        <a:latin typeface="Cambria Math"/>
                      </a:rPr>
                      <m:t>𝟏𝟎𝟎</m:t>
                    </m:r>
                    <m:r>
                      <a:rPr lang="en-US" b="1" i="1" dirty="0" smtClean="0">
                        <a:latin typeface="Cambria Math"/>
                      </a:rPr>
                      <m:t>%</m:t>
                    </m:r>
                  </m:oMath>
                </a14:m>
                <a:r>
                  <a:rPr lang="en-US" dirty="0" smtClean="0">
                    <a:sym typeface="Symbol"/>
                  </a:rPr>
                  <a:t/>
                </a:r>
                <a:br>
                  <a:rPr lang="en-US" dirty="0" smtClean="0">
                    <a:sym typeface="Symbol"/>
                  </a:rPr>
                </a:br>
                <a:r>
                  <a:rPr lang="en-US" dirty="0" smtClean="0">
                    <a:sym typeface="Symbol"/>
                  </a:rPr>
                  <a:t> shorter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𝑜𝑏𝑠</m:t>
                        </m:r>
                      </m:sub>
                    </m:sSub>
                  </m:oMath>
                </a14:m>
                <a:endParaRPr lang="en-US" b="1" dirty="0" smtClean="0"/>
              </a:p>
              <a:p>
                <a:pPr eaLnBrk="1" hangingPunct="1"/>
                <a:r>
                  <a:rPr lang="en-US" b="1" dirty="0" smtClean="0"/>
                  <a:t>Normal time</a:t>
                </a:r>
                <a:r>
                  <a:rPr lang="en-US" dirty="0" smtClean="0"/>
                  <a:t> for element/cycle: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b="1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</a:rPr>
                          <m:t>𝒐𝒃𝒔</m:t>
                        </m:r>
                      </m:sub>
                    </m:sSub>
                    <m:r>
                      <a:rPr lang="en-US" b="1" i="1" dirty="0">
                        <a:latin typeface="Cambria Math"/>
                      </a:rPr>
                      <m:t> (</m:t>
                    </m:r>
                    <m:r>
                      <a:rPr lang="en-US" b="1" i="1" dirty="0">
                        <a:latin typeface="Cambria Math"/>
                      </a:rPr>
                      <m:t>𝑷𝑹</m:t>
                    </m:r>
                    <m:r>
                      <a:rPr lang="en-US" b="1" i="1" dirty="0">
                        <a:latin typeface="Cambria Math"/>
                      </a:rPr>
                      <m:t>)</m:t>
                    </m:r>
                  </m:oMath>
                </a14:m>
                <a:endParaRPr lang="en-US" b="1" dirty="0" smtClean="0"/>
              </a:p>
            </p:txBody>
          </p:sp>
        </mc:Choice>
        <mc:Fallback xmlns="">
          <p:sp>
            <p:nvSpPr>
              <p:cNvPr id="122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6934200" cy="5257800"/>
              </a:xfrm>
              <a:blipFill rotWithShape="1">
                <a:blip r:embed="rId3"/>
                <a:stretch>
                  <a:fillRect l="-1231" t="-812" r="-4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Direct Time Study - Defined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257800"/>
          </a:xfrm>
        </p:spPr>
        <p:txBody>
          <a:bodyPr/>
          <a:lstStyle/>
          <a:p>
            <a:pPr eaLnBrk="1" hangingPunct="1"/>
            <a:r>
              <a:rPr lang="en-US" b="1" dirty="0"/>
              <a:t>Direct Time </a:t>
            </a:r>
            <a:r>
              <a:rPr lang="en-US" b="1" dirty="0" smtClean="0"/>
              <a:t>Study</a:t>
            </a:r>
            <a:r>
              <a:rPr lang="en-US" dirty="0" smtClean="0"/>
              <a:t>:</a:t>
            </a:r>
          </a:p>
          <a:p>
            <a:pPr lvl="1" eaLnBrk="1" hangingPunct="1"/>
            <a:r>
              <a:rPr lang="en-US" dirty="0" smtClean="0"/>
              <a:t>aka </a:t>
            </a:r>
            <a:r>
              <a:rPr lang="en-US" b="1" dirty="0"/>
              <a:t>stopwatch time </a:t>
            </a:r>
            <a:r>
              <a:rPr lang="en-US" b="1" dirty="0" smtClean="0"/>
              <a:t>study</a:t>
            </a:r>
          </a:p>
          <a:p>
            <a:pPr lvl="1" eaLnBrk="1" hangingPunct="1"/>
            <a:r>
              <a:rPr lang="en-US" b="1" dirty="0" smtClean="0"/>
              <a:t>direct</a:t>
            </a:r>
            <a:r>
              <a:rPr lang="en-US" dirty="0" smtClean="0"/>
              <a:t> &amp; </a:t>
            </a:r>
            <a:r>
              <a:rPr lang="en-US" b="1" dirty="0" smtClean="0"/>
              <a:t>continuous</a:t>
            </a:r>
            <a:r>
              <a:rPr lang="en-US" dirty="0" smtClean="0"/>
              <a:t> </a:t>
            </a:r>
            <a:r>
              <a:rPr lang="en-US" b="1" dirty="0" smtClean="0"/>
              <a:t>observation</a:t>
            </a:r>
            <a:r>
              <a:rPr lang="en-US" dirty="0" smtClean="0"/>
              <a:t> of task</a:t>
            </a:r>
          </a:p>
          <a:p>
            <a:pPr lvl="1" eaLnBrk="1" hangingPunct="1"/>
            <a:r>
              <a:rPr lang="en-US" dirty="0" smtClean="0"/>
              <a:t>using </a:t>
            </a:r>
            <a:r>
              <a:rPr lang="en-US" b="1" dirty="0" smtClean="0"/>
              <a:t>stopwatch</a:t>
            </a:r>
            <a:r>
              <a:rPr lang="en-US" dirty="0" smtClean="0"/>
              <a:t> or other timekeeping device</a:t>
            </a:r>
          </a:p>
          <a:p>
            <a:pPr lvl="1" eaLnBrk="1" hangingPunct="1"/>
            <a:r>
              <a:rPr lang="en-US" dirty="0" smtClean="0"/>
              <a:t>to </a:t>
            </a:r>
            <a:r>
              <a:rPr lang="en-US" b="1" dirty="0" smtClean="0"/>
              <a:t>record time</a:t>
            </a:r>
            <a:r>
              <a:rPr lang="en-US" dirty="0" smtClean="0"/>
              <a:t> taken </a:t>
            </a:r>
            <a:r>
              <a:rPr lang="en-US" b="1" dirty="0" smtClean="0"/>
              <a:t>to accomplish task</a:t>
            </a:r>
          </a:p>
          <a:p>
            <a:pPr lvl="1" eaLnBrk="1" hangingPunct="1"/>
            <a:endParaRPr lang="en-US" b="1" dirty="0" smtClean="0"/>
          </a:p>
          <a:p>
            <a:pPr eaLnBrk="1" hangingPunct="1"/>
            <a:r>
              <a:rPr lang="en-US" dirty="0"/>
              <a:t>ANSI </a:t>
            </a:r>
            <a:r>
              <a:rPr lang="en-US" dirty="0" smtClean="0"/>
              <a:t>definition:</a:t>
            </a:r>
          </a:p>
          <a:p>
            <a:pPr lvl="1" eaLnBrk="1" hangingPunct="1"/>
            <a:r>
              <a:rPr lang="en-US" dirty="0"/>
              <a:t>careful time measurement of </a:t>
            </a:r>
            <a:r>
              <a:rPr lang="en-US" dirty="0" smtClean="0"/>
              <a:t>task</a:t>
            </a:r>
          </a:p>
          <a:p>
            <a:pPr lvl="1" eaLnBrk="1" hangingPunct="1"/>
            <a:r>
              <a:rPr lang="en-US" dirty="0" smtClean="0"/>
              <a:t>using time </a:t>
            </a:r>
            <a:r>
              <a:rPr lang="en-US" dirty="0"/>
              <a:t>measuring </a:t>
            </a:r>
            <a:r>
              <a:rPr lang="en-US" dirty="0" smtClean="0"/>
              <a:t>instrument</a:t>
            </a:r>
          </a:p>
          <a:p>
            <a:pPr lvl="1" eaLnBrk="1" hangingPunct="1"/>
            <a:r>
              <a:rPr lang="en-US" dirty="0" smtClean="0"/>
              <a:t>allows </a:t>
            </a:r>
            <a:r>
              <a:rPr lang="en-US" dirty="0"/>
              <a:t>adequate time </a:t>
            </a:r>
            <a:r>
              <a:rPr lang="en-US" dirty="0" smtClean="0"/>
              <a:t>(foreign </a:t>
            </a:r>
            <a:r>
              <a:rPr lang="en-US" dirty="0"/>
              <a:t>elements, </a:t>
            </a:r>
            <a:r>
              <a:rPr lang="en-US" dirty="0" smtClean="0"/>
              <a:t>delays</a:t>
            </a:r>
            <a:r>
              <a:rPr lang="en-US" dirty="0"/>
              <a:t>, </a:t>
            </a:r>
            <a:r>
              <a:rPr lang="en-US" dirty="0" smtClean="0"/>
              <a:t>fatigue</a:t>
            </a:r>
            <a:r>
              <a:rPr lang="en-US" dirty="0"/>
              <a:t>, and personal </a:t>
            </a:r>
            <a:r>
              <a:rPr lang="en-US" dirty="0" smtClean="0"/>
              <a:t>needs)</a:t>
            </a:r>
          </a:p>
          <a:p>
            <a:pPr lvl="1" eaLnBrk="1" hangingPunct="1"/>
            <a:r>
              <a:rPr lang="en-US" dirty="0" smtClean="0"/>
              <a:t>task usu. broken down into work elements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4. Performance Rating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6934200" cy="52578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Notes regarding performance rating:</a:t>
                </a:r>
              </a:p>
              <a:p>
                <a:pPr lvl="1" eaLnBrk="1" hangingPunct="1"/>
                <a:r>
                  <a:rPr lang="en-US" dirty="0" smtClean="0"/>
                  <a:t>most </a:t>
                </a:r>
                <a:r>
                  <a:rPr lang="en-US" dirty="0"/>
                  <a:t>difficult </a:t>
                </a:r>
                <a:r>
                  <a:rPr lang="en-US" dirty="0" smtClean="0"/>
                  <a:t>&amp; </a:t>
                </a:r>
                <a:r>
                  <a:rPr lang="en-US" dirty="0"/>
                  <a:t>controversial </a:t>
                </a:r>
                <a:r>
                  <a:rPr lang="en-US" dirty="0" smtClean="0"/>
                  <a:t>step </a:t>
                </a:r>
                <a:r>
                  <a:rPr lang="en-US" dirty="0"/>
                  <a:t>in </a:t>
                </a:r>
                <a:r>
                  <a:rPr lang="en-US" dirty="0" smtClean="0"/>
                  <a:t>DTS</a:t>
                </a:r>
              </a:p>
              <a:p>
                <a:pPr lvl="2" eaLnBrk="1" hangingPunct="1"/>
                <a:r>
                  <a:rPr lang="en-US" dirty="0" smtClean="0"/>
                  <a:t>since requires judgment </a:t>
                </a:r>
                <a:r>
                  <a:rPr lang="en-US" dirty="0"/>
                  <a:t>of </a:t>
                </a:r>
                <a:r>
                  <a:rPr lang="en-US" b="1" dirty="0" smtClean="0"/>
                  <a:t>analyst</a:t>
                </a:r>
                <a:r>
                  <a:rPr lang="en-US" dirty="0" smtClean="0"/>
                  <a:t> </a:t>
                </a:r>
                <a:r>
                  <a:rPr lang="en-US" dirty="0"/>
                  <a:t>to </a:t>
                </a:r>
                <a:r>
                  <a:rPr lang="en-US" b="1" dirty="0"/>
                  <a:t>assess </a:t>
                </a:r>
                <a:r>
                  <a:rPr lang="en-US" b="1" dirty="0" smtClean="0"/>
                  <a:t>value </a:t>
                </a:r>
                <a:r>
                  <a:rPr lang="en-US" b="1" dirty="0"/>
                  <a:t>of </a:t>
                </a:r>
                <a:r>
                  <a:rPr lang="en-US" b="1" dirty="0" smtClean="0"/>
                  <a:t>PR</a:t>
                </a:r>
              </a:p>
              <a:p>
                <a:pPr lvl="1" eaLnBrk="1" hangingPunct="1"/>
                <a:r>
                  <a:rPr lang="en-US" dirty="0"/>
                  <a:t>It is in </a:t>
                </a:r>
                <a:r>
                  <a:rPr lang="en-US" b="1" dirty="0" smtClean="0"/>
                  <a:t>worker’s </a:t>
                </a:r>
                <a:r>
                  <a:rPr lang="en-US" b="1" dirty="0"/>
                  <a:t>interest</a:t>
                </a:r>
                <a:r>
                  <a:rPr lang="en-US" dirty="0"/>
                  <a:t> </a:t>
                </a:r>
                <a:r>
                  <a:rPr lang="en-US" dirty="0" smtClean="0"/>
                  <a:t>&amp; advantage </a:t>
                </a:r>
                <a:r>
                  <a:rPr lang="en-US" b="1" dirty="0" smtClean="0"/>
                  <a:t>to receive high PR during study</a:t>
                </a:r>
              </a:p>
              <a:p>
                <a:pPr lvl="2" eaLnBrk="1" hangingPunct="1"/>
                <a:r>
                  <a:rPr lang="en-US" dirty="0" smtClean="0">
                    <a:sym typeface="Symbol"/>
                  </a:rPr>
                  <a:t>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for task </a:t>
                </a:r>
                <a:r>
                  <a:rPr lang="en-US" dirty="0"/>
                  <a:t>will be </a:t>
                </a:r>
                <a:r>
                  <a:rPr lang="en-US" dirty="0" smtClean="0"/>
                  <a:t>longer</a:t>
                </a:r>
              </a:p>
              <a:p>
                <a:pPr lvl="2" eaLnBrk="1" hangingPunct="1"/>
                <a:r>
                  <a:rPr lang="en-US" dirty="0">
                    <a:sym typeface="Symbol"/>
                  </a:rPr>
                  <a:t></a:t>
                </a:r>
                <a:r>
                  <a:rPr lang="en-US" dirty="0" smtClean="0"/>
                  <a:t> looser standard</a:t>
                </a:r>
              </a:p>
              <a:p>
                <a:pPr lvl="2" eaLnBrk="1" hangingPunct="1"/>
                <a:r>
                  <a:rPr lang="en-US" dirty="0">
                    <a:sym typeface="Symbol"/>
                  </a:rPr>
                  <a:t> easier for </a:t>
                </a:r>
                <a:r>
                  <a:rPr lang="en-US" dirty="0" smtClean="0">
                    <a:sym typeface="Symbol"/>
                  </a:rPr>
                  <a:t>worker </a:t>
                </a:r>
                <a:r>
                  <a:rPr lang="en-US" dirty="0">
                    <a:sym typeface="Symbol"/>
                  </a:rPr>
                  <a:t>to achieve a higher efficiency level as </a:t>
                </a:r>
                <a:r>
                  <a:rPr lang="en-US" dirty="0" smtClean="0">
                    <a:sym typeface="Symbol"/>
                  </a:rPr>
                  <a:t>job continues</a:t>
                </a:r>
              </a:p>
              <a:p>
                <a:pPr lvl="2" eaLnBrk="1" hangingPunct="1"/>
                <a:r>
                  <a:rPr lang="en-US" dirty="0" smtClean="0"/>
                  <a:t>this’s important </a:t>
                </a:r>
                <a:r>
                  <a:rPr lang="en-US" dirty="0"/>
                  <a:t>to </a:t>
                </a:r>
                <a:r>
                  <a:rPr lang="en-US" dirty="0" smtClean="0"/>
                  <a:t>worker </a:t>
                </a:r>
                <a:r>
                  <a:rPr lang="en-US" dirty="0"/>
                  <a:t>if </a:t>
                </a:r>
                <a:r>
                  <a:rPr lang="en-US" dirty="0" smtClean="0"/>
                  <a:t>s/he paid </a:t>
                </a:r>
                <a:r>
                  <a:rPr lang="en-US" dirty="0"/>
                  <a:t>on </a:t>
                </a:r>
                <a:r>
                  <a:rPr lang="en-US" dirty="0" smtClean="0"/>
                  <a:t>wage </a:t>
                </a:r>
                <a:r>
                  <a:rPr lang="en-US" dirty="0"/>
                  <a:t>incentive </a:t>
                </a:r>
                <a:r>
                  <a:rPr lang="en-US" dirty="0" smtClean="0"/>
                  <a:t>plan</a:t>
                </a:r>
              </a:p>
            </p:txBody>
          </p:sp>
        </mc:Choice>
        <mc:Fallback xmlns="">
          <p:sp>
            <p:nvSpPr>
              <p:cNvPr id="122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6934200" cy="5257800"/>
              </a:xfrm>
              <a:blipFill rotWithShape="1">
                <a:blip r:embed="rId3"/>
                <a:stretch>
                  <a:fillRect l="-1231" t="-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403116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5. Apply Allowances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3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7086600" cy="51816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A PFD allowance is added to the normal time to </a:t>
                </a:r>
                <a:r>
                  <a:rPr lang="en-US" b="1" dirty="0" smtClean="0"/>
                  <a:t>compute standard time</a:t>
                </a:r>
              </a:p>
              <a:p>
                <a:pPr eaLnBrk="1" hangingPunct="1">
                  <a:buNone/>
                </a:pPr>
                <a:r>
                  <a:rPr lang="en-US" dirty="0" smtClean="0"/>
                  <a:t>		</a:t>
                </a:r>
                <a:r>
                  <a:rPr lang="en-US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</a:rPr>
                          <m:t>𝒔𝒕𝒅</m:t>
                        </m:r>
                      </m:sub>
                    </m:sSub>
                    <m:r>
                      <a:rPr lang="en-US" b="1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b="1" i="1" dirty="0">
                        <a:latin typeface="Cambria Math"/>
                      </a:rPr>
                      <m:t> (</m:t>
                    </m:r>
                    <m:r>
                      <a:rPr lang="en-US" b="1" i="1" dirty="0">
                        <a:latin typeface="Cambria Math"/>
                      </a:rPr>
                      <m:t>𝟏</m:t>
                    </m:r>
                    <m:r>
                      <a:rPr lang="en-US" b="1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</a:rPr>
                          <m:t>𝒑𝒇𝒅</m:t>
                        </m:r>
                      </m:sub>
                    </m:sSub>
                    <m:r>
                      <a:rPr lang="en-US" b="1" i="1" dirty="0">
                        <a:latin typeface="Cambria Math"/>
                      </a:rPr>
                      <m:t>)</m:t>
                    </m:r>
                  </m:oMath>
                </a14:m>
                <a:endParaRPr lang="en-US" b="1" dirty="0" smtClean="0"/>
              </a:p>
              <a:p>
                <a:pPr lvl="1" eaLnBrk="1" hangingPunct="1"/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</a:rPr>
                          <m:t>𝒑𝒇𝒅</m:t>
                        </m:r>
                      </m:sub>
                    </m:sSub>
                  </m:oMath>
                </a14:m>
                <a:r>
                  <a:rPr lang="en-US" dirty="0" smtClean="0"/>
                  <a:t> = allowance factor</a:t>
                </a:r>
              </a:p>
              <a:p>
                <a:pPr lvl="2" eaLnBrk="1" hangingPunct="1"/>
                <a:r>
                  <a:rPr lang="en-US" i="1" dirty="0" smtClean="0"/>
                  <a:t>P</a:t>
                </a:r>
                <a:r>
                  <a:rPr lang="en-US" dirty="0" smtClean="0"/>
                  <a:t>ersonal time</a:t>
                </a:r>
              </a:p>
              <a:p>
                <a:pPr lvl="2" eaLnBrk="1" hangingPunct="1"/>
                <a:r>
                  <a:rPr lang="en-US" i="1" dirty="0" smtClean="0"/>
                  <a:t>F</a:t>
                </a:r>
                <a:r>
                  <a:rPr lang="en-US" dirty="0" smtClean="0"/>
                  <a:t>atigue</a:t>
                </a:r>
              </a:p>
              <a:p>
                <a:pPr lvl="2" eaLnBrk="1" hangingPunct="1"/>
                <a:r>
                  <a:rPr lang="en-US" i="1" dirty="0" smtClean="0"/>
                  <a:t>D</a:t>
                </a:r>
                <a:r>
                  <a:rPr lang="en-US" dirty="0" smtClean="0"/>
                  <a:t>elays</a:t>
                </a:r>
              </a:p>
              <a:p>
                <a:pPr eaLnBrk="1" hangingPunct="1"/>
                <a:r>
                  <a:rPr lang="en-US" dirty="0" smtClean="0"/>
                  <a:t>The function of </a:t>
                </a:r>
                <a:r>
                  <a:rPr lang="en-US" b="1" dirty="0" smtClean="0"/>
                  <a:t>allowance factor</a:t>
                </a:r>
                <a:r>
                  <a:rPr lang="en-US" dirty="0" smtClean="0"/>
                  <a:t>:</a:t>
                </a:r>
              </a:p>
              <a:p>
                <a:pPr lvl="1" eaLnBrk="1" hangingPunct="1"/>
                <a:r>
                  <a:rPr lang="en-US" b="1" dirty="0" smtClean="0"/>
                  <a:t>inflate</a:t>
                </a:r>
                <a:r>
                  <a:rPr lang="en-US" dirty="0" smtClean="0"/>
                  <a:t> value of </a:t>
                </a:r>
                <a:r>
                  <a:rPr lang="en-US" b="1" dirty="0" smtClean="0"/>
                  <a:t>standard time</a:t>
                </a:r>
              </a:p>
              <a:p>
                <a:pPr lvl="1" eaLnBrk="1" hangingPunct="1"/>
                <a:r>
                  <a:rPr lang="en-US" b="1" dirty="0" smtClean="0"/>
                  <a:t>accounts</a:t>
                </a:r>
                <a:r>
                  <a:rPr lang="en-US" dirty="0" smtClean="0"/>
                  <a:t> for various reasons </a:t>
                </a:r>
                <a:r>
                  <a:rPr lang="en-US" b="1" dirty="0" smtClean="0"/>
                  <a:t>why worker loses time</a:t>
                </a:r>
                <a:r>
                  <a:rPr lang="en-US" dirty="0" smtClean="0"/>
                  <a:t> during shift</a:t>
                </a:r>
              </a:p>
            </p:txBody>
          </p:sp>
        </mc:Choice>
        <mc:Fallback xmlns="">
          <p:sp>
            <p:nvSpPr>
              <p:cNvPr id="143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7086600" cy="5181600"/>
              </a:xfrm>
              <a:blipFill rotWithShape="1">
                <a:blip r:embed="rId2"/>
                <a:stretch>
                  <a:fillRect l="-1205" t="-824" r="-7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direct time study was taken on a manual work element using the snapback method. The regular cycle consisted of three elements, 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, and </a:t>
            </a:r>
            <a:r>
              <a:rPr lang="en-US" i="1" dirty="0" smtClean="0"/>
              <a:t>c</a:t>
            </a:r>
            <a:r>
              <a:rPr lang="en-US" dirty="0" smtClean="0"/>
              <a:t>. Element </a:t>
            </a:r>
            <a:r>
              <a:rPr lang="en-US" i="1" dirty="0" smtClean="0"/>
              <a:t>d</a:t>
            </a:r>
            <a:r>
              <a:rPr lang="en-US" dirty="0" smtClean="0"/>
              <a:t> is an irregular element performed every 5 cycles.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2000" u="sng" dirty="0" smtClean="0"/>
              <a:t>Work element	    a	     b	     c            d</a:t>
            </a:r>
            <a:r>
              <a:rPr lang="en-US" sz="2000" dirty="0" smtClean="0"/>
              <a:t>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dirty="0" smtClean="0"/>
              <a:t>	Observed time (min)    0.56      0.25      0.50      1.10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2000" u="sng" dirty="0" smtClean="0"/>
              <a:t>Performance rating      100%     80%     110%    100%</a:t>
            </a:r>
          </a:p>
          <a:p>
            <a:pPr eaLnBrk="1" hangingPunct="1">
              <a:buFont typeface="Wingdings" pitchFamily="2" charset="2"/>
              <a:buNone/>
            </a:pPr>
            <a:endParaRPr lang="en-US" sz="1000" dirty="0" smtClean="0"/>
          </a:p>
          <a:p>
            <a:pPr eaLnBrk="1" hangingPunct="1"/>
            <a:r>
              <a:rPr lang="en-US" dirty="0" smtClean="0"/>
              <a:t>Determine (a) normal time and (b) standard time for the cycle using an allowance factor of 15%.*</a:t>
            </a:r>
            <a:endParaRPr lang="en-US" sz="2000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387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457200" indent="-457200" eaLnBrk="1" hangingPunct="1">
                  <a:buFont typeface="Wingdings" pitchFamily="2" charset="2"/>
                  <a:buNone/>
                </a:pPr>
                <a:r>
                  <a:rPr lang="en-US" dirty="0" smtClean="0"/>
                  <a:t>(a) Normal time:</a:t>
                </a:r>
              </a:p>
              <a:p>
                <a:pPr marL="457200" indent="-457200" eaLnBrk="1" hangingPunct="1">
                  <a:buFont typeface="Wingdings" pitchFamily="2" charset="2"/>
                  <a:buNone/>
                </a:pPr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𝑇</m:t>
                    </m:r>
                    <m:r>
                      <a:rPr lang="en-US" i="1" baseline="-25000" dirty="0" err="1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56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00</m:t>
                    </m:r>
                    <m:r>
                      <a:rPr lang="en-US" i="1" dirty="0" smtClean="0">
                        <a:latin typeface="Cambria Math"/>
                      </a:rPr>
                      <m:t>) + 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25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80</m:t>
                    </m:r>
                    <m:r>
                      <a:rPr lang="en-US" i="1" dirty="0" smtClean="0">
                        <a:latin typeface="Cambria Math"/>
                      </a:rPr>
                      <m:t>) + 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50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)+ </m:t>
                    </m:r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10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)/</m:t>
                    </m:r>
                    <m:r>
                      <a:rPr lang="en-US" i="1" dirty="0" smtClean="0">
                        <a:latin typeface="Cambria Math"/>
                      </a:rPr>
                      <m:t>5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   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= 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56</m:t>
                    </m:r>
                    <m:r>
                      <a:rPr lang="en-US" i="1" dirty="0" smtClean="0">
                        <a:latin typeface="Cambria Math"/>
                      </a:rPr>
                      <m:t> + 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20</m:t>
                    </m:r>
                    <m:r>
                      <a:rPr lang="en-US" i="1" dirty="0" smtClean="0">
                        <a:latin typeface="Cambria Math"/>
                      </a:rPr>
                      <m:t> + 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55</m:t>
                    </m:r>
                    <m:r>
                      <a:rPr lang="en-US" i="1" dirty="0" smtClean="0">
                        <a:latin typeface="Cambria Math"/>
                      </a:rPr>
                      <m:t> + 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22</m:t>
                    </m:r>
                  </m:oMath>
                </a14:m>
                <a:endParaRPr lang="en-US" dirty="0" smtClean="0"/>
              </a:p>
              <a:p>
                <a:pPr marL="457200" indent="-457200" eaLnBrk="1" hangingPunct="1">
                  <a:buFont typeface="Wingdings" pitchFamily="2" charset="2"/>
                  <a:buNone/>
                </a:pPr>
                <a:r>
                  <a:rPr lang="en-US" dirty="0" smtClean="0"/>
                  <a:t>        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= </m:t>
                    </m:r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53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min</m:t>
                    </m:r>
                  </m:oMath>
                </a14:m>
                <a:endParaRPr lang="en-US" dirty="0" smtClean="0"/>
              </a:p>
              <a:p>
                <a:pPr marL="457200" indent="-457200" eaLnBrk="1" hangingPunct="1">
                  <a:buFont typeface="Wingdings" pitchFamily="2" charset="2"/>
                  <a:buNone/>
                </a:pPr>
                <a:r>
                  <a:rPr lang="en-US" dirty="0" smtClean="0"/>
                  <a:t>(b) Standard time:</a:t>
                </a:r>
              </a:p>
              <a:p>
                <a:pPr marL="457200" indent="-457200" eaLnBrk="1" hangingPunct="1">
                  <a:buNone/>
                </a:pPr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dirty="0">
                            <a:latin typeface="Cambria Math"/>
                          </a:rPr>
                          <m:t>𝑠𝑡𝑑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= </m:t>
                    </m:r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53</m:t>
                    </m:r>
                    <m:r>
                      <a:rPr lang="en-US" b="0" i="1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 + 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15</m:t>
                    </m:r>
                    <m:r>
                      <a:rPr lang="en-US" i="1" dirty="0" smtClean="0">
                        <a:latin typeface="Cambria Math"/>
                      </a:rPr>
                      <m:t>) = </m:t>
                    </m:r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76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min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1638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1">
                <a:blip r:embed="rId2"/>
                <a:stretch>
                  <a:fillRect l="-1407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 Apply Allowances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0200" y="1447800"/>
                <a:ext cx="7391400" cy="5334000"/>
              </a:xfrm>
            </p:spPr>
            <p:txBody>
              <a:bodyPr/>
              <a:lstStyle/>
              <a:p>
                <a:pPr marL="457200" lvl="1" indent="0" algn="ctr" eaLnBrk="1" hangingPunct="1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𝑛𝑤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 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𝑝𝑓𝑑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)+</m:t>
                    </m:r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 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	</a:t>
                </a:r>
                <a:endParaRPr lang="en-US" dirty="0" smtClean="0"/>
              </a:p>
              <a:p>
                <a:pPr marL="457200" lvl="1" indent="0" algn="ctr" eaLnBrk="1" hangingPunct="1">
                  <a:buNone/>
                </a:pPr>
                <a:endParaRPr lang="en-US" dirty="0" smtClean="0"/>
              </a:p>
              <a:p>
                <a:pPr lvl="1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/>
                  <a:t>: normal time of </a:t>
                </a:r>
                <a:r>
                  <a:rPr lang="en-US" dirty="0" smtClean="0"/>
                  <a:t>worker </a:t>
                </a:r>
                <a:r>
                  <a:rPr lang="en-US" dirty="0"/>
                  <a:t>during the worker-controlled portion of the cycle, min</a:t>
                </a:r>
                <a:endParaRPr lang="en-US" dirty="0" smtClean="0"/>
              </a:p>
              <a:p>
                <a:pPr lvl="1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𝑝𝑓𝑑</m:t>
                        </m:r>
                      </m:sub>
                    </m:sSub>
                  </m:oMath>
                </a14:m>
                <a:r>
                  <a:rPr lang="en-US" dirty="0"/>
                  <a:t>: </a:t>
                </a:r>
                <a:r>
                  <a:rPr lang="en-US" dirty="0" smtClean="0"/>
                  <a:t>PFD allowance</a:t>
                </a:r>
                <a:endParaRPr lang="en-US" i="1" dirty="0" smtClean="0">
                  <a:latin typeface="Cambria Math"/>
                </a:endParaRPr>
              </a:p>
              <a:p>
                <a:pPr lvl="1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>
                    <a:latin typeface="Cambria Math"/>
                  </a:rPr>
                  <a:t>: </a:t>
                </a:r>
                <a:r>
                  <a:rPr lang="en-US" dirty="0"/>
                  <a:t>machine cycle time, </a:t>
                </a:r>
                <a:r>
                  <a:rPr lang="en-US" dirty="0" smtClean="0"/>
                  <a:t>min</a:t>
                </a:r>
                <a:endParaRPr lang="en-US" dirty="0"/>
              </a:p>
              <a:p>
                <a:pPr lvl="1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/>
                  <a:t>: machine </a:t>
                </a:r>
                <a:r>
                  <a:rPr lang="en-US" dirty="0" smtClean="0"/>
                  <a:t>allowance</a:t>
                </a:r>
              </a:p>
              <a:p>
                <a:pPr lvl="2" eaLnBrk="1" hangingPunct="1"/>
                <a:r>
                  <a:rPr lang="en-US" dirty="0"/>
                  <a:t>If company policy does not recognize </a:t>
                </a:r>
                <a:r>
                  <a:rPr lang="en-US" dirty="0" smtClean="0"/>
                  <a:t>separate </a:t>
                </a:r>
                <a:r>
                  <a:rPr lang="en-US" dirty="0"/>
                  <a:t>machine </a:t>
                </a:r>
                <a:r>
                  <a:rPr lang="en-US" dirty="0" smtClean="0"/>
                  <a:t>allowance </a:t>
                </a:r>
                <a:r>
                  <a:rPr lang="en-US" dirty="0" smtClean="0">
                    <a:sym typeface="Symbol"/>
                  </a:rPr>
                  <a:t></a:t>
                </a:r>
                <a:endParaRPr lang="en-US" dirty="0" smtClean="0"/>
              </a:p>
              <a:p>
                <a:pPr lvl="3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en-US" dirty="0"/>
                  <a:t> </a:t>
                </a:r>
                <a:r>
                  <a:rPr lang="en-US" dirty="0" smtClean="0"/>
                  <a:t>or </a:t>
                </a:r>
              </a:p>
              <a:p>
                <a:pPr lvl="3" eaLnBrk="1" hangingPunct="1"/>
                <a:r>
                  <a:rPr lang="en-US" dirty="0" smtClean="0"/>
                  <a:t>set </a:t>
                </a:r>
                <a:r>
                  <a:rPr lang="en-US" dirty="0"/>
                  <a:t>equal to </a:t>
                </a:r>
                <a:r>
                  <a:rPr lang="en-US" dirty="0" smtClean="0"/>
                  <a:t>value </a:t>
                </a:r>
                <a:r>
                  <a:rPr lang="en-US" dirty="0"/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𝑝𝑓𝑑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0200" y="1447800"/>
                <a:ext cx="7391400" cy="53340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308498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2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4" t="11766" r="17075" b="45178"/>
          <a:stretch/>
        </p:blipFill>
        <p:spPr bwMode="auto">
          <a:xfrm>
            <a:off x="76200" y="1981200"/>
            <a:ext cx="9097636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1338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Solution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25186" r="17283" b="38103"/>
          <a:stretch/>
        </p:blipFill>
        <p:spPr bwMode="auto">
          <a:xfrm>
            <a:off x="152400" y="2362200"/>
            <a:ext cx="889362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81365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Direct Time Study - Defined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9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2578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While </a:t>
                </a:r>
                <a:r>
                  <a:rPr lang="en-US" b="1" dirty="0" smtClean="0"/>
                  <a:t>observing</a:t>
                </a:r>
                <a:r>
                  <a:rPr lang="en-US" dirty="0" smtClean="0"/>
                  <a:t> &amp; </a:t>
                </a:r>
                <a:r>
                  <a:rPr lang="en-US" b="1" dirty="0" smtClean="0"/>
                  <a:t>recording time</a:t>
                </a:r>
              </a:p>
              <a:p>
                <a:pPr lvl="1" eaLnBrk="1" hangingPunct="1"/>
                <a:r>
                  <a:rPr lang="en-US" b="1" dirty="0" smtClean="0"/>
                  <a:t>appraisal</a:t>
                </a:r>
                <a:r>
                  <a:rPr lang="en-US" dirty="0" smtClean="0"/>
                  <a:t> of </a:t>
                </a:r>
                <a:r>
                  <a:rPr lang="en-US" b="1" dirty="0" smtClean="0"/>
                  <a:t>worker’s performance</a:t>
                </a:r>
                <a:r>
                  <a:rPr lang="en-US" dirty="0" smtClean="0"/>
                  <a:t> level is made</a:t>
                </a:r>
              </a:p>
              <a:p>
                <a:pPr lvl="1" eaLnBrk="1" hangingPunct="1"/>
                <a:r>
                  <a:rPr lang="en-US" dirty="0" smtClean="0"/>
                  <a:t>data then used to </a:t>
                </a:r>
                <a:r>
                  <a:rPr lang="en-US" b="1" dirty="0" smtClean="0"/>
                  <a:t>compute </a:t>
                </a:r>
                <a:r>
                  <a:rPr lang="en-US" b="1" i="1" dirty="0" smtClean="0"/>
                  <a:t>standard time</a:t>
                </a:r>
                <a:r>
                  <a:rPr lang="en-US" dirty="0" smtClean="0"/>
                  <a:t> for task (after adding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𝑝𝑓𝑑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  <a:endParaRPr lang="en-US" dirty="0" smtClean="0"/>
              </a:p>
              <a:p>
                <a:pPr lvl="1" eaLnBrk="1" hangingPunct="1"/>
                <a:endParaRPr lang="en-US" dirty="0"/>
              </a:p>
            </p:txBody>
          </p:sp>
        </mc:Choice>
        <mc:Fallback xmlns="">
          <p:sp>
            <p:nvSpPr>
              <p:cNvPr id="40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257800"/>
              </a:xfrm>
              <a:blipFill rotWithShape="1">
                <a:blip r:embed="rId2"/>
                <a:stretch>
                  <a:fillRect l="-1191" t="-812" r="-2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326505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Direct Time Study - Defined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Background:</a:t>
            </a:r>
          </a:p>
          <a:p>
            <a:pPr lvl="1" eaLnBrk="1" hangingPunct="1"/>
            <a:r>
              <a:rPr lang="en-US" dirty="0"/>
              <a:t>first work measurement technique </a:t>
            </a:r>
            <a:r>
              <a:rPr lang="en-US" dirty="0" smtClean="0"/>
              <a:t>(</a:t>
            </a:r>
            <a:r>
              <a:rPr lang="en-US" b="1" dirty="0" smtClean="0"/>
              <a:t>1883</a:t>
            </a:r>
            <a:r>
              <a:rPr lang="en-US" dirty="0" smtClean="0"/>
              <a:t>)</a:t>
            </a:r>
          </a:p>
          <a:p>
            <a:pPr lvl="1" eaLnBrk="1" hangingPunct="1"/>
            <a:r>
              <a:rPr lang="en-US" dirty="0"/>
              <a:t>connected with </a:t>
            </a:r>
            <a:r>
              <a:rPr lang="en-US" dirty="0" smtClean="0"/>
              <a:t>origins </a:t>
            </a:r>
            <a:r>
              <a:rPr lang="en-US" dirty="0"/>
              <a:t>of </a:t>
            </a:r>
            <a:r>
              <a:rPr lang="en-US" dirty="0" smtClean="0"/>
              <a:t>IE</a:t>
            </a:r>
          </a:p>
          <a:p>
            <a:pPr lvl="1" eaLnBrk="1" hangingPunct="1"/>
            <a:r>
              <a:rPr lang="en-US" dirty="0" smtClean="0"/>
              <a:t>computerized </a:t>
            </a:r>
            <a:r>
              <a:rPr lang="en-US" dirty="0"/>
              <a:t>techniques </a:t>
            </a:r>
            <a:r>
              <a:rPr lang="en-US" dirty="0" smtClean="0"/>
              <a:t>improved DTS </a:t>
            </a:r>
            <a:r>
              <a:rPr lang="en-US" dirty="0" err="1" smtClean="0"/>
              <a:t>i.t.o</a:t>
            </a:r>
            <a:endParaRPr lang="en-US" dirty="0" smtClean="0"/>
          </a:p>
          <a:p>
            <a:pPr lvl="2" eaLnBrk="1" hangingPunct="1"/>
            <a:r>
              <a:rPr lang="en-US" dirty="0" smtClean="0"/>
              <a:t>accuracy</a:t>
            </a:r>
          </a:p>
          <a:p>
            <a:pPr lvl="2" eaLnBrk="1" hangingPunct="1"/>
            <a:r>
              <a:rPr lang="en-US" dirty="0" smtClean="0"/>
              <a:t>application </a:t>
            </a:r>
            <a:r>
              <a:rPr lang="en-US" dirty="0"/>
              <a:t>speed of </a:t>
            </a:r>
            <a:r>
              <a:rPr lang="en-US" dirty="0" smtClean="0"/>
              <a:t>DTS</a:t>
            </a:r>
          </a:p>
          <a:p>
            <a:pPr lvl="2" eaLnBrk="1" hangingPunct="1"/>
            <a:r>
              <a:rPr lang="en-US" dirty="0" smtClean="0"/>
              <a:t>database </a:t>
            </a:r>
            <a:r>
              <a:rPr lang="en-US" dirty="0"/>
              <a:t>management functions that support </a:t>
            </a:r>
            <a:r>
              <a:rPr lang="en-US" dirty="0" smtClean="0"/>
              <a:t>it</a:t>
            </a:r>
          </a:p>
        </p:txBody>
      </p:sp>
    </p:spTree>
    <p:extLst>
      <p:ext uri="{BB962C8B-B14F-4D97-AF65-F5344CB8AC3E}">
        <p14:creationId xmlns:p14="http://schemas.microsoft.com/office/powerpoint/2010/main" val="14432707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Direct Time Study - Defined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9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2578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Applications:</a:t>
                </a:r>
              </a:p>
              <a:p>
                <a:pPr lvl="1" eaLnBrk="1" hangingPunct="1"/>
                <a:r>
                  <a:rPr lang="en-US" dirty="0"/>
                  <a:t>tasks that involve </a:t>
                </a:r>
                <a:r>
                  <a:rPr lang="en-US" b="1" dirty="0" smtClean="0"/>
                  <a:t>repetitive</a:t>
                </a:r>
                <a:r>
                  <a:rPr lang="en-US" dirty="0" smtClean="0"/>
                  <a:t> </a:t>
                </a:r>
                <a:r>
                  <a:rPr lang="en-US" dirty="0"/>
                  <a:t>work </a:t>
                </a:r>
                <a:r>
                  <a:rPr lang="en-US" dirty="0" smtClean="0"/>
                  <a:t>cycle</a:t>
                </a:r>
              </a:p>
              <a:p>
                <a:pPr lvl="1" eaLnBrk="1" hangingPunct="1"/>
                <a:r>
                  <a:rPr lang="en-US" dirty="0"/>
                  <a:t>at least a portion of which is </a:t>
                </a:r>
                <a:r>
                  <a:rPr lang="en-US" b="1" dirty="0" smtClean="0"/>
                  <a:t>manual</a:t>
                </a:r>
              </a:p>
              <a:p>
                <a:pPr lvl="1" eaLnBrk="1" hangingPunct="1"/>
                <a:r>
                  <a:rPr lang="en-US" dirty="0"/>
                  <a:t>common in </a:t>
                </a:r>
                <a:r>
                  <a:rPr lang="en-US" dirty="0" smtClean="0"/>
                  <a:t>batch &amp; mass </a:t>
                </a:r>
                <a:r>
                  <a:rPr lang="en-US" b="1" dirty="0" smtClean="0"/>
                  <a:t>manufacturing</a:t>
                </a:r>
              </a:p>
              <a:p>
                <a:pPr lvl="1" eaLnBrk="1" hangingPunct="1"/>
                <a:endParaRPr lang="en-US" dirty="0"/>
              </a:p>
              <a:p>
                <a:pPr eaLnBrk="1" hangingPunct="1"/>
                <a:r>
                  <a:rPr lang="en-US" dirty="0" smtClean="0"/>
                  <a:t>Limitations:</a:t>
                </a:r>
              </a:p>
              <a:p>
                <a:pPr lvl="1" eaLnBrk="1" hangingPunct="1"/>
                <a:r>
                  <a:rPr lang="en-US" b="1" dirty="0" smtClean="0"/>
                  <a:t>time-consuming</a:t>
                </a:r>
                <a:r>
                  <a:rPr lang="en-US" dirty="0" smtClean="0"/>
                  <a:t> </a:t>
                </a:r>
                <a:r>
                  <a:rPr lang="en-US" dirty="0" smtClean="0">
                    <a:sym typeface="Symbol"/>
                  </a:rPr>
                  <a:t></a:t>
                </a:r>
                <a:r>
                  <a:rPr lang="en-US" dirty="0"/>
                  <a:t> justified </a:t>
                </a:r>
                <a:r>
                  <a:rPr lang="en-US" dirty="0" smtClean="0"/>
                  <a:t>when, </a:t>
                </a:r>
              </a:p>
              <a:p>
                <a:pPr lvl="2" eaLnBrk="1" hangingPunct="1"/>
                <a:r>
                  <a:rPr lang="en-US" dirty="0" smtClean="0"/>
                  <a:t>job has relatively </a:t>
                </a:r>
                <a:r>
                  <a:rPr lang="en-US" dirty="0"/>
                  <a:t>long production </a:t>
                </a:r>
                <a:r>
                  <a:rPr lang="en-US" dirty="0" smtClean="0"/>
                  <a:t>run</a:t>
                </a:r>
              </a:p>
              <a:p>
                <a:pPr lvl="2" eaLnBrk="1" hangingPunct="1"/>
                <a:r>
                  <a:rPr lang="en-US" dirty="0"/>
                  <a:t>will be repeated in the </a:t>
                </a:r>
                <a:r>
                  <a:rPr lang="en-US" dirty="0" smtClean="0"/>
                  <a:t>future</a:t>
                </a:r>
              </a:p>
              <a:p>
                <a:pPr lvl="1" eaLnBrk="1" hangingPunct="1"/>
                <a:r>
                  <a:rPr lang="en-US" dirty="0"/>
                  <a:t>cannot be used to 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prior to </a:t>
                </a:r>
                <a:r>
                  <a:rPr lang="en-US" dirty="0" smtClean="0"/>
                  <a:t>start </a:t>
                </a:r>
                <a:r>
                  <a:rPr lang="en-US" dirty="0"/>
                  <a:t>of </a:t>
                </a:r>
                <a:r>
                  <a:rPr lang="en-US" dirty="0" smtClean="0"/>
                  <a:t>production</a:t>
                </a:r>
              </a:p>
              <a:p>
                <a:pPr lvl="1" eaLnBrk="1" hangingPunct="1"/>
                <a:endParaRPr lang="en-US" dirty="0" smtClean="0"/>
              </a:p>
              <a:p>
                <a:pPr lvl="1" eaLnBrk="1" hangingPunct="1"/>
                <a:endParaRPr lang="en-US" dirty="0" smtClean="0"/>
              </a:p>
            </p:txBody>
          </p:sp>
        </mc:Choice>
        <mc:Fallback xmlns="">
          <p:sp>
            <p:nvSpPr>
              <p:cNvPr id="40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257800"/>
              </a:xfrm>
              <a:blipFill rotWithShape="1">
                <a:blip r:embed="rId3"/>
                <a:stretch>
                  <a:fillRect l="-1191" t="-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128164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Direct Time Study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200" b="1" i="1" dirty="0"/>
              <a:t>Direct Time Study </a:t>
            </a:r>
            <a:r>
              <a:rPr lang="en-US" sz="3200" b="1" i="1" dirty="0" smtClean="0"/>
              <a:t>Procedure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151082381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Direct Time Study Procedure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257800"/>
              </a:xfrm>
            </p:spPr>
            <p:txBody>
              <a:bodyPr/>
              <a:lstStyle/>
              <a:p>
                <a:pPr marL="457200" indent="-457200" eaLnBrk="1" hangingPunct="1">
                  <a:lnSpc>
                    <a:spcPct val="90000"/>
                  </a:lnSpc>
                  <a:buFont typeface="Wingdings" pitchFamily="2" charset="2"/>
                  <a:buAutoNum type="arabicPeriod"/>
                </a:pPr>
                <a:r>
                  <a:rPr lang="en-US" dirty="0" smtClean="0"/>
                  <a:t>Define &amp; document </a:t>
                </a:r>
                <a:r>
                  <a:rPr lang="en-US" b="1" dirty="0" smtClean="0"/>
                  <a:t>standard method</a:t>
                </a:r>
              </a:p>
              <a:p>
                <a:pPr marL="457200" indent="-457200" eaLnBrk="1" hangingPunct="1">
                  <a:lnSpc>
                    <a:spcPct val="90000"/>
                  </a:lnSpc>
                  <a:buFont typeface="Wingdings" pitchFamily="2" charset="2"/>
                  <a:buAutoNum type="arabicPeriod"/>
                </a:pPr>
                <a:r>
                  <a:rPr lang="en-US" dirty="0" smtClean="0"/>
                  <a:t>Divide task into </a:t>
                </a:r>
                <a:r>
                  <a:rPr lang="en-US" b="1" dirty="0" smtClean="0"/>
                  <a:t>work elements</a:t>
                </a:r>
              </a:p>
              <a:p>
                <a:pPr marL="857250" lvl="1" indent="-457200" eaLnBrk="1" hangingPunct="1">
                  <a:lnSpc>
                    <a:spcPct val="90000"/>
                  </a:lnSpc>
                </a:pPr>
                <a:r>
                  <a:rPr lang="en-US" dirty="0" smtClean="0"/>
                  <a:t>Note 1 &amp; 2: before actual timing begins</a:t>
                </a:r>
              </a:p>
              <a:p>
                <a:pPr marL="457200" indent="-457200" eaLnBrk="1" hangingPunct="1">
                  <a:lnSpc>
                    <a:spcPct val="90000"/>
                  </a:lnSpc>
                  <a:buFont typeface="Wingdings" pitchFamily="2" charset="2"/>
                  <a:buAutoNum type="arabicPeriod"/>
                </a:pPr>
                <a:r>
                  <a:rPr lang="en-US" dirty="0" smtClean="0"/>
                  <a:t>Time work elements to get </a:t>
                </a:r>
                <a:r>
                  <a:rPr lang="en-US" b="1" dirty="0" smtClean="0"/>
                  <a:t>observed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</a:rPr>
                          <m:t>𝒐𝒃𝒔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457200" indent="-457200" eaLnBrk="1" hangingPunct="1">
                  <a:lnSpc>
                    <a:spcPct val="90000"/>
                  </a:lnSpc>
                  <a:buFont typeface="Wingdings" pitchFamily="2" charset="2"/>
                  <a:buAutoNum type="arabicPeriod"/>
                </a:pPr>
                <a:r>
                  <a:rPr lang="en-US" dirty="0" smtClean="0"/>
                  <a:t>Evaluate </a:t>
                </a:r>
                <a:r>
                  <a:rPr lang="en-US" b="1" dirty="0" smtClean="0"/>
                  <a:t>worker</a:t>
                </a:r>
                <a:r>
                  <a:rPr lang="en-US" dirty="0" smtClean="0"/>
                  <a:t>’s pace relative to standard </a:t>
                </a:r>
                <a:r>
                  <a:rPr lang="en-US" b="1" dirty="0" smtClean="0"/>
                  <a:t>performance</a:t>
                </a:r>
                <a:r>
                  <a:rPr lang="en-US" dirty="0" smtClean="0"/>
                  <a:t> to obtain </a:t>
                </a:r>
                <a:r>
                  <a:rPr lang="en-US" b="1" dirty="0" smtClean="0"/>
                  <a:t>normal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en-US" b="1" i="1" dirty="0" smtClean="0"/>
              </a:p>
              <a:p>
                <a:pPr marL="914400" lvl="1" indent="-457200" eaLnBrk="1" hangingPunct="1">
                  <a:lnSpc>
                    <a:spcPct val="90000"/>
                  </a:lnSpc>
                </a:pPr>
                <a:r>
                  <a:rPr lang="en-US" dirty="0" smtClean="0"/>
                  <a:t>Called </a:t>
                </a:r>
                <a:r>
                  <a:rPr lang="en-US" b="1" dirty="0" smtClean="0"/>
                  <a:t>performance rating</a:t>
                </a:r>
                <a:r>
                  <a:rPr lang="en-US" dirty="0" smtClean="0"/>
                  <a:t> (</a:t>
                </a:r>
                <a:r>
                  <a:rPr lang="en-US" i="1" dirty="0" smtClean="0"/>
                  <a:t>PR</a:t>
                </a:r>
                <a:r>
                  <a:rPr lang="en-US" dirty="0" smtClean="0"/>
                  <a:t>):</a:t>
                </a:r>
              </a:p>
              <a:p>
                <a:pPr marL="57150" indent="0" eaLnBrk="1" hangingPunct="1">
                  <a:buNone/>
                </a:pPr>
                <a:r>
                  <a:rPr lang="en-US" i="1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𝑜𝑏𝑠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 (</m:t>
                    </m:r>
                    <m:r>
                      <a:rPr lang="en-US" i="1" dirty="0">
                        <a:latin typeface="Cambria Math"/>
                      </a:rPr>
                      <m:t>𝑃𝑅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914400" lvl="1" indent="-457200" eaLnBrk="1" hangingPunct="1">
                  <a:lnSpc>
                    <a:spcPct val="90000"/>
                  </a:lnSpc>
                </a:pPr>
                <a:r>
                  <a:rPr lang="en-US" dirty="0"/>
                  <a:t>Note steps 3 &amp; 4: done at </a:t>
                </a:r>
                <a:r>
                  <a:rPr lang="en-US" dirty="0" smtClean="0"/>
                  <a:t>same time; for several work cycles; values: averaged*</a:t>
                </a:r>
                <a:endParaRPr lang="en-US" dirty="0"/>
              </a:p>
              <a:p>
                <a:pPr marL="457200" indent="-457200" eaLnBrk="1" hangingPunct="1">
                  <a:lnSpc>
                    <a:spcPct val="90000"/>
                  </a:lnSpc>
                  <a:buFont typeface="Wingdings" pitchFamily="2" charset="2"/>
                  <a:buAutoNum type="arabicPeriod" startAt="5"/>
                </a:pPr>
                <a:r>
                  <a:rPr lang="en-US" dirty="0" smtClean="0"/>
                  <a:t>Apply </a:t>
                </a:r>
                <a:r>
                  <a:rPr lang="en-US" b="1" dirty="0" smtClean="0"/>
                  <a:t>allowance factor</a:t>
                </a:r>
                <a:r>
                  <a:rPr lang="en-US" dirty="0" smtClean="0"/>
                  <a:t> to compute standard time</a:t>
                </a:r>
              </a:p>
              <a:p>
                <a:pPr marL="457200" indent="-457200" eaLnBrk="1" hangingPunct="1">
                  <a:lnSpc>
                    <a:spcPct val="90000"/>
                  </a:lnSpc>
                  <a:buNone/>
                </a:pPr>
                <a:r>
                  <a:rPr lang="en-US" i="1" dirty="0" smtClean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𝑠𝑡𝑑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 (</m:t>
                    </m:r>
                    <m:r>
                      <a:rPr lang="en-US" i="1" dirty="0">
                        <a:latin typeface="Cambria Math"/>
                      </a:rPr>
                      <m:t>1</m:t>
                    </m:r>
                    <m:r>
                      <a:rPr lang="en-US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𝑝𝑓𝑑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en-US" b="1" dirty="0" smtClean="0"/>
              </a:p>
            </p:txBody>
          </p:sp>
        </mc:Choice>
        <mc:Fallback xmlns="">
          <p:sp>
            <p:nvSpPr>
              <p:cNvPr id="5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5000" y="1447800"/>
                <a:ext cx="7162800" cy="5257800"/>
              </a:xfrm>
              <a:blipFill rotWithShape="1">
                <a:blip r:embed="rId3"/>
                <a:stretch>
                  <a:fillRect l="-1191" t="-1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1. Document the Standard Method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Methods </a:t>
            </a:r>
            <a:r>
              <a:rPr lang="en-US" dirty="0"/>
              <a:t>engineering </a:t>
            </a:r>
            <a:r>
              <a:rPr lang="en-US" dirty="0" smtClean="0"/>
              <a:t>study and documentation: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/>
              <a:t>Determine</a:t>
            </a:r>
            <a:r>
              <a:rPr lang="en-US" dirty="0" smtClean="0"/>
              <a:t> the “one </a:t>
            </a:r>
            <a:r>
              <a:rPr lang="en-US" b="1" dirty="0" smtClean="0"/>
              <a:t>best method</a:t>
            </a:r>
            <a:r>
              <a:rPr lang="en-US" dirty="0" smtClean="0"/>
              <a:t>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Then document: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all </a:t>
            </a:r>
            <a:r>
              <a:rPr lang="en-US" b="1" dirty="0"/>
              <a:t>steps</a:t>
            </a:r>
            <a:r>
              <a:rPr lang="en-US" dirty="0"/>
              <a:t> in </a:t>
            </a:r>
            <a:r>
              <a:rPr lang="en-US" dirty="0" smtClean="0"/>
              <a:t>method,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hand &amp; body </a:t>
            </a:r>
            <a:r>
              <a:rPr lang="en-US" b="1" dirty="0" smtClean="0"/>
              <a:t>motions</a:t>
            </a:r>
            <a:endParaRPr lang="en-US" b="1" dirty="0"/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/>
              <a:t>special </a:t>
            </a:r>
            <a:r>
              <a:rPr lang="en-US" b="1" dirty="0"/>
              <a:t>tools</a:t>
            </a:r>
            <a:r>
              <a:rPr lang="en-US" dirty="0"/>
              <a:t>, gauges, </a:t>
            </a:r>
            <a:r>
              <a:rPr lang="en-US" dirty="0" smtClean="0"/>
              <a:t>equipment,  </a:t>
            </a:r>
            <a:r>
              <a:rPr lang="en-US" dirty="0"/>
              <a:t>equipment </a:t>
            </a:r>
            <a:r>
              <a:rPr lang="en-US" b="1" dirty="0"/>
              <a:t>settings</a:t>
            </a:r>
            <a:r>
              <a:rPr lang="en-US" dirty="0"/>
              <a:t> (e.g., feeds, </a:t>
            </a:r>
            <a:r>
              <a:rPr lang="en-US" dirty="0" smtClean="0"/>
              <a:t>speeds),</a:t>
            </a:r>
            <a:endParaRPr lang="en-US" dirty="0"/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/>
              <a:t>irregular </a:t>
            </a:r>
            <a:r>
              <a:rPr lang="en-US" b="1" dirty="0"/>
              <a:t>elements</a:t>
            </a:r>
            <a:r>
              <a:rPr lang="en-US" dirty="0"/>
              <a:t> </a:t>
            </a:r>
            <a:r>
              <a:rPr lang="en-US" dirty="0" smtClean="0"/>
              <a:t>&amp; </a:t>
            </a:r>
            <a:r>
              <a:rPr lang="en-US" dirty="0"/>
              <a:t>their </a:t>
            </a:r>
            <a:r>
              <a:rPr lang="en-US" dirty="0" smtClean="0"/>
              <a:t>frequency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/>
              <a:t>workplace </a:t>
            </a:r>
            <a:r>
              <a:rPr lang="en-US" b="1" dirty="0"/>
              <a:t>layout</a:t>
            </a:r>
            <a:r>
              <a:rPr lang="en-US" dirty="0"/>
              <a:t>, working </a:t>
            </a:r>
            <a:r>
              <a:rPr lang="en-US" b="1" dirty="0" smtClean="0"/>
              <a:t>conditions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all </a:t>
            </a:r>
            <a:r>
              <a:rPr lang="en-US" dirty="0"/>
              <a:t>included </a:t>
            </a:r>
            <a:r>
              <a:rPr lang="en-US" dirty="0" smtClean="0"/>
              <a:t>in,</a:t>
            </a:r>
            <a:endParaRPr lang="en-US" dirty="0"/>
          </a:p>
          <a:p>
            <a:pPr lvl="3" eaLnBrk="1" hangingPunct="1">
              <a:lnSpc>
                <a:spcPct val="90000"/>
              </a:lnSpc>
            </a:pPr>
            <a:r>
              <a:rPr lang="en-US" dirty="0"/>
              <a:t>“</a:t>
            </a:r>
            <a:r>
              <a:rPr lang="en-US" b="1" dirty="0">
                <a:hlinkClick r:id="rId2" action="ppaction://hlinksldjump"/>
              </a:rPr>
              <a:t>methods description form</a:t>
            </a:r>
            <a:r>
              <a:rPr lang="en-US" dirty="0"/>
              <a:t>”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/>
              <a:t>videotape: for complex tasks</a:t>
            </a:r>
          </a:p>
          <a:p>
            <a:pPr lvl="2" eaLnBrk="1" hangingPunct="1"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153506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1. Document the Standard Method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1628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Seek worker’s </a:t>
            </a:r>
            <a:r>
              <a:rPr lang="en-US" b="1" dirty="0"/>
              <a:t>advice</a:t>
            </a:r>
            <a:r>
              <a:rPr lang="en-US" dirty="0"/>
              <a:t> if possible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b="1" dirty="0" smtClean="0"/>
              <a:t>Once</a:t>
            </a:r>
            <a:r>
              <a:rPr lang="en-US" dirty="0" smtClean="0"/>
              <a:t> standard method is </a:t>
            </a:r>
            <a:r>
              <a:rPr lang="en-US" b="1" dirty="0" smtClean="0"/>
              <a:t>defined,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it should </a:t>
            </a:r>
            <a:r>
              <a:rPr lang="en-US" b="1" dirty="0" smtClean="0"/>
              <a:t>not</a:t>
            </a:r>
            <a:r>
              <a:rPr lang="en-US" dirty="0" smtClean="0"/>
              <a:t> be possible for operator to make </a:t>
            </a:r>
            <a:r>
              <a:rPr lang="en-US" b="1" dirty="0" smtClean="0"/>
              <a:t>further improvements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WorkSystems">
  <a:themeElements>
    <a:clrScheme name="GrooverWorkSystems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WorkSyste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WorkSystems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Data\Microsoft\Templates\GrooverWorkSystems.pot</Template>
  <TotalTime>595</TotalTime>
  <Words>1122</Words>
  <Application>Microsoft Office PowerPoint</Application>
  <PresentationFormat>On-screen Show (4:3)</PresentationFormat>
  <Paragraphs>209</Paragraphs>
  <Slides>26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GrooverWorkSystems</vt:lpstr>
      <vt:lpstr>Direct Time Study</vt:lpstr>
      <vt:lpstr>Direct Time Study - Defined</vt:lpstr>
      <vt:lpstr>Direct Time Study - Defined</vt:lpstr>
      <vt:lpstr>Direct Time Study - Defined</vt:lpstr>
      <vt:lpstr>Direct Time Study - Defined</vt:lpstr>
      <vt:lpstr>Direct Time Study</vt:lpstr>
      <vt:lpstr>Direct Time Study Procedure</vt:lpstr>
      <vt:lpstr>1. Document the Standard Method</vt:lpstr>
      <vt:lpstr>1. Document the Standard Method</vt:lpstr>
      <vt:lpstr>13.1</vt:lpstr>
      <vt:lpstr>Why Documentation is Important</vt:lpstr>
      <vt:lpstr>2. Divide Task into Work Elements</vt:lpstr>
      <vt:lpstr>2. Divide Task into Work Elements</vt:lpstr>
      <vt:lpstr>2. Divide Task into Work Elements</vt:lpstr>
      <vt:lpstr>3. Time the Work Elements</vt:lpstr>
      <vt:lpstr>13.2</vt:lpstr>
      <vt:lpstr>3. Time the Work Elements</vt:lpstr>
      <vt:lpstr>Advantages of Each Timing Method</vt:lpstr>
      <vt:lpstr>4. Performance Rating</vt:lpstr>
      <vt:lpstr>4. Performance Rating</vt:lpstr>
      <vt:lpstr>5. Apply Allowances</vt:lpstr>
      <vt:lpstr>Example 1</vt:lpstr>
      <vt:lpstr>Solution</vt:lpstr>
      <vt:lpstr>5. Apply Allowances</vt:lpstr>
      <vt:lpstr>Example 2</vt:lpstr>
      <vt:lpstr>Solution</vt:lpstr>
    </vt:vector>
  </TitlesOfParts>
  <Company>Lehigh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Time Study</dc:title>
  <dc:creator>Groover</dc:creator>
  <cp:lastModifiedBy>User</cp:lastModifiedBy>
  <cp:revision>68</cp:revision>
  <cp:lastPrinted>2012-10-17T07:57:26Z</cp:lastPrinted>
  <dcterms:created xsi:type="dcterms:W3CDTF">2006-02-14T13:42:03Z</dcterms:created>
  <dcterms:modified xsi:type="dcterms:W3CDTF">2017-03-27T22:28:19Z</dcterms:modified>
</cp:coreProperties>
</file>