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87" r:id="rId3"/>
    <p:sldId id="324" r:id="rId4"/>
    <p:sldId id="322" r:id="rId5"/>
    <p:sldId id="323" r:id="rId6"/>
    <p:sldId id="288" r:id="rId7"/>
    <p:sldId id="325" r:id="rId8"/>
    <p:sldId id="326" r:id="rId9"/>
    <p:sldId id="327" r:id="rId10"/>
    <p:sldId id="305" r:id="rId11"/>
    <p:sldId id="304" r:id="rId12"/>
    <p:sldId id="286" r:id="rId13"/>
    <p:sldId id="268" r:id="rId14"/>
    <p:sldId id="307" r:id="rId15"/>
    <p:sldId id="285" r:id="rId16"/>
    <p:sldId id="293" r:id="rId17"/>
    <p:sldId id="295" r:id="rId18"/>
    <p:sldId id="308" r:id="rId19"/>
    <p:sldId id="296" r:id="rId20"/>
    <p:sldId id="309" r:id="rId21"/>
    <p:sldId id="297" r:id="rId22"/>
    <p:sldId id="298" r:id="rId23"/>
    <p:sldId id="313" r:id="rId24"/>
    <p:sldId id="310" r:id="rId25"/>
    <p:sldId id="312" r:id="rId26"/>
    <p:sldId id="314" r:id="rId27"/>
    <p:sldId id="299" r:id="rId28"/>
    <p:sldId id="301" r:id="rId29"/>
    <p:sldId id="303" r:id="rId30"/>
    <p:sldId id="328" r:id="rId31"/>
    <p:sldId id="317" r:id="rId32"/>
    <p:sldId id="319" r:id="rId33"/>
    <p:sldId id="329" r:id="rId34"/>
    <p:sldId id="330" r:id="rId35"/>
    <p:sldId id="331" r:id="rId36"/>
    <p:sldId id="332" r:id="rId37"/>
    <p:sldId id="333" r:id="rId38"/>
    <p:sldId id="334" r:id="rId39"/>
    <p:sldId id="335" r:id="rId40"/>
    <p:sldId id="336" r:id="rId41"/>
    <p:sldId id="339" r:id="rId42"/>
    <p:sldId id="337" r:id="rId43"/>
    <p:sldId id="338" r:id="rId44"/>
    <p:sldId id="340" r:id="rId45"/>
    <p:sldId id="341" r:id="rId46"/>
    <p:sldId id="342" r:id="rId47"/>
    <p:sldId id="343" r:id="rId48"/>
    <p:sldId id="344" r:id="rId49"/>
    <p:sldId id="345" r:id="rId50"/>
    <p:sldId id="346" r:id="rId51"/>
    <p:sldId id="347" r:id="rId52"/>
    <p:sldId id="348" r:id="rId5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846" y="-12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9E473-B5A7-4308-99E2-C02ADAA87BBC}" type="doc">
      <dgm:prSet loTypeId="urn:microsoft.com/office/officeart/2005/8/layout/orgChart1" loCatId="hierarchy" qsTypeId="urn:microsoft.com/office/officeart/2005/8/quickstyle/simple1" qsCatId="simple" csTypeId="urn:microsoft.com/office/officeart/2005/8/colors/accent1_2" csCatId="accent1" phldr="1"/>
      <dgm:spPr/>
    </dgm:pt>
    <dgm:pt modelId="{D40F04CA-638F-4FDB-BB25-7951EE8DC73C}">
      <dgm:prSet custT="1"/>
      <dgm:spPr>
        <a:solidFill>
          <a:schemeClr val="bg1"/>
        </a:solidFill>
        <a:ln>
          <a:solidFill>
            <a:srgbClr val="0070C0"/>
          </a:solidFill>
        </a:ln>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70C0"/>
              </a:solidFill>
              <a:effectLst/>
              <a:cs typeface="Arial" charset="0"/>
            </a:rPr>
            <a:t>Bacteria </a:t>
          </a:r>
          <a:endParaRPr kumimoji="0" lang="en-US" sz="3200" b="0" i="0" u="none" strike="noStrike" cap="none" normalizeH="0" baseline="0" dirty="0" smtClean="0">
            <a:ln>
              <a:noFill/>
            </a:ln>
            <a:solidFill>
              <a:srgbClr val="0070C0"/>
            </a:solidFill>
            <a:effectLst/>
            <a:latin typeface="Arial" charset="0"/>
            <a:cs typeface="Arial" charset="0"/>
          </a:endParaRPr>
        </a:p>
      </dgm:t>
    </dgm:pt>
    <dgm:pt modelId="{5333CA1E-566F-4E1F-8ABF-5B1F2700B656}" type="parTrans" cxnId="{F05E662E-5052-4398-9491-90E9D0AB9716}">
      <dgm:prSet/>
      <dgm:spPr/>
      <dgm:t>
        <a:bodyPr/>
        <a:lstStyle/>
        <a:p>
          <a:endParaRPr lang="en-US"/>
        </a:p>
      </dgm:t>
    </dgm:pt>
    <dgm:pt modelId="{2F3841AE-0452-4E0B-9AA7-72F91B3F3415}" type="sibTrans" cxnId="{F05E662E-5052-4398-9491-90E9D0AB9716}">
      <dgm:prSet/>
      <dgm:spPr/>
      <dgm:t>
        <a:bodyPr/>
        <a:lstStyle/>
        <a:p>
          <a:endParaRPr lang="en-US"/>
        </a:p>
      </dgm:t>
    </dgm:pt>
    <dgm:pt modelId="{8759EE00-6674-4E65-A3C0-C5C111B3BB31}">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Positive</a:t>
          </a:r>
        </a:p>
      </dgm:t>
    </dgm:pt>
    <dgm:pt modelId="{0CA5C1A1-B303-42CC-8AEB-1D579C739BEA}" type="parTrans" cxnId="{DFDECF1D-9693-4B59-972C-94D189AE9F31}">
      <dgm:prSet/>
      <dgm:spPr/>
      <dgm:t>
        <a:bodyPr/>
        <a:lstStyle/>
        <a:p>
          <a:endParaRPr lang="en-US"/>
        </a:p>
      </dgm:t>
    </dgm:pt>
    <dgm:pt modelId="{17C6C401-32DB-41B7-ADFD-ACC56B237329}" type="sibTrans" cxnId="{DFDECF1D-9693-4B59-972C-94D189AE9F31}">
      <dgm:prSet/>
      <dgm:spPr/>
      <dgm:t>
        <a:bodyPr/>
        <a:lstStyle/>
        <a:p>
          <a:endParaRPr lang="en-US"/>
        </a:p>
      </dgm:t>
    </dgm:pt>
    <dgm:pt modelId="{7F5EAA00-FFC8-4A82-A612-6A961900328A}">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500" b="0" i="0" u="none" strike="noStrike" cap="none" normalizeH="0" baseline="0" dirty="0" smtClean="0">
            <a:ln>
              <a:noFill/>
            </a:ln>
            <a:solidFill>
              <a:schemeClr val="tx1"/>
            </a:solidFill>
            <a:effectLst/>
            <a:latin typeface="Arial" charset="0"/>
            <a:cs typeface="Arial" charset="0"/>
          </a:endParaRPr>
        </a:p>
      </dgm:t>
    </dgm:pt>
    <dgm:pt modelId="{675708AA-B322-47B7-A6B8-DED9487B085C}" type="parTrans" cxnId="{368C8562-F966-4C21-ACEF-AFC7F0C64831}">
      <dgm:prSet/>
      <dgm:spPr/>
      <dgm:t>
        <a:bodyPr/>
        <a:lstStyle/>
        <a:p>
          <a:endParaRPr lang="en-US"/>
        </a:p>
      </dgm:t>
    </dgm:pt>
    <dgm:pt modelId="{C8111119-B2F0-41FA-9A4C-B8AA57928E90}" type="sibTrans" cxnId="{368C8562-F966-4C21-ACEF-AFC7F0C64831}">
      <dgm:prSet/>
      <dgm:spPr/>
      <dgm:t>
        <a:bodyPr/>
        <a:lstStyle/>
        <a:p>
          <a:endParaRPr lang="en-US"/>
        </a:p>
      </dgm:t>
    </dgm:pt>
    <dgm:pt modelId="{3FD38F95-7131-4E0F-B65C-65B7ED7EF63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3DC6897B-CB3A-4614-8CE1-8AD25EF66D10}" type="parTrans" cxnId="{95C8C28F-E0EF-478E-9F21-78560F736830}">
      <dgm:prSet/>
      <dgm:spPr/>
      <dgm:t>
        <a:bodyPr/>
        <a:lstStyle/>
        <a:p>
          <a:endParaRPr lang="en-US"/>
        </a:p>
      </dgm:t>
    </dgm:pt>
    <dgm:pt modelId="{024A5B05-31B8-45E5-8B01-67EC3E8E37D7}" type="sibTrans" cxnId="{95C8C28F-E0EF-478E-9F21-78560F736830}">
      <dgm:prSet/>
      <dgm:spPr/>
      <dgm:t>
        <a:bodyPr/>
        <a:lstStyle/>
        <a:p>
          <a:endParaRPr lang="en-US"/>
        </a:p>
      </dgm:t>
    </dgm:pt>
    <dgm:pt modelId="{8714414B-A450-4852-801B-6C40A84398B6}">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Negative</a:t>
          </a:r>
          <a:endParaRPr kumimoji="0" lang="en-US" sz="2400" b="0" i="0" u="none" strike="noStrike" cap="none" normalizeH="0" baseline="0" dirty="0" smtClean="0">
            <a:ln>
              <a:noFill/>
            </a:ln>
            <a:solidFill>
              <a:schemeClr val="tx1"/>
            </a:solidFill>
            <a:effectLst/>
            <a:latin typeface="Arial" charset="0"/>
            <a:cs typeface="Arial" charset="0"/>
          </a:endParaRPr>
        </a:p>
      </dgm:t>
    </dgm:pt>
    <dgm:pt modelId="{536D784D-F7C8-4269-968F-711924E2483A}" type="parTrans" cxnId="{153F56B5-E3FD-4B67-9F39-2262884373B2}">
      <dgm:prSet/>
      <dgm:spPr/>
      <dgm:t>
        <a:bodyPr/>
        <a:lstStyle/>
        <a:p>
          <a:endParaRPr lang="en-US"/>
        </a:p>
      </dgm:t>
    </dgm:pt>
    <dgm:pt modelId="{B04C642E-C9D2-4B9C-B3C8-8C7131417C06}" type="sibTrans" cxnId="{153F56B5-E3FD-4B67-9F39-2262884373B2}">
      <dgm:prSet/>
      <dgm:spPr/>
      <dgm:t>
        <a:bodyPr/>
        <a:lstStyle/>
        <a:p>
          <a:endParaRPr lang="en-US"/>
        </a:p>
      </dgm:t>
    </dgm:pt>
    <dgm:pt modelId="{DFF3D3B0-3F29-4C00-A566-FE387D93F4D3}">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000" b="0" i="0" u="none" strike="noStrike" cap="none" normalizeH="0" baseline="0" dirty="0" smtClean="0">
            <a:ln>
              <a:noFill/>
            </a:ln>
            <a:solidFill>
              <a:schemeClr val="tx1"/>
            </a:solidFill>
            <a:effectLst/>
            <a:latin typeface="Arial" charset="0"/>
            <a:cs typeface="Arial" charset="0"/>
          </a:endParaRPr>
        </a:p>
      </dgm:t>
    </dgm:pt>
    <dgm:pt modelId="{277BC434-02ED-4DA3-A98A-55A600BFBF2A}" type="parTrans" cxnId="{0C25424A-C6C1-49ED-AEA4-839A65009D58}">
      <dgm:prSet/>
      <dgm:spPr/>
      <dgm:t>
        <a:bodyPr/>
        <a:lstStyle/>
        <a:p>
          <a:endParaRPr lang="en-US"/>
        </a:p>
      </dgm:t>
    </dgm:pt>
    <dgm:pt modelId="{987DF3FB-D23B-4499-A8D3-4B6BD69974B4}" type="sibTrans" cxnId="{0C25424A-C6C1-49ED-AEA4-839A65009D58}">
      <dgm:prSet/>
      <dgm:spPr/>
      <dgm:t>
        <a:bodyPr/>
        <a:lstStyle/>
        <a:p>
          <a:endParaRPr lang="en-US"/>
        </a:p>
      </dgm:t>
    </dgm:pt>
    <dgm:pt modelId="{0A36C003-EDD0-4715-A1E9-514F12E395E3}">
      <dgm:prSet custT="1"/>
      <dgm:spPr>
        <a:solidFill>
          <a:srgbClr val="FF0000"/>
        </a:solidFill>
      </dgm:spPr>
      <dgm:t>
        <a:bodyPr/>
        <a:lstStyle/>
        <a:p>
          <a:pPr marL="0" marR="0" lvl="0" indent="0" algn="ctr" defTabSz="914400" rtl="0" eaLnBrk="1" fontAlgn="base" latinLnBrk="0" hangingPunct="1">
            <a:lnSpc>
              <a:spcPct val="100000"/>
            </a:lnSpc>
            <a:spcBef>
              <a:spcPct val="20000"/>
            </a:spcBef>
            <a:spcAft>
              <a:spcPct val="0"/>
            </a:spcAft>
            <a:buClr>
              <a:schemeClr val="bg2"/>
            </a:buClr>
            <a:buSzPct val="75000"/>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FD5A439C-6083-490B-8902-72ADB8A266F0}" type="parTrans" cxnId="{E9400052-86FF-4729-A04A-9C6690D0F000}">
      <dgm:prSet/>
      <dgm:spPr/>
      <dgm:t>
        <a:bodyPr/>
        <a:lstStyle/>
        <a:p>
          <a:endParaRPr lang="en-US"/>
        </a:p>
      </dgm:t>
    </dgm:pt>
    <dgm:pt modelId="{86C59B27-E3FB-4CA3-B320-2AEFC74DEDDB}" type="sibTrans" cxnId="{E9400052-86FF-4729-A04A-9C6690D0F000}">
      <dgm:prSet/>
      <dgm:spPr/>
      <dgm:t>
        <a:bodyPr/>
        <a:lstStyle/>
        <a:p>
          <a:endParaRPr lang="en-US"/>
        </a:p>
      </dgm:t>
    </dgm:pt>
    <dgm:pt modelId="{F3902EFB-5618-4DF7-90D9-3866FD41AE3E}" type="pres">
      <dgm:prSet presAssocID="{B0E9E473-B5A7-4308-99E2-C02ADAA87BBC}" presName="hierChild1" presStyleCnt="0">
        <dgm:presLayoutVars>
          <dgm:orgChart val="1"/>
          <dgm:chPref val="1"/>
          <dgm:dir/>
          <dgm:animOne val="branch"/>
          <dgm:animLvl val="lvl"/>
          <dgm:resizeHandles/>
        </dgm:presLayoutVars>
      </dgm:prSet>
      <dgm:spPr/>
    </dgm:pt>
    <dgm:pt modelId="{1CA86DD0-7785-44A9-B35C-CE9E4D07DC8A}" type="pres">
      <dgm:prSet presAssocID="{D40F04CA-638F-4FDB-BB25-7951EE8DC73C}" presName="hierRoot1" presStyleCnt="0">
        <dgm:presLayoutVars>
          <dgm:hierBranch/>
        </dgm:presLayoutVars>
      </dgm:prSet>
      <dgm:spPr/>
    </dgm:pt>
    <dgm:pt modelId="{95C3633C-2151-4F18-B8D8-4B1C0744B229}" type="pres">
      <dgm:prSet presAssocID="{D40F04CA-638F-4FDB-BB25-7951EE8DC73C}" presName="rootComposite1" presStyleCnt="0"/>
      <dgm:spPr/>
    </dgm:pt>
    <dgm:pt modelId="{D2A5303D-E616-4A72-929E-8ED37EFD5DD7}" type="pres">
      <dgm:prSet presAssocID="{D40F04CA-638F-4FDB-BB25-7951EE8DC73C}" presName="rootText1" presStyleLbl="node0" presStyleIdx="0" presStyleCnt="1">
        <dgm:presLayoutVars>
          <dgm:chPref val="3"/>
        </dgm:presLayoutVars>
      </dgm:prSet>
      <dgm:spPr/>
      <dgm:t>
        <a:bodyPr/>
        <a:lstStyle/>
        <a:p>
          <a:endParaRPr lang="en-US"/>
        </a:p>
      </dgm:t>
    </dgm:pt>
    <dgm:pt modelId="{687CC185-AEDD-4993-9C9E-F56C5988EF28}" type="pres">
      <dgm:prSet presAssocID="{D40F04CA-638F-4FDB-BB25-7951EE8DC73C}" presName="rootConnector1" presStyleLbl="node1" presStyleIdx="0" presStyleCnt="0"/>
      <dgm:spPr/>
      <dgm:t>
        <a:bodyPr/>
        <a:lstStyle/>
        <a:p>
          <a:endParaRPr lang="en-US"/>
        </a:p>
      </dgm:t>
    </dgm:pt>
    <dgm:pt modelId="{999EAB47-1EEA-4A23-A7A9-B3E79DE89233}" type="pres">
      <dgm:prSet presAssocID="{D40F04CA-638F-4FDB-BB25-7951EE8DC73C}" presName="hierChild2" presStyleCnt="0"/>
      <dgm:spPr/>
    </dgm:pt>
    <dgm:pt modelId="{05B8DC9D-7D10-4210-BCE5-FC6D5090B5CB}" type="pres">
      <dgm:prSet presAssocID="{0CA5C1A1-B303-42CC-8AEB-1D579C739BEA}" presName="Name35" presStyleLbl="parChTrans1D2" presStyleIdx="0" presStyleCnt="2"/>
      <dgm:spPr/>
      <dgm:t>
        <a:bodyPr/>
        <a:lstStyle/>
        <a:p>
          <a:endParaRPr lang="en-US"/>
        </a:p>
      </dgm:t>
    </dgm:pt>
    <dgm:pt modelId="{E2DF35EE-D929-480E-8317-9CEE9FE8112E}" type="pres">
      <dgm:prSet presAssocID="{8759EE00-6674-4E65-A3C0-C5C111B3BB31}" presName="hierRoot2" presStyleCnt="0">
        <dgm:presLayoutVars>
          <dgm:hierBranch/>
        </dgm:presLayoutVars>
      </dgm:prSet>
      <dgm:spPr/>
    </dgm:pt>
    <dgm:pt modelId="{E89852FB-A448-4023-8F74-489012CAE2EC}" type="pres">
      <dgm:prSet presAssocID="{8759EE00-6674-4E65-A3C0-C5C111B3BB31}" presName="rootComposite" presStyleCnt="0"/>
      <dgm:spPr/>
    </dgm:pt>
    <dgm:pt modelId="{C9C7225B-1A53-4D00-983E-54DE31ACB35B}" type="pres">
      <dgm:prSet presAssocID="{8759EE00-6674-4E65-A3C0-C5C111B3BB31}" presName="rootText" presStyleLbl="node2" presStyleIdx="0" presStyleCnt="2">
        <dgm:presLayoutVars>
          <dgm:chPref val="3"/>
        </dgm:presLayoutVars>
      </dgm:prSet>
      <dgm:spPr/>
      <dgm:t>
        <a:bodyPr/>
        <a:lstStyle/>
        <a:p>
          <a:endParaRPr lang="en-US"/>
        </a:p>
      </dgm:t>
    </dgm:pt>
    <dgm:pt modelId="{547A5EF6-4738-4B0B-990B-A938DB6628CA}" type="pres">
      <dgm:prSet presAssocID="{8759EE00-6674-4E65-A3C0-C5C111B3BB31}" presName="rootConnector" presStyleLbl="node2" presStyleIdx="0" presStyleCnt="2"/>
      <dgm:spPr/>
      <dgm:t>
        <a:bodyPr/>
        <a:lstStyle/>
        <a:p>
          <a:endParaRPr lang="en-US"/>
        </a:p>
      </dgm:t>
    </dgm:pt>
    <dgm:pt modelId="{D30601C0-F985-4379-A814-9FC99B9D978D}" type="pres">
      <dgm:prSet presAssocID="{8759EE00-6674-4E65-A3C0-C5C111B3BB31}" presName="hierChild4" presStyleCnt="0"/>
      <dgm:spPr/>
    </dgm:pt>
    <dgm:pt modelId="{FFF81727-B004-471D-A641-AE92DD311E00}" type="pres">
      <dgm:prSet presAssocID="{675708AA-B322-47B7-A6B8-DED9487B085C}" presName="Name35" presStyleLbl="parChTrans1D3" presStyleIdx="0" presStyleCnt="4"/>
      <dgm:spPr/>
      <dgm:t>
        <a:bodyPr/>
        <a:lstStyle/>
        <a:p>
          <a:endParaRPr lang="en-US"/>
        </a:p>
      </dgm:t>
    </dgm:pt>
    <dgm:pt modelId="{794B9E9B-E163-4F49-9A5B-EFA12E7844CF}" type="pres">
      <dgm:prSet presAssocID="{7F5EAA00-FFC8-4A82-A612-6A961900328A}" presName="hierRoot2" presStyleCnt="0">
        <dgm:presLayoutVars>
          <dgm:hierBranch val="r"/>
        </dgm:presLayoutVars>
      </dgm:prSet>
      <dgm:spPr/>
    </dgm:pt>
    <dgm:pt modelId="{F7B7FA20-A8AD-4623-AE11-079B539619DE}" type="pres">
      <dgm:prSet presAssocID="{7F5EAA00-FFC8-4A82-A612-6A961900328A}" presName="rootComposite" presStyleCnt="0"/>
      <dgm:spPr/>
    </dgm:pt>
    <dgm:pt modelId="{5A0BFC6C-6271-4B47-AFBB-3D726E3F1351}" type="pres">
      <dgm:prSet presAssocID="{7F5EAA00-FFC8-4A82-A612-6A961900328A}" presName="rootText" presStyleLbl="node3" presStyleIdx="0" presStyleCnt="4">
        <dgm:presLayoutVars>
          <dgm:chPref val="3"/>
        </dgm:presLayoutVars>
      </dgm:prSet>
      <dgm:spPr/>
      <dgm:t>
        <a:bodyPr/>
        <a:lstStyle/>
        <a:p>
          <a:endParaRPr lang="en-US"/>
        </a:p>
      </dgm:t>
    </dgm:pt>
    <dgm:pt modelId="{8E27F3C4-64FA-48C1-BD24-2562521182F6}" type="pres">
      <dgm:prSet presAssocID="{7F5EAA00-FFC8-4A82-A612-6A961900328A}" presName="rootConnector" presStyleLbl="node3" presStyleIdx="0" presStyleCnt="4"/>
      <dgm:spPr/>
      <dgm:t>
        <a:bodyPr/>
        <a:lstStyle/>
        <a:p>
          <a:endParaRPr lang="en-US"/>
        </a:p>
      </dgm:t>
    </dgm:pt>
    <dgm:pt modelId="{B0EE5D4B-94CF-44AB-B62C-B15D8A385F8F}" type="pres">
      <dgm:prSet presAssocID="{7F5EAA00-FFC8-4A82-A612-6A961900328A}" presName="hierChild4" presStyleCnt="0"/>
      <dgm:spPr/>
    </dgm:pt>
    <dgm:pt modelId="{62BF77D6-3BB8-47FE-89D6-CDA0E07D329A}" type="pres">
      <dgm:prSet presAssocID="{7F5EAA00-FFC8-4A82-A612-6A961900328A}" presName="hierChild5" presStyleCnt="0"/>
      <dgm:spPr/>
    </dgm:pt>
    <dgm:pt modelId="{FE83E4EA-484E-47C7-8181-2B6642446AAB}" type="pres">
      <dgm:prSet presAssocID="{3DC6897B-CB3A-4614-8CE1-8AD25EF66D10}" presName="Name35" presStyleLbl="parChTrans1D3" presStyleIdx="1" presStyleCnt="4"/>
      <dgm:spPr/>
      <dgm:t>
        <a:bodyPr/>
        <a:lstStyle/>
        <a:p>
          <a:endParaRPr lang="en-US"/>
        </a:p>
      </dgm:t>
    </dgm:pt>
    <dgm:pt modelId="{BECE9955-D231-4D6C-A3BB-CED61D969A17}" type="pres">
      <dgm:prSet presAssocID="{3FD38F95-7131-4E0F-B65C-65B7ED7EF639}" presName="hierRoot2" presStyleCnt="0">
        <dgm:presLayoutVars>
          <dgm:hierBranch val="r"/>
        </dgm:presLayoutVars>
      </dgm:prSet>
      <dgm:spPr/>
    </dgm:pt>
    <dgm:pt modelId="{AF6B661F-1D2B-4159-9BEA-7F080EEC1BB6}" type="pres">
      <dgm:prSet presAssocID="{3FD38F95-7131-4E0F-B65C-65B7ED7EF639}" presName="rootComposite" presStyleCnt="0"/>
      <dgm:spPr/>
    </dgm:pt>
    <dgm:pt modelId="{DE29397A-234F-40E4-A6BB-4FD6AE81B9D0}" type="pres">
      <dgm:prSet presAssocID="{3FD38F95-7131-4E0F-B65C-65B7ED7EF639}" presName="rootText" presStyleLbl="node3" presStyleIdx="1" presStyleCnt="4">
        <dgm:presLayoutVars>
          <dgm:chPref val="3"/>
        </dgm:presLayoutVars>
      </dgm:prSet>
      <dgm:spPr/>
      <dgm:t>
        <a:bodyPr/>
        <a:lstStyle/>
        <a:p>
          <a:endParaRPr lang="en-US"/>
        </a:p>
      </dgm:t>
    </dgm:pt>
    <dgm:pt modelId="{5CCAFAC6-DB27-4949-BB1E-7AE991246E17}" type="pres">
      <dgm:prSet presAssocID="{3FD38F95-7131-4E0F-B65C-65B7ED7EF639}" presName="rootConnector" presStyleLbl="node3" presStyleIdx="1" presStyleCnt="4"/>
      <dgm:spPr/>
      <dgm:t>
        <a:bodyPr/>
        <a:lstStyle/>
        <a:p>
          <a:endParaRPr lang="en-US"/>
        </a:p>
      </dgm:t>
    </dgm:pt>
    <dgm:pt modelId="{77A1771D-EF7B-4AF4-B10D-F40B2DDC4FD3}" type="pres">
      <dgm:prSet presAssocID="{3FD38F95-7131-4E0F-B65C-65B7ED7EF639}" presName="hierChild4" presStyleCnt="0"/>
      <dgm:spPr/>
    </dgm:pt>
    <dgm:pt modelId="{02DB141B-EE34-4B35-A0A5-AF3D86D8BCDC}" type="pres">
      <dgm:prSet presAssocID="{3FD38F95-7131-4E0F-B65C-65B7ED7EF639}" presName="hierChild5" presStyleCnt="0"/>
      <dgm:spPr/>
    </dgm:pt>
    <dgm:pt modelId="{72F53B01-827E-43B6-9D99-88AEAD69FC88}" type="pres">
      <dgm:prSet presAssocID="{8759EE00-6674-4E65-A3C0-C5C111B3BB31}" presName="hierChild5" presStyleCnt="0"/>
      <dgm:spPr/>
    </dgm:pt>
    <dgm:pt modelId="{0A236C4B-DC4D-4256-A1B3-F6C73F9AD893}" type="pres">
      <dgm:prSet presAssocID="{536D784D-F7C8-4269-968F-711924E2483A}" presName="Name35" presStyleLbl="parChTrans1D2" presStyleIdx="1" presStyleCnt="2"/>
      <dgm:spPr/>
      <dgm:t>
        <a:bodyPr/>
        <a:lstStyle/>
        <a:p>
          <a:endParaRPr lang="en-US"/>
        </a:p>
      </dgm:t>
    </dgm:pt>
    <dgm:pt modelId="{DC271663-7363-4349-8567-57683857EA18}" type="pres">
      <dgm:prSet presAssocID="{8714414B-A450-4852-801B-6C40A84398B6}" presName="hierRoot2" presStyleCnt="0">
        <dgm:presLayoutVars>
          <dgm:hierBranch/>
        </dgm:presLayoutVars>
      </dgm:prSet>
      <dgm:spPr/>
    </dgm:pt>
    <dgm:pt modelId="{C5FD1ED8-CAA1-47CD-B193-4594444A41E7}" type="pres">
      <dgm:prSet presAssocID="{8714414B-A450-4852-801B-6C40A84398B6}" presName="rootComposite" presStyleCnt="0"/>
      <dgm:spPr/>
    </dgm:pt>
    <dgm:pt modelId="{F7EE9FFC-5528-4DDE-ABFB-0AF4DF2D5731}" type="pres">
      <dgm:prSet presAssocID="{8714414B-A450-4852-801B-6C40A84398B6}" presName="rootText" presStyleLbl="node2" presStyleIdx="1" presStyleCnt="2">
        <dgm:presLayoutVars>
          <dgm:chPref val="3"/>
        </dgm:presLayoutVars>
      </dgm:prSet>
      <dgm:spPr/>
      <dgm:t>
        <a:bodyPr/>
        <a:lstStyle/>
        <a:p>
          <a:endParaRPr lang="en-US"/>
        </a:p>
      </dgm:t>
    </dgm:pt>
    <dgm:pt modelId="{50310908-0B27-42ED-89C5-857C97A17EF8}" type="pres">
      <dgm:prSet presAssocID="{8714414B-A450-4852-801B-6C40A84398B6}" presName="rootConnector" presStyleLbl="node2" presStyleIdx="1" presStyleCnt="2"/>
      <dgm:spPr/>
      <dgm:t>
        <a:bodyPr/>
        <a:lstStyle/>
        <a:p>
          <a:endParaRPr lang="en-US"/>
        </a:p>
      </dgm:t>
    </dgm:pt>
    <dgm:pt modelId="{629E762B-0BA4-4E81-A2D5-95288C06D41F}" type="pres">
      <dgm:prSet presAssocID="{8714414B-A450-4852-801B-6C40A84398B6}" presName="hierChild4" presStyleCnt="0"/>
      <dgm:spPr/>
    </dgm:pt>
    <dgm:pt modelId="{475AF58E-DB42-483F-980B-71818D584480}" type="pres">
      <dgm:prSet presAssocID="{277BC434-02ED-4DA3-A98A-55A600BFBF2A}" presName="Name35" presStyleLbl="parChTrans1D3" presStyleIdx="2" presStyleCnt="4"/>
      <dgm:spPr/>
      <dgm:t>
        <a:bodyPr/>
        <a:lstStyle/>
        <a:p>
          <a:endParaRPr lang="en-US"/>
        </a:p>
      </dgm:t>
    </dgm:pt>
    <dgm:pt modelId="{8B0E5C90-FBA9-46AF-8BDA-1ED0ADB6AF09}" type="pres">
      <dgm:prSet presAssocID="{DFF3D3B0-3F29-4C00-A566-FE387D93F4D3}" presName="hierRoot2" presStyleCnt="0">
        <dgm:presLayoutVars>
          <dgm:hierBranch val="r"/>
        </dgm:presLayoutVars>
      </dgm:prSet>
      <dgm:spPr/>
    </dgm:pt>
    <dgm:pt modelId="{9C61ADBB-1609-4893-BFAB-8CDF36C88340}" type="pres">
      <dgm:prSet presAssocID="{DFF3D3B0-3F29-4C00-A566-FE387D93F4D3}" presName="rootComposite" presStyleCnt="0"/>
      <dgm:spPr/>
    </dgm:pt>
    <dgm:pt modelId="{0DCED358-CC46-42C3-A22C-0D7CB53C3009}" type="pres">
      <dgm:prSet presAssocID="{DFF3D3B0-3F29-4C00-A566-FE387D93F4D3}" presName="rootText" presStyleLbl="node3" presStyleIdx="2" presStyleCnt="4">
        <dgm:presLayoutVars>
          <dgm:chPref val="3"/>
        </dgm:presLayoutVars>
      </dgm:prSet>
      <dgm:spPr/>
      <dgm:t>
        <a:bodyPr/>
        <a:lstStyle/>
        <a:p>
          <a:endParaRPr lang="en-US"/>
        </a:p>
      </dgm:t>
    </dgm:pt>
    <dgm:pt modelId="{A12736E5-7435-446F-8107-683F5C181212}" type="pres">
      <dgm:prSet presAssocID="{DFF3D3B0-3F29-4C00-A566-FE387D93F4D3}" presName="rootConnector" presStyleLbl="node3" presStyleIdx="2" presStyleCnt="4"/>
      <dgm:spPr/>
      <dgm:t>
        <a:bodyPr/>
        <a:lstStyle/>
        <a:p>
          <a:endParaRPr lang="en-US"/>
        </a:p>
      </dgm:t>
    </dgm:pt>
    <dgm:pt modelId="{BC1ECB3F-1CD2-4803-899B-1EA4B01D1F32}" type="pres">
      <dgm:prSet presAssocID="{DFF3D3B0-3F29-4C00-A566-FE387D93F4D3}" presName="hierChild4" presStyleCnt="0"/>
      <dgm:spPr/>
    </dgm:pt>
    <dgm:pt modelId="{B093224E-B1C7-4031-9C77-EED2320D9C1D}" type="pres">
      <dgm:prSet presAssocID="{DFF3D3B0-3F29-4C00-A566-FE387D93F4D3}" presName="hierChild5" presStyleCnt="0"/>
      <dgm:spPr/>
    </dgm:pt>
    <dgm:pt modelId="{F5CD33C4-B84C-47B5-ABC7-37454AD6905B}" type="pres">
      <dgm:prSet presAssocID="{FD5A439C-6083-490B-8902-72ADB8A266F0}" presName="Name35" presStyleLbl="parChTrans1D3" presStyleIdx="3" presStyleCnt="4"/>
      <dgm:spPr/>
      <dgm:t>
        <a:bodyPr/>
        <a:lstStyle/>
        <a:p>
          <a:endParaRPr lang="en-US"/>
        </a:p>
      </dgm:t>
    </dgm:pt>
    <dgm:pt modelId="{E9FC3E2B-236E-4B4C-A6EC-8993CC01D7D8}" type="pres">
      <dgm:prSet presAssocID="{0A36C003-EDD0-4715-A1E9-514F12E395E3}" presName="hierRoot2" presStyleCnt="0">
        <dgm:presLayoutVars>
          <dgm:hierBranch val="r"/>
        </dgm:presLayoutVars>
      </dgm:prSet>
      <dgm:spPr/>
    </dgm:pt>
    <dgm:pt modelId="{7ECAD47E-92A0-498C-968A-6CD4D56BDDE2}" type="pres">
      <dgm:prSet presAssocID="{0A36C003-EDD0-4715-A1E9-514F12E395E3}" presName="rootComposite" presStyleCnt="0"/>
      <dgm:spPr/>
    </dgm:pt>
    <dgm:pt modelId="{075DE540-F260-402A-AF72-BC59DC0DCC28}" type="pres">
      <dgm:prSet presAssocID="{0A36C003-EDD0-4715-A1E9-514F12E395E3}" presName="rootText" presStyleLbl="node3" presStyleIdx="3" presStyleCnt="4">
        <dgm:presLayoutVars>
          <dgm:chPref val="3"/>
        </dgm:presLayoutVars>
      </dgm:prSet>
      <dgm:spPr/>
      <dgm:t>
        <a:bodyPr/>
        <a:lstStyle/>
        <a:p>
          <a:endParaRPr lang="en-US"/>
        </a:p>
      </dgm:t>
    </dgm:pt>
    <dgm:pt modelId="{9C0EB650-E2F2-4B0B-A39B-1D509DD71804}" type="pres">
      <dgm:prSet presAssocID="{0A36C003-EDD0-4715-A1E9-514F12E395E3}" presName="rootConnector" presStyleLbl="node3" presStyleIdx="3" presStyleCnt="4"/>
      <dgm:spPr/>
      <dgm:t>
        <a:bodyPr/>
        <a:lstStyle/>
        <a:p>
          <a:endParaRPr lang="en-US"/>
        </a:p>
      </dgm:t>
    </dgm:pt>
    <dgm:pt modelId="{5CAB0D3A-8431-448F-ABD6-FEE84ECCD4D5}" type="pres">
      <dgm:prSet presAssocID="{0A36C003-EDD0-4715-A1E9-514F12E395E3}" presName="hierChild4" presStyleCnt="0"/>
      <dgm:spPr/>
    </dgm:pt>
    <dgm:pt modelId="{E0D5A3F9-F07A-4938-ADC3-0BD4D2FD45C3}" type="pres">
      <dgm:prSet presAssocID="{0A36C003-EDD0-4715-A1E9-514F12E395E3}" presName="hierChild5" presStyleCnt="0"/>
      <dgm:spPr/>
    </dgm:pt>
    <dgm:pt modelId="{E5595848-2188-4CFE-973D-476D821390CC}" type="pres">
      <dgm:prSet presAssocID="{8714414B-A450-4852-801B-6C40A84398B6}" presName="hierChild5" presStyleCnt="0"/>
      <dgm:spPr/>
    </dgm:pt>
    <dgm:pt modelId="{44A17199-C39A-4FB8-9458-564DB88F28BC}" type="pres">
      <dgm:prSet presAssocID="{D40F04CA-638F-4FDB-BB25-7951EE8DC73C}" presName="hierChild3" presStyleCnt="0"/>
      <dgm:spPr/>
    </dgm:pt>
  </dgm:ptLst>
  <dgm:cxnLst>
    <dgm:cxn modelId="{6F911472-2499-49F4-A117-1E1B7A1B343D}" type="presOf" srcId="{0CA5C1A1-B303-42CC-8AEB-1D579C739BEA}" destId="{05B8DC9D-7D10-4210-BCE5-FC6D5090B5CB}" srcOrd="0" destOrd="0" presId="urn:microsoft.com/office/officeart/2005/8/layout/orgChart1"/>
    <dgm:cxn modelId="{4CD0DE40-BAF8-42CE-AC8E-474C48289A45}" type="presOf" srcId="{8714414B-A450-4852-801B-6C40A84398B6}" destId="{F7EE9FFC-5528-4DDE-ABFB-0AF4DF2D5731}" srcOrd="0" destOrd="0" presId="urn:microsoft.com/office/officeart/2005/8/layout/orgChart1"/>
    <dgm:cxn modelId="{D0E3AE66-82C8-440F-88A9-11A1A3D3D748}" type="presOf" srcId="{8714414B-A450-4852-801B-6C40A84398B6}" destId="{50310908-0B27-42ED-89C5-857C97A17EF8}" srcOrd="1" destOrd="0" presId="urn:microsoft.com/office/officeart/2005/8/layout/orgChart1"/>
    <dgm:cxn modelId="{DFDECF1D-9693-4B59-972C-94D189AE9F31}" srcId="{D40F04CA-638F-4FDB-BB25-7951EE8DC73C}" destId="{8759EE00-6674-4E65-A3C0-C5C111B3BB31}" srcOrd="0" destOrd="0" parTransId="{0CA5C1A1-B303-42CC-8AEB-1D579C739BEA}" sibTransId="{17C6C401-32DB-41B7-ADFD-ACC56B237329}"/>
    <dgm:cxn modelId="{4EC3E9CE-4CED-4871-BDC4-63F205E26DE9}" type="presOf" srcId="{3FD38F95-7131-4E0F-B65C-65B7ED7EF639}" destId="{5CCAFAC6-DB27-4949-BB1E-7AE991246E17}" srcOrd="1" destOrd="0" presId="urn:microsoft.com/office/officeart/2005/8/layout/orgChart1"/>
    <dgm:cxn modelId="{43AB6A67-D50A-441F-B561-D80075AA85D8}" type="presOf" srcId="{B0E9E473-B5A7-4308-99E2-C02ADAA87BBC}" destId="{F3902EFB-5618-4DF7-90D9-3866FD41AE3E}" srcOrd="0" destOrd="0" presId="urn:microsoft.com/office/officeart/2005/8/layout/orgChart1"/>
    <dgm:cxn modelId="{3273EE2E-C91B-42C0-90AA-117CC5900B94}" type="presOf" srcId="{DFF3D3B0-3F29-4C00-A566-FE387D93F4D3}" destId="{0DCED358-CC46-42C3-A22C-0D7CB53C3009}" srcOrd="0" destOrd="0" presId="urn:microsoft.com/office/officeart/2005/8/layout/orgChart1"/>
    <dgm:cxn modelId="{393A0CD5-DB5F-4561-A058-3017AAC2FDD6}" type="presOf" srcId="{3FD38F95-7131-4E0F-B65C-65B7ED7EF639}" destId="{DE29397A-234F-40E4-A6BB-4FD6AE81B9D0}" srcOrd="0" destOrd="0" presId="urn:microsoft.com/office/officeart/2005/8/layout/orgChart1"/>
    <dgm:cxn modelId="{FBC655A6-DC58-491B-B5D3-349805E4BB3F}" type="presOf" srcId="{FD5A439C-6083-490B-8902-72ADB8A266F0}" destId="{F5CD33C4-B84C-47B5-ABC7-37454AD6905B}" srcOrd="0" destOrd="0" presId="urn:microsoft.com/office/officeart/2005/8/layout/orgChart1"/>
    <dgm:cxn modelId="{368C8562-F966-4C21-ACEF-AFC7F0C64831}" srcId="{8759EE00-6674-4E65-A3C0-C5C111B3BB31}" destId="{7F5EAA00-FFC8-4A82-A612-6A961900328A}" srcOrd="0" destOrd="0" parTransId="{675708AA-B322-47B7-A6B8-DED9487B085C}" sibTransId="{C8111119-B2F0-41FA-9A4C-B8AA57928E90}"/>
    <dgm:cxn modelId="{A9A02EDF-7E11-4D91-B570-2C2EA7872605}" type="presOf" srcId="{8759EE00-6674-4E65-A3C0-C5C111B3BB31}" destId="{547A5EF6-4738-4B0B-990B-A938DB6628CA}" srcOrd="1" destOrd="0" presId="urn:microsoft.com/office/officeart/2005/8/layout/orgChart1"/>
    <dgm:cxn modelId="{9C965429-A710-4873-BAD4-909498A6948D}" type="presOf" srcId="{8759EE00-6674-4E65-A3C0-C5C111B3BB31}" destId="{C9C7225B-1A53-4D00-983E-54DE31ACB35B}" srcOrd="0" destOrd="0" presId="urn:microsoft.com/office/officeart/2005/8/layout/orgChart1"/>
    <dgm:cxn modelId="{67D6AC3E-77B3-4F12-B83E-C81175CC307A}" type="presOf" srcId="{DFF3D3B0-3F29-4C00-A566-FE387D93F4D3}" destId="{A12736E5-7435-446F-8107-683F5C181212}" srcOrd="1" destOrd="0" presId="urn:microsoft.com/office/officeart/2005/8/layout/orgChart1"/>
    <dgm:cxn modelId="{708B084E-0445-4FD5-A39F-D42B54C25F7B}" type="presOf" srcId="{0A36C003-EDD0-4715-A1E9-514F12E395E3}" destId="{9C0EB650-E2F2-4B0B-A39B-1D509DD71804}" srcOrd="1" destOrd="0" presId="urn:microsoft.com/office/officeart/2005/8/layout/orgChart1"/>
    <dgm:cxn modelId="{0C25424A-C6C1-49ED-AEA4-839A65009D58}" srcId="{8714414B-A450-4852-801B-6C40A84398B6}" destId="{DFF3D3B0-3F29-4C00-A566-FE387D93F4D3}" srcOrd="0" destOrd="0" parTransId="{277BC434-02ED-4DA3-A98A-55A600BFBF2A}" sibTransId="{987DF3FB-D23B-4499-A8D3-4B6BD69974B4}"/>
    <dgm:cxn modelId="{A399C270-A01D-4FEF-8236-9178B943EE7E}" type="presOf" srcId="{7F5EAA00-FFC8-4A82-A612-6A961900328A}" destId="{5A0BFC6C-6271-4B47-AFBB-3D726E3F1351}" srcOrd="0" destOrd="0" presId="urn:microsoft.com/office/officeart/2005/8/layout/orgChart1"/>
    <dgm:cxn modelId="{4C6AF2C7-2B96-4CDA-ABEF-A34014A255BE}" type="presOf" srcId="{0A36C003-EDD0-4715-A1E9-514F12E395E3}" destId="{075DE540-F260-402A-AF72-BC59DC0DCC28}" srcOrd="0" destOrd="0" presId="urn:microsoft.com/office/officeart/2005/8/layout/orgChart1"/>
    <dgm:cxn modelId="{F5ABD367-5360-4CCD-9531-2F581131CAEA}" type="presOf" srcId="{7F5EAA00-FFC8-4A82-A612-6A961900328A}" destId="{8E27F3C4-64FA-48C1-BD24-2562521182F6}" srcOrd="1" destOrd="0" presId="urn:microsoft.com/office/officeart/2005/8/layout/orgChart1"/>
    <dgm:cxn modelId="{E9400052-86FF-4729-A04A-9C6690D0F000}" srcId="{8714414B-A450-4852-801B-6C40A84398B6}" destId="{0A36C003-EDD0-4715-A1E9-514F12E395E3}" srcOrd="1" destOrd="0" parTransId="{FD5A439C-6083-490B-8902-72ADB8A266F0}" sibTransId="{86C59B27-E3FB-4CA3-B320-2AEFC74DEDDB}"/>
    <dgm:cxn modelId="{153F56B5-E3FD-4B67-9F39-2262884373B2}" srcId="{D40F04CA-638F-4FDB-BB25-7951EE8DC73C}" destId="{8714414B-A450-4852-801B-6C40A84398B6}" srcOrd="1" destOrd="0" parTransId="{536D784D-F7C8-4269-968F-711924E2483A}" sibTransId="{B04C642E-C9D2-4B9C-B3C8-8C7131417C06}"/>
    <dgm:cxn modelId="{5323579D-EAD3-4CA9-9720-9007716302D8}" type="presOf" srcId="{536D784D-F7C8-4269-968F-711924E2483A}" destId="{0A236C4B-DC4D-4256-A1B3-F6C73F9AD893}" srcOrd="0" destOrd="0" presId="urn:microsoft.com/office/officeart/2005/8/layout/orgChart1"/>
    <dgm:cxn modelId="{1ACDCA10-095F-4864-A4DA-0F4A97BC1EAE}" type="presOf" srcId="{D40F04CA-638F-4FDB-BB25-7951EE8DC73C}" destId="{687CC185-AEDD-4993-9C9E-F56C5988EF28}" srcOrd="1" destOrd="0" presId="urn:microsoft.com/office/officeart/2005/8/layout/orgChart1"/>
    <dgm:cxn modelId="{F05E662E-5052-4398-9491-90E9D0AB9716}" srcId="{B0E9E473-B5A7-4308-99E2-C02ADAA87BBC}" destId="{D40F04CA-638F-4FDB-BB25-7951EE8DC73C}" srcOrd="0" destOrd="0" parTransId="{5333CA1E-566F-4E1F-8ABF-5B1F2700B656}" sibTransId="{2F3841AE-0452-4E0B-9AA7-72F91B3F3415}"/>
    <dgm:cxn modelId="{BC88BA9B-0C64-4AF9-B943-26B409BF3360}" type="presOf" srcId="{675708AA-B322-47B7-A6B8-DED9487B085C}" destId="{FFF81727-B004-471D-A641-AE92DD311E00}" srcOrd="0" destOrd="0" presId="urn:microsoft.com/office/officeart/2005/8/layout/orgChart1"/>
    <dgm:cxn modelId="{6DE12AF3-2526-4E2F-87C0-8EEF3A776596}" type="presOf" srcId="{3DC6897B-CB3A-4614-8CE1-8AD25EF66D10}" destId="{FE83E4EA-484E-47C7-8181-2B6642446AAB}" srcOrd="0" destOrd="0" presId="urn:microsoft.com/office/officeart/2005/8/layout/orgChart1"/>
    <dgm:cxn modelId="{95C8C28F-E0EF-478E-9F21-78560F736830}" srcId="{8759EE00-6674-4E65-A3C0-C5C111B3BB31}" destId="{3FD38F95-7131-4E0F-B65C-65B7ED7EF639}" srcOrd="1" destOrd="0" parTransId="{3DC6897B-CB3A-4614-8CE1-8AD25EF66D10}" sibTransId="{024A5B05-31B8-45E5-8B01-67EC3E8E37D7}"/>
    <dgm:cxn modelId="{50A0B734-FA0A-4130-A532-912E3C21A63D}" type="presOf" srcId="{D40F04CA-638F-4FDB-BB25-7951EE8DC73C}" destId="{D2A5303D-E616-4A72-929E-8ED37EFD5DD7}" srcOrd="0" destOrd="0" presId="urn:microsoft.com/office/officeart/2005/8/layout/orgChart1"/>
    <dgm:cxn modelId="{63FFB4B6-5E70-4D9A-BE88-C9967AB1C099}" type="presOf" srcId="{277BC434-02ED-4DA3-A98A-55A600BFBF2A}" destId="{475AF58E-DB42-483F-980B-71818D584480}" srcOrd="0" destOrd="0" presId="urn:microsoft.com/office/officeart/2005/8/layout/orgChart1"/>
    <dgm:cxn modelId="{C97008B1-A8F3-48DE-95AF-4DD24A5D3BBD}" type="presParOf" srcId="{F3902EFB-5618-4DF7-90D9-3866FD41AE3E}" destId="{1CA86DD0-7785-44A9-B35C-CE9E4D07DC8A}" srcOrd="0" destOrd="0" presId="urn:microsoft.com/office/officeart/2005/8/layout/orgChart1"/>
    <dgm:cxn modelId="{D7FBC82A-31B1-40A0-99E8-2915AC87617D}" type="presParOf" srcId="{1CA86DD0-7785-44A9-B35C-CE9E4D07DC8A}" destId="{95C3633C-2151-4F18-B8D8-4B1C0744B229}" srcOrd="0" destOrd="0" presId="urn:microsoft.com/office/officeart/2005/8/layout/orgChart1"/>
    <dgm:cxn modelId="{E4F8D38D-3B2C-4791-A436-345C36E342CC}" type="presParOf" srcId="{95C3633C-2151-4F18-B8D8-4B1C0744B229}" destId="{D2A5303D-E616-4A72-929E-8ED37EFD5DD7}" srcOrd="0" destOrd="0" presId="urn:microsoft.com/office/officeart/2005/8/layout/orgChart1"/>
    <dgm:cxn modelId="{31DA97FD-1330-41E4-9B38-9F3AF4DA550D}" type="presParOf" srcId="{95C3633C-2151-4F18-B8D8-4B1C0744B229}" destId="{687CC185-AEDD-4993-9C9E-F56C5988EF28}" srcOrd="1" destOrd="0" presId="urn:microsoft.com/office/officeart/2005/8/layout/orgChart1"/>
    <dgm:cxn modelId="{F3CBB852-9CA2-4BB9-99AD-EE7B5317F998}" type="presParOf" srcId="{1CA86DD0-7785-44A9-B35C-CE9E4D07DC8A}" destId="{999EAB47-1EEA-4A23-A7A9-B3E79DE89233}" srcOrd="1" destOrd="0" presId="urn:microsoft.com/office/officeart/2005/8/layout/orgChart1"/>
    <dgm:cxn modelId="{EB96A0A5-120F-439C-931C-9674748AF923}" type="presParOf" srcId="{999EAB47-1EEA-4A23-A7A9-B3E79DE89233}" destId="{05B8DC9D-7D10-4210-BCE5-FC6D5090B5CB}" srcOrd="0" destOrd="0" presId="urn:microsoft.com/office/officeart/2005/8/layout/orgChart1"/>
    <dgm:cxn modelId="{AE20D0CE-314F-44D8-9383-EEC911AA5C16}" type="presParOf" srcId="{999EAB47-1EEA-4A23-A7A9-B3E79DE89233}" destId="{E2DF35EE-D929-480E-8317-9CEE9FE8112E}" srcOrd="1" destOrd="0" presId="urn:microsoft.com/office/officeart/2005/8/layout/orgChart1"/>
    <dgm:cxn modelId="{69AA49C2-6C5B-473D-B875-F1DC5AFC974C}" type="presParOf" srcId="{E2DF35EE-D929-480E-8317-9CEE9FE8112E}" destId="{E89852FB-A448-4023-8F74-489012CAE2EC}" srcOrd="0" destOrd="0" presId="urn:microsoft.com/office/officeart/2005/8/layout/orgChart1"/>
    <dgm:cxn modelId="{8448074C-B599-46C0-B0CB-D87449252B51}" type="presParOf" srcId="{E89852FB-A448-4023-8F74-489012CAE2EC}" destId="{C9C7225B-1A53-4D00-983E-54DE31ACB35B}" srcOrd="0" destOrd="0" presId="urn:microsoft.com/office/officeart/2005/8/layout/orgChart1"/>
    <dgm:cxn modelId="{33536790-508B-4F9E-8907-135EA3887BCF}" type="presParOf" srcId="{E89852FB-A448-4023-8F74-489012CAE2EC}" destId="{547A5EF6-4738-4B0B-990B-A938DB6628CA}" srcOrd="1" destOrd="0" presId="urn:microsoft.com/office/officeart/2005/8/layout/orgChart1"/>
    <dgm:cxn modelId="{A5741A8C-CFAD-4C96-9DDA-112DFFA42010}" type="presParOf" srcId="{E2DF35EE-D929-480E-8317-9CEE9FE8112E}" destId="{D30601C0-F985-4379-A814-9FC99B9D978D}" srcOrd="1" destOrd="0" presId="urn:microsoft.com/office/officeart/2005/8/layout/orgChart1"/>
    <dgm:cxn modelId="{697327E8-7745-4507-934C-FF4BACAE7379}" type="presParOf" srcId="{D30601C0-F985-4379-A814-9FC99B9D978D}" destId="{FFF81727-B004-471D-A641-AE92DD311E00}" srcOrd="0" destOrd="0" presId="urn:microsoft.com/office/officeart/2005/8/layout/orgChart1"/>
    <dgm:cxn modelId="{6C841F5E-7B34-438B-B802-17386A915B70}" type="presParOf" srcId="{D30601C0-F985-4379-A814-9FC99B9D978D}" destId="{794B9E9B-E163-4F49-9A5B-EFA12E7844CF}" srcOrd="1" destOrd="0" presId="urn:microsoft.com/office/officeart/2005/8/layout/orgChart1"/>
    <dgm:cxn modelId="{7D03E38B-FAD1-44A6-ACED-E08442E8870F}" type="presParOf" srcId="{794B9E9B-E163-4F49-9A5B-EFA12E7844CF}" destId="{F7B7FA20-A8AD-4623-AE11-079B539619DE}" srcOrd="0" destOrd="0" presId="urn:microsoft.com/office/officeart/2005/8/layout/orgChart1"/>
    <dgm:cxn modelId="{057EE9E2-56B9-456F-B4F0-A911152CADFB}" type="presParOf" srcId="{F7B7FA20-A8AD-4623-AE11-079B539619DE}" destId="{5A0BFC6C-6271-4B47-AFBB-3D726E3F1351}" srcOrd="0" destOrd="0" presId="urn:microsoft.com/office/officeart/2005/8/layout/orgChart1"/>
    <dgm:cxn modelId="{98564B38-1650-48A2-86F4-4293CC621741}" type="presParOf" srcId="{F7B7FA20-A8AD-4623-AE11-079B539619DE}" destId="{8E27F3C4-64FA-48C1-BD24-2562521182F6}" srcOrd="1" destOrd="0" presId="urn:microsoft.com/office/officeart/2005/8/layout/orgChart1"/>
    <dgm:cxn modelId="{C80253AC-720A-4378-8836-C108DF8466B7}" type="presParOf" srcId="{794B9E9B-E163-4F49-9A5B-EFA12E7844CF}" destId="{B0EE5D4B-94CF-44AB-B62C-B15D8A385F8F}" srcOrd="1" destOrd="0" presId="urn:microsoft.com/office/officeart/2005/8/layout/orgChart1"/>
    <dgm:cxn modelId="{8BDF9ED6-2603-442A-B12D-66515E0CAFEB}" type="presParOf" srcId="{794B9E9B-E163-4F49-9A5B-EFA12E7844CF}" destId="{62BF77D6-3BB8-47FE-89D6-CDA0E07D329A}" srcOrd="2" destOrd="0" presId="urn:microsoft.com/office/officeart/2005/8/layout/orgChart1"/>
    <dgm:cxn modelId="{98C0A2AA-0720-42CC-8E2A-451C2915A997}" type="presParOf" srcId="{D30601C0-F985-4379-A814-9FC99B9D978D}" destId="{FE83E4EA-484E-47C7-8181-2B6642446AAB}" srcOrd="2" destOrd="0" presId="urn:microsoft.com/office/officeart/2005/8/layout/orgChart1"/>
    <dgm:cxn modelId="{FD3F70D3-D419-466C-815B-7B753F2353CA}" type="presParOf" srcId="{D30601C0-F985-4379-A814-9FC99B9D978D}" destId="{BECE9955-D231-4D6C-A3BB-CED61D969A17}" srcOrd="3" destOrd="0" presId="urn:microsoft.com/office/officeart/2005/8/layout/orgChart1"/>
    <dgm:cxn modelId="{E240C463-D9F0-4F81-934E-47CAE61900D9}" type="presParOf" srcId="{BECE9955-D231-4D6C-A3BB-CED61D969A17}" destId="{AF6B661F-1D2B-4159-9BEA-7F080EEC1BB6}" srcOrd="0" destOrd="0" presId="urn:microsoft.com/office/officeart/2005/8/layout/orgChart1"/>
    <dgm:cxn modelId="{9A7D2CE1-912C-48B6-81E0-092AFF697BDF}" type="presParOf" srcId="{AF6B661F-1D2B-4159-9BEA-7F080EEC1BB6}" destId="{DE29397A-234F-40E4-A6BB-4FD6AE81B9D0}" srcOrd="0" destOrd="0" presId="urn:microsoft.com/office/officeart/2005/8/layout/orgChart1"/>
    <dgm:cxn modelId="{EBC379F1-46B9-4A6B-848E-9F2C17D43D88}" type="presParOf" srcId="{AF6B661F-1D2B-4159-9BEA-7F080EEC1BB6}" destId="{5CCAFAC6-DB27-4949-BB1E-7AE991246E17}" srcOrd="1" destOrd="0" presId="urn:microsoft.com/office/officeart/2005/8/layout/orgChart1"/>
    <dgm:cxn modelId="{0D000843-D1BE-4634-A515-C48541031AEA}" type="presParOf" srcId="{BECE9955-D231-4D6C-A3BB-CED61D969A17}" destId="{77A1771D-EF7B-4AF4-B10D-F40B2DDC4FD3}" srcOrd="1" destOrd="0" presId="urn:microsoft.com/office/officeart/2005/8/layout/orgChart1"/>
    <dgm:cxn modelId="{0C46C6EF-ABA0-46EB-886F-EA98E629701C}" type="presParOf" srcId="{BECE9955-D231-4D6C-A3BB-CED61D969A17}" destId="{02DB141B-EE34-4B35-A0A5-AF3D86D8BCDC}" srcOrd="2" destOrd="0" presId="urn:microsoft.com/office/officeart/2005/8/layout/orgChart1"/>
    <dgm:cxn modelId="{5791DC43-C420-4AD4-BB8C-1AEE582547F0}" type="presParOf" srcId="{E2DF35EE-D929-480E-8317-9CEE9FE8112E}" destId="{72F53B01-827E-43B6-9D99-88AEAD69FC88}" srcOrd="2" destOrd="0" presId="urn:microsoft.com/office/officeart/2005/8/layout/orgChart1"/>
    <dgm:cxn modelId="{DC4B4E7E-C5CE-4BC6-831F-5447E07A512A}" type="presParOf" srcId="{999EAB47-1EEA-4A23-A7A9-B3E79DE89233}" destId="{0A236C4B-DC4D-4256-A1B3-F6C73F9AD893}" srcOrd="2" destOrd="0" presId="urn:microsoft.com/office/officeart/2005/8/layout/orgChart1"/>
    <dgm:cxn modelId="{192725DB-0BB0-4AE3-B553-9DA35F3ADC36}" type="presParOf" srcId="{999EAB47-1EEA-4A23-A7A9-B3E79DE89233}" destId="{DC271663-7363-4349-8567-57683857EA18}" srcOrd="3" destOrd="0" presId="urn:microsoft.com/office/officeart/2005/8/layout/orgChart1"/>
    <dgm:cxn modelId="{94DC6192-7EA7-4EE2-A43E-8F1905A5E537}" type="presParOf" srcId="{DC271663-7363-4349-8567-57683857EA18}" destId="{C5FD1ED8-CAA1-47CD-B193-4594444A41E7}" srcOrd="0" destOrd="0" presId="urn:microsoft.com/office/officeart/2005/8/layout/orgChart1"/>
    <dgm:cxn modelId="{AD057FE3-EFA5-4D41-A005-58B4CCDA17F6}" type="presParOf" srcId="{C5FD1ED8-CAA1-47CD-B193-4594444A41E7}" destId="{F7EE9FFC-5528-4DDE-ABFB-0AF4DF2D5731}" srcOrd="0" destOrd="0" presId="urn:microsoft.com/office/officeart/2005/8/layout/orgChart1"/>
    <dgm:cxn modelId="{A9CED28F-C05A-4EA9-B75A-DEE338779B67}" type="presParOf" srcId="{C5FD1ED8-CAA1-47CD-B193-4594444A41E7}" destId="{50310908-0B27-42ED-89C5-857C97A17EF8}" srcOrd="1" destOrd="0" presId="urn:microsoft.com/office/officeart/2005/8/layout/orgChart1"/>
    <dgm:cxn modelId="{C8F5F50A-7647-46F7-82C0-5D1EFB25052E}" type="presParOf" srcId="{DC271663-7363-4349-8567-57683857EA18}" destId="{629E762B-0BA4-4E81-A2D5-95288C06D41F}" srcOrd="1" destOrd="0" presId="urn:microsoft.com/office/officeart/2005/8/layout/orgChart1"/>
    <dgm:cxn modelId="{54BBF1E6-76FD-4044-8F17-4D324E008F8F}" type="presParOf" srcId="{629E762B-0BA4-4E81-A2D5-95288C06D41F}" destId="{475AF58E-DB42-483F-980B-71818D584480}" srcOrd="0" destOrd="0" presId="urn:microsoft.com/office/officeart/2005/8/layout/orgChart1"/>
    <dgm:cxn modelId="{C01100B1-9FF9-4416-848E-0A14AADE3F41}" type="presParOf" srcId="{629E762B-0BA4-4E81-A2D5-95288C06D41F}" destId="{8B0E5C90-FBA9-46AF-8BDA-1ED0ADB6AF09}" srcOrd="1" destOrd="0" presId="urn:microsoft.com/office/officeart/2005/8/layout/orgChart1"/>
    <dgm:cxn modelId="{3C9DD67B-E914-484B-9B49-939BEB36D659}" type="presParOf" srcId="{8B0E5C90-FBA9-46AF-8BDA-1ED0ADB6AF09}" destId="{9C61ADBB-1609-4893-BFAB-8CDF36C88340}" srcOrd="0" destOrd="0" presId="urn:microsoft.com/office/officeart/2005/8/layout/orgChart1"/>
    <dgm:cxn modelId="{EF18A23E-4034-4C45-89C0-17D6ECA9CF8E}" type="presParOf" srcId="{9C61ADBB-1609-4893-BFAB-8CDF36C88340}" destId="{0DCED358-CC46-42C3-A22C-0D7CB53C3009}" srcOrd="0" destOrd="0" presId="urn:microsoft.com/office/officeart/2005/8/layout/orgChart1"/>
    <dgm:cxn modelId="{0B34ACF0-5EFD-4C87-B1BE-D962BA4465A2}" type="presParOf" srcId="{9C61ADBB-1609-4893-BFAB-8CDF36C88340}" destId="{A12736E5-7435-446F-8107-683F5C181212}" srcOrd="1" destOrd="0" presId="urn:microsoft.com/office/officeart/2005/8/layout/orgChart1"/>
    <dgm:cxn modelId="{76C066D9-1326-46A5-A804-850B82D54728}" type="presParOf" srcId="{8B0E5C90-FBA9-46AF-8BDA-1ED0ADB6AF09}" destId="{BC1ECB3F-1CD2-4803-899B-1EA4B01D1F32}" srcOrd="1" destOrd="0" presId="urn:microsoft.com/office/officeart/2005/8/layout/orgChart1"/>
    <dgm:cxn modelId="{7E52F88B-903C-4C31-8738-98B31FF0BDEF}" type="presParOf" srcId="{8B0E5C90-FBA9-46AF-8BDA-1ED0ADB6AF09}" destId="{B093224E-B1C7-4031-9C77-EED2320D9C1D}" srcOrd="2" destOrd="0" presId="urn:microsoft.com/office/officeart/2005/8/layout/orgChart1"/>
    <dgm:cxn modelId="{5CCD3625-1C30-43C8-A08C-7A14BD7453C0}" type="presParOf" srcId="{629E762B-0BA4-4E81-A2D5-95288C06D41F}" destId="{F5CD33C4-B84C-47B5-ABC7-37454AD6905B}" srcOrd="2" destOrd="0" presId="urn:microsoft.com/office/officeart/2005/8/layout/orgChart1"/>
    <dgm:cxn modelId="{4561E055-5540-442E-9EC0-6249CD89FE06}" type="presParOf" srcId="{629E762B-0BA4-4E81-A2D5-95288C06D41F}" destId="{E9FC3E2B-236E-4B4C-A6EC-8993CC01D7D8}" srcOrd="3" destOrd="0" presId="urn:microsoft.com/office/officeart/2005/8/layout/orgChart1"/>
    <dgm:cxn modelId="{86AADBA0-7B35-4BE6-B84B-C9698178AF1D}" type="presParOf" srcId="{E9FC3E2B-236E-4B4C-A6EC-8993CC01D7D8}" destId="{7ECAD47E-92A0-498C-968A-6CD4D56BDDE2}" srcOrd="0" destOrd="0" presId="urn:microsoft.com/office/officeart/2005/8/layout/orgChart1"/>
    <dgm:cxn modelId="{C8F8CF95-73DE-4834-B558-47C3C01EA076}" type="presParOf" srcId="{7ECAD47E-92A0-498C-968A-6CD4D56BDDE2}" destId="{075DE540-F260-402A-AF72-BC59DC0DCC28}" srcOrd="0" destOrd="0" presId="urn:microsoft.com/office/officeart/2005/8/layout/orgChart1"/>
    <dgm:cxn modelId="{072C0BFB-33D5-4617-957C-50984401EA56}" type="presParOf" srcId="{7ECAD47E-92A0-498C-968A-6CD4D56BDDE2}" destId="{9C0EB650-E2F2-4B0B-A39B-1D509DD71804}" srcOrd="1" destOrd="0" presId="urn:microsoft.com/office/officeart/2005/8/layout/orgChart1"/>
    <dgm:cxn modelId="{5AEC7E50-657E-46D9-B427-9E68F9D61833}" type="presParOf" srcId="{E9FC3E2B-236E-4B4C-A6EC-8993CC01D7D8}" destId="{5CAB0D3A-8431-448F-ABD6-FEE84ECCD4D5}" srcOrd="1" destOrd="0" presId="urn:microsoft.com/office/officeart/2005/8/layout/orgChart1"/>
    <dgm:cxn modelId="{720B547D-2B65-4EBC-AD41-24AC42EBC7AA}" type="presParOf" srcId="{E9FC3E2B-236E-4B4C-A6EC-8993CC01D7D8}" destId="{E0D5A3F9-F07A-4938-ADC3-0BD4D2FD45C3}" srcOrd="2" destOrd="0" presId="urn:microsoft.com/office/officeart/2005/8/layout/orgChart1"/>
    <dgm:cxn modelId="{91EEB25C-3495-4D74-A1CD-FA49D4745283}" type="presParOf" srcId="{DC271663-7363-4349-8567-57683857EA18}" destId="{E5595848-2188-4CFE-973D-476D821390CC}" srcOrd="2" destOrd="0" presId="urn:microsoft.com/office/officeart/2005/8/layout/orgChart1"/>
    <dgm:cxn modelId="{C6B71508-16B1-49BC-9CB5-030F39ACA973}" type="presParOf" srcId="{1CA86DD0-7785-44A9-B35C-CE9E4D07DC8A}" destId="{44A17199-C39A-4FB8-9458-564DB88F28B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08FD5-4505-A14F-B670-28B07407F0C8}" type="datetimeFigureOut">
              <a:rPr lang="en-US" smtClean="0"/>
              <a:t>5/15/2016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88C435-9F8D-674E-B9E8-9C920345B11E}" type="slidenum">
              <a:rPr lang="en-US" smtClean="0"/>
              <a:t>‹#›</a:t>
            </a:fld>
            <a:endParaRPr lang="en-US"/>
          </a:p>
        </p:txBody>
      </p:sp>
    </p:spTree>
    <p:extLst>
      <p:ext uri="{BB962C8B-B14F-4D97-AF65-F5344CB8AC3E}">
        <p14:creationId xmlns:p14="http://schemas.microsoft.com/office/powerpoint/2010/main" val="26426977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talk</a:t>
            </a:r>
            <a:r>
              <a:rPr lang="en-US" baseline="0" dirty="0" smtClean="0"/>
              <a:t> about an introduction of bacteria </a:t>
            </a:r>
          </a:p>
          <a:p>
            <a:endParaRPr lang="en-US" baseline="0" dirty="0" smtClean="0"/>
          </a:p>
          <a:p>
            <a:r>
              <a:rPr lang="en-US" baseline="0" dirty="0" smtClean="0"/>
              <a:t> Classifications  and structure of bacteria</a:t>
            </a:r>
            <a:endParaRPr lang="en-US" dirty="0" smtClean="0"/>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a:t>
            </a:fld>
            <a:endParaRPr lang="en-US"/>
          </a:p>
        </p:txBody>
      </p:sp>
    </p:spTree>
    <p:extLst>
      <p:ext uri="{BB962C8B-B14F-4D97-AF65-F5344CB8AC3E}">
        <p14:creationId xmlns:p14="http://schemas.microsoft.com/office/powerpoint/2010/main" val="2858459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Cells are composed of 70 to 95 % water</a:t>
            </a:r>
            <a:endParaRPr lang="en-US" dirty="0"/>
          </a:p>
        </p:txBody>
      </p:sp>
      <p:sp>
        <p:nvSpPr>
          <p:cNvPr id="4" name="Slide Number Placeholder 3"/>
          <p:cNvSpPr>
            <a:spLocks noGrp="1"/>
          </p:cNvSpPr>
          <p:nvPr>
            <p:ph type="sldNum" sz="quarter" idx="10"/>
          </p:nvPr>
        </p:nvSpPr>
        <p:spPr/>
        <p:txBody>
          <a:bodyPr/>
          <a:lstStyle/>
          <a:p>
            <a:fld id="{CF1BC77A-284E-1748-83D3-06C27F465EB9}" type="slidenum">
              <a:rPr lang="en-US" smtClean="0"/>
              <a:t>36</a:t>
            </a:fld>
            <a:endParaRPr lang="en-US"/>
          </a:p>
        </p:txBody>
      </p:sp>
    </p:spTree>
    <p:extLst>
      <p:ext uri="{BB962C8B-B14F-4D97-AF65-F5344CB8AC3E}">
        <p14:creationId xmlns:p14="http://schemas.microsoft.com/office/powerpoint/2010/main" val="1807821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lvl="0" indent="-514350" algn="l" rtl="0">
              <a:buFont typeface="+mj-lt"/>
              <a:buAutoNum type="arabicPeriod"/>
            </a:pPr>
            <a:r>
              <a:rPr lang="en-GB" b="1" dirty="0" smtClean="0">
                <a:solidFill>
                  <a:srgbClr val="00B050"/>
                </a:solidFill>
              </a:rPr>
              <a:t>Thermophiles:</a:t>
            </a:r>
            <a:r>
              <a:rPr lang="en-GB" b="1" dirty="0" smtClean="0"/>
              <a:t> microorganisms that grow best at high temp. 45-80°C (heat lover) </a:t>
            </a:r>
            <a:r>
              <a:rPr lang="en-GB" b="1" dirty="0" smtClean="0">
                <a:solidFill>
                  <a:srgbClr val="00B050"/>
                </a:solidFill>
              </a:rPr>
              <a:t>e.g.</a:t>
            </a:r>
            <a:r>
              <a:rPr lang="en-GB" b="1" dirty="0" smtClean="0"/>
              <a:t> organisms living in hot springs, </a:t>
            </a:r>
            <a:r>
              <a:rPr lang="en-GB" b="1" dirty="0" err="1" smtClean="0"/>
              <a:t>archaea</a:t>
            </a:r>
            <a:r>
              <a:rPr lang="en-GB" b="1" dirty="0" smtClean="0"/>
              <a:t>,...</a:t>
            </a:r>
          </a:p>
          <a:p>
            <a:pPr marL="514350" lvl="0" indent="-514350" algn="l" rtl="0">
              <a:buFont typeface="+mj-lt"/>
              <a:buAutoNum type="arabicPeriod"/>
            </a:pPr>
            <a:endParaRPr lang="en-US" b="1" dirty="0" smtClean="0"/>
          </a:p>
          <a:p>
            <a:pPr marL="514350" lvl="0" indent="-514350" algn="l" rtl="0">
              <a:buFont typeface="+mj-lt"/>
              <a:buAutoNum type="arabicPeriod"/>
            </a:pPr>
            <a:r>
              <a:rPr lang="en-GB" b="1" dirty="0" err="1" smtClean="0">
                <a:solidFill>
                  <a:srgbClr val="00B050"/>
                </a:solidFill>
              </a:rPr>
              <a:t>Mesophiles</a:t>
            </a:r>
            <a:r>
              <a:rPr lang="en-GB" b="1" dirty="0" smtClean="0">
                <a:solidFill>
                  <a:srgbClr val="00B050"/>
                </a:solidFill>
              </a:rPr>
              <a:t>:</a:t>
            </a:r>
            <a:r>
              <a:rPr lang="en-GB" b="1" dirty="0" smtClean="0"/>
              <a:t> microorganisms that grow best at moderate temp. 15-40°C </a:t>
            </a:r>
            <a:r>
              <a:rPr lang="en-GB" b="1" dirty="0" smtClean="0">
                <a:solidFill>
                  <a:srgbClr val="00B050"/>
                </a:solidFill>
              </a:rPr>
              <a:t>e.g.</a:t>
            </a:r>
            <a:r>
              <a:rPr lang="en-GB" b="1" dirty="0" smtClean="0"/>
              <a:t> Normal Flora, most bacteria.</a:t>
            </a:r>
          </a:p>
          <a:p>
            <a:pPr marL="514350" lvl="0" indent="-514350" algn="l" rtl="0">
              <a:buFont typeface="+mj-lt"/>
              <a:buAutoNum type="arabicPeriod"/>
            </a:pPr>
            <a:endParaRPr lang="en-US" b="1" dirty="0" smtClean="0"/>
          </a:p>
          <a:p>
            <a:pPr marL="514350" lvl="0" indent="-514350" algn="l" rtl="0">
              <a:buFont typeface="+mj-lt"/>
              <a:buAutoNum type="arabicPeriod"/>
            </a:pPr>
            <a:r>
              <a:rPr lang="en-GB" b="1" dirty="0" err="1" smtClean="0">
                <a:solidFill>
                  <a:srgbClr val="00B050"/>
                </a:solidFill>
              </a:rPr>
              <a:t>Psychrophiles</a:t>
            </a:r>
            <a:r>
              <a:rPr lang="en-GB" b="1" dirty="0" smtClean="0">
                <a:solidFill>
                  <a:srgbClr val="00B050"/>
                </a:solidFill>
              </a:rPr>
              <a:t>:</a:t>
            </a:r>
            <a:r>
              <a:rPr lang="en-GB" b="1" dirty="0" smtClean="0"/>
              <a:t> microorganisms that grow best at low temp. -15-10°C (cold lover) </a:t>
            </a:r>
            <a:r>
              <a:rPr lang="en-GB" b="1" dirty="0" err="1" smtClean="0">
                <a:solidFill>
                  <a:srgbClr val="00B050"/>
                </a:solidFill>
              </a:rPr>
              <a:t>e.g</a:t>
            </a:r>
            <a:r>
              <a:rPr lang="en-GB" b="1" dirty="0" smtClean="0"/>
              <a:t> Bread </a:t>
            </a:r>
            <a:r>
              <a:rPr lang="en-GB" b="1" dirty="0" err="1" smtClean="0"/>
              <a:t>Mold</a:t>
            </a:r>
            <a:r>
              <a:rPr lang="en-GB" b="1" dirty="0" smtClean="0"/>
              <a:t>.</a:t>
            </a:r>
            <a:endParaRPr lang="en-US" b="1" dirty="0" smtClean="0"/>
          </a:p>
          <a:p>
            <a:pPr algn="l" rtl="0">
              <a:buNone/>
            </a:pPr>
            <a:endParaRPr lang="x-none"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F1BC77A-284E-1748-83D3-06C27F465EB9}" type="slidenum">
              <a:rPr lang="en-US" smtClean="0"/>
              <a:t>37</a:t>
            </a:fld>
            <a:endParaRPr lang="en-US"/>
          </a:p>
        </p:txBody>
      </p:sp>
    </p:spTree>
    <p:extLst>
      <p:ext uri="{BB962C8B-B14F-4D97-AF65-F5344CB8AC3E}">
        <p14:creationId xmlns:p14="http://schemas.microsoft.com/office/powerpoint/2010/main" val="3548308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pressure exerted by the flow of water through a semipermeable membrane separating two solutions with different </a:t>
            </a:r>
            <a:r>
              <a:rPr lang="en-US" sz="1200" u="sng" kern="1200" dirty="0" smtClean="0">
                <a:solidFill>
                  <a:schemeClr val="tx1"/>
                </a:solidFill>
                <a:latin typeface="+mn-lt"/>
                <a:ea typeface="+mn-ea"/>
                <a:cs typeface="+mn-cs"/>
              </a:rPr>
              <a:t>concentrations of solute.</a:t>
            </a:r>
          </a:p>
          <a:p>
            <a:r>
              <a:rPr lang="en-US" sz="1200" b="1" kern="1200" dirty="0" smtClean="0">
                <a:solidFill>
                  <a:srgbClr val="FF0000"/>
                </a:solidFill>
                <a:latin typeface="+mn-lt"/>
                <a:ea typeface="+mn-ea"/>
                <a:cs typeface="+mn-cs"/>
              </a:rPr>
              <a:t>(The water flows to wherever there is more solute.)</a:t>
            </a:r>
            <a:endParaRPr lang="en-US" b="1" dirty="0" smtClean="0">
              <a:solidFill>
                <a:srgbClr val="FF0000"/>
              </a:solidFill>
            </a:endParaRPr>
          </a:p>
          <a:p>
            <a:r>
              <a:rPr lang="en-US" sz="1200" kern="1200" dirty="0" smtClean="0">
                <a:solidFill>
                  <a:schemeClr val="tx1"/>
                </a:solidFill>
                <a:latin typeface="+mn-lt"/>
                <a:ea typeface="+mn-ea"/>
                <a:cs typeface="+mn-cs"/>
              </a:rPr>
              <a:t>Hypotonic: when out side concentration is less than cellular concentration. Then water goes in and cells may burst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Hypertonic: when out side solution is more concentrated than cellular-then water goes out of cells and cells shrink</a:t>
            </a:r>
          </a:p>
          <a:p>
            <a:r>
              <a:rPr lang="en-US" sz="1200" i="1"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39</a:t>
            </a:fld>
            <a:endParaRPr lang="en-US"/>
          </a:p>
        </p:txBody>
      </p:sp>
    </p:spTree>
    <p:extLst>
      <p:ext uri="{BB962C8B-B14F-4D97-AF65-F5344CB8AC3E}">
        <p14:creationId xmlns:p14="http://schemas.microsoft.com/office/powerpoint/2010/main" val="3289678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rgbClr val="FF0000"/>
                </a:solidFill>
                <a:latin typeface="+mn-lt"/>
                <a:ea typeface="+mn-ea"/>
                <a:cs typeface="+mn-cs"/>
              </a:rPr>
              <a:t>(The water flows to wherever there is more solute.)</a:t>
            </a:r>
            <a:endParaRPr lang="en-US" b="1"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40</a:t>
            </a:fld>
            <a:endParaRPr lang="en-US"/>
          </a:p>
        </p:txBody>
      </p:sp>
    </p:spTree>
    <p:extLst>
      <p:ext uri="{BB962C8B-B14F-4D97-AF65-F5344CB8AC3E}">
        <p14:creationId xmlns:p14="http://schemas.microsoft.com/office/powerpoint/2010/main" val="467599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 spectrophotometer is used to determine turbidity ("cloudiness") by measuring the amount of light that passed through a suspension of cells.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More cells = more turbidity; more turbidity = less light passing through the suspension</a:t>
            </a:r>
          </a:p>
          <a:p>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45</a:t>
            </a:fld>
            <a:endParaRPr lang="en-US"/>
          </a:p>
        </p:txBody>
      </p:sp>
    </p:spTree>
    <p:extLst>
      <p:ext uri="{BB962C8B-B14F-4D97-AF65-F5344CB8AC3E}">
        <p14:creationId xmlns:p14="http://schemas.microsoft.com/office/powerpoint/2010/main" val="131229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growth of the organism is affected by both physical and Nutritional factors. </a:t>
            </a:r>
          </a:p>
          <a:p>
            <a:r>
              <a:rPr lang="en-US" sz="1200" kern="1200" dirty="0" smtClean="0">
                <a:solidFill>
                  <a:schemeClr val="tx1"/>
                </a:solidFill>
                <a:latin typeface="+mn-lt"/>
                <a:ea typeface="+mn-ea"/>
                <a:cs typeface="+mn-cs"/>
              </a:rPr>
              <a:t>The physical factors include the pH, temperature, Osmotic pressure, Hydrostatic pressure, and Moisture content of the medium in which the organism is growing. </a:t>
            </a:r>
          </a:p>
          <a:p>
            <a:r>
              <a:rPr lang="en-US" sz="1200" kern="1200" dirty="0" smtClean="0">
                <a:solidFill>
                  <a:schemeClr val="tx1"/>
                </a:solidFill>
                <a:latin typeface="+mn-lt"/>
                <a:ea typeface="+mn-ea"/>
                <a:cs typeface="+mn-cs"/>
              </a:rPr>
              <a:t>The nutritional factors include the amount of Carbon, nitrogen, </a:t>
            </a:r>
            <a:r>
              <a:rPr lang="en-US" sz="1200" kern="1200" dirty="0" err="1" smtClean="0">
                <a:solidFill>
                  <a:schemeClr val="tx1"/>
                </a:solidFill>
                <a:latin typeface="+mn-lt"/>
                <a:ea typeface="+mn-ea"/>
                <a:cs typeface="+mn-cs"/>
              </a:rPr>
              <a:t>Sulphur</a:t>
            </a:r>
            <a:r>
              <a:rPr lang="en-US" sz="1200" kern="1200" dirty="0" smtClean="0">
                <a:solidFill>
                  <a:schemeClr val="tx1"/>
                </a:solidFill>
                <a:latin typeface="+mn-lt"/>
                <a:ea typeface="+mn-ea"/>
                <a:cs typeface="+mn-cs"/>
              </a:rPr>
              <a:t>, phosphorous, and other trace elements provided in the growth medium.</a:t>
            </a:r>
          </a:p>
          <a:p>
            <a:r>
              <a:rPr lang="en-US" sz="1200" b="1" kern="1200" dirty="0" smtClean="0">
                <a:solidFill>
                  <a:schemeClr val="tx1"/>
                </a:solidFill>
                <a:latin typeface="+mn-lt"/>
                <a:ea typeface="+mn-ea"/>
                <a:cs typeface="+mn-cs"/>
              </a:rPr>
              <a:t>Objectives:</a:t>
            </a:r>
          </a:p>
          <a:p>
            <a:r>
              <a:rPr lang="en-US" sz="1200" b="0" kern="1200" dirty="0" smtClean="0">
                <a:solidFill>
                  <a:schemeClr val="tx1"/>
                </a:solidFill>
                <a:latin typeface="+mn-lt"/>
                <a:ea typeface="+mn-ea"/>
                <a:cs typeface="+mn-cs"/>
              </a:rPr>
              <a:t> </a:t>
            </a:r>
          </a:p>
          <a:p>
            <a:r>
              <a:rPr lang="en-US" sz="1200" b="0" kern="1200" dirty="0" smtClean="0">
                <a:solidFill>
                  <a:schemeClr val="tx1"/>
                </a:solidFill>
                <a:latin typeface="+mn-lt"/>
                <a:ea typeface="+mn-ea"/>
                <a:cs typeface="+mn-cs"/>
              </a:rPr>
              <a:t>To study the different phases of bacterial growth.</a:t>
            </a:r>
          </a:p>
          <a:p>
            <a:r>
              <a:rPr lang="en-US" sz="1200" b="0" kern="1200" dirty="0" smtClean="0">
                <a:solidFill>
                  <a:schemeClr val="tx1"/>
                </a:solidFill>
                <a:latin typeface="+mn-lt"/>
                <a:ea typeface="+mn-ea"/>
                <a:cs typeface="+mn-cs"/>
              </a:rPr>
              <a:t>To plot standard growth curve of  </a:t>
            </a:r>
            <a:r>
              <a:rPr lang="en-US" sz="1200" b="0" i="1" kern="1200" dirty="0" smtClean="0">
                <a:solidFill>
                  <a:schemeClr val="tx1"/>
                </a:solidFill>
                <a:latin typeface="+mn-lt"/>
                <a:ea typeface="+mn-ea"/>
                <a:cs typeface="+mn-cs"/>
              </a:rPr>
              <a:t>Staphylococcus </a:t>
            </a:r>
            <a:r>
              <a:rPr lang="en-US" sz="1200" b="0" i="1" kern="1200" dirty="0" err="1" smtClean="0">
                <a:solidFill>
                  <a:schemeClr val="tx1"/>
                </a:solidFill>
                <a:latin typeface="+mn-lt"/>
                <a:ea typeface="+mn-ea"/>
                <a:cs typeface="+mn-cs"/>
              </a:rPr>
              <a:t>aureus</a:t>
            </a:r>
            <a:r>
              <a:rPr lang="en-US" sz="1200" b="0" i="1" kern="1200" dirty="0" smtClean="0">
                <a:solidFill>
                  <a:schemeClr val="tx1"/>
                </a:solidFill>
                <a:latin typeface="+mn-lt"/>
                <a:ea typeface="+mn-ea"/>
                <a:cs typeface="+mn-cs"/>
              </a:rPr>
              <a:t>.</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To determine the generation time of given bacteria.</a:t>
            </a:r>
          </a:p>
          <a:p>
            <a:r>
              <a:rPr lang="en-US" sz="1200" b="0" i="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50</a:t>
            </a:fld>
            <a:endParaRPr lang="en-US"/>
          </a:p>
        </p:txBody>
      </p:sp>
    </p:spTree>
    <p:extLst>
      <p:ext uri="{BB962C8B-B14F-4D97-AF65-F5344CB8AC3E}">
        <p14:creationId xmlns:p14="http://schemas.microsoft.com/office/powerpoint/2010/main" val="2526293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rgbClr val="FF0000"/>
                </a:solidFill>
              </a:rPr>
              <a:t>Growth Curve : indicate </a:t>
            </a:r>
            <a:r>
              <a:rPr lang="en-GB" sz="1200" b="1" dirty="0" err="1" smtClean="0">
                <a:solidFill>
                  <a:srgbClr val="FF0000"/>
                </a:solidFill>
              </a:rPr>
              <a:t>multiblication</a:t>
            </a:r>
            <a:r>
              <a:rPr lang="en-GB" sz="1200" b="1" dirty="0" smtClean="0">
                <a:solidFill>
                  <a:srgbClr val="FF0000"/>
                </a:solidFill>
              </a:rPr>
              <a:t> and death of bacteria </a:t>
            </a:r>
          </a:p>
          <a:p>
            <a:endParaRPr lang="en-GB" sz="1200" b="1" dirty="0" smtClean="0">
              <a:solidFill>
                <a:srgbClr val="FF0000"/>
              </a:solidFill>
            </a:endParaRPr>
          </a:p>
          <a:p>
            <a:pPr marL="171450" indent="-171450">
              <a:buFont typeface="Arial"/>
              <a:buChar char="•"/>
            </a:pPr>
            <a:r>
              <a:rPr lang="en-GB" sz="1200" b="1" dirty="0" err="1" smtClean="0">
                <a:solidFill>
                  <a:srgbClr val="FF0000"/>
                </a:solidFill>
              </a:rPr>
              <a:t>Whan</a:t>
            </a:r>
            <a:r>
              <a:rPr lang="en-GB" sz="1200" b="1" dirty="0" smtClean="0">
                <a:solidFill>
                  <a:srgbClr val="FF0000"/>
                </a:solidFill>
              </a:rPr>
              <a:t> a bacterium </a:t>
            </a:r>
            <a:r>
              <a:rPr lang="en-GB" sz="1200" b="1" dirty="0" err="1" smtClean="0">
                <a:solidFill>
                  <a:srgbClr val="FF0000"/>
                </a:solidFill>
              </a:rPr>
              <a:t>iculate</a:t>
            </a:r>
            <a:r>
              <a:rPr lang="en-GB" sz="1200" b="1" dirty="0" smtClean="0">
                <a:solidFill>
                  <a:srgbClr val="FF0000"/>
                </a:solidFill>
              </a:rPr>
              <a:t> in the medium , it posses through 4 phases</a:t>
            </a:r>
            <a:endParaRPr lang="en-US" dirty="0" smtClean="0"/>
          </a:p>
          <a:p>
            <a:r>
              <a:rPr lang="en-US" sz="1200" b="1" kern="1200" dirty="0" smtClean="0">
                <a:solidFill>
                  <a:schemeClr val="tx1"/>
                </a:solidFill>
                <a:latin typeface="+mn-lt"/>
                <a:ea typeface="+mn-ea"/>
                <a:cs typeface="+mn-cs"/>
              </a:rPr>
              <a:t>generation time</a:t>
            </a:r>
            <a:r>
              <a:rPr lang="en-US" sz="1200" b="0" kern="1200" dirty="0" smtClean="0">
                <a:solidFill>
                  <a:schemeClr val="tx1"/>
                </a:solidFill>
                <a:latin typeface="+mn-lt"/>
                <a:ea typeface="+mn-ea"/>
                <a:cs typeface="+mn-cs"/>
              </a:rPr>
              <a:t> is simply the time it takes for one cell to become two.</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51</a:t>
            </a:fld>
            <a:endParaRPr lang="en-US"/>
          </a:p>
        </p:txBody>
      </p:sp>
    </p:spTree>
    <p:extLst>
      <p:ext uri="{BB962C8B-B14F-4D97-AF65-F5344CB8AC3E}">
        <p14:creationId xmlns:p14="http://schemas.microsoft.com/office/powerpoint/2010/main" val="3682483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 mentioned that bacterial growth is not infinite and constant. In fact, bacterial growth is quite complex, influenced by any number of variables, including the species, temperature, pH, available nutrients, toxin concentrations, and competition between organisms.</a:t>
            </a:r>
          </a:p>
          <a:p>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-Staph. </a:t>
            </a:r>
            <a:r>
              <a:rPr lang="en-US" sz="1200" i="1" kern="1200" dirty="0" err="1" smtClean="0">
                <a:solidFill>
                  <a:schemeClr val="tx1"/>
                </a:solidFill>
                <a:latin typeface="+mn-lt"/>
                <a:ea typeface="+mn-ea"/>
                <a:cs typeface="+mn-cs"/>
              </a:rPr>
              <a:t>aureus</a:t>
            </a:r>
            <a:r>
              <a:rPr lang="en-US" sz="1200" i="0" kern="1200" dirty="0" smtClean="0">
                <a:solidFill>
                  <a:schemeClr val="tx1"/>
                </a:solidFill>
                <a:latin typeface="+mn-lt"/>
                <a:ea typeface="+mn-ea"/>
                <a:cs typeface="+mn-cs"/>
              </a:rPr>
              <a:t> is that under ideal conditions, it has a generation time of 30 minutes, a nice round time for performing calculations. A </a:t>
            </a:r>
            <a:r>
              <a:rPr lang="en-US" sz="1200" b="1" i="0" kern="1200" dirty="0" smtClean="0">
                <a:solidFill>
                  <a:schemeClr val="tx1"/>
                </a:solidFill>
                <a:latin typeface="+mn-lt"/>
                <a:ea typeface="+mn-ea"/>
                <a:cs typeface="+mn-cs"/>
              </a:rPr>
              <a:t>generation time</a:t>
            </a:r>
            <a:r>
              <a:rPr lang="en-US" sz="1200" b="0" i="0" kern="1200" dirty="0" smtClean="0">
                <a:solidFill>
                  <a:schemeClr val="tx1"/>
                </a:solidFill>
                <a:latin typeface="+mn-lt"/>
                <a:ea typeface="+mn-ea"/>
                <a:cs typeface="+mn-cs"/>
              </a:rPr>
              <a:t> is simply the time it takes for one cell to become two. So, if we start with one </a:t>
            </a:r>
            <a:r>
              <a:rPr lang="en-US" sz="1200" b="0" i="1" kern="1200" dirty="0" smtClean="0">
                <a:solidFill>
                  <a:schemeClr val="tx1"/>
                </a:solidFill>
                <a:latin typeface="+mn-lt"/>
                <a:ea typeface="+mn-ea"/>
                <a:cs typeface="+mn-cs"/>
              </a:rPr>
              <a:t>Staph. </a:t>
            </a:r>
            <a:r>
              <a:rPr lang="en-US" sz="1200" b="0" i="1" kern="1200" dirty="0" err="1" smtClean="0">
                <a:solidFill>
                  <a:schemeClr val="tx1"/>
                </a:solidFill>
                <a:latin typeface="+mn-lt"/>
                <a:ea typeface="+mn-ea"/>
                <a:cs typeface="+mn-cs"/>
              </a:rPr>
              <a:t>aureus</a:t>
            </a:r>
            <a:r>
              <a:rPr lang="en-US" sz="1200" b="0" i="0" kern="1200" dirty="0" smtClean="0">
                <a:solidFill>
                  <a:schemeClr val="tx1"/>
                </a:solidFill>
                <a:latin typeface="+mn-lt"/>
                <a:ea typeface="+mn-ea"/>
                <a:cs typeface="+mn-cs"/>
              </a:rPr>
              <a:t> cell, in 30 minutes there will be two. In another 30 minutes, there should be four, and so on to 8, 16, 32, 64, indefinitely. If</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52</a:t>
            </a:fld>
            <a:endParaRPr lang="en-US"/>
          </a:p>
        </p:txBody>
      </p:sp>
    </p:spTree>
    <p:extLst>
      <p:ext uri="{BB962C8B-B14F-4D97-AF65-F5344CB8AC3E}">
        <p14:creationId xmlns:p14="http://schemas.microsoft.com/office/powerpoint/2010/main" val="2944487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
            </a:pPr>
            <a:r>
              <a:rPr lang="en-US" dirty="0" smtClean="0"/>
              <a:t>Bacteria vary</a:t>
            </a:r>
            <a:r>
              <a:rPr lang="en-US" baseline="0" dirty="0" smtClean="0"/>
              <a:t> in shape , size and morphological arrangement </a:t>
            </a:r>
          </a:p>
          <a:p>
            <a:pPr marL="0" indent="0">
              <a:buFont typeface="Wingdings" charset="2"/>
              <a:buNone/>
            </a:pPr>
            <a:endParaRPr lang="en-US" baseline="0" dirty="0" smtClean="0"/>
          </a:p>
          <a:p>
            <a:pPr marL="171450" indent="-171450">
              <a:buFont typeface="Wingdings" charset="2"/>
              <a:buChar char="§"/>
            </a:pPr>
            <a:r>
              <a:rPr lang="en-US" dirty="0" smtClean="0"/>
              <a:t>We can see the bacteria by using light microscope</a:t>
            </a:r>
          </a:p>
          <a:p>
            <a:pPr marL="171450" indent="-171450">
              <a:buFont typeface="Wingdings" charset="2"/>
              <a:buChar char="§"/>
            </a:pPr>
            <a:endParaRPr lang="en-US" dirty="0" smtClean="0"/>
          </a:p>
          <a:p>
            <a:pPr marL="171450" indent="-171450">
              <a:buFont typeface="Wingdings" charset="2"/>
              <a:buChar char="§"/>
            </a:pPr>
            <a:endParaRPr lang="en-US" dirty="0" smtClean="0"/>
          </a:p>
        </p:txBody>
      </p:sp>
      <p:sp>
        <p:nvSpPr>
          <p:cNvPr id="4" name="Slide Number Placeholder 3"/>
          <p:cNvSpPr>
            <a:spLocks noGrp="1"/>
          </p:cNvSpPr>
          <p:nvPr>
            <p:ph type="sldNum" sz="quarter" idx="10"/>
          </p:nvPr>
        </p:nvSpPr>
        <p:spPr/>
        <p:txBody>
          <a:bodyPr/>
          <a:lstStyle/>
          <a:p>
            <a:fld id="{8CFC96B3-3B87-4B45-92C1-76A61D4FF366}" type="slidenum">
              <a:rPr lang="en-US" smtClean="0"/>
              <a:t>3</a:t>
            </a:fld>
            <a:endParaRPr lang="en-US"/>
          </a:p>
        </p:txBody>
      </p:sp>
    </p:spTree>
    <p:extLst>
      <p:ext uri="{BB962C8B-B14F-4D97-AF65-F5344CB8AC3E}">
        <p14:creationId xmlns:p14="http://schemas.microsoft.com/office/powerpoint/2010/main" val="1772418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
            </a:pPr>
            <a:r>
              <a:rPr lang="en-US" b="1" dirty="0" smtClean="0">
                <a:solidFill>
                  <a:srgbClr val="FF0000"/>
                </a:solidFill>
              </a:rPr>
              <a:t>Cytoplasmic Membrane like a skin &gt;&gt; separating the cell content from</a:t>
            </a:r>
            <a:r>
              <a:rPr lang="en-US" b="1" baseline="0" dirty="0" smtClean="0">
                <a:solidFill>
                  <a:srgbClr val="FF0000"/>
                </a:solidFill>
              </a:rPr>
              <a:t> outside world</a:t>
            </a:r>
            <a:endParaRPr lang="en-US" dirty="0"/>
          </a:p>
        </p:txBody>
      </p:sp>
      <p:sp>
        <p:nvSpPr>
          <p:cNvPr id="4" name="Slide Number Placeholder 3"/>
          <p:cNvSpPr>
            <a:spLocks noGrp="1"/>
          </p:cNvSpPr>
          <p:nvPr>
            <p:ph type="sldNum" sz="quarter" idx="10"/>
          </p:nvPr>
        </p:nvSpPr>
        <p:spPr/>
        <p:txBody>
          <a:bodyPr/>
          <a:lstStyle/>
          <a:p>
            <a:fld id="{8CFC96B3-3B87-4B45-92C1-76A61D4FF366}" type="slidenum">
              <a:rPr lang="en-US" smtClean="0"/>
              <a:t>8</a:t>
            </a:fld>
            <a:endParaRPr lang="en-US"/>
          </a:p>
        </p:txBody>
      </p:sp>
    </p:spTree>
    <p:extLst>
      <p:ext uri="{BB962C8B-B14F-4D97-AF65-F5344CB8AC3E}">
        <p14:creationId xmlns:p14="http://schemas.microsoft.com/office/powerpoint/2010/main" val="288803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FF0000"/>
                </a:solidFill>
              </a:rPr>
              <a:t>Cell Wall &gt;&gt; provide the rigidity , strength</a:t>
            </a:r>
            <a:r>
              <a:rPr lang="en-US" b="1" baseline="0" dirty="0" smtClean="0">
                <a:solidFill>
                  <a:srgbClr val="FF0000"/>
                </a:solidFill>
              </a:rPr>
              <a:t> and </a:t>
            </a:r>
            <a:r>
              <a:rPr lang="en-US" b="1" baseline="0" dirty="0" err="1" smtClean="0">
                <a:solidFill>
                  <a:srgbClr val="FF0000"/>
                </a:solidFill>
              </a:rPr>
              <a:t>protoction</a:t>
            </a:r>
            <a:r>
              <a:rPr lang="en-US" b="1" baseline="0" dirty="0" smtClean="0">
                <a:solidFill>
                  <a:srgbClr val="FF0000"/>
                </a:solidFill>
              </a:rPr>
              <a:t> .</a:t>
            </a:r>
            <a:endParaRPr lang="en-US" dirty="0"/>
          </a:p>
        </p:txBody>
      </p:sp>
      <p:sp>
        <p:nvSpPr>
          <p:cNvPr id="4" name="Slide Number Placeholder 3"/>
          <p:cNvSpPr>
            <a:spLocks noGrp="1"/>
          </p:cNvSpPr>
          <p:nvPr>
            <p:ph type="sldNum" sz="quarter" idx="10"/>
          </p:nvPr>
        </p:nvSpPr>
        <p:spPr/>
        <p:txBody>
          <a:bodyPr/>
          <a:lstStyle/>
          <a:p>
            <a:fld id="{8CFC96B3-3B87-4B45-92C1-76A61D4FF366}" type="slidenum">
              <a:rPr lang="en-US" smtClean="0"/>
              <a:t>9</a:t>
            </a:fld>
            <a:endParaRPr lang="en-US"/>
          </a:p>
        </p:txBody>
      </p:sp>
    </p:spTree>
    <p:extLst>
      <p:ext uri="{BB962C8B-B14F-4D97-AF65-F5344CB8AC3E}">
        <p14:creationId xmlns:p14="http://schemas.microsoft.com/office/powerpoint/2010/main" val="22171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The thickness of the cell wall and its exact composition vary with the species </a:t>
            </a:r>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11</a:t>
            </a:fld>
            <a:endParaRPr lang="en-US"/>
          </a:p>
        </p:txBody>
      </p:sp>
    </p:spTree>
    <p:extLst>
      <p:ext uri="{BB962C8B-B14F-4D97-AF65-F5344CB8AC3E}">
        <p14:creationId xmlns:p14="http://schemas.microsoft.com/office/powerpoint/2010/main" val="121728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Flagella &gt;&gt;&gt; protein</a:t>
            </a:r>
            <a:r>
              <a:rPr lang="en-US" sz="1200" baseline="0" dirty="0" smtClean="0"/>
              <a:t> structure that enable bacteria to move</a:t>
            </a:r>
            <a:endParaRPr lang="en-US" dirty="0" smtClean="0"/>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17</a:t>
            </a:fld>
            <a:endParaRPr lang="en-US"/>
          </a:p>
        </p:txBody>
      </p:sp>
    </p:spTree>
    <p:extLst>
      <p:ext uri="{BB962C8B-B14F-4D97-AF65-F5344CB8AC3E}">
        <p14:creationId xmlns:p14="http://schemas.microsoft.com/office/powerpoint/2010/main" val="721356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kern="1200" dirty="0" smtClean="0">
                <a:solidFill>
                  <a:schemeClr val="tx1"/>
                </a:solidFill>
                <a:effectLst/>
                <a:latin typeface="+mn-lt"/>
                <a:ea typeface="+mn-ea"/>
                <a:cs typeface="+mn-cs"/>
              </a:rPr>
              <a:t>Extra chromosomal genetics elements </a:t>
            </a:r>
          </a:p>
          <a:p>
            <a:pPr marL="228600" indent="-228600">
              <a:buFont typeface="+mj-lt"/>
              <a:buAutoNum type="arabicPeriod"/>
            </a:pPr>
            <a:r>
              <a:rPr lang="en-US" sz="1200" kern="1200" dirty="0" smtClean="0">
                <a:solidFill>
                  <a:schemeClr val="tx1"/>
                </a:solidFill>
                <a:effectLst/>
                <a:latin typeface="+mn-lt"/>
                <a:ea typeface="+mn-ea"/>
                <a:cs typeface="+mn-cs"/>
              </a:rPr>
              <a:t>double strand, circular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Reside in the cytoplasm, capable of self-replication (autonomous replication, not correlated with chromosomal replication).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Not essential for growth, so some cells have it and some cells don’t.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Plasmid can carry several characters: virulence (ex: adhesion), resistant to AB, toxin production,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24</a:t>
            </a:fld>
            <a:endParaRPr lang="en-US"/>
          </a:p>
        </p:txBody>
      </p:sp>
    </p:spTree>
    <p:extLst>
      <p:ext uri="{BB962C8B-B14F-4D97-AF65-F5344CB8AC3E}">
        <p14:creationId xmlns:p14="http://schemas.microsoft.com/office/powerpoint/2010/main" val="2963485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Requirements for Growth • There are two ways to microbial growth can be divided • </a:t>
            </a:r>
            <a:r>
              <a:rPr lang="en-US" sz="1200" kern="1200" dirty="0" smtClean="0">
                <a:solidFill>
                  <a:srgbClr val="FF0000"/>
                </a:solidFill>
                <a:latin typeface="+mn-lt"/>
                <a:ea typeface="+mn-ea"/>
                <a:cs typeface="+mn-cs"/>
              </a:rPr>
              <a:t>Physical • Chemical</a:t>
            </a:r>
          </a:p>
          <a:p>
            <a:pPr marL="0" indent="0">
              <a:buFont typeface="Arial"/>
              <a:buNone/>
            </a:pPr>
            <a:r>
              <a:rPr lang="en-US" sz="1200" b="1" kern="1200" dirty="0" smtClean="0">
                <a:solidFill>
                  <a:schemeClr val="tx1"/>
                </a:solidFill>
                <a:latin typeface="+mn-lt"/>
                <a:ea typeface="+mn-ea"/>
                <a:cs typeface="+mn-cs"/>
              </a:rPr>
              <a:t>Physical Requirements </a:t>
            </a:r>
            <a:r>
              <a:rPr lang="en-US" sz="1200" kern="1200" dirty="0" smtClean="0">
                <a:solidFill>
                  <a:schemeClr val="tx1"/>
                </a:solidFill>
                <a:latin typeface="+mn-lt"/>
                <a:ea typeface="+mn-ea"/>
                <a:cs typeface="+mn-cs"/>
              </a:rPr>
              <a:t>1-Temperature 2-PH (the acidity or basicity of a solution )</a:t>
            </a:r>
          </a:p>
          <a:p>
            <a:pPr marL="0" indent="0">
              <a:buFont typeface="Arial"/>
              <a:buNone/>
            </a:pPr>
            <a:r>
              <a:rPr lang="en-US" sz="1200" b="1" kern="1200" dirty="0" smtClean="0">
                <a:solidFill>
                  <a:schemeClr val="tx1"/>
                </a:solidFill>
                <a:latin typeface="+mn-lt"/>
                <a:ea typeface="+mn-ea"/>
                <a:cs typeface="+mn-cs"/>
              </a:rPr>
              <a:t>Chemical Requirements  </a:t>
            </a:r>
            <a:r>
              <a:rPr lang="en-US" sz="1200" kern="1200" dirty="0" smtClean="0">
                <a:solidFill>
                  <a:schemeClr val="tx1"/>
                </a:solidFill>
                <a:latin typeface="+mn-lt"/>
                <a:ea typeface="+mn-ea"/>
                <a:cs typeface="+mn-cs"/>
              </a:rPr>
              <a:t>1-Carbon 2-Nitrogen, Sulfur, Phosphorus </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3-Trace Elements (</a:t>
            </a:r>
            <a:r>
              <a:rPr lang="en-US" sz="1200" kern="1200" dirty="0" err="1" smtClean="0">
                <a:solidFill>
                  <a:schemeClr val="tx1"/>
                </a:solidFill>
                <a:latin typeface="+mn-lt"/>
                <a:ea typeface="+mn-ea"/>
                <a:cs typeface="+mn-cs"/>
              </a:rPr>
              <a:t>Fe,Cu</a:t>
            </a:r>
            <a:r>
              <a:rPr lang="en-US" sz="1200" kern="1200" dirty="0" smtClean="0">
                <a:solidFill>
                  <a:schemeClr val="tx1"/>
                </a:solidFill>
                <a:latin typeface="+mn-lt"/>
                <a:ea typeface="+mn-ea"/>
                <a:cs typeface="+mn-cs"/>
              </a:rPr>
              <a:t>, Zn)</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F5028B55-5194-F041-A6EB-AFA6E47603E4}" type="slidenum">
              <a:rPr lang="en-US" smtClean="0"/>
              <a:t>34</a:t>
            </a:fld>
            <a:endParaRPr lang="en-US"/>
          </a:p>
        </p:txBody>
      </p:sp>
    </p:spTree>
    <p:extLst>
      <p:ext uri="{BB962C8B-B14F-4D97-AF65-F5344CB8AC3E}">
        <p14:creationId xmlns:p14="http://schemas.microsoft.com/office/powerpoint/2010/main" val="3526706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Chemical Requirements </a:t>
            </a:r>
            <a:r>
              <a:rPr lang="en-US" sz="1200" kern="1200" dirty="0" smtClean="0">
                <a:solidFill>
                  <a:schemeClr val="tx1"/>
                </a:solidFill>
                <a:latin typeface="+mn-lt"/>
                <a:ea typeface="+mn-ea"/>
                <a:cs typeface="+mn-cs"/>
              </a:rPr>
              <a:t>• </a:t>
            </a:r>
            <a:r>
              <a:rPr lang="en-US" sz="1200" kern="1200" dirty="0" smtClean="0">
                <a:solidFill>
                  <a:srgbClr val="FF0000"/>
                </a:solidFill>
                <a:latin typeface="+mn-lt"/>
                <a:ea typeface="+mn-ea"/>
                <a:cs typeface="+mn-cs"/>
              </a:rPr>
              <a:t>Carbon</a:t>
            </a:r>
            <a:r>
              <a:rPr lang="en-US" sz="1200" kern="1200" dirty="0" smtClean="0">
                <a:solidFill>
                  <a:schemeClr val="tx1"/>
                </a:solidFill>
                <a:latin typeface="+mn-lt"/>
                <a:ea typeface="+mn-ea"/>
                <a:cs typeface="+mn-cs"/>
              </a:rPr>
              <a:t> • • </a:t>
            </a:r>
            <a:r>
              <a:rPr lang="en-US" sz="1200" b="1" kern="1200" dirty="0" smtClean="0">
                <a:solidFill>
                  <a:schemeClr val="tx1"/>
                </a:solidFill>
                <a:latin typeface="+mn-lt"/>
                <a:ea typeface="+mn-ea"/>
                <a:cs typeface="+mn-cs"/>
              </a:rPr>
              <a:t>Carbon</a:t>
            </a:r>
            <a:r>
              <a:rPr lang="en-US" sz="1200" kern="1200" dirty="0" smtClean="0">
                <a:solidFill>
                  <a:schemeClr val="tx1"/>
                </a:solidFill>
                <a:latin typeface="+mn-lt"/>
                <a:ea typeface="+mn-ea"/>
                <a:cs typeface="+mn-cs"/>
              </a:rPr>
              <a:t> is the structural backbone of all living matter Organic compounds • </a:t>
            </a:r>
            <a:r>
              <a:rPr lang="en-US" sz="1200" b="1" kern="1200" dirty="0" smtClean="0">
                <a:solidFill>
                  <a:schemeClr val="tx1"/>
                </a:solidFill>
                <a:latin typeface="+mn-lt"/>
                <a:ea typeface="+mn-ea"/>
                <a:cs typeface="+mn-cs"/>
              </a:rPr>
              <a:t>Nitrogen, Sulfur, Phosphorus </a:t>
            </a:r>
            <a:r>
              <a:rPr lang="en-US" sz="1200" kern="1200" dirty="0" smtClean="0">
                <a:solidFill>
                  <a:schemeClr val="tx1"/>
                </a:solidFill>
                <a:latin typeface="+mn-lt"/>
                <a:ea typeface="+mn-ea"/>
                <a:cs typeface="+mn-cs"/>
              </a:rPr>
              <a:t>• • N2 and P required for synthesis of DNA and ATP N2 required for protein synthesis • </a:t>
            </a:r>
            <a:r>
              <a:rPr lang="en-US" sz="1200" b="1" kern="1200" dirty="0" smtClean="0">
                <a:solidFill>
                  <a:schemeClr val="tx1"/>
                </a:solidFill>
                <a:latin typeface="+mn-lt"/>
                <a:ea typeface="+mn-ea"/>
                <a:cs typeface="+mn-cs"/>
              </a:rPr>
              <a:t>Trace Elements </a:t>
            </a:r>
            <a:r>
              <a:rPr lang="en-US" sz="1200" kern="1200" dirty="0" smtClean="0">
                <a:solidFill>
                  <a:schemeClr val="tx1"/>
                </a:solidFill>
                <a:latin typeface="+mn-lt"/>
                <a:ea typeface="+mn-ea"/>
                <a:cs typeface="+mn-cs"/>
              </a:rPr>
              <a:t>• • • Needed for enzymatic functions Can be added to media to culture microbes </a:t>
            </a:r>
            <a:r>
              <a:rPr lang="en-US" sz="1200" b="1" kern="1200" dirty="0" smtClean="0">
                <a:solidFill>
                  <a:schemeClr val="tx1"/>
                </a:solidFill>
                <a:latin typeface="+mn-lt"/>
                <a:ea typeface="+mn-ea"/>
                <a:cs typeface="+mn-cs"/>
              </a:rPr>
              <a:t>Fe, Cu, Zn</a:t>
            </a:r>
            <a:endParaRPr lang="en-US" b="1" dirty="0"/>
          </a:p>
        </p:txBody>
      </p:sp>
      <p:sp>
        <p:nvSpPr>
          <p:cNvPr id="4" name="Slide Number Placeholder 3"/>
          <p:cNvSpPr>
            <a:spLocks noGrp="1"/>
          </p:cNvSpPr>
          <p:nvPr>
            <p:ph type="sldNum" sz="quarter" idx="10"/>
          </p:nvPr>
        </p:nvSpPr>
        <p:spPr/>
        <p:txBody>
          <a:bodyPr/>
          <a:lstStyle/>
          <a:p>
            <a:fld id="{F5028B55-5194-F041-A6EB-AFA6E47603E4}" type="slidenum">
              <a:rPr lang="en-US" smtClean="0"/>
              <a:t>35</a:t>
            </a:fld>
            <a:endParaRPr lang="en-US"/>
          </a:p>
        </p:txBody>
      </p:sp>
    </p:spTree>
    <p:extLst>
      <p:ext uri="{BB962C8B-B14F-4D97-AF65-F5344CB8AC3E}">
        <p14:creationId xmlns:p14="http://schemas.microsoft.com/office/powerpoint/2010/main" val="92699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x-none" smtClean="0"/>
              <a:t>انقر لتحرير نمط العنوان الرئيسي</a:t>
            </a:r>
            <a:endParaRPr lang="x-none"/>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7" name="عنصر نائب للتاريخ 6"/>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تاريخ 2"/>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15/05/16</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62615D4-0E19-45CB-AA9B-65CF8BEBA5E4}" type="datetimeFigureOut">
              <a:rPr lang="x-none" smtClean="0"/>
              <a:pPr/>
              <a:t>15/05/16</a:t>
            </a:fld>
            <a:endParaRPr lang="x-none"/>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65C5F2-0A79-42D3-82B3-1BCE9D9D2D66}"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676400"/>
            <a:ext cx="4876800" cy="1470025"/>
          </a:xfrm>
        </p:spPr>
        <p:txBody>
          <a:bodyPr>
            <a:normAutofit/>
          </a:bodyPr>
          <a:lstStyle/>
          <a:p>
            <a:pPr rtl="0"/>
            <a:r>
              <a:rPr lang="en-US" sz="6600" b="1" dirty="0" smtClean="0">
                <a:solidFill>
                  <a:srgbClr val="FF0000"/>
                </a:solidFill>
              </a:rPr>
              <a:t>BACTERIA</a:t>
            </a:r>
            <a:endParaRPr lang="x-none" sz="6600" b="1" dirty="0">
              <a:solidFill>
                <a:srgbClr val="FF0000"/>
              </a:solidFill>
            </a:endParaRPr>
          </a:p>
        </p:txBody>
      </p:sp>
      <p:pic>
        <p:nvPicPr>
          <p:cNvPr id="5" name="Content Placeholder 3" descr="large_staphaureus_bacteria.jpg"/>
          <p:cNvPicPr>
            <a:picLocks noChangeAspect="1"/>
          </p:cNvPicPr>
          <p:nvPr/>
        </p:nvPicPr>
        <p:blipFill>
          <a:blip r:embed="rId3" cstate="print"/>
          <a:stretch>
            <a:fillRect/>
          </a:stretch>
        </p:blipFill>
        <p:spPr>
          <a:xfrm>
            <a:off x="4648200" y="533400"/>
            <a:ext cx="3956950" cy="4114180"/>
          </a:xfrm>
          <a:prstGeom prst="rect">
            <a:avLst/>
          </a:prstGeom>
        </p:spPr>
      </p:pic>
      <p:sp>
        <p:nvSpPr>
          <p:cNvPr id="4" name="Subtitle 3"/>
          <p:cNvSpPr>
            <a:spLocks noGrp="1"/>
          </p:cNvSpPr>
          <p:nvPr>
            <p:ph type="subTitle" idx="1"/>
          </p:nvPr>
        </p:nvSpPr>
        <p:spPr>
          <a:xfrm>
            <a:off x="457200" y="4648200"/>
            <a:ext cx="6400800" cy="1752600"/>
          </a:xfrm>
        </p:spPr>
        <p:txBody>
          <a:bodyPr/>
          <a:lstStyle/>
          <a:p>
            <a:r>
              <a:rPr lang="en-US" b="1" dirty="0">
                <a:solidFill>
                  <a:srgbClr val="0070C0"/>
                </a:solidFill>
              </a:rPr>
              <a:t>CLS 212: Medical Microbiology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M-NAG.jpg"/>
          <p:cNvPicPr>
            <a:picLocks noGrp="1" noChangeAspect="1"/>
          </p:cNvPicPr>
          <p:nvPr>
            <p:ph idx="1"/>
          </p:nvPr>
        </p:nvPicPr>
        <p:blipFill>
          <a:blip r:embed="rId2" cstate="print"/>
          <a:stretch>
            <a:fillRect/>
          </a:stretch>
        </p:blipFill>
        <p:spPr>
          <a:xfrm>
            <a:off x="3886200" y="304800"/>
            <a:ext cx="5257800" cy="6324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angle 1"/>
          <p:cNvSpPr/>
          <p:nvPr/>
        </p:nvSpPr>
        <p:spPr>
          <a:xfrm>
            <a:off x="34093" y="762000"/>
            <a:ext cx="3810000" cy="4893647"/>
          </a:xfrm>
          <a:prstGeom prst="rect">
            <a:avLst/>
          </a:prstGeom>
        </p:spPr>
        <p:txBody>
          <a:bodyPr wrap="square">
            <a:spAutoFit/>
          </a:bodyPr>
          <a:lstStyle/>
          <a:p>
            <a:pPr algn="l" rtl="0"/>
            <a:r>
              <a:rPr lang="en-US" sz="2400" dirty="0"/>
              <a:t>The </a:t>
            </a:r>
            <a:r>
              <a:rPr lang="en-US" sz="2400" b="1" dirty="0">
                <a:solidFill>
                  <a:srgbClr val="00B050"/>
                </a:solidFill>
              </a:rPr>
              <a:t>“glycan”</a:t>
            </a:r>
            <a:r>
              <a:rPr lang="en-US" sz="2400" dirty="0"/>
              <a:t> part consist of </a:t>
            </a:r>
            <a:r>
              <a:rPr lang="en-US" sz="2400" dirty="0" err="1"/>
              <a:t>ulternating</a:t>
            </a:r>
            <a:r>
              <a:rPr lang="en-US" sz="2400" dirty="0"/>
              <a:t> units of </a:t>
            </a:r>
            <a:r>
              <a:rPr lang="en-US" sz="2400" b="1" dirty="0"/>
              <a:t>N-</a:t>
            </a:r>
            <a:r>
              <a:rPr lang="en-US" sz="2400" b="1" dirty="0" err="1"/>
              <a:t>acetylglucosamine</a:t>
            </a:r>
            <a:r>
              <a:rPr lang="en-US" sz="2400" dirty="0"/>
              <a:t> (NAG)</a:t>
            </a:r>
            <a:r>
              <a:rPr lang="en-US" sz="2400" i="1" dirty="0"/>
              <a:t> </a:t>
            </a:r>
            <a:r>
              <a:rPr lang="en-US" sz="2400" dirty="0"/>
              <a:t>and </a:t>
            </a:r>
            <a:r>
              <a:rPr lang="en-US" sz="2400" b="1" dirty="0"/>
              <a:t>N-</a:t>
            </a:r>
            <a:r>
              <a:rPr lang="en-US" sz="2400" b="1" dirty="0" err="1"/>
              <a:t>acetylmuramic</a:t>
            </a:r>
            <a:r>
              <a:rPr lang="en-US" sz="2400" b="1" dirty="0"/>
              <a:t> acid</a:t>
            </a:r>
            <a:r>
              <a:rPr lang="en-US" sz="2400" dirty="0"/>
              <a:t> (NAM), which is located immediately outside of the cytoplasmic membrane</a:t>
            </a:r>
            <a:r>
              <a:rPr lang="en-US" sz="2400" dirty="0" smtClean="0"/>
              <a:t>.</a:t>
            </a:r>
          </a:p>
          <a:p>
            <a:pPr algn="l" rtl="0"/>
            <a:endParaRPr lang="en-US" sz="2400" dirty="0"/>
          </a:p>
          <a:p>
            <a:pPr algn="l" rtl="0"/>
            <a:r>
              <a:rPr lang="en-US" sz="2400" dirty="0"/>
              <a:t>The </a:t>
            </a:r>
            <a:r>
              <a:rPr lang="en-US" sz="2400" b="1" dirty="0">
                <a:solidFill>
                  <a:srgbClr val="00B050"/>
                </a:solidFill>
              </a:rPr>
              <a:t>“</a:t>
            </a:r>
            <a:r>
              <a:rPr lang="en-US" sz="2400" b="1" dirty="0" err="1">
                <a:solidFill>
                  <a:srgbClr val="00B050"/>
                </a:solidFill>
              </a:rPr>
              <a:t>peptido</a:t>
            </a:r>
            <a:r>
              <a:rPr lang="en-US" sz="2400" b="1" dirty="0">
                <a:solidFill>
                  <a:srgbClr val="00B050"/>
                </a:solidFill>
              </a:rPr>
              <a:t>”</a:t>
            </a:r>
            <a:r>
              <a:rPr lang="en-US" sz="2400" dirty="0"/>
              <a:t> part consist of a short string of amino acids. It cross-links the adjacent polysaccharide strands at the NAM subunit.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lnSpcReduction="10000"/>
          </a:bodyPr>
          <a:lstStyle/>
          <a:p>
            <a:pPr algn="l" rtl="0">
              <a:buNone/>
            </a:pPr>
            <a:r>
              <a:rPr lang="en-US" sz="3900" b="1" dirty="0" smtClean="0">
                <a:solidFill>
                  <a:srgbClr val="FF0000"/>
                </a:solidFill>
              </a:rPr>
              <a:t>Functions of the Cell Wall:</a:t>
            </a:r>
          </a:p>
          <a:p>
            <a:pPr algn="l" rtl="0">
              <a:buNone/>
            </a:pPr>
            <a:endParaRPr lang="en-US" b="1" dirty="0" smtClean="0">
              <a:solidFill>
                <a:srgbClr val="FF0000"/>
              </a:solidFill>
            </a:endParaRPr>
          </a:p>
          <a:p>
            <a:pPr marL="514350" indent="-514350" algn="l" rtl="0">
              <a:buFont typeface="+mj-lt"/>
              <a:buAutoNum type="arabicPeriod"/>
            </a:pPr>
            <a:r>
              <a:rPr lang="en-US" sz="2400" dirty="0" smtClean="0"/>
              <a:t>The rigid cell wall gives the bacterium its shape and surrounds the </a:t>
            </a:r>
            <a:r>
              <a:rPr lang="en-US" sz="2400" dirty="0" err="1" smtClean="0"/>
              <a:t>cytoplasmic</a:t>
            </a:r>
            <a:r>
              <a:rPr lang="en-US" sz="2400" dirty="0" smtClean="0"/>
              <a:t> membrane, protecting it from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 The strength of the wall is responsible for keeping the cell from bursting when there are large differences in osmotic pressure between the cytoplasm and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It also helps to anchor appendages like the </a:t>
            </a:r>
            <a:r>
              <a:rPr lang="en-US" sz="2400" dirty="0" err="1" smtClean="0"/>
              <a:t>pili</a:t>
            </a:r>
            <a:r>
              <a:rPr lang="en-US" sz="2400" dirty="0" smtClean="0"/>
              <a:t> and flagella, which originate in the </a:t>
            </a:r>
            <a:r>
              <a:rPr lang="en-US" sz="2400" dirty="0" err="1" smtClean="0"/>
              <a:t>cytoplasmic</a:t>
            </a:r>
            <a:r>
              <a:rPr lang="en-US" sz="2400" dirty="0" smtClean="0"/>
              <a:t> membrane and protrude through the wall to the outside. </a:t>
            </a:r>
          </a:p>
          <a:p>
            <a:pPr marL="514350" indent="-514350" algn="l" rtl="0">
              <a:buFont typeface="+mj-lt"/>
              <a:buAutoNum type="arabicPeriod"/>
            </a:pPr>
            <a:endParaRPr lang="en-US" b="1" dirty="0" smtClean="0">
              <a:solidFill>
                <a:srgbClr val="FF0000"/>
              </a:solidFill>
            </a:endParaRPr>
          </a:p>
          <a:p>
            <a:pPr algn="l" rtl="0">
              <a:buNone/>
            </a:pPr>
            <a:endParaRPr lang="x-none"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800600"/>
          </a:xfrm>
        </p:spPr>
        <p:txBody>
          <a:bodyPr>
            <a:normAutofit fontScale="85000" lnSpcReduction="20000"/>
          </a:bodyPr>
          <a:lstStyle/>
          <a:p>
            <a:pPr algn="l" rtl="0"/>
            <a:r>
              <a:rPr lang="en-US" sz="3500" dirty="0" smtClean="0"/>
              <a:t>There are two main types of bacterial cell walls, </a:t>
            </a:r>
            <a:r>
              <a:rPr lang="en-US" sz="3500" dirty="0" smtClean="0">
                <a:solidFill>
                  <a:srgbClr val="00B0F0"/>
                </a:solidFill>
              </a:rPr>
              <a:t>Gram positive</a:t>
            </a:r>
            <a:r>
              <a:rPr lang="en-US" sz="3500" dirty="0" smtClean="0"/>
              <a:t> and </a:t>
            </a:r>
            <a:r>
              <a:rPr lang="en-US" sz="3500" dirty="0" smtClean="0">
                <a:solidFill>
                  <a:srgbClr val="FF0000"/>
                </a:solidFill>
              </a:rPr>
              <a:t>Gram negative</a:t>
            </a:r>
            <a:r>
              <a:rPr lang="en-US" sz="3500" dirty="0" smtClean="0"/>
              <a:t>, which are differentiated by their Gram staining characteristics. </a:t>
            </a:r>
          </a:p>
          <a:p>
            <a:pPr algn="l" rtl="0">
              <a:buNone/>
            </a:pPr>
            <a:endParaRPr lang="en-US" dirty="0" smtClean="0"/>
          </a:p>
          <a:p>
            <a:pPr algn="l" rtl="0"/>
            <a:r>
              <a:rPr lang="en-US" sz="3800" b="1" dirty="0" smtClean="0">
                <a:solidFill>
                  <a:srgbClr val="FF0000"/>
                </a:solidFill>
              </a:rPr>
              <a:t>Gram stain Procedure:</a:t>
            </a:r>
          </a:p>
          <a:p>
            <a:pPr algn="l" rtl="0"/>
            <a:endParaRPr lang="en-US" b="1" dirty="0" smtClean="0">
              <a:solidFill>
                <a:srgbClr val="FF0000"/>
              </a:solidFill>
            </a:endParaRPr>
          </a:p>
          <a:p>
            <a:pPr marL="514350" indent="-514350" algn="l" rtl="0">
              <a:buFont typeface="+mj-lt"/>
              <a:buAutoNum type="arabicPeriod"/>
            </a:pPr>
            <a:r>
              <a:rPr lang="en-US" sz="3600" dirty="0" smtClean="0"/>
              <a:t>Crystal violet</a:t>
            </a:r>
          </a:p>
          <a:p>
            <a:pPr marL="514350" indent="-514350" algn="l" rtl="0">
              <a:buFont typeface="+mj-lt"/>
              <a:buAutoNum type="arabicPeriod"/>
            </a:pPr>
            <a:r>
              <a:rPr lang="en-US" sz="3600" dirty="0" smtClean="0"/>
              <a:t>Iodine</a:t>
            </a:r>
          </a:p>
          <a:p>
            <a:pPr marL="514350" indent="-514350" algn="l" rtl="0">
              <a:buFont typeface="+mj-lt"/>
              <a:buAutoNum type="arabicPeriod"/>
            </a:pPr>
            <a:r>
              <a:rPr lang="en-US" sz="3600" dirty="0" smtClean="0"/>
              <a:t>Alcohol</a:t>
            </a:r>
          </a:p>
          <a:p>
            <a:pPr marL="514350" indent="-514350" algn="l" rtl="0">
              <a:buFont typeface="+mj-lt"/>
              <a:buAutoNum type="arabicPeriod"/>
            </a:pPr>
            <a:r>
              <a:rPr lang="en-US" sz="3600" dirty="0" err="1" smtClean="0"/>
              <a:t>Saffranine</a:t>
            </a:r>
            <a:endParaRPr lang="en-US" sz="3600" dirty="0" smtClean="0"/>
          </a:p>
        </p:txBody>
      </p:sp>
      <p:sp>
        <p:nvSpPr>
          <p:cNvPr id="4" name="TextBox 3"/>
          <p:cNvSpPr txBox="1"/>
          <p:nvPr/>
        </p:nvSpPr>
        <p:spPr>
          <a:xfrm>
            <a:off x="533400" y="304800"/>
            <a:ext cx="7924800" cy="769441"/>
          </a:xfrm>
          <a:prstGeom prst="rect">
            <a:avLst/>
          </a:prstGeom>
          <a:noFill/>
        </p:spPr>
        <p:txBody>
          <a:bodyPr wrap="square" rtlCol="1">
            <a:spAutoFit/>
          </a:bodyPr>
          <a:lstStyle/>
          <a:p>
            <a:pPr algn="ctr" rtl="0"/>
            <a:r>
              <a:rPr lang="en-US" sz="4400" b="1" dirty="0" smtClean="0">
                <a:solidFill>
                  <a:srgbClr val="FF0000"/>
                </a:solidFill>
              </a:rPr>
              <a:t>GRAM STAIN</a:t>
            </a:r>
            <a:endParaRPr lang="x-none" sz="44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stain.jpg"/>
          <p:cNvPicPr>
            <a:picLocks noGrp="1" noChangeAspect="1"/>
          </p:cNvPicPr>
          <p:nvPr>
            <p:ph idx="1"/>
          </p:nvPr>
        </p:nvPicPr>
        <p:blipFill>
          <a:blip r:embed="rId2" cstate="print"/>
          <a:srcRect b="4225"/>
          <a:stretch>
            <a:fillRect/>
          </a:stretch>
        </p:blipFill>
        <p:spPr>
          <a:xfrm>
            <a:off x="16129" y="1447800"/>
            <a:ext cx="9127871" cy="5181600"/>
          </a:xfrm>
        </p:spPr>
      </p:pic>
      <p:sp>
        <p:nvSpPr>
          <p:cNvPr id="5" name="مربع نص 4"/>
          <p:cNvSpPr txBox="1"/>
          <p:nvPr/>
        </p:nvSpPr>
        <p:spPr>
          <a:xfrm>
            <a:off x="1981200" y="381000"/>
            <a:ext cx="4953000" cy="830997"/>
          </a:xfrm>
          <a:prstGeom prst="rect">
            <a:avLst/>
          </a:prstGeom>
          <a:noFill/>
        </p:spPr>
        <p:txBody>
          <a:bodyPr wrap="square" rtlCol="1">
            <a:spAutoFit/>
          </a:bodyPr>
          <a:lstStyle/>
          <a:p>
            <a:pPr algn="ctr" rtl="0"/>
            <a:r>
              <a:rPr lang="en-US" sz="4800" b="1" dirty="0" smtClean="0">
                <a:solidFill>
                  <a:srgbClr val="FF0000"/>
                </a:solidFill>
              </a:rPr>
              <a:t>Gram stain</a:t>
            </a:r>
            <a:endParaRPr lang="x-none" sz="48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pPr rtl="0"/>
            <a:r>
              <a:rPr lang="en-US" b="1" dirty="0" smtClean="0">
                <a:solidFill>
                  <a:srgbClr val="00B0F0"/>
                </a:solidFill>
              </a:rPr>
              <a:t>Gram +</a:t>
            </a:r>
            <a:r>
              <a:rPr lang="en-US" b="1" dirty="0" err="1" smtClean="0">
                <a:solidFill>
                  <a:srgbClr val="00B0F0"/>
                </a:solidFill>
              </a:rPr>
              <a:t>ve</a:t>
            </a:r>
            <a:r>
              <a:rPr lang="en-US" b="1" dirty="0" smtClean="0">
                <a:solidFill>
                  <a:srgbClr val="FF0000"/>
                </a:solidFill>
              </a:rPr>
              <a:t> </a:t>
            </a:r>
            <a:r>
              <a:rPr lang="en-US" b="1" dirty="0" smtClean="0"/>
              <a:t>and</a:t>
            </a:r>
            <a:r>
              <a:rPr lang="en-US" b="1" dirty="0" smtClean="0">
                <a:solidFill>
                  <a:srgbClr val="FF0000"/>
                </a:solidFill>
              </a:rPr>
              <a:t> Gram –</a:t>
            </a:r>
            <a:r>
              <a:rPr lang="en-US" b="1" dirty="0" err="1" smtClean="0">
                <a:solidFill>
                  <a:srgbClr val="FF0000"/>
                </a:solidFill>
              </a:rPr>
              <a:t>ve</a:t>
            </a:r>
            <a:r>
              <a:rPr lang="en-US" b="1" dirty="0" smtClean="0">
                <a:solidFill>
                  <a:srgbClr val="FF0000"/>
                </a:solidFill>
              </a:rPr>
              <a:t> </a:t>
            </a:r>
            <a:r>
              <a:rPr lang="en-US" b="1" dirty="0" smtClean="0"/>
              <a:t>Cell Wall</a:t>
            </a:r>
            <a:endParaRPr lang="x-none" b="1" dirty="0"/>
          </a:p>
        </p:txBody>
      </p:sp>
      <p:sp>
        <p:nvSpPr>
          <p:cNvPr id="3" name="Content Placeholder 2"/>
          <p:cNvSpPr>
            <a:spLocks noGrp="1"/>
          </p:cNvSpPr>
          <p:nvPr>
            <p:ph sz="half" idx="1"/>
          </p:nvPr>
        </p:nvSpPr>
        <p:spPr>
          <a:xfrm>
            <a:off x="304800" y="1600200"/>
            <a:ext cx="4191000" cy="4953000"/>
          </a:xfrm>
        </p:spPr>
        <p:txBody>
          <a:bodyPr>
            <a:normAutofit lnSpcReduction="10000"/>
          </a:bodyPr>
          <a:lstStyle/>
          <a:p>
            <a:pPr algn="l" rtl="0"/>
            <a:r>
              <a:rPr lang="en-US" dirty="0" smtClean="0"/>
              <a:t>The </a:t>
            </a:r>
            <a:r>
              <a:rPr lang="en-US" b="1" dirty="0" smtClean="0">
                <a:solidFill>
                  <a:srgbClr val="00B0F0"/>
                </a:solidFill>
              </a:rPr>
              <a:t>Gram positive</a:t>
            </a:r>
            <a:r>
              <a:rPr lang="en-US" dirty="0" smtClean="0"/>
              <a:t> cell wall is characterized by the presence of a very </a:t>
            </a:r>
            <a:r>
              <a:rPr lang="en-US" b="1" dirty="0" smtClean="0">
                <a:solidFill>
                  <a:srgbClr val="00B0F0"/>
                </a:solidFill>
              </a:rPr>
              <a:t>thick</a:t>
            </a:r>
            <a:r>
              <a:rPr lang="en-US" dirty="0" smtClean="0"/>
              <a:t> </a:t>
            </a:r>
            <a:r>
              <a:rPr lang="en-US" dirty="0" err="1" smtClean="0"/>
              <a:t>peptidoglycan</a:t>
            </a:r>
            <a:r>
              <a:rPr lang="en-US" dirty="0" smtClean="0"/>
              <a:t> layer, which is responsible for the retention of the crystal violet dyes during the Gram staining procedure.</a:t>
            </a:r>
          </a:p>
          <a:p>
            <a:pPr algn="l" rtl="0">
              <a:buNone/>
            </a:pPr>
            <a:r>
              <a:rPr lang="en-US" dirty="0" smtClean="0"/>
              <a:t>    </a:t>
            </a:r>
          </a:p>
          <a:p>
            <a:pPr algn="l" rtl="0">
              <a:buNone/>
            </a:pPr>
            <a:r>
              <a:rPr lang="en-US" sz="2400" dirty="0" smtClean="0"/>
              <a:t>     </a:t>
            </a:r>
            <a:r>
              <a:rPr lang="en-US" sz="2400" b="1" dirty="0" smtClean="0">
                <a:solidFill>
                  <a:srgbClr val="00B050"/>
                </a:solidFill>
              </a:rPr>
              <a:t>Color of Bacteria:</a:t>
            </a:r>
            <a:r>
              <a:rPr lang="en-US" sz="2400" dirty="0" smtClean="0"/>
              <a:t> </a:t>
            </a:r>
            <a:r>
              <a:rPr lang="en-US" sz="2400" b="1" dirty="0" smtClean="0">
                <a:solidFill>
                  <a:srgbClr val="0033CC"/>
                </a:solidFill>
              </a:rPr>
              <a:t>Blue-violet</a:t>
            </a:r>
            <a:endParaRPr lang="x-none" sz="2400" b="1" dirty="0">
              <a:solidFill>
                <a:srgbClr val="0033CC"/>
              </a:solidFill>
            </a:endParaRPr>
          </a:p>
        </p:txBody>
      </p:sp>
      <p:sp>
        <p:nvSpPr>
          <p:cNvPr id="4" name="Content Placeholder 3"/>
          <p:cNvSpPr>
            <a:spLocks noGrp="1"/>
          </p:cNvSpPr>
          <p:nvPr>
            <p:ph sz="half" idx="2"/>
          </p:nvPr>
        </p:nvSpPr>
        <p:spPr>
          <a:xfrm>
            <a:off x="4648200" y="1600200"/>
            <a:ext cx="4038600" cy="4876800"/>
          </a:xfrm>
        </p:spPr>
        <p:txBody>
          <a:bodyPr>
            <a:normAutofit lnSpcReduction="10000"/>
          </a:bodyPr>
          <a:lstStyle/>
          <a:p>
            <a:pPr algn="l" rtl="0"/>
            <a:r>
              <a:rPr lang="en-US" dirty="0" smtClean="0"/>
              <a:t>The </a:t>
            </a:r>
            <a:r>
              <a:rPr lang="en-US" b="1" dirty="0" smtClean="0">
                <a:solidFill>
                  <a:srgbClr val="FF0000"/>
                </a:solidFill>
              </a:rPr>
              <a:t>Gram negative</a:t>
            </a:r>
            <a:r>
              <a:rPr lang="en-US" dirty="0" smtClean="0"/>
              <a:t> cell wall contains a </a:t>
            </a:r>
            <a:r>
              <a:rPr lang="en-US" b="1" dirty="0" smtClean="0">
                <a:solidFill>
                  <a:srgbClr val="FF0000"/>
                </a:solidFill>
              </a:rPr>
              <a:t>thin</a:t>
            </a:r>
            <a:r>
              <a:rPr lang="en-US" dirty="0" smtClean="0"/>
              <a:t> </a:t>
            </a:r>
            <a:r>
              <a:rPr lang="en-US" dirty="0" err="1" smtClean="0"/>
              <a:t>peptidoglycan</a:t>
            </a:r>
            <a:r>
              <a:rPr lang="en-US" dirty="0" smtClean="0"/>
              <a:t> layer, which is responsible for the cell wall's inability to retain the crystal violet stain upon </a:t>
            </a:r>
            <a:r>
              <a:rPr lang="en-US" dirty="0" err="1" smtClean="0"/>
              <a:t>decolourisation</a:t>
            </a:r>
            <a:r>
              <a:rPr lang="en-US" dirty="0" smtClean="0"/>
              <a:t> with ethanol during Gram staining. </a:t>
            </a:r>
          </a:p>
          <a:p>
            <a:pPr algn="l" rtl="0">
              <a:buNone/>
            </a:pPr>
            <a:r>
              <a:rPr lang="en-US" dirty="0" smtClean="0"/>
              <a:t>     </a:t>
            </a:r>
            <a:r>
              <a:rPr lang="en-US" sz="2400" b="1" dirty="0" smtClean="0">
                <a:solidFill>
                  <a:srgbClr val="00B050"/>
                </a:solidFill>
              </a:rPr>
              <a:t>Color of Bacteria:</a:t>
            </a:r>
            <a:r>
              <a:rPr lang="en-US" sz="2400" dirty="0" smtClean="0"/>
              <a:t> </a:t>
            </a:r>
            <a:r>
              <a:rPr lang="en-US" sz="2400" b="1" dirty="0" smtClean="0">
                <a:solidFill>
                  <a:srgbClr val="FF0000"/>
                </a:solidFill>
              </a:rPr>
              <a:t>RED</a:t>
            </a:r>
            <a:endParaRPr lang="x-none" sz="2400"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20neg%20cell%20wall3.jpg"/>
          <p:cNvPicPr>
            <a:picLocks noGrp="1" noChangeAspect="1"/>
          </p:cNvPicPr>
          <p:nvPr>
            <p:ph idx="1"/>
          </p:nvPr>
        </p:nvPicPr>
        <p:blipFill>
          <a:blip r:embed="rId2" cstate="print"/>
          <a:srcRect t="5051"/>
          <a:stretch>
            <a:fillRect/>
          </a:stretch>
        </p:blipFill>
        <p:spPr>
          <a:xfrm>
            <a:off x="0" y="228600"/>
            <a:ext cx="5410200" cy="4297363"/>
          </a:xfrm>
        </p:spPr>
      </p:pic>
      <p:pic>
        <p:nvPicPr>
          <p:cNvPr id="5" name="صورة 4" descr="GramPos.jpg"/>
          <p:cNvPicPr>
            <a:picLocks noChangeAspect="1"/>
          </p:cNvPicPr>
          <p:nvPr/>
        </p:nvPicPr>
        <p:blipFill>
          <a:blip r:embed="rId3" cstate="print"/>
          <a:srcRect t="3402"/>
          <a:stretch>
            <a:fillRect/>
          </a:stretch>
        </p:blipFill>
        <p:spPr>
          <a:xfrm>
            <a:off x="5181600" y="1828800"/>
            <a:ext cx="3962400" cy="432705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C-Capsule</a:t>
            </a:r>
            <a:endParaRPr lang="x-none" b="1" dirty="0">
              <a:solidFill>
                <a:srgbClr val="FF0000"/>
              </a:solidFill>
            </a:endParaRPr>
          </a:p>
        </p:txBody>
      </p:sp>
      <p:sp>
        <p:nvSpPr>
          <p:cNvPr id="3" name="Content Placeholder 2"/>
          <p:cNvSpPr>
            <a:spLocks noGrp="1"/>
          </p:cNvSpPr>
          <p:nvPr>
            <p:ph idx="1"/>
          </p:nvPr>
        </p:nvSpPr>
        <p:spPr>
          <a:xfrm>
            <a:off x="457200" y="1524000"/>
            <a:ext cx="8229600" cy="4876800"/>
          </a:xfrm>
        </p:spPr>
        <p:txBody>
          <a:bodyPr>
            <a:noAutofit/>
          </a:bodyPr>
          <a:lstStyle/>
          <a:p>
            <a:pPr algn="l" rtl="0"/>
            <a:r>
              <a:rPr lang="en-US" sz="2400" b="1" dirty="0" smtClean="0">
                <a:solidFill>
                  <a:srgbClr val="FF0000"/>
                </a:solidFill>
              </a:rPr>
              <a:t>Some species of bacteria </a:t>
            </a:r>
            <a:r>
              <a:rPr lang="en-US" sz="2400" dirty="0" smtClean="0"/>
              <a:t>have a third protective covering, a capsule made up of </a:t>
            </a:r>
            <a:r>
              <a:rPr lang="en-US" sz="2400" b="1" dirty="0" smtClean="0">
                <a:solidFill>
                  <a:srgbClr val="00B050"/>
                </a:solidFill>
              </a:rPr>
              <a:t>polysaccharides</a:t>
            </a:r>
            <a:r>
              <a:rPr lang="en-US" sz="2400" dirty="0" smtClean="0"/>
              <a:t> (complex carbohydrates). </a:t>
            </a:r>
          </a:p>
          <a:p>
            <a:pPr algn="l" rtl="0"/>
            <a:endParaRPr lang="en-US" sz="2400" dirty="0" smtClean="0"/>
          </a:p>
          <a:p>
            <a:pPr algn="l" rtl="0"/>
            <a:r>
              <a:rPr lang="en-US" sz="2400" b="1" dirty="0" smtClean="0">
                <a:solidFill>
                  <a:srgbClr val="0033CC"/>
                </a:solidFill>
              </a:rPr>
              <a:t>Functions of the Capsule:</a:t>
            </a:r>
          </a:p>
          <a:p>
            <a:pPr marL="457200" indent="-457200" algn="l" rtl="0">
              <a:buFont typeface="+mj-lt"/>
              <a:buAutoNum type="arabicPeriod"/>
            </a:pPr>
            <a:r>
              <a:rPr lang="en-US" sz="2400" dirty="0" smtClean="0"/>
              <a:t>To keep the bacterium from drying out. </a:t>
            </a:r>
          </a:p>
          <a:p>
            <a:pPr marL="457200" indent="-457200" algn="l" rtl="0">
              <a:buFont typeface="+mj-lt"/>
              <a:buAutoNum type="arabicPeriod"/>
            </a:pPr>
            <a:r>
              <a:rPr lang="en-US" sz="2400" dirty="0" smtClean="0"/>
              <a:t>To protect bacterium from </a:t>
            </a:r>
            <a:r>
              <a:rPr lang="en-US" sz="2400" dirty="0" err="1" smtClean="0"/>
              <a:t>phagocytosis</a:t>
            </a:r>
            <a:r>
              <a:rPr lang="en-US" sz="2400" dirty="0" smtClean="0"/>
              <a:t> (engulfing) by larger microorganisms. </a:t>
            </a:r>
          </a:p>
          <a:p>
            <a:pPr algn="l" rtl="0">
              <a:buNone/>
            </a:pPr>
            <a:r>
              <a:rPr lang="en-US" sz="2400" dirty="0" smtClean="0"/>
              <a:t>3.  The capsule is a major virulence factor in the major disease-causing bacteria, such as </a:t>
            </a:r>
            <a:r>
              <a:rPr lang="en-US" sz="2400" b="1" i="1" dirty="0" smtClean="0">
                <a:solidFill>
                  <a:srgbClr val="00B0F0"/>
                </a:solidFill>
              </a:rPr>
              <a:t>Escherichia coli</a:t>
            </a:r>
            <a:r>
              <a:rPr lang="en-US" sz="2400" dirty="0" smtClean="0">
                <a:solidFill>
                  <a:srgbClr val="00B0F0"/>
                </a:solidFill>
              </a:rPr>
              <a:t> </a:t>
            </a:r>
            <a:r>
              <a:rPr lang="en-US" sz="2400" dirty="0" smtClean="0"/>
              <a:t>and</a:t>
            </a:r>
            <a:r>
              <a:rPr lang="en-US" sz="2400" dirty="0" smtClean="0">
                <a:solidFill>
                  <a:srgbClr val="00B0F0"/>
                </a:solidFill>
              </a:rPr>
              <a:t> </a:t>
            </a:r>
            <a:r>
              <a:rPr lang="en-US" sz="2400" b="1" i="1" dirty="0" smtClean="0">
                <a:solidFill>
                  <a:srgbClr val="00B0F0"/>
                </a:solidFill>
              </a:rPr>
              <a:t>Streptococcus </a:t>
            </a:r>
            <a:r>
              <a:rPr lang="en-US" sz="2400" b="1" i="1" dirty="0" err="1" smtClean="0">
                <a:solidFill>
                  <a:srgbClr val="00B0F0"/>
                </a:solidFill>
              </a:rPr>
              <a:t>pneumoniae</a:t>
            </a:r>
            <a:r>
              <a:rPr lang="en-US" sz="2400" dirty="0" smtClean="0">
                <a:solidFill>
                  <a:srgbClr val="00B0F0"/>
                </a:solidFill>
              </a:rPr>
              <a:t>. </a:t>
            </a:r>
            <a:r>
              <a:rPr lang="en-US" sz="2400" dirty="0" smtClean="0"/>
              <a:t>(</a:t>
            </a:r>
            <a:r>
              <a:rPr lang="en-US" sz="2400" dirty="0" err="1" smtClean="0"/>
              <a:t>Noncapsulated</a:t>
            </a:r>
            <a:r>
              <a:rPr lang="en-US" sz="2400" dirty="0" smtClean="0"/>
              <a:t> mutants of these organisms are </a:t>
            </a:r>
            <a:r>
              <a:rPr lang="en-US" sz="2400" dirty="0" err="1" smtClean="0"/>
              <a:t>avirulent</a:t>
            </a:r>
            <a:r>
              <a:rPr lang="en-US" sz="2400" dirty="0" smtClean="0"/>
              <a:t>, i.e. they don't cause disease).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II- Flagella</a:t>
            </a:r>
            <a:endParaRPr lang="x-none"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Flagella </a:t>
            </a:r>
            <a:r>
              <a:rPr lang="en-US" sz="2400" dirty="0" smtClean="0">
                <a:solidFill>
                  <a:srgbClr val="00B050"/>
                </a:solidFill>
              </a:rPr>
              <a:t>(singular, flagellum) </a:t>
            </a:r>
            <a:r>
              <a:rPr lang="en-US" sz="2400" dirty="0" smtClean="0"/>
              <a:t>are long hair-like structures that can be found at either or both ends of a bacterium or all over its surface. </a:t>
            </a:r>
          </a:p>
          <a:p>
            <a:pPr algn="l" rtl="0"/>
            <a:endParaRPr lang="en-US" sz="2400" dirty="0" smtClean="0"/>
          </a:p>
          <a:p>
            <a:pPr algn="l" rtl="0"/>
            <a:r>
              <a:rPr lang="en-US" sz="2400" b="1" dirty="0" smtClean="0">
                <a:solidFill>
                  <a:srgbClr val="0033CC"/>
                </a:solidFill>
              </a:rPr>
              <a:t>Function of the Flagella: </a:t>
            </a:r>
            <a:r>
              <a:rPr lang="en-US" sz="2400" dirty="0" smtClean="0"/>
              <a:t>the flagella beat in a propeller-like motion to help the bacterium move toward nutrients; away from toxic chemicals; or, in the case of the photosynthetic </a:t>
            </a:r>
            <a:r>
              <a:rPr lang="en-US" sz="2400" dirty="0" err="1" smtClean="0"/>
              <a:t>cyanobacteria</a:t>
            </a:r>
            <a:r>
              <a:rPr lang="en-US" sz="2400" dirty="0" smtClean="0"/>
              <a:t>; toward the light.</a:t>
            </a:r>
          </a:p>
          <a:p>
            <a:pPr algn="l" rtl="0"/>
            <a:endParaRPr lang="x-none"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_flagella.png"/>
          <p:cNvPicPr>
            <a:picLocks noGrp="1" noChangeAspect="1"/>
          </p:cNvPicPr>
          <p:nvPr>
            <p:ph idx="1"/>
          </p:nvPr>
        </p:nvPicPr>
        <p:blipFill>
          <a:blip r:embed="rId2" cstate="print"/>
          <a:stretch>
            <a:fillRect/>
          </a:stretch>
        </p:blipFill>
        <p:spPr>
          <a:xfrm>
            <a:off x="1676400" y="304800"/>
            <a:ext cx="5410200" cy="6370511"/>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rtl="0"/>
            <a:r>
              <a:rPr lang="en-US" sz="4800" b="1" dirty="0" smtClean="0">
                <a:solidFill>
                  <a:srgbClr val="FF0000"/>
                </a:solidFill>
              </a:rPr>
              <a:t>III- </a:t>
            </a:r>
            <a:r>
              <a:rPr lang="en-US" sz="4800" b="1" dirty="0" err="1" smtClean="0">
                <a:solidFill>
                  <a:srgbClr val="FF0000"/>
                </a:solidFill>
              </a:rPr>
              <a:t>Pili</a:t>
            </a:r>
            <a:endParaRPr lang="x-none" sz="4800" dirty="0">
              <a:solidFill>
                <a:srgbClr val="FF0000"/>
              </a:solidFill>
            </a:endParaRPr>
          </a:p>
        </p:txBody>
      </p:sp>
      <p:sp>
        <p:nvSpPr>
          <p:cNvPr id="3" name="Content Placeholder 2"/>
          <p:cNvSpPr>
            <a:spLocks noGrp="1"/>
          </p:cNvSpPr>
          <p:nvPr>
            <p:ph idx="1"/>
          </p:nvPr>
        </p:nvSpPr>
        <p:spPr>
          <a:xfrm>
            <a:off x="457200" y="1295400"/>
            <a:ext cx="8229600" cy="4830763"/>
          </a:xfrm>
        </p:spPr>
        <p:txBody>
          <a:bodyPr>
            <a:noAutofit/>
          </a:bodyPr>
          <a:lstStyle/>
          <a:p>
            <a:pPr algn="l" rtl="0"/>
            <a:r>
              <a:rPr lang="en-US" sz="2400" dirty="0" smtClean="0"/>
              <a:t>Many species of bacteria have </a:t>
            </a:r>
            <a:r>
              <a:rPr lang="en-US" sz="2400" dirty="0" err="1" smtClean="0"/>
              <a:t>pili</a:t>
            </a:r>
            <a:r>
              <a:rPr lang="en-US" sz="2400" dirty="0" smtClean="0"/>
              <a:t> </a:t>
            </a:r>
            <a:r>
              <a:rPr lang="en-US" sz="2400" dirty="0" smtClean="0">
                <a:solidFill>
                  <a:srgbClr val="00B050"/>
                </a:solidFill>
              </a:rPr>
              <a:t>(singular, </a:t>
            </a:r>
            <a:r>
              <a:rPr lang="en-US" sz="2400" dirty="0" err="1" smtClean="0">
                <a:solidFill>
                  <a:srgbClr val="00B050"/>
                </a:solidFill>
              </a:rPr>
              <a:t>pilus</a:t>
            </a:r>
            <a:r>
              <a:rPr lang="en-US" sz="2400" dirty="0" smtClean="0">
                <a:solidFill>
                  <a:srgbClr val="00B050"/>
                </a:solidFill>
              </a:rPr>
              <a:t>)</a:t>
            </a:r>
            <a:r>
              <a:rPr lang="en-US" sz="2400" dirty="0" smtClean="0"/>
              <a:t>,</a:t>
            </a:r>
            <a:r>
              <a:rPr lang="en-US" sz="2400" dirty="0" smtClean="0">
                <a:solidFill>
                  <a:srgbClr val="00B050"/>
                </a:solidFill>
              </a:rPr>
              <a:t> </a:t>
            </a:r>
            <a:r>
              <a:rPr lang="en-US" sz="2400" dirty="0" smtClean="0"/>
              <a:t>short hair-like structures emerging from all around the outside cell surface. </a:t>
            </a:r>
          </a:p>
          <a:p>
            <a:pPr algn="l" rtl="0"/>
            <a:endParaRPr lang="en-US" sz="2400" dirty="0" smtClean="0"/>
          </a:p>
          <a:p>
            <a:pPr algn="l" rtl="0"/>
            <a:r>
              <a:rPr lang="en-US" sz="2400" b="1" dirty="0" smtClean="0">
                <a:solidFill>
                  <a:srgbClr val="0033CC"/>
                </a:solidFill>
              </a:rPr>
              <a:t>Function of the </a:t>
            </a:r>
            <a:r>
              <a:rPr lang="en-US" sz="2400" b="1" dirty="0" err="1" smtClean="0">
                <a:solidFill>
                  <a:srgbClr val="0033CC"/>
                </a:solidFill>
              </a:rPr>
              <a:t>Pili</a:t>
            </a:r>
            <a:r>
              <a:rPr lang="en-US" sz="2400" b="1" dirty="0" smtClean="0">
                <a:solidFill>
                  <a:srgbClr val="0033CC"/>
                </a:solidFill>
              </a:rPr>
              <a:t>: </a:t>
            </a:r>
            <a:r>
              <a:rPr lang="en-US" sz="2400" dirty="0" smtClean="0"/>
              <a:t>the </a:t>
            </a:r>
            <a:r>
              <a:rPr lang="en-US" sz="2400" dirty="0" err="1" smtClean="0"/>
              <a:t>pili</a:t>
            </a:r>
            <a:r>
              <a:rPr lang="en-US" sz="2400" dirty="0" smtClean="0"/>
              <a:t> assist the bacteria in attaching to other cells and surfaces, such as teeth, intestines, and rocks. </a:t>
            </a:r>
          </a:p>
          <a:p>
            <a:pPr algn="l" rtl="0"/>
            <a:endParaRPr lang="en-US" sz="2400" dirty="0" smtClean="0"/>
          </a:p>
          <a:p>
            <a:pPr algn="l" rtl="0"/>
            <a:r>
              <a:rPr lang="en-US" sz="2400" dirty="0" smtClean="0"/>
              <a:t>Without </a:t>
            </a:r>
            <a:r>
              <a:rPr lang="en-US" sz="2400" dirty="0" err="1" smtClean="0"/>
              <a:t>pili</a:t>
            </a:r>
            <a:r>
              <a:rPr lang="en-US" sz="2400" dirty="0" smtClean="0"/>
              <a:t>, many disease-causing bacteria lose their ability to infect because they are unable to attach to host tissue. </a:t>
            </a:r>
          </a:p>
          <a:p>
            <a:endParaRPr lang="x-none"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Prokaryotes</a:t>
            </a:r>
            <a:endParaRPr lang="x-none"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l" rtl="0"/>
            <a:r>
              <a:rPr lang="en-US" dirty="0" smtClean="0"/>
              <a:t>Prokaryotic cells possess simpler structures than eukaryotic cells</a:t>
            </a:r>
            <a:r>
              <a:rPr lang="en-US" b="1" dirty="0" smtClean="0"/>
              <a:t> </a:t>
            </a:r>
            <a:r>
              <a:rPr lang="en-US" dirty="0" smtClean="0"/>
              <a:t>, since they </a:t>
            </a:r>
            <a:r>
              <a:rPr lang="en-US" b="1" dirty="0" smtClean="0">
                <a:solidFill>
                  <a:srgbClr val="0033CC"/>
                </a:solidFill>
              </a:rPr>
              <a:t>do not have a nucleus or a lot of </a:t>
            </a:r>
            <a:r>
              <a:rPr lang="en-US" b="1" dirty="0" err="1" smtClean="0">
                <a:solidFill>
                  <a:srgbClr val="0033CC"/>
                </a:solidFill>
              </a:rPr>
              <a:t>cytoplasmic</a:t>
            </a:r>
            <a:r>
              <a:rPr lang="en-US" b="1" dirty="0" smtClean="0">
                <a:solidFill>
                  <a:srgbClr val="0033CC"/>
                </a:solidFill>
              </a:rPr>
              <a:t> organelles.</a:t>
            </a:r>
          </a:p>
          <a:p>
            <a:pPr algn="l" rtl="0"/>
            <a:endParaRPr lang="en-US" b="1" dirty="0" smtClean="0">
              <a:solidFill>
                <a:srgbClr val="00B050"/>
              </a:solidFill>
            </a:endParaRPr>
          </a:p>
          <a:p>
            <a:pPr algn="l" rtl="0"/>
            <a:r>
              <a:rPr lang="en-US" b="1" dirty="0" smtClean="0">
                <a:solidFill>
                  <a:srgbClr val="00B050"/>
                </a:solidFill>
              </a:rPr>
              <a:t>There are two major types of prokaryotes:</a:t>
            </a:r>
          </a:p>
          <a:p>
            <a:pPr marL="514350" indent="-514350" algn="l" rtl="0">
              <a:buFont typeface="+mj-lt"/>
              <a:buAutoNum type="arabicPeriod"/>
            </a:pPr>
            <a:r>
              <a:rPr lang="en-US" dirty="0" smtClean="0"/>
              <a:t>Bacteria.</a:t>
            </a:r>
          </a:p>
          <a:p>
            <a:pPr marL="514350" indent="-514350" algn="l" rtl="0">
              <a:buFont typeface="+mj-lt"/>
              <a:buAutoNum type="arabicPeriod"/>
            </a:pPr>
            <a:r>
              <a:rPr lang="en-US" dirty="0" err="1" smtClean="0"/>
              <a:t>Archaea</a:t>
            </a:r>
            <a:r>
              <a:rPr lang="en-US" dirty="0" smtClean="0"/>
              <a:t> (also called </a:t>
            </a:r>
            <a:r>
              <a:rPr lang="en-US" dirty="0" err="1" smtClean="0"/>
              <a:t>archaebacteria</a:t>
            </a:r>
            <a:r>
              <a:rPr lang="en-US" dirty="0" smtClean="0"/>
              <a:t>) </a:t>
            </a:r>
          </a:p>
          <a:p>
            <a:pPr marL="514350" indent="-514350" algn="l" rtl="0">
              <a:buNone/>
            </a:pPr>
            <a:r>
              <a:rPr lang="en-US" dirty="0" smtClean="0"/>
              <a:t>      are often found in extreme environments, and while they are clearly prokaryotic, they have evolved separately from bacteria.</a:t>
            </a:r>
          </a:p>
          <a:p>
            <a:pPr algn="l" rtl="0"/>
            <a:endParaRPr lang="x-non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li.gif"/>
          <p:cNvPicPr>
            <a:picLocks noGrp="1" noChangeAspect="1"/>
          </p:cNvPicPr>
          <p:nvPr>
            <p:ph idx="1"/>
          </p:nvPr>
        </p:nvPicPr>
        <p:blipFill>
          <a:blip r:embed="rId2" cstate="print"/>
          <a:stretch>
            <a:fillRect/>
          </a:stretch>
        </p:blipFill>
        <p:spPr>
          <a:xfrm>
            <a:off x="533400" y="762000"/>
            <a:ext cx="3670540" cy="1752600"/>
          </a:xfrm>
        </p:spPr>
      </p:pic>
      <p:pic>
        <p:nvPicPr>
          <p:cNvPr id="4098" name="Picture 2" descr="C:\Users\zozo\Desktop\Medical Microbiology CLS 212\pili2.jpg"/>
          <p:cNvPicPr>
            <a:picLocks noChangeAspect="1" noChangeArrowheads="1"/>
          </p:cNvPicPr>
          <p:nvPr/>
        </p:nvPicPr>
        <p:blipFill>
          <a:blip r:embed="rId3" cstate="print"/>
          <a:srcRect/>
          <a:stretch>
            <a:fillRect/>
          </a:stretch>
        </p:blipFill>
        <p:spPr bwMode="auto">
          <a:xfrm>
            <a:off x="3124200" y="2286000"/>
            <a:ext cx="5397321" cy="40767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solidFill>
                  <a:srgbClr val="FF0000"/>
                </a:solidFill>
              </a:rPr>
              <a:t>IV- The Cytoplasm</a:t>
            </a:r>
            <a:endParaRPr lang="x-none" b="1" dirty="0">
              <a:solidFill>
                <a:srgbClr val="FF0000"/>
              </a:solidFill>
            </a:endParaRPr>
          </a:p>
        </p:txBody>
      </p:sp>
      <p:sp>
        <p:nvSpPr>
          <p:cNvPr id="3" name="Content Placeholder 2"/>
          <p:cNvSpPr>
            <a:spLocks noGrp="1"/>
          </p:cNvSpPr>
          <p:nvPr>
            <p:ph idx="1"/>
          </p:nvPr>
        </p:nvSpPr>
        <p:spPr>
          <a:xfrm>
            <a:off x="457200" y="1447800"/>
            <a:ext cx="8229600" cy="5181600"/>
          </a:xfrm>
        </p:spPr>
        <p:txBody>
          <a:bodyPr>
            <a:normAutofit fontScale="47500" lnSpcReduction="20000"/>
          </a:bodyPr>
          <a:lstStyle/>
          <a:p>
            <a:pPr algn="l" rtl="0"/>
            <a:r>
              <a:rPr lang="en-US" sz="5100" dirty="0" smtClean="0"/>
              <a:t>The cytoplasm, or protoplasm, of bacterial cells is where the functions for cell growth, metabolism, and replication are carried out. </a:t>
            </a:r>
          </a:p>
          <a:p>
            <a:pPr algn="l" rtl="0"/>
            <a:r>
              <a:rPr lang="en-US" sz="5100" dirty="0" smtClean="0"/>
              <a:t>It is a gel-like matrix composed of water, enzymes, nutrients, wastes, and gases and </a:t>
            </a:r>
            <a:r>
              <a:rPr lang="en-US" sz="5100" b="1" dirty="0" smtClean="0">
                <a:solidFill>
                  <a:srgbClr val="00B0F0"/>
                </a:solidFill>
              </a:rPr>
              <a:t>contains cell structures such as </a:t>
            </a:r>
            <a:r>
              <a:rPr lang="en-US" sz="5100" b="1" dirty="0" err="1" smtClean="0">
                <a:solidFill>
                  <a:srgbClr val="00B0F0"/>
                </a:solidFill>
              </a:rPr>
              <a:t>ribosomes</a:t>
            </a:r>
            <a:r>
              <a:rPr lang="en-US" sz="5100" b="1" dirty="0" smtClean="0">
                <a:solidFill>
                  <a:srgbClr val="00B0F0"/>
                </a:solidFill>
              </a:rPr>
              <a:t>, a chromosome, and plasmids.</a:t>
            </a:r>
            <a:r>
              <a:rPr lang="en-US" sz="5100" dirty="0" smtClean="0"/>
              <a:t> </a:t>
            </a:r>
          </a:p>
          <a:p>
            <a:pPr algn="l" rtl="0"/>
            <a:endParaRPr lang="en-US" sz="5100" dirty="0" smtClean="0"/>
          </a:p>
          <a:p>
            <a:pPr algn="l" rtl="0"/>
            <a:r>
              <a:rPr lang="en-US" sz="5100" dirty="0" smtClean="0"/>
              <a:t>The cell envelope encases the cytoplasm and all its components. </a:t>
            </a:r>
          </a:p>
          <a:p>
            <a:pPr algn="l" rtl="0"/>
            <a:r>
              <a:rPr lang="en-US" sz="5100" dirty="0" smtClean="0"/>
              <a:t>Unlike the eukaryotic (true) cells, </a:t>
            </a:r>
            <a:r>
              <a:rPr lang="en-US" sz="5100" b="1" dirty="0" smtClean="0">
                <a:solidFill>
                  <a:srgbClr val="00B050"/>
                </a:solidFill>
              </a:rPr>
              <a:t>bacteria do not have a membrane enclosed nucleus.</a:t>
            </a:r>
            <a:r>
              <a:rPr lang="en-US" sz="5100" dirty="0" smtClean="0"/>
              <a:t> The chromosome, a single, continuous strand of DNA, is localized, but not contained, in a region of the cell called the </a:t>
            </a:r>
            <a:r>
              <a:rPr lang="en-US" sz="5100" b="1" dirty="0" err="1" smtClean="0">
                <a:solidFill>
                  <a:srgbClr val="7030A0"/>
                </a:solidFill>
              </a:rPr>
              <a:t>nucleoid</a:t>
            </a:r>
            <a:r>
              <a:rPr lang="en-US" sz="5100" dirty="0" smtClean="0"/>
              <a:t>. All the other cellular components are scattered throughout the cytoplasm.</a:t>
            </a:r>
          </a:p>
          <a:p>
            <a:pPr algn="l" rtl="0">
              <a:buNone/>
            </a:pPr>
            <a:endParaRPr lang="x-non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rtl="0"/>
            <a:r>
              <a:rPr lang="en-US" b="1" dirty="0" smtClean="0">
                <a:solidFill>
                  <a:srgbClr val="FF0000"/>
                </a:solidFill>
              </a:rPr>
              <a:t>The </a:t>
            </a:r>
            <a:r>
              <a:rPr lang="en-US" b="1" dirty="0" err="1" smtClean="0">
                <a:solidFill>
                  <a:srgbClr val="FF0000"/>
                </a:solidFill>
              </a:rPr>
              <a:t>Nucleoid</a:t>
            </a:r>
            <a:endParaRPr lang="x-none" b="1" dirty="0">
              <a:solidFill>
                <a:srgbClr val="FF0000"/>
              </a:solidFill>
            </a:endParaRPr>
          </a:p>
        </p:txBody>
      </p:sp>
      <p:sp>
        <p:nvSpPr>
          <p:cNvPr id="3" name="Content Placeholder 2"/>
          <p:cNvSpPr>
            <a:spLocks noGrp="1"/>
          </p:cNvSpPr>
          <p:nvPr>
            <p:ph idx="1"/>
          </p:nvPr>
        </p:nvSpPr>
        <p:spPr>
          <a:xfrm>
            <a:off x="457200" y="1371600"/>
            <a:ext cx="8229600" cy="4754563"/>
          </a:xfrm>
        </p:spPr>
        <p:txBody>
          <a:bodyPr/>
          <a:lstStyle/>
          <a:p>
            <a:pPr algn="l" rtl="0"/>
            <a:r>
              <a:rPr lang="en-US" sz="2400" dirty="0" smtClean="0"/>
              <a:t>The </a:t>
            </a:r>
            <a:r>
              <a:rPr lang="en-US" sz="2400" dirty="0" err="1" smtClean="0"/>
              <a:t>nucleoid</a:t>
            </a:r>
            <a:r>
              <a:rPr lang="en-US" sz="2400" dirty="0" smtClean="0"/>
              <a:t> is a region of cytoplasm where the chromosomal DNA is located. It is not a membrane bound nucleus, but simply an area of the cytoplasm where the strands of DNA are found. </a:t>
            </a:r>
          </a:p>
          <a:p>
            <a:pPr algn="l" rtl="0"/>
            <a:endParaRPr lang="en-US" sz="2400" dirty="0" smtClean="0"/>
          </a:p>
          <a:p>
            <a:pPr algn="l" rtl="0"/>
            <a:r>
              <a:rPr lang="en-US" sz="2400" dirty="0" smtClean="0"/>
              <a:t>Most bacteria have a </a:t>
            </a:r>
            <a:r>
              <a:rPr lang="en-US" sz="2400" b="1" dirty="0" smtClean="0">
                <a:solidFill>
                  <a:srgbClr val="0033CC"/>
                </a:solidFill>
              </a:rPr>
              <a:t>single, </a:t>
            </a:r>
          </a:p>
          <a:p>
            <a:pPr algn="l" rtl="0">
              <a:buNone/>
            </a:pPr>
            <a:r>
              <a:rPr lang="en-US" sz="2400" b="1" dirty="0" smtClean="0">
                <a:solidFill>
                  <a:srgbClr val="0033CC"/>
                </a:solidFill>
              </a:rPr>
              <a:t>     circular chromosome</a:t>
            </a:r>
            <a:r>
              <a:rPr lang="en-US" sz="2400" dirty="0" smtClean="0"/>
              <a:t> that is </a:t>
            </a:r>
          </a:p>
          <a:p>
            <a:pPr algn="l" rtl="0">
              <a:buNone/>
            </a:pPr>
            <a:r>
              <a:rPr lang="en-US" sz="2400" dirty="0" smtClean="0"/>
              <a:t>     responsible for replication, </a:t>
            </a:r>
          </a:p>
          <a:p>
            <a:pPr algn="l" rtl="0">
              <a:buNone/>
            </a:pPr>
            <a:r>
              <a:rPr lang="en-US" sz="2400" dirty="0" smtClean="0"/>
              <a:t>     although a few species do </a:t>
            </a:r>
          </a:p>
          <a:p>
            <a:pPr algn="l" rtl="0">
              <a:buNone/>
            </a:pPr>
            <a:r>
              <a:rPr lang="en-US" sz="2400" dirty="0" smtClean="0"/>
              <a:t>     have two or more.</a:t>
            </a:r>
            <a:endParaRPr lang="x-none" dirty="0"/>
          </a:p>
        </p:txBody>
      </p:sp>
      <p:pic>
        <p:nvPicPr>
          <p:cNvPr id="4" name="Picture 3" descr="bacterialcell.jpg"/>
          <p:cNvPicPr>
            <a:picLocks noChangeAspect="1"/>
          </p:cNvPicPr>
          <p:nvPr/>
        </p:nvPicPr>
        <p:blipFill>
          <a:blip r:embed="rId2" cstate="print"/>
          <a:stretch>
            <a:fillRect/>
          </a:stretch>
        </p:blipFill>
        <p:spPr>
          <a:xfrm>
            <a:off x="4438650" y="3028950"/>
            <a:ext cx="4705350" cy="38290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pPr rtl="0"/>
            <a:r>
              <a:rPr lang="en-US" b="1" dirty="0" err="1" smtClean="0">
                <a:solidFill>
                  <a:srgbClr val="FF0000"/>
                </a:solidFill>
              </a:rPr>
              <a:t>Ribosomes</a:t>
            </a:r>
            <a:endParaRPr lang="x-none" b="1" dirty="0">
              <a:solidFill>
                <a:srgbClr val="FF0000"/>
              </a:solidFill>
            </a:endParaRPr>
          </a:p>
        </p:txBody>
      </p:sp>
      <p:sp>
        <p:nvSpPr>
          <p:cNvPr id="3" name="Content Placeholder 2"/>
          <p:cNvSpPr>
            <a:spLocks noGrp="1"/>
          </p:cNvSpPr>
          <p:nvPr>
            <p:ph idx="1"/>
          </p:nvPr>
        </p:nvSpPr>
        <p:spPr>
          <a:xfrm>
            <a:off x="228600" y="1143000"/>
            <a:ext cx="8686800" cy="5562600"/>
          </a:xfrm>
        </p:spPr>
        <p:txBody>
          <a:bodyPr>
            <a:noAutofit/>
          </a:bodyPr>
          <a:lstStyle/>
          <a:p>
            <a:pPr algn="l" rtl="0"/>
            <a:r>
              <a:rPr lang="en-US" sz="2400" dirty="0" smtClean="0"/>
              <a:t>They translate the genetic code from the molecular language of nucleic acid to that of amino acids (building blocks of proteins).</a:t>
            </a:r>
          </a:p>
          <a:p>
            <a:pPr algn="l" rtl="0">
              <a:buNone/>
            </a:pPr>
            <a:r>
              <a:rPr lang="en-US" sz="2400" dirty="0" smtClean="0"/>
              <a:t> </a:t>
            </a:r>
          </a:p>
          <a:p>
            <a:pPr algn="l" rtl="0"/>
            <a:r>
              <a:rPr lang="en-US" sz="2400" b="1" dirty="0" smtClean="0">
                <a:solidFill>
                  <a:srgbClr val="0033CC"/>
                </a:solidFill>
              </a:rPr>
              <a:t>Differences between Bacteria and Eukaryotes</a:t>
            </a:r>
          </a:p>
          <a:p>
            <a:pPr marL="514350" indent="-514350" algn="l" rtl="0">
              <a:buFont typeface="+mj-lt"/>
              <a:buAutoNum type="arabicPeriod"/>
            </a:pPr>
            <a:r>
              <a:rPr lang="en-US" sz="2400" dirty="0" smtClean="0"/>
              <a:t>Bacterial </a:t>
            </a:r>
            <a:r>
              <a:rPr lang="en-US" sz="2400" dirty="0" err="1" smtClean="0"/>
              <a:t>ribosomes</a:t>
            </a:r>
            <a:r>
              <a:rPr lang="en-US" sz="2400" dirty="0" smtClean="0"/>
              <a:t> are similar to those of eukaryotes, but are </a:t>
            </a:r>
            <a:r>
              <a:rPr lang="en-US" sz="2400" b="1" dirty="0" smtClean="0">
                <a:solidFill>
                  <a:srgbClr val="00B050"/>
                </a:solidFill>
              </a:rPr>
              <a:t>smaller</a:t>
            </a:r>
            <a:r>
              <a:rPr lang="en-US" sz="2400" dirty="0" smtClean="0"/>
              <a:t> and have a slightly </a:t>
            </a:r>
            <a:r>
              <a:rPr lang="en-US" sz="2400" b="1" dirty="0" smtClean="0">
                <a:solidFill>
                  <a:srgbClr val="00B050"/>
                </a:solidFill>
              </a:rPr>
              <a:t>different composition and molecular structure.</a:t>
            </a:r>
            <a:r>
              <a:rPr lang="en-US" sz="2400" dirty="0" smtClean="0"/>
              <a:t> </a:t>
            </a:r>
          </a:p>
          <a:p>
            <a:pPr marL="514350" indent="-514350" algn="l" rtl="0">
              <a:buFont typeface="+mj-lt"/>
              <a:buAutoNum type="arabicPeriod"/>
            </a:pPr>
            <a:r>
              <a:rPr lang="en-US" sz="2400" dirty="0" smtClean="0"/>
              <a:t>Bacterial </a:t>
            </a:r>
            <a:r>
              <a:rPr lang="en-US" sz="2400" dirty="0" err="1" smtClean="0"/>
              <a:t>ribosomes</a:t>
            </a:r>
            <a:r>
              <a:rPr lang="en-US" sz="2400" dirty="0" smtClean="0"/>
              <a:t> are </a:t>
            </a:r>
            <a:r>
              <a:rPr lang="en-US" sz="2400" b="1" dirty="0" smtClean="0">
                <a:solidFill>
                  <a:srgbClr val="00B050"/>
                </a:solidFill>
              </a:rPr>
              <a:t>never bound to other organelles</a:t>
            </a:r>
            <a:r>
              <a:rPr lang="en-US" sz="2400" dirty="0" smtClean="0"/>
              <a:t> as they sometimes are (bound to the endoplasmic reticulum) in eukaryotes, but are </a:t>
            </a:r>
            <a:r>
              <a:rPr lang="en-US" sz="2400" b="1" dirty="0" smtClean="0">
                <a:solidFill>
                  <a:srgbClr val="00B050"/>
                </a:solidFill>
              </a:rPr>
              <a:t>free-standing</a:t>
            </a:r>
            <a:r>
              <a:rPr lang="en-US" sz="2400" dirty="0" smtClean="0"/>
              <a:t> structures distributed throughout the cytoplasm. </a:t>
            </a:r>
          </a:p>
          <a:p>
            <a:pPr marL="514350" indent="-514350" algn="l" rtl="0">
              <a:buFont typeface="+mj-lt"/>
              <a:buAutoNum type="arabicPeriod"/>
            </a:pPr>
            <a:r>
              <a:rPr lang="en-US" sz="2400" dirty="0" smtClean="0"/>
              <a:t>Some antibiotics will inhibit the functioning of bacterial </a:t>
            </a:r>
            <a:r>
              <a:rPr lang="en-US" sz="2400" dirty="0" err="1" smtClean="0"/>
              <a:t>ribosomes</a:t>
            </a:r>
            <a:r>
              <a:rPr lang="en-US" sz="2400" dirty="0" smtClean="0"/>
              <a:t>, but not a eukaryote's, thus killing bacteria but not the eukaryotic organisms they are infecting.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68362"/>
          </a:xfrm>
        </p:spPr>
        <p:txBody>
          <a:bodyPr/>
          <a:lstStyle/>
          <a:p>
            <a:pPr algn="l"/>
            <a:r>
              <a:rPr lang="en-US" b="1" dirty="0" smtClean="0">
                <a:solidFill>
                  <a:srgbClr val="FF0000"/>
                </a:solidFill>
              </a:rPr>
              <a:t>Plasmids</a:t>
            </a:r>
            <a:endParaRPr lang="x-none" b="1" dirty="0">
              <a:solidFill>
                <a:srgbClr val="FF0000"/>
              </a:solidFill>
            </a:endParaRPr>
          </a:p>
        </p:txBody>
      </p:sp>
      <p:sp>
        <p:nvSpPr>
          <p:cNvPr id="3" name="Content Placeholder 2"/>
          <p:cNvSpPr>
            <a:spLocks noGrp="1"/>
          </p:cNvSpPr>
          <p:nvPr>
            <p:ph idx="1"/>
          </p:nvPr>
        </p:nvSpPr>
        <p:spPr>
          <a:xfrm>
            <a:off x="381000" y="1905000"/>
            <a:ext cx="8305800" cy="5334000"/>
          </a:xfrm>
        </p:spPr>
        <p:txBody>
          <a:bodyPr>
            <a:normAutofit/>
          </a:bodyPr>
          <a:lstStyle/>
          <a:p>
            <a:pPr algn="l" rtl="0"/>
            <a:r>
              <a:rPr lang="en-US" sz="2400" dirty="0" smtClean="0"/>
              <a:t>Plasmids are small </a:t>
            </a:r>
            <a:r>
              <a:rPr lang="en-US" sz="2400" b="1" dirty="0" err="1" smtClean="0">
                <a:solidFill>
                  <a:srgbClr val="00B050"/>
                </a:solidFill>
              </a:rPr>
              <a:t>extrachromosomal</a:t>
            </a:r>
            <a:r>
              <a:rPr lang="en-US" sz="2400" b="1" dirty="0" smtClean="0">
                <a:solidFill>
                  <a:srgbClr val="00B050"/>
                </a:solidFill>
              </a:rPr>
              <a:t> genetic structures </a:t>
            </a:r>
            <a:r>
              <a:rPr lang="en-US" sz="2400" dirty="0" smtClean="0"/>
              <a:t>carried by many strains of bacteria. </a:t>
            </a:r>
          </a:p>
          <a:p>
            <a:pPr algn="l" rtl="0"/>
            <a:r>
              <a:rPr lang="en-US" sz="2400" dirty="0" smtClean="0"/>
              <a:t>Like the chromosome, plasmids are made of a </a:t>
            </a:r>
            <a:r>
              <a:rPr lang="en-US" sz="2400" b="1" dirty="0" smtClean="0">
                <a:solidFill>
                  <a:srgbClr val="00B0F0"/>
                </a:solidFill>
              </a:rPr>
              <a:t>circular piece of DNA</a:t>
            </a:r>
            <a:r>
              <a:rPr lang="en-US" sz="2400" dirty="0" smtClean="0"/>
              <a:t>. Unlike the chromosome, they are </a:t>
            </a:r>
            <a:r>
              <a:rPr lang="en-US" sz="2400" b="1" dirty="0" smtClean="0">
                <a:solidFill>
                  <a:srgbClr val="FF0000"/>
                </a:solidFill>
              </a:rPr>
              <a:t>NOT involved in reproduction.</a:t>
            </a:r>
          </a:p>
          <a:p>
            <a:pPr algn="l" rtl="0"/>
            <a:r>
              <a:rPr lang="en-US" sz="2400" dirty="0" smtClean="0"/>
              <a:t>Plasmids replicate independently of the chromosome and, while not essential for survival, appear to </a:t>
            </a:r>
            <a:r>
              <a:rPr lang="en-US" sz="2400" b="1" dirty="0" smtClean="0">
                <a:solidFill>
                  <a:srgbClr val="00B050"/>
                </a:solidFill>
              </a:rPr>
              <a:t>give bacteria a selective advantage.</a:t>
            </a:r>
          </a:p>
          <a:p>
            <a:pPr algn="l" rtl="0"/>
            <a:endParaRPr lang="en-US" sz="2400" dirty="0" smtClean="0"/>
          </a:p>
          <a:p>
            <a:pPr algn="l" rtl="0"/>
            <a:r>
              <a:rPr lang="en-US" sz="2400" b="1" dirty="0" smtClean="0">
                <a:solidFill>
                  <a:srgbClr val="0033CC"/>
                </a:solidFill>
              </a:rPr>
              <a:t>Plasmids are passed-on to other bacteria through </a:t>
            </a:r>
            <a:r>
              <a:rPr lang="en-US" sz="2400" b="1" u="sng" dirty="0" smtClean="0">
                <a:solidFill>
                  <a:srgbClr val="0033CC"/>
                </a:solidFill>
              </a:rPr>
              <a:t>Two ways: </a:t>
            </a:r>
          </a:p>
          <a:p>
            <a:pPr algn="l" rtl="0">
              <a:buNone/>
            </a:pPr>
            <a:r>
              <a:rPr lang="en-US" sz="2400" dirty="0" smtClean="0"/>
              <a:t>     </a:t>
            </a:r>
            <a:r>
              <a:rPr lang="en-US" sz="2400" b="1" dirty="0" smtClean="0">
                <a:solidFill>
                  <a:srgbClr val="00B0F0"/>
                </a:solidFill>
              </a:rPr>
              <a:t>1.</a:t>
            </a:r>
            <a:r>
              <a:rPr lang="en-US" sz="2400" dirty="0" smtClean="0"/>
              <a:t> For most plasmid types, copies in the cytoplasm are passed on to daughter cells </a:t>
            </a:r>
            <a:r>
              <a:rPr lang="en-US" sz="2400" b="1" dirty="0" smtClean="0">
                <a:solidFill>
                  <a:srgbClr val="00B0F0"/>
                </a:solidFill>
              </a:rPr>
              <a:t>during binary fission</a:t>
            </a:r>
            <a:r>
              <a:rPr lang="en-US" sz="2400" dirty="0" smtClean="0"/>
              <a:t>. </a:t>
            </a:r>
            <a:endParaRPr lang="x-none" sz="2400" dirty="0"/>
          </a:p>
        </p:txBody>
      </p:sp>
      <p:pic>
        <p:nvPicPr>
          <p:cNvPr id="4" name="Picture 3"/>
          <p:cNvPicPr/>
          <p:nvPr/>
        </p:nvPicPr>
        <p:blipFill rotWithShape="1">
          <a:blip r:embed="rId3">
            <a:extLst>
              <a:ext uri="{28A0092B-C50C-407E-A947-70E740481C1C}">
                <a14:useLocalDpi xmlns:a14="http://schemas.microsoft.com/office/drawing/2010/main" val="0"/>
              </a:ext>
            </a:extLst>
          </a:blip>
          <a:srcRect l="1600" t="1025" r="1431"/>
          <a:stretch/>
        </p:blipFill>
        <p:spPr bwMode="auto">
          <a:xfrm>
            <a:off x="5105400" y="228600"/>
            <a:ext cx="3690211" cy="1769830"/>
          </a:xfrm>
          <a:prstGeom prst="rect">
            <a:avLst/>
          </a:prstGeom>
          <a:noFill/>
          <a:ln>
            <a:solidFill>
              <a:schemeClr val="tx1">
                <a:alpha val="63000"/>
              </a:schemeClr>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Plasmids</a:t>
            </a:r>
            <a:endParaRPr lang="x-none" dirty="0"/>
          </a:p>
        </p:txBody>
      </p:sp>
      <p:sp>
        <p:nvSpPr>
          <p:cNvPr id="3" name="Content Placeholder 2"/>
          <p:cNvSpPr>
            <a:spLocks noGrp="1"/>
          </p:cNvSpPr>
          <p:nvPr>
            <p:ph idx="1"/>
          </p:nvPr>
        </p:nvSpPr>
        <p:spPr>
          <a:xfrm>
            <a:off x="457200" y="1219200"/>
            <a:ext cx="8229600" cy="4906963"/>
          </a:xfrm>
        </p:spPr>
        <p:txBody>
          <a:bodyPr>
            <a:normAutofit/>
          </a:bodyPr>
          <a:lstStyle/>
          <a:p>
            <a:pPr algn="l" rtl="0">
              <a:buNone/>
            </a:pPr>
            <a:r>
              <a:rPr lang="en-US" sz="2400" dirty="0" smtClean="0"/>
              <a:t>     </a:t>
            </a:r>
            <a:r>
              <a:rPr lang="en-US" sz="2400" b="1" dirty="0" smtClean="0">
                <a:solidFill>
                  <a:srgbClr val="00B0F0"/>
                </a:solidFill>
              </a:rPr>
              <a:t>2. </a:t>
            </a:r>
            <a:r>
              <a:rPr lang="en-US" sz="2400" dirty="0" smtClean="0"/>
              <a:t>Other types of plasmids form a </a:t>
            </a:r>
            <a:r>
              <a:rPr lang="en-US" sz="2400" dirty="0" err="1" smtClean="0"/>
              <a:t>tubelike</a:t>
            </a:r>
            <a:r>
              <a:rPr lang="en-US" sz="2400" dirty="0" smtClean="0"/>
              <a:t> structure at the surface called a </a:t>
            </a:r>
            <a:r>
              <a:rPr lang="en-US" sz="2400" dirty="0" err="1" smtClean="0"/>
              <a:t>pilus</a:t>
            </a:r>
            <a:r>
              <a:rPr lang="en-US" sz="2400" dirty="0" smtClean="0"/>
              <a:t> that passes copies of the plasmid to other bacteria </a:t>
            </a:r>
            <a:r>
              <a:rPr lang="en-US" sz="2400" b="1" dirty="0" smtClean="0">
                <a:solidFill>
                  <a:srgbClr val="00B0F0"/>
                </a:solidFill>
              </a:rPr>
              <a:t>during conjugation</a:t>
            </a:r>
            <a:r>
              <a:rPr lang="en-US" sz="2400" dirty="0" smtClean="0"/>
              <a:t>, a process by which bacteria exchange genetic information.</a:t>
            </a:r>
            <a:endParaRPr lang="x-none" sz="2400" dirty="0" smtClean="0"/>
          </a:p>
          <a:p>
            <a:pPr algn="l" rtl="0"/>
            <a:endParaRPr lang="en-US" sz="2400" dirty="0" smtClean="0"/>
          </a:p>
          <a:p>
            <a:pPr algn="l" rtl="0"/>
            <a:r>
              <a:rPr lang="en-US" sz="2400" dirty="0" smtClean="0"/>
              <a:t>Plasmids have been shown to be </a:t>
            </a:r>
            <a:r>
              <a:rPr lang="en-US" sz="2400" b="1" dirty="0" smtClean="0">
                <a:solidFill>
                  <a:srgbClr val="00B0F0"/>
                </a:solidFill>
              </a:rPr>
              <a:t>instrumental in the transmission of special properties</a:t>
            </a:r>
            <a:r>
              <a:rPr lang="en-US" sz="2400" dirty="0" smtClean="0"/>
              <a:t>, such as antibiotic drug resistance, resistance to heavy metals, and virulence factors necessary for infection of animal or plant hosts. The ability to insert specific genes into plasmids have made them extremely useful tools in the fields of molecular biology and genetics, specifically in the area of </a:t>
            </a:r>
            <a:r>
              <a:rPr lang="en-US" sz="2400" b="1" dirty="0" smtClean="0">
                <a:solidFill>
                  <a:srgbClr val="00B0F0"/>
                </a:solidFill>
              </a:rPr>
              <a:t>genetic engineering.</a:t>
            </a:r>
            <a:endParaRPr lang="x-none" sz="2400" b="1" dirty="0" smtClean="0">
              <a:solidFill>
                <a:srgbClr val="00B0F0"/>
              </a:solidFill>
            </a:endParaRPr>
          </a:p>
          <a:p>
            <a:pPr algn="l" rtl="0"/>
            <a:endParaRPr lang="x-none"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err="1" smtClean="0">
                <a:solidFill>
                  <a:srgbClr val="FF0000"/>
                </a:solidFill>
              </a:rPr>
              <a:t>Endospores</a:t>
            </a:r>
            <a:endParaRPr lang="x-none" b="1" dirty="0">
              <a:solidFill>
                <a:srgbClr val="FF0000"/>
              </a:solidFill>
            </a:endParaRPr>
          </a:p>
        </p:txBody>
      </p:sp>
      <p:sp>
        <p:nvSpPr>
          <p:cNvPr id="3" name="عنصر نائب للمحتوى 2"/>
          <p:cNvSpPr>
            <a:spLocks noGrp="1"/>
          </p:cNvSpPr>
          <p:nvPr>
            <p:ph idx="1"/>
          </p:nvPr>
        </p:nvSpPr>
        <p:spPr/>
        <p:txBody>
          <a:bodyPr/>
          <a:lstStyle/>
          <a:p>
            <a:pPr algn="l" rtl="0"/>
            <a:r>
              <a:rPr lang="en-US" dirty="0" err="1" smtClean="0"/>
              <a:t>Endospores</a:t>
            </a:r>
            <a:r>
              <a:rPr lang="en-US" dirty="0" smtClean="0"/>
              <a:t> are bacterial </a:t>
            </a:r>
            <a:r>
              <a:rPr lang="en-US" b="1" dirty="0" smtClean="0">
                <a:solidFill>
                  <a:srgbClr val="00B050"/>
                </a:solidFill>
              </a:rPr>
              <a:t>survival structures</a:t>
            </a:r>
            <a:r>
              <a:rPr lang="en-US" dirty="0" smtClean="0"/>
              <a:t> that are </a:t>
            </a:r>
            <a:r>
              <a:rPr lang="en-US" b="1" dirty="0" smtClean="0">
                <a:solidFill>
                  <a:srgbClr val="00B050"/>
                </a:solidFill>
              </a:rPr>
              <a:t>highly resistant</a:t>
            </a:r>
            <a:r>
              <a:rPr lang="en-US" dirty="0" smtClean="0"/>
              <a:t> to many different types of chemical and environmental stresses and therefore enable the survival of bacteria in environments that would be lethal for these cells in their normal vegetative form.</a:t>
            </a:r>
            <a:endParaRPr lang="x-non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rPr>
              <a:t>Cell Morphology &amp; Shape of Bacteria</a:t>
            </a:r>
            <a:endParaRPr lang="x-none" b="1" dirty="0">
              <a:solidFill>
                <a:srgbClr val="FF0000"/>
              </a:solidFill>
            </a:endParaRPr>
          </a:p>
        </p:txBody>
      </p:sp>
      <p:sp>
        <p:nvSpPr>
          <p:cNvPr id="3" name="Content Placeholder 2"/>
          <p:cNvSpPr>
            <a:spLocks noGrp="1"/>
          </p:cNvSpPr>
          <p:nvPr>
            <p:ph idx="1"/>
          </p:nvPr>
        </p:nvSpPr>
        <p:spPr>
          <a:xfrm>
            <a:off x="457200" y="1600200"/>
            <a:ext cx="8382000" cy="4525963"/>
          </a:xfrm>
        </p:spPr>
        <p:txBody>
          <a:bodyPr/>
          <a:lstStyle/>
          <a:p>
            <a:pPr marL="514350" indent="-514350" algn="l" rtl="0">
              <a:buFont typeface="+mj-lt"/>
              <a:buAutoNum type="arabicPeriod"/>
            </a:pPr>
            <a:r>
              <a:rPr lang="en-US" b="1" dirty="0" err="1" smtClean="0">
                <a:solidFill>
                  <a:srgbClr val="00B050"/>
                </a:solidFill>
              </a:rPr>
              <a:t>Coccus</a:t>
            </a:r>
            <a:r>
              <a:rPr lang="en-US" dirty="0" smtClean="0"/>
              <a:t> (spherical): Streptococci, Staphylococci</a:t>
            </a:r>
          </a:p>
          <a:p>
            <a:pPr marL="514350" indent="-514350" algn="l" rtl="0">
              <a:buFont typeface="+mj-lt"/>
              <a:buAutoNum type="arabicPeriod"/>
            </a:pPr>
            <a:r>
              <a:rPr lang="en-US" b="1" dirty="0" smtClean="0">
                <a:solidFill>
                  <a:srgbClr val="00B050"/>
                </a:solidFill>
              </a:rPr>
              <a:t>Bacillus</a:t>
            </a:r>
            <a:r>
              <a:rPr lang="en-US" dirty="0" smtClean="0"/>
              <a:t> (rod-like): </a:t>
            </a:r>
            <a:r>
              <a:rPr lang="en-US" i="1" dirty="0" err="1" smtClean="0"/>
              <a:t>Enterobacteriacea</a:t>
            </a:r>
            <a:r>
              <a:rPr lang="en-US" i="1" dirty="0" smtClean="0"/>
              <a:t> spp.</a:t>
            </a:r>
          </a:p>
          <a:p>
            <a:pPr marL="514350" indent="-514350" algn="l" rtl="0">
              <a:buFont typeface="+mj-lt"/>
              <a:buAutoNum type="arabicPeriod"/>
            </a:pPr>
            <a:r>
              <a:rPr lang="en-US" b="1" dirty="0" err="1" smtClean="0">
                <a:solidFill>
                  <a:srgbClr val="00B050"/>
                </a:solidFill>
              </a:rPr>
              <a:t>Spirillum</a:t>
            </a:r>
            <a:r>
              <a:rPr lang="en-US" b="1" dirty="0" smtClean="0"/>
              <a:t> </a:t>
            </a:r>
            <a:r>
              <a:rPr lang="en-US" dirty="0" smtClean="0"/>
              <a:t>(spiral): </a:t>
            </a:r>
            <a:r>
              <a:rPr lang="en-US" i="1" dirty="0" err="1" smtClean="0"/>
              <a:t>Treponema</a:t>
            </a:r>
            <a:r>
              <a:rPr lang="en-US" i="1" dirty="0" smtClean="0"/>
              <a:t> spp.</a:t>
            </a:r>
            <a:endParaRPr lang="en-US" b="1" i="1" dirty="0" smtClean="0"/>
          </a:p>
          <a:p>
            <a:pPr marL="514350" indent="-514350" algn="l" rtl="0">
              <a:buNone/>
            </a:pPr>
            <a:endParaRPr lang="en-US" dirty="0" smtClean="0"/>
          </a:p>
          <a:p>
            <a:pPr algn="r" rtl="0"/>
            <a:endParaRPr lang="x-none" dirty="0"/>
          </a:p>
        </p:txBody>
      </p:sp>
      <p:pic>
        <p:nvPicPr>
          <p:cNvPr id="7" name="Picture 2" descr="C:\Users\zozo\Desktop\Medical Microbiology CLS 212\bacteria.jpg"/>
          <p:cNvPicPr>
            <a:picLocks noChangeAspect="1" noChangeArrowheads="1"/>
          </p:cNvPicPr>
          <p:nvPr/>
        </p:nvPicPr>
        <p:blipFill>
          <a:blip r:embed="rId2" cstate="print"/>
          <a:srcRect/>
          <a:stretch>
            <a:fillRect/>
          </a:stretch>
        </p:blipFill>
        <p:spPr bwMode="auto">
          <a:xfrm>
            <a:off x="3505200" y="3810000"/>
            <a:ext cx="523875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60px-Bacterial_morphology_diagram_svg.png"/>
          <p:cNvPicPr>
            <a:picLocks noGrp="1" noChangeAspect="1"/>
          </p:cNvPicPr>
          <p:nvPr>
            <p:ph idx="1"/>
          </p:nvPr>
        </p:nvPicPr>
        <p:blipFill>
          <a:blip r:embed="rId2" cstate="print"/>
          <a:stretch>
            <a:fillRect/>
          </a:stretch>
        </p:blipFill>
        <p:spPr>
          <a:xfrm>
            <a:off x="987510" y="228601"/>
            <a:ext cx="7166918" cy="66294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rokaryoteshapes.jpg"/>
          <p:cNvPicPr>
            <a:picLocks noGrp="1" noChangeAspect="1"/>
          </p:cNvPicPr>
          <p:nvPr>
            <p:ph idx="1"/>
          </p:nvPr>
        </p:nvPicPr>
        <p:blipFill>
          <a:blip r:embed="rId2" cstate="print"/>
          <a:stretch>
            <a:fillRect/>
          </a:stretch>
        </p:blipFill>
        <p:spPr>
          <a:xfrm>
            <a:off x="1447799" y="297078"/>
            <a:ext cx="6629401" cy="611186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solidFill>
                  <a:srgbClr val="FF0000"/>
                </a:solidFill>
              </a:rPr>
              <a:t>Introduction</a:t>
            </a:r>
            <a:endParaRPr lang="en-US" b="1" dirty="0">
              <a:solidFill>
                <a:srgbClr val="FF0000"/>
              </a:solidFill>
            </a:endParaRPr>
          </a:p>
        </p:txBody>
      </p:sp>
      <p:sp>
        <p:nvSpPr>
          <p:cNvPr id="3" name="Content Placeholder 2"/>
          <p:cNvSpPr>
            <a:spLocks noGrp="1"/>
          </p:cNvSpPr>
          <p:nvPr>
            <p:ph idx="1"/>
          </p:nvPr>
        </p:nvSpPr>
        <p:spPr>
          <a:xfrm>
            <a:off x="457200" y="1371600"/>
            <a:ext cx="8229600" cy="4754563"/>
          </a:xfrm>
        </p:spPr>
        <p:txBody>
          <a:bodyPr>
            <a:normAutofit/>
          </a:bodyPr>
          <a:lstStyle/>
          <a:p>
            <a:pPr algn="l" rtl="0"/>
            <a:endParaRPr lang="en-US" sz="2400" b="1" dirty="0" smtClean="0">
              <a:solidFill>
                <a:srgbClr val="0033CC"/>
              </a:solidFill>
            </a:endParaRPr>
          </a:p>
          <a:p>
            <a:pPr algn="l" rtl="0">
              <a:lnSpc>
                <a:spcPct val="150000"/>
              </a:lnSpc>
            </a:pPr>
            <a:r>
              <a:rPr lang="en-US" sz="2400" b="1" dirty="0" smtClean="0">
                <a:solidFill>
                  <a:srgbClr val="00B050"/>
                </a:solidFill>
              </a:rPr>
              <a:t>Bacteriology</a:t>
            </a:r>
            <a:endParaRPr lang="en-US" sz="2400" b="1" dirty="0">
              <a:solidFill>
                <a:srgbClr val="0033CC"/>
              </a:solidFill>
            </a:endParaRPr>
          </a:p>
          <a:p>
            <a:pPr algn="l" rtl="0">
              <a:lnSpc>
                <a:spcPct val="150000"/>
              </a:lnSpc>
            </a:pPr>
            <a:r>
              <a:rPr lang="en-US" sz="2400" b="1" dirty="0" smtClean="0">
                <a:solidFill>
                  <a:srgbClr val="0D0D0D"/>
                </a:solidFill>
              </a:rPr>
              <a:t>Bacteria</a:t>
            </a:r>
            <a:r>
              <a:rPr lang="en-US" sz="2400" b="1" dirty="0" smtClean="0">
                <a:solidFill>
                  <a:srgbClr val="0033CC"/>
                </a:solidFill>
              </a:rPr>
              <a:t> </a:t>
            </a:r>
            <a:r>
              <a:rPr lang="en-US" sz="2400" b="1" dirty="0" smtClean="0">
                <a:solidFill>
                  <a:srgbClr val="008000"/>
                </a:solidFill>
              </a:rPr>
              <a:t>(plural), </a:t>
            </a:r>
            <a:r>
              <a:rPr lang="en-US" sz="2400" b="1" dirty="0" smtClean="0">
                <a:solidFill>
                  <a:srgbClr val="0D0D0D"/>
                </a:solidFill>
              </a:rPr>
              <a:t>Bacterium</a:t>
            </a:r>
            <a:r>
              <a:rPr lang="en-US" sz="2400" b="1" dirty="0" smtClean="0">
                <a:solidFill>
                  <a:srgbClr val="0033CC"/>
                </a:solidFill>
              </a:rPr>
              <a:t> </a:t>
            </a:r>
            <a:r>
              <a:rPr lang="en-US" sz="2400" b="1" dirty="0" smtClean="0">
                <a:solidFill>
                  <a:srgbClr val="008000"/>
                </a:solidFill>
              </a:rPr>
              <a:t>(singular).</a:t>
            </a:r>
          </a:p>
          <a:p>
            <a:pPr algn="l" rtl="0">
              <a:lnSpc>
                <a:spcPct val="150000"/>
              </a:lnSpc>
            </a:pPr>
            <a:r>
              <a:rPr lang="en-US" sz="2400" dirty="0" smtClean="0"/>
              <a:t>Bacteria are unicellular microscopic prokaryotes.</a:t>
            </a:r>
          </a:p>
          <a:p>
            <a:pPr algn="l" rtl="0">
              <a:lnSpc>
                <a:spcPct val="150000"/>
              </a:lnSpc>
            </a:pPr>
            <a:r>
              <a:rPr lang="en-US" sz="2400" dirty="0" smtClean="0"/>
              <a:t>Bacteria are vital in recycling nutrients such as the fixation of nitrogen from the atmosphere and decomposition of dead organic materials but also can cause disease to our body .</a:t>
            </a:r>
          </a:p>
          <a:p>
            <a:pPr algn="l" rtl="0">
              <a:lnSpc>
                <a:spcPct val="150000"/>
              </a:lnSpc>
            </a:pPr>
            <a:endParaRPr lang="en-US" sz="2400" dirty="0"/>
          </a:p>
        </p:txBody>
      </p:sp>
    </p:spTree>
    <p:extLst>
      <p:ext uri="{BB962C8B-B14F-4D97-AF65-F5344CB8AC3E}">
        <p14:creationId xmlns:p14="http://schemas.microsoft.com/office/powerpoint/2010/main" val="22647921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x-none"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Bacterial cells replicate asexually by a process called: </a:t>
            </a:r>
          </a:p>
          <a:p>
            <a:pPr algn="l" rtl="0">
              <a:buNone/>
            </a:pPr>
            <a:r>
              <a:rPr lang="en-US" sz="2400" b="1" dirty="0" smtClean="0">
                <a:solidFill>
                  <a:srgbClr val="0033CC"/>
                </a:solidFill>
              </a:rPr>
              <a:t>     Binary Fission.</a:t>
            </a:r>
            <a:r>
              <a:rPr lang="en-US" sz="2400" dirty="0" smtClean="0">
                <a:solidFill>
                  <a:srgbClr val="0033CC"/>
                </a:solidFill>
              </a:rPr>
              <a:t> </a:t>
            </a:r>
            <a:endParaRPr lang="en-US" sz="2400" dirty="0">
              <a:solidFill>
                <a:srgbClr val="0033CC"/>
              </a:solidFill>
            </a:endParaRPr>
          </a:p>
          <a:p>
            <a:pPr algn="l" rtl="0">
              <a:buNone/>
            </a:pPr>
            <a:endParaRPr lang="en-US" sz="2400" dirty="0" smtClean="0">
              <a:solidFill>
                <a:srgbClr val="0033CC"/>
              </a:solidFill>
            </a:endParaRPr>
          </a:p>
          <a:p>
            <a:pPr algn="l" rtl="0"/>
            <a:r>
              <a:rPr lang="en-US" sz="2400" dirty="0" smtClean="0"/>
              <a:t>One cell doubles in size and splits in half to produce two identical daughter cells. These daughter cells can then double in size again to produce four sibling cells and these to produce eight, and so on.</a:t>
            </a:r>
          </a:p>
          <a:p>
            <a:pPr algn="l" rtl="0"/>
            <a:endParaRPr lang="en-US" sz="2400" dirty="0" smtClean="0"/>
          </a:p>
          <a:p>
            <a:pPr algn="l" rtl="0"/>
            <a:r>
              <a:rPr lang="en-US" sz="2400" b="1" dirty="0" smtClean="0">
                <a:solidFill>
                  <a:srgbClr val="00B050"/>
                </a:solidFill>
              </a:rPr>
              <a:t>Doubling Time: </a:t>
            </a:r>
            <a:r>
              <a:rPr lang="en-US" sz="2400" dirty="0" smtClean="0"/>
              <a:t>the time it takes for a bacterial cell to grow and divide in two.</a:t>
            </a:r>
            <a:endParaRPr lang="en-US" sz="2400" dirty="0" smtClean="0">
              <a:solidFill>
                <a:srgbClr val="0033CC"/>
              </a:solidFill>
            </a:endParaRPr>
          </a:p>
        </p:txBody>
      </p:sp>
    </p:spTree>
    <p:extLst>
      <p:ext uri="{BB962C8B-B14F-4D97-AF65-F5344CB8AC3E}">
        <p14:creationId xmlns:p14="http://schemas.microsoft.com/office/powerpoint/2010/main" val="28215458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infission40.jpg"/>
          <p:cNvPicPr>
            <a:picLocks noGrp="1" noChangeAspect="1"/>
          </p:cNvPicPr>
          <p:nvPr>
            <p:ph idx="1"/>
          </p:nvPr>
        </p:nvPicPr>
        <p:blipFill>
          <a:blip r:embed="rId2" cstate="print"/>
          <a:srcRect l="2764" t="2505" r="3252" b="4482"/>
          <a:stretch>
            <a:fillRect/>
          </a:stretch>
        </p:blipFill>
        <p:spPr>
          <a:xfrm>
            <a:off x="1752600" y="152400"/>
            <a:ext cx="5334000" cy="6510618"/>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x-none" dirty="0"/>
          </a:p>
        </p:txBody>
      </p:sp>
      <p:sp>
        <p:nvSpPr>
          <p:cNvPr id="3" name="Content Placeholder 2"/>
          <p:cNvSpPr>
            <a:spLocks noGrp="1"/>
          </p:cNvSpPr>
          <p:nvPr>
            <p:ph idx="1"/>
          </p:nvPr>
        </p:nvSpPr>
        <p:spPr>
          <a:xfrm>
            <a:off x="457200" y="1600200"/>
            <a:ext cx="8229600" cy="4678363"/>
          </a:xfrm>
        </p:spPr>
        <p:txBody>
          <a:bodyPr>
            <a:normAutofit lnSpcReduction="10000"/>
          </a:bodyPr>
          <a:lstStyle/>
          <a:p>
            <a:pPr algn="l" rtl="0">
              <a:buNone/>
            </a:pPr>
            <a:r>
              <a:rPr lang="en-US" sz="2400" dirty="0" smtClean="0"/>
              <a:t>     </a:t>
            </a:r>
            <a:r>
              <a:rPr lang="en-US" sz="2400" b="1" dirty="0" smtClean="0"/>
              <a:t>DNA                             RNA                              DNA (and proteins)</a:t>
            </a:r>
            <a:endParaRPr lang="en-US" sz="2400" dirty="0" smtClean="0"/>
          </a:p>
          <a:p>
            <a:pPr algn="l" rtl="0"/>
            <a:endParaRPr lang="en-US" sz="2400" dirty="0" smtClean="0"/>
          </a:p>
          <a:p>
            <a:pPr algn="l" rtl="0"/>
            <a:r>
              <a:rPr lang="en-US" sz="2400" dirty="0" smtClean="0"/>
              <a:t>The cytoplasm of a bacterial cell contains the </a:t>
            </a:r>
            <a:r>
              <a:rPr lang="en-US" sz="2400" b="1" dirty="0" smtClean="0">
                <a:solidFill>
                  <a:srgbClr val="00B0F0"/>
                </a:solidFill>
              </a:rPr>
              <a:t>DNA molecules </a:t>
            </a:r>
            <a:r>
              <a:rPr lang="en-US" sz="2400" dirty="0" smtClean="0"/>
              <a:t>that make up the bacterial genome, the </a:t>
            </a:r>
            <a:r>
              <a:rPr lang="en-US" sz="2400" b="1" dirty="0" smtClean="0">
                <a:solidFill>
                  <a:srgbClr val="00B0F0"/>
                </a:solidFill>
              </a:rPr>
              <a:t>transcriptional machinery</a:t>
            </a:r>
            <a:r>
              <a:rPr lang="en-US" sz="2400" dirty="0" smtClean="0"/>
              <a:t> that copies DNA into ribonucleic acid (RNA), and the </a:t>
            </a:r>
            <a:r>
              <a:rPr lang="en-US" sz="2400" b="1" dirty="0" err="1" smtClean="0">
                <a:solidFill>
                  <a:srgbClr val="00B0F0"/>
                </a:solidFill>
              </a:rPr>
              <a:t>ribosomes</a:t>
            </a:r>
            <a:r>
              <a:rPr lang="en-US" sz="2400" b="1" dirty="0" smtClean="0">
                <a:solidFill>
                  <a:srgbClr val="00B0F0"/>
                </a:solidFill>
              </a:rPr>
              <a:t> </a:t>
            </a:r>
            <a:r>
              <a:rPr lang="en-US" sz="2400" dirty="0" smtClean="0"/>
              <a:t>that translate the messenger RNA information into protein</a:t>
            </a:r>
            <a:r>
              <a:rPr lang="en-US" sz="2400" b="1" dirty="0" smtClean="0"/>
              <a:t> </a:t>
            </a:r>
            <a:r>
              <a:rPr lang="en-US" sz="2400" dirty="0" smtClean="0"/>
              <a:t>sequence. </a:t>
            </a:r>
          </a:p>
          <a:p>
            <a:pPr algn="l" rtl="0"/>
            <a:r>
              <a:rPr lang="en-US" sz="2400" dirty="0" smtClean="0"/>
              <a:t>Since there is no nucleus, all of these processes occur simultaneously. The </a:t>
            </a:r>
            <a:r>
              <a:rPr lang="en-US" sz="2400" b="1" dirty="0" smtClean="0">
                <a:solidFill>
                  <a:srgbClr val="00B050"/>
                </a:solidFill>
              </a:rPr>
              <a:t>rapid growth rate</a:t>
            </a:r>
            <a:r>
              <a:rPr lang="en-US" sz="2400" dirty="0" smtClean="0"/>
              <a:t> of the bacterial cell </a:t>
            </a:r>
            <a:r>
              <a:rPr lang="en-US" sz="2400" b="1" dirty="0" smtClean="0">
                <a:solidFill>
                  <a:srgbClr val="00B050"/>
                </a:solidFill>
              </a:rPr>
              <a:t>requires</a:t>
            </a:r>
            <a:r>
              <a:rPr lang="en-US" sz="2400" dirty="0" smtClean="0"/>
              <a:t> constant DNA replication and ways to segregate the two new chromosomes</a:t>
            </a:r>
            <a:r>
              <a:rPr lang="en-US" sz="2400" b="1" dirty="0" smtClean="0"/>
              <a:t> </a:t>
            </a:r>
            <a:r>
              <a:rPr lang="en-US" sz="2400" dirty="0" smtClean="0"/>
              <a:t>into the two daughter cells without tangling them.</a:t>
            </a:r>
          </a:p>
          <a:p>
            <a:pPr algn="l" rtl="0">
              <a:buNone/>
            </a:pPr>
            <a:endParaRPr lang="x-none" dirty="0"/>
          </a:p>
        </p:txBody>
      </p:sp>
      <p:cxnSp>
        <p:nvCxnSpPr>
          <p:cNvPr id="5" name="Straight Arrow Connector 4"/>
          <p:cNvCxnSpPr/>
          <p:nvPr/>
        </p:nvCxnSpPr>
        <p:spPr>
          <a:xfrm>
            <a:off x="1676400" y="1828800"/>
            <a:ext cx="1600200" cy="158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a:off x="4114800" y="1828800"/>
            <a:ext cx="17526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371600"/>
            <a:ext cx="1447800" cy="369332"/>
          </a:xfrm>
          <a:prstGeom prst="rect">
            <a:avLst/>
          </a:prstGeom>
          <a:noFill/>
        </p:spPr>
        <p:txBody>
          <a:bodyPr wrap="square" rtlCol="0">
            <a:spAutoFit/>
          </a:bodyPr>
          <a:lstStyle/>
          <a:p>
            <a:pPr algn="l" rtl="0"/>
            <a:r>
              <a:rPr lang="en-US" b="1" dirty="0" smtClean="0">
                <a:solidFill>
                  <a:srgbClr val="00B050"/>
                </a:solidFill>
              </a:rPr>
              <a:t>transcription</a:t>
            </a:r>
            <a:endParaRPr lang="en-US" b="1" dirty="0">
              <a:solidFill>
                <a:srgbClr val="00B050"/>
              </a:solidFill>
            </a:endParaRPr>
          </a:p>
        </p:txBody>
      </p:sp>
      <p:sp>
        <p:nvSpPr>
          <p:cNvPr id="9" name="TextBox 8"/>
          <p:cNvSpPr txBox="1"/>
          <p:nvPr/>
        </p:nvSpPr>
        <p:spPr>
          <a:xfrm>
            <a:off x="4343400" y="1371600"/>
            <a:ext cx="1371600" cy="923330"/>
          </a:xfrm>
          <a:prstGeom prst="rect">
            <a:avLst/>
          </a:prstGeom>
          <a:noFill/>
        </p:spPr>
        <p:txBody>
          <a:bodyPr wrap="square" rtlCol="0">
            <a:spAutoFit/>
          </a:bodyPr>
          <a:lstStyle/>
          <a:p>
            <a:pPr algn="l" rtl="0"/>
            <a:r>
              <a:rPr lang="en-US" b="1" dirty="0" smtClean="0">
                <a:solidFill>
                  <a:srgbClr val="00B050"/>
                </a:solidFill>
              </a:rPr>
              <a:t>translation</a:t>
            </a:r>
          </a:p>
          <a:p>
            <a:pPr algn="l" rtl="0"/>
            <a:endParaRPr lang="en-US" b="1" dirty="0" smtClean="0">
              <a:solidFill>
                <a:srgbClr val="00B050"/>
              </a:solidFill>
            </a:endParaRPr>
          </a:p>
          <a:p>
            <a:pPr algn="l" rtl="0"/>
            <a:r>
              <a:rPr lang="en-US" b="1" dirty="0" smtClean="0">
                <a:solidFill>
                  <a:srgbClr val="00B050"/>
                </a:solidFill>
              </a:rPr>
              <a:t>(</a:t>
            </a:r>
            <a:r>
              <a:rPr lang="en-US" b="1" dirty="0" err="1" smtClean="0">
                <a:solidFill>
                  <a:srgbClr val="00B050"/>
                </a:solidFill>
              </a:rPr>
              <a:t>Ribosomes</a:t>
            </a:r>
            <a:r>
              <a:rPr lang="en-US" b="1" dirty="0" smtClean="0">
                <a:solidFill>
                  <a:srgbClr val="00B050"/>
                </a:solidFill>
              </a:rPr>
              <a:t>)</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6000" b="1" dirty="0" smtClean="0">
                <a:solidFill>
                  <a:srgbClr val="FF0000"/>
                </a:solidFill>
              </a:rPr>
              <a:t>Microbial Growth</a:t>
            </a:r>
            <a:endParaRPr lang="x-none" sz="6000" b="1" dirty="0">
              <a:solidFill>
                <a:srgbClr val="FF0000"/>
              </a:solidFill>
            </a:endParaRPr>
          </a:p>
        </p:txBody>
      </p:sp>
      <p:sp>
        <p:nvSpPr>
          <p:cNvPr id="3" name="Subtitle 2"/>
          <p:cNvSpPr>
            <a:spLocks noGrp="1"/>
          </p:cNvSpPr>
          <p:nvPr>
            <p:ph type="subTitle" idx="1"/>
          </p:nvPr>
        </p:nvSpPr>
        <p:spPr/>
        <p:txBody>
          <a:bodyPr/>
          <a:lstStyle/>
          <a:p>
            <a:pPr rtl="0"/>
            <a:r>
              <a:rPr lang="en-US" b="1" dirty="0" smtClean="0">
                <a:solidFill>
                  <a:srgbClr val="0070C0"/>
                </a:solidFill>
              </a:rPr>
              <a:t>CLS 212: Medical Microbiology</a:t>
            </a:r>
          </a:p>
        </p:txBody>
      </p:sp>
    </p:spTree>
    <p:extLst>
      <p:ext uri="{BB962C8B-B14F-4D97-AF65-F5344CB8AC3E}">
        <p14:creationId xmlns:p14="http://schemas.microsoft.com/office/powerpoint/2010/main" val="4014859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GB" b="1" dirty="0" smtClean="0">
                <a:solidFill>
                  <a:srgbClr val="FF0000"/>
                </a:solidFill>
              </a:rPr>
              <a:t>Factors Affecting Microbial Growth</a:t>
            </a:r>
            <a:endParaRPr lang="x-none" dirty="0">
              <a:solidFill>
                <a:srgbClr val="FF0000"/>
              </a:solidFill>
            </a:endParaRPr>
          </a:p>
        </p:txBody>
      </p:sp>
      <p:sp>
        <p:nvSpPr>
          <p:cNvPr id="3" name="Content Placeholder 2"/>
          <p:cNvSpPr>
            <a:spLocks noGrp="1"/>
          </p:cNvSpPr>
          <p:nvPr>
            <p:ph idx="1"/>
          </p:nvPr>
        </p:nvSpPr>
        <p:spPr>
          <a:xfrm>
            <a:off x="457200" y="1600200"/>
            <a:ext cx="8229600" cy="4900634"/>
          </a:xfrm>
        </p:spPr>
        <p:txBody>
          <a:bodyPr>
            <a:normAutofit fontScale="85000" lnSpcReduction="20000"/>
          </a:bodyPr>
          <a:lstStyle/>
          <a:p>
            <a:pPr algn="l" rtl="0"/>
            <a:r>
              <a:rPr lang="en-GB" dirty="0" smtClean="0"/>
              <a:t>There </a:t>
            </a:r>
            <a:r>
              <a:rPr lang="en-GB" dirty="0"/>
              <a:t>are some factors that affect and control the growth of microorganisms around us, in hospitals, in the laboratory, and in industrial settings. </a:t>
            </a:r>
            <a:r>
              <a:rPr lang="en-GB" b="1" dirty="0">
                <a:solidFill>
                  <a:srgbClr val="00B050"/>
                </a:solidFill>
              </a:rPr>
              <a:t>These factors are: </a:t>
            </a:r>
            <a:endParaRPr lang="en-GB" b="1" dirty="0" smtClean="0">
              <a:solidFill>
                <a:srgbClr val="00B050"/>
              </a:solidFill>
            </a:endParaRPr>
          </a:p>
          <a:p>
            <a:pPr algn="l" rtl="0"/>
            <a:endParaRPr lang="en-US" dirty="0"/>
          </a:p>
          <a:p>
            <a:pPr marL="514350" lvl="0" indent="-514350" algn="l" rtl="0">
              <a:buFont typeface="+mj-lt"/>
              <a:buAutoNum type="arabicPeriod"/>
            </a:pPr>
            <a:r>
              <a:rPr lang="en-GB" b="1" dirty="0">
                <a:solidFill>
                  <a:srgbClr val="0070C0"/>
                </a:solidFill>
              </a:rPr>
              <a:t>Availability of </a:t>
            </a:r>
            <a:r>
              <a:rPr lang="en-GB" b="1" dirty="0" smtClean="0">
                <a:solidFill>
                  <a:srgbClr val="0070C0"/>
                </a:solidFill>
              </a:rPr>
              <a:t>Nutrients</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Moisture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Temperature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pH</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Osmotic </a:t>
            </a:r>
            <a:r>
              <a:rPr lang="en-GB" b="1" dirty="0">
                <a:solidFill>
                  <a:srgbClr val="0070C0"/>
                </a:solidFill>
              </a:rPr>
              <a:t>Pressure and </a:t>
            </a:r>
            <a:r>
              <a:rPr lang="en-GB" b="1" dirty="0" smtClean="0">
                <a:solidFill>
                  <a:srgbClr val="0070C0"/>
                </a:solidFill>
              </a:rPr>
              <a:t>Salinity</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Atmospheric Pressure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Gaseous </a:t>
            </a:r>
            <a:r>
              <a:rPr lang="en-GB" b="1" dirty="0">
                <a:solidFill>
                  <a:srgbClr val="0070C0"/>
                </a:solidFill>
              </a:rPr>
              <a:t>Atmosphere </a:t>
            </a:r>
            <a:endParaRPr lang="en-US" b="1" dirty="0">
              <a:solidFill>
                <a:srgbClr val="0070C0"/>
              </a:solidFill>
            </a:endParaRPr>
          </a:p>
          <a:p>
            <a:pPr algn="l" rtl="0"/>
            <a:endParaRPr lang="x-none" dirty="0"/>
          </a:p>
        </p:txBody>
      </p:sp>
    </p:spTree>
    <p:extLst>
      <p:ext uri="{BB962C8B-B14F-4D97-AF65-F5344CB8AC3E}">
        <p14:creationId xmlns:p14="http://schemas.microsoft.com/office/powerpoint/2010/main" val="36073650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Availability of Nutrients</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Nutrients </a:t>
            </a:r>
            <a:r>
              <a:rPr lang="en-GB" dirty="0"/>
              <a:t>are crucial for microorganisms to survive in the environment. </a:t>
            </a:r>
            <a:endParaRPr lang="en-US" dirty="0"/>
          </a:p>
          <a:p>
            <a:pPr lvl="0" algn="l" rtl="0"/>
            <a:endParaRPr lang="x-none" dirty="0" smtClean="0"/>
          </a:p>
          <a:p>
            <a:pPr lvl="0" algn="l" rtl="0"/>
            <a:r>
              <a:rPr lang="en-GB" dirty="0" smtClean="0"/>
              <a:t>These </a:t>
            </a:r>
            <a:r>
              <a:rPr lang="en-GB" dirty="0"/>
              <a:t>nutrients are </a:t>
            </a:r>
            <a:r>
              <a:rPr lang="en-GB" b="1" dirty="0">
                <a:solidFill>
                  <a:srgbClr val="0070C0"/>
                </a:solidFill>
              </a:rPr>
              <a:t>chemicals</a:t>
            </a:r>
            <a:r>
              <a:rPr lang="en-GB" dirty="0"/>
              <a:t> that can be broken into essential elements like: carbon, oxygen, hydrogen, nitrogen, sodium, potassium, calcium, iron, ext... which are required for growth.</a:t>
            </a:r>
            <a:endParaRPr lang="en-US" dirty="0"/>
          </a:p>
          <a:p>
            <a:pPr algn="l"/>
            <a:endParaRPr lang="x-none" dirty="0"/>
          </a:p>
        </p:txBody>
      </p:sp>
    </p:spTree>
    <p:extLst>
      <p:ext uri="{BB962C8B-B14F-4D97-AF65-F5344CB8AC3E}">
        <p14:creationId xmlns:p14="http://schemas.microsoft.com/office/powerpoint/2010/main" val="30308907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Moisture</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All </a:t>
            </a:r>
            <a:r>
              <a:rPr lang="en-GB" dirty="0"/>
              <a:t>organisms on planet need </a:t>
            </a:r>
            <a:r>
              <a:rPr lang="en-GB" b="1" dirty="0">
                <a:solidFill>
                  <a:srgbClr val="0070C0"/>
                </a:solidFill>
              </a:rPr>
              <a:t>water</a:t>
            </a:r>
            <a:r>
              <a:rPr lang="en-GB" dirty="0"/>
              <a:t> for their metabolic processes and most will die if moisture is too little.</a:t>
            </a:r>
            <a:endParaRPr lang="en-US" dirty="0"/>
          </a:p>
          <a:p>
            <a:pPr lvl="0" algn="l" rtl="0"/>
            <a:endParaRPr lang="x-none" dirty="0" smtClean="0"/>
          </a:p>
          <a:p>
            <a:pPr lvl="0" algn="l" rtl="0"/>
            <a:r>
              <a:rPr lang="en-GB" dirty="0" smtClean="0"/>
              <a:t>Some </a:t>
            </a:r>
            <a:r>
              <a:rPr lang="en-GB" dirty="0"/>
              <a:t>bacteria and parasites can stay dormant in </a:t>
            </a:r>
            <a:r>
              <a:rPr lang="en-GB" dirty="0" err="1" smtClean="0"/>
              <a:t>endospores</a:t>
            </a:r>
            <a:r>
              <a:rPr lang="en-GB" dirty="0" smtClean="0"/>
              <a:t> </a:t>
            </a:r>
            <a:r>
              <a:rPr lang="en-GB" dirty="0"/>
              <a:t>and cysts until moisture is available for their growth.</a:t>
            </a:r>
            <a:endParaRPr lang="en-US" dirty="0"/>
          </a:p>
          <a:p>
            <a:pPr algn="l"/>
            <a:endParaRPr lang="x-none" dirty="0"/>
          </a:p>
        </p:txBody>
      </p:sp>
    </p:spTree>
    <p:extLst>
      <p:ext uri="{BB962C8B-B14F-4D97-AF65-F5344CB8AC3E}">
        <p14:creationId xmlns:p14="http://schemas.microsoft.com/office/powerpoint/2010/main" val="22706717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pPr rtl="0"/>
            <a:r>
              <a:rPr lang="en-GB" b="1" dirty="0" smtClean="0">
                <a:solidFill>
                  <a:srgbClr val="FF0000"/>
                </a:solidFill>
              </a:rPr>
              <a:t>Temperature</a:t>
            </a:r>
            <a:endParaRPr lang="x-none" dirty="0">
              <a:solidFill>
                <a:srgbClr val="FF0000"/>
              </a:solidFill>
            </a:endParaRPr>
          </a:p>
        </p:txBody>
      </p:sp>
      <p:sp>
        <p:nvSpPr>
          <p:cNvPr id="3" name="Content Placeholder 2"/>
          <p:cNvSpPr>
            <a:spLocks noGrp="1"/>
          </p:cNvSpPr>
          <p:nvPr>
            <p:ph idx="1"/>
          </p:nvPr>
        </p:nvSpPr>
        <p:spPr>
          <a:xfrm>
            <a:off x="0" y="980728"/>
            <a:ext cx="8829676" cy="5662982"/>
          </a:xfrm>
        </p:spPr>
        <p:txBody>
          <a:bodyPr>
            <a:noAutofit/>
          </a:bodyPr>
          <a:lstStyle/>
          <a:p>
            <a:pPr lvl="0" algn="l" rtl="0"/>
            <a:r>
              <a:rPr lang="en-GB" sz="2400" b="1" dirty="0" smtClean="0"/>
              <a:t>Microorganisms </a:t>
            </a:r>
            <a:r>
              <a:rPr lang="en-GB" sz="2400" b="1" dirty="0"/>
              <a:t>have </a:t>
            </a:r>
            <a:r>
              <a:rPr lang="en-GB" sz="2400" b="1" dirty="0">
                <a:solidFill>
                  <a:srgbClr val="0070C0"/>
                </a:solidFill>
              </a:rPr>
              <a:t>optimum temperature </a:t>
            </a:r>
            <a:r>
              <a:rPr lang="en-GB" sz="2400" b="1" dirty="0"/>
              <a:t>required for growth, this </a:t>
            </a:r>
            <a:r>
              <a:rPr lang="en-GB" sz="2400" b="1" dirty="0" smtClean="0"/>
              <a:t>temperature </a:t>
            </a:r>
            <a:r>
              <a:rPr lang="en-GB" sz="2400" b="1" dirty="0"/>
              <a:t>depends on their enzymes.</a:t>
            </a:r>
            <a:endParaRPr lang="en-US" sz="2400" b="1" dirty="0"/>
          </a:p>
          <a:p>
            <a:pPr lvl="0" algn="l" rtl="0"/>
            <a:r>
              <a:rPr lang="en-GB" sz="2400" b="1" dirty="0"/>
              <a:t>The temperature (which ranges from minimum to maximum growth temp.) is different from one organism to another. </a:t>
            </a:r>
            <a:endParaRPr lang="en-US" sz="2400" b="1" dirty="0"/>
          </a:p>
          <a:p>
            <a:pPr marL="0" lvl="0" indent="0" algn="l" rtl="0">
              <a:buNone/>
            </a:pPr>
            <a:endParaRPr lang="en-GB" sz="2400" b="1" dirty="0" smtClean="0"/>
          </a:p>
          <a:p>
            <a:pPr marL="0" lvl="0" indent="0" algn="l" rtl="0">
              <a:buNone/>
            </a:pPr>
            <a:endParaRPr lang="en-GB" sz="2400" b="1" dirty="0" smtClean="0"/>
          </a:p>
          <a:p>
            <a:pPr algn="l" rtl="0"/>
            <a:r>
              <a:rPr lang="en-GB" sz="2400" b="1" dirty="0" smtClean="0">
                <a:solidFill>
                  <a:srgbClr val="0070C0"/>
                </a:solidFill>
              </a:rPr>
              <a:t>Microorganisms </a:t>
            </a:r>
            <a:r>
              <a:rPr lang="en-GB" sz="2400" b="1" dirty="0">
                <a:solidFill>
                  <a:srgbClr val="0070C0"/>
                </a:solidFill>
              </a:rPr>
              <a:t>can be classified according to their preferred temp. into</a:t>
            </a:r>
            <a:r>
              <a:rPr lang="en-GB" sz="2400" b="1" dirty="0" smtClean="0">
                <a:solidFill>
                  <a:srgbClr val="0070C0"/>
                </a:solidFill>
              </a:rPr>
              <a:t>: </a:t>
            </a:r>
            <a:r>
              <a:rPr lang="en-GB" sz="2400" b="1" dirty="0">
                <a:solidFill>
                  <a:srgbClr val="00B050"/>
                </a:solidFill>
              </a:rPr>
              <a:t>:</a:t>
            </a:r>
            <a:r>
              <a:rPr lang="en-GB" sz="2400" b="1" dirty="0"/>
              <a:t> </a:t>
            </a:r>
            <a:r>
              <a:rPr lang="en-GB" sz="2400" b="1" dirty="0">
                <a:solidFill>
                  <a:srgbClr val="FF0000"/>
                </a:solidFill>
              </a:rPr>
              <a:t>( chapter 8 , page 122)</a:t>
            </a:r>
          </a:p>
          <a:p>
            <a:pPr marL="0" lvl="0" indent="0" algn="l" rtl="0">
              <a:buNone/>
            </a:pPr>
            <a:endParaRPr lang="en-US" sz="2400" b="1" dirty="0">
              <a:solidFill>
                <a:srgbClr val="0070C0"/>
              </a:solidFill>
            </a:endParaRPr>
          </a:p>
          <a:p>
            <a:pPr marL="514350" lvl="0" indent="-514350" algn="l" rtl="0">
              <a:buFont typeface="+mj-lt"/>
              <a:buAutoNum type="arabicPeriod"/>
            </a:pPr>
            <a:r>
              <a:rPr lang="en-GB" sz="2400" b="1" dirty="0" smtClean="0">
                <a:solidFill>
                  <a:srgbClr val="00B050"/>
                </a:solidFill>
              </a:rPr>
              <a:t>Thermophiles</a:t>
            </a:r>
            <a:endParaRPr lang="en-US" sz="2400" b="1" dirty="0"/>
          </a:p>
          <a:p>
            <a:pPr marL="514350" lvl="0" indent="-514350" algn="l" rtl="0">
              <a:buFont typeface="+mj-lt"/>
              <a:buAutoNum type="arabicPeriod"/>
            </a:pPr>
            <a:r>
              <a:rPr lang="en-GB" sz="2400" b="1" dirty="0" err="1">
                <a:solidFill>
                  <a:srgbClr val="00B050"/>
                </a:solidFill>
              </a:rPr>
              <a:t>Mesophiles</a:t>
            </a:r>
            <a:r>
              <a:rPr lang="en-GB" sz="2400" b="1" dirty="0">
                <a:solidFill>
                  <a:srgbClr val="00B050"/>
                </a:solidFill>
              </a:rPr>
              <a:t>:</a:t>
            </a:r>
            <a:r>
              <a:rPr lang="en-GB" sz="2400" b="1" dirty="0"/>
              <a:t> </a:t>
            </a:r>
            <a:endParaRPr lang="en-GB" sz="2400" b="1" dirty="0" smtClean="0"/>
          </a:p>
          <a:p>
            <a:pPr marL="514350" lvl="0" indent="-514350" algn="l" rtl="0">
              <a:buFont typeface="+mj-lt"/>
              <a:buAutoNum type="arabicPeriod"/>
            </a:pPr>
            <a:r>
              <a:rPr lang="en-GB" sz="2400" b="1" dirty="0" smtClean="0">
                <a:solidFill>
                  <a:srgbClr val="00B050"/>
                </a:solidFill>
              </a:rPr>
              <a:t>Psychrophiles</a:t>
            </a:r>
            <a:endParaRPr lang="x-none" sz="2400" dirty="0"/>
          </a:p>
        </p:txBody>
      </p:sp>
    </p:spTree>
    <p:extLst>
      <p:ext uri="{BB962C8B-B14F-4D97-AF65-F5344CB8AC3E}">
        <p14:creationId xmlns:p14="http://schemas.microsoft.com/office/powerpoint/2010/main" val="21376279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pH</a:t>
            </a:r>
            <a:endParaRPr lang="x-none"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lvl="0" algn="l" rtl="0"/>
            <a:r>
              <a:rPr lang="en-GB" dirty="0" smtClean="0"/>
              <a:t>Most </a:t>
            </a:r>
            <a:r>
              <a:rPr lang="en-GB" dirty="0"/>
              <a:t>microorganisms prefer a neutral or slightly alkaline growth medium pH 7-7.4.</a:t>
            </a:r>
            <a:endParaRPr lang="en-US" dirty="0"/>
          </a:p>
          <a:p>
            <a:pPr lvl="0" algn="l" rtl="0"/>
            <a:endParaRPr lang="en-GB" dirty="0" smtClean="0">
              <a:solidFill>
                <a:srgbClr val="0070C0"/>
              </a:solidFill>
            </a:endParaRPr>
          </a:p>
          <a:p>
            <a:pPr lvl="0" algn="l" rtl="0"/>
            <a:r>
              <a:rPr lang="en-GB" b="1" dirty="0" smtClean="0">
                <a:solidFill>
                  <a:srgbClr val="0070C0"/>
                </a:solidFill>
              </a:rPr>
              <a:t>Some </a:t>
            </a:r>
            <a:r>
              <a:rPr lang="en-GB" b="1" dirty="0">
                <a:solidFill>
                  <a:srgbClr val="0070C0"/>
                </a:solidFill>
              </a:rPr>
              <a:t>microorganisms like acidic or alkaline environments so are classified into</a:t>
            </a:r>
            <a:r>
              <a:rPr lang="en-GB" b="1" dirty="0" smtClean="0">
                <a:solidFill>
                  <a:srgbClr val="0070C0"/>
                </a:solidFill>
              </a:rPr>
              <a:t>:</a:t>
            </a:r>
          </a:p>
          <a:p>
            <a:pPr lvl="0" algn="l" rtl="0"/>
            <a:endParaRPr lang="en-US" dirty="0">
              <a:solidFill>
                <a:srgbClr val="0070C0"/>
              </a:solidFill>
            </a:endParaRPr>
          </a:p>
          <a:p>
            <a:pPr marL="514350" lvl="0" indent="-514350" algn="l" rtl="0">
              <a:buFont typeface="+mj-lt"/>
              <a:buAutoNum type="arabicPeriod"/>
            </a:pPr>
            <a:r>
              <a:rPr lang="en-GB" b="1" dirty="0" err="1">
                <a:solidFill>
                  <a:srgbClr val="00B050"/>
                </a:solidFill>
              </a:rPr>
              <a:t>Acidophiles</a:t>
            </a:r>
            <a:r>
              <a:rPr lang="en-GB" b="1" dirty="0">
                <a:solidFill>
                  <a:srgbClr val="00B050"/>
                </a:solidFill>
              </a:rPr>
              <a:t>: </a:t>
            </a:r>
            <a:r>
              <a:rPr lang="en-GB" dirty="0"/>
              <a:t>microorganisms that grow best in acidic </a:t>
            </a:r>
            <a:r>
              <a:rPr lang="en-GB" dirty="0" smtClean="0"/>
              <a:t>media pH </a:t>
            </a:r>
            <a:r>
              <a:rPr lang="en-GB" dirty="0"/>
              <a:t>2-5 </a:t>
            </a:r>
            <a:r>
              <a:rPr lang="en-GB" b="1" dirty="0">
                <a:solidFill>
                  <a:srgbClr val="00B050"/>
                </a:solidFill>
              </a:rPr>
              <a:t>e.g.</a:t>
            </a:r>
            <a:r>
              <a:rPr lang="en-GB" dirty="0"/>
              <a:t> Fungi</a:t>
            </a:r>
            <a:r>
              <a:rPr lang="en-GB" dirty="0" smtClean="0"/>
              <a:t>.</a:t>
            </a:r>
            <a:r>
              <a:rPr lang="en-GB" b="1" dirty="0" smtClean="0"/>
              <a:t> </a:t>
            </a:r>
            <a:endParaRPr lang="en-US" dirty="0"/>
          </a:p>
          <a:p>
            <a:pPr marL="514350" lvl="0" indent="-514350" algn="l" rtl="0">
              <a:buFont typeface="+mj-lt"/>
              <a:buAutoNum type="arabicPeriod"/>
            </a:pPr>
            <a:r>
              <a:rPr lang="en-GB" b="1" dirty="0" err="1" smtClean="0">
                <a:solidFill>
                  <a:srgbClr val="00B050"/>
                </a:solidFill>
              </a:rPr>
              <a:t>Alkaliphiles</a:t>
            </a:r>
            <a:r>
              <a:rPr lang="en-GB" b="1" dirty="0">
                <a:solidFill>
                  <a:srgbClr val="00B050"/>
                </a:solidFill>
              </a:rPr>
              <a:t>: </a:t>
            </a:r>
            <a:r>
              <a:rPr lang="en-GB" dirty="0"/>
              <a:t>microorganisms that grow best in alkaline </a:t>
            </a:r>
            <a:r>
              <a:rPr lang="en-GB" dirty="0" smtClean="0"/>
              <a:t>media pH </a:t>
            </a:r>
            <a:r>
              <a:rPr lang="en-GB" dirty="0"/>
              <a:t>8.5-11 </a:t>
            </a:r>
            <a:r>
              <a:rPr lang="en-GB" b="1" dirty="0">
                <a:solidFill>
                  <a:srgbClr val="00B050"/>
                </a:solidFill>
              </a:rPr>
              <a:t>e.g.</a:t>
            </a:r>
            <a:r>
              <a:rPr lang="en-GB" dirty="0"/>
              <a:t> </a:t>
            </a:r>
            <a:r>
              <a:rPr lang="en-GB" i="1" dirty="0" err="1"/>
              <a:t>Vibrio</a:t>
            </a:r>
            <a:r>
              <a:rPr lang="en-GB" i="1" dirty="0"/>
              <a:t> cholera</a:t>
            </a:r>
            <a:r>
              <a:rPr lang="en-GB" dirty="0"/>
              <a:t> (the only </a:t>
            </a:r>
            <a:r>
              <a:rPr lang="en-GB" dirty="0" err="1"/>
              <a:t>alkaliphilic</a:t>
            </a:r>
            <a:r>
              <a:rPr lang="en-GB" dirty="0"/>
              <a:t> human pathogen).</a:t>
            </a:r>
            <a:r>
              <a:rPr lang="en-GB" b="1" dirty="0"/>
              <a:t> </a:t>
            </a:r>
            <a:endParaRPr lang="en-US" dirty="0"/>
          </a:p>
          <a:p>
            <a:pPr algn="l"/>
            <a:endParaRPr lang="x-none" dirty="0"/>
          </a:p>
        </p:txBody>
      </p:sp>
    </p:spTree>
    <p:extLst>
      <p:ext uri="{BB962C8B-B14F-4D97-AF65-F5344CB8AC3E}">
        <p14:creationId xmlns:p14="http://schemas.microsoft.com/office/powerpoint/2010/main" val="16011329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870"/>
            <a:ext cx="8229600" cy="1143000"/>
          </a:xfrm>
        </p:spPr>
        <p:txBody>
          <a:bodyPr/>
          <a:lstStyle/>
          <a:p>
            <a:r>
              <a:rPr lang="en-GB" sz="3600" b="1" dirty="0" smtClean="0">
                <a:solidFill>
                  <a:srgbClr val="FF0000"/>
                </a:solidFill>
              </a:rPr>
              <a:t>Osmotic </a:t>
            </a:r>
            <a:r>
              <a:rPr lang="en-GB" sz="3600" b="1" dirty="0">
                <a:solidFill>
                  <a:srgbClr val="FF0000"/>
                </a:solidFill>
              </a:rPr>
              <a:t>Pressure</a:t>
            </a:r>
            <a:endParaRPr lang="en-US" dirty="0">
              <a:solidFill>
                <a:srgbClr val="FF0000"/>
              </a:solidFill>
            </a:endParaRPr>
          </a:p>
        </p:txBody>
      </p:sp>
      <p:sp>
        <p:nvSpPr>
          <p:cNvPr id="3" name="Content Placeholder 2"/>
          <p:cNvSpPr>
            <a:spLocks noGrp="1"/>
          </p:cNvSpPr>
          <p:nvPr>
            <p:ph idx="1"/>
          </p:nvPr>
        </p:nvSpPr>
        <p:spPr>
          <a:xfrm>
            <a:off x="323528" y="980728"/>
            <a:ext cx="5544616" cy="5229200"/>
          </a:xfrm>
        </p:spPr>
        <p:txBody>
          <a:bodyPr>
            <a:noAutofit/>
          </a:bodyPr>
          <a:lstStyle/>
          <a:p>
            <a:pPr lvl="0" algn="l">
              <a:lnSpc>
                <a:spcPct val="130000"/>
              </a:lnSpc>
              <a:buClr>
                <a:srgbClr val="0000FF"/>
              </a:buClr>
            </a:pPr>
            <a:r>
              <a:rPr lang="en-GB" sz="2000" b="1" u="sng" dirty="0" smtClean="0">
                <a:solidFill>
                  <a:srgbClr val="0000FF"/>
                </a:solidFill>
              </a:rPr>
              <a:t>Isotonic </a:t>
            </a:r>
            <a:r>
              <a:rPr lang="en-GB" sz="2000" b="1" u="sng" dirty="0">
                <a:solidFill>
                  <a:srgbClr val="0000FF"/>
                </a:solidFill>
              </a:rPr>
              <a:t>solutions</a:t>
            </a:r>
            <a:r>
              <a:rPr lang="en-GB" sz="2000" u="sng" dirty="0">
                <a:solidFill>
                  <a:srgbClr val="0000FF"/>
                </a:solidFill>
              </a:rPr>
              <a:t> </a:t>
            </a:r>
            <a:r>
              <a:rPr lang="en-GB" sz="2000" dirty="0" smtClean="0">
                <a:solidFill>
                  <a:schemeClr val="tx1"/>
                </a:solidFill>
              </a:rPr>
              <a:t>: </a:t>
            </a:r>
          </a:p>
          <a:p>
            <a:pPr marL="114300" lvl="0" indent="0" algn="l">
              <a:lnSpc>
                <a:spcPct val="130000"/>
              </a:lnSpc>
              <a:buClr>
                <a:srgbClr val="0000FF"/>
              </a:buClr>
              <a:buNone/>
            </a:pPr>
            <a:r>
              <a:rPr lang="en-GB" sz="2000" dirty="0" smtClean="0">
                <a:solidFill>
                  <a:schemeClr val="tx1"/>
                </a:solidFill>
              </a:rPr>
              <a:t>solutions </a:t>
            </a:r>
            <a:r>
              <a:rPr lang="en-GB" sz="2000" dirty="0">
                <a:solidFill>
                  <a:schemeClr val="tx1"/>
                </a:solidFill>
              </a:rPr>
              <a:t>where the concentration of the solute is equal to that of normal cells found in </a:t>
            </a:r>
            <a:r>
              <a:rPr lang="en-GB" sz="2000" dirty="0" smtClean="0">
                <a:solidFill>
                  <a:schemeClr val="tx1"/>
                </a:solidFill>
              </a:rPr>
              <a:t>it; </a:t>
            </a:r>
            <a:r>
              <a:rPr lang="en-GB" sz="2000" dirty="0">
                <a:solidFill>
                  <a:schemeClr val="tx1"/>
                </a:solidFill>
              </a:rPr>
              <a:t>thus no osmotic pressure is </a:t>
            </a:r>
            <a:r>
              <a:rPr lang="en-GB" sz="2000" dirty="0" smtClean="0">
                <a:solidFill>
                  <a:schemeClr val="tx1"/>
                </a:solidFill>
              </a:rPr>
              <a:t>exerted. </a:t>
            </a:r>
            <a:r>
              <a:rPr lang="en-US" sz="2000" dirty="0" smtClean="0">
                <a:solidFill>
                  <a:schemeClr val="tx1"/>
                </a:solidFill>
              </a:rPr>
              <a:t>M</a:t>
            </a:r>
            <a:r>
              <a:rPr lang="en-GB" sz="2000" dirty="0" err="1" smtClean="0">
                <a:solidFill>
                  <a:schemeClr val="tx1"/>
                </a:solidFill>
              </a:rPr>
              <a:t>ost</a:t>
            </a:r>
            <a:r>
              <a:rPr lang="en-GB" sz="2000" dirty="0" smtClean="0">
                <a:solidFill>
                  <a:schemeClr val="tx1"/>
                </a:solidFill>
              </a:rPr>
              <a:t> organisms prefer isotonic solutions. </a:t>
            </a:r>
          </a:p>
          <a:p>
            <a:pPr algn="l">
              <a:lnSpc>
                <a:spcPct val="130000"/>
              </a:lnSpc>
              <a:buClr>
                <a:srgbClr val="0000FF"/>
              </a:buClr>
            </a:pPr>
            <a:r>
              <a:rPr lang="en-GB" sz="2000" b="1" u="sng" dirty="0">
                <a:solidFill>
                  <a:srgbClr val="0000FF"/>
                </a:solidFill>
              </a:rPr>
              <a:t>Hypotonic </a:t>
            </a:r>
            <a:r>
              <a:rPr lang="en-GB" sz="2000" b="1" u="sng" dirty="0" smtClean="0">
                <a:solidFill>
                  <a:srgbClr val="0000FF"/>
                </a:solidFill>
              </a:rPr>
              <a:t>solutions:</a:t>
            </a:r>
            <a:r>
              <a:rPr lang="en-GB" sz="2000" u="sng" dirty="0" smtClean="0">
                <a:solidFill>
                  <a:srgbClr val="0000FF"/>
                </a:solidFill>
              </a:rPr>
              <a:t> </a:t>
            </a:r>
          </a:p>
          <a:p>
            <a:pPr marL="114300" indent="0" algn="l">
              <a:lnSpc>
                <a:spcPct val="130000"/>
              </a:lnSpc>
              <a:buClr>
                <a:srgbClr val="0000FF"/>
              </a:buClr>
              <a:buNone/>
            </a:pPr>
            <a:r>
              <a:rPr lang="en-GB" sz="2000" dirty="0" smtClean="0">
                <a:solidFill>
                  <a:schemeClr val="tx1"/>
                </a:solidFill>
              </a:rPr>
              <a:t>Solutions where solute concentration outside the cell is less than that inside the cell. </a:t>
            </a:r>
            <a:r>
              <a:rPr lang="en-GB" sz="2000" dirty="0" err="1" smtClean="0">
                <a:solidFill>
                  <a:schemeClr val="tx1"/>
                </a:solidFill>
              </a:rPr>
              <a:t>Th</a:t>
            </a:r>
            <a:r>
              <a:rPr lang="en-US" sz="2000" dirty="0" smtClean="0">
                <a:solidFill>
                  <a:schemeClr val="tx1"/>
                </a:solidFill>
              </a:rPr>
              <a:t>is</a:t>
            </a:r>
            <a:r>
              <a:rPr lang="en-GB" sz="2000" dirty="0">
                <a:solidFill>
                  <a:schemeClr val="tx1"/>
                </a:solidFill>
              </a:rPr>
              <a:t> </a:t>
            </a:r>
            <a:r>
              <a:rPr lang="en-GB" sz="2000" dirty="0" smtClean="0">
                <a:solidFill>
                  <a:schemeClr val="tx1"/>
                </a:solidFill>
              </a:rPr>
              <a:t>cause </a:t>
            </a:r>
            <a:r>
              <a:rPr lang="en-GB" sz="2000" dirty="0">
                <a:solidFill>
                  <a:schemeClr val="tx1"/>
                </a:solidFill>
              </a:rPr>
              <a:t>microbial cells to swell then burst (die)</a:t>
            </a:r>
            <a:r>
              <a:rPr lang="en-GB" sz="2000" dirty="0" smtClean="0">
                <a:solidFill>
                  <a:schemeClr val="tx1"/>
                </a:solidFill>
              </a:rPr>
              <a:t>.</a:t>
            </a:r>
          </a:p>
          <a:p>
            <a:pPr algn="l">
              <a:lnSpc>
                <a:spcPct val="130000"/>
              </a:lnSpc>
              <a:buClr>
                <a:srgbClr val="0000FF"/>
              </a:buClr>
            </a:pPr>
            <a:r>
              <a:rPr lang="en-GB" sz="2000" b="1" u="sng" dirty="0">
                <a:solidFill>
                  <a:srgbClr val="0000FF"/>
                </a:solidFill>
              </a:rPr>
              <a:t>Hypertonic solutions</a:t>
            </a:r>
            <a:r>
              <a:rPr lang="en-GB" sz="2000" u="sng" dirty="0">
                <a:solidFill>
                  <a:srgbClr val="0000FF"/>
                </a:solidFill>
              </a:rPr>
              <a:t> </a:t>
            </a:r>
            <a:r>
              <a:rPr lang="en-GB" sz="2000" u="sng" dirty="0" smtClean="0">
                <a:solidFill>
                  <a:srgbClr val="0000FF"/>
                </a:solidFill>
              </a:rPr>
              <a:t>:</a:t>
            </a:r>
          </a:p>
          <a:p>
            <a:pPr marL="114300" indent="0" algn="l">
              <a:lnSpc>
                <a:spcPct val="130000"/>
              </a:lnSpc>
              <a:buClr>
                <a:srgbClr val="0000FF"/>
              </a:buClr>
              <a:buNone/>
            </a:pPr>
            <a:r>
              <a:rPr lang="en-GB" sz="2000" dirty="0" smtClean="0">
                <a:solidFill>
                  <a:schemeClr val="tx1"/>
                </a:solidFill>
              </a:rPr>
              <a:t>Solutions where solute  concentration outside the cell is m</a:t>
            </a:r>
            <a:r>
              <a:rPr lang="en-US" sz="2000" dirty="0" smtClean="0">
                <a:solidFill>
                  <a:schemeClr val="tx1"/>
                </a:solidFill>
              </a:rPr>
              <a:t>or</a:t>
            </a:r>
            <a:r>
              <a:rPr lang="en-GB" sz="2000" dirty="0" smtClean="0">
                <a:solidFill>
                  <a:schemeClr val="tx1"/>
                </a:solidFill>
              </a:rPr>
              <a:t>e than that inside the cell. This cause </a:t>
            </a:r>
            <a:r>
              <a:rPr lang="en-GB" sz="2000" dirty="0">
                <a:solidFill>
                  <a:schemeClr val="tx1"/>
                </a:solidFill>
              </a:rPr>
              <a:t>microbial cells to shrink (inhibiting growth).</a:t>
            </a:r>
          </a:p>
          <a:p>
            <a:pPr marL="114300" indent="0" algn="l">
              <a:buClr>
                <a:srgbClr val="0000FF"/>
              </a:buClr>
              <a:buNone/>
            </a:pPr>
            <a:endParaRPr lang="en-GB" sz="2000" dirty="0" smtClean="0">
              <a:solidFill>
                <a:schemeClr val="tx1"/>
              </a:solidFill>
            </a:endParaRPr>
          </a:p>
          <a:p>
            <a:pPr marL="114300" indent="0" algn="l">
              <a:buClr>
                <a:srgbClr val="0000FF"/>
              </a:buClr>
              <a:buNone/>
            </a:pPr>
            <a:endParaRPr lang="en-US" sz="2000" dirty="0">
              <a:solidFill>
                <a:schemeClr val="tx1"/>
              </a:solidFill>
            </a:endParaRPr>
          </a:p>
          <a:p>
            <a:pPr marL="114300" lvl="0" indent="0" algn="l">
              <a:buClr>
                <a:srgbClr val="0000FF"/>
              </a:buClr>
              <a:buNone/>
            </a:pPr>
            <a:endParaRPr lang="en-GB" sz="2000" dirty="0">
              <a:solidFill>
                <a:schemeClr val="tx1"/>
              </a:solidFill>
            </a:endParaRPr>
          </a:p>
          <a:p>
            <a:pPr algn="l"/>
            <a:endParaRPr lang="en-US" sz="2000" dirty="0"/>
          </a:p>
        </p:txBody>
      </p:sp>
      <p:pic>
        <p:nvPicPr>
          <p:cNvPr id="4" name="Picture 3"/>
          <p:cNvPicPr>
            <a:picLocks noChangeAspect="1"/>
          </p:cNvPicPr>
          <p:nvPr/>
        </p:nvPicPr>
        <p:blipFill rotWithShape="1">
          <a:blip r:embed="rId3"/>
          <a:srcRect l="6628" r="9391"/>
          <a:stretch/>
        </p:blipFill>
        <p:spPr>
          <a:xfrm>
            <a:off x="6006971" y="1196752"/>
            <a:ext cx="846620" cy="2195082"/>
          </a:xfrm>
          <a:prstGeom prst="rect">
            <a:avLst/>
          </a:prstGeom>
          <a:ln>
            <a:solidFill>
              <a:srgbClr val="0000FF"/>
            </a:solidFill>
          </a:ln>
        </p:spPr>
      </p:pic>
      <p:pic>
        <p:nvPicPr>
          <p:cNvPr id="6" name="Picture 5"/>
          <p:cNvPicPr>
            <a:picLocks noChangeAspect="1"/>
          </p:cNvPicPr>
          <p:nvPr/>
        </p:nvPicPr>
        <p:blipFill rotWithShape="1">
          <a:blip r:embed="rId4"/>
          <a:srcRect l="7077"/>
          <a:stretch/>
        </p:blipFill>
        <p:spPr>
          <a:xfrm>
            <a:off x="7452320" y="2492896"/>
            <a:ext cx="888754" cy="2448272"/>
          </a:xfrm>
          <a:prstGeom prst="rect">
            <a:avLst/>
          </a:prstGeom>
          <a:ln>
            <a:solidFill>
              <a:srgbClr val="0000FF"/>
            </a:solidFill>
          </a:ln>
        </p:spPr>
      </p:pic>
      <p:pic>
        <p:nvPicPr>
          <p:cNvPr id="7" name="Picture 6"/>
          <p:cNvPicPr>
            <a:picLocks noChangeAspect="1"/>
          </p:cNvPicPr>
          <p:nvPr/>
        </p:nvPicPr>
        <p:blipFill>
          <a:blip r:embed="rId5"/>
          <a:stretch>
            <a:fillRect/>
          </a:stretch>
        </p:blipFill>
        <p:spPr>
          <a:xfrm>
            <a:off x="6012160" y="4509120"/>
            <a:ext cx="864096" cy="2233184"/>
          </a:xfrm>
          <a:prstGeom prst="rect">
            <a:avLst/>
          </a:prstGeom>
          <a:ln>
            <a:solidFill>
              <a:srgbClr val="0000FF"/>
            </a:solidFill>
          </a:ln>
        </p:spPr>
      </p:pic>
    </p:spTree>
    <p:extLst>
      <p:ext uri="{BB962C8B-B14F-4D97-AF65-F5344CB8AC3E}">
        <p14:creationId xmlns:p14="http://schemas.microsoft.com/office/powerpoint/2010/main" val="383618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rtl="0"/>
            <a:r>
              <a:rPr lang="en-US" b="1" dirty="0" smtClean="0">
                <a:solidFill>
                  <a:srgbClr val="FF0000"/>
                </a:solidFill>
              </a:rPr>
              <a:t>Classification of Bacteria</a:t>
            </a:r>
            <a:endParaRPr lang="en-US" b="1" dirty="0">
              <a:solidFill>
                <a:srgbClr val="FF0000"/>
              </a:solidFill>
            </a:endParaRPr>
          </a:p>
        </p:txBody>
      </p:sp>
      <p:sp>
        <p:nvSpPr>
          <p:cNvPr id="3" name="Content Placeholder 2"/>
          <p:cNvSpPr>
            <a:spLocks noGrp="1"/>
          </p:cNvSpPr>
          <p:nvPr>
            <p:ph idx="1"/>
          </p:nvPr>
        </p:nvSpPr>
        <p:spPr>
          <a:xfrm>
            <a:off x="457200" y="1219200"/>
            <a:ext cx="8229600" cy="4906963"/>
          </a:xfrm>
        </p:spPr>
        <p:txBody>
          <a:bodyPr>
            <a:normAutofit/>
          </a:bodyPr>
          <a:lstStyle/>
          <a:p>
            <a:pPr algn="l" rtl="0"/>
            <a:r>
              <a:rPr lang="en-US" sz="2400" dirty="0" smtClean="0"/>
              <a:t>Bacteria can be classified on the basis of cell structure, cellular metabolism or on differences in cell components such as DNA, fatty acids, pigments, and antigens.</a:t>
            </a:r>
          </a:p>
          <a:p>
            <a:pPr algn="l" rtl="0"/>
            <a:r>
              <a:rPr lang="en-US" sz="2400" dirty="0" smtClean="0"/>
              <a:t>The most common method to classify pathogenic bacteria is on the basis of </a:t>
            </a:r>
            <a:r>
              <a:rPr lang="en-US" sz="2400" b="1" dirty="0" smtClean="0">
                <a:solidFill>
                  <a:srgbClr val="0033CC"/>
                </a:solidFill>
              </a:rPr>
              <a:t>Gram Staining and Shape.</a:t>
            </a:r>
          </a:p>
          <a:p>
            <a:pPr algn="l" rtl="0">
              <a:buNone/>
            </a:pPr>
            <a:endParaRPr lang="en-US" sz="2400" dirty="0" smtClean="0"/>
          </a:p>
          <a:p>
            <a:pPr algn="l" rtl="0"/>
            <a:endParaRPr lang="en-US" sz="2400" dirty="0" smtClean="0"/>
          </a:p>
          <a:p>
            <a:pPr algn="l" rtl="0"/>
            <a:endParaRPr lang="en-US" sz="2400" dirty="0"/>
          </a:p>
        </p:txBody>
      </p:sp>
      <p:graphicFrame>
        <p:nvGraphicFramePr>
          <p:cNvPr id="7" name="Diagram 6"/>
          <p:cNvGraphicFramePr/>
          <p:nvPr/>
        </p:nvGraphicFramePr>
        <p:xfrm>
          <a:off x="914400" y="3017837"/>
          <a:ext cx="7543800"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27584" y="1340768"/>
            <a:ext cx="6912768" cy="4044156"/>
          </a:xfrm>
          <a:prstGeom prst="rect">
            <a:avLst/>
          </a:prstGeom>
        </p:spPr>
      </p:pic>
    </p:spTree>
    <p:extLst>
      <p:ext uri="{BB962C8B-B14F-4D97-AF65-F5344CB8AC3E}">
        <p14:creationId xmlns:p14="http://schemas.microsoft.com/office/powerpoint/2010/main" val="5999885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GB" sz="3200" b="1" dirty="0" smtClean="0">
                <a:solidFill>
                  <a:srgbClr val="000090"/>
                </a:solidFill>
              </a:rPr>
              <a:t>	</a:t>
            </a:r>
            <a:r>
              <a:rPr lang="en-GB" sz="3200" b="1" dirty="0" smtClean="0">
                <a:solidFill>
                  <a:srgbClr val="FF0000"/>
                </a:solidFill>
              </a:rPr>
              <a:t>Osmotic Pressure</a:t>
            </a:r>
            <a:endParaRPr lang="x-none" sz="3200" dirty="0">
              <a:solidFill>
                <a:srgbClr val="FF0000"/>
              </a:solidFill>
            </a:endParaRPr>
          </a:p>
        </p:txBody>
      </p:sp>
      <p:pic>
        <p:nvPicPr>
          <p:cNvPr id="6" name="Picture 5"/>
          <p:cNvPicPr>
            <a:picLocks noChangeAspect="1"/>
          </p:cNvPicPr>
          <p:nvPr/>
        </p:nvPicPr>
        <p:blipFill rotWithShape="1">
          <a:blip r:embed="rId2"/>
          <a:srcRect l="5902"/>
          <a:stretch/>
        </p:blipFill>
        <p:spPr>
          <a:xfrm>
            <a:off x="4417987" y="1628800"/>
            <a:ext cx="4726013" cy="4032448"/>
          </a:xfrm>
          <a:prstGeom prst="rect">
            <a:avLst/>
          </a:prstGeom>
        </p:spPr>
      </p:pic>
      <p:sp>
        <p:nvSpPr>
          <p:cNvPr id="4" name="Oval 3"/>
          <p:cNvSpPr/>
          <p:nvPr/>
        </p:nvSpPr>
        <p:spPr>
          <a:xfrm>
            <a:off x="251520" y="2924944"/>
            <a:ext cx="5040560" cy="3384376"/>
          </a:xfrm>
          <a:prstGeom prst="ellipse">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lvl="0" algn="ctr" rtl="0">
              <a:lnSpc>
                <a:spcPct val="140000"/>
              </a:lnSpc>
            </a:pPr>
            <a:r>
              <a:rPr lang="en-US" b="1" dirty="0" smtClean="0">
                <a:solidFill>
                  <a:srgbClr val="0000FF"/>
                </a:solidFill>
              </a:rPr>
              <a:t>H</a:t>
            </a:r>
            <a:r>
              <a:rPr lang="en-GB" b="1" dirty="0" err="1" smtClean="0">
                <a:solidFill>
                  <a:srgbClr val="0000FF"/>
                </a:solidFill>
              </a:rPr>
              <a:t>alophilic</a:t>
            </a:r>
            <a:r>
              <a:rPr lang="en-GB" b="1" dirty="0" smtClean="0">
                <a:solidFill>
                  <a:srgbClr val="0000FF"/>
                </a:solidFill>
              </a:rPr>
              <a:t> organisms </a:t>
            </a:r>
          </a:p>
          <a:p>
            <a:pPr lvl="0" algn="ctr" rtl="0">
              <a:lnSpc>
                <a:spcPct val="140000"/>
              </a:lnSpc>
            </a:pPr>
            <a:r>
              <a:rPr lang="en-GB" b="1" dirty="0" smtClean="0">
                <a:solidFill>
                  <a:srgbClr val="0000FF"/>
                </a:solidFill>
              </a:rPr>
              <a:t>(salt lovers): </a:t>
            </a:r>
          </a:p>
          <a:p>
            <a:pPr lvl="0" algn="ctr" rtl="0">
              <a:lnSpc>
                <a:spcPct val="140000"/>
              </a:lnSpc>
            </a:pPr>
            <a:r>
              <a:rPr lang="en-US" dirty="0" smtClean="0">
                <a:solidFill>
                  <a:schemeClr val="tx1"/>
                </a:solidFill>
              </a:rPr>
              <a:t>A</a:t>
            </a:r>
            <a:r>
              <a:rPr lang="en-GB" dirty="0" smtClean="0">
                <a:solidFill>
                  <a:schemeClr val="tx1"/>
                </a:solidFill>
              </a:rPr>
              <a:t>re organisms that prefer </a:t>
            </a:r>
            <a:r>
              <a:rPr lang="en-GB" dirty="0">
                <a:solidFill>
                  <a:schemeClr val="tx1"/>
                </a:solidFill>
              </a:rPr>
              <a:t>salt environment to </a:t>
            </a:r>
            <a:r>
              <a:rPr lang="en-GB" dirty="0" smtClean="0">
                <a:solidFill>
                  <a:schemeClr val="tx1"/>
                </a:solidFill>
              </a:rPr>
              <a:t>grow. </a:t>
            </a:r>
          </a:p>
          <a:p>
            <a:pPr lvl="0" algn="ctr" rtl="0">
              <a:lnSpc>
                <a:spcPct val="140000"/>
              </a:lnSpc>
            </a:pPr>
            <a:r>
              <a:rPr lang="en-GB" dirty="0" smtClean="0">
                <a:solidFill>
                  <a:srgbClr val="3366FF"/>
                </a:solidFill>
              </a:rPr>
              <a:t>e.g</a:t>
            </a:r>
            <a:r>
              <a:rPr lang="en-GB" dirty="0">
                <a:solidFill>
                  <a:srgbClr val="3366FF"/>
                </a:solidFill>
              </a:rPr>
              <a:t>. microorganisms living in the Dead Sea.</a:t>
            </a:r>
            <a:endParaRPr lang="en-US" dirty="0">
              <a:solidFill>
                <a:srgbClr val="3366FF"/>
              </a:solidFill>
            </a:endParaRPr>
          </a:p>
        </p:txBody>
      </p:sp>
    </p:spTree>
    <p:extLst>
      <p:ext uri="{BB962C8B-B14F-4D97-AF65-F5344CB8AC3E}">
        <p14:creationId xmlns:p14="http://schemas.microsoft.com/office/powerpoint/2010/main" val="2262772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Atmospheric Pressure</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Most bacteria live at normal atmospheric pressure (14.7 psi) and are not affected by minor changes in it.</a:t>
            </a:r>
          </a:p>
          <a:p>
            <a:pPr lvl="0" algn="l" rtl="0"/>
            <a:endParaRPr lang="en-US" dirty="0" smtClean="0"/>
          </a:p>
          <a:p>
            <a:pPr lvl="0" algn="l" rtl="0"/>
            <a:r>
              <a:rPr lang="en-GB" dirty="0" smtClean="0"/>
              <a:t>Some like very high atmospheric pressure (</a:t>
            </a:r>
            <a:r>
              <a:rPr lang="en-GB" b="1" dirty="0" err="1" smtClean="0">
                <a:solidFill>
                  <a:srgbClr val="00B050"/>
                </a:solidFill>
              </a:rPr>
              <a:t>Barophiles</a:t>
            </a:r>
            <a:r>
              <a:rPr lang="en-GB" dirty="0" smtClean="0"/>
              <a:t>) like in oil wells and deep oceans.</a:t>
            </a:r>
            <a:endParaRPr lang="en-US" dirty="0" smtClean="0"/>
          </a:p>
          <a:p>
            <a:pPr algn="l"/>
            <a:endParaRPr lang="x-none" dirty="0"/>
          </a:p>
        </p:txBody>
      </p:sp>
    </p:spTree>
    <p:extLst>
      <p:ext uri="{BB962C8B-B14F-4D97-AF65-F5344CB8AC3E}">
        <p14:creationId xmlns:p14="http://schemas.microsoft.com/office/powerpoint/2010/main" val="13530189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Gaseous Atmosphere</a:t>
            </a:r>
            <a:endParaRPr lang="x-none"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lvl="0" algn="l" rtl="0"/>
            <a:r>
              <a:rPr lang="en-GB" b="1" dirty="0" smtClean="0">
                <a:solidFill>
                  <a:srgbClr val="0070C0"/>
                </a:solidFill>
              </a:rPr>
              <a:t>Microorganisms can be classified according to the requirement of oxygen to survive into:</a:t>
            </a:r>
            <a:endParaRPr lang="en-US" b="1" dirty="0" smtClean="0">
              <a:solidFill>
                <a:srgbClr val="0070C0"/>
              </a:solidFill>
            </a:endParaRPr>
          </a:p>
          <a:p>
            <a:pPr algn="l" rtl="0"/>
            <a:endParaRPr lang="en-US" dirty="0" smtClean="0"/>
          </a:p>
          <a:p>
            <a:pPr lvl="0" algn="l" rtl="0"/>
            <a:r>
              <a:rPr lang="en-GB" b="1" dirty="0" smtClean="0">
                <a:solidFill>
                  <a:srgbClr val="00B050"/>
                </a:solidFill>
              </a:rPr>
              <a:t>Aerobes:</a:t>
            </a:r>
            <a:r>
              <a:rPr lang="en-GB" dirty="0" smtClean="0"/>
              <a:t> require 20-22% O</a:t>
            </a:r>
            <a:r>
              <a:rPr lang="en-GB" sz="1900" dirty="0" smtClean="0"/>
              <a:t>2</a:t>
            </a:r>
            <a:r>
              <a:rPr lang="en-GB" dirty="0" smtClean="0"/>
              <a:t>.</a:t>
            </a:r>
            <a:endParaRPr lang="en-US" dirty="0" smtClean="0"/>
          </a:p>
          <a:p>
            <a:pPr lvl="0" algn="l" rtl="0"/>
            <a:r>
              <a:rPr lang="en-GB" b="1" dirty="0" smtClean="0">
                <a:solidFill>
                  <a:srgbClr val="00B050"/>
                </a:solidFill>
              </a:rPr>
              <a:t>Anaerobes:</a:t>
            </a:r>
            <a:r>
              <a:rPr lang="en-GB" dirty="0" smtClean="0"/>
              <a:t> will die in the presence of O</a:t>
            </a:r>
            <a:r>
              <a:rPr lang="en-GB" sz="1900" dirty="0" smtClean="0"/>
              <a:t>2</a:t>
            </a:r>
            <a:r>
              <a:rPr lang="en-GB" dirty="0" smtClean="0"/>
              <a:t>.</a:t>
            </a:r>
            <a:endParaRPr lang="en-US" dirty="0" smtClean="0"/>
          </a:p>
          <a:p>
            <a:pPr lvl="0" algn="l" rtl="0"/>
            <a:r>
              <a:rPr lang="en-GB" b="1" dirty="0" err="1" smtClean="0">
                <a:solidFill>
                  <a:srgbClr val="00B050"/>
                </a:solidFill>
              </a:rPr>
              <a:t>Microaerophiles</a:t>
            </a:r>
            <a:r>
              <a:rPr lang="en-GB" b="1" dirty="0" smtClean="0">
                <a:solidFill>
                  <a:srgbClr val="00B050"/>
                </a:solidFill>
              </a:rPr>
              <a:t>:</a:t>
            </a:r>
            <a:r>
              <a:rPr lang="en-GB" dirty="0" smtClean="0">
                <a:solidFill>
                  <a:srgbClr val="00B050"/>
                </a:solidFill>
              </a:rPr>
              <a:t> </a:t>
            </a:r>
            <a:r>
              <a:rPr lang="en-GB" dirty="0" smtClean="0"/>
              <a:t>require 5% only of O</a:t>
            </a:r>
            <a:r>
              <a:rPr lang="en-GB" sz="1900" dirty="0" smtClean="0"/>
              <a:t>2</a:t>
            </a:r>
            <a:r>
              <a:rPr lang="en-GB" dirty="0" smtClean="0"/>
              <a:t>.</a:t>
            </a:r>
            <a:endParaRPr lang="en-US" dirty="0" smtClean="0"/>
          </a:p>
          <a:p>
            <a:pPr algn="l" rtl="0"/>
            <a:endParaRPr lang="en-US" dirty="0" smtClean="0"/>
          </a:p>
          <a:p>
            <a:pPr lvl="0" algn="l" rtl="0"/>
            <a:r>
              <a:rPr lang="en-GB" dirty="0" smtClean="0"/>
              <a:t>Some microorganisms are </a:t>
            </a:r>
            <a:r>
              <a:rPr lang="en-GB" b="1" dirty="0" err="1" smtClean="0">
                <a:solidFill>
                  <a:srgbClr val="7030A0"/>
                </a:solidFill>
              </a:rPr>
              <a:t>Capnophiles</a:t>
            </a:r>
            <a:r>
              <a:rPr lang="en-GB" dirty="0" smtClean="0"/>
              <a:t> i.e. require 5-10% of </a:t>
            </a:r>
            <a:r>
              <a:rPr lang="en-GB" b="1" dirty="0" smtClean="0">
                <a:solidFill>
                  <a:srgbClr val="7030A0"/>
                </a:solidFill>
              </a:rPr>
              <a:t>CO</a:t>
            </a:r>
            <a:r>
              <a:rPr lang="en-GB" sz="1900" b="1" dirty="0" smtClean="0">
                <a:solidFill>
                  <a:srgbClr val="7030A0"/>
                </a:solidFill>
              </a:rPr>
              <a:t>2</a:t>
            </a:r>
            <a:r>
              <a:rPr lang="en-GB" b="1" dirty="0" smtClean="0"/>
              <a:t> </a:t>
            </a:r>
            <a:r>
              <a:rPr lang="en-GB" dirty="0" smtClean="0"/>
              <a:t>for their growth.</a:t>
            </a:r>
            <a:endParaRPr lang="en-US" dirty="0" smtClean="0"/>
          </a:p>
          <a:p>
            <a:pPr algn="l"/>
            <a:endParaRPr lang="x-none" dirty="0"/>
          </a:p>
        </p:txBody>
      </p:sp>
    </p:spTree>
    <p:extLst>
      <p:ext uri="{BB962C8B-B14F-4D97-AF65-F5344CB8AC3E}">
        <p14:creationId xmlns:p14="http://schemas.microsoft.com/office/powerpoint/2010/main" val="3849558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Bacterial Growth </a:t>
            </a:r>
            <a:r>
              <a:rPr lang="en-GB" b="1" i="1" dirty="0" smtClean="0">
                <a:solidFill>
                  <a:srgbClr val="FF0000"/>
                </a:solidFill>
              </a:rPr>
              <a:t>In Vitro</a:t>
            </a:r>
            <a:endParaRPr lang="x-none"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fontScale="85000" lnSpcReduction="20000"/>
          </a:bodyPr>
          <a:lstStyle/>
          <a:p>
            <a:pPr lvl="0" algn="l" rtl="0"/>
            <a:r>
              <a:rPr lang="en-GB" dirty="0" smtClean="0"/>
              <a:t>In order for bacteria to grow in the laboratory it need appropriate growth medium and special environmental conditions like </a:t>
            </a:r>
            <a:r>
              <a:rPr lang="en-GB" b="1" dirty="0" smtClean="0">
                <a:solidFill>
                  <a:srgbClr val="00B050"/>
                </a:solidFill>
              </a:rPr>
              <a:t>temperature, pH, O</a:t>
            </a:r>
            <a:r>
              <a:rPr lang="en-GB" sz="1900" b="1" dirty="0" smtClean="0">
                <a:solidFill>
                  <a:srgbClr val="00B050"/>
                </a:solidFill>
              </a:rPr>
              <a:t>2</a:t>
            </a:r>
            <a:r>
              <a:rPr lang="en-GB" dirty="0" smtClean="0"/>
              <a:t>,.. to multiply. </a:t>
            </a:r>
          </a:p>
          <a:p>
            <a:pPr lvl="0" algn="l" rtl="0"/>
            <a:endParaRPr lang="en-US" dirty="0" smtClean="0"/>
          </a:p>
          <a:p>
            <a:pPr lvl="0" algn="l" rtl="0"/>
            <a:r>
              <a:rPr lang="en-GB" dirty="0" smtClean="0"/>
              <a:t>Bacteria can be cultured on many different </a:t>
            </a:r>
            <a:r>
              <a:rPr lang="en-GB" b="1" dirty="0" smtClean="0">
                <a:solidFill>
                  <a:srgbClr val="0070C0"/>
                </a:solidFill>
              </a:rPr>
              <a:t>culture media </a:t>
            </a:r>
            <a:r>
              <a:rPr lang="en-GB" dirty="0" smtClean="0"/>
              <a:t>according to its nutritional needs </a:t>
            </a:r>
            <a:r>
              <a:rPr lang="en-GB" b="1" dirty="0" smtClean="0">
                <a:solidFill>
                  <a:srgbClr val="0070C0"/>
                </a:solidFill>
              </a:rPr>
              <a:t>such as </a:t>
            </a:r>
            <a:r>
              <a:rPr lang="en-GB" dirty="0" smtClean="0"/>
              <a:t>Nutrient Agar, Blood Agar, Mac </a:t>
            </a:r>
            <a:r>
              <a:rPr lang="en-GB" dirty="0" err="1" smtClean="0"/>
              <a:t>Conkey</a:t>
            </a:r>
            <a:r>
              <a:rPr lang="en-GB" dirty="0" smtClean="0"/>
              <a:t> Agar, CLED,..</a:t>
            </a:r>
          </a:p>
          <a:p>
            <a:pPr lvl="0" algn="l" rtl="0"/>
            <a:endParaRPr lang="en-US" dirty="0" smtClean="0"/>
          </a:p>
          <a:p>
            <a:pPr lvl="0" algn="l" rtl="0"/>
            <a:r>
              <a:rPr lang="en-GB" dirty="0" smtClean="0"/>
              <a:t>After inoculation of media, they should be </a:t>
            </a:r>
            <a:r>
              <a:rPr lang="en-GB" b="1" dirty="0" smtClean="0">
                <a:solidFill>
                  <a:srgbClr val="00B050"/>
                </a:solidFill>
              </a:rPr>
              <a:t>incubated</a:t>
            </a:r>
            <a:r>
              <a:rPr lang="en-GB" dirty="0" smtClean="0"/>
              <a:t> in chambers to maintain appropriate environment. </a:t>
            </a:r>
            <a:r>
              <a:rPr lang="en-GB" b="1" dirty="0" smtClean="0">
                <a:solidFill>
                  <a:srgbClr val="00B050"/>
                </a:solidFill>
              </a:rPr>
              <a:t>Temperature and time </a:t>
            </a:r>
            <a:r>
              <a:rPr lang="en-GB" dirty="0" smtClean="0"/>
              <a:t>of incubation differ for each type of bacteria to grow. </a:t>
            </a:r>
            <a:endParaRPr lang="en-US" dirty="0" smtClean="0"/>
          </a:p>
          <a:p>
            <a:pPr algn="l"/>
            <a:endParaRPr lang="x-none" dirty="0"/>
          </a:p>
        </p:txBody>
      </p:sp>
    </p:spTree>
    <p:extLst>
      <p:ext uri="{BB962C8B-B14F-4D97-AF65-F5344CB8AC3E}">
        <p14:creationId xmlns:p14="http://schemas.microsoft.com/office/powerpoint/2010/main" val="42880597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Bacterial Count</a:t>
            </a:r>
            <a:endParaRPr lang="x-none" dirty="0">
              <a:solidFill>
                <a:srgbClr val="FF0000"/>
              </a:solidFill>
            </a:endParaRPr>
          </a:p>
        </p:txBody>
      </p:sp>
      <p:sp>
        <p:nvSpPr>
          <p:cNvPr id="3" name="Content Placeholder 2"/>
          <p:cNvSpPr>
            <a:spLocks noGrp="1"/>
          </p:cNvSpPr>
          <p:nvPr>
            <p:ph idx="1"/>
          </p:nvPr>
        </p:nvSpPr>
        <p:spPr>
          <a:xfrm>
            <a:off x="457200" y="1600200"/>
            <a:ext cx="8229600" cy="4757758"/>
          </a:xfrm>
        </p:spPr>
        <p:txBody>
          <a:bodyPr>
            <a:normAutofit fontScale="62500" lnSpcReduction="20000"/>
          </a:bodyPr>
          <a:lstStyle/>
          <a:p>
            <a:pPr algn="l" rtl="0"/>
            <a:r>
              <a:rPr lang="en-GB" sz="4000" dirty="0" smtClean="0"/>
              <a:t>Microbiologists tend to measure the number of bacteria present in a liquid for </a:t>
            </a:r>
            <a:r>
              <a:rPr lang="en-GB" sz="4000" b="1" dirty="0" smtClean="0">
                <a:solidFill>
                  <a:srgbClr val="00B050"/>
                </a:solidFill>
              </a:rPr>
              <a:t>quality control purposes </a:t>
            </a:r>
            <a:r>
              <a:rPr lang="en-GB" sz="4000" dirty="0" smtClean="0"/>
              <a:t>in FDA (Food and Drug Administration) monitored fields </a:t>
            </a:r>
            <a:r>
              <a:rPr lang="en-GB" sz="4000" b="1" dirty="0" smtClean="0">
                <a:solidFill>
                  <a:srgbClr val="00B050"/>
                </a:solidFill>
              </a:rPr>
              <a:t>e.g.</a:t>
            </a:r>
            <a:r>
              <a:rPr lang="en-GB" sz="4000" dirty="0" smtClean="0"/>
              <a:t> dairy farms, drinking water supply, drug industry...</a:t>
            </a:r>
          </a:p>
          <a:p>
            <a:pPr algn="l" rtl="0"/>
            <a:endParaRPr lang="en-US" sz="4000" dirty="0" smtClean="0"/>
          </a:p>
          <a:p>
            <a:pPr algn="l" rtl="0"/>
            <a:r>
              <a:rPr lang="en-GB" sz="4000" b="1" dirty="0" smtClean="0">
                <a:solidFill>
                  <a:srgbClr val="0070C0"/>
                </a:solidFill>
              </a:rPr>
              <a:t>This is done by measuring:</a:t>
            </a:r>
            <a:endParaRPr lang="en-US" sz="4000" b="1" dirty="0" smtClean="0">
              <a:solidFill>
                <a:srgbClr val="0070C0"/>
              </a:solidFill>
            </a:endParaRPr>
          </a:p>
          <a:p>
            <a:pPr marL="514350" lvl="0" indent="-514350" algn="l" rtl="0">
              <a:buFont typeface="+mj-lt"/>
              <a:buAutoNum type="arabicPeriod"/>
            </a:pPr>
            <a:r>
              <a:rPr lang="en-GB" sz="4000" dirty="0" smtClean="0"/>
              <a:t>The </a:t>
            </a:r>
            <a:r>
              <a:rPr lang="en-GB" sz="4000" b="1" dirty="0" smtClean="0">
                <a:solidFill>
                  <a:srgbClr val="00B050"/>
                </a:solidFill>
              </a:rPr>
              <a:t>total number of bacteria </a:t>
            </a:r>
            <a:r>
              <a:rPr lang="en-GB" sz="4000" dirty="0" smtClean="0"/>
              <a:t>present in the sample (dead and alive bacteria) by using a spectrophotometer. The amount of light transmitted by the machine is proportional to the number of bacterial cells present.</a:t>
            </a:r>
            <a:endParaRPr lang="en-US" sz="4000" dirty="0" smtClean="0"/>
          </a:p>
          <a:p>
            <a:pPr marL="514350" lvl="0" indent="-514350" algn="l" rtl="0">
              <a:buFont typeface="+mj-lt"/>
              <a:buAutoNum type="arabicPeriod"/>
            </a:pPr>
            <a:endParaRPr lang="en-GB" sz="4000" dirty="0" smtClean="0"/>
          </a:p>
          <a:p>
            <a:pPr marL="514350" lvl="0" indent="-514350" algn="l" rtl="0">
              <a:buFont typeface="+mj-lt"/>
              <a:buAutoNum type="arabicPeriod"/>
            </a:pPr>
            <a:r>
              <a:rPr lang="en-GB" sz="4000" dirty="0" smtClean="0"/>
              <a:t>The </a:t>
            </a:r>
            <a:r>
              <a:rPr lang="en-GB" sz="4000" b="1" dirty="0" smtClean="0">
                <a:solidFill>
                  <a:srgbClr val="00B050"/>
                </a:solidFill>
              </a:rPr>
              <a:t>number of viable bacteria </a:t>
            </a:r>
            <a:r>
              <a:rPr lang="en-GB" sz="4000" dirty="0" smtClean="0"/>
              <a:t>present in the sample by a method called </a:t>
            </a:r>
            <a:r>
              <a:rPr lang="en-GB" sz="4000" b="1" dirty="0" smtClean="0"/>
              <a:t>the viable plate count. </a:t>
            </a:r>
            <a:endParaRPr lang="en-US" sz="4000" dirty="0" smtClean="0"/>
          </a:p>
        </p:txBody>
      </p:sp>
    </p:spTree>
    <p:extLst>
      <p:ext uri="{BB962C8B-B14F-4D97-AF65-F5344CB8AC3E}">
        <p14:creationId xmlns:p14="http://schemas.microsoft.com/office/powerpoint/2010/main" val="23373340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3568" y="1268760"/>
            <a:ext cx="7704856" cy="5400600"/>
          </a:xfrm>
          <a:prstGeom prst="rect">
            <a:avLst/>
          </a:prstGeom>
        </p:spPr>
      </p:pic>
      <p:sp>
        <p:nvSpPr>
          <p:cNvPr id="5" name="Title 1"/>
          <p:cNvSpPr>
            <a:spLocks noGrp="1"/>
          </p:cNvSpPr>
          <p:nvPr>
            <p:ph type="title"/>
          </p:nvPr>
        </p:nvSpPr>
        <p:spPr>
          <a:xfrm>
            <a:off x="-900608" y="0"/>
            <a:ext cx="10873208" cy="1143000"/>
          </a:xfrm>
        </p:spPr>
        <p:txBody>
          <a:bodyPr>
            <a:normAutofit fontScale="90000"/>
          </a:bodyPr>
          <a:lstStyle/>
          <a:p>
            <a:r>
              <a:rPr lang="en-GB" b="1" dirty="0">
                <a:solidFill>
                  <a:srgbClr val="000090"/>
                </a:solidFill>
              </a:rPr>
              <a:t>Bacterial </a:t>
            </a:r>
            <a:r>
              <a:rPr lang="en-GB" b="1" dirty="0" smtClean="0">
                <a:solidFill>
                  <a:srgbClr val="000090"/>
                </a:solidFill>
              </a:rPr>
              <a:t>Count</a:t>
            </a:r>
            <a:br>
              <a:rPr lang="en-GB" b="1" dirty="0" smtClean="0">
                <a:solidFill>
                  <a:srgbClr val="000090"/>
                </a:solidFill>
              </a:rPr>
            </a:br>
            <a:r>
              <a:rPr lang="en-GB" b="1" dirty="0" smtClean="0">
                <a:solidFill>
                  <a:srgbClr val="000090"/>
                </a:solidFill>
              </a:rPr>
              <a:t>Spectrophotometer</a:t>
            </a:r>
            <a:endParaRPr lang="en-US" dirty="0"/>
          </a:p>
        </p:txBody>
      </p:sp>
    </p:spTree>
    <p:extLst>
      <p:ext uri="{BB962C8B-B14F-4D97-AF65-F5344CB8AC3E}">
        <p14:creationId xmlns:p14="http://schemas.microsoft.com/office/powerpoint/2010/main" val="19962162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The Viable Plate Count Method</a:t>
            </a:r>
            <a:endParaRPr lang="x-none" dirty="0">
              <a:solidFill>
                <a:srgbClr val="FF0000"/>
              </a:solidFill>
            </a:endParaRPr>
          </a:p>
        </p:txBody>
      </p:sp>
      <p:sp>
        <p:nvSpPr>
          <p:cNvPr id="3" name="Content Placeholder 2"/>
          <p:cNvSpPr>
            <a:spLocks noGrp="1"/>
          </p:cNvSpPr>
          <p:nvPr>
            <p:ph idx="1"/>
          </p:nvPr>
        </p:nvSpPr>
        <p:spPr/>
        <p:txBody>
          <a:bodyPr>
            <a:normAutofit lnSpcReduction="10000"/>
          </a:bodyPr>
          <a:lstStyle/>
          <a:p>
            <a:pPr marL="514350" lvl="0" indent="-514350" algn="l" rtl="0">
              <a:buFont typeface="+mj-lt"/>
              <a:buAutoNum type="arabicPeriod"/>
            </a:pPr>
            <a:r>
              <a:rPr lang="en-GB" b="1" dirty="0" smtClean="0">
                <a:solidFill>
                  <a:srgbClr val="0070C0"/>
                </a:solidFill>
              </a:rPr>
              <a:t>Serial dilutions </a:t>
            </a:r>
            <a:r>
              <a:rPr lang="en-GB" dirty="0" smtClean="0"/>
              <a:t>of the sample are prepared.</a:t>
            </a:r>
            <a:endParaRPr lang="en-US" dirty="0" smtClean="0"/>
          </a:p>
          <a:p>
            <a:pPr marL="514350" lvl="0" indent="-514350" algn="l" rtl="0">
              <a:buFont typeface="+mj-lt"/>
              <a:buAutoNum type="arabicPeriod"/>
            </a:pPr>
            <a:r>
              <a:rPr lang="en-GB" dirty="0" smtClean="0"/>
              <a:t>From each dilution, 1ml or 0.1ml is </a:t>
            </a:r>
            <a:r>
              <a:rPr lang="en-GB" b="1" dirty="0" smtClean="0">
                <a:solidFill>
                  <a:srgbClr val="0070C0"/>
                </a:solidFill>
              </a:rPr>
              <a:t>inoculated</a:t>
            </a:r>
            <a:r>
              <a:rPr lang="en-GB" dirty="0" smtClean="0"/>
              <a:t> on Nutrient Agar media.</a:t>
            </a:r>
            <a:endParaRPr lang="en-US" dirty="0" smtClean="0"/>
          </a:p>
          <a:p>
            <a:pPr marL="514350" lvl="0" indent="-514350" algn="l" rtl="0">
              <a:buFont typeface="+mj-lt"/>
              <a:buAutoNum type="arabicPeriod"/>
            </a:pPr>
            <a:r>
              <a:rPr lang="en-GB" dirty="0" smtClean="0"/>
              <a:t>All the plates are </a:t>
            </a:r>
            <a:r>
              <a:rPr lang="en-GB" b="1" dirty="0" smtClean="0">
                <a:solidFill>
                  <a:srgbClr val="0070C0"/>
                </a:solidFill>
              </a:rPr>
              <a:t>incubated</a:t>
            </a:r>
            <a:r>
              <a:rPr lang="en-GB" dirty="0" smtClean="0"/>
              <a:t> for 24hours at 37°C.</a:t>
            </a:r>
            <a:endParaRPr lang="en-US" dirty="0" smtClean="0"/>
          </a:p>
          <a:p>
            <a:pPr marL="514350" lvl="0" indent="-514350" algn="l" rtl="0">
              <a:buFont typeface="+mj-lt"/>
              <a:buAutoNum type="arabicPeriod"/>
            </a:pPr>
            <a:r>
              <a:rPr lang="en-GB" dirty="0" smtClean="0"/>
              <a:t>After incubation, the </a:t>
            </a:r>
            <a:r>
              <a:rPr lang="en-GB" b="1" dirty="0" smtClean="0">
                <a:solidFill>
                  <a:srgbClr val="0070C0"/>
                </a:solidFill>
              </a:rPr>
              <a:t>bacterial colonies are counted</a:t>
            </a:r>
            <a:r>
              <a:rPr lang="en-GB" dirty="0" smtClean="0"/>
              <a:t> from the plates. Then the number is multiplied by the dilution factor to get the number of bacteria in the original sample.</a:t>
            </a:r>
            <a:endParaRPr lang="en-US" dirty="0" smtClean="0"/>
          </a:p>
          <a:p>
            <a:pPr algn="l"/>
            <a:endParaRPr lang="x-none" dirty="0"/>
          </a:p>
        </p:txBody>
      </p:sp>
    </p:spTree>
    <p:extLst>
      <p:ext uri="{BB962C8B-B14F-4D97-AF65-F5344CB8AC3E}">
        <p14:creationId xmlns:p14="http://schemas.microsoft.com/office/powerpoint/2010/main" val="35364401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834390"/>
            <a:ext cx="9144000" cy="6023610"/>
          </a:xfrm>
          <a:prstGeom prst="rect">
            <a:avLst/>
          </a:prstGeom>
        </p:spPr>
      </p:pic>
    </p:spTree>
    <p:extLst>
      <p:ext uri="{BB962C8B-B14F-4D97-AF65-F5344CB8AC3E}">
        <p14:creationId xmlns:p14="http://schemas.microsoft.com/office/powerpoint/2010/main" val="39656898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cterial plate count.jpg"/>
          <p:cNvPicPr>
            <a:picLocks noGrp="1" noChangeAspect="1"/>
          </p:cNvPicPr>
          <p:nvPr>
            <p:ph idx="1"/>
          </p:nvPr>
        </p:nvPicPr>
        <p:blipFill>
          <a:blip r:embed="rId2" cstate="print"/>
          <a:stretch>
            <a:fillRect/>
          </a:stretch>
        </p:blipFill>
        <p:spPr>
          <a:xfrm>
            <a:off x="179512" y="1412776"/>
            <a:ext cx="4106872" cy="4144811"/>
          </a:xfrm>
        </p:spPr>
      </p:pic>
      <p:pic>
        <p:nvPicPr>
          <p:cNvPr id="5" name="Content Placeholder 3" descr="Dilution Plate Count.jpg"/>
          <p:cNvPicPr>
            <a:picLocks noChangeAspect="1"/>
          </p:cNvPicPr>
          <p:nvPr/>
        </p:nvPicPr>
        <p:blipFill>
          <a:blip r:embed="rId3" cstate="print"/>
          <a:stretch>
            <a:fillRect/>
          </a:stretch>
        </p:blipFill>
        <p:spPr>
          <a:xfrm>
            <a:off x="4500562" y="3286124"/>
            <a:ext cx="4445537" cy="3334740"/>
          </a:xfrm>
          <a:prstGeom prst="rect">
            <a:avLst/>
          </a:prstGeom>
        </p:spPr>
      </p:pic>
      <p:sp>
        <p:nvSpPr>
          <p:cNvPr id="3" name="TextBox 2"/>
          <p:cNvSpPr txBox="1"/>
          <p:nvPr/>
        </p:nvSpPr>
        <p:spPr>
          <a:xfrm>
            <a:off x="683568" y="548680"/>
            <a:ext cx="7868560" cy="707886"/>
          </a:xfrm>
          <a:prstGeom prst="rect">
            <a:avLst/>
          </a:prstGeom>
          <a:noFill/>
        </p:spPr>
        <p:txBody>
          <a:bodyPr wrap="none" rtlCol="0">
            <a:spAutoFit/>
          </a:bodyPr>
          <a:lstStyle/>
          <a:p>
            <a:r>
              <a:rPr lang="en-GB" sz="4000" b="1" dirty="0">
                <a:solidFill>
                  <a:srgbClr val="000090"/>
                </a:solidFill>
              </a:rPr>
              <a:t>The Viable Plate Count Method</a:t>
            </a:r>
            <a:endParaRPr lang="en-US" sz="4000" dirty="0"/>
          </a:p>
        </p:txBody>
      </p:sp>
    </p:spTree>
    <p:extLst>
      <p:ext uri="{BB962C8B-B14F-4D97-AF65-F5344CB8AC3E}">
        <p14:creationId xmlns:p14="http://schemas.microsoft.com/office/powerpoint/2010/main" val="4161830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Taxonomy</a:t>
            </a:r>
            <a:endParaRPr lang="en-US" b="1" dirty="0">
              <a:solidFill>
                <a:srgbClr val="FF0000"/>
              </a:solidFill>
            </a:endParaRPr>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l" rtl="0"/>
            <a:r>
              <a:rPr lang="en-US" sz="2400" dirty="0" smtClean="0"/>
              <a:t>The </a:t>
            </a:r>
            <a:r>
              <a:rPr lang="en-US" sz="2400" b="1" dirty="0" smtClean="0">
                <a:solidFill>
                  <a:srgbClr val="0033CC"/>
                </a:solidFill>
              </a:rPr>
              <a:t>International Committee on Systematic Bacteriology (ICSB)</a:t>
            </a:r>
            <a:r>
              <a:rPr lang="en-US" sz="2400" dirty="0" smtClean="0"/>
              <a:t> maintains international rules for the naming of bacteria and taxonomic categories and for the ranking of them in the </a:t>
            </a:r>
            <a:r>
              <a:rPr lang="en-US" sz="2400" b="1" dirty="0" smtClean="0">
                <a:solidFill>
                  <a:srgbClr val="00B050"/>
                </a:solidFill>
              </a:rPr>
              <a:t>International Code of Nomenclature of Bacteria.</a:t>
            </a:r>
            <a:endParaRPr lang="en-US" sz="2400" dirty="0" smtClean="0"/>
          </a:p>
          <a:p>
            <a:pPr algn="l" rtl="0">
              <a:buNone/>
            </a:pPr>
            <a:endParaRPr lang="en-US" sz="2400" i="1" dirty="0" smtClean="0"/>
          </a:p>
          <a:p>
            <a:pPr algn="l" rtl="0">
              <a:buNone/>
            </a:pPr>
            <a:r>
              <a:rPr lang="en-US" sz="2400" i="1" dirty="0" smtClean="0"/>
              <a:t>                     </a:t>
            </a:r>
            <a:r>
              <a:rPr lang="en-US" sz="2400" b="1" dirty="0" smtClean="0">
                <a:solidFill>
                  <a:srgbClr val="0070C0"/>
                </a:solidFill>
              </a:rPr>
              <a:t>Kingdom</a:t>
            </a:r>
            <a:r>
              <a:rPr lang="en-US" sz="2400" b="1" dirty="0" smtClean="0"/>
              <a:t>          Bacteria        </a:t>
            </a:r>
          </a:p>
          <a:p>
            <a:pPr algn="l" rtl="0">
              <a:buNone/>
            </a:pPr>
            <a:r>
              <a:rPr lang="en-US" sz="2400" b="1" dirty="0" smtClean="0"/>
              <a:t>                     </a:t>
            </a:r>
            <a:r>
              <a:rPr lang="en-US" sz="2400" b="1" dirty="0" smtClean="0">
                <a:solidFill>
                  <a:srgbClr val="0070C0"/>
                </a:solidFill>
              </a:rPr>
              <a:t>Phylum</a:t>
            </a:r>
            <a:r>
              <a:rPr lang="en-US" sz="2400" b="1" dirty="0" smtClean="0"/>
              <a:t>             </a:t>
            </a:r>
            <a:r>
              <a:rPr lang="en-US" sz="2400" b="1" dirty="0" err="1" smtClean="0"/>
              <a:t>Proteobacteria</a:t>
            </a:r>
            <a:endParaRPr lang="en-US" sz="2400" b="1" dirty="0" smtClean="0"/>
          </a:p>
          <a:p>
            <a:pPr algn="l" rtl="0">
              <a:buNone/>
            </a:pPr>
            <a:r>
              <a:rPr lang="en-US" sz="2400" b="1" dirty="0" smtClean="0"/>
              <a:t>                     </a:t>
            </a:r>
            <a:r>
              <a:rPr lang="en-US" sz="2400" b="1" dirty="0" smtClean="0">
                <a:solidFill>
                  <a:srgbClr val="0070C0"/>
                </a:solidFill>
              </a:rPr>
              <a:t>Class</a:t>
            </a:r>
            <a:r>
              <a:rPr lang="en-US" sz="2400" b="1" dirty="0" smtClean="0"/>
              <a:t>                 Gamma </a:t>
            </a:r>
            <a:r>
              <a:rPr lang="en-US" sz="2400" b="1" dirty="0" err="1" smtClean="0"/>
              <a:t>Proteobacteria</a:t>
            </a:r>
            <a:r>
              <a:rPr lang="en-US" sz="2400" b="1" dirty="0" smtClean="0"/>
              <a:t> </a:t>
            </a:r>
          </a:p>
          <a:p>
            <a:pPr algn="l" rtl="0">
              <a:buNone/>
            </a:pPr>
            <a:r>
              <a:rPr lang="en-US" sz="2400" b="1" dirty="0" smtClean="0"/>
              <a:t>                     </a:t>
            </a:r>
            <a:r>
              <a:rPr lang="en-US" sz="2400" b="1" dirty="0" smtClean="0">
                <a:solidFill>
                  <a:srgbClr val="0070C0"/>
                </a:solidFill>
              </a:rPr>
              <a:t>Order</a:t>
            </a:r>
            <a:r>
              <a:rPr lang="en-US" sz="2400" b="1" dirty="0" smtClean="0"/>
              <a:t>                </a:t>
            </a:r>
            <a:r>
              <a:rPr lang="en-US" sz="2400" b="1" dirty="0" err="1" smtClean="0"/>
              <a:t>Enterobacteriales</a:t>
            </a:r>
            <a:r>
              <a:rPr lang="en-US" sz="2400" b="1" dirty="0" smtClean="0"/>
              <a:t>                </a:t>
            </a:r>
          </a:p>
          <a:p>
            <a:pPr algn="l" rtl="0">
              <a:buNone/>
            </a:pPr>
            <a:r>
              <a:rPr lang="en-US" sz="2400" b="1" dirty="0" smtClean="0"/>
              <a:t>                     </a:t>
            </a:r>
            <a:r>
              <a:rPr lang="en-US" sz="2400" b="1" dirty="0" smtClean="0">
                <a:solidFill>
                  <a:srgbClr val="0070C0"/>
                </a:solidFill>
              </a:rPr>
              <a:t>Family</a:t>
            </a:r>
            <a:r>
              <a:rPr lang="en-US" sz="2400" b="1" dirty="0" smtClean="0"/>
              <a:t>               </a:t>
            </a:r>
            <a:r>
              <a:rPr lang="en-US" sz="2400" b="1" dirty="0" err="1" smtClean="0"/>
              <a:t>Enterobacteriaceae</a:t>
            </a:r>
            <a:endParaRPr lang="en-US" sz="2400" b="1" dirty="0" smtClean="0"/>
          </a:p>
          <a:p>
            <a:pPr algn="l" rtl="0">
              <a:buNone/>
            </a:pPr>
            <a:r>
              <a:rPr lang="en-US" sz="2400" b="1" dirty="0" smtClean="0"/>
              <a:t>                     </a:t>
            </a:r>
            <a:r>
              <a:rPr lang="en-US" sz="2400" b="1" dirty="0" smtClean="0">
                <a:solidFill>
                  <a:srgbClr val="0070C0"/>
                </a:solidFill>
              </a:rPr>
              <a:t>Genus</a:t>
            </a:r>
            <a:r>
              <a:rPr lang="en-US" sz="2400" b="1" dirty="0" smtClean="0"/>
              <a:t>               Escherichia</a:t>
            </a:r>
          </a:p>
          <a:p>
            <a:pPr algn="l" rtl="0">
              <a:buNone/>
            </a:pPr>
            <a:r>
              <a:rPr lang="en-US" sz="2400" b="1" dirty="0" smtClean="0"/>
              <a:t>                     </a:t>
            </a:r>
            <a:r>
              <a:rPr lang="en-US" sz="2400" b="1" dirty="0" smtClean="0">
                <a:solidFill>
                  <a:srgbClr val="0070C0"/>
                </a:solidFill>
              </a:rPr>
              <a:t>Species </a:t>
            </a:r>
            <a:r>
              <a:rPr lang="en-US" sz="2400" b="1" dirty="0" smtClean="0"/>
              <a:t>            Escherichia coli</a:t>
            </a:r>
          </a:p>
          <a:p>
            <a:pPr algn="l" rtl="0">
              <a:buNone/>
            </a:pPr>
            <a:r>
              <a:rPr lang="en-US" sz="2400" b="1" dirty="0" smtClean="0">
                <a:solidFill>
                  <a:srgbClr val="00B050"/>
                </a:solidFill>
              </a:rPr>
              <a:t>                                                                           e.g.</a:t>
            </a:r>
            <a:r>
              <a:rPr lang="en-US" sz="2400" dirty="0" smtClean="0"/>
              <a:t> </a:t>
            </a:r>
            <a:r>
              <a:rPr lang="en-US" sz="2400" i="1" dirty="0" smtClean="0">
                <a:solidFill>
                  <a:srgbClr val="FF0000"/>
                </a:solidFill>
              </a:rPr>
              <a:t>Escherichia coli</a:t>
            </a:r>
            <a:endParaRPr lang="en-US" sz="2400" i="1" u="sng" dirty="0" smtClean="0">
              <a:solidFill>
                <a:srgbClr val="FF0000"/>
              </a:solidFill>
            </a:endParaRPr>
          </a:p>
          <a:p>
            <a:pPr algn="l" rtl="0">
              <a:buNone/>
            </a:pPr>
            <a:endParaRPr lang="en-US"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Bacterial Growth Curve</a:t>
            </a:r>
            <a:endParaRPr lang="x-none"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lvl="0" algn="l" rtl="0"/>
            <a:r>
              <a:rPr lang="en-GB" dirty="0" smtClean="0"/>
              <a:t>In order to plot a growth curve for a certain bacteria, a pure </a:t>
            </a:r>
            <a:r>
              <a:rPr lang="en-GB" b="1" dirty="0" smtClean="0">
                <a:solidFill>
                  <a:srgbClr val="00B050"/>
                </a:solidFill>
              </a:rPr>
              <a:t>bacterial broth </a:t>
            </a:r>
            <a:r>
              <a:rPr lang="en-GB" dirty="0" smtClean="0"/>
              <a:t>is to be prepared and incubated. Then a sample is collected from the broth every 30 minutes and a </a:t>
            </a:r>
            <a:r>
              <a:rPr lang="en-GB" b="1" dirty="0" smtClean="0">
                <a:solidFill>
                  <a:srgbClr val="00B050"/>
                </a:solidFill>
              </a:rPr>
              <a:t>viable plate count</a:t>
            </a:r>
            <a:r>
              <a:rPr lang="en-GB" dirty="0" smtClean="0"/>
              <a:t> is done on each sample. </a:t>
            </a:r>
            <a:endParaRPr lang="en-US" dirty="0" smtClean="0"/>
          </a:p>
          <a:p>
            <a:pPr algn="l" rtl="0"/>
            <a:endParaRPr lang="en-US" dirty="0" smtClean="0"/>
          </a:p>
          <a:p>
            <a:pPr lvl="0" algn="l" rtl="0"/>
            <a:r>
              <a:rPr lang="en-GB" dirty="0" smtClean="0"/>
              <a:t>The </a:t>
            </a:r>
            <a:r>
              <a:rPr lang="en-GB" b="1" dirty="0" smtClean="0">
                <a:solidFill>
                  <a:srgbClr val="0070C0"/>
                </a:solidFill>
              </a:rPr>
              <a:t>data is then plotted on a logarithmic graph </a:t>
            </a:r>
            <a:r>
              <a:rPr lang="en-GB" dirty="0" smtClean="0"/>
              <a:t>paper where the x-axis represent the </a:t>
            </a:r>
            <a:r>
              <a:rPr lang="en-GB" b="1" dirty="0" smtClean="0">
                <a:solidFill>
                  <a:srgbClr val="7030A0"/>
                </a:solidFill>
              </a:rPr>
              <a:t>incubation time</a:t>
            </a:r>
            <a:r>
              <a:rPr lang="en-GB" dirty="0" smtClean="0"/>
              <a:t> and the y-axis represent the </a:t>
            </a:r>
            <a:r>
              <a:rPr lang="en-GB" b="1" dirty="0" smtClean="0">
                <a:solidFill>
                  <a:srgbClr val="7030A0"/>
                </a:solidFill>
              </a:rPr>
              <a:t>log</a:t>
            </a:r>
            <a:r>
              <a:rPr lang="en-GB" sz="2600" b="1" dirty="0" smtClean="0">
                <a:solidFill>
                  <a:srgbClr val="7030A0"/>
                </a:solidFill>
              </a:rPr>
              <a:t>10</a:t>
            </a:r>
            <a:r>
              <a:rPr lang="en-GB" dirty="0" smtClean="0"/>
              <a:t> of the number of viable bacteria.</a:t>
            </a:r>
            <a:endParaRPr lang="en-US" dirty="0" smtClean="0"/>
          </a:p>
          <a:p>
            <a:pPr algn="l"/>
            <a:endParaRPr lang="x-none" dirty="0"/>
          </a:p>
        </p:txBody>
      </p:sp>
    </p:spTree>
    <p:extLst>
      <p:ext uri="{BB962C8B-B14F-4D97-AF65-F5344CB8AC3E}">
        <p14:creationId xmlns:p14="http://schemas.microsoft.com/office/powerpoint/2010/main" val="12249102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rtl="0"/>
            <a:r>
              <a:rPr lang="en-GB" sz="4000" b="1" dirty="0" smtClean="0">
                <a:solidFill>
                  <a:srgbClr val="FF0000"/>
                </a:solidFill>
              </a:rPr>
              <a:t>4 Phases in a Bacterial Growth Curve</a:t>
            </a:r>
            <a:endParaRPr lang="x-none" sz="4000" b="1" dirty="0">
              <a:solidFill>
                <a:srgbClr val="FF0000"/>
              </a:solidFill>
            </a:endParaRPr>
          </a:p>
        </p:txBody>
      </p:sp>
      <p:sp>
        <p:nvSpPr>
          <p:cNvPr id="3" name="Content Placeholder 2"/>
          <p:cNvSpPr>
            <a:spLocks noGrp="1"/>
          </p:cNvSpPr>
          <p:nvPr>
            <p:ph idx="1"/>
          </p:nvPr>
        </p:nvSpPr>
        <p:spPr>
          <a:xfrm>
            <a:off x="457200" y="1285860"/>
            <a:ext cx="8229600" cy="5357850"/>
          </a:xfrm>
        </p:spPr>
        <p:txBody>
          <a:bodyPr>
            <a:normAutofit fontScale="70000" lnSpcReduction="20000"/>
          </a:bodyPr>
          <a:lstStyle/>
          <a:p>
            <a:pPr algn="l" rtl="0">
              <a:buNone/>
            </a:pPr>
            <a:r>
              <a:rPr lang="en-GB" dirty="0" smtClean="0"/>
              <a:t> </a:t>
            </a:r>
            <a:endParaRPr lang="en-US" dirty="0" smtClean="0"/>
          </a:p>
          <a:p>
            <a:pPr marL="514350" lvl="0" indent="-514350" algn="l" rtl="0">
              <a:buFont typeface="+mj-lt"/>
              <a:buAutoNum type="arabicPeriod"/>
            </a:pPr>
            <a:r>
              <a:rPr lang="en-GB" b="1" dirty="0" smtClean="0">
                <a:solidFill>
                  <a:srgbClr val="00B050"/>
                </a:solidFill>
              </a:rPr>
              <a:t>Lag Phase: </a:t>
            </a:r>
            <a:r>
              <a:rPr lang="en-GB" dirty="0" smtClean="0"/>
              <a:t>where the bacteria absorb nutrients, synthesize enzymes, and prepare for division. </a:t>
            </a:r>
            <a:r>
              <a:rPr lang="en-GB" b="1" dirty="0" smtClean="0">
                <a:solidFill>
                  <a:srgbClr val="0070C0"/>
                </a:solidFill>
              </a:rPr>
              <a:t>There is no increase in bacterial number in this phase.</a:t>
            </a:r>
            <a:endParaRPr lang="en-US" b="1" dirty="0" smtClean="0">
              <a:solidFill>
                <a:srgbClr val="0070C0"/>
              </a:solidFill>
            </a:endParaRPr>
          </a:p>
          <a:p>
            <a:pPr algn="l" rtl="0">
              <a:buNone/>
            </a:pPr>
            <a:r>
              <a:rPr lang="en-GB" b="1" dirty="0" smtClean="0"/>
              <a:t> </a:t>
            </a:r>
            <a:endParaRPr lang="en-US" dirty="0" smtClean="0"/>
          </a:p>
          <a:p>
            <a:pPr marL="514350" lvl="0" indent="-514350" algn="l" rtl="0">
              <a:buNone/>
            </a:pPr>
            <a:r>
              <a:rPr lang="en-GB" b="1" dirty="0" smtClean="0">
                <a:solidFill>
                  <a:srgbClr val="00B050"/>
                </a:solidFill>
              </a:rPr>
              <a:t>2.     Log Phase (logarithmic growth phase): </a:t>
            </a:r>
            <a:r>
              <a:rPr lang="en-GB" dirty="0" smtClean="0"/>
              <a:t>where rapid multiplication occur causing </a:t>
            </a:r>
            <a:r>
              <a:rPr lang="en-GB" b="1" dirty="0" smtClean="0">
                <a:solidFill>
                  <a:srgbClr val="0070C0"/>
                </a:solidFill>
              </a:rPr>
              <a:t>very high increase in the number of bacteria.  </a:t>
            </a:r>
            <a:endParaRPr lang="en-US" b="1" dirty="0" smtClean="0">
              <a:solidFill>
                <a:srgbClr val="0070C0"/>
              </a:solidFill>
            </a:endParaRPr>
          </a:p>
          <a:p>
            <a:pPr algn="l" rtl="0"/>
            <a:endParaRPr lang="en-US" dirty="0" smtClean="0"/>
          </a:p>
          <a:p>
            <a:pPr marL="514350" lvl="0" indent="-514350" algn="l" rtl="0">
              <a:buAutoNum type="arabicPeriod" startAt="3"/>
            </a:pPr>
            <a:r>
              <a:rPr lang="en-GB" b="1" dirty="0" smtClean="0">
                <a:solidFill>
                  <a:srgbClr val="00B050"/>
                </a:solidFill>
              </a:rPr>
              <a:t>Stationary Phase: </a:t>
            </a:r>
            <a:r>
              <a:rPr lang="en-GB" dirty="0" smtClean="0"/>
              <a:t>where the nutrients in the media decrease and the toxic waste resulting from bacterial metabolism increase. As a result, the multiplication is slowing down. </a:t>
            </a:r>
            <a:r>
              <a:rPr lang="en-GB" b="1" dirty="0" smtClean="0">
                <a:solidFill>
                  <a:srgbClr val="0070C0"/>
                </a:solidFill>
              </a:rPr>
              <a:t>The number of dividing bacteria equals the number of dead bacteria.</a:t>
            </a:r>
            <a:endParaRPr lang="en-US" b="1" dirty="0" smtClean="0">
              <a:solidFill>
                <a:srgbClr val="0070C0"/>
              </a:solidFill>
            </a:endParaRPr>
          </a:p>
          <a:p>
            <a:pPr marL="514350" lvl="0" indent="-514350" algn="l" rtl="0">
              <a:buAutoNum type="arabicPeriod" startAt="3"/>
            </a:pPr>
            <a:endParaRPr lang="en-US" b="1" dirty="0" smtClean="0">
              <a:solidFill>
                <a:srgbClr val="00B050"/>
              </a:solidFill>
            </a:endParaRPr>
          </a:p>
          <a:p>
            <a:pPr marL="514350" lvl="0" indent="-514350" algn="l" rtl="0">
              <a:buAutoNum type="arabicPeriod" startAt="3"/>
            </a:pPr>
            <a:r>
              <a:rPr lang="en-GB" b="1" dirty="0" smtClean="0">
                <a:solidFill>
                  <a:srgbClr val="00B050"/>
                </a:solidFill>
              </a:rPr>
              <a:t>Death Phase: </a:t>
            </a:r>
            <a:r>
              <a:rPr lang="en-GB" dirty="0" smtClean="0"/>
              <a:t>where overcrowding occurs and the bacteria are dying very rapidly because of lack of nutrients and accumulation of toxic waste. </a:t>
            </a:r>
            <a:r>
              <a:rPr lang="en-GB" b="1" dirty="0" smtClean="0">
                <a:solidFill>
                  <a:srgbClr val="0070C0"/>
                </a:solidFill>
              </a:rPr>
              <a:t>Very few bacteria will remain alive in this stage.</a:t>
            </a:r>
            <a:endParaRPr lang="en-US" b="1" dirty="0" smtClean="0">
              <a:solidFill>
                <a:srgbClr val="0070C0"/>
              </a:solidFill>
            </a:endParaRPr>
          </a:p>
          <a:p>
            <a:pPr algn="l"/>
            <a:endParaRPr lang="x-none" dirty="0"/>
          </a:p>
        </p:txBody>
      </p:sp>
    </p:spTree>
    <p:extLst>
      <p:ext uri="{BB962C8B-B14F-4D97-AF65-F5344CB8AC3E}">
        <p14:creationId xmlns:p14="http://schemas.microsoft.com/office/powerpoint/2010/main" val="41098574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cteriaGrowth curve.jpg"/>
          <p:cNvPicPr>
            <a:picLocks noGrp="1" noChangeAspect="1"/>
          </p:cNvPicPr>
          <p:nvPr>
            <p:ph idx="1"/>
          </p:nvPr>
        </p:nvPicPr>
        <p:blipFill>
          <a:blip r:embed="rId3" cstate="print"/>
          <a:srcRect b="3370"/>
          <a:stretch>
            <a:fillRect/>
          </a:stretch>
        </p:blipFill>
        <p:spPr>
          <a:xfrm>
            <a:off x="400830" y="328472"/>
            <a:ext cx="8314574" cy="6172362"/>
          </a:xfrm>
        </p:spPr>
      </p:pic>
    </p:spTree>
    <p:extLst>
      <p:ext uri="{BB962C8B-B14F-4D97-AF65-F5344CB8AC3E}">
        <p14:creationId xmlns:p14="http://schemas.microsoft.com/office/powerpoint/2010/main" val="137304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5400" b="1" dirty="0" smtClean="0">
                <a:solidFill>
                  <a:srgbClr val="FF0000"/>
                </a:solidFill>
              </a:rPr>
              <a:t>Structure of Bacteria</a:t>
            </a:r>
            <a:endParaRPr lang="x-none" b="1" dirty="0">
              <a:solidFill>
                <a:srgbClr val="FF0000"/>
              </a:solidFill>
            </a:endParaRPr>
          </a:p>
        </p:txBody>
      </p:sp>
      <p:pic>
        <p:nvPicPr>
          <p:cNvPr id="1026" name="Picture 2" descr="C:\Users\zozo\Desktop\Medical Microbiology CLS 212\Picture1.jpg"/>
          <p:cNvPicPr>
            <a:picLocks noGrp="1" noChangeAspect="1" noChangeArrowheads="1"/>
          </p:cNvPicPr>
          <p:nvPr>
            <p:ph idx="1"/>
          </p:nvPr>
        </p:nvPicPr>
        <p:blipFill>
          <a:blip r:embed="rId2" cstate="print"/>
          <a:srcRect t="4369"/>
          <a:stretch>
            <a:fillRect/>
          </a:stretch>
        </p:blipFill>
        <p:spPr bwMode="auto">
          <a:xfrm>
            <a:off x="2209800" y="1371600"/>
            <a:ext cx="4800600" cy="528683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FF0000"/>
                </a:solidFill>
              </a:rPr>
              <a:t>1-Cell Envelope</a:t>
            </a:r>
            <a:endParaRPr lang="x-none" b="1" dirty="0">
              <a:solidFill>
                <a:srgbClr val="FF0000"/>
              </a:solidFill>
            </a:endParaRPr>
          </a:p>
        </p:txBody>
      </p:sp>
      <p:sp>
        <p:nvSpPr>
          <p:cNvPr id="3" name="Content Placeholder 2"/>
          <p:cNvSpPr>
            <a:spLocks noGrp="1"/>
          </p:cNvSpPr>
          <p:nvPr>
            <p:ph idx="1"/>
          </p:nvPr>
        </p:nvSpPr>
        <p:spPr>
          <a:xfrm>
            <a:off x="457200" y="1295400"/>
            <a:ext cx="8229600" cy="5257800"/>
          </a:xfrm>
        </p:spPr>
        <p:txBody>
          <a:bodyPr>
            <a:normAutofit/>
          </a:bodyPr>
          <a:lstStyle/>
          <a:p>
            <a:pPr algn="l" rtl="0">
              <a:buNone/>
            </a:pPr>
            <a:r>
              <a:rPr lang="en-US" dirty="0" smtClean="0"/>
              <a:t>The cell envelope is made up of </a:t>
            </a:r>
            <a:r>
              <a:rPr lang="en-US" b="1" dirty="0" smtClean="0">
                <a:solidFill>
                  <a:srgbClr val="00B050"/>
                </a:solidFill>
              </a:rPr>
              <a:t>two to three layers:</a:t>
            </a:r>
          </a:p>
          <a:p>
            <a:pPr marL="514350" indent="-514350" algn="l" rtl="0">
              <a:buFont typeface="+mj-lt"/>
              <a:buAutoNum type="alphaUcPeriod"/>
            </a:pPr>
            <a:r>
              <a:rPr lang="en-US" dirty="0" smtClean="0"/>
              <a:t> the interior </a:t>
            </a:r>
            <a:r>
              <a:rPr lang="en-US" dirty="0" err="1" smtClean="0"/>
              <a:t>cytoplasmic</a:t>
            </a:r>
            <a:r>
              <a:rPr lang="en-US" dirty="0" smtClean="0"/>
              <a:t> membrane</a:t>
            </a:r>
          </a:p>
          <a:p>
            <a:pPr marL="514350" indent="-514350" algn="l" rtl="0">
              <a:buFont typeface="+mj-lt"/>
              <a:buAutoNum type="alphaUcPeriod"/>
            </a:pPr>
            <a:r>
              <a:rPr lang="en-US" dirty="0" smtClean="0"/>
              <a:t> the cell wall  </a:t>
            </a:r>
          </a:p>
          <a:p>
            <a:pPr marL="514350" indent="-514350" algn="l" rtl="0">
              <a:buFont typeface="+mj-lt"/>
              <a:buAutoNum type="alphaUcPeriod"/>
            </a:pPr>
            <a:r>
              <a:rPr lang="en-US" dirty="0" smtClean="0"/>
              <a:t>in some species of bacteria an outer   capsule.</a:t>
            </a:r>
          </a:p>
          <a:p>
            <a:pPr marL="514350" indent="-514350" algn="l" rtl="0">
              <a:buFont typeface="+mj-lt"/>
              <a:buAutoNum type="alphaUcPeriod"/>
            </a:pPr>
            <a:endParaRPr lang="en-US" dirty="0" smtClean="0"/>
          </a:p>
          <a:p>
            <a:pPr algn="l" rtl="0"/>
            <a:endParaRPr lang="en-US" sz="4800" b="1" dirty="0" smtClean="0"/>
          </a:p>
          <a:p>
            <a:pPr algn="l" rtl="0"/>
            <a:endParaRPr lang="x-none" sz="3600" dirty="0"/>
          </a:p>
        </p:txBody>
      </p:sp>
      <p:pic>
        <p:nvPicPr>
          <p:cNvPr id="5" name="Content Placeholder 4" descr="bacteria_cell_wall.jpg"/>
          <p:cNvPicPr>
            <a:picLocks noChangeAspect="1"/>
          </p:cNvPicPr>
          <p:nvPr/>
        </p:nvPicPr>
        <p:blipFill>
          <a:blip r:embed="rId2" cstate="print"/>
          <a:srcRect l="4631" t="6367" r="47377" b="22003"/>
          <a:stretch>
            <a:fillRect/>
          </a:stretch>
        </p:blipFill>
        <p:spPr>
          <a:xfrm>
            <a:off x="5906963" y="3153628"/>
            <a:ext cx="3200400" cy="3692769"/>
          </a:xfrm>
          <a:prstGeom prst="rect">
            <a:avLst/>
          </a:prstGeom>
        </p:spPr>
      </p:pic>
    </p:spTree>
    <p:extLst>
      <p:ext uri="{BB962C8B-B14F-4D97-AF65-F5344CB8AC3E}">
        <p14:creationId xmlns:p14="http://schemas.microsoft.com/office/powerpoint/2010/main" val="1899650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rPr>
              <a:t>A-Cytoplasmic Membrane </a:t>
            </a:r>
            <a:br>
              <a:rPr lang="en-US" b="1" dirty="0" smtClean="0">
                <a:solidFill>
                  <a:srgbClr val="FF0000"/>
                </a:solidFill>
              </a:rPr>
            </a:br>
            <a:r>
              <a:rPr lang="en-US" b="1" dirty="0" smtClean="0">
                <a:solidFill>
                  <a:srgbClr val="FF0000"/>
                </a:solidFill>
              </a:rPr>
              <a:t>( cellular membrane )</a:t>
            </a:r>
            <a:endParaRPr lang="x-none" dirty="0">
              <a:solidFill>
                <a:srgbClr val="FF0000"/>
              </a:solidFill>
            </a:endParaRPr>
          </a:p>
        </p:txBody>
      </p:sp>
      <p:sp>
        <p:nvSpPr>
          <p:cNvPr id="3" name="Content Placeholder 2"/>
          <p:cNvSpPr>
            <a:spLocks noGrp="1"/>
          </p:cNvSpPr>
          <p:nvPr>
            <p:ph idx="1"/>
          </p:nvPr>
        </p:nvSpPr>
        <p:spPr>
          <a:xfrm>
            <a:off x="457200" y="1828800"/>
            <a:ext cx="8229600" cy="4525963"/>
          </a:xfrm>
        </p:spPr>
        <p:txBody>
          <a:bodyPr/>
          <a:lstStyle/>
          <a:p>
            <a:pPr algn="l" rtl="0">
              <a:buNone/>
            </a:pPr>
            <a:r>
              <a:rPr lang="en-US" dirty="0" smtClean="0"/>
              <a:t>    </a:t>
            </a:r>
            <a:r>
              <a:rPr lang="en-US" sz="2400" dirty="0" smtClean="0"/>
              <a:t>A Layer of phospholipids and proteins (</a:t>
            </a:r>
            <a:r>
              <a:rPr lang="en-US" sz="2400" b="1" dirty="0" smtClean="0">
                <a:solidFill>
                  <a:srgbClr val="00B0F0"/>
                </a:solidFill>
              </a:rPr>
              <a:t>lipid </a:t>
            </a:r>
            <a:r>
              <a:rPr lang="en-US" sz="2400" b="1" dirty="0" err="1" smtClean="0">
                <a:solidFill>
                  <a:srgbClr val="00B0F0"/>
                </a:solidFill>
              </a:rPr>
              <a:t>bilayer</a:t>
            </a:r>
            <a:r>
              <a:rPr lang="en-US" sz="2400" dirty="0" smtClean="0"/>
              <a:t>), encloses the interior of the bacterium, regulating the flow of materials in and out of the cell. </a:t>
            </a:r>
            <a:endParaRPr lang="en-US" dirty="0" smtClean="0"/>
          </a:p>
          <a:p>
            <a:pPr algn="l" rtl="0"/>
            <a:endParaRPr lang="x-none" dirty="0"/>
          </a:p>
        </p:txBody>
      </p:sp>
      <p:pic>
        <p:nvPicPr>
          <p:cNvPr id="4" name="Content Placeholder 3" descr="054semip.gif"/>
          <p:cNvPicPr>
            <a:picLocks noChangeAspect="1"/>
          </p:cNvPicPr>
          <p:nvPr/>
        </p:nvPicPr>
        <p:blipFill>
          <a:blip r:embed="rId3" cstate="print"/>
          <a:stretch>
            <a:fillRect/>
          </a:stretch>
        </p:blipFill>
        <p:spPr>
          <a:xfrm>
            <a:off x="4343400" y="3200400"/>
            <a:ext cx="4114800" cy="3657600"/>
          </a:xfrm>
          <a:prstGeom prst="rect">
            <a:avLst/>
          </a:prstGeom>
        </p:spPr>
      </p:pic>
    </p:spTree>
    <p:extLst>
      <p:ext uri="{BB962C8B-B14F-4D97-AF65-F5344CB8AC3E}">
        <p14:creationId xmlns:p14="http://schemas.microsoft.com/office/powerpoint/2010/main" val="2617161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lstStyle/>
          <a:p>
            <a:pPr rtl="0"/>
            <a:r>
              <a:rPr lang="en-US" b="1" dirty="0" smtClean="0">
                <a:solidFill>
                  <a:srgbClr val="FF0000"/>
                </a:solidFill>
              </a:rPr>
              <a:t>B-Cell Wall</a:t>
            </a:r>
            <a:endParaRPr lang="x-none" dirty="0">
              <a:solidFill>
                <a:srgbClr val="FF0000"/>
              </a:solidFill>
            </a:endParaRPr>
          </a:p>
        </p:txBody>
      </p:sp>
      <p:sp>
        <p:nvSpPr>
          <p:cNvPr id="3" name="Content Placeholder 2"/>
          <p:cNvSpPr>
            <a:spLocks noGrp="1"/>
          </p:cNvSpPr>
          <p:nvPr>
            <p:ph idx="1"/>
          </p:nvPr>
        </p:nvSpPr>
        <p:spPr>
          <a:xfrm>
            <a:off x="228600" y="1371600"/>
            <a:ext cx="8763000" cy="5486400"/>
          </a:xfrm>
        </p:spPr>
        <p:txBody>
          <a:bodyPr>
            <a:normAutofit fontScale="85000" lnSpcReduction="20000"/>
          </a:bodyPr>
          <a:lstStyle/>
          <a:p>
            <a:pPr algn="l" rtl="0"/>
            <a:r>
              <a:rPr lang="en-US" sz="3400" dirty="0" smtClean="0"/>
              <a:t>Each bacterium is enclosed by a rigid cell wall composed of peptidoglycan, a protein-sugar (polysaccharide) molecule.</a:t>
            </a:r>
          </a:p>
          <a:p>
            <a:pPr marL="0" indent="0" algn="l" rtl="0">
              <a:buNone/>
            </a:pPr>
            <a:endParaRPr lang="en-US" sz="3400" dirty="0" smtClean="0"/>
          </a:p>
          <a:p>
            <a:pPr marL="514350" indent="-514350" algn="l" rtl="0"/>
            <a:r>
              <a:rPr lang="en-US" sz="3400" dirty="0" smtClean="0"/>
              <a:t>Peptidoglycan is responsible for the rigidity of the bacterial cell wall and for the determination of cell shape. </a:t>
            </a:r>
          </a:p>
          <a:p>
            <a:pPr marL="0" indent="0" algn="l" rtl="0">
              <a:buNone/>
            </a:pPr>
            <a:endParaRPr lang="en-US" sz="3400" dirty="0" smtClean="0"/>
          </a:p>
          <a:p>
            <a:pPr marL="514350" indent="-514350" algn="l" rtl="0"/>
            <a:r>
              <a:rPr lang="en-US" sz="3400" dirty="0" smtClean="0"/>
              <a:t>Several antibiotics (</a:t>
            </a:r>
            <a:r>
              <a:rPr lang="en-US" sz="3400" dirty="0" err="1" smtClean="0"/>
              <a:t>Penicillins</a:t>
            </a:r>
            <a:r>
              <a:rPr lang="en-US" sz="3400" dirty="0" smtClean="0"/>
              <a:t> and </a:t>
            </a:r>
            <a:r>
              <a:rPr lang="en-US" sz="3400" dirty="0" err="1" smtClean="0"/>
              <a:t>Cephalosporins</a:t>
            </a:r>
            <a:r>
              <a:rPr lang="en-US" sz="3400" dirty="0" smtClean="0"/>
              <a:t>) stop bacterial infections by interfering with cell wall synthesis, while having no effects on human cells. </a:t>
            </a:r>
          </a:p>
          <a:p>
            <a:pPr algn="l" rtl="0"/>
            <a:endParaRPr lang="en-US" sz="2400" dirty="0" smtClean="0"/>
          </a:p>
          <a:p>
            <a:pPr algn="l" rtl="0"/>
            <a:endParaRPr lang="en-US" sz="2400" dirty="0" smtClean="0"/>
          </a:p>
          <a:p>
            <a:pPr algn="l" rtl="0">
              <a:buNone/>
            </a:pPr>
            <a:r>
              <a:rPr lang="en-US" sz="4100" dirty="0" smtClean="0"/>
              <a:t> </a:t>
            </a:r>
          </a:p>
          <a:p>
            <a:pPr algn="l" rtl="0"/>
            <a:endParaRPr lang="en-US" sz="4100" dirty="0" smtClean="0"/>
          </a:p>
          <a:p>
            <a:pPr algn="l" rtl="0"/>
            <a:endParaRPr lang="x-none" dirty="0"/>
          </a:p>
        </p:txBody>
      </p:sp>
    </p:spTree>
    <p:extLst>
      <p:ext uri="{BB962C8B-B14F-4D97-AF65-F5344CB8AC3E}">
        <p14:creationId xmlns:p14="http://schemas.microsoft.com/office/powerpoint/2010/main" val="3125470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1280</TotalTime>
  <Words>3150</Words>
  <Application>Microsoft Office PowerPoint</Application>
  <PresentationFormat>On-screen Show (4:3)</PresentationFormat>
  <Paragraphs>320</Paragraphs>
  <Slides>52</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Wingdings</vt:lpstr>
      <vt:lpstr>سمة Office</vt:lpstr>
      <vt:lpstr>BACTERIA</vt:lpstr>
      <vt:lpstr>Prokaryotes</vt:lpstr>
      <vt:lpstr>Introduction</vt:lpstr>
      <vt:lpstr>Classification of Bacteria</vt:lpstr>
      <vt:lpstr>Taxonomy</vt:lpstr>
      <vt:lpstr>Structure of Bacteria</vt:lpstr>
      <vt:lpstr>1-Cell Envelope</vt:lpstr>
      <vt:lpstr>A-Cytoplasmic Membrane  ( cellular membrane )</vt:lpstr>
      <vt:lpstr>B-Cell Wall</vt:lpstr>
      <vt:lpstr>PowerPoint Presentation</vt:lpstr>
      <vt:lpstr>PowerPoint Presentation</vt:lpstr>
      <vt:lpstr>PowerPoint Presentation</vt:lpstr>
      <vt:lpstr>PowerPoint Presentation</vt:lpstr>
      <vt:lpstr>Gram +ve and Gram –ve Cell Wall</vt:lpstr>
      <vt:lpstr>PowerPoint Presentation</vt:lpstr>
      <vt:lpstr>C-Capsule</vt:lpstr>
      <vt:lpstr>II- Flagella</vt:lpstr>
      <vt:lpstr>PowerPoint Presentation</vt:lpstr>
      <vt:lpstr>III- Pili</vt:lpstr>
      <vt:lpstr>PowerPoint Presentation</vt:lpstr>
      <vt:lpstr>IV- The Cytoplasm</vt:lpstr>
      <vt:lpstr>The Nucleoid</vt:lpstr>
      <vt:lpstr>Ribosomes</vt:lpstr>
      <vt:lpstr>Plasmids</vt:lpstr>
      <vt:lpstr>Plasmids</vt:lpstr>
      <vt:lpstr>Endospores</vt:lpstr>
      <vt:lpstr>Cell Morphology &amp; Shape of Bacteria</vt:lpstr>
      <vt:lpstr>PowerPoint Presentation</vt:lpstr>
      <vt:lpstr>PowerPoint Presentation</vt:lpstr>
      <vt:lpstr>Replication of Bacteria</vt:lpstr>
      <vt:lpstr>PowerPoint Presentation</vt:lpstr>
      <vt:lpstr>Replication of Bacteria</vt:lpstr>
      <vt:lpstr>Microbial Growth</vt:lpstr>
      <vt:lpstr>Factors Affecting Microbial Growth</vt:lpstr>
      <vt:lpstr>Availability of Nutrients</vt:lpstr>
      <vt:lpstr>Moisture</vt:lpstr>
      <vt:lpstr>Temperature</vt:lpstr>
      <vt:lpstr>pH</vt:lpstr>
      <vt:lpstr>Osmotic Pressure</vt:lpstr>
      <vt:lpstr>PowerPoint Presentation</vt:lpstr>
      <vt:lpstr> Osmotic Pressure</vt:lpstr>
      <vt:lpstr>Atmospheric Pressure</vt:lpstr>
      <vt:lpstr>Gaseous Atmosphere</vt:lpstr>
      <vt:lpstr>Bacterial Growth In Vitro</vt:lpstr>
      <vt:lpstr>Bacterial Count</vt:lpstr>
      <vt:lpstr>Bacterial Count Spectrophotometer</vt:lpstr>
      <vt:lpstr>The Viable Plate Count Method</vt:lpstr>
      <vt:lpstr>PowerPoint Presentation</vt:lpstr>
      <vt:lpstr>PowerPoint Presentation</vt:lpstr>
      <vt:lpstr>Bacterial Growth Curve</vt:lpstr>
      <vt:lpstr>4 Phases in a Bacterial Growth Curve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dc:title>
  <dc:subject>Medical Microbiology</dc:subject>
  <dc:creator>Zeina Alkudmani</dc:creator>
  <cp:lastModifiedBy>sahar alhogail</cp:lastModifiedBy>
  <cp:revision>158</cp:revision>
  <dcterms:created xsi:type="dcterms:W3CDTF">2010-03-20T10:53:28Z</dcterms:created>
  <dcterms:modified xsi:type="dcterms:W3CDTF">2016-05-15T08:56:46Z</dcterms:modified>
</cp:coreProperties>
</file>