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65" r:id="rId2"/>
    <p:sldId id="257" r:id="rId3"/>
    <p:sldId id="267" r:id="rId4"/>
    <p:sldId id="268" r:id="rId5"/>
    <p:sldId id="269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B34444-5C18-4149-985E-76C4ABAD1220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492ABA9-EE06-45AD-BF15-C54576A390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B34444-5C18-4149-985E-76C4ABAD1220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2ABA9-EE06-45AD-BF15-C54576A390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B34444-5C18-4149-985E-76C4ABAD1220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2ABA9-EE06-45AD-BF15-C54576A390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B34444-5C18-4149-985E-76C4ABAD1220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2ABA9-EE06-45AD-BF15-C54576A390D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B34444-5C18-4149-985E-76C4ABAD1220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2ABA9-EE06-45AD-BF15-C54576A390D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B34444-5C18-4149-985E-76C4ABAD1220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2ABA9-EE06-45AD-BF15-C54576A390D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B34444-5C18-4149-985E-76C4ABAD1220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2ABA9-EE06-45AD-BF15-C54576A390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B34444-5C18-4149-985E-76C4ABAD1220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2ABA9-EE06-45AD-BF15-C54576A390D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B34444-5C18-4149-985E-76C4ABAD1220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2ABA9-EE06-45AD-BF15-C54576A390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BB34444-5C18-4149-985E-76C4ABAD1220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2ABA9-EE06-45AD-BF15-C54576A390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B34444-5C18-4149-985E-76C4ABAD1220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492ABA9-EE06-45AD-BF15-C54576A390D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BB34444-5C18-4149-985E-76C4ABAD1220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492ABA9-EE06-45AD-BF15-C54576A390D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cs typeface="Times New Roman" pitchFamily="18" charset="0"/>
              </a:rPr>
              <a:t>Differential staining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Spore stain</a:t>
            </a:r>
          </a:p>
          <a:p>
            <a:pPr algn="l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Capsule stain</a:t>
            </a:r>
            <a:endParaRPr lang="ar-SA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>
                <a:cs typeface="Arial" pitchFamily="34" charset="0"/>
              </a:rPr>
              <a:t>Deliver 1 drop of </a:t>
            </a:r>
            <a:r>
              <a:rPr lang="en-US" dirty="0" err="1" smtClean="0">
                <a:cs typeface="Arial" pitchFamily="34" charset="0"/>
              </a:rPr>
              <a:t>Nigrosin</a:t>
            </a:r>
            <a:r>
              <a:rPr lang="en-US" dirty="0" smtClean="0">
                <a:cs typeface="Arial" pitchFamily="34" charset="0"/>
              </a:rPr>
              <a:t> by the loop and 1 drop of </a:t>
            </a:r>
            <a:r>
              <a:rPr lang="en-US" dirty="0" err="1" smtClean="0">
                <a:cs typeface="Arial" pitchFamily="34" charset="0"/>
              </a:rPr>
              <a:t>safranin</a:t>
            </a:r>
            <a:r>
              <a:rPr lang="en-US" dirty="0" smtClean="0">
                <a:cs typeface="Arial" pitchFamily="34" charset="0"/>
              </a:rPr>
              <a:t> at the end of clean slide.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Mix a loopful of culture ( </a:t>
            </a:r>
            <a:r>
              <a:rPr lang="en-US" i="1" u="sng" dirty="0" err="1" smtClean="0">
                <a:cs typeface="Arial" pitchFamily="34" charset="0"/>
              </a:rPr>
              <a:t>Kelbsiella</a:t>
            </a:r>
            <a:r>
              <a:rPr lang="en-US" i="1" u="sng" dirty="0" smtClean="0">
                <a:cs typeface="Arial" pitchFamily="34" charset="0"/>
              </a:rPr>
              <a:t> sp</a:t>
            </a:r>
            <a:r>
              <a:rPr lang="en-US" dirty="0" smtClean="0">
                <a:cs typeface="Arial" pitchFamily="34" charset="0"/>
              </a:rPr>
              <a:t>.) with the stain.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Spread the mixture on the slide as a blood film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Air dry the film</a:t>
            </a:r>
          </a:p>
          <a:p>
            <a:pPr algn="l" rtl="0"/>
            <a:r>
              <a:rPr lang="en-US" dirty="0" smtClean="0"/>
              <a:t>Leave the slide for 5 minutes at slide warmer to be fixed.</a:t>
            </a:r>
            <a:endParaRPr lang="ar-SA" dirty="0" smtClean="0"/>
          </a:p>
        </p:txBody>
      </p:sp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Capsule stain steps</a:t>
            </a:r>
            <a:endParaRPr lang="ar-SA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user\My Documents\My Pictures\BACTERIAL%20CAPSULES%20ADJUST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0" y="2281079"/>
            <a:ext cx="3048000" cy="2926080"/>
          </a:xfrm>
          <a:noFill/>
        </p:spPr>
      </p:pic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Capsule stain</a:t>
            </a:r>
            <a:endParaRPr lang="ar-SA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329613" cy="5112568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150000"/>
              </a:lnSpc>
              <a:buNone/>
            </a:pPr>
            <a:r>
              <a:rPr lang="en-US" sz="3500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Endospores</a:t>
            </a:r>
            <a:r>
              <a:rPr lang="en-US" dirty="0" smtClean="0">
                <a:cs typeface="Arial" pitchFamily="34" charset="0"/>
              </a:rPr>
              <a:t> 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dirty="0" smtClean="0">
                <a:cs typeface="Arial" pitchFamily="34" charset="0"/>
              </a:rPr>
              <a:t>are formed by some bacteria, aerobic </a:t>
            </a:r>
            <a:r>
              <a:rPr lang="en-US" i="1" u="sng" dirty="0" smtClean="0">
                <a:solidFill>
                  <a:srgbClr val="FF0000"/>
                </a:solidFill>
                <a:cs typeface="Arial" pitchFamily="34" charset="0"/>
              </a:rPr>
              <a:t>Bacillus</a:t>
            </a:r>
            <a:r>
              <a:rPr lang="en-US" dirty="0" smtClean="0">
                <a:cs typeface="Arial" pitchFamily="34" charset="0"/>
              </a:rPr>
              <a:t> species and anaerobic </a:t>
            </a:r>
            <a:r>
              <a:rPr lang="en-US" i="1" u="sng" dirty="0" smtClean="0">
                <a:solidFill>
                  <a:srgbClr val="FF0000"/>
                </a:solidFill>
                <a:cs typeface="Arial" pitchFamily="34" charset="0"/>
              </a:rPr>
              <a:t>Clostridium</a:t>
            </a:r>
            <a:r>
              <a:rPr lang="en-US" dirty="0" smtClean="0">
                <a:cs typeface="Arial" pitchFamily="34" charset="0"/>
              </a:rPr>
              <a:t> species.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dirty="0" smtClean="0">
                <a:cs typeface="Arial" pitchFamily="34" charset="0"/>
              </a:rPr>
              <a:t>Non active, resistant to heating and chemicals.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dirty="0" smtClean="0">
                <a:cs typeface="Arial" pitchFamily="34" charset="0"/>
              </a:rPr>
              <a:t>Remain dormant until favorable conditions return.</a:t>
            </a:r>
          </a:p>
          <a:p>
            <a:pPr algn="l" rtl="0" eaLnBrk="1" hangingPunct="1">
              <a:lnSpc>
                <a:spcPct val="150000"/>
              </a:lnSpc>
              <a:buNone/>
            </a:pPr>
            <a:r>
              <a:rPr lang="en-US" sz="2800" dirty="0" smtClean="0">
                <a:cs typeface="Arial" pitchFamily="34" charset="0"/>
              </a:rPr>
              <a:t> </a:t>
            </a:r>
          </a:p>
          <a:p>
            <a:pPr algn="l" rtl="0" eaLnBrk="1" hangingPunct="1">
              <a:lnSpc>
                <a:spcPct val="150000"/>
              </a:lnSpc>
            </a:pPr>
            <a:endParaRPr lang="en-US" sz="2800" dirty="0" smtClean="0">
              <a:cs typeface="Arial" pitchFamily="34" charset="0"/>
            </a:endParaRPr>
          </a:p>
          <a:p>
            <a:pPr algn="l" rtl="0" eaLnBrk="1" hangingPunct="1">
              <a:lnSpc>
                <a:spcPct val="150000"/>
              </a:lnSpc>
            </a:pPr>
            <a:endParaRPr lang="ar-SA" sz="2800" dirty="0" smtClean="0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Spore stain</a:t>
            </a:r>
            <a:endParaRPr lang="ar-SA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oreCy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76462" y="2215356"/>
            <a:ext cx="4791075" cy="30575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 cycle of a spore forming bacteria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24847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b="1" dirty="0" smtClean="0">
                <a:cs typeface="Arial" pitchFamily="34" charset="0"/>
              </a:rPr>
              <a:t>Not easily stained</a:t>
            </a:r>
            <a:r>
              <a:rPr lang="en-US" dirty="0" smtClean="0">
                <a:cs typeface="Arial" pitchFamily="34" charset="0"/>
              </a:rPr>
              <a:t>: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cs typeface="Arial" pitchFamily="34" charset="0"/>
              </a:rPr>
              <a:t>Mild heating.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cs typeface="Arial" pitchFamily="34" charset="0"/>
              </a:rPr>
              <a:t>Use of strong stain. 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cs typeface="Arial" pitchFamily="34" charset="0"/>
              </a:rPr>
              <a:t>Timing of the stain is extended.</a:t>
            </a:r>
          </a:p>
          <a:p>
            <a:pPr algn="l" rtl="0">
              <a:lnSpc>
                <a:spcPct val="150000"/>
              </a:lnSpc>
            </a:pPr>
            <a:endParaRPr lang="en-US" sz="2400" dirty="0" smtClean="0"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2800" dirty="0" smtClean="0">
                <a:cs typeface="Arial" pitchFamily="34" charset="0"/>
              </a:rPr>
              <a:t>1-Primary stain: </a:t>
            </a:r>
            <a:r>
              <a:rPr lang="en-US" sz="2800" dirty="0" smtClean="0">
                <a:solidFill>
                  <a:srgbClr val="00B050"/>
                </a:solidFill>
                <a:cs typeface="Arial" pitchFamily="34" charset="0"/>
              </a:rPr>
              <a:t>Malachite green, </a:t>
            </a:r>
            <a:r>
              <a:rPr lang="en-US" sz="2800" dirty="0" smtClean="0">
                <a:cs typeface="Arial" pitchFamily="34" charset="0"/>
              </a:rPr>
              <a:t>both vegetative cell and spores will appear green.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800" dirty="0" smtClean="0">
                <a:cs typeface="Arial" pitchFamily="34" charset="0"/>
              </a:rPr>
              <a:t>2-Decolorizing Agent: Water, it will remove the color from the cell, spores will remain green.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800" dirty="0" smtClean="0">
                <a:cs typeface="Arial" pitchFamily="34" charset="0"/>
              </a:rPr>
              <a:t>3-Counter stain: </a:t>
            </a:r>
            <a:r>
              <a:rPr lang="en-US" sz="2800" dirty="0" smtClean="0">
                <a:solidFill>
                  <a:srgbClr val="FF0000"/>
                </a:solidFill>
                <a:cs typeface="Arial" pitchFamily="34" charset="0"/>
              </a:rPr>
              <a:t>Safranin </a:t>
            </a:r>
            <a:r>
              <a:rPr lang="en-US" sz="2800" dirty="0" smtClean="0">
                <a:cs typeface="Arial" pitchFamily="34" charset="0"/>
              </a:rPr>
              <a:t>which will be absorbed by the vegetative cell.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Spore stain reagents </a:t>
            </a:r>
            <a:endParaRPr lang="ar-SA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cs typeface="Arial" pitchFamily="34" charset="0"/>
              </a:rPr>
              <a:t>Apply</a:t>
            </a:r>
            <a:r>
              <a:rPr lang="en-US" dirty="0" smtClean="0">
                <a:solidFill>
                  <a:srgbClr val="00B050"/>
                </a:solidFill>
                <a:cs typeface="Arial" pitchFamily="34" charset="0"/>
              </a:rPr>
              <a:t> malachite green</a:t>
            </a:r>
            <a:r>
              <a:rPr lang="en-US" dirty="0" smtClean="0">
                <a:cs typeface="Arial" pitchFamily="34" charset="0"/>
              </a:rPr>
              <a:t> for 5 min application of heat is required.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Rinse with D. water.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Stain with 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safranin</a:t>
            </a:r>
            <a:r>
              <a:rPr lang="en-US" dirty="0" smtClean="0">
                <a:cs typeface="Arial" pitchFamily="34" charset="0"/>
              </a:rPr>
              <a:t> for 1 min.</a:t>
            </a:r>
          </a:p>
          <a:p>
            <a:pPr algn="l" rtl="0" eaLnBrk="1" hangingPunct="1">
              <a:buNone/>
            </a:pPr>
            <a:endParaRPr lang="en-US" dirty="0" smtClean="0">
              <a:cs typeface="Arial" pitchFamily="34" charset="0"/>
            </a:endParaRP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Observation: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Spores appear </a:t>
            </a:r>
            <a:r>
              <a:rPr lang="en-US" dirty="0" smtClean="0">
                <a:solidFill>
                  <a:srgbClr val="00B050"/>
                </a:solidFill>
                <a:cs typeface="Arial" pitchFamily="34" charset="0"/>
              </a:rPr>
              <a:t>green </a:t>
            </a:r>
            <a:r>
              <a:rPr lang="en-US" dirty="0" smtClean="0">
                <a:cs typeface="Arial" pitchFamily="34" charset="0"/>
              </a:rPr>
              <a:t>While vegetative bacteria or non spore forming bacteria appear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 red/pink</a:t>
            </a:r>
            <a:endParaRPr lang="ar-SA" dirty="0" smtClean="0">
              <a:solidFill>
                <a:srgbClr val="FF0000"/>
              </a:solidFill>
            </a:endParaRPr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 Spore stain steps</a:t>
            </a:r>
            <a:endParaRPr lang="ar-SA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user\My Documents\My Pictures\04-19_EndosporeStain_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1034" y="1481138"/>
            <a:ext cx="5441931" cy="4525962"/>
          </a:xfrm>
          <a:noFill/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Spore stain</a:t>
            </a:r>
            <a:endParaRPr lang="ar-SA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>
                <a:cs typeface="Arial" pitchFamily="34" charset="0"/>
              </a:rPr>
              <a:t>It is a negative stain where a dye does not have affinity for microbial cells but colors the background.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Capsule is produced by some bacteria as a slippery substance that adheres to surface forming a viscous coat.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This coat is called slime layer when it is loosely bound to bacterium.</a:t>
            </a:r>
          </a:p>
        </p:txBody>
      </p:sp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Capsule stain</a:t>
            </a:r>
            <a:endParaRPr lang="ar-SA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>
                <a:cs typeface="Arial" pitchFamily="34" charset="0"/>
              </a:rPr>
              <a:t>Capsules are non ionic, uncharged because they are composed of polysaccharides </a:t>
            </a:r>
            <a:endParaRPr lang="ar-SA" dirty="0" smtClean="0"/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This method use Nigrosin and Safranin to stain the bacteria and the background leaving capsule unstained as a clear halo surrounding bacteria.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Capsule is important to </a:t>
            </a:r>
            <a:r>
              <a:rPr lang="en-US" dirty="0" smtClean="0">
                <a:cs typeface="Arial" pitchFamily="34" charset="0"/>
              </a:rPr>
              <a:t>some bacteria (pathogens).</a:t>
            </a:r>
            <a:endParaRPr lang="en-US" dirty="0" smtClean="0">
              <a:cs typeface="Arial" pitchFamily="34" charset="0"/>
            </a:endParaRPr>
          </a:p>
          <a:p>
            <a:pPr algn="l" rtl="0" eaLnBrk="1" hangingPunct="1"/>
            <a:endParaRPr lang="ar-SA" dirty="0" smtClean="0"/>
          </a:p>
        </p:txBody>
      </p:sp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Capsule stain</a:t>
            </a:r>
            <a:endParaRPr lang="ar-SA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137</TotalTime>
  <Words>328</Words>
  <Application>Microsoft Office PowerPoint</Application>
  <PresentationFormat>On-screen Show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Differential staining</vt:lpstr>
      <vt:lpstr>Spore stain</vt:lpstr>
      <vt:lpstr>life cycle of a spore forming bacteria</vt:lpstr>
      <vt:lpstr>  </vt:lpstr>
      <vt:lpstr>Spore stain reagents </vt:lpstr>
      <vt:lpstr> Spore stain steps</vt:lpstr>
      <vt:lpstr>Spore stain</vt:lpstr>
      <vt:lpstr>Capsule stain</vt:lpstr>
      <vt:lpstr>Capsule stain</vt:lpstr>
      <vt:lpstr>Capsule stain steps</vt:lpstr>
      <vt:lpstr>Capsule stain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Spore stain</dc:title>
  <dc:creator>Najola</dc:creator>
  <cp:lastModifiedBy>Najola</cp:lastModifiedBy>
  <cp:revision>16</cp:revision>
  <dcterms:created xsi:type="dcterms:W3CDTF">2011-10-09T19:24:30Z</dcterms:created>
  <dcterms:modified xsi:type="dcterms:W3CDTF">2011-10-15T23:15:58Z</dcterms:modified>
</cp:coreProperties>
</file>