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30"/>
  </p:handoutMasterIdLst>
  <p:sldIdLst>
    <p:sldId id="256" r:id="rId2"/>
    <p:sldId id="257" r:id="rId3"/>
    <p:sldId id="258" r:id="rId4"/>
    <p:sldId id="259" r:id="rId5"/>
    <p:sldId id="260" r:id="rId6"/>
    <p:sldId id="261" r:id="rId7"/>
    <p:sldId id="262" r:id="rId8"/>
    <p:sldId id="274" r:id="rId9"/>
    <p:sldId id="263" r:id="rId10"/>
    <p:sldId id="265" r:id="rId11"/>
    <p:sldId id="264" r:id="rId12"/>
    <p:sldId id="266" r:id="rId13"/>
    <p:sldId id="275" r:id="rId14"/>
    <p:sldId id="267" r:id="rId15"/>
    <p:sldId id="276" r:id="rId16"/>
    <p:sldId id="268" r:id="rId17"/>
    <p:sldId id="269" r:id="rId18"/>
    <p:sldId id="279" r:id="rId19"/>
    <p:sldId id="280" r:id="rId20"/>
    <p:sldId id="281" r:id="rId21"/>
    <p:sldId id="282" r:id="rId22"/>
    <p:sldId id="278" r:id="rId23"/>
    <p:sldId id="270" r:id="rId24"/>
    <p:sldId id="271" r:id="rId25"/>
    <p:sldId id="277" r:id="rId26"/>
    <p:sldId id="284" r:id="rId27"/>
    <p:sldId id="27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09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FB865F2-5B09-403D-BB48-BC6E11BD7C33}" type="datetimeFigureOut">
              <a:rPr lang="en-US" smtClean="0"/>
              <a:pPr/>
              <a:t>3/11/2014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0B18ABA-FDEB-4838-B828-F0AA00893364}" type="slidenum">
              <a:rPr lang="en-US" smtClean="0"/>
              <a:pPr/>
              <a:t>‹#›</a:t>
            </a:fld>
            <a:endParaRPr lang="en-US"/>
          </a:p>
        </p:txBody>
      </p:sp>
    </p:spTree>
    <p:extLst>
      <p:ext uri="{BB962C8B-B14F-4D97-AF65-F5344CB8AC3E}">
        <p14:creationId xmlns:p14="http://schemas.microsoft.com/office/powerpoint/2010/main" val="378897057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59B1F51-51A2-4E60-A2F5-93305B677F02}" type="datetimeFigureOut">
              <a:rPr lang="en-US" smtClean="0"/>
              <a:pPr/>
              <a:t>3/11/2014</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DFAF4D-CB53-40CA-B7BB-23FC2EBBA572}"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9B1F51-51A2-4E60-A2F5-93305B677F02}"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DFAF4D-CB53-40CA-B7BB-23FC2EBBA57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9DFAF4D-CB53-40CA-B7BB-23FC2EBBA572}"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9B1F51-51A2-4E60-A2F5-93305B677F02}"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59B1F51-51A2-4E60-A2F5-93305B677F02}" type="datetimeFigureOut">
              <a:rPr lang="en-US" smtClean="0"/>
              <a:pPr/>
              <a:t>3/11/2014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9DFAF4D-CB53-40CA-B7BB-23FC2EBBA572}"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A59B1F51-51A2-4E60-A2F5-93305B677F02}" type="datetimeFigureOut">
              <a:rPr lang="en-US" smtClean="0"/>
              <a:pPr/>
              <a:t>3/11/2014</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9DFAF4D-CB53-40CA-B7BB-23FC2EBBA572}"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A59B1F51-51A2-4E60-A2F5-93305B677F02}" type="datetimeFigureOut">
              <a:rPr lang="en-US" smtClean="0"/>
              <a:pPr/>
              <a:t>3/11/2014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DFAF4D-CB53-40CA-B7BB-23FC2EBBA572}"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59B1F51-51A2-4E60-A2F5-93305B677F02}" type="datetimeFigureOut">
              <a:rPr lang="en-US" smtClean="0"/>
              <a:pPr/>
              <a:t>3/11/2014</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9DFAF4D-CB53-40CA-B7BB-23FC2EBBA572}"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59B1F51-51A2-4E60-A2F5-93305B677F02}" type="datetimeFigureOut">
              <a:rPr lang="en-US" smtClean="0"/>
              <a:pPr/>
              <a:t>3/11/2014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9DFAF4D-CB53-40CA-B7BB-23FC2EBBA57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A59B1F51-51A2-4E60-A2F5-93305B677F02}" type="datetimeFigureOut">
              <a:rPr lang="en-US" smtClean="0"/>
              <a:pPr/>
              <a:t>3/11/2014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9DFAF4D-CB53-40CA-B7BB-23FC2EBBA57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9DFAF4D-CB53-40CA-B7BB-23FC2EBBA572}"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A59B1F51-51A2-4E60-A2F5-93305B677F02}" type="datetimeFigureOut">
              <a:rPr lang="en-US" smtClean="0"/>
              <a:pPr/>
              <a:t>3/11/2014</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9DFAF4D-CB53-40CA-B7BB-23FC2EBBA572}"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A59B1F51-51A2-4E60-A2F5-93305B677F02}" type="datetimeFigureOut">
              <a:rPr lang="en-US" smtClean="0"/>
              <a:pPr/>
              <a:t>3/11/2014</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59B1F51-51A2-4E60-A2F5-93305B677F02}" type="datetimeFigureOut">
              <a:rPr lang="en-US" smtClean="0"/>
              <a:pPr/>
              <a:t>3/11/2014</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9DFAF4D-CB53-40CA-B7BB-23FC2EBBA572}"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1905000"/>
            <a:ext cx="6400800" cy="1752600"/>
          </a:xfrm>
        </p:spPr>
        <p:txBody>
          <a:bodyPr/>
          <a:lstStyle/>
          <a:p>
            <a:r>
              <a:rPr lang="en-US" dirty="0" smtClean="0"/>
              <a:t>UNIT - 5</a:t>
            </a:r>
            <a:endParaRPr lang="en-US" dirty="0"/>
          </a:p>
        </p:txBody>
      </p:sp>
      <p:sp>
        <p:nvSpPr>
          <p:cNvPr id="2" name="Title 1"/>
          <p:cNvSpPr>
            <a:spLocks noGrp="1"/>
          </p:cNvSpPr>
          <p:nvPr>
            <p:ph type="ctrTitle"/>
          </p:nvPr>
        </p:nvSpPr>
        <p:spPr>
          <a:xfrm>
            <a:off x="685800" y="152400"/>
            <a:ext cx="7772400" cy="1752600"/>
          </a:xfrm>
        </p:spPr>
        <p:txBody>
          <a:bodyPr/>
          <a:lstStyle/>
          <a:p>
            <a:r>
              <a:rPr lang="en-US" dirty="0"/>
              <a:t>Field Sedimentology, </a:t>
            </a:r>
            <a:r>
              <a:rPr lang="en-US" dirty="0" err="1"/>
              <a:t>Facies</a:t>
            </a:r>
            <a:r>
              <a:rPr lang="en-US" dirty="0"/>
              <a:t> and Environments</a:t>
            </a:r>
            <a:r>
              <a:rPr lang="en-US" b="1" dirty="0"/>
              <a:t> </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4408" b="12572"/>
          <a:stretch/>
        </p:blipFill>
        <p:spPr>
          <a:xfrm>
            <a:off x="1092325" y="2362200"/>
            <a:ext cx="6984875" cy="4349154"/>
          </a:xfrm>
          <a:prstGeom prst="rect">
            <a:avLst/>
          </a:prstGeom>
          <a:ln w="635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Palaeocurrents</a:t>
            </a:r>
            <a:endParaRPr lang="en-US" dirty="0"/>
          </a:p>
        </p:txBody>
      </p:sp>
      <p:sp>
        <p:nvSpPr>
          <p:cNvPr id="3" name="Content Placeholder 2"/>
          <p:cNvSpPr>
            <a:spLocks noGrp="1"/>
          </p:cNvSpPr>
          <p:nvPr>
            <p:ph sz="quarter" idx="1"/>
          </p:nvPr>
        </p:nvSpPr>
        <p:spPr/>
        <p:txBody>
          <a:bodyPr>
            <a:normAutofit fontScale="92500" lnSpcReduction="10000"/>
          </a:bodyPr>
          <a:lstStyle/>
          <a:p>
            <a:pPr algn="just"/>
            <a:r>
              <a:rPr lang="en-US" dirty="0" smtClean="0"/>
              <a:t>The most commonly used features for determining </a:t>
            </a:r>
            <a:r>
              <a:rPr lang="en-US" dirty="0" err="1" smtClean="0"/>
              <a:t>palaeoflow</a:t>
            </a:r>
            <a:r>
              <a:rPr lang="en-US" dirty="0" smtClean="0"/>
              <a:t> are cross stratification, at various scales.</a:t>
            </a:r>
          </a:p>
          <a:p>
            <a:pPr algn="just"/>
            <a:endParaRPr lang="en-US" dirty="0" smtClean="0"/>
          </a:p>
          <a:p>
            <a:pPr algn="just"/>
            <a:r>
              <a:rPr lang="en-US" dirty="0" smtClean="0"/>
              <a:t>As many as possible data points should be collected to carry out </a:t>
            </a:r>
            <a:r>
              <a:rPr lang="en-US" dirty="0" err="1" smtClean="0"/>
              <a:t>palaeocurrent</a:t>
            </a:r>
            <a:r>
              <a:rPr lang="en-US" dirty="0" smtClean="0"/>
              <a:t> analysis.</a:t>
            </a:r>
          </a:p>
          <a:p>
            <a:pPr algn="just"/>
            <a:endParaRPr lang="en-US" dirty="0" smtClean="0"/>
          </a:p>
          <a:p>
            <a:pPr algn="just"/>
            <a:r>
              <a:rPr lang="en-US" dirty="0" smtClean="0"/>
              <a:t>The statistical validity of the mean will be improved with more data</a:t>
            </a:r>
          </a:p>
          <a:p>
            <a:pPr algn="just"/>
            <a:endParaRPr lang="en-US" dirty="0" smtClean="0"/>
          </a:p>
          <a:p>
            <a:pPr algn="just"/>
            <a:r>
              <a:rPr lang="en-US" dirty="0" smtClean="0"/>
              <a:t>If only a general trend of flow is required for the project in hand, then fewer will be required.</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Presentation and analysis of directional data</a:t>
            </a:r>
            <a:endParaRPr lang="en-US" dirty="0"/>
          </a:p>
        </p:txBody>
      </p:sp>
      <p:sp>
        <p:nvSpPr>
          <p:cNvPr id="3" name="Content Placeholder 2"/>
          <p:cNvSpPr>
            <a:spLocks noGrp="1"/>
          </p:cNvSpPr>
          <p:nvPr>
            <p:ph sz="quarter" idx="1"/>
          </p:nvPr>
        </p:nvSpPr>
        <p:spPr>
          <a:xfrm>
            <a:off x="457200" y="1600200"/>
            <a:ext cx="8229600" cy="1447799"/>
          </a:xfrm>
        </p:spPr>
        <p:txBody>
          <a:bodyPr>
            <a:normAutofit fontScale="62500" lnSpcReduction="20000"/>
          </a:bodyPr>
          <a:lstStyle/>
          <a:p>
            <a:pPr algn="just"/>
            <a:r>
              <a:rPr lang="en-US" dirty="0" smtClean="0"/>
              <a:t>Directional data are commonly collected and used in geology. </a:t>
            </a:r>
          </a:p>
          <a:p>
            <a:pPr algn="just"/>
            <a:endParaRPr lang="en-US" dirty="0" smtClean="0"/>
          </a:p>
          <a:p>
            <a:pPr algn="just"/>
            <a:r>
              <a:rPr lang="en-US" dirty="0" smtClean="0"/>
              <a:t>Palaeocurrents are most frequently encountered in sedimentology. </a:t>
            </a:r>
          </a:p>
          <a:p>
            <a:pPr algn="just"/>
            <a:endParaRPr lang="en-US" dirty="0" smtClean="0"/>
          </a:p>
          <a:p>
            <a:pPr algn="just"/>
            <a:r>
              <a:rPr lang="en-US" dirty="0" err="1" smtClean="0"/>
              <a:t>Palaeocurrent</a:t>
            </a:r>
            <a:r>
              <a:rPr lang="en-US" dirty="0" smtClean="0"/>
              <a:t> data are normally plotted on a rose diagram</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876300" y="3143250"/>
            <a:ext cx="7391400" cy="346943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small" dirty="0" smtClean="0"/>
              <a:t>Collection of rock samples</a:t>
            </a:r>
            <a:endParaRPr lang="en-US" cap="small" dirty="0"/>
          </a:p>
        </p:txBody>
      </p:sp>
      <p:sp>
        <p:nvSpPr>
          <p:cNvPr id="3" name="Content Placeholder 2"/>
          <p:cNvSpPr>
            <a:spLocks noGrp="1"/>
          </p:cNvSpPr>
          <p:nvPr>
            <p:ph sz="quarter" idx="1"/>
          </p:nvPr>
        </p:nvSpPr>
        <p:spPr>
          <a:xfrm>
            <a:off x="457200" y="1600200"/>
            <a:ext cx="8229600" cy="5105400"/>
          </a:xfrm>
        </p:spPr>
        <p:txBody>
          <a:bodyPr>
            <a:normAutofit fontScale="85000" lnSpcReduction="20000"/>
          </a:bodyPr>
          <a:lstStyle/>
          <a:p>
            <a:pPr algn="just"/>
            <a:r>
              <a:rPr lang="en-US" dirty="0" smtClean="0"/>
              <a:t>Field studies only provide a portion of the information that may be gleaned from sedimentary rocks, so it is routine to collect samples for further analysis. </a:t>
            </a:r>
          </a:p>
          <a:p>
            <a:pPr algn="just"/>
            <a:endParaRPr lang="en-US" dirty="0" smtClean="0"/>
          </a:p>
          <a:p>
            <a:pPr algn="just"/>
            <a:r>
              <a:rPr lang="en-US" dirty="0" smtClean="0"/>
              <a:t>Material may be required for </a:t>
            </a:r>
            <a:r>
              <a:rPr lang="en-US" dirty="0" err="1" smtClean="0"/>
              <a:t>palaeontological</a:t>
            </a:r>
            <a:r>
              <a:rPr lang="en-US" dirty="0" smtClean="0"/>
              <a:t> studies, to determine the </a:t>
            </a:r>
            <a:r>
              <a:rPr lang="en-US" dirty="0" err="1" smtClean="0"/>
              <a:t>biostratigraphic</a:t>
            </a:r>
            <a:r>
              <a:rPr lang="en-US" dirty="0" smtClean="0"/>
              <a:t> age of the strata, or for mineralogical and geochemical analyses.</a:t>
            </a:r>
          </a:p>
          <a:p>
            <a:pPr algn="just"/>
            <a:endParaRPr lang="en-US" dirty="0" smtClean="0"/>
          </a:p>
          <a:p>
            <a:pPr algn="just"/>
            <a:r>
              <a:rPr lang="en-US" dirty="0" smtClean="0"/>
              <a:t>Thin-sections are used to investigate the texture and composition of the rock in detail, or the sample may be disaggregated to assess the heavy mineral content or dissolved to undertake chemical analyses.</a:t>
            </a:r>
          </a:p>
          <a:p>
            <a:pPr algn="just"/>
            <a:endParaRPr lang="en-US" dirty="0" smtClean="0"/>
          </a:p>
          <a:p>
            <a:pPr algn="just"/>
            <a:r>
              <a:rPr lang="en-US" dirty="0" smtClean="0"/>
              <a:t>The size and condition of the sample collected will depend on the intended use of the material. For most purposes pieces that are about 50mm across will be adequate. </a:t>
            </a:r>
          </a:p>
          <a:p>
            <a:pPr algn="just"/>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85000" lnSpcReduction="20000"/>
          </a:bodyPr>
          <a:lstStyle/>
          <a:p>
            <a:pPr algn="just"/>
            <a:r>
              <a:rPr lang="en-US" dirty="0" smtClean="0"/>
              <a:t>It is good practice to collect samples that are ‘fresh’, i.e. with the weathered surface removed. </a:t>
            </a:r>
          </a:p>
          <a:p>
            <a:pPr algn="just"/>
            <a:endParaRPr lang="en-US" dirty="0" smtClean="0"/>
          </a:p>
          <a:p>
            <a:pPr algn="just"/>
            <a:r>
              <a:rPr lang="en-US" dirty="0" smtClean="0"/>
              <a:t>The orientation of the sample with respect to the bedding should usually be recorded by marking an arrow on the sample that is perpendicular to the bedding planes and points in the direction of </a:t>
            </a:r>
            <a:r>
              <a:rPr lang="en-US" dirty="0" err="1" smtClean="0"/>
              <a:t>younging</a:t>
            </a:r>
            <a:r>
              <a:rPr lang="en-US" dirty="0" smtClean="0"/>
              <a:t>.</a:t>
            </a:r>
          </a:p>
          <a:p>
            <a:pPr algn="just"/>
            <a:endParaRPr lang="en-US" dirty="0" smtClean="0"/>
          </a:p>
          <a:p>
            <a:pPr algn="just"/>
            <a:r>
              <a:rPr lang="en-US" dirty="0" smtClean="0"/>
              <a:t>Every sample should be given a unique identification number at the time that it is collected in the field, and its location recorded in the field notebook.</a:t>
            </a:r>
          </a:p>
          <a:p>
            <a:pPr algn="just"/>
            <a:endParaRPr lang="en-US" dirty="0" smtClean="0"/>
          </a:p>
          <a:p>
            <a:pPr algn="just"/>
            <a:r>
              <a:rPr lang="en-US" dirty="0" smtClean="0"/>
              <a:t>Samples should always be placed individually in appropriate bags – usually strong, sealable plastic bags.</a:t>
            </a:r>
          </a:p>
          <a:p>
            <a:endParaRPr lang="en-US" dirty="0"/>
          </a:p>
        </p:txBody>
      </p:sp>
      <p:sp>
        <p:nvSpPr>
          <p:cNvPr id="4" name="Title 1"/>
          <p:cNvSpPr>
            <a:spLocks noGrp="1"/>
          </p:cNvSpPr>
          <p:nvPr>
            <p:ph type="title"/>
          </p:nvPr>
        </p:nvSpPr>
        <p:spPr/>
        <p:txBody>
          <a:bodyPr/>
          <a:lstStyle/>
          <a:p>
            <a:r>
              <a:rPr lang="en-US" cap="small" dirty="0" smtClean="0"/>
              <a:t>Collection of rock samples</a:t>
            </a:r>
            <a:endParaRPr lang="en-US" cap="small"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Provenance studies</a:t>
            </a:r>
            <a:endParaRPr lang="en-US" dirty="0"/>
          </a:p>
        </p:txBody>
      </p:sp>
      <p:sp>
        <p:nvSpPr>
          <p:cNvPr id="3" name="Content Placeholder 2"/>
          <p:cNvSpPr>
            <a:spLocks noGrp="1"/>
          </p:cNvSpPr>
          <p:nvPr>
            <p:ph sz="quarter" idx="1"/>
          </p:nvPr>
        </p:nvSpPr>
        <p:spPr>
          <a:xfrm>
            <a:off x="457200" y="1600200"/>
            <a:ext cx="8229600" cy="4953000"/>
          </a:xfrm>
        </p:spPr>
        <p:txBody>
          <a:bodyPr>
            <a:normAutofit fontScale="77500" lnSpcReduction="20000"/>
          </a:bodyPr>
          <a:lstStyle/>
          <a:p>
            <a:pPr algn="just"/>
            <a:r>
              <a:rPr lang="en-US" dirty="0" smtClean="0"/>
              <a:t>Information about the source of sediment, or provenance of the material, may be obtained from an examination of the </a:t>
            </a:r>
            <a:r>
              <a:rPr lang="en-US" dirty="0" err="1" smtClean="0"/>
              <a:t>clast</a:t>
            </a:r>
            <a:r>
              <a:rPr lang="en-US" dirty="0" smtClean="0"/>
              <a:t> types present .</a:t>
            </a:r>
          </a:p>
          <a:p>
            <a:pPr algn="just"/>
            <a:endParaRPr lang="en-US" dirty="0" smtClean="0"/>
          </a:p>
          <a:p>
            <a:pPr algn="just"/>
            <a:r>
              <a:rPr lang="en-US" dirty="0" smtClean="0"/>
              <a:t>Provenance studies are generally relatively easy to carry out in coarser clastic sediments because a pebble or cobble may be readily </a:t>
            </a:r>
            <a:r>
              <a:rPr lang="en-US" dirty="0" smtClean="0"/>
              <a:t>recognized </a:t>
            </a:r>
            <a:r>
              <a:rPr lang="en-US" dirty="0" smtClean="0"/>
              <a:t>as having been eroded from a particular bedrock lithology.</a:t>
            </a:r>
          </a:p>
          <a:p>
            <a:pPr algn="just"/>
            <a:endParaRPr lang="en-US" dirty="0" smtClean="0"/>
          </a:p>
          <a:p>
            <a:pPr algn="just"/>
            <a:r>
              <a:rPr lang="en-US" dirty="0" smtClean="0"/>
              <a:t>Many rock types may have characteristic textures and compositions that allow them to be identified with confidence. </a:t>
            </a:r>
          </a:p>
          <a:p>
            <a:pPr algn="just"/>
            <a:endParaRPr lang="en-US" dirty="0" smtClean="0"/>
          </a:p>
          <a:p>
            <a:pPr algn="just"/>
            <a:r>
              <a:rPr lang="en-US" dirty="0" smtClean="0"/>
              <a:t>It is more difficult to determine the provenance where all the clasts are sand-sized because many of the grains may be individual minerals that could have come from a variety of sources.</a:t>
            </a:r>
          </a:p>
          <a:p>
            <a:pPr algn="just"/>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Provenance studies</a:t>
            </a:r>
            <a:endParaRPr lang="en-US" dirty="0"/>
          </a:p>
        </p:txBody>
      </p:sp>
      <p:sp>
        <p:nvSpPr>
          <p:cNvPr id="3" name="Content Placeholder 2"/>
          <p:cNvSpPr>
            <a:spLocks noGrp="1"/>
          </p:cNvSpPr>
          <p:nvPr>
            <p:ph sz="quarter" idx="1"/>
          </p:nvPr>
        </p:nvSpPr>
        <p:spPr/>
        <p:txBody>
          <a:bodyPr>
            <a:normAutofit fontScale="85000" lnSpcReduction="20000"/>
          </a:bodyPr>
          <a:lstStyle/>
          <a:p>
            <a:pPr algn="just"/>
            <a:r>
              <a:rPr lang="en-US" dirty="0" smtClean="0"/>
              <a:t>Quartz is often of little value in determining provenance. It has been found that certain heavy minerals are very good indicators of the origin of the sand.</a:t>
            </a:r>
          </a:p>
          <a:p>
            <a:pPr algn="just"/>
            <a:endParaRPr lang="en-US" dirty="0" smtClean="0"/>
          </a:p>
          <a:p>
            <a:pPr algn="just"/>
            <a:r>
              <a:rPr lang="en-US" dirty="0" smtClean="0"/>
              <a:t>Provenance studies in sandstones are therefore often carried out by separating the heavy minerals from the bulk of the grains and identifying them individually.</a:t>
            </a:r>
          </a:p>
          <a:p>
            <a:pPr algn="just"/>
            <a:endParaRPr lang="en-US" dirty="0" smtClean="0"/>
          </a:p>
          <a:p>
            <a:pPr algn="just"/>
            <a:r>
              <a:rPr lang="en-US" dirty="0" smtClean="0"/>
              <a:t>Clay mineral analysis is also sometimes used in provenance studies because certain clay minerals are characteristically formed by the weathering of particular bedrock types.</a:t>
            </a:r>
          </a:p>
          <a:p>
            <a:pPr algn="just"/>
            <a:endParaRPr lang="en-US" dirty="0" smtClean="0"/>
          </a:p>
          <a:p>
            <a:pPr algn="just"/>
            <a:r>
              <a:rPr lang="en-US" dirty="0" smtClean="0"/>
              <a:t>Analysis of mud and </a:t>
            </a:r>
            <a:r>
              <a:rPr lang="en-US" dirty="0" err="1" smtClean="0"/>
              <a:t>mudrocks</a:t>
            </a:r>
            <a:r>
              <a:rPr lang="en-US" dirty="0" smtClean="0"/>
              <a:t> can also be used to determine the average chemical composition of large continental areas.</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Interpreting Past depositional Environment</a:t>
            </a:r>
            <a:endParaRPr lang="en-US" dirty="0"/>
          </a:p>
        </p:txBody>
      </p:sp>
      <p:sp>
        <p:nvSpPr>
          <p:cNvPr id="3" name="Content Placeholder 2"/>
          <p:cNvSpPr>
            <a:spLocks noGrp="1"/>
          </p:cNvSpPr>
          <p:nvPr>
            <p:ph sz="quarter" idx="1"/>
          </p:nvPr>
        </p:nvSpPr>
        <p:spPr/>
        <p:txBody>
          <a:bodyPr>
            <a:normAutofit fontScale="92500" lnSpcReduction="20000"/>
          </a:bodyPr>
          <a:lstStyle/>
          <a:p>
            <a:pPr algn="just"/>
            <a:r>
              <a:rPr lang="en-US" dirty="0" smtClean="0"/>
              <a:t>Sediments accumulate in a wide range of settings that can be defined in terms of their geomorphology, such as rivers, lakes, coasts, shallow seas, and so on. </a:t>
            </a:r>
          </a:p>
          <a:p>
            <a:pPr algn="just"/>
            <a:endParaRPr lang="en-US" dirty="0" smtClean="0"/>
          </a:p>
          <a:p>
            <a:pPr algn="just"/>
            <a:r>
              <a:rPr lang="en-US" dirty="0" smtClean="0"/>
              <a:t>The physical, chemical and biological processes that shape and characterize those environments are well known.</a:t>
            </a:r>
          </a:p>
          <a:p>
            <a:pPr algn="just"/>
            <a:endParaRPr lang="en-US" dirty="0" smtClean="0"/>
          </a:p>
          <a:p>
            <a:pPr algn="just"/>
            <a:r>
              <a:rPr lang="en-US" dirty="0" smtClean="0"/>
              <a:t>A fundamental part of sedimentology is the interpretation of sedimentary rocks in terms of the transport and depositional processes and then determining the environment in which they were deposited.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concept of </a:t>
            </a:r>
            <a:r>
              <a:rPr lang="en-US" dirty="0" smtClean="0"/>
              <a:t>Sedimentary </a:t>
            </a:r>
            <a:r>
              <a:rPr lang="en-US" dirty="0" err="1" smtClean="0"/>
              <a:t>Facies</a:t>
            </a:r>
            <a:endParaRPr lang="en-US" dirty="0"/>
          </a:p>
        </p:txBody>
      </p:sp>
      <p:sp>
        <p:nvSpPr>
          <p:cNvPr id="3" name="Content Placeholder 2"/>
          <p:cNvSpPr>
            <a:spLocks noGrp="1"/>
          </p:cNvSpPr>
          <p:nvPr>
            <p:ph sz="quarter" idx="1"/>
          </p:nvPr>
        </p:nvSpPr>
        <p:spPr/>
        <p:txBody>
          <a:bodyPr>
            <a:normAutofit fontScale="77500" lnSpcReduction="20000"/>
          </a:bodyPr>
          <a:lstStyle/>
          <a:p>
            <a:pPr algn="just"/>
            <a:r>
              <a:rPr lang="en-US" dirty="0" smtClean="0"/>
              <a:t>The term ‘</a:t>
            </a:r>
            <a:r>
              <a:rPr lang="en-US" b="1" dirty="0" err="1" smtClean="0">
                <a:solidFill>
                  <a:srgbClr val="FF0000"/>
                </a:solidFill>
              </a:rPr>
              <a:t>facies</a:t>
            </a:r>
            <a:r>
              <a:rPr lang="en-US" dirty="0" smtClean="0"/>
              <a:t>’ is widely used in geology, particularly in the study of sedimentology in which sedimentary </a:t>
            </a:r>
            <a:r>
              <a:rPr lang="en-US" dirty="0" err="1" smtClean="0"/>
              <a:t>facies</a:t>
            </a:r>
            <a:r>
              <a:rPr lang="en-US" dirty="0" smtClean="0"/>
              <a:t> refers to the sum of the characteristics of a sedimentary unit. </a:t>
            </a:r>
            <a:endParaRPr lang="en-US" dirty="0" smtClean="0"/>
          </a:p>
          <a:p>
            <a:pPr algn="just"/>
            <a:endParaRPr lang="en-US" dirty="0" smtClean="0"/>
          </a:p>
          <a:p>
            <a:pPr algn="just"/>
            <a:r>
              <a:rPr lang="en-US" dirty="0"/>
              <a:t>Every depositional environment puts its own distinctive imprint on the sediment, making a particular </a:t>
            </a:r>
            <a:r>
              <a:rPr lang="en-US" dirty="0" err="1"/>
              <a:t>facies</a:t>
            </a:r>
            <a:r>
              <a:rPr lang="en-US" dirty="0"/>
              <a:t>. Thus, a </a:t>
            </a:r>
            <a:r>
              <a:rPr lang="en-US" dirty="0" err="1"/>
              <a:t>facies</a:t>
            </a:r>
            <a:r>
              <a:rPr lang="en-US" dirty="0"/>
              <a:t> is a distinct kind of rock for that area or </a:t>
            </a:r>
            <a:r>
              <a:rPr lang="en-US" dirty="0" smtClean="0"/>
              <a:t>environment</a:t>
            </a:r>
            <a:endParaRPr lang="en-US" dirty="0" smtClean="0"/>
          </a:p>
          <a:p>
            <a:pPr algn="just"/>
            <a:endParaRPr lang="en-US" dirty="0" smtClean="0"/>
          </a:p>
          <a:p>
            <a:pPr algn="just"/>
            <a:r>
              <a:rPr lang="en-US" dirty="0" smtClean="0"/>
              <a:t>These characteristics include the dimensions, sedimentary structures, grain sizes and types, colour and biogenic content of the sedimentary rock. </a:t>
            </a:r>
          </a:p>
          <a:p>
            <a:pPr algn="just"/>
            <a:endParaRPr lang="en-US" dirty="0" smtClean="0"/>
          </a:p>
          <a:p>
            <a:pPr algn="just"/>
            <a:r>
              <a:rPr lang="en-US" dirty="0" smtClean="0"/>
              <a:t>An example would be ‘cross-bedded medium sandstone’: this would be a rock consisting mainly of sand grains of medium grade, exhibiting cross-bedding as the primary sedimentary structure.</a:t>
            </a:r>
          </a:p>
          <a:p>
            <a:pPr algn="just"/>
            <a:endParaRPr lang="en-US" dirty="0" smtClean="0"/>
          </a:p>
          <a:p>
            <a:pPr marL="0" indent="0" algn="just">
              <a:buNone/>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92500" lnSpcReduction="10000"/>
          </a:bodyPr>
          <a:lstStyle/>
          <a:p>
            <a:endParaRPr lang="en-US" dirty="0" smtClean="0"/>
          </a:p>
          <a:p>
            <a:endParaRPr lang="en-US" dirty="0"/>
          </a:p>
          <a:p>
            <a:endParaRPr lang="en-US" dirty="0" smtClean="0"/>
          </a:p>
          <a:p>
            <a:pPr algn="just"/>
            <a:r>
              <a:rPr lang="en-US" dirty="0" smtClean="0"/>
              <a:t>A = </a:t>
            </a:r>
            <a:r>
              <a:rPr lang="en-US" dirty="0"/>
              <a:t>Sandstone </a:t>
            </a:r>
            <a:r>
              <a:rPr lang="en-US" dirty="0" err="1"/>
              <a:t>facies</a:t>
            </a:r>
            <a:r>
              <a:rPr lang="en-US" dirty="0"/>
              <a:t> (beach environment)</a:t>
            </a:r>
            <a:br>
              <a:rPr lang="en-US" dirty="0"/>
            </a:br>
            <a:r>
              <a:rPr lang="en-US" dirty="0"/>
              <a:t>B = Shale </a:t>
            </a:r>
            <a:r>
              <a:rPr lang="en-US" dirty="0" err="1"/>
              <a:t>facies</a:t>
            </a:r>
            <a:r>
              <a:rPr lang="en-US" dirty="0"/>
              <a:t> (offshore marine environment)</a:t>
            </a:r>
            <a:br>
              <a:rPr lang="en-US" dirty="0"/>
            </a:br>
            <a:r>
              <a:rPr lang="en-US" dirty="0"/>
              <a:t>C = Limestone </a:t>
            </a:r>
            <a:r>
              <a:rPr lang="en-US" dirty="0" err="1"/>
              <a:t>facies</a:t>
            </a:r>
            <a:r>
              <a:rPr lang="en-US" dirty="0"/>
              <a:t> (far from sources of </a:t>
            </a:r>
            <a:r>
              <a:rPr lang="en-US" dirty="0" err="1"/>
              <a:t>terrigenous</a:t>
            </a:r>
            <a:r>
              <a:rPr lang="en-US" dirty="0"/>
              <a:t> input</a:t>
            </a:r>
            <a:r>
              <a:rPr lang="en-US" dirty="0" smtClean="0"/>
              <a:t>)</a:t>
            </a:r>
          </a:p>
          <a:p>
            <a:pPr algn="just"/>
            <a:endParaRPr lang="en-US" dirty="0"/>
          </a:p>
          <a:p>
            <a:pPr algn="just"/>
            <a:r>
              <a:rPr lang="en-US" dirty="0"/>
              <a:t>Each depositional environment grades laterally into other environments. We call this</a:t>
            </a:r>
            <a:r>
              <a:rPr lang="en-US" b="1" dirty="0"/>
              <a:t> </a:t>
            </a:r>
            <a:r>
              <a:rPr lang="en-US" b="1" dirty="0" err="1"/>
              <a:t>facies</a:t>
            </a:r>
            <a:r>
              <a:rPr lang="en-US" b="1" dirty="0"/>
              <a:t> change</a:t>
            </a:r>
            <a:r>
              <a:rPr lang="en-US" dirty="0"/>
              <a:t> when dealing with the rock record.</a:t>
            </a:r>
          </a:p>
          <a:p>
            <a:endParaRPr lang="en-US" dirty="0"/>
          </a:p>
        </p:txBody>
      </p:sp>
      <p:pic>
        <p:nvPicPr>
          <p:cNvPr id="1026" name="Picture 2" descr="http://facstaff.gpc.edu/%7Epgore/images/faci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9490" y="1383030"/>
            <a:ext cx="2076450" cy="13843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p:txBody>
          <a:bodyPr/>
          <a:lstStyle/>
          <a:p>
            <a:r>
              <a:rPr lang="en-US" dirty="0" smtClean="0"/>
              <a:t>The concept of </a:t>
            </a:r>
            <a:r>
              <a:rPr lang="en-US" dirty="0" smtClean="0"/>
              <a:t>Sedimentary </a:t>
            </a:r>
            <a:r>
              <a:rPr lang="en-US" dirty="0" err="1" smtClean="0"/>
              <a:t>Facies</a:t>
            </a:r>
            <a:endParaRPr lang="en-US" dirty="0"/>
          </a:p>
        </p:txBody>
      </p:sp>
    </p:spTree>
    <p:extLst>
      <p:ext uri="{BB962C8B-B14F-4D97-AF65-F5344CB8AC3E}">
        <p14:creationId xmlns:p14="http://schemas.microsoft.com/office/powerpoint/2010/main" val="42272542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371600"/>
            <a:ext cx="8503920" cy="5330952"/>
          </a:xfrm>
        </p:spPr>
        <p:txBody>
          <a:bodyPr>
            <a:normAutofit fontScale="62500" lnSpcReduction="20000"/>
          </a:bodyPr>
          <a:lstStyle/>
          <a:p>
            <a:pPr algn="just"/>
            <a:r>
              <a:rPr lang="en-US" b="1" dirty="0"/>
              <a:t>Transgressions and </a:t>
            </a:r>
            <a:r>
              <a:rPr lang="en-US" b="1" dirty="0" smtClean="0"/>
              <a:t>Regressions</a:t>
            </a:r>
          </a:p>
          <a:p>
            <a:pPr algn="just"/>
            <a:endParaRPr lang="en-US" b="1" dirty="0"/>
          </a:p>
          <a:p>
            <a:pPr algn="just"/>
            <a:r>
              <a:rPr lang="en-US" b="1" dirty="0"/>
              <a:t>Transgression</a:t>
            </a:r>
            <a:r>
              <a:rPr lang="en-US" dirty="0"/>
              <a:t> = </a:t>
            </a:r>
            <a:r>
              <a:rPr lang="en-US" b="1" dirty="0">
                <a:solidFill>
                  <a:srgbClr val="FF0000"/>
                </a:solidFill>
              </a:rPr>
              <a:t>sea level rise</a:t>
            </a:r>
            <a:r>
              <a:rPr lang="en-US" dirty="0"/>
              <a:t> </a:t>
            </a:r>
            <a:endParaRPr lang="en-US" dirty="0" smtClean="0"/>
          </a:p>
          <a:p>
            <a:pPr algn="just"/>
            <a:r>
              <a:rPr lang="en-US" b="1" dirty="0" smtClean="0"/>
              <a:t>Regression</a:t>
            </a:r>
            <a:r>
              <a:rPr lang="en-US" dirty="0" smtClean="0"/>
              <a:t> </a:t>
            </a:r>
            <a:r>
              <a:rPr lang="en-US" dirty="0"/>
              <a:t>- </a:t>
            </a:r>
            <a:r>
              <a:rPr lang="en-US" b="1" dirty="0">
                <a:solidFill>
                  <a:srgbClr val="FF0000"/>
                </a:solidFill>
              </a:rPr>
              <a:t>sea level drop </a:t>
            </a:r>
            <a:endParaRPr lang="en-US" b="1" dirty="0" smtClean="0">
              <a:solidFill>
                <a:srgbClr val="FF0000"/>
              </a:solidFill>
            </a:endParaRPr>
          </a:p>
          <a:p>
            <a:pPr algn="just"/>
            <a:endParaRPr lang="en-US" b="1" dirty="0">
              <a:solidFill>
                <a:srgbClr val="FF0000"/>
              </a:solidFill>
            </a:endParaRPr>
          </a:p>
          <a:p>
            <a:pPr algn="just"/>
            <a:r>
              <a:rPr lang="en-US" dirty="0" smtClean="0"/>
              <a:t>Fluctuations </a:t>
            </a:r>
            <a:r>
              <a:rPr lang="en-US" dirty="0"/>
              <a:t>in sea level are caused by things such as</a:t>
            </a:r>
            <a:r>
              <a:rPr lang="en-US" dirty="0" smtClean="0"/>
              <a:t>:</a:t>
            </a:r>
          </a:p>
          <a:p>
            <a:pPr algn="just"/>
            <a:endParaRPr lang="en-US" dirty="0"/>
          </a:p>
          <a:p>
            <a:pPr algn="just"/>
            <a:r>
              <a:rPr lang="en-US" b="1" dirty="0"/>
              <a:t>Changes in the size of the polar ice caps</a:t>
            </a:r>
            <a:r>
              <a:rPr lang="en-US" dirty="0"/>
              <a:t>, due to climatic changes</a:t>
            </a:r>
          </a:p>
          <a:p>
            <a:pPr lvl="1" algn="just"/>
            <a:r>
              <a:rPr lang="en-US" dirty="0"/>
              <a:t>Melting of ice caps leads to sea level rise (transgression) - it has been calculated that complete melting of the Antarctic Ice Sheet would cause a sea level rise of 60 - 70 meters (200 feet).</a:t>
            </a:r>
          </a:p>
          <a:p>
            <a:pPr lvl="1" algn="just"/>
            <a:r>
              <a:rPr lang="en-US" dirty="0"/>
              <a:t>Growth of ice caps leads to drop in sea level (regression) - calculations show that sea level was as much as 100 meters (300 feet) lower than at present at the height of the last Ice Age glaciation. Much of the Continental Shelf area would have been exposed and dry</a:t>
            </a:r>
            <a:r>
              <a:rPr lang="en-US" dirty="0" smtClean="0"/>
              <a:t>.</a:t>
            </a:r>
          </a:p>
          <a:p>
            <a:pPr lvl="1" algn="just"/>
            <a:endParaRPr lang="en-US" dirty="0"/>
          </a:p>
          <a:p>
            <a:pPr algn="just"/>
            <a:r>
              <a:rPr lang="en-US" b="1" dirty="0"/>
              <a:t>Rate of sea floor spreading</a:t>
            </a:r>
            <a:r>
              <a:rPr lang="en-US" dirty="0"/>
              <a:t> - during times of rapid sea floor spreading and submarine volcanism, the ocean ridge system is enlarged by the addition of lava, displacing water onto the edges of the continents (transgression</a:t>
            </a:r>
            <a:r>
              <a:rPr lang="en-US" dirty="0" smtClean="0"/>
              <a:t>).</a:t>
            </a:r>
          </a:p>
          <a:p>
            <a:pPr algn="just"/>
            <a:endParaRPr lang="en-US" dirty="0"/>
          </a:p>
          <a:p>
            <a:pPr algn="just"/>
            <a:r>
              <a:rPr lang="en-US" b="1" dirty="0"/>
              <a:t>Localized subsidence or uplift of the land </a:t>
            </a:r>
            <a:r>
              <a:rPr lang="en-US" dirty="0"/>
              <a:t>- In the 8000 - 10,000 years since the melting of the last glacial ice sheet over North America, parts of Canada have risen due to </a:t>
            </a:r>
            <a:r>
              <a:rPr lang="en-US" dirty="0" err="1"/>
              <a:t>isostatic</a:t>
            </a:r>
            <a:r>
              <a:rPr lang="en-US" dirty="0"/>
              <a:t> uplift by up to 300 meters. </a:t>
            </a:r>
          </a:p>
          <a:p>
            <a:endParaRPr lang="en-US" dirty="0"/>
          </a:p>
        </p:txBody>
      </p:sp>
      <p:sp>
        <p:nvSpPr>
          <p:cNvPr id="5" name="Title 1"/>
          <p:cNvSpPr>
            <a:spLocks noGrp="1"/>
          </p:cNvSpPr>
          <p:nvPr>
            <p:ph type="title"/>
          </p:nvPr>
        </p:nvSpPr>
        <p:spPr/>
        <p:txBody>
          <a:bodyPr/>
          <a:lstStyle/>
          <a:p>
            <a:r>
              <a:rPr lang="en-US" dirty="0" smtClean="0"/>
              <a:t>The concept of </a:t>
            </a:r>
            <a:r>
              <a:rPr lang="en-US" dirty="0" smtClean="0"/>
              <a:t>Sedimentary </a:t>
            </a:r>
            <a:r>
              <a:rPr lang="en-US" dirty="0" err="1" smtClean="0"/>
              <a:t>Facies</a:t>
            </a:r>
            <a:endParaRPr lang="en-US" dirty="0"/>
          </a:p>
        </p:txBody>
      </p:sp>
    </p:spTree>
    <p:extLst>
      <p:ext uri="{BB962C8B-B14F-4D97-AF65-F5344CB8AC3E}">
        <p14:creationId xmlns:p14="http://schemas.microsoft.com/office/powerpoint/2010/main" val="41273443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FIELD SEDIMENTOLOGY</a:t>
            </a:r>
          </a:p>
        </p:txBody>
      </p:sp>
      <p:sp>
        <p:nvSpPr>
          <p:cNvPr id="3" name="Content Placeholder 2"/>
          <p:cNvSpPr>
            <a:spLocks noGrp="1"/>
          </p:cNvSpPr>
          <p:nvPr>
            <p:ph sz="quarter" idx="1"/>
          </p:nvPr>
        </p:nvSpPr>
        <p:spPr/>
        <p:txBody>
          <a:bodyPr>
            <a:normAutofit/>
          </a:bodyPr>
          <a:lstStyle/>
          <a:p>
            <a:pPr algn="just"/>
            <a:r>
              <a:rPr lang="en-US" dirty="0"/>
              <a:t>A large part of modern sedimentology is the </a:t>
            </a:r>
            <a:r>
              <a:rPr lang="en-US" dirty="0" smtClean="0"/>
              <a:t>interpretation of </a:t>
            </a:r>
            <a:r>
              <a:rPr lang="en-US" dirty="0"/>
              <a:t>sediments and sedimentary rocks in terms </a:t>
            </a:r>
            <a:r>
              <a:rPr lang="en-US" dirty="0" smtClean="0"/>
              <a:t>of processes </a:t>
            </a:r>
            <a:r>
              <a:rPr lang="en-US" dirty="0"/>
              <a:t>of transport and deposition </a:t>
            </a:r>
            <a:r>
              <a:rPr lang="en-US" dirty="0" smtClean="0"/>
              <a:t>and how they are </a:t>
            </a:r>
            <a:r>
              <a:rPr lang="en-US" dirty="0"/>
              <a:t>distributed in space and time in </a:t>
            </a:r>
            <a:r>
              <a:rPr lang="en-US" dirty="0" smtClean="0"/>
              <a:t>sedimentary environments</a:t>
            </a:r>
            <a:r>
              <a:rPr lang="en-US" dirty="0"/>
              <a:t>. </a:t>
            </a:r>
            <a:endParaRPr lang="en-US" dirty="0" smtClean="0"/>
          </a:p>
          <a:p>
            <a:pPr algn="just">
              <a:buNone/>
            </a:pPr>
            <a:endParaRPr lang="en-US" dirty="0" smtClean="0"/>
          </a:p>
          <a:p>
            <a:pPr algn="just"/>
            <a:r>
              <a:rPr lang="en-US" dirty="0" smtClean="0"/>
              <a:t>To </a:t>
            </a:r>
            <a:r>
              <a:rPr lang="en-US" dirty="0"/>
              <a:t>carry out this sort of </a:t>
            </a:r>
            <a:r>
              <a:rPr lang="en-US" dirty="0" err="1" smtClean="0"/>
              <a:t>sedimentological</a:t>
            </a:r>
            <a:r>
              <a:rPr lang="en-US" dirty="0" smtClean="0"/>
              <a:t> analysis </a:t>
            </a:r>
            <a:r>
              <a:rPr lang="en-US" dirty="0"/>
              <a:t>some data are </a:t>
            </a:r>
            <a:r>
              <a:rPr lang="en-US" dirty="0" smtClean="0"/>
              <a:t>required </a:t>
            </a:r>
            <a:r>
              <a:rPr lang="en-US" dirty="0"/>
              <a:t>and this </a:t>
            </a:r>
            <a:r>
              <a:rPr lang="en-US" dirty="0" smtClean="0"/>
              <a:t>is mainly </a:t>
            </a:r>
            <a:r>
              <a:rPr lang="en-US" dirty="0"/>
              <a:t>collected from exposures of </a:t>
            </a:r>
            <a:r>
              <a:rPr lang="en-US" dirty="0" smtClean="0"/>
              <a:t>rocks.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lgn="just"/>
            <a:r>
              <a:rPr lang="en-US" dirty="0"/>
              <a:t>The principle that </a:t>
            </a:r>
            <a:r>
              <a:rPr lang="en-US" dirty="0" err="1"/>
              <a:t>facies</a:t>
            </a:r>
            <a:r>
              <a:rPr lang="en-US" dirty="0"/>
              <a:t> that occur in conformable vertical succession of strata also occur in laterally adjacent environments is known as </a:t>
            </a:r>
            <a:r>
              <a:rPr lang="en-US" b="1" dirty="0"/>
              <a:t>Walther's law</a:t>
            </a:r>
            <a:r>
              <a:rPr lang="en-US" dirty="0"/>
              <a:t> of correlation of </a:t>
            </a:r>
            <a:r>
              <a:rPr lang="en-US" dirty="0" err="1" smtClean="0"/>
              <a:t>facies</a:t>
            </a:r>
            <a:r>
              <a:rPr lang="en-US" dirty="0" smtClean="0"/>
              <a:t>.</a:t>
            </a:r>
            <a:endParaRPr lang="en-US" dirty="0"/>
          </a:p>
          <a:p>
            <a:endParaRPr lang="en-US" dirty="0"/>
          </a:p>
        </p:txBody>
      </p:sp>
      <p:pic>
        <p:nvPicPr>
          <p:cNvPr id="3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0690" y="2819400"/>
            <a:ext cx="3352800" cy="398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04800" y="3879830"/>
            <a:ext cx="5105400" cy="2215991"/>
          </a:xfrm>
          <a:prstGeom prst="rect">
            <a:avLst/>
          </a:prstGeom>
        </p:spPr>
        <p:txBody>
          <a:bodyPr wrap="square">
            <a:spAutoFit/>
          </a:bodyPr>
          <a:lstStyle/>
          <a:p>
            <a:pPr algn="ctr"/>
            <a:r>
              <a:rPr lang="en-US" sz="2400" b="1" dirty="0" err="1"/>
              <a:t>Transgressive</a:t>
            </a:r>
            <a:r>
              <a:rPr lang="en-US" sz="2400" b="1" dirty="0"/>
              <a:t> </a:t>
            </a:r>
            <a:r>
              <a:rPr lang="en-US" sz="2400" b="1" dirty="0" smtClean="0"/>
              <a:t>sequence</a:t>
            </a:r>
          </a:p>
          <a:p>
            <a:pPr algn="ctr"/>
            <a:endParaRPr lang="en-US" sz="2400" b="1" dirty="0"/>
          </a:p>
          <a:p>
            <a:r>
              <a:rPr lang="en-US" sz="2400" dirty="0" smtClean="0"/>
              <a:t>Deeper </a:t>
            </a:r>
            <a:r>
              <a:rPr lang="en-US" sz="2400" dirty="0"/>
              <a:t>water </a:t>
            </a:r>
            <a:r>
              <a:rPr lang="en-US" sz="2400" dirty="0" err="1"/>
              <a:t>facies</a:t>
            </a:r>
            <a:r>
              <a:rPr lang="en-US" sz="2400" dirty="0"/>
              <a:t> overlie shallow water </a:t>
            </a:r>
            <a:r>
              <a:rPr lang="en-US" sz="2400" dirty="0" err="1"/>
              <a:t>facies</a:t>
            </a:r>
            <a:r>
              <a:rPr lang="en-US" dirty="0" smtClean="0"/>
              <a:t>.</a:t>
            </a:r>
          </a:p>
          <a:p>
            <a:r>
              <a:rPr lang="en-US" dirty="0"/>
              <a:t/>
            </a:r>
            <a:br>
              <a:rPr lang="en-US" dirty="0"/>
            </a:br>
            <a:r>
              <a:rPr lang="en-US" sz="2400" dirty="0"/>
              <a:t>A "deepening upward" sequence</a:t>
            </a:r>
            <a:r>
              <a:rPr lang="en-US" dirty="0" smtClean="0"/>
              <a:t>.</a:t>
            </a:r>
            <a:endParaRPr lang="en-US" dirty="0"/>
          </a:p>
        </p:txBody>
      </p:sp>
      <p:sp>
        <p:nvSpPr>
          <p:cNvPr id="8" name="Title 1"/>
          <p:cNvSpPr>
            <a:spLocks noGrp="1"/>
          </p:cNvSpPr>
          <p:nvPr>
            <p:ph type="title"/>
          </p:nvPr>
        </p:nvSpPr>
        <p:spPr/>
        <p:txBody>
          <a:bodyPr/>
          <a:lstStyle/>
          <a:p>
            <a:r>
              <a:rPr lang="en-US" dirty="0" smtClean="0"/>
              <a:t>The concept of </a:t>
            </a:r>
            <a:r>
              <a:rPr lang="en-US" dirty="0" smtClean="0"/>
              <a:t>Sedimentary </a:t>
            </a:r>
            <a:r>
              <a:rPr lang="en-US" dirty="0" err="1" smtClean="0"/>
              <a:t>Facies</a:t>
            </a:r>
            <a:endParaRPr lang="en-US" dirty="0"/>
          </a:p>
        </p:txBody>
      </p:sp>
    </p:spTree>
    <p:extLst>
      <p:ext uri="{BB962C8B-B14F-4D97-AF65-F5344CB8AC3E}">
        <p14:creationId xmlns:p14="http://schemas.microsoft.com/office/powerpoint/2010/main" val="1299419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higheredbcs.wiley.com/legacy/college/levin/0471697435/chap_tut/images/nw0049-n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562099"/>
            <a:ext cx="7620000" cy="186690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commons.wvc.edu/rdawes/basics/regressiv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657600"/>
            <a:ext cx="1905000" cy="23812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85800" y="3733800"/>
            <a:ext cx="5029200" cy="2677656"/>
          </a:xfrm>
          <a:prstGeom prst="rect">
            <a:avLst/>
          </a:prstGeom>
        </p:spPr>
        <p:txBody>
          <a:bodyPr wrap="square">
            <a:spAutoFit/>
          </a:bodyPr>
          <a:lstStyle/>
          <a:p>
            <a:pPr algn="ctr"/>
            <a:r>
              <a:rPr lang="en-US" sz="2400" b="1" dirty="0"/>
              <a:t>Regressive </a:t>
            </a:r>
            <a:r>
              <a:rPr lang="en-US" sz="2400" b="1" dirty="0" smtClean="0"/>
              <a:t>sequence</a:t>
            </a:r>
          </a:p>
          <a:p>
            <a:pPr algn="ctr"/>
            <a:endParaRPr lang="en-US" sz="2400" b="1" dirty="0"/>
          </a:p>
          <a:p>
            <a:r>
              <a:rPr lang="en-US" sz="2400" dirty="0"/>
              <a:t>Shallow water </a:t>
            </a:r>
            <a:r>
              <a:rPr lang="en-US" sz="2400" dirty="0" err="1"/>
              <a:t>facies</a:t>
            </a:r>
            <a:r>
              <a:rPr lang="en-US" sz="2400" dirty="0"/>
              <a:t> overlie deeper water </a:t>
            </a:r>
            <a:r>
              <a:rPr lang="en-US" sz="2400" dirty="0" err="1"/>
              <a:t>facies</a:t>
            </a:r>
            <a:r>
              <a:rPr lang="en-US" sz="2400" dirty="0" smtClean="0"/>
              <a:t>.</a:t>
            </a:r>
          </a:p>
          <a:p>
            <a:r>
              <a:rPr lang="en-US" sz="2400" dirty="0"/>
              <a:t/>
            </a:r>
            <a:br>
              <a:rPr lang="en-US" sz="2400" dirty="0"/>
            </a:br>
            <a:r>
              <a:rPr lang="en-US" sz="2400" dirty="0"/>
              <a:t>A </a:t>
            </a:r>
            <a:r>
              <a:rPr lang="en-US" sz="2400" b="1" dirty="0"/>
              <a:t>"</a:t>
            </a:r>
            <a:r>
              <a:rPr lang="en-US" sz="2400" b="1" dirty="0" err="1"/>
              <a:t>shallowing</a:t>
            </a:r>
            <a:r>
              <a:rPr lang="en-US" sz="2400" b="1" dirty="0"/>
              <a:t> upward"</a:t>
            </a:r>
            <a:r>
              <a:rPr lang="en-US" sz="2400" dirty="0"/>
              <a:t> sequence.</a:t>
            </a:r>
          </a:p>
        </p:txBody>
      </p:sp>
      <p:sp>
        <p:nvSpPr>
          <p:cNvPr id="7" name="Title 1"/>
          <p:cNvSpPr>
            <a:spLocks noGrp="1"/>
          </p:cNvSpPr>
          <p:nvPr>
            <p:ph type="title"/>
          </p:nvPr>
        </p:nvSpPr>
        <p:spPr/>
        <p:txBody>
          <a:bodyPr/>
          <a:lstStyle/>
          <a:p>
            <a:r>
              <a:rPr lang="en-US" dirty="0" smtClean="0"/>
              <a:t>The concept of </a:t>
            </a:r>
            <a:r>
              <a:rPr lang="en-US" dirty="0" smtClean="0"/>
              <a:t>Sedimentary </a:t>
            </a:r>
            <a:r>
              <a:rPr lang="en-US" dirty="0" err="1" smtClean="0"/>
              <a:t>Facies</a:t>
            </a:r>
            <a:endParaRPr lang="en-US" dirty="0"/>
          </a:p>
        </p:txBody>
      </p:sp>
    </p:spTree>
    <p:extLst>
      <p:ext uri="{BB962C8B-B14F-4D97-AF65-F5344CB8AC3E}">
        <p14:creationId xmlns:p14="http://schemas.microsoft.com/office/powerpoint/2010/main" val="32560166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lgn="just"/>
            <a:r>
              <a:rPr lang="en-US" dirty="0"/>
              <a:t>If the </a:t>
            </a:r>
            <a:r>
              <a:rPr lang="en-US" dirty="0" err="1" smtClean="0"/>
              <a:t>facies</a:t>
            </a:r>
            <a:r>
              <a:rPr lang="en-US" dirty="0" smtClean="0"/>
              <a:t> description </a:t>
            </a:r>
            <a:r>
              <a:rPr lang="en-US" dirty="0"/>
              <a:t>is confined to the physical and chemical characteristics of a rock this is referred to as the </a:t>
            </a:r>
            <a:r>
              <a:rPr lang="en-US" b="1" dirty="0" err="1">
                <a:solidFill>
                  <a:srgbClr val="FF0000"/>
                </a:solidFill>
              </a:rPr>
              <a:t>lithofacies</a:t>
            </a:r>
            <a:endParaRPr lang="en-US" b="1" dirty="0">
              <a:solidFill>
                <a:srgbClr val="FF0000"/>
              </a:solidFill>
            </a:endParaRPr>
          </a:p>
          <a:p>
            <a:pPr algn="just"/>
            <a:endParaRPr lang="en-US" b="1" dirty="0">
              <a:solidFill>
                <a:srgbClr val="FF0000"/>
              </a:solidFill>
            </a:endParaRPr>
          </a:p>
          <a:p>
            <a:pPr algn="just"/>
            <a:r>
              <a:rPr lang="en-US" dirty="0"/>
              <a:t>In cases where the observations concentrate on the fauna and flora present, this is termed as </a:t>
            </a:r>
            <a:r>
              <a:rPr lang="en-US" b="1" dirty="0" err="1">
                <a:solidFill>
                  <a:srgbClr val="FF0000"/>
                </a:solidFill>
              </a:rPr>
              <a:t>biofacies</a:t>
            </a:r>
            <a:r>
              <a:rPr lang="en-US" b="1" dirty="0">
                <a:solidFill>
                  <a:srgbClr val="FF0000"/>
                </a:solidFill>
              </a:rPr>
              <a:t>.</a:t>
            </a:r>
          </a:p>
          <a:p>
            <a:pPr algn="just"/>
            <a:endParaRPr lang="en-US" b="1" dirty="0">
              <a:solidFill>
                <a:srgbClr val="FF0000"/>
              </a:solidFill>
            </a:endParaRPr>
          </a:p>
          <a:p>
            <a:pPr algn="just"/>
            <a:r>
              <a:rPr lang="en-US" dirty="0"/>
              <a:t>A study that focuses on the trace fossils in the rock would be a description of the </a:t>
            </a:r>
            <a:r>
              <a:rPr lang="en-US" b="1" dirty="0" err="1">
                <a:solidFill>
                  <a:srgbClr val="FF0000"/>
                </a:solidFill>
              </a:rPr>
              <a:t>ichnofacies</a:t>
            </a:r>
            <a:endParaRPr lang="en-US" dirty="0"/>
          </a:p>
        </p:txBody>
      </p:sp>
      <p:sp>
        <p:nvSpPr>
          <p:cNvPr id="5" name="Title 1"/>
          <p:cNvSpPr>
            <a:spLocks noGrp="1"/>
          </p:cNvSpPr>
          <p:nvPr>
            <p:ph type="title"/>
          </p:nvPr>
        </p:nvSpPr>
        <p:spPr/>
        <p:txBody>
          <a:bodyPr/>
          <a:lstStyle/>
          <a:p>
            <a:r>
              <a:rPr lang="en-US" dirty="0" smtClean="0"/>
              <a:t>The concept of </a:t>
            </a:r>
            <a:r>
              <a:rPr lang="en-US" dirty="0" smtClean="0"/>
              <a:t>Sedimentary </a:t>
            </a:r>
            <a:r>
              <a:rPr lang="en-US" dirty="0" err="1" smtClean="0"/>
              <a:t>Facies</a:t>
            </a:r>
            <a:endParaRPr lang="en-US" dirty="0"/>
          </a:p>
        </p:txBody>
      </p:sp>
    </p:spTree>
    <p:extLst>
      <p:ext uri="{BB962C8B-B14F-4D97-AF65-F5344CB8AC3E}">
        <p14:creationId xmlns:p14="http://schemas.microsoft.com/office/powerpoint/2010/main" val="8540783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Facies</a:t>
            </a:r>
            <a:r>
              <a:rPr lang="en-US" dirty="0" smtClean="0"/>
              <a:t> Analysis</a:t>
            </a:r>
            <a:endParaRPr lang="en-US" dirty="0"/>
          </a:p>
        </p:txBody>
      </p:sp>
      <p:sp>
        <p:nvSpPr>
          <p:cNvPr id="3" name="Content Placeholder 2"/>
          <p:cNvSpPr>
            <a:spLocks noGrp="1"/>
          </p:cNvSpPr>
          <p:nvPr>
            <p:ph sz="quarter" idx="1"/>
          </p:nvPr>
        </p:nvSpPr>
        <p:spPr>
          <a:xfrm>
            <a:off x="301752" y="1679448"/>
            <a:ext cx="8503920" cy="4645152"/>
          </a:xfrm>
        </p:spPr>
        <p:txBody>
          <a:bodyPr>
            <a:normAutofit fontScale="62500" lnSpcReduction="20000"/>
          </a:bodyPr>
          <a:lstStyle/>
          <a:p>
            <a:pPr algn="just"/>
            <a:r>
              <a:rPr lang="en-US" dirty="0" smtClean="0"/>
              <a:t>The </a:t>
            </a:r>
            <a:r>
              <a:rPr lang="en-US" dirty="0" err="1" smtClean="0"/>
              <a:t>facies</a:t>
            </a:r>
            <a:r>
              <a:rPr lang="en-US" dirty="0" smtClean="0"/>
              <a:t> concept is not just a convenient means of describing rocks and grouping sedimentary rocks seen in the field, it also forms the basis for </a:t>
            </a:r>
            <a:r>
              <a:rPr lang="en-US" b="1" dirty="0" err="1" smtClean="0">
                <a:solidFill>
                  <a:srgbClr val="FF0000"/>
                </a:solidFill>
              </a:rPr>
              <a:t>facies</a:t>
            </a:r>
            <a:r>
              <a:rPr lang="en-US" b="1" dirty="0" smtClean="0">
                <a:solidFill>
                  <a:srgbClr val="FF0000"/>
                </a:solidFill>
              </a:rPr>
              <a:t> analysis.</a:t>
            </a:r>
          </a:p>
          <a:p>
            <a:pPr algn="just"/>
            <a:endParaRPr lang="en-US" b="1" dirty="0" smtClean="0">
              <a:solidFill>
                <a:srgbClr val="FF0000"/>
              </a:solidFill>
            </a:endParaRPr>
          </a:p>
          <a:p>
            <a:pPr algn="just"/>
            <a:r>
              <a:rPr lang="en-US" dirty="0" smtClean="0"/>
              <a:t>By interpreting the sediment in terms of the physical, chemical and ecological conditions at the time of deposition it becomes possible to reconstruct </a:t>
            </a:r>
            <a:r>
              <a:rPr lang="en-US" b="1" dirty="0" err="1" smtClean="0">
                <a:solidFill>
                  <a:srgbClr val="FF0000"/>
                </a:solidFill>
              </a:rPr>
              <a:t>palaeoenvironments</a:t>
            </a:r>
            <a:r>
              <a:rPr lang="en-US" dirty="0" smtClean="0"/>
              <a:t>, i.e. environments of the past.</a:t>
            </a:r>
          </a:p>
          <a:p>
            <a:pPr marL="0" indent="0">
              <a:buNone/>
            </a:pPr>
            <a:endParaRPr lang="en-US" dirty="0" smtClean="0"/>
          </a:p>
          <a:p>
            <a:r>
              <a:rPr lang="en-US" dirty="0" smtClean="0"/>
              <a:t> So, from the presence of symmetrical ripple structures in a fine sandstone it can be deduced that the bed was formed under shallow water with wind over the surface of the water creating waves that stirred the sand to form symmetrical wave ripples.</a:t>
            </a:r>
          </a:p>
          <a:p>
            <a:endParaRPr lang="en-US" dirty="0" smtClean="0"/>
          </a:p>
          <a:p>
            <a:r>
              <a:rPr lang="en-US" dirty="0" smtClean="0"/>
              <a:t>The ‘shallow water’ interpretation is made because wave ripples do not form in deep water but the presence of ripples alone does not indicate whether the water was in a lake, lagoon or shallow-marine shelf environment. </a:t>
            </a:r>
          </a:p>
          <a:p>
            <a:endParaRPr lang="en-US" dirty="0" smtClean="0"/>
          </a:p>
          <a:p>
            <a:r>
              <a:rPr lang="en-US" dirty="0" smtClean="0"/>
              <a:t>The </a:t>
            </a:r>
            <a:r>
              <a:rPr lang="en-US" dirty="0" err="1" smtClean="0"/>
              <a:t>facies</a:t>
            </a:r>
            <a:r>
              <a:rPr lang="en-US" dirty="0" smtClean="0"/>
              <a:t> should therefore be referred to as ‘symmetrically rippled sandstone’ or perhaps ‘wave rippled sandstone’, but not ‘</a:t>
            </a:r>
            <a:r>
              <a:rPr lang="en-US" dirty="0" err="1" smtClean="0"/>
              <a:t>lacustrine</a:t>
            </a:r>
            <a:r>
              <a:rPr lang="en-US" dirty="0" smtClean="0"/>
              <a:t> sandstone’ because further information is required before that interpretation can be made.</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Principal sedimentary environment</a:t>
            </a:r>
            <a:endParaRPr lang="en-US" dirty="0"/>
          </a:p>
        </p:txBody>
      </p:sp>
      <p:pic>
        <p:nvPicPr>
          <p:cNvPr id="5122" name="Picture 2" descr="http://bc.outcrop.org/images/rocks/sedimentary/press4e/figure-08-0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802" y="1066800"/>
            <a:ext cx="7732395" cy="5715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Facies</a:t>
            </a:r>
            <a:r>
              <a:rPr lang="en-US" dirty="0" smtClean="0"/>
              <a:t> Analysis</a:t>
            </a:r>
            <a:endParaRPr lang="en-US"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47742" y="1371599"/>
            <a:ext cx="7886658" cy="5275643"/>
          </a:xfrm>
          <a:prstGeom prst="rect">
            <a:avLst/>
          </a:prstGeom>
          <a:ln w="952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7000129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mesacc.edu/sites/default/files/pages/section/academic-departments/physical-science/geology/images/depenvirons2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610" y="-38101"/>
            <a:ext cx="8258175" cy="6896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09109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84048"/>
            <a:ext cx="8534400" cy="758952"/>
          </a:xfrm>
        </p:spPr>
        <p:txBody>
          <a:bodyPr>
            <a:normAutofit fontScale="90000"/>
          </a:bodyPr>
          <a:lstStyle/>
          <a:p>
            <a:r>
              <a:rPr lang="en-US" dirty="0" smtClean="0"/>
              <a:t>Reconstructing </a:t>
            </a:r>
            <a:r>
              <a:rPr lang="en-US" dirty="0" err="1" smtClean="0"/>
              <a:t>paleoenvironment</a:t>
            </a:r>
            <a:r>
              <a:rPr lang="en-US" dirty="0" smtClean="0"/>
              <a:t> in space and time</a:t>
            </a:r>
            <a:endParaRPr lang="en-US" dirty="0"/>
          </a:p>
        </p:txBody>
      </p:sp>
      <p:sp>
        <p:nvSpPr>
          <p:cNvPr id="3" name="Content Placeholder 2"/>
          <p:cNvSpPr>
            <a:spLocks noGrp="1"/>
          </p:cNvSpPr>
          <p:nvPr>
            <p:ph sz="quarter" idx="1"/>
          </p:nvPr>
        </p:nvSpPr>
        <p:spPr>
          <a:xfrm>
            <a:off x="301752" y="1527048"/>
            <a:ext cx="8503920" cy="5330952"/>
          </a:xfrm>
        </p:spPr>
        <p:txBody>
          <a:bodyPr>
            <a:normAutofit fontScale="85000" lnSpcReduction="20000"/>
          </a:bodyPr>
          <a:lstStyle/>
          <a:p>
            <a:pPr algn="just"/>
            <a:r>
              <a:rPr lang="en-US" dirty="0" smtClean="0"/>
              <a:t>One of the objectives of </a:t>
            </a:r>
            <a:r>
              <a:rPr lang="en-US" dirty="0" err="1" smtClean="0"/>
              <a:t>sedimentological</a:t>
            </a:r>
            <a:r>
              <a:rPr lang="en-US" dirty="0" smtClean="0"/>
              <a:t> studies is to try to create a reconstruction of what an area would have looked like at the time of deposition of a particular </a:t>
            </a:r>
            <a:r>
              <a:rPr lang="en-US" dirty="0" err="1" smtClean="0"/>
              <a:t>stratigraphic</a:t>
            </a:r>
            <a:r>
              <a:rPr lang="en-US" dirty="0" smtClean="0"/>
              <a:t> unit.</a:t>
            </a:r>
          </a:p>
          <a:p>
            <a:pPr algn="just"/>
            <a:endParaRPr lang="en-US" dirty="0" smtClean="0"/>
          </a:p>
          <a:p>
            <a:pPr algn="just"/>
            <a:r>
              <a:rPr lang="en-US" dirty="0" smtClean="0"/>
              <a:t>The first prerequisite of any </a:t>
            </a:r>
            <a:r>
              <a:rPr lang="en-US" dirty="0" err="1" smtClean="0"/>
              <a:t>palaeoenvironmental</a:t>
            </a:r>
            <a:r>
              <a:rPr lang="en-US" dirty="0" smtClean="0"/>
              <a:t> analysis is a </a:t>
            </a:r>
            <a:r>
              <a:rPr lang="en-US" dirty="0" err="1" smtClean="0"/>
              <a:t>stratigraphic</a:t>
            </a:r>
            <a:r>
              <a:rPr lang="en-US" dirty="0" smtClean="0"/>
              <a:t> framework, that is, a means of determining which strata are of approximately the same age in different areas, which are older and which are younger.</a:t>
            </a:r>
          </a:p>
          <a:p>
            <a:pPr algn="just">
              <a:buNone/>
            </a:pPr>
            <a:endParaRPr lang="en-US" dirty="0" smtClean="0"/>
          </a:p>
          <a:p>
            <a:pPr algn="just"/>
            <a:r>
              <a:rPr lang="en-US" dirty="0" smtClean="0"/>
              <a:t>Once it is established that the rocks that we know are of approximately the same age across an area, we can reconstruct the </a:t>
            </a:r>
            <a:r>
              <a:rPr lang="en-US" dirty="0" err="1" smtClean="0"/>
              <a:t>paleo</a:t>
            </a:r>
            <a:r>
              <a:rPr lang="en-US" dirty="0" smtClean="0"/>
              <a:t>-environment using  </a:t>
            </a:r>
            <a:r>
              <a:rPr lang="en-US" dirty="0" err="1" smtClean="0"/>
              <a:t>facies</a:t>
            </a:r>
            <a:r>
              <a:rPr lang="en-US" dirty="0" smtClean="0"/>
              <a:t> analysis, </a:t>
            </a:r>
            <a:r>
              <a:rPr lang="en-US" dirty="0" err="1" smtClean="0"/>
              <a:t>paleo</a:t>
            </a:r>
            <a:r>
              <a:rPr lang="en-US" dirty="0" smtClean="0"/>
              <a:t>-current studies and provenance studies.</a:t>
            </a:r>
          </a:p>
          <a:p>
            <a:pPr algn="just">
              <a:buNone/>
            </a:pPr>
            <a:endParaRPr lang="en-US" dirty="0" smtClean="0"/>
          </a:p>
          <a:p>
            <a:pPr algn="just"/>
            <a:r>
              <a:rPr lang="en-US" dirty="0" smtClean="0"/>
              <a:t>Over thousands and millions of years of geological time, climate changes, plates move, mountains rise and the global sea level changes. </a:t>
            </a:r>
          </a:p>
          <a:p>
            <a:pPr algn="just"/>
            <a:endParaRPr lang="en-US"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70000" lnSpcReduction="20000"/>
          </a:bodyPr>
          <a:lstStyle/>
          <a:p>
            <a:pPr algn="just"/>
            <a:r>
              <a:rPr lang="en-US" dirty="0"/>
              <a:t>The record of all these events is contained within sedimentary rocks, because the changes will affect environments that will in turn determine the character of the sedimentary rocks deposited. </a:t>
            </a:r>
          </a:p>
          <a:p>
            <a:pPr algn="just"/>
            <a:endParaRPr lang="en-US" dirty="0"/>
          </a:p>
          <a:p>
            <a:pPr algn="just"/>
            <a:r>
              <a:rPr lang="en-US" dirty="0" err="1"/>
              <a:t>Palaeoenvironmental</a:t>
            </a:r>
            <a:r>
              <a:rPr lang="en-US" dirty="0"/>
              <a:t> reconstructions therefore provide a series of pictures of the Earth’s surface that we can then interpret in terms of large- and small-scale events. </a:t>
            </a:r>
          </a:p>
          <a:p>
            <a:pPr algn="just"/>
            <a:endParaRPr lang="en-US" dirty="0"/>
          </a:p>
          <a:p>
            <a:pPr algn="just"/>
            <a:r>
              <a:rPr lang="en-US" dirty="0"/>
              <a:t>When </a:t>
            </a:r>
            <a:r>
              <a:rPr lang="en-US" dirty="0" err="1"/>
              <a:t>palaeoenvironmental</a:t>
            </a:r>
            <a:r>
              <a:rPr lang="en-US" dirty="0"/>
              <a:t> analysis is combined with stratigraphy in this way, the field of study is known as basin analysis and is concerned with the </a:t>
            </a:r>
            <a:r>
              <a:rPr lang="en-US" dirty="0" err="1"/>
              <a:t>behaviour</a:t>
            </a:r>
            <a:r>
              <a:rPr lang="en-US" dirty="0"/>
              <a:t> of the Earth’s crust and its interaction with the atmosphere and hydrosphere.</a:t>
            </a:r>
          </a:p>
          <a:p>
            <a:pPr algn="just"/>
            <a:endParaRPr lang="en-US" dirty="0"/>
          </a:p>
          <a:p>
            <a:pPr algn="just"/>
            <a:r>
              <a:rPr lang="en-US" dirty="0"/>
              <a:t>As stated above, one of the objectives of </a:t>
            </a:r>
            <a:r>
              <a:rPr lang="en-US" dirty="0" err="1"/>
              <a:t>facies</a:t>
            </a:r>
            <a:r>
              <a:rPr lang="en-US" dirty="0"/>
              <a:t> analysis is to determine the environment of deposition of successions of rocks in the sedimentary record. A general assumption is made that the range of sedimentary environments which exist today have existed in the past.</a:t>
            </a:r>
          </a:p>
          <a:p>
            <a:endParaRPr lang="en-US" dirty="0"/>
          </a:p>
        </p:txBody>
      </p:sp>
      <p:sp>
        <p:nvSpPr>
          <p:cNvPr id="4" name="Title 1"/>
          <p:cNvSpPr>
            <a:spLocks noGrp="1"/>
          </p:cNvSpPr>
          <p:nvPr>
            <p:ph type="title"/>
          </p:nvPr>
        </p:nvSpPr>
        <p:spPr/>
        <p:txBody>
          <a:bodyPr>
            <a:normAutofit fontScale="90000"/>
          </a:bodyPr>
          <a:lstStyle/>
          <a:p>
            <a:r>
              <a:rPr lang="en-US" dirty="0" smtClean="0"/>
              <a:t>Reconstructing </a:t>
            </a:r>
            <a:r>
              <a:rPr lang="en-US" dirty="0" err="1" smtClean="0"/>
              <a:t>paleoenvironment</a:t>
            </a:r>
            <a:r>
              <a:rPr lang="en-US" dirty="0" smtClean="0"/>
              <a:t> in space and time</a:t>
            </a:r>
            <a:endParaRPr lang="en-US" dirty="0"/>
          </a:p>
        </p:txBody>
      </p:sp>
    </p:spTree>
    <p:extLst>
      <p:ext uri="{BB962C8B-B14F-4D97-AF65-F5344CB8AC3E}">
        <p14:creationId xmlns:p14="http://schemas.microsoft.com/office/powerpoint/2010/main" val="35559700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Field equipment</a:t>
            </a:r>
          </a:p>
        </p:txBody>
      </p:sp>
      <p:sp>
        <p:nvSpPr>
          <p:cNvPr id="3" name="Content Placeholder 2"/>
          <p:cNvSpPr>
            <a:spLocks noGrp="1"/>
          </p:cNvSpPr>
          <p:nvPr>
            <p:ph sz="quarter" idx="1"/>
          </p:nvPr>
        </p:nvSpPr>
        <p:spPr/>
        <p:txBody>
          <a:bodyPr>
            <a:normAutofit fontScale="92500" lnSpcReduction="10000"/>
          </a:bodyPr>
          <a:lstStyle/>
          <a:p>
            <a:pPr algn="just"/>
            <a:r>
              <a:rPr lang="en-US" dirty="0"/>
              <a:t>Only a few tools are needed for field studies in </a:t>
            </a:r>
            <a:r>
              <a:rPr lang="en-US" dirty="0" smtClean="0"/>
              <a:t>sedimentology and stratigraphy</a:t>
            </a:r>
            <a:endParaRPr lang="en-US" dirty="0"/>
          </a:p>
          <a:p>
            <a:pPr algn="just">
              <a:buNone/>
            </a:pPr>
            <a:endParaRPr lang="en-US" dirty="0" smtClean="0"/>
          </a:p>
          <a:p>
            <a:pPr lvl="1" algn="just"/>
            <a:r>
              <a:rPr lang="en-US" dirty="0" smtClean="0"/>
              <a:t>A </a:t>
            </a:r>
            <a:r>
              <a:rPr lang="en-US" dirty="0"/>
              <a:t>notebook to </a:t>
            </a:r>
            <a:r>
              <a:rPr lang="en-US" dirty="0" smtClean="0"/>
              <a:t>record data </a:t>
            </a:r>
            <a:r>
              <a:rPr lang="en-US" dirty="0"/>
              <a:t>is essential </a:t>
            </a:r>
            <a:endParaRPr lang="en-US" dirty="0" smtClean="0"/>
          </a:p>
          <a:p>
            <a:pPr lvl="1" algn="just"/>
            <a:r>
              <a:rPr lang="en-US" dirty="0" smtClean="0"/>
              <a:t>A </a:t>
            </a:r>
            <a:r>
              <a:rPr lang="en-US" dirty="0"/>
              <a:t>hand lens (10  magnification</a:t>
            </a:r>
            <a:r>
              <a:rPr lang="en-US" dirty="0" smtClean="0"/>
              <a:t>)</a:t>
            </a:r>
            <a:endParaRPr lang="en-US" dirty="0"/>
          </a:p>
          <a:p>
            <a:pPr lvl="1" algn="just"/>
            <a:r>
              <a:rPr lang="en-US" dirty="0" smtClean="0"/>
              <a:t>A compass – </a:t>
            </a:r>
            <a:r>
              <a:rPr lang="en-US" dirty="0" err="1" smtClean="0"/>
              <a:t>clinometer</a:t>
            </a:r>
            <a:r>
              <a:rPr lang="en-US" dirty="0" smtClean="0"/>
              <a:t> </a:t>
            </a:r>
            <a:endParaRPr lang="en-US" dirty="0"/>
          </a:p>
          <a:p>
            <a:pPr lvl="1" algn="just"/>
            <a:r>
              <a:rPr lang="en-US" dirty="0" smtClean="0"/>
              <a:t>A geological hammer</a:t>
            </a:r>
            <a:r>
              <a:rPr lang="en-US" dirty="0"/>
              <a:t>. </a:t>
            </a:r>
            <a:endParaRPr lang="en-US" dirty="0" smtClean="0"/>
          </a:p>
          <a:p>
            <a:pPr lvl="1" algn="just"/>
            <a:r>
              <a:rPr lang="en-US" dirty="0" smtClean="0"/>
              <a:t>For </a:t>
            </a:r>
            <a:r>
              <a:rPr lang="en-US" dirty="0"/>
              <a:t>the collection of </a:t>
            </a:r>
            <a:r>
              <a:rPr lang="en-US" dirty="0" smtClean="0"/>
              <a:t>samples, small</a:t>
            </a:r>
            <a:r>
              <a:rPr lang="en-US" dirty="0"/>
              <a:t>, strong, plastic bags and a marker pen </a:t>
            </a:r>
            <a:r>
              <a:rPr lang="en-US" dirty="0" smtClean="0"/>
              <a:t>are necessary</a:t>
            </a:r>
            <a:r>
              <a:rPr lang="en-US" dirty="0"/>
              <a:t>. </a:t>
            </a:r>
            <a:endParaRPr lang="en-US" dirty="0" smtClean="0"/>
          </a:p>
          <a:p>
            <a:pPr lvl="1" algn="just"/>
            <a:r>
              <a:rPr lang="en-US" dirty="0" smtClean="0"/>
              <a:t>A </a:t>
            </a:r>
            <a:r>
              <a:rPr lang="en-US" dirty="0"/>
              <a:t>small bottle containing dilute </a:t>
            </a:r>
            <a:r>
              <a:rPr lang="en-US" dirty="0" smtClean="0"/>
              <a:t>hydrochloric acid </a:t>
            </a:r>
            <a:r>
              <a:rPr lang="en-US" dirty="0"/>
              <a:t>is very useful to test for the presence </a:t>
            </a:r>
            <a:r>
              <a:rPr lang="en-US" dirty="0" smtClean="0"/>
              <a:t>of calcium </a:t>
            </a:r>
            <a:r>
              <a:rPr lang="en-US" dirty="0"/>
              <a:t>carbonate in the field </a:t>
            </a:r>
          </a:p>
          <a:p>
            <a:pPr lvl="1" algn="just"/>
            <a:r>
              <a:rPr lang="en-US" dirty="0" smtClean="0"/>
              <a:t>Camera  </a:t>
            </a:r>
          </a:p>
          <a:p>
            <a:pPr lvl="1" algn="just"/>
            <a:r>
              <a:rPr lang="en-US" dirty="0" smtClean="0"/>
              <a:t>A </a:t>
            </a:r>
            <a:r>
              <a:rPr lang="en-US" dirty="0"/>
              <a:t>GPS (Global Positioning </a:t>
            </a:r>
            <a:r>
              <a:rPr lang="en-US" dirty="0" smtClean="0"/>
              <a:t>Satellite) receiver</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Field studies</a:t>
            </a:r>
          </a:p>
        </p:txBody>
      </p:sp>
      <p:sp>
        <p:nvSpPr>
          <p:cNvPr id="3" name="Content Placeholder 2"/>
          <p:cNvSpPr>
            <a:spLocks noGrp="1"/>
          </p:cNvSpPr>
          <p:nvPr>
            <p:ph sz="quarter" idx="1"/>
          </p:nvPr>
        </p:nvSpPr>
        <p:spPr/>
        <p:txBody>
          <a:bodyPr>
            <a:normAutofit fontScale="77500" lnSpcReduction="20000"/>
          </a:bodyPr>
          <a:lstStyle/>
          <a:p>
            <a:pPr algn="just"/>
            <a:r>
              <a:rPr lang="en-US" dirty="0"/>
              <a:t>The </a:t>
            </a:r>
            <a:r>
              <a:rPr lang="en-US" dirty="0" smtClean="0"/>
              <a:t>organization </a:t>
            </a:r>
            <a:r>
              <a:rPr lang="en-US" dirty="0"/>
              <a:t>of a field </a:t>
            </a:r>
            <a:r>
              <a:rPr lang="en-US" dirty="0" smtClean="0"/>
              <a:t>program </a:t>
            </a:r>
            <a:r>
              <a:rPr lang="en-US" dirty="0"/>
              <a:t>of </a:t>
            </a:r>
            <a:r>
              <a:rPr lang="en-US" dirty="0" smtClean="0"/>
              <a:t>sedimentary studies </a:t>
            </a:r>
            <a:r>
              <a:rPr lang="en-US" dirty="0"/>
              <a:t>will depend on the objectives of the project</a:t>
            </a:r>
            <a:r>
              <a:rPr lang="en-US" dirty="0" smtClean="0"/>
              <a:t>.</a:t>
            </a:r>
          </a:p>
          <a:p>
            <a:pPr algn="just"/>
            <a:endParaRPr lang="en-US" dirty="0"/>
          </a:p>
          <a:p>
            <a:pPr algn="just"/>
            <a:r>
              <a:rPr lang="en-US" dirty="0"/>
              <a:t>When an area with sedimentary rock units is </a:t>
            </a:r>
            <a:r>
              <a:rPr lang="en-US" dirty="0" smtClean="0"/>
              <a:t>mapped the </a:t>
            </a:r>
            <a:r>
              <a:rPr lang="en-US" dirty="0"/>
              <a:t>character of the beds exposed in different </a:t>
            </a:r>
            <a:r>
              <a:rPr lang="en-US" dirty="0" smtClean="0"/>
              <a:t>places is </a:t>
            </a:r>
            <a:r>
              <a:rPr lang="en-US" dirty="0"/>
              <a:t>described in terms </a:t>
            </a:r>
            <a:r>
              <a:rPr lang="en-US" dirty="0" smtClean="0"/>
              <a:t>given below. </a:t>
            </a:r>
          </a:p>
          <a:p>
            <a:pPr algn="just"/>
            <a:endParaRPr lang="en-US" dirty="0" smtClean="0"/>
          </a:p>
          <a:p>
            <a:pPr algn="just"/>
            <a:r>
              <a:rPr lang="en-US" dirty="0" smtClean="0"/>
              <a:t>To describe the </a:t>
            </a:r>
            <a:r>
              <a:rPr lang="en-US" dirty="0"/>
              <a:t>lithology the </a:t>
            </a:r>
            <a:r>
              <a:rPr lang="en-US" u="sng" dirty="0"/>
              <a:t>Dunham classification </a:t>
            </a:r>
            <a:r>
              <a:rPr lang="en-US" u="sng" dirty="0" smtClean="0"/>
              <a:t>can be </a:t>
            </a:r>
            <a:r>
              <a:rPr lang="en-US" u="sng" dirty="0"/>
              <a:t>used for limestones</a:t>
            </a:r>
            <a:r>
              <a:rPr lang="en-US" dirty="0"/>
              <a:t>, and </a:t>
            </a:r>
            <a:r>
              <a:rPr lang="en-US" dirty="0" smtClean="0"/>
              <a:t>the </a:t>
            </a:r>
            <a:r>
              <a:rPr lang="en-US" u="sng" dirty="0" err="1"/>
              <a:t>Pettijohn</a:t>
            </a:r>
            <a:r>
              <a:rPr lang="en-US" u="sng" dirty="0"/>
              <a:t> </a:t>
            </a:r>
            <a:r>
              <a:rPr lang="en-US" u="sng" dirty="0" smtClean="0"/>
              <a:t>classification for </a:t>
            </a:r>
            <a:r>
              <a:rPr lang="en-US" u="sng" dirty="0"/>
              <a:t>sandstones </a:t>
            </a:r>
            <a:r>
              <a:rPr lang="en-US" u="sng" dirty="0" smtClean="0"/>
              <a:t>.</a:t>
            </a:r>
          </a:p>
          <a:p>
            <a:pPr algn="just"/>
            <a:endParaRPr lang="en-US" u="sng" dirty="0" smtClean="0"/>
          </a:p>
          <a:p>
            <a:pPr algn="just"/>
            <a:r>
              <a:rPr lang="en-US" dirty="0" smtClean="0"/>
              <a:t>Other </a:t>
            </a:r>
            <a:r>
              <a:rPr lang="en-US" dirty="0"/>
              <a:t>features to be </a:t>
            </a:r>
            <a:r>
              <a:rPr lang="en-US" dirty="0" smtClean="0"/>
              <a:t>noted are </a:t>
            </a:r>
            <a:r>
              <a:rPr lang="en-US" dirty="0"/>
              <a:t>bed thicknesses, sedimentary structures, </a:t>
            </a:r>
            <a:r>
              <a:rPr lang="en-US" dirty="0" smtClean="0"/>
              <a:t>fossils (both </a:t>
            </a:r>
            <a:r>
              <a:rPr lang="en-US" dirty="0"/>
              <a:t>body and trace </a:t>
            </a:r>
            <a:r>
              <a:rPr lang="en-US" dirty="0" smtClean="0"/>
              <a:t>fossils)</a:t>
            </a:r>
          </a:p>
          <a:p>
            <a:pPr algn="just"/>
            <a:endParaRPr lang="en-US" dirty="0" smtClean="0"/>
          </a:p>
          <a:p>
            <a:pPr algn="just"/>
            <a:r>
              <a:rPr lang="en-US" dirty="0" smtClean="0"/>
              <a:t>Rock color and any </a:t>
            </a:r>
            <a:r>
              <a:rPr lang="en-US" dirty="0"/>
              <a:t>other characteristics such as weathering, </a:t>
            </a:r>
            <a:r>
              <a:rPr lang="en-US" dirty="0" smtClean="0"/>
              <a:t>degree of </a:t>
            </a:r>
            <a:r>
              <a:rPr lang="en-US" dirty="0"/>
              <a:t>consolidation and so 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 Sedimentary Log</a:t>
            </a:r>
            <a:endParaRPr lang="en-US" dirty="0"/>
          </a:p>
        </p:txBody>
      </p:sp>
      <p:sp>
        <p:nvSpPr>
          <p:cNvPr id="3" name="Content Placeholder 2"/>
          <p:cNvSpPr>
            <a:spLocks noGrp="1"/>
          </p:cNvSpPr>
          <p:nvPr>
            <p:ph sz="quarter" idx="1"/>
          </p:nvPr>
        </p:nvSpPr>
        <p:spPr>
          <a:xfrm>
            <a:off x="76200" y="2438400"/>
            <a:ext cx="2743200" cy="1981200"/>
          </a:xfrm>
        </p:spPr>
        <p:txBody>
          <a:bodyPr>
            <a:normAutofit fontScale="77500" lnSpcReduction="20000"/>
          </a:bodyPr>
          <a:lstStyle/>
          <a:p>
            <a:pPr algn="just"/>
            <a:r>
              <a:rPr lang="en-US" dirty="0" smtClean="0"/>
              <a:t>A </a:t>
            </a:r>
            <a:r>
              <a:rPr lang="en-US" dirty="0"/>
              <a:t>sedimentary log is a graphical method for </a:t>
            </a:r>
            <a:r>
              <a:rPr lang="en-US" dirty="0" smtClean="0"/>
              <a:t>representing a </a:t>
            </a:r>
            <a:r>
              <a:rPr lang="en-US" dirty="0"/>
              <a:t>series of beds of sediments or </a:t>
            </a:r>
            <a:r>
              <a:rPr lang="en-US" dirty="0" smtClean="0"/>
              <a:t>sedimentary rocks</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2895600" y="1580148"/>
            <a:ext cx="6248400" cy="4439652"/>
          </a:xfrm>
          <a:prstGeom prst="rect">
            <a:avLst/>
          </a:prstGeom>
          <a:noFill/>
          <a:ln w="9525">
            <a:noFill/>
            <a:miter lim="800000"/>
            <a:headEnd/>
            <a:tailEnd/>
          </a:ln>
        </p:spPr>
      </p:pic>
      <p:sp>
        <p:nvSpPr>
          <p:cNvPr id="5" name="Rectangle 4"/>
          <p:cNvSpPr/>
          <p:nvPr/>
        </p:nvSpPr>
        <p:spPr>
          <a:xfrm>
            <a:off x="3581400" y="6182380"/>
            <a:ext cx="5105400" cy="523220"/>
          </a:xfrm>
          <a:prstGeom prst="rect">
            <a:avLst/>
          </a:prstGeom>
        </p:spPr>
        <p:txBody>
          <a:bodyPr wrap="square">
            <a:spAutoFit/>
          </a:bodyPr>
          <a:lstStyle/>
          <a:p>
            <a:pPr algn="ctr"/>
            <a:r>
              <a:rPr lang="en-US" sz="1400" b="1" dirty="0"/>
              <a:t>Examples of patterns and symbols used on graphic sedimentary logs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small" dirty="0" smtClean="0"/>
              <a:t>Palaeocurrents</a:t>
            </a:r>
            <a:endParaRPr lang="en-US" cap="small" dirty="0"/>
          </a:p>
        </p:txBody>
      </p:sp>
      <p:sp>
        <p:nvSpPr>
          <p:cNvPr id="3" name="Content Placeholder 2"/>
          <p:cNvSpPr>
            <a:spLocks noGrp="1"/>
          </p:cNvSpPr>
          <p:nvPr>
            <p:ph sz="quarter" idx="1"/>
          </p:nvPr>
        </p:nvSpPr>
        <p:spPr/>
        <p:txBody>
          <a:bodyPr>
            <a:normAutofit/>
          </a:bodyPr>
          <a:lstStyle/>
          <a:p>
            <a:pPr algn="just"/>
            <a:r>
              <a:rPr lang="en-US" dirty="0" smtClean="0"/>
              <a:t>A </a:t>
            </a:r>
            <a:r>
              <a:rPr lang="en-US" b="1" dirty="0" err="1" smtClean="0">
                <a:solidFill>
                  <a:srgbClr val="FF0000"/>
                </a:solidFill>
              </a:rPr>
              <a:t>palaeocurrent</a:t>
            </a:r>
            <a:r>
              <a:rPr lang="en-US" dirty="0" smtClean="0"/>
              <a:t> indicator is evidence for the direction of flow at the time the sediment was deposited, and may also be referred to as the </a:t>
            </a:r>
            <a:r>
              <a:rPr lang="en-US" dirty="0" err="1" smtClean="0"/>
              <a:t>palaeoflow</a:t>
            </a:r>
            <a:r>
              <a:rPr lang="en-US" dirty="0" smtClean="0"/>
              <a:t>.</a:t>
            </a:r>
          </a:p>
          <a:p>
            <a:pPr algn="just"/>
            <a:endParaRPr lang="en-US" dirty="0" smtClean="0"/>
          </a:p>
          <a:p>
            <a:pPr algn="just"/>
            <a:r>
              <a:rPr lang="en-US" dirty="0" err="1" smtClean="0"/>
              <a:t>Palaeoflow</a:t>
            </a:r>
            <a:r>
              <a:rPr lang="en-US" dirty="0" smtClean="0"/>
              <a:t> data are used in conjunction with </a:t>
            </a:r>
            <a:r>
              <a:rPr lang="en-US" dirty="0" err="1" smtClean="0"/>
              <a:t>facies</a:t>
            </a:r>
            <a:r>
              <a:rPr lang="en-US" dirty="0" smtClean="0"/>
              <a:t> analysis and provenance studies to make </a:t>
            </a:r>
            <a:r>
              <a:rPr lang="en-US" dirty="0" err="1" smtClean="0"/>
              <a:t>palaeogeographic</a:t>
            </a:r>
            <a:r>
              <a:rPr lang="en-US" dirty="0" smtClean="0"/>
              <a:t> reconstructions.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Palaeocurrent</a:t>
            </a:r>
            <a:r>
              <a:rPr lang="en-US" dirty="0" smtClean="0"/>
              <a:t> indicators</a:t>
            </a:r>
            <a:endParaRPr lang="en-US" dirty="0"/>
          </a:p>
        </p:txBody>
      </p:sp>
      <p:sp>
        <p:nvSpPr>
          <p:cNvPr id="3" name="Content Placeholder 2"/>
          <p:cNvSpPr>
            <a:spLocks noGrp="1"/>
          </p:cNvSpPr>
          <p:nvPr>
            <p:ph sz="quarter" idx="1"/>
          </p:nvPr>
        </p:nvSpPr>
        <p:spPr>
          <a:xfrm>
            <a:off x="457200" y="1600200"/>
            <a:ext cx="8305800" cy="4525963"/>
          </a:xfrm>
        </p:spPr>
        <p:txBody>
          <a:bodyPr>
            <a:normAutofit/>
          </a:bodyPr>
          <a:lstStyle/>
          <a:p>
            <a:pPr algn="just"/>
            <a:r>
              <a:rPr lang="en-US" dirty="0" smtClean="0"/>
              <a:t>Two groups of </a:t>
            </a:r>
            <a:r>
              <a:rPr lang="en-US" dirty="0" err="1" smtClean="0"/>
              <a:t>palae-ocurrent</a:t>
            </a:r>
            <a:r>
              <a:rPr lang="en-US" dirty="0" smtClean="0"/>
              <a:t> indicators in sedimentary structures can be distinguished</a:t>
            </a:r>
          </a:p>
          <a:p>
            <a:pPr algn="just">
              <a:buNone/>
            </a:pPr>
            <a:endParaRPr lang="en-US" dirty="0" smtClean="0"/>
          </a:p>
          <a:p>
            <a:pPr lvl="1" algn="just"/>
            <a:r>
              <a:rPr lang="en-US" b="1" dirty="0" smtClean="0">
                <a:solidFill>
                  <a:srgbClr val="FF0000"/>
                </a:solidFill>
              </a:rPr>
              <a:t>Unidirectional indicators </a:t>
            </a:r>
            <a:r>
              <a:rPr lang="en-US" dirty="0" smtClean="0"/>
              <a:t>are features that give the </a:t>
            </a:r>
            <a:r>
              <a:rPr lang="en-US" b="1" dirty="0" smtClean="0">
                <a:solidFill>
                  <a:srgbClr val="FF0000"/>
                </a:solidFill>
              </a:rPr>
              <a:t>direction of flow</a:t>
            </a:r>
            <a:r>
              <a:rPr lang="en-US" dirty="0" smtClean="0"/>
              <a:t>.</a:t>
            </a:r>
          </a:p>
          <a:p>
            <a:pPr lvl="1" algn="just"/>
            <a:endParaRPr lang="en-US" dirty="0" smtClean="0"/>
          </a:p>
          <a:p>
            <a:pPr lvl="1" algn="just"/>
            <a:r>
              <a:rPr lang="en-US" b="1" dirty="0" smtClean="0">
                <a:solidFill>
                  <a:srgbClr val="FF0000"/>
                </a:solidFill>
              </a:rPr>
              <a:t>Flow axis indicators </a:t>
            </a:r>
            <a:r>
              <a:rPr lang="en-US" dirty="0" smtClean="0"/>
              <a:t>are structures that provide information about the </a:t>
            </a:r>
            <a:r>
              <a:rPr lang="en-US" b="1" dirty="0" smtClean="0">
                <a:solidFill>
                  <a:srgbClr val="FF0000"/>
                </a:solidFill>
              </a:rPr>
              <a:t>axis of the current </a:t>
            </a:r>
            <a:r>
              <a:rPr lang="en-US" dirty="0" smtClean="0"/>
              <a:t>but do not differentiate between upstream and downstream directions.</a:t>
            </a:r>
          </a:p>
          <a:p>
            <a:pPr lvl="1" algn="just"/>
            <a:endParaRPr lang="en-US" dirty="0" smtClean="0"/>
          </a:p>
          <a:p>
            <a:pPr algn="just"/>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Unidirectional indicators</a:t>
            </a:r>
            <a:endParaRPr lang="en-US" dirty="0"/>
          </a:p>
        </p:txBody>
      </p:sp>
      <p:sp>
        <p:nvSpPr>
          <p:cNvPr id="3" name="Content Placeholder 2"/>
          <p:cNvSpPr>
            <a:spLocks noGrp="1"/>
          </p:cNvSpPr>
          <p:nvPr>
            <p:ph sz="quarter" idx="1"/>
          </p:nvPr>
        </p:nvSpPr>
        <p:spPr>
          <a:xfrm>
            <a:off x="301752" y="1527048"/>
            <a:ext cx="5565648" cy="4873752"/>
          </a:xfrm>
        </p:spPr>
        <p:txBody>
          <a:bodyPr>
            <a:normAutofit fontScale="85000" lnSpcReduction="20000"/>
          </a:bodyPr>
          <a:lstStyle/>
          <a:p>
            <a:pPr algn="just"/>
            <a:r>
              <a:rPr lang="en-US" dirty="0" smtClean="0"/>
              <a:t>Cross-lamination is produced by ripples migrating in the direction of the flow of the current. The dip direction of the cross-</a:t>
            </a:r>
            <a:r>
              <a:rPr lang="en-US" dirty="0" err="1" smtClean="0"/>
              <a:t>laminae</a:t>
            </a:r>
            <a:r>
              <a:rPr lang="en-US" dirty="0" smtClean="0"/>
              <a:t> is measured.</a:t>
            </a:r>
          </a:p>
          <a:p>
            <a:pPr algn="just"/>
            <a:endParaRPr lang="en-US" dirty="0" smtClean="0"/>
          </a:p>
          <a:p>
            <a:pPr algn="just"/>
            <a:r>
              <a:rPr lang="en-US" dirty="0" smtClean="0"/>
              <a:t>Cross-bedding is formed by the migration of </a:t>
            </a:r>
            <a:r>
              <a:rPr lang="en-US" dirty="0" err="1" smtClean="0"/>
              <a:t>aeolian</a:t>
            </a:r>
            <a:r>
              <a:rPr lang="en-US" dirty="0" smtClean="0"/>
              <a:t> and subaqueous dunes and the direction of dip of the lee slope is approximately the direction of flow.</a:t>
            </a:r>
          </a:p>
          <a:p>
            <a:pPr algn="just"/>
            <a:endParaRPr lang="en-US" dirty="0" smtClean="0"/>
          </a:p>
          <a:p>
            <a:pPr algn="just"/>
            <a:r>
              <a:rPr lang="en-US" dirty="0" smtClean="0"/>
              <a:t>Clast </a:t>
            </a:r>
            <a:r>
              <a:rPr lang="en-US" dirty="0" err="1" smtClean="0"/>
              <a:t>imbrication</a:t>
            </a:r>
            <a:r>
              <a:rPr lang="en-US" dirty="0" smtClean="0"/>
              <a:t> is formed when discoid gravel clasts become oriented in strong flows into a stable position with one of the two longer axes dipping upstream when viewed side-on.</a:t>
            </a:r>
            <a:endParaRPr lang="en-US" dirty="0"/>
          </a:p>
        </p:txBody>
      </p:sp>
      <p:pic>
        <p:nvPicPr>
          <p:cNvPr id="4" name="Picture 2" descr="http://www4.uwm.edu/course/geosci697/ripple-indices/ripple1_drawing.jpg"/>
          <p:cNvPicPr>
            <a:picLocks noChangeAspect="1" noChangeArrowheads="1"/>
          </p:cNvPicPr>
          <p:nvPr/>
        </p:nvPicPr>
        <p:blipFill>
          <a:blip r:embed="rId2" cstate="print"/>
          <a:srcRect/>
          <a:stretch>
            <a:fillRect/>
          </a:stretch>
        </p:blipFill>
        <p:spPr bwMode="auto">
          <a:xfrm>
            <a:off x="6019800" y="2209800"/>
            <a:ext cx="2743200" cy="1094778"/>
          </a:xfrm>
          <a:prstGeom prst="rect">
            <a:avLst/>
          </a:prstGeom>
          <a:noFill/>
        </p:spPr>
      </p:pic>
      <p:pic>
        <p:nvPicPr>
          <p:cNvPr id="5" name="Picture 4" descr="http://scienceblogs.com/highlyallochthonous/2008/02/imbrication.png"/>
          <p:cNvPicPr>
            <a:picLocks noChangeAspect="1" noChangeArrowheads="1"/>
          </p:cNvPicPr>
          <p:nvPr/>
        </p:nvPicPr>
        <p:blipFill>
          <a:blip r:embed="rId3" cstate="print"/>
          <a:srcRect/>
          <a:stretch>
            <a:fillRect/>
          </a:stretch>
        </p:blipFill>
        <p:spPr bwMode="auto">
          <a:xfrm>
            <a:off x="6172200" y="4114800"/>
            <a:ext cx="2590800" cy="192237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Flow axis indicators</a:t>
            </a:r>
            <a:endParaRPr lang="en-US" dirty="0"/>
          </a:p>
        </p:txBody>
      </p:sp>
      <p:sp>
        <p:nvSpPr>
          <p:cNvPr id="3" name="Content Placeholder 2"/>
          <p:cNvSpPr>
            <a:spLocks noGrp="1"/>
          </p:cNvSpPr>
          <p:nvPr>
            <p:ph sz="quarter" idx="1"/>
          </p:nvPr>
        </p:nvSpPr>
        <p:spPr/>
        <p:txBody>
          <a:bodyPr>
            <a:normAutofit fontScale="85000" lnSpcReduction="10000"/>
          </a:bodyPr>
          <a:lstStyle/>
          <a:p>
            <a:pPr algn="just"/>
            <a:r>
              <a:rPr lang="en-US" dirty="0" smtClean="0"/>
              <a:t>Primary current </a:t>
            </a:r>
            <a:r>
              <a:rPr lang="en-US" dirty="0" err="1" smtClean="0"/>
              <a:t>lineations</a:t>
            </a:r>
            <a:r>
              <a:rPr lang="en-US" dirty="0" smtClean="0"/>
              <a:t> on bedding planes are measured by determining the orientation of the lines of grains.</a:t>
            </a:r>
          </a:p>
          <a:p>
            <a:pPr algn="just"/>
            <a:endParaRPr lang="en-US" dirty="0" smtClean="0"/>
          </a:p>
          <a:p>
            <a:pPr algn="just"/>
            <a:r>
              <a:rPr lang="en-US" dirty="0" smtClean="0"/>
              <a:t>Groove casts are elongate scours caused by the indentation of a particle carried within a flow that give the flow axis.</a:t>
            </a:r>
          </a:p>
          <a:p>
            <a:pPr algn="just"/>
            <a:endParaRPr lang="en-US" dirty="0" smtClean="0"/>
          </a:p>
          <a:p>
            <a:pPr algn="just"/>
            <a:r>
              <a:rPr lang="en-US" dirty="0" smtClean="0"/>
              <a:t>Elongate </a:t>
            </a:r>
            <a:r>
              <a:rPr lang="en-US" dirty="0" err="1" smtClean="0"/>
              <a:t>clast</a:t>
            </a:r>
            <a:r>
              <a:rPr lang="en-US" dirty="0" smtClean="0"/>
              <a:t> orientation may provide information if needle-like minerals, elongate fossils such as belemnites, or pieces of wood show a parallel alignment in the flow.</a:t>
            </a:r>
          </a:p>
          <a:p>
            <a:pPr algn="just"/>
            <a:endParaRPr lang="en-US" dirty="0" smtClean="0"/>
          </a:p>
          <a:p>
            <a:pPr algn="just"/>
            <a:r>
              <a:rPr lang="en-US" dirty="0" smtClean="0"/>
              <a:t>Channel and scour margins can be used as indicators because the cut bank of a channel lies parallel to the direction of flow.</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360</TotalTime>
  <Words>2141</Words>
  <Application>Microsoft Office PowerPoint</Application>
  <PresentationFormat>On-screen Show (4:3)</PresentationFormat>
  <Paragraphs>181</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Civic</vt:lpstr>
      <vt:lpstr>Field Sedimentology, Facies and Environments </vt:lpstr>
      <vt:lpstr>FIELD SEDIMENTOLOGY</vt:lpstr>
      <vt:lpstr>Field equipment</vt:lpstr>
      <vt:lpstr>Field studies</vt:lpstr>
      <vt:lpstr>Graphic Sedimentary Log</vt:lpstr>
      <vt:lpstr>Palaeocurrents</vt:lpstr>
      <vt:lpstr>Palaeocurrent indicators</vt:lpstr>
      <vt:lpstr>Unidirectional indicators</vt:lpstr>
      <vt:lpstr>Flow axis indicators</vt:lpstr>
      <vt:lpstr>Measuring Palaeocurrents</vt:lpstr>
      <vt:lpstr>Presentation and analysis of directional data</vt:lpstr>
      <vt:lpstr>Collection of rock samples</vt:lpstr>
      <vt:lpstr>Collection of rock samples</vt:lpstr>
      <vt:lpstr>Provenance studies</vt:lpstr>
      <vt:lpstr>Provenance studies</vt:lpstr>
      <vt:lpstr>Interpreting Past depositional Environment</vt:lpstr>
      <vt:lpstr>The concept of Sedimentary Facies</vt:lpstr>
      <vt:lpstr>The concept of Sedimentary Facies</vt:lpstr>
      <vt:lpstr>The concept of Sedimentary Facies</vt:lpstr>
      <vt:lpstr>The concept of Sedimentary Facies</vt:lpstr>
      <vt:lpstr>The concept of Sedimentary Facies</vt:lpstr>
      <vt:lpstr>The concept of Sedimentary Facies</vt:lpstr>
      <vt:lpstr>Facies Analysis</vt:lpstr>
      <vt:lpstr>Principal sedimentary environment</vt:lpstr>
      <vt:lpstr>Facies Analysis</vt:lpstr>
      <vt:lpstr>PowerPoint Presentation</vt:lpstr>
      <vt:lpstr>Reconstructing paleoenvironment in space and time</vt:lpstr>
      <vt:lpstr>Reconstructing paleoenvironment in space and time</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Field Sedimentology, Facies and Environments </dc:title>
  <dc:creator>----------</dc:creator>
  <cp:lastModifiedBy>User</cp:lastModifiedBy>
  <cp:revision>42</cp:revision>
  <dcterms:created xsi:type="dcterms:W3CDTF">2011-05-07T08:40:40Z</dcterms:created>
  <dcterms:modified xsi:type="dcterms:W3CDTF">2014-11-03T20:04:25Z</dcterms:modified>
</cp:coreProperties>
</file>