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6" r:id="rId26"/>
    <p:sldId id="287" r:id="rId27"/>
    <p:sldId id="288" r:id="rId28"/>
    <p:sldId id="290" r:id="rId29"/>
    <p:sldId id="272" r:id="rId30"/>
    <p:sldId id="289" r:id="rId31"/>
    <p:sldId id="292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4F0D2-A38D-40BF-9126-64E64A97E78E}" type="datetime1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27E2E2-9FDC-4D3B-A379-D9D3EBB51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29624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8665D39-42B6-4C01-9730-838D2149F831}" type="datetimeFigureOut">
              <a:rPr lang="en-US" smtClean="0"/>
              <a:pPr/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44CB9FFF-65B2-4E1E-A3F0-1E5F89EA02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Decision making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If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37275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340768"/>
            <a:ext cx="6048672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grade; //declaration of grade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grade: \n”); //prompt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&amp;grade); //read grade from user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44008" y="2708920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false: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042120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340768"/>
            <a:ext cx="6048672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grade; //declaration of grade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grade: \n”); //prompt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&amp;grade); //read grade from user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f (grade &gt;=60)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(“passed \n”); // if condition is true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if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(“failed \n”); // if condition is false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//end else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44008" y="692696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B050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B050"/>
                  </a:solidFill>
                </a:rPr>
                <a:t>Condition true: </a:t>
              </a:r>
              <a:r>
                <a:rPr lang="en-US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dirty="0" smtClean="0">
                  <a:solidFill>
                    <a:srgbClr val="00B050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00B050"/>
                  </a:solidFill>
                </a:rPr>
                <a:t>Condition false: </a:t>
              </a:r>
              <a:r>
                <a:rPr lang="en-US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dirty="0" smtClean="0">
                  <a:solidFill>
                    <a:srgbClr val="00B050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16725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340768"/>
            <a:ext cx="6048672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grade; //declaration of grade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grade: \n”); //prompt</a:t>
            </a:r>
          </a:p>
          <a:p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&amp;grade); //read grade from user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00"/>
                </a:solidFill>
              </a:rPr>
              <a:t>i</a:t>
            </a:r>
            <a:r>
              <a:rPr lang="en-US" dirty="0" smtClean="0">
                <a:solidFill>
                  <a:srgbClr val="FFFF00"/>
                </a:solidFill>
              </a:rPr>
              <a:t>f (grade &gt;=60)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(“passed \n”); // if condition is true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} // end if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else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(“failed \n”); // if condition is false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} //end else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(“Good bye \n”);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44008" y="692696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Condition true: </a:t>
              </a:r>
              <a:r>
                <a:rPr lang="en-US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dirty="0" smtClean="0">
                  <a:solidFill>
                    <a:srgbClr val="92D050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Condition false: </a:t>
              </a:r>
              <a:r>
                <a:rPr lang="en-US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dirty="0" smtClean="0">
                  <a:solidFill>
                    <a:srgbClr val="92D050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dirty="0" smtClean="0">
                  <a:solidFill>
                    <a:srgbClr val="00B050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42302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908720"/>
            <a:ext cx="6048672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grade; //declaration of grade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(“Enter grade: \n”); //prompt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&amp;grade); //read grade from user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if (grade &gt;=60)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{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  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(“passed \n”); // if condition is true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} // end if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else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(“failed \n”); // if condition is false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     } //end else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 smtClean="0">
                <a:solidFill>
                  <a:srgbClr val="FFFF00"/>
                </a:solidFill>
              </a:rPr>
              <a:t> (“Good bye \n”);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 end of main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147248" cy="576064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 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70388" y="836712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92D050"/>
                  </a:solidFill>
                </a:rPr>
                <a:t>Scanf</a:t>
              </a:r>
              <a:r>
                <a:rPr lang="en-US" dirty="0" smtClean="0">
                  <a:solidFill>
                    <a:srgbClr val="92D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Condition true: </a:t>
              </a:r>
              <a:r>
                <a:rPr lang="en-US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dirty="0" smtClean="0">
                  <a:solidFill>
                    <a:srgbClr val="92D050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rgbClr val="92D050"/>
                  </a:solidFill>
                </a:rPr>
                <a:t>Condition false: </a:t>
              </a:r>
              <a:r>
                <a:rPr lang="en-US" dirty="0" err="1" smtClean="0">
                  <a:solidFill>
                    <a:srgbClr val="92D050"/>
                  </a:solidFill>
                </a:rPr>
                <a:t>Printf</a:t>
              </a:r>
              <a:r>
                <a:rPr lang="en-US" dirty="0" smtClean="0">
                  <a:solidFill>
                    <a:srgbClr val="92D050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Printf</a:t>
              </a:r>
              <a:r>
                <a:rPr lang="en-US" dirty="0" smtClean="0">
                  <a:solidFill>
                    <a:srgbClr val="00B050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640232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15200" cy="58868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4.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AND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643192" cy="5688632"/>
          </a:xfrm>
        </p:spPr>
        <p:txBody>
          <a:bodyPr/>
          <a:lstStyle/>
          <a:p>
            <a:r>
              <a:rPr lang="en-US" dirty="0" smtClean="0"/>
              <a:t>The AND Operator is written as &amp;&amp; in C</a:t>
            </a:r>
          </a:p>
          <a:p>
            <a:r>
              <a:rPr lang="en-US" dirty="0" smtClean="0"/>
              <a:t>It is a binary operator</a:t>
            </a:r>
          </a:p>
          <a:p>
            <a:r>
              <a:rPr lang="en-US" dirty="0" smtClean="0"/>
              <a:t>Its truth table is as follows: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just"/>
            <a:r>
              <a:rPr lang="en-US" dirty="0" smtClean="0"/>
              <a:t>The result of an AND operation is TRUE only when both operands are TRUE; otherwise it is FALSE.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8721521"/>
              </p:ext>
            </p:extLst>
          </p:nvPr>
        </p:nvGraphicFramePr>
        <p:xfrm>
          <a:off x="1115616" y="2420888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Operand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Operand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True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True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True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566357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15200" cy="58868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5.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OR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643192" cy="5688632"/>
          </a:xfrm>
        </p:spPr>
        <p:txBody>
          <a:bodyPr/>
          <a:lstStyle/>
          <a:p>
            <a:r>
              <a:rPr lang="en-US" dirty="0" smtClean="0"/>
              <a:t>The OR Operator is written as || in C</a:t>
            </a:r>
          </a:p>
          <a:p>
            <a:r>
              <a:rPr lang="en-US" dirty="0" smtClean="0"/>
              <a:t>It is a binary operator</a:t>
            </a:r>
          </a:p>
          <a:p>
            <a:r>
              <a:rPr lang="en-US" dirty="0" smtClean="0"/>
              <a:t>Its truth table is as follows: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algn="just"/>
            <a:r>
              <a:rPr lang="en-US" dirty="0" smtClean="0"/>
              <a:t>The result of an OR operation is FALSE only when both operands are FALSE; otherwise it is TRUE.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698385926"/>
              </p:ext>
            </p:extLst>
          </p:nvPr>
        </p:nvGraphicFramePr>
        <p:xfrm>
          <a:off x="1115616" y="2420888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Operand 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Operand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False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False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False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44742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15200" cy="58868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6.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NOT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643192" cy="5688632"/>
          </a:xfrm>
        </p:spPr>
        <p:txBody>
          <a:bodyPr/>
          <a:lstStyle/>
          <a:p>
            <a:r>
              <a:rPr lang="en-US" dirty="0" smtClean="0"/>
              <a:t>The NOT Operator is written as ! in C</a:t>
            </a:r>
          </a:p>
          <a:p>
            <a:r>
              <a:rPr lang="en-US" dirty="0" smtClean="0"/>
              <a:t>It is a unary operator</a:t>
            </a:r>
          </a:p>
          <a:p>
            <a:r>
              <a:rPr lang="en-US" dirty="0" smtClean="0"/>
              <a:t>Its truth table is as follows: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27056257"/>
              </p:ext>
            </p:extLst>
          </p:nvPr>
        </p:nvGraphicFramePr>
        <p:xfrm>
          <a:off x="1115616" y="2420888"/>
          <a:ext cx="4064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Operand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Result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False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True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625982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7643192" cy="5688632"/>
          </a:xfrm>
        </p:spPr>
        <p:txBody>
          <a:bodyPr/>
          <a:lstStyle/>
          <a:p>
            <a:r>
              <a:rPr lang="en-US" dirty="0" smtClean="0"/>
              <a:t>Write a program that outputs the letter grade of a student given his score.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95536" y="1844824"/>
            <a:ext cx="7704856" cy="3528392"/>
            <a:chOff x="179512" y="1196752"/>
            <a:chExt cx="7704856" cy="3960440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7704856" cy="3672408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Get the score from the user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score is greater than or equal to 90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the letter grade is ‘A’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score is greater than or equal to 80 and less than 90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the letter grade is ‘B’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score is greater than or equal to 70 and less than 80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the letter grade is ‘C’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score is greater than or equal to 60 and less than 70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the letter grade is ‘D’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score is less than 60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the letter grade is ‘F’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770485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ALGORITHM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80686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Title 1"/>
          <p:cNvSpPr txBox="1">
            <a:spLocks/>
          </p:cNvSpPr>
          <p:nvPr/>
        </p:nvSpPr>
        <p:spPr>
          <a:xfrm>
            <a:off x="457200" y="188640"/>
            <a:ext cx="8435280" cy="588680"/>
          </a:xfrm>
          <a:prstGeom prst="rect">
            <a:avLst/>
          </a:prstGeom>
        </p:spPr>
        <p:txBody>
          <a:bodyPr>
            <a:normAutofit fontScale="900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The logical 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411760" y="188640"/>
            <a:ext cx="1224136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START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lowchart: Data 4"/>
          <p:cNvSpPr/>
          <p:nvPr/>
        </p:nvSpPr>
        <p:spPr>
          <a:xfrm>
            <a:off x="2411760" y="764704"/>
            <a:ext cx="1224136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READ SCORE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6" name="Flowchart: Decision 5"/>
          <p:cNvSpPr/>
          <p:nvPr/>
        </p:nvSpPr>
        <p:spPr>
          <a:xfrm>
            <a:off x="2267744" y="1446277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SCORE &gt;= 90?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" name="Flowchart: Decision 7"/>
          <p:cNvSpPr/>
          <p:nvPr/>
        </p:nvSpPr>
        <p:spPr>
          <a:xfrm>
            <a:off x="2267744" y="2670413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SCORE &gt;= 80 AND &lt;90?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0" name="Flowchart: Decision 9"/>
          <p:cNvSpPr/>
          <p:nvPr/>
        </p:nvSpPr>
        <p:spPr>
          <a:xfrm>
            <a:off x="2267744" y="3894549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SCORE &gt;= 70 AND &lt;80?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2" name="Flowchart: Decision 11"/>
          <p:cNvSpPr/>
          <p:nvPr/>
        </p:nvSpPr>
        <p:spPr>
          <a:xfrm>
            <a:off x="2267744" y="5118685"/>
            <a:ext cx="1512168" cy="1046619"/>
          </a:xfrm>
          <a:prstGeom prst="flowChartDecisi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SCORE &gt;= 60 AND &lt;70?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1560" y="5353962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GRADE=‘F’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Flowchart: Data 14"/>
          <p:cNvSpPr/>
          <p:nvPr/>
        </p:nvSpPr>
        <p:spPr>
          <a:xfrm>
            <a:off x="6156176" y="3140968"/>
            <a:ext cx="1728192" cy="504056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PRINT GRADE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408204" y="3933056"/>
            <a:ext cx="1224136" cy="36004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END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23" name="Straight Connector 22"/>
          <p:cNvCxnSpPr>
            <a:stCxn id="4" idx="2"/>
            <a:endCxn id="5" idx="1"/>
          </p:cNvCxnSpPr>
          <p:nvPr/>
        </p:nvCxnSpPr>
        <p:spPr>
          <a:xfrm>
            <a:off x="3023828" y="548680"/>
            <a:ext cx="0" cy="216024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5" idx="4"/>
            <a:endCxn id="6" idx="0"/>
          </p:cNvCxnSpPr>
          <p:nvPr/>
        </p:nvCxnSpPr>
        <p:spPr>
          <a:xfrm>
            <a:off x="3023828" y="1268760"/>
            <a:ext cx="0" cy="177517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stCxn id="6" idx="2"/>
            <a:endCxn id="8" idx="0"/>
          </p:cNvCxnSpPr>
          <p:nvPr/>
        </p:nvCxnSpPr>
        <p:spPr>
          <a:xfrm>
            <a:off x="3023828" y="2492896"/>
            <a:ext cx="0" cy="177517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8" idx="2"/>
            <a:endCxn id="10" idx="0"/>
          </p:cNvCxnSpPr>
          <p:nvPr/>
        </p:nvCxnSpPr>
        <p:spPr>
          <a:xfrm>
            <a:off x="3023828" y="3717032"/>
            <a:ext cx="0" cy="177517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stCxn id="10" idx="2"/>
            <a:endCxn id="12" idx="0"/>
          </p:cNvCxnSpPr>
          <p:nvPr/>
        </p:nvCxnSpPr>
        <p:spPr>
          <a:xfrm>
            <a:off x="3023828" y="4941168"/>
            <a:ext cx="0" cy="177517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12" idx="1"/>
            <a:endCxn id="13" idx="3"/>
          </p:cNvCxnSpPr>
          <p:nvPr/>
        </p:nvCxnSpPr>
        <p:spPr>
          <a:xfrm flipH="1" flipV="1">
            <a:off x="1835696" y="5641994"/>
            <a:ext cx="432048" cy="1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4139952" y="1681554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GRADE=‘A’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4139952" y="2905690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GRADE=‘B’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139952" y="4129826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GRADE=‘C’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4139952" y="5353962"/>
            <a:ext cx="1224136" cy="5760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GRADE=‘D’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50" name="Straight Connector 49"/>
          <p:cNvCxnSpPr>
            <a:stCxn id="6" idx="3"/>
            <a:endCxn id="44" idx="1"/>
          </p:cNvCxnSpPr>
          <p:nvPr/>
        </p:nvCxnSpPr>
        <p:spPr>
          <a:xfrm flipV="1">
            <a:off x="3779912" y="1969586"/>
            <a:ext cx="360040" cy="1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>
            <a:stCxn id="8" idx="3"/>
            <a:endCxn id="45" idx="1"/>
          </p:cNvCxnSpPr>
          <p:nvPr/>
        </p:nvCxnSpPr>
        <p:spPr>
          <a:xfrm flipV="1">
            <a:off x="3779912" y="3193722"/>
            <a:ext cx="360040" cy="1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>
            <a:stCxn id="10" idx="3"/>
            <a:endCxn id="46" idx="1"/>
          </p:cNvCxnSpPr>
          <p:nvPr/>
        </p:nvCxnSpPr>
        <p:spPr>
          <a:xfrm flipV="1">
            <a:off x="3779912" y="4417858"/>
            <a:ext cx="360040" cy="1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>
            <a:stCxn id="12" idx="3"/>
            <a:endCxn id="47" idx="1"/>
          </p:cNvCxnSpPr>
          <p:nvPr/>
        </p:nvCxnSpPr>
        <p:spPr>
          <a:xfrm flipV="1">
            <a:off x="3779912" y="5641994"/>
            <a:ext cx="360040" cy="1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>
            <a:stCxn id="44" idx="3"/>
          </p:cNvCxnSpPr>
          <p:nvPr/>
        </p:nvCxnSpPr>
        <p:spPr>
          <a:xfrm>
            <a:off x="5364088" y="1969586"/>
            <a:ext cx="21602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5364088" y="3212976"/>
            <a:ext cx="21602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>
            <a:off x="5364088" y="4437112"/>
            <a:ext cx="21602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5364088" y="5661248"/>
            <a:ext cx="216024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>
            <a:stCxn id="13" idx="2"/>
          </p:cNvCxnSpPr>
          <p:nvPr/>
        </p:nvCxnSpPr>
        <p:spPr>
          <a:xfrm>
            <a:off x="1223628" y="5930026"/>
            <a:ext cx="0" cy="379294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1223628" y="6309320"/>
            <a:ext cx="4356484" cy="0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580112" y="1969586"/>
            <a:ext cx="0" cy="4339734"/>
          </a:xfrm>
          <a:prstGeom prst="line">
            <a:avLst/>
          </a:prstGeom>
          <a:ln w="28575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5580112" y="2492896"/>
            <a:ext cx="1440160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>
            <a:endCxn id="15" idx="1"/>
          </p:cNvCxnSpPr>
          <p:nvPr/>
        </p:nvCxnSpPr>
        <p:spPr>
          <a:xfrm>
            <a:off x="7020272" y="2492896"/>
            <a:ext cx="0" cy="64807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15" idx="4"/>
            <a:endCxn id="16" idx="0"/>
          </p:cNvCxnSpPr>
          <p:nvPr/>
        </p:nvCxnSpPr>
        <p:spPr>
          <a:xfrm>
            <a:off x="7020272" y="3645024"/>
            <a:ext cx="0" cy="28803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Flowchart: Process 75"/>
          <p:cNvSpPr/>
          <p:nvPr/>
        </p:nvSpPr>
        <p:spPr>
          <a:xfrm>
            <a:off x="5760132" y="5661248"/>
            <a:ext cx="2520280" cy="256610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FLOWCHART</a:t>
            </a:r>
            <a:endParaRPr lang="en-US" dirty="0"/>
          </a:p>
        </p:txBody>
      </p:sp>
      <p:sp>
        <p:nvSpPr>
          <p:cNvPr id="7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  <p:sp>
        <p:nvSpPr>
          <p:cNvPr id="38" name="Rectangle 37"/>
          <p:cNvSpPr/>
          <p:nvPr/>
        </p:nvSpPr>
        <p:spPr>
          <a:xfrm>
            <a:off x="2143108" y="2500306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143108" y="3714752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143108" y="4857760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928794" y="5357826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FALSE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428992" y="2857496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3500430" y="4143380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500430" y="5357826"/>
            <a:ext cx="714380" cy="214314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</a:rPr>
              <a:t>TRUE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3109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95536" y="908720"/>
            <a:ext cx="7704856" cy="2448272"/>
            <a:chOff x="179512" y="1196752"/>
            <a:chExt cx="7704856" cy="3960440"/>
          </a:xfrm>
        </p:grpSpPr>
        <p:sp>
          <p:nvSpPr>
            <p:cNvPr id="6" name="Flowchart: Process 5"/>
            <p:cNvSpPr/>
            <p:nvPr/>
          </p:nvSpPr>
          <p:spPr>
            <a:xfrm>
              <a:off x="179512" y="1484784"/>
              <a:ext cx="7704856" cy="3672408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score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(score &gt;= 90) then grade = ‘A’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(score &gt;= 80) and (score &lt; 90) then grade = ‘B’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(score &gt;= 70) and (score &lt; 80) then grade = ‘C’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(score &gt;= 60) and (score &lt; 70) then grade = ‘D’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(score &lt; 60) then grade = ‘F’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7" name="Flowchart: Process 6"/>
            <p:cNvSpPr/>
            <p:nvPr/>
          </p:nvSpPr>
          <p:spPr>
            <a:xfrm>
              <a:off x="179512" y="1196752"/>
              <a:ext cx="770485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674560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7715200" cy="588680"/>
          </a:xfrm>
        </p:spPr>
        <p:txBody>
          <a:bodyPr vert="horz" lIns="45720" tIns="0" rIns="45720" bIns="0" anchor="b" anchorCtr="0">
            <a:normAutofit/>
          </a:bodyPr>
          <a:lstStyle/>
          <a:p>
            <a:pPr>
              <a:defRPr/>
            </a:pPr>
            <a:r>
              <a:rPr lang="en-US" sz="3600" dirty="0" smtClean="0">
                <a:solidFill>
                  <a:srgbClr val="24B5A1"/>
                </a:solidFill>
                <a:latin typeface="Arial"/>
              </a:rPr>
              <a:t>1. </a:t>
            </a:r>
            <a:r>
              <a:rPr lang="en-US" sz="3600" dirty="0" smtClean="0">
                <a:solidFill>
                  <a:srgbClr val="3380E6"/>
                </a:solidFill>
                <a:latin typeface="Arial"/>
              </a:rPr>
              <a:t>Decision making – fig. 1</a:t>
            </a:r>
            <a:endParaRPr lang="en-US" sz="3600" dirty="0">
              <a:solidFill>
                <a:srgbClr val="3380E6"/>
              </a:solidFill>
              <a:latin typeface="Arial"/>
            </a:endParaRPr>
          </a:p>
        </p:txBody>
      </p:sp>
      <p:cxnSp>
        <p:nvCxnSpPr>
          <p:cNvPr id="35" name="Straight Connector 34"/>
          <p:cNvCxnSpPr>
            <a:stCxn id="6" idx="3"/>
          </p:cNvCxnSpPr>
          <p:nvPr/>
        </p:nvCxnSpPr>
        <p:spPr>
          <a:xfrm>
            <a:off x="5023385" y="2204864"/>
            <a:ext cx="1384819" cy="0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6372200" y="2204864"/>
            <a:ext cx="0" cy="432048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6" idx="1"/>
          </p:cNvCxnSpPr>
          <p:nvPr/>
        </p:nvCxnSpPr>
        <p:spPr>
          <a:xfrm flipH="1">
            <a:off x="1223628" y="2204864"/>
            <a:ext cx="1423493" cy="0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1259632" y="2204864"/>
            <a:ext cx="0" cy="432048"/>
          </a:xfrm>
          <a:prstGeom prst="line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6" name="Group 45"/>
          <p:cNvGrpSpPr/>
          <p:nvPr/>
        </p:nvGrpSpPr>
        <p:grpSpPr>
          <a:xfrm>
            <a:off x="107504" y="1196752"/>
            <a:ext cx="7416824" cy="4104456"/>
            <a:chOff x="107504" y="1196752"/>
            <a:chExt cx="7416824" cy="4104456"/>
          </a:xfrm>
        </p:grpSpPr>
        <p:sp>
          <p:nvSpPr>
            <p:cNvPr id="24" name="Flowchart: Terminator 23"/>
            <p:cNvSpPr/>
            <p:nvPr/>
          </p:nvSpPr>
          <p:spPr>
            <a:xfrm>
              <a:off x="3239852" y="4869160"/>
              <a:ext cx="1152128" cy="432048"/>
            </a:xfrm>
            <a:prstGeom prst="flowChartTerminator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2">
                      <a:lumMod val="50000"/>
                    </a:schemeClr>
                  </a:solidFill>
                </a:rPr>
                <a:t>END</a:t>
              </a:r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107504" y="1556792"/>
              <a:ext cx="7416824" cy="1728192"/>
              <a:chOff x="107504" y="3284984"/>
              <a:chExt cx="7416824" cy="1728192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107504" y="3284984"/>
                <a:ext cx="7416824" cy="1728192"/>
                <a:chOff x="107504" y="4149080"/>
                <a:chExt cx="7416824" cy="1728192"/>
              </a:xfrm>
            </p:grpSpPr>
            <p:sp>
              <p:nvSpPr>
                <p:cNvPr id="6" name="Flowchart: Decision 5"/>
                <p:cNvSpPr/>
                <p:nvPr/>
              </p:nvSpPr>
              <p:spPr>
                <a:xfrm>
                  <a:off x="2647121" y="4149080"/>
                  <a:ext cx="2376264" cy="1296144"/>
                </a:xfrm>
                <a:prstGeom prst="flowChartDecision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Condition?</a:t>
                  </a:r>
                  <a:endParaRPr lang="en-US" sz="1600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1" name="Rectangle 10"/>
                <p:cNvSpPr/>
                <p:nvPr/>
              </p:nvSpPr>
              <p:spPr>
                <a:xfrm>
                  <a:off x="5292080" y="5229200"/>
                  <a:ext cx="2232248" cy="648072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Block of Statements (2)</a:t>
                  </a:r>
                  <a:endParaRPr lang="en-US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107504" y="5229200"/>
                  <a:ext cx="2232248" cy="648072"/>
                </a:xfrm>
                <a:prstGeom prst="rect">
                  <a:avLst/>
                </a:pr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 smtClean="0">
                      <a:solidFill>
                        <a:schemeClr val="bg2">
                          <a:lumMod val="50000"/>
                        </a:schemeClr>
                      </a:solidFill>
                    </a:rPr>
                    <a:t>Block of Statements (1)</a:t>
                  </a:r>
                  <a:endParaRPr lang="en-US" dirty="0">
                    <a:solidFill>
                      <a:schemeClr val="bg2">
                        <a:lumMod val="50000"/>
                      </a:schemeClr>
                    </a:solidFill>
                  </a:endParaRPr>
                </a:p>
              </p:txBody>
            </p:sp>
          </p:grpSp>
          <p:sp>
            <p:nvSpPr>
              <p:cNvPr id="26" name="Flowchart: Process 25"/>
              <p:cNvSpPr/>
              <p:nvPr/>
            </p:nvSpPr>
            <p:spPr>
              <a:xfrm>
                <a:off x="1475656" y="3573016"/>
                <a:ext cx="1008112" cy="288032"/>
              </a:xfrm>
              <a:prstGeom prst="flowChartProcess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</a:rPr>
                  <a:t>True</a:t>
                </a:r>
                <a:endParaRPr lang="en-US" sz="14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sp>
            <p:nvSpPr>
              <p:cNvPr id="27" name="Flowchart: Process 26"/>
              <p:cNvSpPr/>
              <p:nvPr/>
            </p:nvSpPr>
            <p:spPr>
              <a:xfrm>
                <a:off x="5292080" y="3573016"/>
                <a:ext cx="1008112" cy="288032"/>
              </a:xfrm>
              <a:prstGeom prst="flowChartProcess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>
                    <a:solidFill>
                      <a:schemeClr val="bg2">
                        <a:lumMod val="50000"/>
                      </a:schemeClr>
                    </a:solidFill>
                  </a:rPr>
                  <a:t>False</a:t>
                </a:r>
                <a:endParaRPr lang="en-US" sz="1400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</p:grpSp>
        <p:sp>
          <p:nvSpPr>
            <p:cNvPr id="22" name="Rectangle 21"/>
            <p:cNvSpPr/>
            <p:nvPr/>
          </p:nvSpPr>
          <p:spPr>
            <a:xfrm>
              <a:off x="2699792" y="3789040"/>
              <a:ext cx="2232248" cy="64807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2">
                      <a:lumMod val="50000"/>
                    </a:schemeClr>
                  </a:solidFill>
                </a:rPr>
                <a:t>Block of Statements (3)</a:t>
              </a:r>
              <a:endParaRPr lang="en-US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12" name="Straight Connector 11"/>
            <p:cNvCxnSpPr>
              <a:endCxn id="22" idx="1"/>
            </p:cNvCxnSpPr>
            <p:nvPr/>
          </p:nvCxnSpPr>
          <p:spPr>
            <a:xfrm>
              <a:off x="1223628" y="4113076"/>
              <a:ext cx="1476164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endCxn id="22" idx="3"/>
            </p:cNvCxnSpPr>
            <p:nvPr/>
          </p:nvCxnSpPr>
          <p:spPr>
            <a:xfrm flipH="1">
              <a:off x="4932040" y="4113076"/>
              <a:ext cx="1476164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22" idx="2"/>
              <a:endCxn id="24" idx="0"/>
            </p:cNvCxnSpPr>
            <p:nvPr/>
          </p:nvCxnSpPr>
          <p:spPr>
            <a:xfrm>
              <a:off x="3815916" y="4437112"/>
              <a:ext cx="0" cy="432048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>
              <a:endCxn id="6" idx="0"/>
            </p:cNvCxnSpPr>
            <p:nvPr/>
          </p:nvCxnSpPr>
          <p:spPr>
            <a:xfrm>
              <a:off x="3835253" y="1196752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15" idx="2"/>
            </p:cNvCxnSpPr>
            <p:nvPr/>
          </p:nvCxnSpPr>
          <p:spPr>
            <a:xfrm>
              <a:off x="1223628" y="3284984"/>
              <a:ext cx="0" cy="828092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>
              <a:stCxn id="11" idx="2"/>
            </p:cNvCxnSpPr>
            <p:nvPr/>
          </p:nvCxnSpPr>
          <p:spPr>
            <a:xfrm>
              <a:off x="6408204" y="3284984"/>
              <a:ext cx="0" cy="828092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5442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08720"/>
            <a:ext cx="7488832" cy="568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// This program calculates the letter grade given the score</a:t>
            </a:r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score; // student’s score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char grade; // </a:t>
            </a:r>
            <a:r>
              <a:rPr lang="en-US" dirty="0" err="1" smtClean="0">
                <a:solidFill>
                  <a:schemeClr val="bg1"/>
                </a:solidFill>
              </a:rPr>
              <a:t>stduent’s</a:t>
            </a:r>
            <a:r>
              <a:rPr lang="en-US" dirty="0" smtClean="0">
                <a:solidFill>
                  <a:schemeClr val="bg1"/>
                </a:solidFill>
              </a:rPr>
              <a:t> letter grade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(“Enter student’s score \n”); //prompt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&amp;score); //get score from user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//end of main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592413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08720"/>
            <a:ext cx="7488832" cy="56886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FF00"/>
                </a:solidFill>
              </a:rPr>
              <a:t>#include &lt;</a:t>
            </a:r>
            <a:r>
              <a:rPr lang="en-US" dirty="0" err="1" smtClean="0">
                <a:solidFill>
                  <a:srgbClr val="FFFF00"/>
                </a:solidFill>
              </a:rPr>
              <a:t>stdio.h</a:t>
            </a:r>
            <a:r>
              <a:rPr lang="en-US" dirty="0" smtClean="0">
                <a:solidFill>
                  <a:srgbClr val="FFFF00"/>
                </a:solidFill>
              </a:rPr>
              <a:t>&gt;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// This program calculates the letter grade given the score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score; // student’s score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char grade; // </a:t>
            </a:r>
            <a:r>
              <a:rPr lang="en-US" dirty="0" err="1" smtClean="0">
                <a:solidFill>
                  <a:srgbClr val="FFFF00"/>
                </a:solidFill>
              </a:rPr>
              <a:t>stduent’s</a:t>
            </a:r>
            <a:r>
              <a:rPr lang="en-US" dirty="0" smtClean="0">
                <a:solidFill>
                  <a:srgbClr val="FFFF00"/>
                </a:solidFill>
              </a:rPr>
              <a:t> letter grade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(“Enter student’s score \n”); //prompt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&amp;score); //get score from user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smtClean="0">
                <a:solidFill>
                  <a:schemeClr val="bg1"/>
                </a:solidFill>
              </a:rPr>
              <a:t>if (score &gt;= 90)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grade = ‘A’;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} //end (score &gt;=90)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 //end of main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30396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692696"/>
            <a:ext cx="7488832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rgbClr val="FFFF00"/>
                </a:solidFill>
              </a:rPr>
              <a:t>#include &lt;</a:t>
            </a:r>
            <a:r>
              <a:rPr lang="en-US" dirty="0" err="1" smtClean="0">
                <a:solidFill>
                  <a:srgbClr val="FFFF00"/>
                </a:solidFill>
              </a:rPr>
              <a:t>stdio.h</a:t>
            </a:r>
            <a:r>
              <a:rPr lang="en-US" dirty="0" smtClean="0">
                <a:solidFill>
                  <a:srgbClr val="FFFF00"/>
                </a:solidFill>
              </a:rPr>
              <a:t>&gt;</a:t>
            </a:r>
          </a:p>
          <a:p>
            <a:endParaRPr lang="en-US" dirty="0" smtClean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// This program calculates the letter grade given the score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int</a:t>
            </a:r>
            <a:r>
              <a:rPr lang="en-US" dirty="0" smtClean="0">
                <a:solidFill>
                  <a:srgbClr val="FFFF00"/>
                </a:solidFill>
              </a:rPr>
              <a:t> score; // student’s score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char grade; // </a:t>
            </a:r>
            <a:r>
              <a:rPr lang="en-US" dirty="0" err="1" smtClean="0">
                <a:solidFill>
                  <a:srgbClr val="FFFF00"/>
                </a:solidFill>
              </a:rPr>
              <a:t>stduent’s</a:t>
            </a:r>
            <a:r>
              <a:rPr lang="en-US" dirty="0" smtClean="0">
                <a:solidFill>
                  <a:srgbClr val="FFFF00"/>
                </a:solidFill>
              </a:rPr>
              <a:t> letter grade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err="1" smtClean="0">
                <a:solidFill>
                  <a:srgbClr val="FFFF00"/>
                </a:solidFill>
              </a:rPr>
              <a:t>printf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(“Enter student’s score \n”); //prompt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err="1" smtClean="0">
                <a:solidFill>
                  <a:srgbClr val="FFFF00"/>
                </a:solidFill>
              </a:rPr>
              <a:t>scanf</a:t>
            </a:r>
            <a:r>
              <a:rPr lang="en-US" dirty="0" smtClean="0">
                <a:solidFill>
                  <a:srgbClr val="FFFF00"/>
                </a:solidFill>
              </a:rPr>
              <a:t> (“%d”, &amp;score); //get score from user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if (score &gt;= 90)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 grade = ‘A’;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} //end (score &gt;=90)</a:t>
            </a:r>
          </a:p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</a:t>
            </a:r>
            <a:r>
              <a:rPr lang="en-US" dirty="0" smtClean="0">
                <a:solidFill>
                  <a:schemeClr val="bg1"/>
                </a:solidFill>
              </a:rPr>
              <a:t>if ((score &gt;=80) &amp;&amp; (score &lt; 90))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grade = ‘B’;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} // end ((score &gt;=80) &amp;&amp; (score &lt; 90))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 //end of main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49905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08720"/>
            <a:ext cx="7488832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if ((score &gt;= 80) &amp;&amp; (score &lt; 90))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grade = ‘B’;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} // end ((score &gt;=80) &amp;&amp; (score &lt; 90))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if ((score &gt;= 70) &amp;&amp; (score &lt; 80))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grade = ‘C’;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} // end ((score &gt;= 70) &amp;&amp; (score &lt; 80))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if ((score &gt;= 60) &amp;&amp; (score &lt; 70))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grade = ‘D’;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((score &gt;= 60) &amp;&amp; (score &lt; 70))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if (score &lt; 60)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grade = ‘F’;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(score &lt; 60)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85406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7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>
                <a:solidFill>
                  <a:srgbClr val="3380E6"/>
                </a:solidFill>
                <a:latin typeface="Arial"/>
              </a:rPr>
              <a:t>The logical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operators - example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08720"/>
            <a:ext cx="7488832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(“The grade corresponding to %d is %c”, score, grade);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 //end of main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00161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8.</a:t>
            </a:r>
            <a:r>
              <a:rPr lang="en-US" dirty="0" smtClean="0"/>
              <a:t>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 an alternative solution 1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908720"/>
            <a:ext cx="7488832" cy="5832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FFFF00"/>
              </a:solidFill>
            </a:endParaRPr>
          </a:p>
          <a:p>
            <a:r>
              <a:rPr lang="en-US" dirty="0" smtClean="0">
                <a:solidFill>
                  <a:srgbClr val="FFFF00"/>
                </a:solidFill>
              </a:rPr>
              <a:t>   if ((score &gt;= 80) &amp;&amp; (score &lt; 90))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{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  grade = ‘B’;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smtClean="0">
                <a:solidFill>
                  <a:srgbClr val="FFFF00"/>
                </a:solidFill>
              </a:rPr>
              <a:t>   } // end ((score &gt;=80) &amp;&amp; (score &lt; 90))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if ((score &gt;= 70) &amp;&amp; (score &lt; 80))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grade = ‘C’;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} // end ((score &gt;= 70) &amp;&amp; (score &lt; 80))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if ((score &gt;= 60) &amp;&amp; (score &lt; 70))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grade = ‘D’;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((score &gt;= 60) &amp;&amp; (score &lt; 70))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strike="sngStrike" dirty="0" smtClean="0">
                <a:solidFill>
                  <a:schemeClr val="bg1"/>
                </a:solidFill>
              </a:rPr>
              <a:t>if (score &lt; 60)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grade = ‘F’;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} // end of else</a:t>
            </a:r>
          </a:p>
          <a:p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22686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24B5A1"/>
                </a:solidFill>
                <a:latin typeface="Arial"/>
              </a:rPr>
              <a:t>9</a:t>
            </a:r>
            <a:r>
              <a:rPr lang="en-US" dirty="0" smtClean="0">
                <a:solidFill>
                  <a:srgbClr val="24B5A1"/>
                </a:solidFill>
                <a:latin typeface="Arial"/>
              </a:rPr>
              <a:t>.</a:t>
            </a:r>
            <a:r>
              <a:rPr lang="en-US" dirty="0" smtClean="0"/>
              <a:t>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 an alternative solution 2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764704"/>
            <a:ext cx="7488832" cy="5976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score;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char grade;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student’s score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&amp;score);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if (score &gt;= 90) { grade = ‘A’; 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dirty="0" smtClean="0">
                <a:solidFill>
                  <a:srgbClr val="00B0F0"/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80) &amp;&amp; (score &lt; 90))  { grade = ‘B’;} </a:t>
            </a:r>
            <a:r>
              <a:rPr lang="en-US" dirty="0" smtClean="0">
                <a:solidFill>
                  <a:srgbClr val="00B0F0"/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</a:t>
            </a:r>
            <a:r>
              <a:rPr lang="en-US" dirty="0" smtClean="0">
                <a:solidFill>
                  <a:srgbClr val="00B050"/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70) &amp;&amp; (score &lt; 80)) { grade = ‘C’;} </a:t>
            </a:r>
            <a:r>
              <a:rPr lang="en-US" dirty="0" smtClean="0">
                <a:solidFill>
                  <a:srgbClr val="00B050"/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else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60) &amp;&amp; (score &lt; 70)) { grade = ‘D’;}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{ grade = ‘C’ };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(“The grade corresponding to %d is %c”, score, grade);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</a:t>
            </a:r>
            <a:r>
              <a:rPr lang="en-US" dirty="0" smtClean="0">
                <a:solidFill>
                  <a:schemeClr val="bg1"/>
                </a:solidFill>
              </a:rPr>
              <a:t> //end of main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3501008"/>
            <a:ext cx="6120680" cy="25202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16200000">
            <a:off x="5981531" y="4478491"/>
            <a:ext cx="2335896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One Statement</a:t>
            </a:r>
            <a:endParaRPr lang="en-US" sz="2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97352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51817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435280" cy="58868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10.</a:t>
            </a:r>
            <a:r>
              <a:rPr lang="en-US" dirty="0" smtClean="0"/>
              <a:t> </a:t>
            </a:r>
            <a:r>
              <a:rPr lang="en-US" sz="3400" dirty="0" smtClean="0">
                <a:solidFill>
                  <a:srgbClr val="3380E6"/>
                </a:solidFill>
                <a:latin typeface="Arial"/>
              </a:rPr>
              <a:t> NESTED IF</a:t>
            </a:r>
            <a:endParaRPr lang="en-US" sz="3400" dirty="0">
              <a:solidFill>
                <a:srgbClr val="3380E6"/>
              </a:solidFill>
              <a:latin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544" y="764704"/>
            <a:ext cx="7488832" cy="59766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score;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char grade;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student’s score \n”);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&amp;score);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if (score &gt;= 90) { grade = ‘A’; 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dirty="0" smtClean="0">
                <a:solidFill>
                  <a:srgbClr val="00B0F0"/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80) &amp;&amp; (score &lt; 90))  { grade = ‘B’;} </a:t>
            </a:r>
            <a:r>
              <a:rPr lang="en-US" dirty="0" smtClean="0">
                <a:solidFill>
                  <a:srgbClr val="00B0F0"/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</a:t>
            </a:r>
            <a:r>
              <a:rPr lang="en-US" dirty="0" smtClean="0">
                <a:solidFill>
                  <a:srgbClr val="00B050"/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70) &amp;&amp; (score &lt; 80)) { grade = ‘C’;} </a:t>
            </a:r>
            <a:r>
              <a:rPr lang="en-US" dirty="0" smtClean="0">
                <a:solidFill>
                  <a:srgbClr val="00B050"/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else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{</a:t>
            </a:r>
            <a:r>
              <a:rPr lang="en-US" dirty="0" smtClean="0">
                <a:solidFill>
                  <a:schemeClr val="bg1"/>
                </a:solidFill>
              </a:rPr>
              <a:t> if ((score &gt;= 60) &amp;&amp; (score &lt; 70)) { grade = ‘D’;} 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}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    { grade = ‘C’ };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(“The grade corresponding to %d is %c”, score, grade);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}</a:t>
            </a:r>
            <a:r>
              <a:rPr lang="en-US" dirty="0" smtClean="0">
                <a:solidFill>
                  <a:schemeClr val="bg1"/>
                </a:solidFill>
              </a:rPr>
              <a:t> //end of main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83568" y="3501008"/>
            <a:ext cx="6120680" cy="25202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 rot="16200000">
            <a:off x="6283699" y="4478491"/>
            <a:ext cx="1731564" cy="461665"/>
          </a:xfrm>
          <a:prstGeom prst="rect">
            <a:avLst/>
          </a:prstGeom>
          <a:solidFill>
            <a:srgbClr val="FFFF00"/>
          </a:solidFill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NESTED  IF</a:t>
            </a:r>
            <a:endParaRPr lang="en-US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97352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265615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568952" cy="66068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11.  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nested if - syntax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7715200" cy="533099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Nested if statements are used for multiple-alternative decision.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Syntax:</a:t>
            </a:r>
          </a:p>
          <a:p>
            <a:pPr marL="292608" lvl="1" indent="0" algn="just"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000CC"/>
                </a:solidFill>
                <a:latin typeface="Times New Roman" pitchFamily="18" charset="0"/>
              </a:rPr>
              <a:t>i</a:t>
            </a: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f (condition 1)</a:t>
            </a:r>
          </a:p>
          <a:p>
            <a:pPr marL="530352" lvl="2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Statement 1</a:t>
            </a:r>
            <a:endParaRPr lang="en-US" altLang="en-US" dirty="0">
              <a:solidFill>
                <a:srgbClr val="0000CC"/>
              </a:solidFill>
              <a:latin typeface="Times New Roman" pitchFamily="18" charset="0"/>
            </a:endParaRPr>
          </a:p>
          <a:p>
            <a:pPr marL="292608" lvl="1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else if (condition 2)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Statement 2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…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…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…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else if (condition n)</a:t>
            </a:r>
          </a:p>
          <a:p>
            <a:pPr marL="1051560" lvl="4" indent="0" algn="just">
              <a:lnSpc>
                <a:spcPct val="90000"/>
              </a:lnSpc>
              <a:buNone/>
            </a:pPr>
            <a:r>
              <a:rPr lang="en-US" altLang="en-US" dirty="0">
                <a:solidFill>
                  <a:srgbClr val="0000CC"/>
                </a:solidFill>
                <a:latin typeface="Times New Roman" pitchFamily="18" charset="0"/>
              </a:rPr>
              <a:t> </a:t>
            </a:r>
            <a:r>
              <a:rPr lang="en-US" altLang="en-US" dirty="0" smtClean="0">
                <a:solidFill>
                  <a:srgbClr val="0000CC"/>
                </a:solidFill>
                <a:latin typeface="Times New Roman" pitchFamily="18" charset="0"/>
              </a:rPr>
              <a:t>	statement n</a:t>
            </a: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59558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504056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12.  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NESTED IF - EXAMPLE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4704"/>
            <a:ext cx="7715200" cy="569103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Consider the following code segment</a:t>
            </a:r>
          </a:p>
          <a:p>
            <a:pPr algn="just" eaLnBrk="1" hangingPunct="1">
              <a:lnSpc>
                <a:spcPct val="90000"/>
              </a:lnSpc>
            </a:pPr>
            <a:endParaRPr lang="en-US" alt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dirty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n-US" altLang="en-US" sz="2000" dirty="0" err="1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alt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um_pos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counts the number of positive numbers.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sz="2000" dirty="0" err="1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alt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um_neg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counts the number of negative numbers.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sz="2000" dirty="0" err="1">
                <a:solidFill>
                  <a:srgbClr val="000000"/>
                </a:solidFill>
                <a:latin typeface="Times New Roman" pitchFamily="18" charset="0"/>
              </a:rPr>
              <a:t>n</a:t>
            </a:r>
            <a:r>
              <a:rPr lang="en-US" altLang="en-US" sz="2000" dirty="0" err="1" smtClean="0">
                <a:solidFill>
                  <a:srgbClr val="000000"/>
                </a:solidFill>
                <a:latin typeface="Times New Roman" pitchFamily="18" charset="0"/>
              </a:rPr>
              <a:t>um_zero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counts the number of zeroes.</a:t>
            </a:r>
          </a:p>
          <a:p>
            <a:pPr marL="0" indent="0" algn="just" eaLnBrk="1" hangingPunct="1">
              <a:lnSpc>
                <a:spcPct val="90000"/>
              </a:lnSpc>
              <a:buNone/>
            </a:pPr>
            <a:endParaRPr lang="en-US" altLang="en-US" dirty="0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83568" y="1268760"/>
            <a:ext cx="5400600" cy="22322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bg1"/>
                </a:solidFill>
              </a:rPr>
              <a:t>i</a:t>
            </a:r>
            <a:r>
              <a:rPr lang="en-US" dirty="0" smtClean="0">
                <a:solidFill>
                  <a:schemeClr val="bg1"/>
                </a:solidFill>
              </a:rPr>
              <a:t>f (x &gt; 0) </a:t>
            </a:r>
            <a:r>
              <a:rPr lang="en-US" dirty="0" err="1" smtClean="0">
                <a:solidFill>
                  <a:schemeClr val="bg1"/>
                </a:solidFill>
              </a:rPr>
              <a:t>num_pos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num_pos</a:t>
            </a:r>
            <a:r>
              <a:rPr lang="en-US" dirty="0" smtClean="0">
                <a:solidFill>
                  <a:schemeClr val="bg1"/>
                </a:solidFill>
              </a:rPr>
              <a:t> +1;</a:t>
            </a:r>
          </a:p>
          <a:p>
            <a:r>
              <a:rPr lang="en-US" dirty="0">
                <a:solidFill>
                  <a:schemeClr val="bg1"/>
                </a:solidFill>
              </a:rPr>
              <a:t>e</a:t>
            </a:r>
            <a:r>
              <a:rPr lang="en-US" dirty="0" smtClean="0">
                <a:solidFill>
                  <a:schemeClr val="bg1"/>
                </a:solidFill>
              </a:rPr>
              <a:t>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if (x &lt; 0) </a:t>
            </a:r>
            <a:r>
              <a:rPr lang="en-US" dirty="0" err="1" smtClean="0">
                <a:solidFill>
                  <a:schemeClr val="bg1"/>
                </a:solidFill>
              </a:rPr>
              <a:t>num_neg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num_neg</a:t>
            </a:r>
            <a:r>
              <a:rPr lang="en-US" dirty="0" smtClean="0">
                <a:solidFill>
                  <a:schemeClr val="bg1"/>
                </a:solidFill>
              </a:rPr>
              <a:t> +1;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else /* x equals zero */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</a:t>
            </a:r>
            <a:r>
              <a:rPr lang="en-US" dirty="0" err="1" smtClean="0">
                <a:solidFill>
                  <a:schemeClr val="bg1"/>
                </a:solidFill>
              </a:rPr>
              <a:t>num_zero</a:t>
            </a:r>
            <a:r>
              <a:rPr lang="en-US" dirty="0" smtClean="0">
                <a:solidFill>
                  <a:schemeClr val="bg1"/>
                </a:solidFill>
              </a:rPr>
              <a:t> = </a:t>
            </a:r>
            <a:r>
              <a:rPr lang="en-US" dirty="0" err="1" smtClean="0">
                <a:solidFill>
                  <a:schemeClr val="bg1"/>
                </a:solidFill>
              </a:rPr>
              <a:t>num_zero</a:t>
            </a:r>
            <a:r>
              <a:rPr lang="en-US" dirty="0" smtClean="0">
                <a:solidFill>
                  <a:schemeClr val="bg1"/>
                </a:solidFill>
              </a:rPr>
              <a:t> +1;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971600" y="1844824"/>
            <a:ext cx="3600400" cy="108012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29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384082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7992888" cy="626328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rgbClr val="24B5A1"/>
                </a:solidFill>
                <a:latin typeface="Arial"/>
              </a:rPr>
              <a:t>2.  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The 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Statement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980728"/>
            <a:ext cx="7643192" cy="5475008"/>
          </a:xfrm>
        </p:spPr>
        <p:txBody>
          <a:bodyPr>
            <a:normAutofit/>
          </a:bodyPr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sz="2500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selection statement allows you to specify that </a:t>
            </a:r>
            <a:r>
              <a:rPr lang="en-US" sz="2500" i="1" dirty="0" smtClean="0">
                <a:solidFill>
                  <a:srgbClr val="000000"/>
                </a:solidFill>
                <a:latin typeface="Times New Roman" pitchFamily="18" charset="0"/>
              </a:rPr>
              <a:t>different</a:t>
            </a: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 actions are to be performed when the condition is true and when it is false.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n-US" sz="2500" dirty="0" smtClean="0">
                <a:solidFill>
                  <a:srgbClr val="000000"/>
                </a:solidFill>
                <a:latin typeface="Times New Roman" pitchFamily="18" charset="0"/>
              </a:rPr>
              <a:t>Syntax: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if (condition)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{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    block of statements 1;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}// end if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else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{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    block of statements 2;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}//end else</a:t>
            </a:r>
          </a:p>
          <a:p>
            <a:pPr marL="0" indent="0" algn="just">
              <a:lnSpc>
                <a:spcPct val="90000"/>
              </a:lnSpc>
              <a:buNone/>
              <a:defRPr/>
            </a:pPr>
            <a:r>
              <a:rPr lang="en-US" sz="2500" dirty="0">
                <a:solidFill>
                  <a:srgbClr val="0000CC"/>
                </a:solidFill>
                <a:latin typeface="Times New Roman" pitchFamily="18" charset="0"/>
              </a:rPr>
              <a:t>block of statements 3;</a:t>
            </a:r>
            <a:endParaRPr lang="en-US" sz="2500" dirty="0" smtClean="0">
              <a:solidFill>
                <a:srgbClr val="0000CC"/>
              </a:solidFill>
              <a:latin typeface="Times New Roman" pitchFamily="18" charset="0"/>
            </a:endParaRPr>
          </a:p>
        </p:txBody>
      </p:sp>
      <p:sp>
        <p:nvSpPr>
          <p:cNvPr id="5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64555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568952" cy="66068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13.  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The ternary “?” conditional operator</a:t>
            </a:r>
          </a:p>
        </p:txBody>
      </p:sp>
      <p:sp>
        <p:nvSpPr>
          <p:cNvPr id="44035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24744"/>
            <a:ext cx="7715200" cy="5330992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C provides the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conditional operator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(</a:t>
            </a:r>
            <a:r>
              <a:rPr lang="en-US" altLang="en-US" dirty="0" smtClean="0">
                <a:solidFill>
                  <a:srgbClr val="0000FF"/>
                </a:solidFill>
                <a:latin typeface="LucidaSansTypewriter" pitchFamily="49" charset="0"/>
              </a:rPr>
              <a:t>?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: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) which is closely related to the 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if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…</a:t>
            </a:r>
            <a:r>
              <a:rPr lang="en-US" altLang="en-US" dirty="0" smtClean="0">
                <a:solidFill>
                  <a:srgbClr val="000000"/>
                </a:solidFill>
                <a:latin typeface="Lucida Console" pitchFamily="49" charset="0"/>
              </a:rPr>
              <a:t>else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statement.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conditional operator is C’s only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ternary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operator—</a:t>
            </a:r>
            <a:r>
              <a:rPr lang="en-US" altLang="en-US" i="1" u="sng" dirty="0" smtClean="0">
                <a:solidFill>
                  <a:srgbClr val="000000"/>
                </a:solidFill>
                <a:latin typeface="Times New Roman" pitchFamily="18" charset="0"/>
              </a:rPr>
              <a:t>it takes three operands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These together with the conditional operator form a </a:t>
            </a:r>
            <a:r>
              <a:rPr lang="en-US" altLang="en-US" dirty="0" smtClean="0">
                <a:solidFill>
                  <a:srgbClr val="0000FF"/>
                </a:solidFill>
                <a:latin typeface="Times New Roman" pitchFamily="18" charset="0"/>
              </a:rPr>
              <a:t>conditional expression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first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operand is a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condition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second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operand is the value for the entire conditional expression if the condition is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true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</a:pP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The </a:t>
            </a:r>
            <a:r>
              <a:rPr lang="en-US" altLang="en-US" u="sng" dirty="0" smtClean="0">
                <a:solidFill>
                  <a:srgbClr val="000000"/>
                </a:solidFill>
                <a:latin typeface="Times New Roman" pitchFamily="18" charset="0"/>
              </a:rPr>
              <a:t>third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 operand is the value for the entire conditional expression if the condition is </a:t>
            </a:r>
            <a:r>
              <a:rPr lang="en-US" altLang="en-US" i="1" dirty="0" smtClean="0">
                <a:solidFill>
                  <a:srgbClr val="000000"/>
                </a:solidFill>
                <a:latin typeface="Times New Roman" pitchFamily="18" charset="0"/>
              </a:rPr>
              <a:t>false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8" charset="0"/>
              </a:rPr>
              <a:t>.</a:t>
            </a:r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30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55291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67544" y="908720"/>
            <a:ext cx="6048672" cy="57606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smtClean="0">
                <a:solidFill>
                  <a:schemeClr val="bg1"/>
                </a:solidFill>
              </a:rPr>
              <a:t>#include &lt;</a:t>
            </a:r>
            <a:r>
              <a:rPr lang="en-US" dirty="0" err="1" smtClean="0">
                <a:solidFill>
                  <a:schemeClr val="bg1"/>
                </a:solidFill>
              </a:rPr>
              <a:t>stdio.h</a:t>
            </a:r>
            <a:r>
              <a:rPr lang="en-US" dirty="0" smtClean="0">
                <a:solidFill>
                  <a:schemeClr val="bg1"/>
                </a:solidFill>
              </a:rPr>
              <a:t>&gt;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main (void)</a:t>
            </a:r>
          </a:p>
          <a:p>
            <a:r>
              <a:rPr lang="en-US" dirty="0">
                <a:solidFill>
                  <a:schemeClr val="bg1"/>
                </a:solidFill>
              </a:rPr>
              <a:t>{</a:t>
            </a: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int</a:t>
            </a:r>
            <a:r>
              <a:rPr lang="en-US" dirty="0" smtClean="0">
                <a:solidFill>
                  <a:schemeClr val="bg1"/>
                </a:solidFill>
              </a:rPr>
              <a:t> grade; //declaration of grade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grade: \n”); //prompt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&amp;grade); //read grade from user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if (grade &gt;=60)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{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(“P \n”); // if condition is true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} // end if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else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{</a:t>
            </a:r>
          </a:p>
          <a:p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    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(“F \n”); // if condition is false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     } //end else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   </a:t>
            </a:r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(“Good bye \n”);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} // end of main</a:t>
            </a:r>
          </a:p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83568" y="3356992"/>
            <a:ext cx="5040560" cy="2376264"/>
          </a:xfrm>
          <a:prstGeom prst="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652120" y="3356992"/>
            <a:ext cx="3384376" cy="237626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tx1"/>
                </a:solidFill>
              </a:rPr>
              <a:t>Char Res;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Res =((grade &gt;=60)? “P”:”F”);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printf</a:t>
            </a:r>
            <a:r>
              <a:rPr lang="en-US" dirty="0" smtClean="0">
                <a:solidFill>
                  <a:schemeClr val="tx1"/>
                </a:solidFill>
              </a:rPr>
              <a:t> (“Result = %c \n”, Res);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51520" y="320040"/>
            <a:ext cx="8568952" cy="660688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800" b="1" kern="1200" cap="all" baseline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>
              <a:defRPr/>
            </a:pPr>
            <a:r>
              <a:rPr lang="en-US" sz="2800" dirty="0" smtClean="0">
                <a:solidFill>
                  <a:srgbClr val="24B5A1"/>
                </a:solidFill>
                <a:latin typeface="Arial"/>
              </a:rPr>
              <a:t>13.  </a:t>
            </a:r>
            <a:r>
              <a:rPr lang="en-US" sz="2800" dirty="0" smtClean="0">
                <a:solidFill>
                  <a:srgbClr val="3380E6"/>
                </a:solidFill>
                <a:latin typeface="Arial"/>
              </a:rPr>
              <a:t>The “?” operator - example</a:t>
            </a:r>
          </a:p>
        </p:txBody>
      </p:sp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31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124256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" descr="chtp7_03_Page_07"/>
          <p:cNvPicPr>
            <a:picLocks noGrp="1" noChangeAspect="1"/>
          </p:cNvPicPr>
          <p:nvPr isPhoto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2463"/>
            <a:ext cx="9144000" cy="555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©1992-2013 by Pearson Education, Inc. All Rights Reserved.</a:t>
            </a:r>
          </a:p>
        </p:txBody>
      </p:sp>
      <p:sp>
        <p:nvSpPr>
          <p:cNvPr id="4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95250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320040"/>
            <a:ext cx="8568952" cy="58868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>
                <a:solidFill>
                  <a:srgbClr val="24B5A1"/>
                </a:solidFill>
                <a:latin typeface="Arial"/>
              </a:rPr>
              <a:t>  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- 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052736"/>
            <a:ext cx="7992888" cy="5403000"/>
          </a:xfrm>
        </p:spPr>
        <p:txBody>
          <a:bodyPr/>
          <a:lstStyle/>
          <a:p>
            <a:pPr algn="just"/>
            <a:r>
              <a:rPr lang="en-US" dirty="0" smtClean="0"/>
              <a:t>Write a program that prints “Passed” or “Failed” depending on the student’s grade. The program should finally print a “Good bye” message.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395536" y="2492896"/>
            <a:ext cx="5184576" cy="1728192"/>
            <a:chOff x="179512" y="1196752"/>
            <a:chExt cx="5184576" cy="1728192"/>
          </a:xfrm>
        </p:grpSpPr>
        <p:sp>
          <p:nvSpPr>
            <p:cNvPr id="5" name="Flowchart: Process 4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Get the grade from the user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Check if grade is greater than or equal to 60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print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false: print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Print a “Good bye” message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6" name="Flowchart: Process 5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ALGORITHM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33302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Flowchart</a:t>
            </a:r>
            <a:endParaRPr lang="en-US" dirty="0"/>
          </a:p>
        </p:txBody>
      </p:sp>
      <p:sp>
        <p:nvSpPr>
          <p:cNvPr id="14" name="Flowchart: Terminator 13"/>
          <p:cNvSpPr/>
          <p:nvPr/>
        </p:nvSpPr>
        <p:spPr>
          <a:xfrm>
            <a:off x="3491880" y="5445224"/>
            <a:ext cx="1512168" cy="648072"/>
          </a:xfrm>
          <a:prstGeom prst="flowChartTerminator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END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" name="Flowchart: Process 22"/>
          <p:cNvSpPr/>
          <p:nvPr/>
        </p:nvSpPr>
        <p:spPr>
          <a:xfrm>
            <a:off x="2852192" y="6177305"/>
            <a:ext cx="2943944" cy="348039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FLOWCHART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179512" y="764704"/>
            <a:ext cx="7920880" cy="3456384"/>
            <a:chOff x="179512" y="1412776"/>
            <a:chExt cx="7920880" cy="3456384"/>
          </a:xfrm>
        </p:grpSpPr>
        <p:sp>
          <p:nvSpPr>
            <p:cNvPr id="8" name="Flowchart: Terminator 7"/>
            <p:cNvSpPr/>
            <p:nvPr/>
          </p:nvSpPr>
          <p:spPr>
            <a:xfrm>
              <a:off x="3419872" y="1412776"/>
              <a:ext cx="1512168" cy="570063"/>
            </a:xfrm>
            <a:prstGeom prst="flowChartTermina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START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Flowchart: Data 8"/>
            <p:cNvSpPr/>
            <p:nvPr/>
          </p:nvSpPr>
          <p:spPr>
            <a:xfrm>
              <a:off x="2987824" y="2172377"/>
              <a:ext cx="2376264" cy="576064"/>
            </a:xfrm>
            <a:prstGeom prst="flowChartInputOutp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READ grade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Flowchart: Decision 9"/>
            <p:cNvSpPr/>
            <p:nvPr/>
          </p:nvSpPr>
          <p:spPr>
            <a:xfrm>
              <a:off x="2879812" y="2996952"/>
              <a:ext cx="2592288" cy="1296144"/>
            </a:xfrm>
            <a:prstGeom prst="flowChartDecision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grade &gt;= 60?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1" name="Straight Connector 10"/>
            <p:cNvCxnSpPr>
              <a:stCxn id="10" idx="1"/>
            </p:cNvCxnSpPr>
            <p:nvPr/>
          </p:nvCxnSpPr>
          <p:spPr>
            <a:xfrm flipH="1">
              <a:off x="2051720" y="3645024"/>
              <a:ext cx="828092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2051720" y="3645024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Flowchart: Data 12"/>
            <p:cNvSpPr/>
            <p:nvPr/>
          </p:nvSpPr>
          <p:spPr>
            <a:xfrm>
              <a:off x="179512" y="4005064"/>
              <a:ext cx="2916324" cy="468052"/>
            </a:xfrm>
            <a:prstGeom prst="flowChartInputOutp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Print “passed”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2051720" y="4509120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>
              <a:stCxn id="8" idx="2"/>
            </p:cNvCxnSpPr>
            <p:nvPr/>
          </p:nvCxnSpPr>
          <p:spPr>
            <a:xfrm>
              <a:off x="4175956" y="1982839"/>
              <a:ext cx="0" cy="189538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175956" y="2748441"/>
              <a:ext cx="0" cy="248511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lowchart: Process 20"/>
            <p:cNvSpPr/>
            <p:nvPr/>
          </p:nvSpPr>
          <p:spPr>
            <a:xfrm>
              <a:off x="1907704" y="3284984"/>
              <a:ext cx="1008112" cy="288032"/>
            </a:xfrm>
            <a:prstGeom prst="flowChartProcess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True</a:t>
              </a:r>
              <a:endParaRPr lang="en-US" sz="14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2" name="Flowchart: Process 21"/>
            <p:cNvSpPr/>
            <p:nvPr/>
          </p:nvSpPr>
          <p:spPr>
            <a:xfrm>
              <a:off x="5508104" y="3284984"/>
              <a:ext cx="1008112" cy="288032"/>
            </a:xfrm>
            <a:prstGeom prst="flowChartProcess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chemeClr val="bg2">
                      <a:lumMod val="50000"/>
                    </a:schemeClr>
                  </a:solidFill>
                </a:rPr>
                <a:t>False</a:t>
              </a:r>
              <a:endParaRPr lang="en-US" sz="1400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436096" y="3645024"/>
              <a:ext cx="828092" cy="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6228184" y="3645024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Flowchart: Data 26"/>
            <p:cNvSpPr/>
            <p:nvPr/>
          </p:nvSpPr>
          <p:spPr>
            <a:xfrm>
              <a:off x="5184068" y="4005064"/>
              <a:ext cx="2916324" cy="468052"/>
            </a:xfrm>
            <a:prstGeom prst="flowChartInputOutpu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Print “failed”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6016288" y="4473116"/>
              <a:ext cx="0" cy="360040"/>
            </a:xfrm>
            <a:prstGeom prst="line">
              <a:avLst/>
            </a:prstGeom>
            <a:ln w="1905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Arrow Connector 35"/>
          <p:cNvCxnSpPr/>
          <p:nvPr/>
        </p:nvCxnSpPr>
        <p:spPr>
          <a:xfrm flipH="1">
            <a:off x="4175956" y="4149080"/>
            <a:ext cx="184033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051720" y="4185084"/>
            <a:ext cx="2124236" cy="0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4175956" y="4221088"/>
            <a:ext cx="0" cy="360040"/>
          </a:xfrm>
          <a:prstGeom prst="line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Flowchart: Data 40"/>
          <p:cNvSpPr/>
          <p:nvPr/>
        </p:nvSpPr>
        <p:spPr>
          <a:xfrm>
            <a:off x="2339752" y="4617132"/>
            <a:ext cx="3672408" cy="468052"/>
          </a:xfrm>
          <a:prstGeom prst="flowChartInputOutp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Print “Good bye”</a:t>
            </a:r>
            <a:endParaRPr lang="en-US" dirty="0">
              <a:solidFill>
                <a:schemeClr val="tx1"/>
              </a:solidFill>
            </a:endParaRPr>
          </a:p>
        </p:txBody>
      </p:sp>
      <p:cxnSp>
        <p:nvCxnSpPr>
          <p:cNvPr id="43" name="Straight Arrow Connector 42"/>
          <p:cNvCxnSpPr>
            <a:stCxn id="41" idx="4"/>
          </p:cNvCxnSpPr>
          <p:nvPr/>
        </p:nvCxnSpPr>
        <p:spPr>
          <a:xfrm>
            <a:off x="4175956" y="5085184"/>
            <a:ext cx="0" cy="36004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52085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err="1" smtClean="0">
                <a:solidFill>
                  <a:srgbClr val="3380E6"/>
                </a:solidFill>
                <a:latin typeface="Arial"/>
              </a:rPr>
              <a:t>pseudocode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395536" y="1484784"/>
            <a:ext cx="7272808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Scanf</a:t>
              </a:r>
              <a:r>
                <a:rPr lang="en-US" dirty="0" smtClean="0">
                  <a:solidFill>
                    <a:schemeClr val="tx1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false: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33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390234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340768"/>
            <a:ext cx="6048672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&amp;grade); //read grade from user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44008" y="1988840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false: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138785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67544" y="1340768"/>
            <a:ext cx="6048672" cy="51845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 smtClean="0">
                <a:solidFill>
                  <a:schemeClr val="bg1"/>
                </a:solidFill>
              </a:rPr>
              <a:t>printf</a:t>
            </a:r>
            <a:r>
              <a:rPr lang="en-US" dirty="0" smtClean="0">
                <a:solidFill>
                  <a:schemeClr val="bg1"/>
                </a:solidFill>
              </a:rPr>
              <a:t> (“Enter grade: \n”); // prompt</a:t>
            </a:r>
          </a:p>
          <a:p>
            <a:r>
              <a:rPr lang="en-US" dirty="0" err="1" smtClean="0">
                <a:solidFill>
                  <a:schemeClr val="bg1"/>
                </a:solidFill>
              </a:rPr>
              <a:t>scanf</a:t>
            </a:r>
            <a:r>
              <a:rPr lang="en-US" dirty="0" smtClean="0">
                <a:solidFill>
                  <a:schemeClr val="bg1"/>
                </a:solidFill>
              </a:rPr>
              <a:t> (“%d”, &amp;grade); // read grade from user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en-US" sz="4200" dirty="0">
                <a:solidFill>
                  <a:srgbClr val="24B5A1"/>
                </a:solidFill>
                <a:latin typeface="Arial"/>
              </a:rPr>
              <a:t>3.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if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…</a:t>
            </a:r>
            <a:r>
              <a:rPr lang="en-US" dirty="0" smtClean="0">
                <a:solidFill>
                  <a:srgbClr val="3380E6"/>
                </a:solidFill>
                <a:latin typeface="Lucida Console"/>
              </a:rPr>
              <a:t>else</a:t>
            </a:r>
            <a:r>
              <a:rPr lang="en-US" dirty="0" smtClean="0">
                <a:solidFill>
                  <a:srgbClr val="3380E6"/>
                </a:solidFill>
                <a:latin typeface="Arial"/>
              </a:rPr>
              <a:t> – EXAMPLE</a:t>
            </a:r>
            <a:br>
              <a:rPr lang="en-US" dirty="0" smtClean="0">
                <a:solidFill>
                  <a:srgbClr val="3380E6"/>
                </a:solidFill>
                <a:latin typeface="Arial"/>
              </a:rPr>
            </a:br>
            <a:r>
              <a:rPr lang="en-US" dirty="0" smtClean="0">
                <a:solidFill>
                  <a:srgbClr val="3380E6"/>
                </a:solidFill>
                <a:latin typeface="Arial"/>
              </a:rPr>
              <a:t>code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4644008" y="2636912"/>
            <a:ext cx="4176464" cy="2088232"/>
            <a:chOff x="179512" y="1196752"/>
            <a:chExt cx="5184576" cy="1728192"/>
          </a:xfrm>
        </p:grpSpPr>
        <p:sp>
          <p:nvSpPr>
            <p:cNvPr id="30" name="Flowchart: Process 29"/>
            <p:cNvSpPr/>
            <p:nvPr/>
          </p:nvSpPr>
          <p:spPr>
            <a:xfrm>
              <a:off x="179512" y="1484784"/>
              <a:ext cx="5184576" cy="1440160"/>
            </a:xfrm>
            <a:prstGeom prst="flowChartProcess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rgbClr val="00B050"/>
                  </a:solidFill>
                </a:rPr>
                <a:t>Scanf</a:t>
              </a:r>
              <a:r>
                <a:rPr lang="en-US" dirty="0" smtClean="0">
                  <a:solidFill>
                    <a:srgbClr val="00B050"/>
                  </a:solidFill>
                </a:rPr>
                <a:t> grade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If (grade &gt;= 60)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true: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“passed”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smtClean="0">
                  <a:solidFill>
                    <a:schemeClr val="tx1"/>
                  </a:solidFill>
                </a:rPr>
                <a:t>Condition false: </a:t>
              </a: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“failed”</a:t>
              </a:r>
            </a:p>
            <a:p>
              <a:pPr marL="342900" indent="-342900">
                <a:buFont typeface="+mj-lt"/>
                <a:buAutoNum type="arabicPeriod"/>
              </a:pPr>
              <a:r>
                <a:rPr lang="en-US" dirty="0" err="1" smtClean="0">
                  <a:solidFill>
                    <a:schemeClr val="tx1"/>
                  </a:solidFill>
                </a:rPr>
                <a:t>Printf</a:t>
              </a:r>
              <a:r>
                <a:rPr lang="en-US" dirty="0" smtClean="0">
                  <a:solidFill>
                    <a:schemeClr val="tx1"/>
                  </a:solidFill>
                </a:rPr>
                <a:t> “Good bye”</a:t>
              </a:r>
            </a:p>
            <a:p>
              <a:pPr marL="342900" indent="-342900">
                <a:buFont typeface="+mj-lt"/>
                <a:buAutoNum type="arabicPeriod"/>
              </a:pPr>
              <a:endParaRPr lang="en-US" dirty="0"/>
            </a:p>
          </p:txBody>
        </p:sp>
        <p:sp>
          <p:nvSpPr>
            <p:cNvPr id="31" name="Flowchart: Process 30"/>
            <p:cNvSpPr/>
            <p:nvPr/>
          </p:nvSpPr>
          <p:spPr>
            <a:xfrm>
              <a:off x="179512" y="1196752"/>
              <a:ext cx="5184576" cy="288032"/>
            </a:xfrm>
            <a:prstGeom prst="flowChartProcess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dirty="0" smtClean="0"/>
                <a:t>PSEUDOCODE</a:t>
              </a:r>
              <a:endParaRPr lang="en-US" dirty="0"/>
            </a:p>
          </p:txBody>
        </p:sp>
      </p:grpSp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179512" y="6557946"/>
            <a:ext cx="8064896" cy="228600"/>
          </a:xfrm>
          <a:prstGeom prst="rect">
            <a:avLst/>
          </a:prstGeom>
          <a:solidFill>
            <a:srgbClr val="FFFF00"/>
          </a:solidFill>
          <a:ln>
            <a:solidFill>
              <a:schemeClr val="tx2"/>
            </a:solidFill>
          </a:ln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kumimoji="0" sz="10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5pPr>
            <a:lvl6pPr marL="25146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6pPr>
            <a:lvl7pPr marL="29718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7pPr>
            <a:lvl8pPr marL="34290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8pPr>
            <a:lvl9pPr marL="3886200" indent="-22860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Lucida Sans Unicode" pitchFamily="34" charset="0"/>
                <a:ea typeface="+mn-ea"/>
                <a:cs typeface="+mn-cs"/>
              </a:defRPr>
            </a:lvl9pPr>
          </a:lstStyle>
          <a:p>
            <a:pPr algn="l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i="1" dirty="0" smtClean="0"/>
              <a:t>Dr. Soha S. Zaghloul			</a:t>
            </a:r>
            <a:fld id="{A78AF262-4140-4D4D-8678-3253B67A36CE}" type="slidenum">
              <a:rPr lang="en-US" b="1" i="1" smtClean="0"/>
              <a:pPr algn="l"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r>
              <a:rPr lang="en-US" b="1" i="1" dirty="0" smtClean="0"/>
              <a:t>	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xmlns="" val="2652751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>
    <a:lnDef>
      <a:spPr>
        <a:ln w="28575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246</TotalTime>
  <Words>2620</Words>
  <Application>Microsoft Office PowerPoint</Application>
  <PresentationFormat>On-screen Show (4:3)</PresentationFormat>
  <Paragraphs>493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Opulent</vt:lpstr>
      <vt:lpstr>Decision making</vt:lpstr>
      <vt:lpstr>1. Decision making – fig. 1</vt:lpstr>
      <vt:lpstr>2.  The if…else Statement</vt:lpstr>
      <vt:lpstr>Slide 4</vt:lpstr>
      <vt:lpstr>3.  if…else - EXAMPLE</vt:lpstr>
      <vt:lpstr>3.if…else – EXAMPLE Flowchart</vt:lpstr>
      <vt:lpstr>3.if…else – EXAMPLE pseudocode</vt:lpstr>
      <vt:lpstr>3.if…else – EXAMPLE code</vt:lpstr>
      <vt:lpstr>3.if…else – EXAMPLE code</vt:lpstr>
      <vt:lpstr>3.if…else – EXAMPLE code</vt:lpstr>
      <vt:lpstr>3.if…else – EXAMPLE code</vt:lpstr>
      <vt:lpstr>3.if…else – EXAMPLE code</vt:lpstr>
      <vt:lpstr>3.if…else – EXAMPLE code</vt:lpstr>
      <vt:lpstr>4. The logical operators - AND</vt:lpstr>
      <vt:lpstr>5. The logical operators - OR</vt:lpstr>
      <vt:lpstr>6. The logical operators - NOT</vt:lpstr>
      <vt:lpstr>7. The logical operators - example</vt:lpstr>
      <vt:lpstr>Slide 18</vt:lpstr>
      <vt:lpstr>7. The logical operators - example</vt:lpstr>
      <vt:lpstr>7. The logical operators - example</vt:lpstr>
      <vt:lpstr>7. The logical operators - example</vt:lpstr>
      <vt:lpstr>7. The logical operators - example</vt:lpstr>
      <vt:lpstr>7. The logical operators - example</vt:lpstr>
      <vt:lpstr>7. The logical operators - example</vt:lpstr>
      <vt:lpstr>8.  an alternative solution 1</vt:lpstr>
      <vt:lpstr>9.  an alternative solution 2</vt:lpstr>
      <vt:lpstr>10.  NESTED IF</vt:lpstr>
      <vt:lpstr>11.  nested if - syntax</vt:lpstr>
      <vt:lpstr>12.  NESTED IF - EXAMPLE</vt:lpstr>
      <vt:lpstr>13.  The ternary “?” conditional operator</vt:lpstr>
      <vt:lpstr>Slide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Decision making</dc:title>
  <dc:creator>Soha S.Zaghloul</dc:creator>
  <cp:lastModifiedBy>lab</cp:lastModifiedBy>
  <cp:revision>24</cp:revision>
  <dcterms:created xsi:type="dcterms:W3CDTF">2014-09-14T18:14:44Z</dcterms:created>
  <dcterms:modified xsi:type="dcterms:W3CDTF">2014-09-15T07:48:26Z</dcterms:modified>
</cp:coreProperties>
</file>