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9" r:id="rId3"/>
    <p:sldId id="294" r:id="rId4"/>
    <p:sldId id="295" r:id="rId5"/>
    <p:sldId id="302" r:id="rId6"/>
    <p:sldId id="303" r:id="rId7"/>
    <p:sldId id="304" r:id="rId8"/>
    <p:sldId id="305" r:id="rId9"/>
    <p:sldId id="306" r:id="rId10"/>
    <p:sldId id="307" r:id="rId11"/>
    <p:sldId id="308" r:id="rId12"/>
    <p:sldId id="309" r:id="rId13"/>
    <p:sldId id="310" r:id="rId14"/>
    <p:sldId id="311" r:id="rId15"/>
    <p:sldId id="312" r:id="rId16"/>
    <p:sldId id="313" r:id="rId17"/>
    <p:sldId id="314" r:id="rId18"/>
    <p:sldId id="301" r:id="rId19"/>
  </p:sldIdLst>
  <p:sldSz cx="12192000" cy="6858000"/>
  <p:notesSz cx="6858000" cy="9144000"/>
  <p:defaultTextStyle>
    <a:defPPr>
      <a:defRPr lang="ar-S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4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1511" autoAdjust="0"/>
  </p:normalViewPr>
  <p:slideViewPr>
    <p:cSldViewPr snapToGrid="0">
      <p:cViewPr varScale="1">
        <p:scale>
          <a:sx n="80" d="100"/>
          <a:sy n="80" d="100"/>
        </p:scale>
        <p:origin x="-44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C39426-17AB-45B0-94C8-B4C565C7182E}" type="datetimeFigureOut">
              <a:rPr lang="en-US" smtClean="0"/>
              <a:t>18/9/2017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824DCD-A29E-4913-B06D-67440F7FA8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399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24DCD-A29E-4913-B06D-67440F7FA8C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2522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24DCD-A29E-4913-B06D-67440F7FA8C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6380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24DCD-A29E-4913-B06D-67440F7FA8C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6380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24DCD-A29E-4913-B06D-67440F7FA8C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6380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24DCD-A29E-4913-B06D-67440F7FA8C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6380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24DCD-A29E-4913-B06D-67440F7FA8C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6380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24DCD-A29E-4913-B06D-67440F7FA8C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6380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24DCD-A29E-4913-B06D-67440F7FA8C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6380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24DCD-A29E-4913-B06D-67440F7FA8C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7778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24DCD-A29E-4913-B06D-67440F7FA8C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6380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24DCD-A29E-4913-B06D-67440F7FA8C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6380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24DCD-A29E-4913-B06D-67440F7FA8C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6380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24DCD-A29E-4913-B06D-67440F7FA8C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6380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24DCD-A29E-4913-B06D-67440F7FA8C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6380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24DCD-A29E-4913-B06D-67440F7FA8C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6380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24DCD-A29E-4913-B06D-67440F7FA8C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638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27/12/1438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08715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27/12/1438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15949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27/12/1438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7365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27/12/1438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03005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27/12/1438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94138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27/12/1438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40567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27/12/1438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7630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27/12/1438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07181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27/12/1438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43074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27/12/1438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6207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27/12/1438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2753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A11C6-EE2C-4F50-881A-552F90738A9A}" type="datetimeFigureOut">
              <a:rPr lang="ar-SA" smtClean="0"/>
              <a:t>27/12/1438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90050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133601"/>
            <a:ext cx="9144000" cy="1376362"/>
          </a:xfrm>
        </p:spPr>
        <p:txBody>
          <a:bodyPr>
            <a:normAutofit fontScale="90000"/>
          </a:bodyPr>
          <a:lstStyle/>
          <a:p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International and National Health Care System and Polices in Public Health</a:t>
            </a:r>
            <a:endParaRPr lang="ar-SA" sz="48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7518" y="4355532"/>
            <a:ext cx="7717395" cy="1655762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0084BD"/>
                </a:solidFill>
                <a:latin typeface="Times New Roman" pitchFamily="18" charset="0"/>
                <a:cs typeface="Times New Roman" pitchFamily="18" charset="0"/>
              </a:rPr>
              <a:t>Osama A </a:t>
            </a:r>
            <a:r>
              <a:rPr lang="en-US" sz="2800" dirty="0" err="1">
                <a:solidFill>
                  <a:srgbClr val="0084BD"/>
                </a:solidFill>
                <a:latin typeface="Times New Roman" pitchFamily="18" charset="0"/>
                <a:cs typeface="Times New Roman" pitchFamily="18" charset="0"/>
              </a:rPr>
              <a:t>Samarkandi</a:t>
            </a:r>
            <a:r>
              <a:rPr lang="en-US" sz="2800" dirty="0">
                <a:solidFill>
                  <a:srgbClr val="0084BD"/>
                </a:solidFill>
                <a:latin typeface="Times New Roman" pitchFamily="18" charset="0"/>
                <a:cs typeface="Times New Roman" pitchFamily="18" charset="0"/>
              </a:rPr>
              <a:t>, PhD, RN </a:t>
            </a:r>
          </a:p>
          <a:p>
            <a:r>
              <a:rPr lang="en-US" sz="2800" dirty="0" smtClean="0">
                <a:solidFill>
                  <a:srgbClr val="0084BD"/>
                </a:solidFill>
                <a:latin typeface="Times New Roman" pitchFamily="18" charset="0"/>
                <a:cs typeface="Times New Roman" pitchFamily="18" charset="0"/>
              </a:rPr>
              <a:t>EMS </a:t>
            </a:r>
            <a:r>
              <a:rPr lang="en-US" sz="2800" dirty="0">
                <a:solidFill>
                  <a:srgbClr val="0084BD"/>
                </a:solidFill>
                <a:latin typeface="Times New Roman" pitchFamily="18" charset="0"/>
                <a:cs typeface="Times New Roman" pitchFamily="18" charset="0"/>
              </a:rPr>
              <a:t>313; Public Health for EMS Professionals</a:t>
            </a:r>
            <a:br>
              <a:rPr lang="en-US" sz="2800" dirty="0">
                <a:solidFill>
                  <a:srgbClr val="0084BD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800" dirty="0">
              <a:solidFill>
                <a:srgbClr val="0084BD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21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587828" y="38100"/>
            <a:ext cx="10943112" cy="8382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Health Governance Principles </a:t>
            </a:r>
            <a:endParaRPr lang="en-US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87828" y="1600200"/>
            <a:ext cx="10943112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Strategic vision</a:t>
            </a:r>
          </a:p>
          <a:p>
            <a:r>
              <a:rPr lang="en-US" alt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Participation and consensus orientation</a:t>
            </a:r>
          </a:p>
          <a:p>
            <a:r>
              <a:rPr lang="en-US" alt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Rule of law</a:t>
            </a:r>
          </a:p>
          <a:p>
            <a:r>
              <a:rPr lang="en-US" alt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Transparency</a:t>
            </a:r>
          </a:p>
          <a:p>
            <a:r>
              <a:rPr lang="en-US" alt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Responsiveness</a:t>
            </a:r>
          </a:p>
          <a:p>
            <a:r>
              <a:rPr lang="en-US" alt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Equity and inclusiveness</a:t>
            </a:r>
          </a:p>
          <a:p>
            <a:r>
              <a:rPr lang="en-US" alt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Effectiveness and efficiency </a:t>
            </a:r>
          </a:p>
          <a:p>
            <a:r>
              <a:rPr lang="en-US" alt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Accountability</a:t>
            </a:r>
          </a:p>
          <a:p>
            <a:r>
              <a:rPr lang="en-US" alt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Information and intelligence </a:t>
            </a:r>
          </a:p>
          <a:p>
            <a:r>
              <a:rPr lang="en-US" alt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Ethics</a:t>
            </a:r>
            <a:endParaRPr lang="en-US" altLang="ar-S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821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587828" y="38100"/>
            <a:ext cx="10943112" cy="8382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Health Governance Analytical Framework </a:t>
            </a:r>
            <a:endParaRPr lang="en-US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87828" y="1600200"/>
            <a:ext cx="1094311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Governance principle</a:t>
            </a:r>
          </a:p>
          <a:p>
            <a:pPr lvl="1"/>
            <a:r>
              <a:rPr lang="en-US" alt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Domain</a:t>
            </a:r>
          </a:p>
          <a:p>
            <a:pPr lvl="2"/>
            <a:r>
              <a:rPr lang="en-US" alt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Broad question</a:t>
            </a:r>
          </a:p>
          <a:p>
            <a:pPr lvl="3"/>
            <a:r>
              <a:rPr lang="en-US" alt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Specific questions / item</a:t>
            </a:r>
          </a:p>
          <a:p>
            <a:pPr lvl="3"/>
            <a:endParaRPr lang="en-US" alt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Level of Assessment</a:t>
            </a:r>
          </a:p>
          <a:p>
            <a:pPr lvl="1"/>
            <a:r>
              <a:rPr lang="en-US" alt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National</a:t>
            </a:r>
          </a:p>
          <a:p>
            <a:pPr lvl="1"/>
            <a:r>
              <a:rPr lang="en-US" alt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MOH Policy</a:t>
            </a:r>
          </a:p>
          <a:p>
            <a:pPr lvl="1"/>
            <a:r>
              <a:rPr lang="en-US" alt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MOH Implementation</a:t>
            </a:r>
            <a:endParaRPr lang="en-US" alt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8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587828" y="38100"/>
            <a:ext cx="10943112" cy="8382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Analytical Framework for Assessing Strategic Vision</a:t>
            </a:r>
            <a:endParaRPr lang="en-US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1714652"/>
              </p:ext>
            </p:extLst>
          </p:nvPr>
        </p:nvGraphicFramePr>
        <p:xfrm>
          <a:off x="588819" y="1825625"/>
          <a:ext cx="10965872" cy="4313919"/>
        </p:xfrm>
        <a:graphic>
          <a:graphicData uri="http://schemas.openxmlformats.org/drawingml/2006/table">
            <a:tbl>
              <a:tblPr/>
              <a:tblGrid>
                <a:gridCol w="5482936"/>
                <a:gridCol w="5482936"/>
              </a:tblGrid>
              <a:tr h="755433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indent="-7938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indent="-238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indent="-762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indent="-1460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Governance principle - </a:t>
                      </a:r>
                      <a:r>
                        <a:rPr kumimoji="0" lang="en-US" altLang="ar-SA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Strategic Vision</a:t>
                      </a:r>
                      <a:endParaRPr kumimoji="0" lang="en-US" altLang="ar-S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Domain - Long term vision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9759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indent="-7938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indent="-238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indent="-762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indent="-1460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ar-S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Broad Question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indent="-7938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indent="-238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indent="-762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indent="-1460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ar-S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Specific Question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536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indent="-7938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indent="-238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indent="-762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indent="-1460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ar-SA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National</a:t>
                      </a:r>
                      <a:r>
                        <a:rPr kumimoji="0" lang="en-US" alt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level </a:t>
                      </a:r>
                    </a:p>
                    <a:p>
                      <a:pPr marL="457200" marR="0" lvl="1" indent="-793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What are the broad outlines of economic policy of the government; </a:t>
                      </a:r>
                      <a:endParaRPr kumimoji="0" lang="en-US" altLang="ar-SA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indent="-7938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indent="-238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indent="-762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indent="-1460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Where does health rank in the overall development framework by resource allocation, and as percentage of total government expenditure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536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indent="-7938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indent="-238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indent="-762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indent="-1460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ar-SA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MOH policy level</a:t>
                      </a:r>
                      <a:r>
                        <a:rPr kumimoji="0" lang="en-US" alt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457200" marR="0" lvl="1" indent="-793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Whether there is a long term vision (policy) for health;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indent="-7938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indent="-238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indent="-762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indent="-1460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Is there a national health policy/strategic plan available stating objectives, strategies with a time frame and resources allocated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536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indent="-7938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indent="-238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indent="-762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indent="-1460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ar-SA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MOH implementation level</a:t>
                      </a:r>
                      <a:r>
                        <a:rPr kumimoji="0" lang="en-US" alt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457200" marR="0" lvl="1" indent="-793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Whether the implementation mechanisms are in line with the stated objectives of health policy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indent="-7938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indent="-238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indent="-762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indent="-1460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What priority programs are being implemented and how do they correspond to the policy objectives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263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587828" y="38100"/>
            <a:ext cx="10943112" cy="8382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Data Collection and Sources of Information</a:t>
            </a:r>
            <a:endParaRPr lang="en-US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582880" y="1581398"/>
            <a:ext cx="5105400" cy="4648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ar-SA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Documents</a:t>
            </a:r>
          </a:p>
          <a:p>
            <a:pPr>
              <a:lnSpc>
                <a:spcPct val="80000"/>
              </a:lnSpc>
            </a:pPr>
            <a:r>
              <a:rPr lang="en-US" altLang="ar-S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National budget document, report of the treasury, state bank, </a:t>
            </a:r>
          </a:p>
          <a:p>
            <a:pPr>
              <a:lnSpc>
                <a:spcPct val="80000"/>
              </a:lnSpc>
            </a:pPr>
            <a:r>
              <a:rPr lang="en-US" altLang="ar-S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Reports of ministry of economics, national statistical organizations</a:t>
            </a:r>
          </a:p>
          <a:p>
            <a:pPr>
              <a:lnSpc>
                <a:spcPct val="80000"/>
              </a:lnSpc>
            </a:pPr>
            <a:r>
              <a:rPr lang="en-US" altLang="ar-S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Policy documents from </a:t>
            </a:r>
            <a:r>
              <a:rPr lang="en-US" altLang="ar-SA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MoH</a:t>
            </a:r>
            <a:r>
              <a:rPr lang="en-US" altLang="ar-S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analysis by international and NGOs </a:t>
            </a:r>
          </a:p>
          <a:p>
            <a:pPr>
              <a:lnSpc>
                <a:spcPct val="80000"/>
              </a:lnSpc>
            </a:pPr>
            <a:r>
              <a:rPr lang="en-US" altLang="ar-SA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MoH</a:t>
            </a:r>
            <a:r>
              <a:rPr lang="en-US" altLang="ar-S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policy/ implementation reports, media reports, external reviews </a:t>
            </a:r>
          </a:p>
          <a:p>
            <a:pPr>
              <a:lnSpc>
                <a:spcPct val="80000"/>
              </a:lnSpc>
            </a:pPr>
            <a:r>
              <a:rPr lang="en-US" altLang="ar-S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Health budget reports, budget speeches </a:t>
            </a:r>
          </a:p>
          <a:p>
            <a:pPr>
              <a:lnSpc>
                <a:spcPct val="80000"/>
              </a:lnSpc>
            </a:pPr>
            <a:r>
              <a:rPr lang="en-US" altLang="ar-S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Reviews of the health legislative process</a:t>
            </a:r>
          </a:p>
          <a:p>
            <a:pPr>
              <a:lnSpc>
                <a:spcPct val="80000"/>
              </a:lnSpc>
            </a:pPr>
            <a:r>
              <a:rPr lang="en-US" altLang="ar-S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National information policy</a:t>
            </a:r>
          </a:p>
          <a:p>
            <a:pPr>
              <a:lnSpc>
                <a:spcPct val="80000"/>
              </a:lnSpc>
            </a:pPr>
            <a:r>
              <a:rPr lang="en-US" altLang="ar-SA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MoH</a:t>
            </a:r>
            <a:r>
              <a:rPr lang="en-US" altLang="ar-S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policy/ implementation reports, </a:t>
            </a:r>
          </a:p>
          <a:p>
            <a:pPr>
              <a:lnSpc>
                <a:spcPct val="80000"/>
              </a:lnSpc>
            </a:pPr>
            <a:r>
              <a:rPr lang="en-US" altLang="ar-S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Media reports, external reviews of health policy </a:t>
            </a:r>
          </a:p>
          <a:p>
            <a:pPr>
              <a:lnSpc>
                <a:spcPct val="80000"/>
              </a:lnSpc>
            </a:pPr>
            <a:r>
              <a:rPr lang="fr-FR" altLang="ar-S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PRSP documents</a:t>
            </a:r>
            <a:endParaRPr lang="en-US" altLang="ar-SA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en-US" altLang="ar-SA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MoH</a:t>
            </a:r>
            <a:r>
              <a:rPr lang="en-US" altLang="ar-S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contracting manual, rules and procedures for civil servants</a:t>
            </a:r>
          </a:p>
          <a:p>
            <a:pPr>
              <a:lnSpc>
                <a:spcPct val="80000"/>
              </a:lnSpc>
            </a:pPr>
            <a:r>
              <a:rPr lang="en-US" altLang="ar-S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National statistical reports, national health reports </a:t>
            </a:r>
            <a:endParaRPr lang="en-US" altLang="ar-S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6"/>
          <p:cNvSpPr txBox="1">
            <a:spLocks noChangeArrowheads="1"/>
          </p:cNvSpPr>
          <p:nvPr/>
        </p:nvSpPr>
        <p:spPr>
          <a:xfrm>
            <a:off x="6096000" y="1581398"/>
            <a:ext cx="5462649" cy="46482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ar-SA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Interviews</a:t>
            </a:r>
          </a:p>
          <a:p>
            <a:pPr>
              <a:lnSpc>
                <a:spcPct val="80000"/>
              </a:lnSpc>
            </a:pPr>
            <a:r>
              <a:rPr lang="en-US" altLang="ar-S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National and MOH policymakers, </a:t>
            </a:r>
          </a:p>
          <a:p>
            <a:pPr>
              <a:lnSpc>
                <a:spcPct val="80000"/>
              </a:lnSpc>
            </a:pPr>
            <a:r>
              <a:rPr lang="en-US" altLang="ar-S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Mid- and senior managerial staff of the MOH or its component departments, </a:t>
            </a:r>
          </a:p>
          <a:p>
            <a:pPr>
              <a:lnSpc>
                <a:spcPct val="80000"/>
              </a:lnSpc>
            </a:pPr>
            <a:r>
              <a:rPr lang="en-US" altLang="ar-S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Civil society organizations</a:t>
            </a:r>
          </a:p>
          <a:p>
            <a:pPr>
              <a:lnSpc>
                <a:spcPct val="80000"/>
              </a:lnSpc>
            </a:pPr>
            <a:r>
              <a:rPr lang="en-US" altLang="ar-S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development agencies, </a:t>
            </a:r>
          </a:p>
          <a:p>
            <a:pPr>
              <a:lnSpc>
                <a:spcPct val="80000"/>
              </a:lnSpc>
            </a:pPr>
            <a:r>
              <a:rPr lang="en-US" altLang="ar-S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Academic institutions, </a:t>
            </a:r>
          </a:p>
          <a:p>
            <a:pPr>
              <a:lnSpc>
                <a:spcPct val="80000"/>
              </a:lnSpc>
            </a:pPr>
            <a:r>
              <a:rPr lang="en-US" altLang="ar-S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Media personnel and </a:t>
            </a:r>
          </a:p>
          <a:p>
            <a:pPr>
              <a:lnSpc>
                <a:spcPct val="80000"/>
              </a:lnSpc>
            </a:pPr>
            <a:r>
              <a:rPr lang="en-US" altLang="ar-S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Direct community representatives</a:t>
            </a:r>
            <a:endParaRPr lang="en-US" altLang="ar-SA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087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190005" y="38100"/>
            <a:ext cx="11839699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Applying the Health Governance Framework in a Country Setting </a:t>
            </a:r>
            <a:endParaRPr lang="en-US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87828" y="1600200"/>
            <a:ext cx="1094311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altLang="ar-S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Health governance map of Pakistan – Strengths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en-US" alt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en-US" alt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Central level </a:t>
            </a:r>
          </a:p>
          <a:p>
            <a:pPr lvl="1">
              <a:lnSpc>
                <a:spcPct val="80000"/>
              </a:lnSpc>
            </a:pPr>
            <a:r>
              <a:rPr lang="en-US" altLang="ar-S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 safety nets for the poor and vulnerable; </a:t>
            </a:r>
          </a:p>
          <a:p>
            <a:pPr lvl="1">
              <a:lnSpc>
                <a:spcPct val="80000"/>
              </a:lnSpc>
            </a:pPr>
            <a:r>
              <a:rPr lang="en-US" altLang="ar-S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Increasing role of the media and NGO’s in protecting people’s health. </a:t>
            </a:r>
          </a:p>
          <a:p>
            <a:pPr>
              <a:lnSpc>
                <a:spcPct val="80000"/>
              </a:lnSpc>
            </a:pPr>
            <a:r>
              <a:rPr lang="en-US" alt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MOH policy level</a:t>
            </a:r>
          </a:p>
          <a:p>
            <a:pPr lvl="1">
              <a:lnSpc>
                <a:spcPct val="80000"/>
              </a:lnSpc>
            </a:pPr>
            <a:r>
              <a:rPr lang="en-US" altLang="ar-S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Preparation of draft bills to update health legislation; </a:t>
            </a:r>
          </a:p>
          <a:p>
            <a:pPr lvl="1">
              <a:lnSpc>
                <a:spcPct val="80000"/>
              </a:lnSpc>
            </a:pPr>
            <a:r>
              <a:rPr lang="en-US" altLang="ar-S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Emerging role of the Pakistan health policy forum as a civil society organization; </a:t>
            </a:r>
          </a:p>
          <a:p>
            <a:pPr lvl="1">
              <a:lnSpc>
                <a:spcPct val="80000"/>
              </a:lnSpc>
            </a:pPr>
            <a:r>
              <a:rPr lang="en-US" altLang="ar-S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Stable turnover of health policymakers during the last six years are positive elements</a:t>
            </a:r>
          </a:p>
          <a:p>
            <a:pPr>
              <a:lnSpc>
                <a:spcPct val="80000"/>
              </a:lnSpc>
            </a:pPr>
            <a:r>
              <a:rPr lang="en-US" alt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MOH implementation level </a:t>
            </a:r>
          </a:p>
          <a:p>
            <a:pPr lvl="1">
              <a:lnSpc>
                <a:spcPct val="80000"/>
              </a:lnSpc>
            </a:pPr>
            <a:r>
              <a:rPr lang="en-US" altLang="ar-S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Increasing public-private interaction</a:t>
            </a:r>
          </a:p>
          <a:p>
            <a:pPr lvl="1">
              <a:lnSpc>
                <a:spcPct val="80000"/>
              </a:lnSpc>
            </a:pPr>
            <a:r>
              <a:rPr lang="en-US" altLang="ar-S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Preventive programs, especially the LHW Program which has a strong community as well as an equity dimension</a:t>
            </a:r>
            <a:endParaRPr lang="en-US" altLang="ar-S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93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190005" y="38100"/>
            <a:ext cx="11839699" cy="8382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Health governance map of Pakistan – Weaknesses</a:t>
            </a:r>
            <a:endParaRPr lang="en-US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87828" y="1600200"/>
            <a:ext cx="1094311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ar-S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Central level </a:t>
            </a:r>
          </a:p>
          <a:p>
            <a:pPr lvl="1">
              <a:lnSpc>
                <a:spcPct val="80000"/>
              </a:lnSpc>
            </a:pPr>
            <a:r>
              <a:rPr lang="en-US" alt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Lack of participatory decision making and culture of accountability; </a:t>
            </a:r>
          </a:p>
          <a:p>
            <a:pPr lvl="1">
              <a:lnSpc>
                <a:spcPct val="80000"/>
              </a:lnSpc>
            </a:pPr>
            <a:r>
              <a:rPr lang="en-US" alt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Parallel streams of bureaucracy and technocracy do not work in unison </a:t>
            </a:r>
          </a:p>
          <a:p>
            <a:pPr lvl="1">
              <a:lnSpc>
                <a:spcPct val="80000"/>
              </a:lnSpc>
            </a:pPr>
            <a:r>
              <a:rPr lang="en-US" alt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Adherence to rules and procedures is considered as an end;  </a:t>
            </a:r>
          </a:p>
          <a:p>
            <a:pPr lvl="1">
              <a:lnSpc>
                <a:spcPct val="80000"/>
              </a:lnSpc>
            </a:pPr>
            <a:r>
              <a:rPr lang="en-US" alt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Lack of consumer protection act delays or deny justice </a:t>
            </a:r>
          </a:p>
          <a:p>
            <a:pPr>
              <a:lnSpc>
                <a:spcPct val="80000"/>
              </a:lnSpc>
            </a:pPr>
            <a:r>
              <a:rPr lang="en-US" altLang="ar-S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MOH policy level </a:t>
            </a:r>
          </a:p>
          <a:p>
            <a:pPr lvl="1">
              <a:lnSpc>
                <a:spcPct val="80000"/>
              </a:lnSpc>
            </a:pPr>
            <a:r>
              <a:rPr lang="en-US" alt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Short-term objectives override the need for focus on health outcomes; </a:t>
            </a:r>
          </a:p>
          <a:p>
            <a:pPr lvl="1">
              <a:lnSpc>
                <a:spcPct val="80000"/>
              </a:lnSpc>
            </a:pPr>
            <a:r>
              <a:rPr lang="en-US" alt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Health equity is not high on the policy agenda; </a:t>
            </a:r>
          </a:p>
          <a:p>
            <a:pPr lvl="1">
              <a:lnSpc>
                <a:spcPct val="80000"/>
              </a:lnSpc>
            </a:pPr>
            <a:r>
              <a:rPr lang="en-US" alt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Mechanisms to monitor transparency of decisions do not exist; </a:t>
            </a:r>
          </a:p>
          <a:p>
            <a:pPr lvl="1">
              <a:lnSpc>
                <a:spcPct val="80000"/>
              </a:lnSpc>
            </a:pPr>
            <a:r>
              <a:rPr lang="en-US" alt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Decisions often tinged with personal preferences, not evidence-based; </a:t>
            </a:r>
          </a:p>
          <a:p>
            <a:pPr lvl="1">
              <a:lnSpc>
                <a:spcPct val="80000"/>
              </a:lnSpc>
            </a:pPr>
            <a:r>
              <a:rPr lang="en-US" alt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Legislation on minimum standards of care is absent with lax regulation and enforcement capacity; </a:t>
            </a:r>
          </a:p>
          <a:p>
            <a:pPr lvl="1">
              <a:lnSpc>
                <a:spcPct val="80000"/>
              </a:lnSpc>
            </a:pPr>
            <a:r>
              <a:rPr lang="en-US" alt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Policy, planning, health information and surveillance units are weak; </a:t>
            </a:r>
          </a:p>
          <a:p>
            <a:pPr lvl="1">
              <a:lnSpc>
                <a:spcPct val="80000"/>
              </a:lnSpc>
            </a:pPr>
            <a:r>
              <a:rPr lang="en-US" alt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Delays in release and utilization of funds; </a:t>
            </a:r>
          </a:p>
          <a:p>
            <a:pPr lvl="1">
              <a:lnSpc>
                <a:spcPct val="80000"/>
              </a:lnSpc>
            </a:pPr>
            <a:r>
              <a:rPr lang="en-US" alt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Accountability systems focus on procedure instead of performance; </a:t>
            </a:r>
          </a:p>
          <a:p>
            <a:pPr lvl="1">
              <a:lnSpc>
                <a:spcPct val="80000"/>
              </a:lnSpc>
            </a:pPr>
            <a:r>
              <a:rPr lang="en-US" alt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Bioethics is not on the policy radar of MOH.</a:t>
            </a:r>
            <a:endParaRPr lang="en-US" altLang="ar-SA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912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190005" y="38100"/>
            <a:ext cx="11839699" cy="8382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Appraisal of the Framework</a:t>
            </a:r>
            <a:endParaRPr lang="en-US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87828" y="1600200"/>
            <a:ext cx="1094311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Aft>
                <a:spcPct val="15000"/>
              </a:spcAft>
            </a:pPr>
            <a:r>
              <a:rPr lang="en-US" altLang="ar-S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health governance be improved without addressing  overall governance of a country?</a:t>
            </a:r>
            <a:r>
              <a:rPr lang="en-US" altLang="ar-S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>
              <a:lnSpc>
                <a:spcPct val="80000"/>
              </a:lnSpc>
              <a:spcAft>
                <a:spcPct val="15000"/>
              </a:spcAft>
            </a:pPr>
            <a:r>
              <a:rPr lang="en-US" alt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Health system reforms versus broader civil service reforms </a:t>
            </a:r>
          </a:p>
          <a:p>
            <a:pPr>
              <a:lnSpc>
                <a:spcPct val="80000"/>
              </a:lnSpc>
              <a:spcAft>
                <a:spcPct val="15000"/>
              </a:spcAft>
            </a:pPr>
            <a:r>
              <a:rPr lang="en-US" altLang="ar-S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Health governance assessment framework relies on qualitative approach and does not follow a scoring or ranking system</a:t>
            </a:r>
          </a:p>
          <a:p>
            <a:pPr lvl="1">
              <a:lnSpc>
                <a:spcPct val="80000"/>
              </a:lnSpc>
            </a:pPr>
            <a:r>
              <a:rPr lang="en-US" alt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retains the richness of information collected </a:t>
            </a:r>
          </a:p>
          <a:p>
            <a:pPr lvl="1">
              <a:lnSpc>
                <a:spcPct val="80000"/>
              </a:lnSpc>
            </a:pPr>
            <a:r>
              <a:rPr lang="en-US" alt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 of a scoring system is not precluded </a:t>
            </a:r>
          </a:p>
          <a:p>
            <a:pPr>
              <a:lnSpc>
                <a:spcPct val="80000"/>
              </a:lnSpc>
              <a:spcAft>
                <a:spcPct val="15000"/>
              </a:spcAft>
            </a:pPr>
            <a:r>
              <a:rPr lang="en-US" altLang="ar-S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Does the assessment framework allow for cross-country comparison of the governance function? </a:t>
            </a:r>
          </a:p>
          <a:p>
            <a:pPr lvl="1">
              <a:lnSpc>
                <a:spcPct val="80000"/>
              </a:lnSpc>
              <a:spcAft>
                <a:spcPct val="15000"/>
              </a:spcAft>
            </a:pPr>
            <a:r>
              <a:rPr lang="en-US" alt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health governance map can be developed for each country</a:t>
            </a:r>
          </a:p>
          <a:p>
            <a:pPr>
              <a:lnSpc>
                <a:spcPct val="80000"/>
              </a:lnSpc>
              <a:spcAft>
                <a:spcPct val="15000"/>
              </a:spcAft>
            </a:pPr>
            <a:r>
              <a:rPr lang="en-US" altLang="ar-S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Contemporary issues in relation to health governance included</a:t>
            </a:r>
          </a:p>
          <a:p>
            <a:pPr lvl="1">
              <a:lnSpc>
                <a:spcPct val="80000"/>
              </a:lnSpc>
              <a:spcAft>
                <a:spcPct val="15000"/>
              </a:spcAft>
            </a:pPr>
            <a:r>
              <a:rPr lang="en-US" alt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Flexibility in the framework to integrate newer ones as they emerge</a:t>
            </a:r>
          </a:p>
          <a:p>
            <a:pPr>
              <a:lnSpc>
                <a:spcPct val="80000"/>
              </a:lnSpc>
              <a:spcAft>
                <a:spcPct val="15000"/>
              </a:spcAft>
            </a:pPr>
            <a:r>
              <a:rPr lang="en-US" altLang="ar-S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Health governance framework does not cover  </a:t>
            </a:r>
          </a:p>
          <a:p>
            <a:pPr lvl="1">
              <a:lnSpc>
                <a:spcPct val="80000"/>
              </a:lnSpc>
            </a:pPr>
            <a:r>
              <a:rPr lang="en-US" alt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global health governance </a:t>
            </a:r>
          </a:p>
          <a:p>
            <a:pPr lvl="1">
              <a:lnSpc>
                <a:spcPct val="80000"/>
              </a:lnSpc>
            </a:pPr>
            <a:r>
              <a:rPr lang="en-US" alt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clinical governance</a:t>
            </a:r>
            <a:endParaRPr lang="en-US" altLang="ar-SA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024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190005" y="38100"/>
            <a:ext cx="11839699" cy="8382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Policy Implications of Assessing Health Governance</a:t>
            </a:r>
            <a:endParaRPr lang="en-US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87828" y="1733797"/>
            <a:ext cx="10943112" cy="439236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Raises awareness among policymakers about   governance as a function of the health system </a:t>
            </a:r>
          </a:p>
          <a:p>
            <a:r>
              <a:rPr lang="en-US" alt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Provides an avenue for debate on a subject that is often ‘pushed under the carpet’ </a:t>
            </a:r>
          </a:p>
          <a:p>
            <a:r>
              <a:rPr lang="en-US" alt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Assesses each governance principle and allows  developing interventions to address them </a:t>
            </a:r>
          </a:p>
          <a:p>
            <a:r>
              <a:rPr lang="en-US" alt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Governance issues identified at three levels,  allowing for measures at each </a:t>
            </a:r>
          </a:p>
          <a:p>
            <a:r>
              <a:rPr lang="en-US" alt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Improving health governance requires political commitment as well as financial resources  </a:t>
            </a:r>
            <a:endParaRPr lang="en-US" alt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125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2235200" y="38100"/>
            <a:ext cx="7924800" cy="8382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Questions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3810000" y="1638300"/>
            <a:ext cx="457200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4B5436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BBC8B0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BBC8B0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BBC8B0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BBC8B0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BBC8B0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BBC8B0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BBC8B0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BBC8B0"/>
                </a:solidFill>
                <a:latin typeface="Arial" charset="0"/>
              </a:defRPr>
            </a:lvl9pPr>
          </a:lstStyle>
          <a:p>
            <a:pPr algn="ctr"/>
            <a:r>
              <a:rPr lang="en-US" sz="22000" dirty="0" smtClean="0">
                <a:solidFill>
                  <a:srgbClr val="0084BD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en-US" sz="22000" dirty="0">
              <a:solidFill>
                <a:srgbClr val="0084BD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79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2235200" y="38100"/>
            <a:ext cx="7924800" cy="838200"/>
          </a:xfrm>
        </p:spPr>
        <p:txBody>
          <a:bodyPr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Governance Defined </a:t>
            </a:r>
            <a:endParaRPr lang="en-US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sz="quarter" idx="1"/>
          </p:nvPr>
        </p:nvSpPr>
        <p:spPr>
          <a:xfrm>
            <a:off x="575952" y="1613064"/>
            <a:ext cx="10966863" cy="4538354"/>
          </a:xfrm>
        </p:spPr>
        <p:txBody>
          <a:bodyPr>
            <a:normAutofit/>
          </a:bodyPr>
          <a:lstStyle/>
          <a:p>
            <a:r>
              <a:rPr lang="en-US" altLang="ar-SA" sz="36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The exercise of political, economic and administrative authority in the management of a country’s affairs at all levels. </a:t>
            </a:r>
          </a:p>
          <a:p>
            <a:r>
              <a:rPr lang="en-US" altLang="ar-SA" sz="36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Comprises complex mechanisms, processes and institutions through which citizens and groups articulate their interests, mediate their differences and exercise their legal rights and obligations </a:t>
            </a:r>
            <a:endParaRPr lang="en-US" altLang="ar-SA" sz="36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65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2235200" y="38100"/>
            <a:ext cx="7924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Frameworks for the Analysis of Governance </a:t>
            </a:r>
            <a:endParaRPr lang="en-US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87828" y="1600200"/>
            <a:ext cx="1099061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ar-S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WHO’s domains of stewardship; </a:t>
            </a:r>
          </a:p>
          <a:p>
            <a:r>
              <a:rPr lang="en-US" altLang="ar-S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PAHO’s Essential Public Health Functions;</a:t>
            </a:r>
          </a:p>
          <a:p>
            <a:r>
              <a:rPr lang="en-US" altLang="ar-S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World Bank’s six Basic Aspects of Governance; </a:t>
            </a:r>
          </a:p>
          <a:p>
            <a:r>
              <a:rPr lang="en-US" altLang="ar-S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UNDP’s Principles of Good Governance </a:t>
            </a:r>
            <a:endParaRPr lang="en-US" altLang="ar-S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48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2235200" y="38100"/>
            <a:ext cx="7924800" cy="8382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WHO’s Domains of Stewardship </a:t>
            </a:r>
            <a:endParaRPr lang="en-US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87828" y="1600200"/>
            <a:ext cx="1094311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Generation of intelligence  </a:t>
            </a:r>
          </a:p>
          <a:p>
            <a:r>
              <a:rPr lang="en-US" alt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Formulating strategic policy direction  </a:t>
            </a:r>
          </a:p>
          <a:p>
            <a:r>
              <a:rPr lang="en-US" alt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Ensuring tools for implementation: powers, incentives and sanctions </a:t>
            </a:r>
          </a:p>
          <a:p>
            <a:r>
              <a:rPr lang="en-US" alt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Building coalition / building partnership </a:t>
            </a:r>
          </a:p>
          <a:p>
            <a:r>
              <a:rPr lang="en-US" alt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Ensuring a fit between policy objectives and organizational structure and culture </a:t>
            </a:r>
          </a:p>
          <a:p>
            <a:r>
              <a:rPr lang="en-US" alt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Ensuring accountability </a:t>
            </a:r>
            <a:endParaRPr lang="en-US" alt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337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2235200" y="38100"/>
            <a:ext cx="7924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PAHO’s Essential Public Health Functions </a:t>
            </a:r>
            <a:endParaRPr lang="en-US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87828" y="1600200"/>
            <a:ext cx="10943112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Monitoring evaluation and analysis of the health situation </a:t>
            </a:r>
          </a:p>
          <a:p>
            <a:pPr>
              <a:lnSpc>
                <a:spcPct val="80000"/>
              </a:lnSpc>
            </a:pPr>
            <a:r>
              <a:rPr lang="en-US" alt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Public health surveillance, research and control of risks </a:t>
            </a:r>
          </a:p>
          <a:p>
            <a:pPr>
              <a:lnSpc>
                <a:spcPct val="80000"/>
              </a:lnSpc>
            </a:pPr>
            <a:r>
              <a:rPr lang="en-US" alt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Health promotion</a:t>
            </a:r>
          </a:p>
          <a:p>
            <a:pPr>
              <a:lnSpc>
                <a:spcPct val="80000"/>
              </a:lnSpc>
            </a:pPr>
            <a:r>
              <a:rPr lang="en-US" alt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 participation in health</a:t>
            </a:r>
          </a:p>
          <a:p>
            <a:pPr>
              <a:lnSpc>
                <a:spcPct val="80000"/>
              </a:lnSpc>
            </a:pPr>
            <a:r>
              <a:rPr lang="en-US" alt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Policies and institutional capacity for planning and management </a:t>
            </a:r>
          </a:p>
          <a:p>
            <a:pPr>
              <a:lnSpc>
                <a:spcPct val="80000"/>
              </a:lnSpc>
            </a:pPr>
            <a:r>
              <a:rPr lang="en-US" alt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Strengthening institutional capacity for regulation and enforcement </a:t>
            </a:r>
          </a:p>
          <a:p>
            <a:pPr>
              <a:lnSpc>
                <a:spcPct val="80000"/>
              </a:lnSpc>
            </a:pPr>
            <a:r>
              <a:rPr lang="en-US" alt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Evaluation and promotion of equitable access to health services</a:t>
            </a:r>
          </a:p>
          <a:p>
            <a:pPr>
              <a:lnSpc>
                <a:spcPct val="80000"/>
              </a:lnSpc>
            </a:pPr>
            <a:r>
              <a:rPr lang="en-US" alt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Human resource development and training </a:t>
            </a:r>
          </a:p>
          <a:p>
            <a:pPr>
              <a:lnSpc>
                <a:spcPct val="80000"/>
              </a:lnSpc>
            </a:pPr>
            <a:r>
              <a:rPr lang="en-US" alt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Quality assurance in personal and population-based health services</a:t>
            </a:r>
          </a:p>
          <a:p>
            <a:pPr>
              <a:lnSpc>
                <a:spcPct val="80000"/>
              </a:lnSpc>
            </a:pPr>
            <a:r>
              <a:rPr lang="en-US" alt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in public health</a:t>
            </a:r>
          </a:p>
          <a:p>
            <a:pPr>
              <a:lnSpc>
                <a:spcPct val="80000"/>
              </a:lnSpc>
            </a:pPr>
            <a:r>
              <a:rPr lang="en-US" alt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Reducing impact of emergencies and disasters on health </a:t>
            </a:r>
            <a:endParaRPr lang="en-US" alt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56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2235200" y="38100"/>
            <a:ext cx="7924800" cy="8382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World Bank’s Governance Indicators</a:t>
            </a:r>
            <a:endParaRPr lang="en-US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87828" y="1600200"/>
            <a:ext cx="1094311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 by which those in authority are selected and replaced</a:t>
            </a:r>
          </a:p>
          <a:p>
            <a:pPr lvl="1">
              <a:lnSpc>
                <a:spcPct val="80000"/>
              </a:lnSpc>
            </a:pPr>
            <a:r>
              <a:rPr lang="en-US" altLang="ar-S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Voice and Accountability</a:t>
            </a:r>
          </a:p>
          <a:p>
            <a:pPr lvl="1">
              <a:lnSpc>
                <a:spcPct val="80000"/>
              </a:lnSpc>
            </a:pPr>
            <a:r>
              <a:rPr lang="en-US" altLang="ar-S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Political Instability and Violence</a:t>
            </a:r>
          </a:p>
          <a:p>
            <a:pPr>
              <a:lnSpc>
                <a:spcPct val="80000"/>
              </a:lnSpc>
            </a:pPr>
            <a:r>
              <a:rPr lang="en-US" alt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Ability of the government to formulate and implement sound policies</a:t>
            </a:r>
          </a:p>
          <a:p>
            <a:pPr lvl="1">
              <a:lnSpc>
                <a:spcPct val="80000"/>
              </a:lnSpc>
            </a:pPr>
            <a:r>
              <a:rPr lang="en-US" altLang="ar-S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Government Effectiveness</a:t>
            </a:r>
          </a:p>
          <a:p>
            <a:pPr lvl="1">
              <a:lnSpc>
                <a:spcPct val="80000"/>
              </a:lnSpc>
            </a:pPr>
            <a:r>
              <a:rPr lang="en-US" altLang="ar-S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Regulatory Burden</a:t>
            </a:r>
          </a:p>
          <a:p>
            <a:pPr>
              <a:lnSpc>
                <a:spcPct val="80000"/>
              </a:lnSpc>
            </a:pPr>
            <a:r>
              <a:rPr lang="en-US" alt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Respect of citizens and the state for institutions which govern their interaction  </a:t>
            </a:r>
          </a:p>
          <a:p>
            <a:pPr lvl="1">
              <a:lnSpc>
                <a:spcPct val="80000"/>
              </a:lnSpc>
            </a:pPr>
            <a:r>
              <a:rPr lang="en-US" altLang="ar-S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Rule of Law </a:t>
            </a:r>
          </a:p>
          <a:p>
            <a:pPr lvl="1">
              <a:lnSpc>
                <a:spcPct val="80000"/>
              </a:lnSpc>
            </a:pPr>
            <a:r>
              <a:rPr lang="en-US" altLang="ar-S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Graft (control of corruption)</a:t>
            </a:r>
            <a:endParaRPr lang="en-US" alt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9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587828" y="38100"/>
            <a:ext cx="10943112" cy="8382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UNDP’s Five Principles of Good Governance </a:t>
            </a:r>
            <a:endParaRPr lang="en-US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Group 13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7639926"/>
              </p:ext>
            </p:extLst>
          </p:nvPr>
        </p:nvGraphicFramePr>
        <p:xfrm>
          <a:off x="660069" y="1797118"/>
          <a:ext cx="10870871" cy="4640143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483149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0393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3346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indent="-7938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indent="-238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indent="-762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indent="-1460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Principles</a:t>
                      </a:r>
                      <a:endParaRPr kumimoji="0" lang="en-US" altLang="ar-SA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solidFill>
                      <a:srgbClr val="0084B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indent="-7938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indent="-238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indent="-762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indent="-1460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Thematic areas</a:t>
                      </a:r>
                      <a:endParaRPr kumimoji="0" lang="en-US" altLang="ar-SA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solidFill>
                      <a:srgbClr val="0084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495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indent="-7938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indent="-238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indent="-762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indent="-1460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Legitimacy and voice</a:t>
                      </a:r>
                      <a:endParaRPr kumimoji="0" lang="en-US" altLang="ar-S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indent="-7938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indent="-238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indent="-762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indent="-1460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alt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Participation</a:t>
                      </a:r>
                      <a:endParaRPr kumimoji="0" lang="en-US" altLang="ar-SA" sz="240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alt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Consensus </a:t>
                      </a:r>
                      <a:r>
                        <a:rPr kumimoji="0" lang="en-US" alt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orientation</a:t>
                      </a:r>
                      <a:endParaRPr kumimoji="0" lang="en-US" altLang="ar-SA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9849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indent="-7938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indent="-238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indent="-762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indent="-1460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Direction</a:t>
                      </a:r>
                      <a:endParaRPr kumimoji="0" lang="en-US" altLang="ar-S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indent="-7938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indent="-238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indent="-762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indent="-1460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alt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Strategic </a:t>
                      </a:r>
                      <a:r>
                        <a:rPr kumimoji="0" lang="en-US" alt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vision</a:t>
                      </a:r>
                      <a:endParaRPr kumimoji="0" lang="en-US" altLang="ar-S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495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indent="-7938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indent="-238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indent="-762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indent="-1460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Performance</a:t>
                      </a:r>
                      <a:endParaRPr kumimoji="0" lang="en-US" altLang="ar-S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indent="-7938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indent="-238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indent="-762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indent="-1460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alt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Responsiveness</a:t>
                      </a:r>
                      <a:endParaRPr kumimoji="0" lang="en-US" altLang="ar-SA" sz="240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alt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Effectiveness </a:t>
                      </a:r>
                      <a:r>
                        <a:rPr kumimoji="0" lang="en-US" alt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and efficiency</a:t>
                      </a:r>
                      <a:endParaRPr kumimoji="0" lang="en-US" altLang="ar-SA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495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indent="-7938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indent="-238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indent="-762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indent="-1460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Accountability</a:t>
                      </a:r>
                      <a:endParaRPr kumimoji="0" lang="en-US" altLang="ar-S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indent="-7938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indent="-238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indent="-762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indent="-1460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alt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Accountability  </a:t>
                      </a:r>
                      <a:endParaRPr kumimoji="0" lang="en-US" altLang="ar-SA" sz="240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alt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Transparency</a:t>
                      </a:r>
                      <a:endParaRPr kumimoji="0" lang="en-US" altLang="ar-SA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8495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indent="-7938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indent="-238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indent="-762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indent="-1460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Fairness</a:t>
                      </a:r>
                      <a:endParaRPr kumimoji="0" lang="en-US" altLang="ar-S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indent="-7938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indent="-238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indent="-762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indent="-1460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indent="-1460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alt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Equity </a:t>
                      </a:r>
                      <a:r>
                        <a:rPr kumimoji="0" lang="en-US" alt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and inclusiveness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alt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Rule </a:t>
                      </a:r>
                      <a:r>
                        <a:rPr kumimoji="0" lang="en-US" alt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 law</a:t>
                      </a:r>
                      <a:endParaRPr kumimoji="0" lang="en-US" altLang="ar-S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141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587828" y="38100"/>
            <a:ext cx="10943112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Contemporary Issues in the Governance of Health Systems</a:t>
            </a:r>
            <a:endParaRPr lang="en-US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87828" y="1600200"/>
            <a:ext cx="1094311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Role of the state vs. the market in health</a:t>
            </a:r>
          </a:p>
          <a:p>
            <a:r>
              <a:rPr lang="en-US" alt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Role of the ministries of health vs. other state ministries </a:t>
            </a:r>
          </a:p>
          <a:p>
            <a:r>
              <a:rPr lang="en-US" alt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Actors in Governance – public sector, civil society and the private sector </a:t>
            </a:r>
          </a:p>
          <a:p>
            <a:r>
              <a:rPr lang="en-US" alt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Static vs. dynamic health systems</a:t>
            </a:r>
          </a:p>
          <a:p>
            <a:r>
              <a:rPr lang="en-US" alt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Health Reform vs. Human Rights-based approach to health</a:t>
            </a:r>
            <a:r>
              <a:rPr lang="en-US" altLang="ar-S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ar-S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501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587828" y="38100"/>
            <a:ext cx="10943112" cy="8382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Why the term –”Governance”?</a:t>
            </a:r>
            <a:endParaRPr lang="en-US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87828" y="1864426"/>
            <a:ext cx="10943112" cy="42617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Governance is better understood by those  within the health system and those outside; </a:t>
            </a:r>
          </a:p>
          <a:p>
            <a:r>
              <a:rPr lang="en-US" alt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development agencies have delineated the principles of governance that are well understood  </a:t>
            </a:r>
          </a:p>
          <a:p>
            <a:r>
              <a:rPr lang="en-US" alt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Performance of the health system is dependent on overall governance of a country </a:t>
            </a:r>
            <a:endParaRPr lang="en-US" altLang="ar-S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273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1167</Words>
  <Application>Microsoft Office PowerPoint</Application>
  <PresentationFormat>Custom</PresentationFormat>
  <Paragraphs>190</Paragraphs>
  <Slides>18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International and National Health Care System and Polices in Public Health</vt:lpstr>
      <vt:lpstr>Governance Defined </vt:lpstr>
      <vt:lpstr>Frameworks for the Analysis of Governance </vt:lpstr>
      <vt:lpstr>WHO’s Domains of Stewardship </vt:lpstr>
      <vt:lpstr>PAHO’s Essential Public Health Functions </vt:lpstr>
      <vt:lpstr>World Bank’s Governance Indicators</vt:lpstr>
      <vt:lpstr>UNDP’s Five Principles of Good Governance </vt:lpstr>
      <vt:lpstr>Contemporary Issues in the Governance of Health Systems</vt:lpstr>
      <vt:lpstr>Why the term –”Governance”?</vt:lpstr>
      <vt:lpstr>Health Governance Principles </vt:lpstr>
      <vt:lpstr>Health Governance Analytical Framework </vt:lpstr>
      <vt:lpstr>Analytical Framework for Assessing Strategic Vision</vt:lpstr>
      <vt:lpstr>Data Collection and Sources of Information</vt:lpstr>
      <vt:lpstr>Applying the Health Governance Framework in a Country Setting </vt:lpstr>
      <vt:lpstr>Health governance map of Pakistan – Weaknesses</vt:lpstr>
      <vt:lpstr>Appraisal of the Framework</vt:lpstr>
      <vt:lpstr>Policy Implications of Assessing Health Governance</vt:lpstr>
      <vt:lpstr>Questions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OSamarkandi</dc:creator>
  <cp:lastModifiedBy>User</cp:lastModifiedBy>
  <cp:revision>36</cp:revision>
  <dcterms:created xsi:type="dcterms:W3CDTF">2017-03-15T21:22:10Z</dcterms:created>
  <dcterms:modified xsi:type="dcterms:W3CDTF">2017-09-18T09:40:03Z</dcterms:modified>
</cp:coreProperties>
</file>