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9" r:id="rId6"/>
    <p:sldId id="280" r:id="rId7"/>
    <p:sldId id="281" r:id="rId8"/>
    <p:sldId id="260" r:id="rId9"/>
    <p:sldId id="261" r:id="rId10"/>
    <p:sldId id="262" r:id="rId11"/>
    <p:sldId id="263" r:id="rId12"/>
    <p:sldId id="282" r:id="rId13"/>
    <p:sldId id="285" r:id="rId14"/>
    <p:sldId id="286" r:id="rId15"/>
    <p:sldId id="283" r:id="rId16"/>
    <p:sldId id="284" r:id="rId17"/>
    <p:sldId id="264" r:id="rId18"/>
    <p:sldId id="267" r:id="rId19"/>
    <p:sldId id="268" r:id="rId20"/>
    <p:sldId id="269" r:id="rId21"/>
    <p:sldId id="270" r:id="rId22"/>
    <p:sldId id="271" r:id="rId23"/>
    <p:sldId id="272" r:id="rId24"/>
    <p:sldId id="273" r:id="rId25"/>
    <p:sldId id="274" r:id="rId26"/>
    <p:sldId id="275" r:id="rId27"/>
    <p:sldId id="276"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618" y="9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20904-C300-487C-89EC-A44890BCEF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6F033-F79C-48EE-BFE1-402D691FCA05}" type="datetimeFigureOut">
              <a:rPr lang="en-US" smtClean="0"/>
              <a:pPr/>
              <a:t>11/21/2015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4F20904-C300-487C-89EC-A44890BCEF1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876F033-F79C-48EE-BFE1-402D691FCA05}" type="datetimeFigureOut">
              <a:rPr lang="en-US" smtClean="0"/>
              <a:pPr/>
              <a:t>11/21/2015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F20904-C300-487C-89EC-A44890BCEF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harmaquality.com/Media/PublicationsArticle/2009_07_pp03_02.jpg"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2.imimg.com/data2/ST/AM/MY-/744759-250x250.jp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Methods of tablet manufacturing</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57200" y="457200"/>
            <a:ext cx="8153400" cy="3495675"/>
          </a:xfrm>
          <a:prstGeom prst="rect">
            <a:avLst/>
          </a:prstGeom>
          <a:noFill/>
          <a:ln w="9525">
            <a:noFill/>
            <a:miter lim="800000"/>
            <a:headEnd/>
            <a:tailEnd/>
          </a:ln>
          <a:effectLst/>
        </p:spPr>
      </p:pic>
      <p:sp>
        <p:nvSpPr>
          <p:cNvPr id="3" name="Rounded Rectangle 2"/>
          <p:cNvSpPr/>
          <p:nvPr/>
        </p:nvSpPr>
        <p:spPr>
          <a:xfrm>
            <a:off x="6705600" y="3276600"/>
            <a:ext cx="19050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23900" y="533399"/>
            <a:ext cx="7696200" cy="5715001"/>
          </a:xfrm>
          <a:prstGeom prst="rect">
            <a:avLst/>
          </a:prstGeom>
          <a:noFill/>
          <a:ln w="9525">
            <a:noFill/>
            <a:miter lim="800000"/>
            <a:headEnd/>
            <a:tailEnd/>
          </a:ln>
          <a:effectLst/>
        </p:spPr>
      </p:pic>
      <p:sp>
        <p:nvSpPr>
          <p:cNvPr id="4" name="Rectangle 3"/>
          <p:cNvSpPr/>
          <p:nvPr/>
        </p:nvSpPr>
        <p:spPr>
          <a:xfrm>
            <a:off x="7620000" y="3657600"/>
            <a:ext cx="1143000" cy="266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3" name="Picture 3"/>
          <p:cNvPicPr>
            <a:picLocks noChangeAspect="1" noChangeArrowheads="1"/>
          </p:cNvPicPr>
          <p:nvPr/>
        </p:nvPicPr>
        <p:blipFill>
          <a:blip r:embed="rId3"/>
          <a:srcRect/>
          <a:stretch>
            <a:fillRect/>
          </a:stretch>
        </p:blipFill>
        <p:spPr bwMode="auto">
          <a:xfrm>
            <a:off x="685800" y="4038600"/>
            <a:ext cx="7696200" cy="2314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down)">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772400" cy="4585871"/>
          </a:xfrm>
          <a:prstGeom prst="rect">
            <a:avLst/>
          </a:prstGeom>
        </p:spPr>
        <p:txBody>
          <a:bodyPr wrap="square">
            <a:spAutoFit/>
          </a:bodyPr>
          <a:lstStyle/>
          <a:p>
            <a:r>
              <a:rPr lang="en-US" sz="3200" i="1" dirty="0" smtClean="0">
                <a:latin typeface="Times New Roman" pitchFamily="18" charset="0"/>
                <a:cs typeface="Times New Roman" pitchFamily="18" charset="0"/>
              </a:rPr>
              <a:t>Granulation</a:t>
            </a:r>
          </a:p>
          <a:p>
            <a:endParaRPr lang="en-US" sz="28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Reasons for Granulation</a:t>
            </a:r>
          </a:p>
          <a:p>
            <a:r>
              <a:rPr lang="en-US" sz="2000" dirty="0" smtClean="0">
                <a:latin typeface="Times New Roman" pitchFamily="18" charset="0"/>
                <a:cs typeface="Times New Roman" pitchFamily="18" charset="0"/>
              </a:rPr>
              <a:t>1. Render the material free flowing to ensure that tablets with a low and acceptable tablet weight variation can be prepared .</a:t>
            </a:r>
          </a:p>
          <a:p>
            <a:r>
              <a:rPr lang="en-US" sz="2000" dirty="0" smtClean="0">
                <a:latin typeface="Times New Roman" pitchFamily="18" charset="0"/>
                <a:cs typeface="Times New Roman" pitchFamily="18" charset="0"/>
              </a:rPr>
              <a:t>2. </a:t>
            </a:r>
            <a:r>
              <a:rPr lang="en-US" sz="2000" dirty="0" err="1" smtClean="0">
                <a:latin typeface="Times New Roman" pitchFamily="18" charset="0"/>
                <a:cs typeface="Times New Roman" pitchFamily="18" charset="0"/>
              </a:rPr>
              <a:t>Densify</a:t>
            </a:r>
            <a:r>
              <a:rPr lang="en-US" sz="2000" dirty="0" smtClean="0">
                <a:latin typeface="Times New Roman" pitchFamily="18" charset="0"/>
                <a:cs typeface="Times New Roman" pitchFamily="18" charset="0"/>
              </a:rPr>
              <a:t> the material (to increase the bulk density of powder mixture so the required volume of powder can be filled into the die) .</a:t>
            </a:r>
          </a:p>
          <a:p>
            <a:r>
              <a:rPr lang="en-US" sz="2000" dirty="0" smtClean="0">
                <a:latin typeface="Times New Roman" pitchFamily="18" charset="0"/>
                <a:cs typeface="Times New Roman" pitchFamily="18" charset="0"/>
              </a:rPr>
              <a:t>3. Prepare uniform mixtures that do not separate  to improve mixing homogeneity and reduce segregation.</a:t>
            </a:r>
          </a:p>
          <a:p>
            <a:r>
              <a:rPr lang="en-US" sz="2000" dirty="0" smtClean="0">
                <a:latin typeface="Times New Roman" pitchFamily="18" charset="0"/>
                <a:cs typeface="Times New Roman" pitchFamily="18" charset="0"/>
              </a:rPr>
              <a:t>4. Improve the compression characteristics </a:t>
            </a:r>
            <a:r>
              <a:rPr lang="en-US" sz="2000" smtClean="0">
                <a:latin typeface="Times New Roman" pitchFamily="18" charset="0"/>
                <a:cs typeface="Times New Roman" pitchFamily="18" charset="0"/>
              </a:rPr>
              <a:t>of the drug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5. Control the rate of the drug release .</a:t>
            </a:r>
          </a:p>
          <a:p>
            <a:r>
              <a:rPr lang="en-US" sz="2000" dirty="0" smtClean="0">
                <a:latin typeface="Times New Roman" pitchFamily="18" charset="0"/>
                <a:cs typeface="Times New Roman" pitchFamily="18" charset="0"/>
              </a:rPr>
              <a:t>6. Reduce dust .</a:t>
            </a:r>
          </a:p>
          <a:p>
            <a:r>
              <a:rPr lang="en-US" sz="2000" dirty="0" smtClean="0">
                <a:latin typeface="Times New Roman" pitchFamily="18" charset="0"/>
                <a:cs typeface="Times New Roman" pitchFamily="18" charset="0"/>
              </a:rPr>
              <a:t>7. Improve the appearance of the tablet </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457200"/>
            <a:ext cx="8218487" cy="5867400"/>
          </a:xfrm>
          <a:prstGeom prst="rect">
            <a:avLst/>
          </a:prstGeom>
        </p:spPr>
        <p:txBody>
          <a:bodyPr/>
          <a:lstStyle/>
          <a:p>
            <a:pPr marL="265176" marR="0" lvl="0" indent="-265176" algn="l" defTabSz="914400" rtl="0" eaLnBrk="1" fontAlgn="auto" latinLnBrk="0" hangingPunct="1">
              <a:lnSpc>
                <a:spcPct val="80000"/>
              </a:lnSpc>
              <a:spcBef>
                <a:spcPts val="250"/>
              </a:spcBef>
              <a:spcAft>
                <a:spcPts val="0"/>
              </a:spcAft>
              <a:buClr>
                <a:schemeClr val="accent1"/>
              </a:buClr>
              <a:buSzPct val="80000"/>
              <a:buFont typeface="Wingdings 2"/>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Dry Granulation</a:t>
            </a:r>
          </a:p>
          <a:p>
            <a:pPr marL="265176" marR="0" lvl="0" indent="-265176" algn="l" defTabSz="914400" rtl="0" eaLnBrk="1" fontAlgn="auto" latinLnBrk="0" hangingPunct="1">
              <a:lnSpc>
                <a:spcPct val="200000"/>
              </a:lnSpc>
              <a:spcBef>
                <a:spcPts val="250"/>
              </a:spcBef>
              <a:spcAft>
                <a:spcPts val="0"/>
              </a:spcAft>
              <a:buClr>
                <a:schemeClr val="accent1"/>
              </a:buClr>
              <a:buSzPct val="80000"/>
              <a:buFont typeface="Wingdings 2"/>
              <a:buChar char=""/>
              <a:tabLst/>
              <a:defRPr/>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When tablet ingredients are sensitive to moisture or are unable to withstand elevated temperatures during drying, and when the tablet ingredients have sufficient inherent binding or cohesive properties, slugging may be used to form granules. </a:t>
            </a:r>
          </a:p>
          <a:p>
            <a:pPr marL="265176" marR="0" lvl="0" indent="-265176" algn="l" defTabSz="914400" rtl="0" eaLnBrk="1" fontAlgn="auto" latinLnBrk="0" hangingPunct="1">
              <a:lnSpc>
                <a:spcPct val="200000"/>
              </a:lnSpc>
              <a:spcBef>
                <a:spcPts val="250"/>
              </a:spcBef>
              <a:spcAft>
                <a:spcPts val="0"/>
              </a:spcAft>
              <a:buClr>
                <a:schemeClr val="accent1"/>
              </a:buClr>
              <a:buSzPct val="80000"/>
              <a:buFontTx/>
              <a:buNone/>
              <a:tabLst/>
              <a:defRPr/>
            </a:pPr>
            <a:endPar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265176" marR="0" lvl="0" indent="-265176" algn="l" defTabSz="914400" rtl="0" eaLnBrk="1" fontAlgn="auto" latinLnBrk="0" hangingPunct="1">
              <a:lnSpc>
                <a:spcPct val="200000"/>
              </a:lnSpc>
              <a:spcBef>
                <a:spcPts val="250"/>
              </a:spcBef>
              <a:spcAft>
                <a:spcPts val="0"/>
              </a:spcAft>
              <a:buClr>
                <a:schemeClr val="accent1"/>
              </a:buClr>
              <a:buSzPct val="80000"/>
              <a:buFont typeface="Wingdings 2"/>
              <a:buChar char=""/>
              <a:tabLst/>
              <a:defRPr/>
            </a:pPr>
            <a:r>
              <a:rPr kumimoji="0" lang="en-US" sz="200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This method is referred to as dry granulation, pre compression or double-compression. It eliminates a number of steps but still includes weighing, mixing, slugging, dry screening, lubrication and compression. </a:t>
            </a:r>
            <a:endParaRPr kumimoji="0" lang="en-US" sz="200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09600" y="609600"/>
            <a:ext cx="8002587" cy="5867400"/>
          </a:xfrm>
          <a:prstGeom prst="rect">
            <a:avLst/>
          </a:prstGeom>
        </p:spPr>
        <p:txBody>
          <a:bodyPr/>
          <a:lstStyle/>
          <a:p>
            <a:pPr marL="265176" marR="0" lvl="0" indent="-265176" algn="l" defTabSz="914400" rtl="0" eaLnBrk="1" fontAlgn="auto" latinLnBrk="0" hangingPunct="1">
              <a:lnSpc>
                <a:spcPct val="150000"/>
              </a:lnSpc>
              <a:spcBef>
                <a:spcPts val="250"/>
              </a:spcBef>
              <a:spcAft>
                <a:spcPts val="0"/>
              </a:spcAft>
              <a:buClr>
                <a:schemeClr val="accent1"/>
              </a:buClr>
              <a:buSzPct val="80000"/>
              <a:buFont typeface="Wingdings 2"/>
              <a:buChar char=""/>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active ingredient, </a:t>
            </a:r>
            <a:r>
              <a:rPr kumimoji="0" lang="en-US"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diluent</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(if one is required) and part of the lubricant are blended. One of the constituents, either the active ingredient or the </a:t>
            </a:r>
            <a:r>
              <a:rPr kumimoji="0" lang="en-US"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diluent</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must have cohesive properties. Powdered material contains a considerable amount of air; under pressure this air is expelled and a fairly dense piece is formed. The</a:t>
            </a:r>
            <a:r>
              <a:rPr kumimoji="0" lang="en-US"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more time allowed for this air to escape, the better the tablet or slug </a:t>
            </a:r>
          </a:p>
          <a:p>
            <a:pPr marL="265176" marR="0" lvl="0" indent="-265176" algn="l" defTabSz="914400" rtl="0" eaLnBrk="1" fontAlgn="auto" latinLnBrk="0" hangingPunct="1">
              <a:lnSpc>
                <a:spcPct val="250000"/>
              </a:lnSpc>
              <a:spcBef>
                <a:spcPts val="250"/>
              </a:spcBef>
              <a:spcAft>
                <a:spcPts val="0"/>
              </a:spcAft>
              <a:buClr>
                <a:schemeClr val="accent1"/>
              </a:buClr>
              <a:buSzPct val="80000"/>
              <a:buFont typeface="Wingdings 2"/>
              <a:buChar char=""/>
              <a:tabLst/>
              <a:defRPr/>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3"/>
          <p:cNvSpPr txBox="1">
            <a:spLocks noChangeArrowheads="1"/>
          </p:cNvSpPr>
          <p:nvPr/>
        </p:nvSpPr>
        <p:spPr>
          <a:xfrm>
            <a:off x="457200" y="3124200"/>
            <a:ext cx="8218487" cy="1636713"/>
          </a:xfrm>
          <a:prstGeom prst="rect">
            <a:avLst/>
          </a:prstGeom>
        </p:spPr>
        <p:txBody>
          <a:bodyPr/>
          <a:lstStyle/>
          <a:p>
            <a:pPr marL="265176" marR="0" lvl="0" indent="-265176" algn="l" defTabSz="914400" rtl="0" eaLnBrk="1" fontAlgn="auto" latinLnBrk="0" hangingPunct="1">
              <a:lnSpc>
                <a:spcPct val="150000"/>
              </a:lnSpc>
              <a:spcBef>
                <a:spcPts val="250"/>
              </a:spcBef>
              <a:spcAft>
                <a:spcPts val="0"/>
              </a:spcAft>
              <a:buClr>
                <a:schemeClr val="accent1"/>
              </a:buClr>
              <a:buSzPct val="80000"/>
              <a:buFont typeface="Wingdings 2"/>
              <a:buChar char=""/>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compressed slugs are comminuted through the desirable mesh screen either by hand, or for larger quantities through the comminuting mill.</a:t>
            </a:r>
          </a:p>
          <a:p>
            <a:pPr marL="265176" marR="0" lvl="0" indent="-265176" algn="l" defTabSz="914400" rtl="0" eaLnBrk="1" fontAlgn="auto" latinLnBrk="0" hangingPunct="1">
              <a:lnSpc>
                <a:spcPct val="150000"/>
              </a:lnSpc>
              <a:spcBef>
                <a:spcPts val="250"/>
              </a:spcBef>
              <a:spcAft>
                <a:spcPts val="0"/>
              </a:spcAft>
              <a:buClr>
                <a:schemeClr val="accent1"/>
              </a:buClr>
              <a:buSzPct val="80000"/>
              <a:buFont typeface="Wingdings 2"/>
              <a:buChar char=""/>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The lubricant remaining is added to the granulation, blended gently and the material is compressed into tablets.</a:t>
            </a:r>
          </a:p>
          <a:p>
            <a:pPr marL="265176" marR="0" lvl="0" indent="-265176" algn="l" defTabSz="914400" rtl="0" eaLnBrk="1" fontAlgn="auto" latinLnBrk="0" hangingPunct="1">
              <a:lnSpc>
                <a:spcPct val="150000"/>
              </a:lnSpc>
              <a:spcBef>
                <a:spcPts val="250"/>
              </a:spcBef>
              <a:spcAft>
                <a:spcPts val="0"/>
              </a:spcAft>
              <a:buClr>
                <a:schemeClr val="accent1"/>
              </a:buClr>
              <a:buSzPct val="80000"/>
              <a:buFont typeface="Wingdings 2"/>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Aspirin is a good example where slugging is satisfactory. </a:t>
            </a:r>
            <a:endParaRPr kumimoji="0" lang="en-US"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4154984"/>
          </a:xfrm>
          <a:prstGeom prst="rect">
            <a:avLst/>
          </a:prstGeom>
        </p:spPr>
        <p:txBody>
          <a:bodyPr wrap="square">
            <a:spAutoFit/>
          </a:bodyPr>
          <a:lstStyle/>
          <a:p>
            <a:r>
              <a:rPr lang="en-US" sz="2400" b="1" dirty="0" smtClean="0">
                <a:latin typeface="Times New Roman" pitchFamily="18" charset="0"/>
                <a:cs typeface="Times New Roman" pitchFamily="18" charset="0"/>
              </a:rPr>
              <a:t>Tablet Produced by Compression Granulation (Dry Granulation):</a:t>
            </a:r>
          </a:p>
          <a:p>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Advantage:</a:t>
            </a: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1) Avoid exposure of the powder to </a:t>
            </a:r>
            <a:r>
              <a:rPr lang="en-US" sz="2400" dirty="0" smtClean="0">
                <a:latin typeface="Times New Roman" pitchFamily="18" charset="0"/>
                <a:cs typeface="Times New Roman" pitchFamily="18" charset="0"/>
              </a:rPr>
              <a:t>moisture and heat.</a:t>
            </a: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2) Used for powders of very low </a:t>
            </a:r>
            <a:r>
              <a:rPr lang="en-US" sz="2400" dirty="0" smtClean="0">
                <a:latin typeface="Times New Roman" pitchFamily="18" charset="0"/>
                <a:cs typeface="Times New Roman" pitchFamily="18" charset="0"/>
              </a:rPr>
              <a:t>bulk density to </a:t>
            </a:r>
            <a:r>
              <a:rPr lang="en-US" sz="2400" b="1" dirty="0" smtClean="0">
                <a:latin typeface="Times New Roman" pitchFamily="18" charset="0"/>
                <a:cs typeface="Times New Roman" pitchFamily="18" charset="0"/>
              </a:rPr>
              <a:t>↑ their bulk density.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Disadvantages:</a:t>
            </a:r>
          </a:p>
          <a:p>
            <a:r>
              <a:rPr lang="en-US" sz="2400" dirty="0" smtClean="0">
                <a:latin typeface="Times New Roman" pitchFamily="18" charset="0"/>
                <a:cs typeface="Times New Roman" pitchFamily="18" charset="0"/>
              </a:rPr>
              <a:t>– Tablet disintegration and dissolution may be retarded due </a:t>
            </a:r>
            <a:r>
              <a:rPr lang="en-US" sz="2400" smtClean="0">
                <a:latin typeface="Times New Roman" pitchFamily="18" charset="0"/>
                <a:cs typeface="Times New Roman" pitchFamily="18" charset="0"/>
              </a:rPr>
              <a:t>to double lubrication </a:t>
            </a:r>
            <a:r>
              <a:rPr lang="en-US" sz="2400" dirty="0" smtClean="0">
                <a:latin typeface="Times New Roman" pitchFamily="18" charset="0"/>
                <a:cs typeface="Times New Roman" pitchFamily="18" charset="0"/>
              </a:rPr>
              <a:t>and compaction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2554545"/>
          </a:xfrm>
          <a:prstGeom prst="rect">
            <a:avLst/>
          </a:prstGeom>
        </p:spPr>
        <p:txBody>
          <a:bodyPr wrap="square">
            <a:spAutoFit/>
          </a:bodyPr>
          <a:lstStyle/>
          <a:p>
            <a:r>
              <a:rPr lang="en-US" sz="2000" b="1" dirty="0" smtClean="0">
                <a:latin typeface="Times New Roman" pitchFamily="18" charset="0"/>
                <a:cs typeface="Times New Roman" pitchFamily="18" charset="0"/>
              </a:rPr>
              <a:t>Steps of Dry Granulation:</a:t>
            </a:r>
          </a:p>
          <a:p>
            <a:r>
              <a:rPr lang="en-US" sz="2000" dirty="0" smtClean="0">
                <a:latin typeface="Times New Roman" pitchFamily="18" charset="0"/>
                <a:cs typeface="Times New Roman" pitchFamily="18" charset="0"/>
              </a:rPr>
              <a:t>• The blend of finely divided powders is </a:t>
            </a:r>
            <a:r>
              <a:rPr lang="en-US" sz="2000" b="1" dirty="0" smtClean="0">
                <a:latin typeface="Times New Roman" pitchFamily="18" charset="0"/>
                <a:cs typeface="Times New Roman" pitchFamily="18" charset="0"/>
              </a:rPr>
              <a:t>forced into the dies of a large capacity </a:t>
            </a:r>
            <a:r>
              <a:rPr lang="en-US" sz="2000" dirty="0" smtClean="0">
                <a:latin typeface="Times New Roman" pitchFamily="18" charset="0"/>
                <a:cs typeface="Times New Roman" pitchFamily="18" charset="0"/>
              </a:rPr>
              <a:t>tablet press.</a:t>
            </a:r>
          </a:p>
          <a:p>
            <a:r>
              <a:rPr lang="en-US" sz="2000" dirty="0" smtClean="0">
                <a:latin typeface="Times New Roman" pitchFamily="18" charset="0"/>
                <a:cs typeface="Times New Roman" pitchFamily="18" charset="0"/>
              </a:rPr>
              <a:t>• Then, </a:t>
            </a:r>
            <a:r>
              <a:rPr lang="en-US" sz="2000" b="1" dirty="0" smtClean="0">
                <a:latin typeface="Times New Roman" pitchFamily="18" charset="0"/>
                <a:cs typeface="Times New Roman" pitchFamily="18" charset="0"/>
              </a:rPr>
              <a:t>compacted by means of flat faced </a:t>
            </a:r>
            <a:r>
              <a:rPr lang="en-US" sz="2000" dirty="0" smtClean="0">
                <a:latin typeface="Times New Roman" pitchFamily="18" charset="0"/>
                <a:cs typeface="Times New Roman" pitchFamily="18" charset="0"/>
              </a:rPr>
              <a:t>punches </a:t>
            </a:r>
            <a:r>
              <a:rPr lang="en-US" sz="2000" b="1" dirty="0" smtClean="0">
                <a:latin typeface="Times New Roman" pitchFamily="18" charset="0"/>
                <a:cs typeface="Times New Roman" pitchFamily="18" charset="0"/>
              </a:rPr>
              <a:t>(Compacted masses are called slugs and the process is slugging) or roll </a:t>
            </a:r>
            <a:r>
              <a:rPr lang="en-US" sz="2000" dirty="0" smtClean="0">
                <a:latin typeface="Times New Roman" pitchFamily="18" charset="0"/>
                <a:cs typeface="Times New Roman" pitchFamily="18" charset="0"/>
              </a:rPr>
              <a:t>compactor to produce sticks or sheets.</a:t>
            </a:r>
          </a:p>
          <a:p>
            <a:r>
              <a:rPr lang="en-US" sz="2000" dirty="0" smtClean="0">
                <a:latin typeface="Times New Roman" pitchFamily="18" charset="0"/>
                <a:cs typeface="Times New Roman" pitchFamily="18" charset="0"/>
              </a:rPr>
              <a:t>• Slugs or sheets are then </a:t>
            </a:r>
            <a:r>
              <a:rPr lang="en-US" sz="2000" b="1" dirty="0" smtClean="0">
                <a:latin typeface="Times New Roman" pitchFamily="18" charset="0"/>
                <a:cs typeface="Times New Roman" pitchFamily="18" charset="0"/>
              </a:rPr>
              <a:t>milled/screened </a:t>
            </a:r>
            <a:r>
              <a:rPr lang="en-US" sz="2000" dirty="0" smtClean="0">
                <a:latin typeface="Times New Roman" pitchFamily="18" charset="0"/>
                <a:cs typeface="Times New Roman" pitchFamily="18" charset="0"/>
              </a:rPr>
              <a:t>to produce granules </a:t>
            </a:r>
            <a:r>
              <a:rPr lang="en-US" sz="2000" b="1" dirty="0" smtClean="0">
                <a:latin typeface="Times New Roman" pitchFamily="18" charset="0"/>
                <a:cs typeface="Times New Roman" pitchFamily="18" charset="0"/>
              </a:rPr>
              <a:t>(flow more than the original powder mixture).</a:t>
            </a:r>
            <a:endParaRPr lang="en-US" sz="2000" dirty="0">
              <a:latin typeface="Times New Roman" pitchFamily="18" charset="0"/>
              <a:cs typeface="Times New Roman" pitchFamily="18" charset="0"/>
            </a:endParaRPr>
          </a:p>
        </p:txBody>
      </p:sp>
      <p:sp>
        <p:nvSpPr>
          <p:cNvPr id="3" name="Rectangle 2"/>
          <p:cNvSpPr/>
          <p:nvPr/>
        </p:nvSpPr>
        <p:spPr>
          <a:xfrm>
            <a:off x="3502252" y="3244334"/>
            <a:ext cx="2139496" cy="369332"/>
          </a:xfrm>
          <a:prstGeom prst="rect">
            <a:avLst/>
          </a:prstGeom>
        </p:spPr>
        <p:txBody>
          <a:bodyPr wrap="none">
            <a:spAutoFit/>
          </a:bodyPr>
          <a:lstStyle/>
          <a:p>
            <a:r>
              <a:rPr lang="en-US" dirty="0" smtClean="0"/>
              <a:t>Roller compactor</a:t>
            </a:r>
            <a:endParaRPr lang="en-US" dirty="0"/>
          </a:p>
        </p:txBody>
      </p:sp>
      <p:pic>
        <p:nvPicPr>
          <p:cNvPr id="1026" name="Picture 2"/>
          <p:cNvPicPr>
            <a:picLocks noChangeAspect="1" noChangeArrowheads="1"/>
          </p:cNvPicPr>
          <p:nvPr/>
        </p:nvPicPr>
        <p:blipFill>
          <a:blip r:embed="rId2"/>
          <a:srcRect/>
          <a:stretch>
            <a:fillRect/>
          </a:stretch>
        </p:blipFill>
        <p:spPr bwMode="auto">
          <a:xfrm>
            <a:off x="533400" y="3429000"/>
            <a:ext cx="2381250" cy="2895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858000" y="4114800"/>
            <a:ext cx="1685925" cy="1809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7696200" cy="2031325"/>
          </a:xfrm>
          <a:prstGeom prst="rect">
            <a:avLst/>
          </a:prstGeom>
        </p:spPr>
        <p:txBody>
          <a:bodyPr wrap="square">
            <a:spAutoFit/>
          </a:bodyPr>
          <a:lstStyle/>
          <a:p>
            <a:r>
              <a:rPr lang="en-US" b="1" dirty="0" smtClean="0"/>
              <a:t>WET GRANULATION</a:t>
            </a:r>
          </a:p>
          <a:p>
            <a:r>
              <a:rPr lang="en-US" dirty="0" smtClean="0"/>
              <a:t>• It involves massing of a mix of dry </a:t>
            </a:r>
            <a:r>
              <a:rPr lang="en-US" i="1" dirty="0" smtClean="0"/>
              <a:t>primary powder particles using a granulating fluid.</a:t>
            </a:r>
          </a:p>
          <a:p>
            <a:r>
              <a:rPr lang="en-US" dirty="0" smtClean="0"/>
              <a:t>• The fluid contain a solvent that must be volatile and non-toxic </a:t>
            </a:r>
            <a:r>
              <a:rPr lang="en-US" dirty="0" err="1" smtClean="0"/>
              <a:t>e.g</a:t>
            </a:r>
            <a:r>
              <a:rPr lang="en-US" dirty="0" smtClean="0"/>
              <a:t> </a:t>
            </a:r>
            <a:r>
              <a:rPr lang="en-US" dirty="0" err="1" smtClean="0"/>
              <a:t>water,ethanol</a:t>
            </a:r>
            <a:r>
              <a:rPr lang="en-US" dirty="0" smtClean="0"/>
              <a:t>.</a:t>
            </a:r>
          </a:p>
          <a:p>
            <a:r>
              <a:rPr lang="en-US" dirty="0" smtClean="0"/>
              <a:t>• The granulating solvent may contain a binding agent to ensure particle adhesion after drying.</a:t>
            </a:r>
            <a:endParaRPr lang="en-US" dirty="0"/>
          </a:p>
        </p:txBody>
      </p:sp>
      <p:sp>
        <p:nvSpPr>
          <p:cNvPr id="3" name="Rectangle 2"/>
          <p:cNvSpPr/>
          <p:nvPr/>
        </p:nvSpPr>
        <p:spPr>
          <a:xfrm>
            <a:off x="533400" y="2819400"/>
            <a:ext cx="8077200" cy="2031325"/>
          </a:xfrm>
          <a:prstGeom prst="rect">
            <a:avLst/>
          </a:prstGeom>
        </p:spPr>
        <p:txBody>
          <a:bodyPr wrap="square">
            <a:spAutoFit/>
          </a:bodyPr>
          <a:lstStyle/>
          <a:p>
            <a:r>
              <a:rPr lang="fr-FR" b="1" dirty="0" smtClean="0"/>
              <a:t>Tablet Production via </a:t>
            </a:r>
            <a:r>
              <a:rPr lang="fr-FR" b="1" dirty="0" err="1" smtClean="0"/>
              <a:t>Wet</a:t>
            </a:r>
            <a:r>
              <a:rPr lang="fr-FR" b="1" dirty="0" smtClean="0"/>
              <a:t> Granulation:</a:t>
            </a:r>
          </a:p>
          <a:p>
            <a:r>
              <a:rPr lang="en-US" b="1" dirty="0" smtClean="0"/>
              <a:t>Process description:</a:t>
            </a:r>
          </a:p>
          <a:p>
            <a:r>
              <a:rPr lang="en-US" dirty="0" smtClean="0"/>
              <a:t>• Agitation of a powder by convection in the presence of a liquid.</a:t>
            </a:r>
          </a:p>
          <a:p>
            <a:r>
              <a:rPr lang="en-US" dirty="0" smtClean="0"/>
              <a:t>• It forms the granules by binding the powders together with an adhesive.</a:t>
            </a:r>
          </a:p>
          <a:p>
            <a:r>
              <a:rPr lang="en-US" dirty="0" smtClean="0"/>
              <a:t>• Once the granulating liquid has been </a:t>
            </a:r>
            <a:r>
              <a:rPr lang="en-US" dirty="0" err="1" smtClean="0"/>
              <a:t>added,mixing</a:t>
            </a:r>
            <a:r>
              <a:rPr lang="en-US" dirty="0" smtClean="0"/>
              <a:t> continues until uniform dispersion is attained (15 min. to an hour).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7848600" cy="2308324"/>
          </a:xfrm>
          <a:prstGeom prst="rect">
            <a:avLst/>
          </a:prstGeom>
        </p:spPr>
        <p:txBody>
          <a:bodyPr wrap="square">
            <a:spAutoFit/>
          </a:bodyPr>
          <a:lstStyle/>
          <a:p>
            <a:r>
              <a:rPr lang="en-US" dirty="0" smtClean="0"/>
              <a:t>The mass should merely (just) become moist rather than wet or pasty (there is a limit to the amount of solvent that may be</a:t>
            </a:r>
          </a:p>
          <a:p>
            <a:r>
              <a:rPr lang="en-US" dirty="0" smtClean="0"/>
              <a:t>employed).</a:t>
            </a:r>
          </a:p>
          <a:p>
            <a:r>
              <a:rPr lang="en-US" dirty="0" smtClean="0"/>
              <a:t>- Overly wet material would block the screens &amp; prolong the drying processing.</a:t>
            </a:r>
          </a:p>
          <a:p>
            <a:r>
              <a:rPr lang="en-US" dirty="0" smtClean="0"/>
              <a:t>• </a:t>
            </a:r>
            <a:r>
              <a:rPr lang="en-US" b="1" dirty="0" smtClean="0"/>
              <a:t>End point is tested by pressing</a:t>
            </a:r>
          </a:p>
          <a:p>
            <a:r>
              <a:rPr lang="en-US" dirty="0" smtClean="0"/>
              <a:t>a portion of the mass in the palm, if it crumbles (passed) under moderate pressure then, the mixture is ready for wet screening.</a:t>
            </a:r>
            <a:endParaRPr lang="en-US" dirty="0"/>
          </a:p>
        </p:txBody>
      </p:sp>
      <p:sp>
        <p:nvSpPr>
          <p:cNvPr id="3" name="Rectangle 2"/>
          <p:cNvSpPr/>
          <p:nvPr/>
        </p:nvSpPr>
        <p:spPr>
          <a:xfrm>
            <a:off x="533400" y="3657600"/>
            <a:ext cx="8153400" cy="2308324"/>
          </a:xfrm>
          <a:prstGeom prst="rect">
            <a:avLst/>
          </a:prstGeom>
        </p:spPr>
        <p:txBody>
          <a:bodyPr wrap="square">
            <a:spAutoFit/>
          </a:bodyPr>
          <a:lstStyle/>
          <a:p>
            <a:r>
              <a:rPr lang="en-US" dirty="0" smtClean="0"/>
              <a:t>The moist mass is broken up into coarse, granular aggregates </a:t>
            </a:r>
            <a:r>
              <a:rPr lang="en-US" b="1" dirty="0" smtClean="0"/>
              <a:t>(using screens with large</a:t>
            </a:r>
          </a:p>
          <a:p>
            <a:r>
              <a:rPr lang="en-US" b="1" dirty="0" smtClean="0"/>
              <a:t>perforations).</a:t>
            </a:r>
          </a:p>
          <a:p>
            <a:r>
              <a:rPr lang="en-US" dirty="0" smtClean="0"/>
              <a:t>• The purpose is to increase surface area to facilitate removal of moisture.</a:t>
            </a:r>
          </a:p>
          <a:p>
            <a:r>
              <a:rPr lang="en-US" dirty="0" smtClean="0"/>
              <a:t>• </a:t>
            </a:r>
            <a:r>
              <a:rPr lang="en-US" dirty="0" err="1" smtClean="0"/>
              <a:t>Sreening</a:t>
            </a:r>
            <a:r>
              <a:rPr lang="en-US" dirty="0" smtClean="0"/>
              <a:t> the dry granules</a:t>
            </a:r>
          </a:p>
          <a:p>
            <a:r>
              <a:rPr lang="en-US" dirty="0" smtClean="0"/>
              <a:t>• Mixing with other tablet </a:t>
            </a:r>
            <a:r>
              <a:rPr lang="en-US" dirty="0" err="1" smtClean="0"/>
              <a:t>excipients</a:t>
            </a:r>
            <a:r>
              <a:rPr lang="en-US" dirty="0" smtClean="0"/>
              <a:t> (lubricant, </a:t>
            </a:r>
            <a:r>
              <a:rPr lang="en-US" dirty="0" err="1" smtClean="0"/>
              <a:t>glidant</a:t>
            </a:r>
            <a:r>
              <a:rPr lang="en-US" dirty="0" smtClean="0"/>
              <a:t>, remaining of</a:t>
            </a:r>
          </a:p>
          <a:p>
            <a:r>
              <a:rPr lang="en-US" dirty="0" err="1" smtClean="0"/>
              <a:t>disintegrant</a:t>
            </a:r>
            <a:r>
              <a:rPr lang="en-US" dirty="0" smtClean="0"/>
              <a:t>) and then compaction.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685800"/>
            <a:ext cx="2683748" cy="369332"/>
          </a:xfrm>
          <a:prstGeom prst="rect">
            <a:avLst/>
          </a:prstGeom>
        </p:spPr>
        <p:txBody>
          <a:bodyPr wrap="none">
            <a:spAutoFit/>
          </a:bodyPr>
          <a:lstStyle/>
          <a:p>
            <a:r>
              <a:rPr lang="en-US" b="1" dirty="0" smtClean="0"/>
              <a:t>Mixers and Blender</a:t>
            </a:r>
            <a:endParaRPr lang="en-US" dirty="0"/>
          </a:p>
        </p:txBody>
      </p:sp>
      <p:sp>
        <p:nvSpPr>
          <p:cNvPr id="3" name="Rectangle 2"/>
          <p:cNvSpPr/>
          <p:nvPr/>
        </p:nvSpPr>
        <p:spPr>
          <a:xfrm>
            <a:off x="609600" y="2286000"/>
            <a:ext cx="4572000" cy="1200329"/>
          </a:xfrm>
          <a:prstGeom prst="rect">
            <a:avLst/>
          </a:prstGeom>
        </p:spPr>
        <p:txBody>
          <a:bodyPr>
            <a:spAutoFit/>
          </a:bodyPr>
          <a:lstStyle/>
          <a:p>
            <a:r>
              <a:rPr lang="en-US" b="1" dirty="0" smtClean="0"/>
              <a:t>Planetary Mixer</a:t>
            </a:r>
          </a:p>
          <a:p>
            <a:r>
              <a:rPr lang="en-US" dirty="0" smtClean="0"/>
              <a:t>• Good horizontal mixing</a:t>
            </a:r>
          </a:p>
          <a:p>
            <a:r>
              <a:rPr lang="en-US" dirty="0" smtClean="0"/>
              <a:t>• Cross contamination risk</a:t>
            </a:r>
          </a:p>
          <a:p>
            <a:r>
              <a:rPr lang="en-US" dirty="0" smtClean="0"/>
              <a:t>• Poor vertical mixing</a:t>
            </a:r>
            <a:endParaRPr lang="en-US" dirty="0"/>
          </a:p>
        </p:txBody>
      </p:sp>
      <p:pic>
        <p:nvPicPr>
          <p:cNvPr id="2050" name="Picture 2"/>
          <p:cNvPicPr>
            <a:picLocks noChangeAspect="1" noChangeArrowheads="1"/>
          </p:cNvPicPr>
          <p:nvPr/>
        </p:nvPicPr>
        <p:blipFill>
          <a:blip r:embed="rId2"/>
          <a:srcRect/>
          <a:stretch>
            <a:fillRect/>
          </a:stretch>
        </p:blipFill>
        <p:spPr bwMode="auto">
          <a:xfrm>
            <a:off x="5562600" y="1295400"/>
            <a:ext cx="3144029" cy="34671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38400" y="3886200"/>
            <a:ext cx="2714625" cy="238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Dry methods</a:t>
            </a:r>
          </a:p>
          <a:p>
            <a:pPr lvl="1"/>
            <a:r>
              <a:rPr lang="en-US" sz="4000" dirty="0" smtClean="0"/>
              <a:t>Direct compression</a:t>
            </a:r>
          </a:p>
          <a:p>
            <a:pPr lvl="1"/>
            <a:r>
              <a:rPr lang="en-US" sz="4000" dirty="0" smtClean="0"/>
              <a:t>Dry granulation</a:t>
            </a:r>
          </a:p>
          <a:p>
            <a:pPr lvl="1"/>
            <a:endParaRPr lang="en-US" sz="4000" dirty="0" smtClean="0"/>
          </a:p>
          <a:p>
            <a:r>
              <a:rPr lang="en-US" sz="4400" dirty="0" smtClean="0"/>
              <a:t>Wet methods</a:t>
            </a:r>
          </a:p>
          <a:p>
            <a:pPr lvl="1"/>
            <a:r>
              <a:rPr lang="en-US" sz="4000" dirty="0" smtClean="0"/>
              <a:t>Wet granulation</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95400" y="457200"/>
            <a:ext cx="5719763" cy="58206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696200" cy="2308324"/>
          </a:xfrm>
          <a:prstGeom prst="rect">
            <a:avLst/>
          </a:prstGeom>
        </p:spPr>
        <p:txBody>
          <a:bodyPr wrap="square">
            <a:spAutoFit/>
          </a:bodyPr>
          <a:lstStyle/>
          <a:p>
            <a:r>
              <a:rPr lang="en-US" sz="2400" b="1" dirty="0" smtClean="0">
                <a:latin typeface="Times New Roman" pitchFamily="18" charset="0"/>
                <a:cs typeface="Times New Roman" pitchFamily="18" charset="0"/>
              </a:rPr>
              <a:t>Drying process</a:t>
            </a:r>
          </a:p>
          <a:p>
            <a:r>
              <a:rPr lang="en-US" sz="2400" dirty="0" smtClean="0">
                <a:latin typeface="Times New Roman" pitchFamily="18" charset="0"/>
                <a:cs typeface="Times New Roman" pitchFamily="18" charset="0"/>
              </a:rPr>
              <a:t>• A process of evaporating the liquid contained within aggregates produced by a wet granulation process to a predetermined moisture content</a:t>
            </a:r>
          </a:p>
          <a:p>
            <a:r>
              <a:rPr lang="en-US" sz="2400" dirty="0" smtClean="0">
                <a:latin typeface="Times New Roman" pitchFamily="18" charset="0"/>
                <a:cs typeface="Times New Roman" pitchFamily="18" charset="0"/>
              </a:rPr>
              <a:t>• Accomplished via direct </a:t>
            </a:r>
            <a:r>
              <a:rPr lang="en-US" sz="2400" b="1" dirty="0" smtClean="0">
                <a:latin typeface="Times New Roman" pitchFamily="18" charset="0"/>
                <a:cs typeface="Times New Roman" pitchFamily="18" charset="0"/>
              </a:rPr>
              <a:t>(tray dryer) </a:t>
            </a:r>
            <a:r>
              <a:rPr lang="en-US" sz="2400" dirty="0" smtClean="0">
                <a:latin typeface="Times New Roman" pitchFamily="18" charset="0"/>
                <a:cs typeface="Times New Roman" pitchFamily="18" charset="0"/>
              </a:rPr>
              <a:t>or indirect </a:t>
            </a:r>
            <a:r>
              <a:rPr lang="en-US" sz="2400" b="1" dirty="0" smtClean="0">
                <a:latin typeface="Times New Roman" pitchFamily="18" charset="0"/>
                <a:cs typeface="Times New Roman" pitchFamily="18" charset="0"/>
              </a:rPr>
              <a:t>(fluidized bed dryer) </a:t>
            </a:r>
            <a:r>
              <a:rPr lang="en-US" sz="2400" dirty="0" smtClean="0">
                <a:latin typeface="Times New Roman" pitchFamily="18" charset="0"/>
                <a:cs typeface="Times New Roman" pitchFamily="18" charset="0"/>
              </a:rPr>
              <a:t>contact of the product with the heating medium</a:t>
            </a:r>
            <a:endParaRPr lang="en-US"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762000" y="4419600"/>
            <a:ext cx="1905000" cy="1905000"/>
          </a:xfrm>
          <a:prstGeom prst="rect">
            <a:avLst/>
          </a:prstGeom>
          <a:noFill/>
          <a:ln w="9525">
            <a:noFill/>
            <a:miter lim="800000"/>
            <a:headEnd/>
            <a:tailEnd/>
          </a:ln>
          <a:effectLst/>
        </p:spPr>
      </p:pic>
      <p:sp>
        <p:nvSpPr>
          <p:cNvPr id="4" name="Rectangle 3"/>
          <p:cNvSpPr/>
          <p:nvPr/>
        </p:nvSpPr>
        <p:spPr>
          <a:xfrm>
            <a:off x="914400" y="3810000"/>
            <a:ext cx="1537600" cy="369332"/>
          </a:xfrm>
          <a:prstGeom prst="rect">
            <a:avLst/>
          </a:prstGeom>
        </p:spPr>
        <p:txBody>
          <a:bodyPr wrap="none">
            <a:spAutoFit/>
          </a:bodyPr>
          <a:lstStyle/>
          <a:p>
            <a:r>
              <a:rPr lang="en-US" b="1" dirty="0" smtClean="0"/>
              <a:t>Tray dryer</a:t>
            </a:r>
            <a:endParaRPr lang="en-US" dirty="0"/>
          </a:p>
        </p:txBody>
      </p:sp>
      <p:pic>
        <p:nvPicPr>
          <p:cNvPr id="4099" name="Picture 3"/>
          <p:cNvPicPr>
            <a:picLocks noChangeAspect="1" noChangeArrowheads="1"/>
          </p:cNvPicPr>
          <p:nvPr/>
        </p:nvPicPr>
        <p:blipFill>
          <a:blip r:embed="rId3"/>
          <a:srcRect/>
          <a:stretch>
            <a:fillRect/>
          </a:stretch>
        </p:blipFill>
        <p:spPr bwMode="auto">
          <a:xfrm>
            <a:off x="5181600" y="3810000"/>
            <a:ext cx="2185988" cy="2655871"/>
          </a:xfrm>
          <a:prstGeom prst="rect">
            <a:avLst/>
          </a:prstGeom>
          <a:noFill/>
          <a:ln w="9525">
            <a:noFill/>
            <a:miter lim="800000"/>
            <a:headEnd/>
            <a:tailEnd/>
          </a:ln>
          <a:effectLst/>
        </p:spPr>
      </p:pic>
      <p:sp>
        <p:nvSpPr>
          <p:cNvPr id="6" name="Rectangle 5"/>
          <p:cNvSpPr/>
          <p:nvPr/>
        </p:nvSpPr>
        <p:spPr>
          <a:xfrm>
            <a:off x="5181600" y="3429000"/>
            <a:ext cx="2151551" cy="369332"/>
          </a:xfrm>
          <a:prstGeom prst="rect">
            <a:avLst/>
          </a:prstGeom>
        </p:spPr>
        <p:txBody>
          <a:bodyPr wrap="none">
            <a:spAutoFit/>
          </a:bodyPr>
          <a:lstStyle/>
          <a:p>
            <a:r>
              <a:rPr lang="en-US" b="1" dirty="0" smtClean="0"/>
              <a:t>Fluid bed dryer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381000" y="457200"/>
            <a:ext cx="8382000" cy="60398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66688" y="123825"/>
            <a:ext cx="8810625" cy="6610350"/>
          </a:xfrm>
          <a:prstGeom prst="rect">
            <a:avLst/>
          </a:prstGeom>
          <a:noFill/>
          <a:ln w="9525">
            <a:noFill/>
            <a:miter lim="800000"/>
            <a:headEnd/>
            <a:tailEnd/>
          </a:ln>
          <a:effectLst/>
        </p:spPr>
      </p:pic>
      <p:sp>
        <p:nvSpPr>
          <p:cNvPr id="4" name="Rectangle 3"/>
          <p:cNvSpPr/>
          <p:nvPr/>
        </p:nvSpPr>
        <p:spPr>
          <a:xfrm>
            <a:off x="7848600" y="3429000"/>
            <a:ext cx="1143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57200" y="457200"/>
            <a:ext cx="8305800" cy="5811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99373" y="304800"/>
            <a:ext cx="8944627"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09600" y="457200"/>
            <a:ext cx="7772400" cy="59323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609600" y="609600"/>
            <a:ext cx="8001000" cy="5704147"/>
          </a:xfrm>
          <a:prstGeom prst="rect">
            <a:avLst/>
          </a:prstGeom>
          <a:noFill/>
          <a:ln w="9525">
            <a:noFill/>
            <a:miter lim="800000"/>
            <a:headEnd/>
            <a:tailEnd/>
          </a:ln>
          <a:effectLst/>
        </p:spPr>
      </p:pic>
      <p:sp>
        <p:nvSpPr>
          <p:cNvPr id="3" name="Rectangle 2"/>
          <p:cNvSpPr/>
          <p:nvPr/>
        </p:nvSpPr>
        <p:spPr>
          <a:xfrm>
            <a:off x="7848600" y="3124200"/>
            <a:ext cx="7620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30683" y="8191"/>
            <a:ext cx="9013317" cy="6849809"/>
          </a:xfrm>
          <a:prstGeom prst="rect">
            <a:avLst/>
          </a:prstGeom>
          <a:noFill/>
          <a:ln w="9525">
            <a:noFill/>
            <a:miter lim="800000"/>
            <a:headEnd/>
            <a:tailEnd/>
          </a:ln>
          <a:effectLst/>
        </p:spPr>
      </p:pic>
      <p:sp>
        <p:nvSpPr>
          <p:cNvPr id="3" name="Rectangle 2"/>
          <p:cNvSpPr/>
          <p:nvPr/>
        </p:nvSpPr>
        <p:spPr>
          <a:xfrm>
            <a:off x="381000" y="762000"/>
            <a:ext cx="3810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Primary powder particles aggregated under high pressure </a:t>
            </a:r>
            <a:endParaRPr lang="ar-SA" dirty="0"/>
          </a:p>
        </p:txBody>
      </p:sp>
      <p:sp>
        <p:nvSpPr>
          <p:cNvPr id="4" name="Rounded Rectangle 3"/>
          <p:cNvSpPr/>
          <p:nvPr/>
        </p:nvSpPr>
        <p:spPr>
          <a:xfrm>
            <a:off x="762000" y="2667000"/>
            <a:ext cx="1447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Slugging</a:t>
            </a:r>
            <a:endParaRPr lang="ar-SA" dirty="0"/>
          </a:p>
        </p:txBody>
      </p:sp>
      <p:sp>
        <p:nvSpPr>
          <p:cNvPr id="5" name="Rounded Rectangle 4"/>
          <p:cNvSpPr/>
          <p:nvPr/>
        </p:nvSpPr>
        <p:spPr>
          <a:xfrm>
            <a:off x="2743200" y="2667000"/>
            <a:ext cx="1600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Roller compaction</a:t>
            </a:r>
            <a:endParaRPr lang="ar-SA" dirty="0"/>
          </a:p>
        </p:txBody>
      </p:sp>
      <p:sp>
        <p:nvSpPr>
          <p:cNvPr id="6" name="Rectangle 5"/>
          <p:cNvSpPr/>
          <p:nvPr/>
        </p:nvSpPr>
        <p:spPr>
          <a:xfrm>
            <a:off x="4495800" y="7620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Mix of dry primary powder particles </a:t>
            </a:r>
            <a:endParaRPr lang="ar-SA" dirty="0"/>
          </a:p>
        </p:txBody>
      </p:sp>
      <p:sp>
        <p:nvSpPr>
          <p:cNvPr id="7" name="Rounded Rectangle 6"/>
          <p:cNvSpPr/>
          <p:nvPr/>
        </p:nvSpPr>
        <p:spPr>
          <a:xfrm>
            <a:off x="5105400" y="21336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Wet mass</a:t>
            </a:r>
            <a:endParaRPr lang="ar-SA" dirty="0"/>
          </a:p>
        </p:txBody>
      </p:sp>
      <p:sp>
        <p:nvSpPr>
          <p:cNvPr id="8" name="TextBox 7"/>
          <p:cNvSpPr txBox="1"/>
          <p:nvPr/>
        </p:nvSpPr>
        <p:spPr>
          <a:xfrm>
            <a:off x="5638800" y="1447800"/>
            <a:ext cx="3240311" cy="369332"/>
          </a:xfrm>
          <a:prstGeom prst="rect">
            <a:avLst/>
          </a:prstGeom>
          <a:noFill/>
        </p:spPr>
        <p:txBody>
          <a:bodyPr wrap="none" rtlCol="1">
            <a:spAutoFit/>
          </a:bodyPr>
          <a:lstStyle/>
          <a:p>
            <a:r>
              <a:rPr lang="en-US" dirty="0" smtClean="0"/>
              <a:t>Granulating fluid (solvent)</a:t>
            </a:r>
            <a:endParaRPr lang="ar-SA" dirty="0"/>
          </a:p>
        </p:txBody>
      </p:sp>
      <p:sp>
        <p:nvSpPr>
          <p:cNvPr id="9" name="TextBox 8"/>
          <p:cNvSpPr txBox="1"/>
          <p:nvPr/>
        </p:nvSpPr>
        <p:spPr>
          <a:xfrm>
            <a:off x="5791200" y="2743200"/>
            <a:ext cx="2839559" cy="369332"/>
          </a:xfrm>
          <a:prstGeom prst="rect">
            <a:avLst/>
          </a:prstGeom>
          <a:noFill/>
        </p:spPr>
        <p:txBody>
          <a:bodyPr wrap="none" rtlCol="1">
            <a:spAutoFit/>
          </a:bodyPr>
          <a:lstStyle/>
          <a:p>
            <a:r>
              <a:rPr lang="en-US" dirty="0" smtClean="0"/>
              <a:t>Forced through a sieve</a:t>
            </a:r>
            <a:endParaRPr lang="ar-SA" dirty="0"/>
          </a:p>
        </p:txBody>
      </p:sp>
      <p:sp>
        <p:nvSpPr>
          <p:cNvPr id="10" name="Rounded Rectangle 9"/>
          <p:cNvSpPr/>
          <p:nvPr/>
        </p:nvSpPr>
        <p:spPr>
          <a:xfrm>
            <a:off x="5029200" y="3200400"/>
            <a:ext cx="1752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Wet granules</a:t>
            </a:r>
            <a:endParaRPr lang="ar-SA" dirty="0"/>
          </a:p>
        </p:txBody>
      </p:sp>
      <p:sp>
        <p:nvSpPr>
          <p:cNvPr id="11" name="Rounded Rectangle 10"/>
          <p:cNvSpPr/>
          <p:nvPr/>
        </p:nvSpPr>
        <p:spPr>
          <a:xfrm>
            <a:off x="4800600" y="4343400"/>
            <a:ext cx="1828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Dry granules</a:t>
            </a:r>
            <a:endParaRPr lang="ar-SA" dirty="0"/>
          </a:p>
        </p:txBody>
      </p:sp>
      <p:sp>
        <p:nvSpPr>
          <p:cNvPr id="12" name="TextBox 11"/>
          <p:cNvSpPr txBox="1"/>
          <p:nvPr/>
        </p:nvSpPr>
        <p:spPr>
          <a:xfrm>
            <a:off x="5715000" y="3810000"/>
            <a:ext cx="917238" cy="369332"/>
          </a:xfrm>
          <a:prstGeom prst="rect">
            <a:avLst/>
          </a:prstGeom>
          <a:noFill/>
        </p:spPr>
        <p:txBody>
          <a:bodyPr wrap="none" rtlCol="1">
            <a:spAutoFit/>
          </a:bodyPr>
          <a:lstStyle/>
          <a:p>
            <a:r>
              <a:rPr lang="en-US" dirty="0" smtClean="0"/>
              <a:t>drying</a:t>
            </a:r>
            <a:endParaRPr lang="ar-SA" dirty="0"/>
          </a:p>
        </p:txBody>
      </p:sp>
      <p:sp>
        <p:nvSpPr>
          <p:cNvPr id="13" name="TextBox 12"/>
          <p:cNvSpPr txBox="1"/>
          <p:nvPr/>
        </p:nvSpPr>
        <p:spPr>
          <a:xfrm>
            <a:off x="5638800" y="4953000"/>
            <a:ext cx="2113078" cy="369332"/>
          </a:xfrm>
          <a:prstGeom prst="rect">
            <a:avLst/>
          </a:prstGeom>
          <a:noFill/>
        </p:spPr>
        <p:txBody>
          <a:bodyPr wrap="none" rtlCol="1">
            <a:spAutoFit/>
          </a:bodyPr>
          <a:lstStyle/>
          <a:p>
            <a:r>
              <a:rPr lang="en-US" dirty="0" smtClean="0"/>
              <a:t>Screening stage</a:t>
            </a:r>
            <a:endParaRPr lang="ar-SA" dirty="0"/>
          </a:p>
        </p:txBody>
      </p:sp>
      <p:sp>
        <p:nvSpPr>
          <p:cNvPr id="14" name="Rectangle 13"/>
          <p:cNvSpPr/>
          <p:nvPr/>
        </p:nvSpPr>
        <p:spPr>
          <a:xfrm>
            <a:off x="4648200" y="55626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Break agglomerates of granules and remove the particles</a:t>
            </a: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81000" y="457200"/>
            <a:ext cx="8229600" cy="5928741"/>
          </a:xfrm>
          <a:prstGeom prst="rect">
            <a:avLst/>
          </a:prstGeom>
          <a:noFill/>
          <a:ln w="9525">
            <a:noFill/>
            <a:miter lim="800000"/>
            <a:headEnd/>
            <a:tailEnd/>
          </a:ln>
          <a:effectLst/>
        </p:spPr>
      </p:pic>
      <p:sp>
        <p:nvSpPr>
          <p:cNvPr id="3" name="Rectangle 2"/>
          <p:cNvSpPr/>
          <p:nvPr/>
        </p:nvSpPr>
        <p:spPr>
          <a:xfrm>
            <a:off x="1066800" y="609600"/>
            <a:ext cx="2895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Intermediate product</a:t>
            </a:r>
            <a:endParaRPr lang="ar-SA" dirty="0"/>
          </a:p>
        </p:txBody>
      </p:sp>
      <p:sp>
        <p:nvSpPr>
          <p:cNvPr id="4" name="Rectangle 3"/>
          <p:cNvSpPr/>
          <p:nvPr/>
        </p:nvSpPr>
        <p:spPr>
          <a:xfrm>
            <a:off x="4572000" y="2057400"/>
            <a:ext cx="2895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Typical liquids include:</a:t>
            </a:r>
            <a:endParaRPr lang="ar-SA" dirty="0"/>
          </a:p>
        </p:txBody>
      </p:sp>
      <p:sp>
        <p:nvSpPr>
          <p:cNvPr id="5" name="TextBox 4"/>
          <p:cNvSpPr txBox="1"/>
          <p:nvPr/>
        </p:nvSpPr>
        <p:spPr>
          <a:xfrm>
            <a:off x="4876800" y="2438400"/>
            <a:ext cx="865878" cy="369332"/>
          </a:xfrm>
          <a:prstGeom prst="rect">
            <a:avLst/>
          </a:prstGeom>
          <a:noFill/>
        </p:spPr>
        <p:txBody>
          <a:bodyPr wrap="none" rtlCol="1">
            <a:spAutoFit/>
          </a:bodyPr>
          <a:lstStyle/>
          <a:p>
            <a:r>
              <a:rPr lang="en-US" dirty="0" smtClean="0"/>
              <a:t>Water</a:t>
            </a:r>
            <a:endParaRPr lang="ar-SA" dirty="0"/>
          </a:p>
        </p:txBody>
      </p:sp>
      <p:sp>
        <p:nvSpPr>
          <p:cNvPr id="6" name="Rectangle 5"/>
          <p:cNvSpPr/>
          <p:nvPr/>
        </p:nvSpPr>
        <p:spPr>
          <a:xfrm>
            <a:off x="4572000" y="4038600"/>
            <a:ext cx="388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smtClean="0">
                <a:solidFill>
                  <a:schemeClr val="tx1"/>
                </a:solidFill>
              </a:rPr>
              <a:t>Ethanol, </a:t>
            </a:r>
            <a:r>
              <a:rPr lang="en-US" dirty="0" err="1" smtClean="0">
                <a:solidFill>
                  <a:schemeClr val="tx1"/>
                </a:solidFill>
              </a:rPr>
              <a:t>isopropanol</a:t>
            </a:r>
            <a:r>
              <a:rPr lang="en-US" dirty="0" smtClean="0">
                <a:solidFill>
                  <a:schemeClr val="tx1"/>
                </a:solidFill>
              </a:rPr>
              <a:t> or combination (organic solvents)</a:t>
            </a:r>
            <a:endParaRPr lang="ar-SA" dirty="0">
              <a:solidFill>
                <a:schemeClr val="tx1"/>
              </a:solidFill>
            </a:endParaRPr>
          </a:p>
        </p:txBody>
      </p:sp>
      <p:pic>
        <p:nvPicPr>
          <p:cNvPr id="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183880" cy="2910840"/>
          </a:xfrm>
        </p:spPr>
        <p:txBody>
          <a:bodyPr>
            <a:normAutofit/>
          </a:bodyPr>
          <a:lstStyle/>
          <a:p>
            <a:r>
              <a:rPr lang="en-US" sz="3200" b="0" i="1" dirty="0" smtClean="0">
                <a:solidFill>
                  <a:srgbClr val="7030A0"/>
                </a:solidFill>
                <a:effectLst/>
              </a:rPr>
              <a:t>Advantages</a:t>
            </a:r>
            <a:r>
              <a:rPr lang="en-US" sz="2400" b="0" dirty="0" smtClean="0">
                <a:solidFill>
                  <a:schemeClr val="tx1"/>
                </a:solidFill>
                <a:effectLst/>
              </a:rPr>
              <a:t/>
            </a:r>
            <a:br>
              <a:rPr lang="en-US" sz="2400" b="0" dirty="0" smtClean="0">
                <a:solidFill>
                  <a:schemeClr val="tx1"/>
                </a:solidFill>
                <a:effectLst/>
              </a:rPr>
            </a:br>
            <a:r>
              <a:rPr lang="en-US" sz="2400" b="0" dirty="0" smtClean="0">
                <a:solidFill>
                  <a:schemeClr val="tx1"/>
                </a:solidFill>
                <a:effectLst/>
              </a:rPr>
              <a:t>- Economy</a:t>
            </a:r>
            <a:br>
              <a:rPr lang="en-US" sz="2400" b="0" dirty="0" smtClean="0">
                <a:solidFill>
                  <a:schemeClr val="tx1"/>
                </a:solidFill>
                <a:effectLst/>
              </a:rPr>
            </a:br>
            <a:r>
              <a:rPr lang="en-US" sz="2400" b="0" dirty="0" smtClean="0">
                <a:solidFill>
                  <a:schemeClr val="tx1"/>
                </a:solidFill>
                <a:effectLst/>
              </a:rPr>
              <a:t>- Machine: fewer manufacturing steps and  pieces of equipment</a:t>
            </a:r>
            <a:br>
              <a:rPr lang="en-US" sz="2400" b="0" dirty="0" smtClean="0">
                <a:solidFill>
                  <a:schemeClr val="tx1"/>
                </a:solidFill>
                <a:effectLst/>
              </a:rPr>
            </a:br>
            <a:r>
              <a:rPr lang="en-US" sz="2400" b="0" dirty="0" smtClean="0">
                <a:solidFill>
                  <a:schemeClr val="tx1"/>
                </a:solidFill>
                <a:effectLst/>
              </a:rPr>
              <a:t>- Labor: reduce labor costs</a:t>
            </a:r>
            <a:br>
              <a:rPr lang="en-US" sz="2400" b="0" dirty="0" smtClean="0">
                <a:solidFill>
                  <a:schemeClr val="tx1"/>
                </a:solidFill>
                <a:effectLst/>
              </a:rPr>
            </a:br>
            <a:r>
              <a:rPr lang="en-US" sz="2400" b="0" dirty="0" smtClean="0">
                <a:solidFill>
                  <a:schemeClr val="tx1"/>
                </a:solidFill>
                <a:effectLst/>
              </a:rPr>
              <a:t>- Less process validation</a:t>
            </a:r>
            <a:br>
              <a:rPr lang="en-US" sz="2400" b="0" dirty="0" smtClean="0">
                <a:solidFill>
                  <a:schemeClr val="tx1"/>
                </a:solidFill>
                <a:effectLst/>
              </a:rPr>
            </a:br>
            <a:r>
              <a:rPr lang="en-US" sz="2400" b="0" dirty="0" smtClean="0">
                <a:solidFill>
                  <a:schemeClr val="tx1"/>
                </a:solidFill>
                <a:effectLst/>
              </a:rPr>
              <a:t>- Lower consumption of power</a:t>
            </a:r>
            <a:endParaRPr lang="en-US" sz="2400" b="0" dirty="0">
              <a:solidFill>
                <a:schemeClr val="tx1"/>
              </a:solidFill>
              <a:effectLst/>
            </a:endParaRPr>
          </a:p>
        </p:txBody>
      </p:sp>
      <p:sp>
        <p:nvSpPr>
          <p:cNvPr id="3" name="Content Placeholder 2"/>
          <p:cNvSpPr>
            <a:spLocks noGrp="1"/>
          </p:cNvSpPr>
          <p:nvPr>
            <p:ph idx="1"/>
          </p:nvPr>
        </p:nvSpPr>
        <p:spPr>
          <a:xfrm>
            <a:off x="502920" y="530352"/>
            <a:ext cx="8183880" cy="2441448"/>
          </a:xfrm>
        </p:spPr>
        <p:txBody>
          <a:bodyPr>
            <a:normAutofit fontScale="85000" lnSpcReduction="20000"/>
          </a:bodyPr>
          <a:lstStyle/>
          <a:p>
            <a:r>
              <a:rPr lang="en-US" sz="3200" i="1" dirty="0" smtClean="0">
                <a:solidFill>
                  <a:srgbClr val="7030A0"/>
                </a:solidFill>
              </a:rPr>
              <a:t>Direct compression</a:t>
            </a:r>
          </a:p>
          <a:p>
            <a:pPr>
              <a:buNone/>
            </a:pPr>
            <a:endParaRPr lang="en-US" sz="3200" i="1" dirty="0" smtClean="0">
              <a:solidFill>
                <a:srgbClr val="7030A0"/>
              </a:solidFill>
            </a:endParaRPr>
          </a:p>
          <a:p>
            <a:r>
              <a:rPr lang="en-US" dirty="0" smtClean="0"/>
              <a:t>Tablets are compressed directly from powder blends of the active ingredient and suitable </a:t>
            </a:r>
            <a:r>
              <a:rPr lang="en-US" dirty="0" err="1" smtClean="0"/>
              <a:t>excipients</a:t>
            </a:r>
            <a:endParaRPr lang="en-US" dirty="0" smtClean="0"/>
          </a:p>
          <a:p>
            <a:r>
              <a:rPr lang="en-US" dirty="0" smtClean="0"/>
              <a:t>No pretreatment of the powder blends by wet or dry granulation procedures is necessary</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reeform 3"/>
          <p:cNvSpPr/>
          <p:nvPr/>
        </p:nvSpPr>
        <p:spPr>
          <a:xfrm>
            <a:off x="4802123" y="4334256"/>
            <a:ext cx="83820" cy="25907"/>
          </a:xfrm>
          <a:custGeom>
            <a:avLst/>
            <a:gdLst>
              <a:gd name="connsiteX0" fmla="*/ 0 w 83820"/>
              <a:gd name="connsiteY0" fmla="*/ 12953 h 25907"/>
              <a:gd name="connsiteX1" fmla="*/ 83820 w 83820"/>
              <a:gd name="connsiteY1" fmla="*/ 12953 h 25907"/>
            </a:gdLst>
            <a:ahLst/>
            <a:cxnLst>
              <a:cxn ang="0">
                <a:pos x="connsiteX0" y="connsiteY0"/>
              </a:cxn>
              <a:cxn ang="1">
                <a:pos x="connsiteX1" y="connsiteY1"/>
              </a:cxn>
            </a:cxnLst>
            <a:rect l="l" t="t" r="r" b="b"/>
            <a:pathLst>
              <a:path w="83820" h="25907">
                <a:moveTo>
                  <a:pt x="0" y="12953"/>
                </a:moveTo>
                <a:lnTo>
                  <a:pt x="83820" y="12953"/>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2950463" y="4773167"/>
            <a:ext cx="83820" cy="27432"/>
          </a:xfrm>
          <a:custGeom>
            <a:avLst/>
            <a:gdLst>
              <a:gd name="connsiteX0" fmla="*/ 0 w 83820"/>
              <a:gd name="connsiteY0" fmla="*/ 13715 h 27432"/>
              <a:gd name="connsiteX1" fmla="*/ 83820 w 83820"/>
              <a:gd name="connsiteY1" fmla="*/ 13715 h 27432"/>
            </a:gdLst>
            <a:ahLst/>
            <a:cxnLst>
              <a:cxn ang="0">
                <a:pos x="connsiteX0" y="connsiteY0"/>
              </a:cxn>
              <a:cxn ang="1">
                <a:pos x="connsiteX1" y="connsiteY1"/>
              </a:cxn>
            </a:cxnLst>
            <a:rect l="l" t="t" r="r" b="b"/>
            <a:pathLst>
              <a:path w="83820" h="27432">
                <a:moveTo>
                  <a:pt x="0" y="13715"/>
                </a:moveTo>
                <a:lnTo>
                  <a:pt x="83820" y="13715"/>
                </a:lnTo>
              </a:path>
            </a:pathLst>
          </a:custGeom>
          <a:ln w="254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034283" y="4773167"/>
            <a:ext cx="3066287" cy="27432"/>
          </a:xfrm>
          <a:custGeom>
            <a:avLst/>
            <a:gdLst>
              <a:gd name="connsiteX0" fmla="*/ 0 w 3066287"/>
              <a:gd name="connsiteY0" fmla="*/ 13715 h 27432"/>
              <a:gd name="connsiteX1" fmla="*/ 3066287 w 3066287"/>
              <a:gd name="connsiteY1" fmla="*/ 13715 h 27432"/>
            </a:gdLst>
            <a:ahLst/>
            <a:cxnLst>
              <a:cxn ang="0">
                <a:pos x="connsiteX0" y="connsiteY0"/>
              </a:cxn>
              <a:cxn ang="1">
                <a:pos x="connsiteX1" y="connsiteY1"/>
              </a:cxn>
            </a:cxnLst>
            <a:rect l="l" t="t" r="r" b="b"/>
            <a:pathLst>
              <a:path w="3066287" h="27432">
                <a:moveTo>
                  <a:pt x="0" y="13715"/>
                </a:moveTo>
                <a:lnTo>
                  <a:pt x="3066287" y="13715"/>
                </a:lnTo>
              </a:path>
            </a:pathLst>
          </a:custGeom>
          <a:ln w="25400">
            <a:solidFill>
              <a:srgbClr val="3333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3249167" y="5212079"/>
            <a:ext cx="3029711" cy="27432"/>
          </a:xfrm>
          <a:custGeom>
            <a:avLst/>
            <a:gdLst>
              <a:gd name="connsiteX0" fmla="*/ 0 w 3029711"/>
              <a:gd name="connsiteY0" fmla="*/ 13715 h 27432"/>
              <a:gd name="connsiteX1" fmla="*/ 3029711 w 3029711"/>
              <a:gd name="connsiteY1" fmla="*/ 13715 h 27432"/>
            </a:gdLst>
            <a:ahLst/>
            <a:cxnLst>
              <a:cxn ang="0">
                <a:pos x="connsiteX0" y="connsiteY0"/>
              </a:cxn>
              <a:cxn ang="1">
                <a:pos x="connsiteX1" y="connsiteY1"/>
              </a:cxn>
            </a:cxnLst>
            <a:rect l="l" t="t" r="r" b="b"/>
            <a:pathLst>
              <a:path w="3029711" h="27432">
                <a:moveTo>
                  <a:pt x="0" y="13715"/>
                </a:moveTo>
                <a:lnTo>
                  <a:pt x="3029711" y="13715"/>
                </a:lnTo>
              </a:path>
            </a:pathLst>
          </a:custGeom>
          <a:ln w="25400">
            <a:solidFill>
              <a:srgbClr val="33339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7"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774700" y="762000"/>
            <a:ext cx="7531100" cy="3276600"/>
          </a:xfrm>
          <a:prstGeom prst="rect">
            <a:avLst/>
          </a:prstGeom>
          <a:noFill/>
        </p:spPr>
        <p:txBody>
          <a:bodyPr wrap="none" lIns="0" tIns="0" rIns="0" rtlCol="0">
            <a:spAutoFit/>
          </a:bodyPr>
          <a:lstStyle/>
          <a:p>
            <a:pPr>
              <a:lnSpc>
                <a:spcPts val="3300"/>
              </a:lnSpc>
              <a:tabLst>
                <a:tab pos="495300" algn="l"/>
                <a:tab pos="533400" algn="l"/>
              </a:tabLst>
            </a:pPr>
            <a:r>
              <a:rPr lang="en-US" altLang="zh-CN" sz="2798" b="1" dirty="0" smtClean="0">
                <a:solidFill>
                  <a:srgbClr val="009900"/>
                </a:solidFill>
                <a:latin typeface="Century Gothic" pitchFamily="18" charset="0"/>
                <a:cs typeface="Century Gothic" pitchFamily="18" charset="0"/>
              </a:rPr>
              <a:t>1.</a:t>
            </a:r>
            <a:r>
              <a:rPr lang="en-US" altLang="zh-CN" sz="2798" dirty="0" smtClean="0">
                <a:latin typeface="Times New Roman" pitchFamily="18" charset="0"/>
                <a:cs typeface="Times New Roman" pitchFamily="18" charset="0"/>
              </a:rPr>
              <a:t>   </a:t>
            </a:r>
            <a:r>
              <a:rPr lang="en-US" altLang="zh-CN" sz="2798" b="1" u="sng" dirty="0" smtClean="0">
                <a:solidFill>
                  <a:srgbClr val="009900"/>
                </a:solidFill>
                <a:latin typeface="Century Gothic" pitchFamily="18" charset="0"/>
                <a:cs typeface="Century Gothic" pitchFamily="18" charset="0"/>
              </a:rPr>
              <a:t>Binding:</a:t>
            </a:r>
          </a:p>
          <a:p>
            <a:pPr>
              <a:lnSpc>
                <a:spcPts val="3400"/>
              </a:lnSpc>
              <a:tabLst>
                <a:tab pos="495300" algn="l"/>
                <a:tab pos="533400" algn="l"/>
              </a:tabLst>
            </a:pPr>
            <a:r>
              <a:rPr lang="en-US" altLang="zh-CN" dirty="0" smtClean="0"/>
              <a:t>	</a:t>
            </a:r>
            <a:r>
              <a:rPr lang="en-US" altLang="zh-CN" sz="2400" b="1" dirty="0" smtClean="0">
                <a:solidFill>
                  <a:srgbClr val="000000"/>
                </a:solidFill>
                <a:latin typeface="Century Gothic" pitchFamily="18" charset="0"/>
                <a:cs typeface="Century Gothic" pitchFamily="18" charset="0"/>
              </a:rPr>
              <a:t>It</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adhesion</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granules</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die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wall</a:t>
            </a:r>
          </a:p>
          <a:p>
            <a:pPr>
              <a:lnSpc>
                <a:spcPts val="2800"/>
              </a:lnSpc>
              <a:tabLst>
                <a:tab pos="495300" algn="l"/>
                <a:tab pos="5334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and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cause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resistance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tablet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p>
          <a:p>
            <a:pPr>
              <a:lnSpc>
                <a:spcPts val="2800"/>
              </a:lnSpc>
              <a:tabLst>
                <a:tab pos="495300" algn="l"/>
                <a:tab pos="5334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eject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from</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die,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usually</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due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b="1" dirty="0" smtClean="0">
                <a:solidFill>
                  <a:srgbClr val="009900"/>
                </a:solidFill>
                <a:latin typeface="Century Gothic" pitchFamily="18" charset="0"/>
                <a:cs typeface="Century Gothic" pitchFamily="18" charset="0"/>
              </a:rPr>
              <a:t>insufficient</a:t>
            </a:r>
          </a:p>
          <a:p>
            <a:pPr>
              <a:lnSpc>
                <a:spcPts val="2800"/>
              </a:lnSpc>
              <a:tabLst>
                <a:tab pos="495300" algn="l"/>
                <a:tab pos="533400" algn="l"/>
              </a:tabLst>
            </a:pPr>
            <a:r>
              <a:rPr lang="en-US" altLang="zh-CN" dirty="0" smtClean="0"/>
              <a:t>		</a:t>
            </a:r>
            <a:r>
              <a:rPr lang="en-US" altLang="zh-CN" sz="2400" b="1" dirty="0" smtClean="0">
                <a:solidFill>
                  <a:srgbClr val="009900"/>
                </a:solidFill>
                <a:latin typeface="Century Gothic" pitchFamily="18" charset="0"/>
                <a:cs typeface="Century Gothic" pitchFamily="18" charset="0"/>
              </a:rPr>
              <a:t>lubrication</a:t>
            </a:r>
            <a:r>
              <a:rPr lang="en-US" altLang="zh-CN" sz="2400" dirty="0" smtClean="0">
                <a:solidFill>
                  <a:srgbClr val="000000"/>
                </a:solidFill>
                <a:latin typeface="Century Gothic" pitchFamily="18" charset="0"/>
                <a:cs typeface="Century Gothic" pitchFamily="18" charset="0"/>
              </a:rPr>
              <a: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which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produce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tablets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with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rough</a:t>
            </a:r>
          </a:p>
          <a:p>
            <a:pPr>
              <a:lnSpc>
                <a:spcPts val="2800"/>
              </a:lnSpc>
              <a:tabLst>
                <a:tab pos="495300" algn="l"/>
                <a:tab pos="5334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and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vertical</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score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marks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edges.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3400"/>
              </a:lnSpc>
              <a:tabLst>
                <a:tab pos="495300" algn="l"/>
                <a:tab pos="533400" algn="l"/>
              </a:tabLst>
            </a:pPr>
            <a:r>
              <a:rPr lang="en-US" altLang="zh-CN" sz="2798" dirty="0" smtClean="0">
                <a:solidFill>
                  <a:srgbClr val="FF6600"/>
                </a:solidFill>
                <a:latin typeface="Century Gothic" pitchFamily="18" charset="0"/>
                <a:cs typeface="Century Gothic" pitchFamily="18" charset="0"/>
              </a:rPr>
              <a:t>•</a:t>
            </a:r>
            <a:r>
              <a:rPr lang="en-US" altLang="zh-CN" sz="2798" dirty="0" smtClean="0">
                <a:latin typeface="Times New Roman" pitchFamily="18" charset="0"/>
                <a:cs typeface="Times New Roman" pitchFamily="18" charset="0"/>
              </a:rPr>
              <a:t>    </a:t>
            </a:r>
            <a:r>
              <a:rPr lang="en-US" altLang="zh-CN" sz="2798" b="1" u="sng" dirty="0" smtClean="0">
                <a:solidFill>
                  <a:srgbClr val="FF6600"/>
                </a:solidFill>
                <a:latin typeface="Century Gothic" pitchFamily="18" charset="0"/>
                <a:cs typeface="Century Gothic" pitchFamily="18" charset="0"/>
              </a:rPr>
              <a:t>Solution:</a:t>
            </a:r>
          </a:p>
        </p:txBody>
      </p:sp>
      <p:sp>
        <p:nvSpPr>
          <p:cNvPr id="8" name="TextBox 1"/>
          <p:cNvSpPr txBox="1"/>
          <p:nvPr/>
        </p:nvSpPr>
        <p:spPr>
          <a:xfrm>
            <a:off x="774700" y="4025900"/>
            <a:ext cx="177800" cy="8001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a:t>
            </a:r>
          </a:p>
          <a:p>
            <a:pPr>
              <a:lnSpc>
                <a:spcPts val="3400"/>
              </a:lnSpc>
              <a:tabLst/>
            </a:pPr>
            <a:r>
              <a:rPr lang="en-US" altLang="zh-CN" sz="2400" dirty="0" smtClean="0">
                <a:solidFill>
                  <a:srgbClr val="000000"/>
                </a:solidFill>
                <a:latin typeface="Century Gothic" pitchFamily="18" charset="0"/>
                <a:cs typeface="Century Gothic" pitchFamily="18" charset="0"/>
              </a:rPr>
              <a:t>•</a:t>
            </a:r>
          </a:p>
        </p:txBody>
      </p:sp>
      <p:sp>
        <p:nvSpPr>
          <p:cNvPr id="9" name="TextBox 1"/>
          <p:cNvSpPr txBox="1"/>
          <p:nvPr/>
        </p:nvSpPr>
        <p:spPr>
          <a:xfrm>
            <a:off x="1308100" y="4051300"/>
            <a:ext cx="4965700" cy="1676400"/>
          </a:xfrm>
          <a:prstGeom prst="rect">
            <a:avLst/>
          </a:prstGeom>
          <a:noFill/>
        </p:spPr>
        <p:txBody>
          <a:bodyPr wrap="none" lIns="0" tIns="0" rIns="0" rtlCol="0">
            <a:spAutoFit/>
          </a:bodyPr>
          <a:lstStyle/>
          <a:p>
            <a:pPr>
              <a:lnSpc>
                <a:spcPts val="2900"/>
              </a:lnSpc>
              <a:tabLst>
                <a:tab pos="254000" algn="l"/>
              </a:tabLst>
            </a:pPr>
            <a:r>
              <a:rPr lang="en-US" altLang="zh-CN" sz="2400" dirty="0" smtClean="0">
                <a:solidFill>
                  <a:srgbClr val="000000"/>
                </a:solidFill>
                <a:latin typeface="Century Gothic" pitchFamily="18" charset="0"/>
                <a:cs typeface="Century Gothic" pitchFamily="18" charset="0"/>
              </a:rPr>
              <a:t>1.</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Increasing</a:t>
            </a:r>
            <a:r>
              <a:rPr lang="en-US" altLang="zh-CN" sz="2400" dirty="0" smtClean="0">
                <a:latin typeface="Times New Roman" pitchFamily="18" charset="0"/>
                <a:cs typeface="Times New Roman" pitchFamily="18" charset="0"/>
              </a:rPr>
              <a:t> </a:t>
            </a:r>
            <a:r>
              <a:rPr lang="en-US" altLang="zh-CN" sz="2400" i="1" u="sng" dirty="0" smtClean="0">
                <a:solidFill>
                  <a:srgbClr val="000000"/>
                </a:solidFill>
                <a:latin typeface="Century Gothic" pitchFamily="18" charset="0"/>
                <a:cs typeface="Century Gothic" pitchFamily="18" charset="0"/>
              </a:rPr>
              <a:t>l</a:t>
            </a:r>
            <a:r>
              <a:rPr lang="en-US" altLang="zh-CN" sz="2400" b="1" i="1" u="sng" dirty="0" smtClean="0">
                <a:solidFill>
                  <a:srgbClr val="333399"/>
                </a:solidFill>
                <a:latin typeface="Century Gothic" pitchFamily="18" charset="0"/>
                <a:cs typeface="Century Gothic" pitchFamily="18" charset="0"/>
              </a:rPr>
              <a:t>ubrication</a:t>
            </a:r>
            <a:r>
              <a:rPr lang="en-US" altLang="zh-CN" sz="2400" i="1" dirty="0" smtClean="0">
                <a:solidFill>
                  <a:srgbClr val="000000"/>
                </a:solidFill>
                <a:latin typeface="Century Gothic" pitchFamily="18" charset="0"/>
                <a:cs typeface="Century Gothic" pitchFamily="18" charset="0"/>
              </a:rPr>
              <a:t>.</a:t>
            </a:r>
          </a:p>
          <a:p>
            <a:pPr>
              <a:lnSpc>
                <a:spcPts val="3400"/>
              </a:lnSpc>
              <a:tabLst>
                <a:tab pos="254000" algn="l"/>
              </a:tabLst>
            </a:pPr>
            <a:r>
              <a:rPr lang="en-US" altLang="zh-CN" sz="2400" dirty="0" smtClean="0">
                <a:solidFill>
                  <a:srgbClr val="000000"/>
                </a:solidFill>
                <a:latin typeface="Century Gothic" pitchFamily="18" charset="0"/>
                <a:cs typeface="Century Gothic" pitchFamily="18" charset="0"/>
              </a:rPr>
              <a:t>2.</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Improve</a:t>
            </a:r>
            <a:r>
              <a:rPr lang="en-US" altLang="zh-CN" sz="2400" dirty="0" smtClean="0">
                <a:latin typeface="Times New Roman" pitchFamily="18" charset="0"/>
                <a:cs typeface="Times New Roman" pitchFamily="18" charset="0"/>
              </a:rPr>
              <a:t>  </a:t>
            </a:r>
            <a:r>
              <a:rPr lang="en-US" altLang="zh-CN" sz="2400" b="1" i="1" dirty="0" smtClean="0">
                <a:solidFill>
                  <a:srgbClr val="333399"/>
                </a:solidFill>
                <a:latin typeface="Century Gothic" pitchFamily="18" charset="0"/>
                <a:cs typeface="Century Gothic" pitchFamily="18" charset="0"/>
              </a:rPr>
              <a:t>lubricant</a:t>
            </a:r>
            <a:r>
              <a:rPr lang="en-US" altLang="zh-CN" sz="2400" dirty="0" smtClean="0">
                <a:latin typeface="Times New Roman" pitchFamily="18" charset="0"/>
                <a:cs typeface="Times New Roman" pitchFamily="18" charset="0"/>
              </a:rPr>
              <a:t> </a:t>
            </a:r>
            <a:r>
              <a:rPr lang="en-US" altLang="zh-CN" sz="2400" b="1" i="1" dirty="0" smtClean="0">
                <a:solidFill>
                  <a:srgbClr val="333399"/>
                </a:solidFill>
                <a:latin typeface="Century Gothic" pitchFamily="18" charset="0"/>
                <a:cs typeface="Century Gothic" pitchFamily="18" charset="0"/>
              </a:rPr>
              <a:t>distribution</a:t>
            </a:r>
            <a:r>
              <a:rPr lang="en-US" altLang="zh-CN" sz="2400" i="1" dirty="0" smtClean="0">
                <a:solidFill>
                  <a:srgbClr val="333399"/>
                </a:solidFill>
                <a:latin typeface="Century Gothic" pitchFamily="18" charset="0"/>
                <a:cs typeface="Century Gothic" pitchFamily="18" charset="0"/>
              </a:rPr>
              <a:t>.</a:t>
            </a:r>
          </a:p>
          <a:p>
            <a:pPr>
              <a:lnSpc>
                <a:spcPts val="3400"/>
              </a:lnSpc>
              <a:tabLst>
                <a:tab pos="254000" algn="l"/>
              </a:tabLst>
            </a:pPr>
            <a:r>
              <a:rPr lang="en-US" altLang="zh-CN" sz="2400" dirty="0" smtClean="0">
                <a:solidFill>
                  <a:srgbClr val="000000"/>
                </a:solidFill>
                <a:latin typeface="Century Gothic" pitchFamily="18" charset="0"/>
                <a:cs typeface="Century Gothic" pitchFamily="18" charset="0"/>
              </a:rPr>
              <a:t>3.</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Increasing</a:t>
            </a:r>
            <a:r>
              <a:rPr lang="en-US" altLang="zh-CN" sz="2400" dirty="0" smtClean="0">
                <a:latin typeface="Times New Roman" pitchFamily="18" charset="0"/>
                <a:cs typeface="Times New Roman" pitchFamily="18" charset="0"/>
              </a:rPr>
              <a:t> </a:t>
            </a:r>
            <a:r>
              <a:rPr lang="en-US" altLang="zh-CN" sz="2400" b="1" dirty="0" smtClean="0">
                <a:solidFill>
                  <a:srgbClr val="333399"/>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i="1" dirty="0" smtClean="0">
                <a:solidFill>
                  <a:srgbClr val="333399"/>
                </a:solidFill>
                <a:latin typeface="Century Gothic" pitchFamily="18" charset="0"/>
                <a:cs typeface="Century Gothic" pitchFamily="18" charset="0"/>
              </a:rPr>
              <a:t>moisture</a:t>
            </a:r>
            <a:r>
              <a:rPr lang="en-US" altLang="zh-CN" sz="2400" dirty="0" smtClean="0">
                <a:latin typeface="Times New Roman" pitchFamily="18" charset="0"/>
                <a:cs typeface="Times New Roman" pitchFamily="18" charset="0"/>
              </a:rPr>
              <a:t> </a:t>
            </a:r>
            <a:r>
              <a:rPr lang="en-US" altLang="zh-CN" sz="2400" b="1" i="1" dirty="0" smtClean="0">
                <a:solidFill>
                  <a:srgbClr val="333399"/>
                </a:solidFill>
                <a:latin typeface="Century Gothic" pitchFamily="18" charset="0"/>
                <a:cs typeface="Century Gothic" pitchFamily="18" charset="0"/>
              </a:rPr>
              <a:t>content</a:t>
            </a:r>
          </a:p>
          <a:p>
            <a:pPr>
              <a:lnSpc>
                <a:spcPts val="3400"/>
              </a:lnSpc>
              <a:tabLst>
                <a:tab pos="2540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granulation.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reeform 3"/>
          <p:cNvSpPr/>
          <p:nvPr/>
        </p:nvSpPr>
        <p:spPr>
          <a:xfrm>
            <a:off x="1043940" y="1688592"/>
            <a:ext cx="1321308" cy="27432"/>
          </a:xfrm>
          <a:custGeom>
            <a:avLst/>
            <a:gdLst>
              <a:gd name="connsiteX0" fmla="*/ 0 w 1321308"/>
              <a:gd name="connsiteY0" fmla="*/ 13716 h 27432"/>
              <a:gd name="connsiteX1" fmla="*/ 1321308 w 1321308"/>
              <a:gd name="connsiteY1" fmla="*/ 13716 h 27432"/>
            </a:gdLst>
            <a:ahLst/>
            <a:cxnLst>
              <a:cxn ang="0">
                <a:pos x="connsiteX0" y="connsiteY0"/>
              </a:cxn>
              <a:cxn ang="1">
                <a:pos x="connsiteX1" y="connsiteY1"/>
              </a:cxn>
            </a:cxnLst>
            <a:rect l="l" t="t" r="r" b="b"/>
            <a:pathLst>
              <a:path w="1321308" h="27432">
                <a:moveTo>
                  <a:pt x="0" y="13716"/>
                </a:moveTo>
                <a:lnTo>
                  <a:pt x="1321308" y="13716"/>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Freeform 3"/>
          <p:cNvSpPr/>
          <p:nvPr/>
        </p:nvSpPr>
        <p:spPr>
          <a:xfrm>
            <a:off x="1043940" y="3663696"/>
            <a:ext cx="1072896" cy="27432"/>
          </a:xfrm>
          <a:custGeom>
            <a:avLst/>
            <a:gdLst>
              <a:gd name="connsiteX0" fmla="*/ 0 w 1072896"/>
              <a:gd name="connsiteY0" fmla="*/ 13715 h 27432"/>
              <a:gd name="connsiteX1" fmla="*/ 1072896 w 1072896"/>
              <a:gd name="connsiteY1" fmla="*/ 13715 h 27432"/>
            </a:gdLst>
            <a:ahLst/>
            <a:cxnLst>
              <a:cxn ang="0">
                <a:pos x="connsiteX0" y="connsiteY0"/>
              </a:cxn>
              <a:cxn ang="1">
                <a:pos x="connsiteX1" y="connsiteY1"/>
              </a:cxn>
            </a:cxnLst>
            <a:rect l="l" t="t" r="r" b="b"/>
            <a:pathLst>
              <a:path w="1072896" h="27432">
                <a:moveTo>
                  <a:pt x="0" y="13715"/>
                </a:moveTo>
                <a:lnTo>
                  <a:pt x="1072896" y="13715"/>
                </a:lnTo>
              </a:path>
            </a:pathLst>
          </a:custGeom>
          <a:ln w="25400">
            <a:solidFill>
              <a:srgbClr val="FF66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98500" y="571500"/>
            <a:ext cx="4940300" cy="419100"/>
          </a:xfrm>
          <a:prstGeom prst="rect">
            <a:avLst/>
          </a:prstGeom>
          <a:noFill/>
        </p:spPr>
        <p:txBody>
          <a:bodyPr wrap="none" lIns="0" tIns="0" rIns="0" rtlCol="0">
            <a:spAutoFit/>
          </a:bodyPr>
          <a:lstStyle/>
          <a:p>
            <a:pPr>
              <a:lnSpc>
                <a:spcPts val="3300"/>
              </a:lnSpc>
              <a:tabLst/>
            </a:pPr>
            <a:r>
              <a:rPr lang="en-US" altLang="zh-CN" sz="2798" b="1" u="sng" dirty="0" smtClean="0">
                <a:solidFill>
                  <a:srgbClr val="009900"/>
                </a:solidFill>
                <a:latin typeface="Century Gothic" pitchFamily="18" charset="0"/>
                <a:cs typeface="Century Gothic" pitchFamily="18" charset="0"/>
              </a:rPr>
              <a:t>2. Sticking, Picking &amp; Filming:</a:t>
            </a:r>
          </a:p>
        </p:txBody>
      </p:sp>
      <p:sp>
        <p:nvSpPr>
          <p:cNvPr id="6" name="TextBox 1"/>
          <p:cNvSpPr txBox="1"/>
          <p:nvPr/>
        </p:nvSpPr>
        <p:spPr>
          <a:xfrm>
            <a:off x="1041400" y="990600"/>
            <a:ext cx="6553200" cy="368300"/>
          </a:xfrm>
          <a:prstGeom prst="rect">
            <a:avLst/>
          </a:prstGeom>
          <a:noFill/>
        </p:spPr>
        <p:txBody>
          <a:bodyPr wrap="none" lIns="0" tIns="0" rIns="0" rtlCol="0">
            <a:spAutoFit/>
          </a:bodyPr>
          <a:lstStyle/>
          <a:p>
            <a:pPr>
              <a:lnSpc>
                <a:spcPts val="2900"/>
              </a:lnSpc>
              <a:tabLst/>
            </a:pPr>
            <a:r>
              <a:rPr lang="en-US" altLang="zh-CN" sz="2400" b="1" dirty="0" smtClean="0">
                <a:solidFill>
                  <a:srgbClr val="000000"/>
                </a:solidFill>
                <a:latin typeface="Century Gothic" pitchFamily="18" charset="0"/>
                <a:cs typeface="Century Gothic" pitchFamily="18" charset="0"/>
              </a:rPr>
              <a:t>Adhesion</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material</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punch</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faces.</a:t>
            </a:r>
          </a:p>
        </p:txBody>
      </p:sp>
      <p:sp>
        <p:nvSpPr>
          <p:cNvPr id="7" name="TextBox 1"/>
          <p:cNvSpPr txBox="1"/>
          <p:nvPr/>
        </p:nvSpPr>
        <p:spPr>
          <a:xfrm>
            <a:off x="698500" y="1358900"/>
            <a:ext cx="4318000" cy="368300"/>
          </a:xfrm>
          <a:prstGeom prst="rect">
            <a:avLst/>
          </a:prstGeom>
          <a:noFill/>
        </p:spPr>
        <p:txBody>
          <a:bodyPr wrap="none" lIns="0" tIns="0" rIns="0" rtlCol="0">
            <a:spAutoFit/>
          </a:bodyPr>
          <a:lstStyle/>
          <a:p>
            <a:pPr>
              <a:lnSpc>
                <a:spcPts val="2900"/>
              </a:lnSpc>
              <a:tabLst/>
            </a:pPr>
            <a:r>
              <a:rPr lang="en-US" altLang="zh-CN" sz="2400" dirty="0" smtClean="0">
                <a:solidFill>
                  <a:srgbClr val="FF6600"/>
                </a:solidFill>
                <a:latin typeface="Century Gothic" pitchFamily="18" charset="0"/>
                <a:cs typeface="Century Gothic"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Sticking</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(whole</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adhesion)</a:t>
            </a:r>
          </a:p>
        </p:txBody>
      </p:sp>
      <p:sp>
        <p:nvSpPr>
          <p:cNvPr id="8" name="TextBox 1"/>
          <p:cNvSpPr txBox="1"/>
          <p:nvPr/>
        </p:nvSpPr>
        <p:spPr>
          <a:xfrm>
            <a:off x="698500" y="1803400"/>
            <a:ext cx="7404100" cy="2705100"/>
          </a:xfrm>
          <a:prstGeom prst="rect">
            <a:avLst/>
          </a:prstGeom>
          <a:noFill/>
        </p:spPr>
        <p:txBody>
          <a:bodyPr wrap="none" lIns="0" tIns="0" rIns="0" rtlCol="0">
            <a:spAutoFit/>
          </a:bodyPr>
          <a:lstStyle/>
          <a:p>
            <a:pPr>
              <a:lnSpc>
                <a:spcPts val="2900"/>
              </a:lnSpc>
              <a:tabLst>
                <a:tab pos="330200" algn="l"/>
                <a:tab pos="3429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usually</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due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improperly(incorrectly)</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dried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or</a:t>
            </a:r>
          </a:p>
          <a:p>
            <a:pPr>
              <a:lnSpc>
                <a:spcPts val="2300"/>
              </a:lnSpc>
              <a:tabLst>
                <a:tab pos="330200" algn="l"/>
                <a:tab pos="342900" algn="l"/>
              </a:tabLst>
            </a:pPr>
            <a:r>
              <a:rPr lang="en-US" altLang="zh-CN" dirty="0" smtClean="0"/>
              <a:t>		</a:t>
            </a:r>
            <a:r>
              <a:rPr lang="en-US" altLang="zh-CN" sz="2402" dirty="0" smtClean="0">
                <a:solidFill>
                  <a:srgbClr val="000000"/>
                </a:solidFill>
                <a:latin typeface="Century Gothic" pitchFamily="18" charset="0"/>
                <a:cs typeface="Century Gothic" pitchFamily="18" charset="0"/>
              </a:rPr>
              <a:t>lubricated</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granulation</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causing</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the</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whole</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tablet</a:t>
            </a:r>
          </a:p>
          <a:p>
            <a:pPr>
              <a:lnSpc>
                <a:spcPts val="2200"/>
              </a:lnSpc>
              <a:tabLst>
                <a:tab pos="330200" algn="l"/>
                <a:tab pos="3429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surface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stick</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punch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faces</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dull,</a:t>
            </a:r>
          </a:p>
          <a:p>
            <a:pPr>
              <a:lnSpc>
                <a:spcPts val="2200"/>
              </a:lnSpc>
              <a:tabLst>
                <a:tab pos="330200" algn="l"/>
                <a:tab pos="342900" algn="l"/>
              </a:tabLst>
            </a:pPr>
            <a:r>
              <a:rPr lang="en-US" altLang="zh-CN" dirty="0" smtClean="0"/>
              <a:t>		</a:t>
            </a:r>
            <a:r>
              <a:rPr lang="en-US" altLang="zh-CN" sz="2400" b="1" dirty="0" smtClean="0">
                <a:solidFill>
                  <a:srgbClr val="000000"/>
                </a:solidFill>
                <a:latin typeface="Times New Roman" pitchFamily="18" charset="0"/>
                <a:cs typeface="Times New Roman" pitchFamily="18" charset="0"/>
              </a:rPr>
              <a:t>scratched,</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or</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rough</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tablet</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faces</a:t>
            </a:r>
            <a:r>
              <a:rPr lang="en-US" altLang="zh-CN" sz="2400" dirty="0" smtClean="0">
                <a:solidFill>
                  <a:srgbClr val="000000"/>
                </a:solidFill>
                <a:latin typeface="Century Gothic" pitchFamily="18" charset="0"/>
                <a:cs typeface="Century Gothic" pitchFamily="18" charset="0"/>
              </a:rPr>
              <a:t>.</a:t>
            </a:r>
          </a:p>
          <a:p>
            <a:pPr>
              <a:lnSpc>
                <a:spcPts val="1000"/>
              </a:lnSpc>
            </a:pPr>
            <a:endParaRPr lang="en-US" altLang="zh-CN" dirty="0" smtClean="0"/>
          </a:p>
          <a:p>
            <a:pPr>
              <a:lnSpc>
                <a:spcPts val="1000"/>
              </a:lnSpc>
            </a:pPr>
            <a:endParaRPr lang="en-US" altLang="zh-CN" dirty="0" smtClean="0"/>
          </a:p>
          <a:p>
            <a:pPr>
              <a:lnSpc>
                <a:spcPts val="3700"/>
              </a:lnSpc>
              <a:tabLst>
                <a:tab pos="330200" algn="l"/>
                <a:tab pos="342900" algn="l"/>
              </a:tabLst>
            </a:pPr>
            <a:r>
              <a:rPr lang="en-US" altLang="zh-CN" sz="2400" dirty="0" smtClean="0">
                <a:solidFill>
                  <a:srgbClr val="FF6600"/>
                </a:solidFill>
                <a:latin typeface="Century Gothic" pitchFamily="18" charset="0"/>
                <a:cs typeface="Century Gothic"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Picking</a:t>
            </a:r>
            <a:r>
              <a:rPr lang="en-US" altLang="zh-CN" sz="2400" dirty="0" smtClean="0">
                <a:latin typeface="Times New Roman" pitchFamily="18" charset="0"/>
                <a:cs typeface="Times New Roman" pitchFamily="18" charset="0"/>
              </a:rPr>
              <a:t> </a:t>
            </a:r>
            <a:r>
              <a:rPr lang="en-US" altLang="zh-CN" sz="2400" dirty="0" smtClean="0">
                <a:solidFill>
                  <a:srgbClr val="FF6600"/>
                </a:solidFill>
                <a:latin typeface="Century Gothic" pitchFamily="18" charset="0"/>
                <a:cs typeface="Century Gothic" pitchFamily="18" charset="0"/>
              </a:rPr>
              <a:t>:</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(localized</a:t>
            </a:r>
            <a:r>
              <a:rPr lang="en-US" altLang="zh-CN" sz="2400" dirty="0" smtClean="0">
                <a:latin typeface="Times New Roman" pitchFamily="18" charset="0"/>
                <a:cs typeface="Times New Roman" pitchFamily="18" charset="0"/>
              </a:rPr>
              <a:t> </a:t>
            </a:r>
            <a:r>
              <a:rPr lang="en-US" altLang="zh-CN" sz="2400" b="1" dirty="0" smtClean="0">
                <a:solidFill>
                  <a:srgbClr val="FF6600"/>
                </a:solidFill>
                <a:latin typeface="Century Gothic" pitchFamily="18" charset="0"/>
                <a:cs typeface="Century Gothic" pitchFamily="18" charset="0"/>
              </a:rPr>
              <a:t>adhesion)</a:t>
            </a:r>
          </a:p>
          <a:p>
            <a:pPr>
              <a:lnSpc>
                <a:spcPts val="2800"/>
              </a:lnSpc>
              <a:tabLst>
                <a:tab pos="330200" algn="l"/>
                <a:tab pos="3429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form</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sticking</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which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small</a:t>
            </a:r>
          </a:p>
          <a:p>
            <a:pPr>
              <a:lnSpc>
                <a:spcPts val="2800"/>
              </a:lnSpc>
              <a:tabLst>
                <a:tab pos="330200" algn="l"/>
                <a:tab pos="3429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portion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granulation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sticks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a:t>
            </a:r>
          </a:p>
        </p:txBody>
      </p:sp>
      <p:sp>
        <p:nvSpPr>
          <p:cNvPr id="9" name="TextBox 1"/>
          <p:cNvSpPr txBox="1"/>
          <p:nvPr/>
        </p:nvSpPr>
        <p:spPr>
          <a:xfrm>
            <a:off x="1028700" y="4445000"/>
            <a:ext cx="5003800" cy="7239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punch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face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&amp;</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portion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p>
          <a:p>
            <a:pPr>
              <a:lnSpc>
                <a:spcPts val="2800"/>
              </a:lnSpc>
              <a:tabLst/>
            </a:pPr>
            <a:r>
              <a:rPr lang="en-US" altLang="zh-CN" sz="2400" dirty="0" smtClean="0">
                <a:solidFill>
                  <a:srgbClr val="000000"/>
                </a:solidFill>
                <a:latin typeface="Century Gothic" pitchFamily="18" charset="0"/>
                <a:cs typeface="Century Gothic" pitchFamily="18" charset="0"/>
              </a:rPr>
              <a:t>tablet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surface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missed.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a:blip r:embed="rId3"/>
          <a:srcRect/>
          <a:stretch>
            <a:fillRect/>
          </a:stretch>
        </p:blipFill>
        <p:spPr bwMode="auto">
          <a:xfrm>
            <a:off x="1206500" y="825500"/>
            <a:ext cx="7023100" cy="4902200"/>
          </a:xfrm>
          <a:prstGeom prst="rect">
            <a:avLst/>
          </a:prstGeom>
          <a:noFill/>
        </p:spPr>
      </p:pic>
      <p:pic>
        <p:nvPicPr>
          <p:cNvPr id="3" name="Picture 3"/>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Freeform 3"/>
          <p:cNvSpPr/>
          <p:nvPr/>
        </p:nvSpPr>
        <p:spPr>
          <a:xfrm>
            <a:off x="2514600" y="5257800"/>
            <a:ext cx="3733800" cy="685800"/>
          </a:xfrm>
          <a:custGeom>
            <a:avLst/>
            <a:gdLst>
              <a:gd name="connsiteX0" fmla="*/ 0 w 3733800"/>
              <a:gd name="connsiteY0" fmla="*/ 685800 h 685800"/>
              <a:gd name="connsiteX1" fmla="*/ 3733800 w 3733800"/>
              <a:gd name="connsiteY1" fmla="*/ 685800 h 685800"/>
              <a:gd name="connsiteX2" fmla="*/ 3733800 w 3733800"/>
              <a:gd name="connsiteY2" fmla="*/ 0 h 685800"/>
              <a:gd name="connsiteX3" fmla="*/ 0 w 3733800"/>
              <a:gd name="connsiteY3" fmla="*/ 0 h 685800"/>
              <a:gd name="connsiteX4" fmla="*/ 0 w 3733800"/>
              <a:gd name="connsiteY4" fmla="*/ 685800 h 6858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33800" h="685800">
                <a:moveTo>
                  <a:pt x="0" y="685800"/>
                </a:moveTo>
                <a:lnTo>
                  <a:pt x="3733800" y="685800"/>
                </a:lnTo>
                <a:lnTo>
                  <a:pt x="3733800" y="0"/>
                </a:lnTo>
                <a:lnTo>
                  <a:pt x="0" y="0"/>
                </a:lnTo>
                <a:lnTo>
                  <a:pt x="0" y="685800"/>
                </a:lnTo>
              </a:path>
            </a:pathLst>
          </a:custGeom>
          <a:solidFill>
            <a:srgbClr val="BBE0E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2508250" y="5251450"/>
            <a:ext cx="3746500" cy="698500"/>
          </a:xfrm>
          <a:custGeom>
            <a:avLst/>
            <a:gdLst>
              <a:gd name="connsiteX0" fmla="*/ 6350 w 3746500"/>
              <a:gd name="connsiteY0" fmla="*/ 692150 h 698500"/>
              <a:gd name="connsiteX1" fmla="*/ 3740150 w 3746500"/>
              <a:gd name="connsiteY1" fmla="*/ 692150 h 698500"/>
              <a:gd name="connsiteX2" fmla="*/ 3740150 w 3746500"/>
              <a:gd name="connsiteY2" fmla="*/ 6350 h 698500"/>
              <a:gd name="connsiteX3" fmla="*/ 6350 w 3746500"/>
              <a:gd name="connsiteY3" fmla="*/ 6350 h 698500"/>
              <a:gd name="connsiteX4" fmla="*/ 6350 w 3746500"/>
              <a:gd name="connsiteY4" fmla="*/ 692150 h 6985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746500" h="698500">
                <a:moveTo>
                  <a:pt x="6350" y="692150"/>
                </a:moveTo>
                <a:lnTo>
                  <a:pt x="3740150" y="692150"/>
                </a:lnTo>
                <a:lnTo>
                  <a:pt x="3740150" y="6350"/>
                </a:lnTo>
                <a:lnTo>
                  <a:pt x="6350" y="6350"/>
                </a:lnTo>
                <a:lnTo>
                  <a:pt x="6350" y="69215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3"/>
          <p:cNvPicPr>
            <a:picLocks noChangeAspect="1" noChangeArrowheads="1"/>
          </p:cNvPicPr>
          <p:nvPr/>
        </p:nvPicPr>
        <p:blipFill>
          <a:blip r:embed="rId3"/>
          <a:srcRect/>
          <a:stretch>
            <a:fillRect/>
          </a:stretch>
        </p:blipFill>
        <p:spPr bwMode="auto">
          <a:xfrm>
            <a:off x="2425700" y="1282700"/>
            <a:ext cx="3911600" cy="3759200"/>
          </a:xfrm>
          <a:prstGeom prst="rect">
            <a:avLst/>
          </a:prstGeom>
          <a:noFill/>
        </p:spPr>
      </p:pic>
      <p:pic>
        <p:nvPicPr>
          <p:cNvPr id="6" name="Picture 3"/>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extBox 1"/>
          <p:cNvSpPr txBox="1"/>
          <p:nvPr/>
        </p:nvSpPr>
        <p:spPr>
          <a:xfrm>
            <a:off x="3822700" y="5422900"/>
            <a:ext cx="1092200" cy="368300"/>
          </a:xfrm>
          <a:prstGeom prst="rect">
            <a:avLst/>
          </a:prstGeom>
          <a:noFill/>
        </p:spPr>
        <p:txBody>
          <a:bodyPr wrap="none" lIns="0" tIns="0" rIns="0" rtlCol="0">
            <a:spAutoFit/>
          </a:bodyPr>
          <a:lstStyle/>
          <a:p>
            <a:pPr>
              <a:lnSpc>
                <a:spcPts val="2900"/>
              </a:lnSpc>
              <a:tabLst/>
            </a:pPr>
            <a:r>
              <a:rPr lang="en-US" altLang="zh-CN" sz="2400" b="1" dirty="0" smtClean="0">
                <a:solidFill>
                  <a:srgbClr val="000000"/>
                </a:solidFill>
                <a:latin typeface="Century Gothic" pitchFamily="18" charset="0"/>
                <a:cs typeface="Century Gothic" pitchFamily="18" charset="0"/>
              </a:rPr>
              <a:t>picking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98500" y="673100"/>
            <a:ext cx="7835900" cy="850900"/>
          </a:xfrm>
          <a:prstGeom prst="rect">
            <a:avLst/>
          </a:prstGeom>
          <a:noFill/>
        </p:spPr>
        <p:txBody>
          <a:bodyPr wrap="none" lIns="0" tIns="0" rIns="0" rtlCol="0">
            <a:spAutoFit/>
          </a:bodyPr>
          <a:lstStyle/>
          <a:p>
            <a:pPr>
              <a:lnSpc>
                <a:spcPts val="3300"/>
              </a:lnSpc>
              <a:tabLst>
                <a:tab pos="533400" algn="l"/>
              </a:tabLst>
            </a:pPr>
            <a:r>
              <a:rPr lang="en-US" altLang="zh-CN" sz="2798" b="1" i="1" u="sng" dirty="0" smtClean="0">
                <a:solidFill>
                  <a:srgbClr val="CC3300"/>
                </a:solidFill>
                <a:latin typeface="Century Gothic" pitchFamily="18" charset="0"/>
                <a:cs typeface="Century Gothic" pitchFamily="18" charset="0"/>
              </a:rPr>
              <a:t>Filming:</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is</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a</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slow</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form</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of</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sticking</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and</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is</a:t>
            </a:r>
            <a:r>
              <a:rPr lang="en-US" altLang="zh-CN" sz="2798" dirty="0" smtClean="0">
                <a:latin typeface="Times New Roman" pitchFamily="18" charset="0"/>
                <a:cs typeface="Times New Roman" pitchFamily="18" charset="0"/>
              </a:rPr>
              <a:t> </a:t>
            </a:r>
            <a:r>
              <a:rPr lang="en-US" altLang="zh-CN" sz="2798" i="1" dirty="0" smtClean="0">
                <a:solidFill>
                  <a:srgbClr val="000000"/>
                </a:solidFill>
                <a:latin typeface="Century Gothic" pitchFamily="18" charset="0"/>
                <a:cs typeface="Century Gothic" pitchFamily="18" charset="0"/>
              </a:rPr>
              <a:t>largely</a:t>
            </a:r>
          </a:p>
          <a:p>
            <a:pPr>
              <a:lnSpc>
                <a:spcPts val="3300"/>
              </a:lnSpc>
              <a:tabLst>
                <a:tab pos="533400" algn="l"/>
              </a:tabLst>
            </a:pPr>
            <a:r>
              <a:rPr lang="en-US" altLang="zh-CN" dirty="0" smtClean="0"/>
              <a:t>	</a:t>
            </a:r>
            <a:r>
              <a:rPr lang="en-US" altLang="zh-CN" sz="2796" i="1" dirty="0" smtClean="0">
                <a:solidFill>
                  <a:srgbClr val="000000"/>
                </a:solidFill>
                <a:latin typeface="Century Gothic" pitchFamily="18" charset="0"/>
                <a:cs typeface="Century Gothic" pitchFamily="18" charset="0"/>
              </a:rPr>
              <a:t>due</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to</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excess</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moisture</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in</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i="1" dirty="0" smtClean="0">
                <a:solidFill>
                  <a:srgbClr val="000000"/>
                </a:solidFill>
                <a:latin typeface="Century Gothic" pitchFamily="18" charset="0"/>
                <a:cs typeface="Century Gothic" pitchFamily="18" charset="0"/>
              </a:rPr>
              <a:t>granulation.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98500" y="812800"/>
            <a:ext cx="4343400" cy="419100"/>
          </a:xfrm>
          <a:prstGeom prst="rect">
            <a:avLst/>
          </a:prstGeom>
          <a:noFill/>
        </p:spPr>
        <p:txBody>
          <a:bodyPr wrap="none" lIns="0" tIns="0" rIns="0" rtlCol="0">
            <a:spAutoFit/>
          </a:bodyPr>
          <a:lstStyle/>
          <a:p>
            <a:pPr>
              <a:lnSpc>
                <a:spcPts val="3300"/>
              </a:lnSpc>
              <a:tabLst/>
            </a:pPr>
            <a:r>
              <a:rPr lang="en-US" altLang="zh-CN" sz="2796" b="1" u="sng" dirty="0" smtClean="0">
                <a:solidFill>
                  <a:srgbClr val="009900"/>
                </a:solidFill>
                <a:latin typeface="Century Gothic" pitchFamily="18" charset="0"/>
                <a:cs typeface="Century Gothic" pitchFamily="18" charset="0"/>
              </a:rPr>
              <a:t>3. Capping &amp; Laminating:</a:t>
            </a:r>
          </a:p>
        </p:txBody>
      </p:sp>
      <p:sp>
        <p:nvSpPr>
          <p:cNvPr id="4" name="TextBox 1"/>
          <p:cNvSpPr txBox="1"/>
          <p:nvPr/>
        </p:nvSpPr>
        <p:spPr>
          <a:xfrm>
            <a:off x="990600" y="1828800"/>
            <a:ext cx="5626100" cy="419100"/>
          </a:xfrm>
          <a:prstGeom prst="rect">
            <a:avLst/>
          </a:prstGeom>
          <a:noFill/>
        </p:spPr>
        <p:txBody>
          <a:bodyPr wrap="none" lIns="0" tIns="0" rIns="0" rtlCol="0">
            <a:spAutoFit/>
          </a:bodyPr>
          <a:lstStyle/>
          <a:p>
            <a:pPr>
              <a:lnSpc>
                <a:spcPts val="3300"/>
              </a:lnSpc>
              <a:tabLst/>
            </a:pPr>
            <a:r>
              <a:rPr lang="en-US" altLang="zh-CN" sz="2796" b="1" dirty="0" smtClean="0">
                <a:solidFill>
                  <a:srgbClr val="FF6600"/>
                </a:solidFill>
                <a:latin typeface="Century Gothic" pitchFamily="18" charset="0"/>
                <a:cs typeface="Century Gothic" pitchFamily="18" charset="0"/>
              </a:rPr>
              <a:t>Capping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occurs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when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upper</a:t>
            </a:r>
          </a:p>
        </p:txBody>
      </p:sp>
      <p:sp>
        <p:nvSpPr>
          <p:cNvPr id="5" name="TextBox 1"/>
          <p:cNvSpPr txBox="1"/>
          <p:nvPr/>
        </p:nvSpPr>
        <p:spPr>
          <a:xfrm>
            <a:off x="1041400" y="2286000"/>
            <a:ext cx="7086600" cy="12827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segment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of</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tablet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separates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from</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p>
          <a:p>
            <a:pPr>
              <a:lnSpc>
                <a:spcPts val="3300"/>
              </a:lnSpc>
              <a:tabLst/>
            </a:pPr>
            <a:r>
              <a:rPr lang="en-US" altLang="zh-CN" sz="2796" dirty="0" smtClean="0">
                <a:solidFill>
                  <a:srgbClr val="000000"/>
                </a:solidFill>
                <a:latin typeface="Century Gothic" pitchFamily="18" charset="0"/>
                <a:cs typeface="Century Gothic" pitchFamily="18" charset="0"/>
              </a:rPr>
              <a:t>main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portion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of</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tablet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&amp;</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comes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off</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as</a:t>
            </a:r>
          </a:p>
          <a:p>
            <a:pPr>
              <a:lnSpc>
                <a:spcPts val="3300"/>
              </a:lnSpc>
              <a:tabLst/>
            </a:pPr>
            <a:r>
              <a:rPr lang="en-US" altLang="zh-CN" sz="2796" dirty="0" smtClean="0">
                <a:solidFill>
                  <a:srgbClr val="000000"/>
                </a:solidFill>
                <a:latin typeface="Century Gothic" pitchFamily="18" charset="0"/>
                <a:cs typeface="Century Gothic" pitchFamily="18" charset="0"/>
              </a:rPr>
              <a:t>a</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cap.</a:t>
            </a:r>
          </a:p>
        </p:txBody>
      </p:sp>
      <p:sp>
        <p:nvSpPr>
          <p:cNvPr id="6" name="TextBox 1"/>
          <p:cNvSpPr txBox="1"/>
          <p:nvPr/>
        </p:nvSpPr>
        <p:spPr>
          <a:xfrm>
            <a:off x="698500" y="3619500"/>
            <a:ext cx="5829300" cy="419100"/>
          </a:xfrm>
          <a:prstGeom prst="rect">
            <a:avLst/>
          </a:prstGeom>
          <a:noFill/>
        </p:spPr>
        <p:txBody>
          <a:bodyPr wrap="none" lIns="0" tIns="0" rIns="0" rtlCol="0">
            <a:spAutoFit/>
          </a:bodyPr>
          <a:lstStyle/>
          <a:p>
            <a:pPr>
              <a:lnSpc>
                <a:spcPts val="3300"/>
              </a:lnSpc>
              <a:tabLst/>
            </a:pPr>
            <a:r>
              <a:rPr lang="en-US" altLang="zh-CN" sz="2798" dirty="0" smtClean="0">
                <a:solidFill>
                  <a:srgbClr val="000000"/>
                </a:solidFill>
                <a:latin typeface="Century Gothic" pitchFamily="18" charset="0"/>
                <a:cs typeface="Century Gothic" pitchFamily="18" charset="0"/>
              </a:rPr>
              <a:t>•</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It</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is</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usually</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due</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to</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air</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entrapped</a:t>
            </a:r>
          </a:p>
        </p:txBody>
      </p:sp>
      <p:sp>
        <p:nvSpPr>
          <p:cNvPr id="7" name="TextBox 1"/>
          <p:cNvSpPr txBox="1"/>
          <p:nvPr/>
        </p:nvSpPr>
        <p:spPr>
          <a:xfrm>
            <a:off x="1092200" y="4140200"/>
            <a:ext cx="4470400" cy="4191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in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granulation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which</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is</a:t>
            </a:r>
          </a:p>
        </p:txBody>
      </p:sp>
      <p:sp>
        <p:nvSpPr>
          <p:cNvPr id="8" name="TextBox 1"/>
          <p:cNvSpPr txBox="1"/>
          <p:nvPr/>
        </p:nvSpPr>
        <p:spPr>
          <a:xfrm>
            <a:off x="1092200" y="4648200"/>
            <a:ext cx="5676900" cy="4191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compressed</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die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during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p>
        </p:txBody>
      </p:sp>
      <p:sp>
        <p:nvSpPr>
          <p:cNvPr id="9" name="TextBox 1"/>
          <p:cNvSpPr txBox="1"/>
          <p:nvPr/>
        </p:nvSpPr>
        <p:spPr>
          <a:xfrm>
            <a:off x="1041400" y="5092700"/>
            <a:ext cx="5181600" cy="939800"/>
          </a:xfrm>
          <a:prstGeom prst="rect">
            <a:avLst/>
          </a:prstGeom>
          <a:noFill/>
        </p:spPr>
        <p:txBody>
          <a:bodyPr wrap="none" lIns="0" tIns="0" rIns="0" rtlCol="0">
            <a:spAutoFit/>
          </a:bodyPr>
          <a:lstStyle/>
          <a:p>
            <a:pPr>
              <a:lnSpc>
                <a:spcPts val="3300"/>
              </a:lnSpc>
              <a:tabLst>
                <a:tab pos="50800" algn="l"/>
              </a:tabLst>
            </a:pPr>
            <a:r>
              <a:rPr lang="en-US" altLang="zh-CN" sz="2798" dirty="0" smtClean="0">
                <a:solidFill>
                  <a:srgbClr val="000000"/>
                </a:solidFill>
                <a:latin typeface="Century Gothic" pitchFamily="18" charset="0"/>
                <a:cs typeface="Century Gothic" pitchFamily="18" charset="0"/>
              </a:rPr>
              <a:t>compression</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&amp;</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then</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expands</a:t>
            </a:r>
          </a:p>
          <a:p>
            <a:pPr>
              <a:lnSpc>
                <a:spcPts val="4000"/>
              </a:lnSpc>
              <a:tabLst>
                <a:tab pos="50800" algn="l"/>
              </a:tabLst>
            </a:pPr>
            <a:r>
              <a:rPr lang="en-US" altLang="zh-CN" dirty="0" smtClean="0"/>
              <a:t>	</a:t>
            </a:r>
            <a:r>
              <a:rPr lang="en-US" altLang="zh-CN" sz="2796" dirty="0" smtClean="0">
                <a:solidFill>
                  <a:srgbClr val="000000"/>
                </a:solidFill>
                <a:latin typeface="Century Gothic" pitchFamily="18" charset="0"/>
                <a:cs typeface="Century Gothic" pitchFamily="18" charset="0"/>
              </a:rPr>
              <a:t>when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pressure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released.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 name="Picture 3"/>
          <p:cNvPicPr>
            <a:picLocks noChangeAspect="1" noChangeArrowheads="1"/>
          </p:cNvPicPr>
          <p:nvPr/>
        </p:nvPicPr>
        <p:blipFill>
          <a:blip r:embed="rId3"/>
          <a:srcRect/>
          <a:stretch>
            <a:fillRect/>
          </a:stretch>
        </p:blipFill>
        <p:spPr bwMode="auto">
          <a:xfrm>
            <a:off x="673100" y="292100"/>
            <a:ext cx="8026400" cy="6197600"/>
          </a:xfrm>
          <a:prstGeom prst="rect">
            <a:avLst/>
          </a:prstGeom>
          <a:noFill/>
        </p:spPr>
      </p:pic>
      <p:pic>
        <p:nvPicPr>
          <p:cNvPr id="3" name="Picture 3"/>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1079500" y="647700"/>
            <a:ext cx="7327900" cy="368300"/>
          </a:xfrm>
          <a:prstGeom prst="rect">
            <a:avLst/>
          </a:prstGeom>
          <a:noFill/>
        </p:spPr>
        <p:txBody>
          <a:bodyPr wrap="none" lIns="0" tIns="0" rIns="0" rtlCol="0">
            <a:spAutoFit/>
          </a:bodyPr>
          <a:lstStyle/>
          <a:p>
            <a:pPr>
              <a:lnSpc>
                <a:spcPts val="2900"/>
              </a:lnSpc>
              <a:tabLst/>
            </a:pPr>
            <a:r>
              <a:rPr lang="en-US" altLang="zh-CN" sz="2402" dirty="0" smtClean="0">
                <a:solidFill>
                  <a:srgbClr val="FF6600"/>
                </a:solidFill>
                <a:latin typeface="Century Gothic" pitchFamily="18" charset="0"/>
                <a:cs typeface="Century Gothic" pitchFamily="18" charset="0"/>
              </a:rPr>
              <a:t>•</a:t>
            </a:r>
            <a:r>
              <a:rPr lang="en-US" altLang="zh-CN" sz="2402" dirty="0" smtClean="0">
                <a:latin typeface="Times New Roman" pitchFamily="18" charset="0"/>
                <a:cs typeface="Times New Roman" pitchFamily="18" charset="0"/>
              </a:rPr>
              <a:t>  </a:t>
            </a:r>
            <a:r>
              <a:rPr lang="en-US" altLang="zh-CN" sz="2402" b="1" dirty="0" smtClean="0">
                <a:solidFill>
                  <a:srgbClr val="FF6600"/>
                </a:solidFill>
                <a:latin typeface="Century Gothic" pitchFamily="18" charset="0"/>
                <a:cs typeface="Century Gothic" pitchFamily="18" charset="0"/>
              </a:rPr>
              <a:t>Reasons</a:t>
            </a:r>
            <a:r>
              <a:rPr lang="en-US" altLang="zh-CN" sz="2402" dirty="0" smtClean="0">
                <a:latin typeface="Times New Roman" pitchFamily="18" charset="0"/>
                <a:cs typeface="Times New Roman" pitchFamily="18" charset="0"/>
              </a:rPr>
              <a:t> </a:t>
            </a:r>
            <a:r>
              <a:rPr lang="en-US" altLang="zh-CN" sz="2402" b="1" dirty="0" smtClean="0">
                <a:solidFill>
                  <a:srgbClr val="FF6600"/>
                </a:solidFill>
                <a:latin typeface="Century Gothic" pitchFamily="18" charset="0"/>
                <a:cs typeface="Century Gothic" pitchFamily="18" charset="0"/>
              </a:rPr>
              <a:t>of</a:t>
            </a:r>
            <a:r>
              <a:rPr lang="en-US" altLang="zh-CN" sz="2402" dirty="0" smtClean="0">
                <a:latin typeface="Times New Roman" pitchFamily="18" charset="0"/>
                <a:cs typeface="Times New Roman" pitchFamily="18" charset="0"/>
              </a:rPr>
              <a:t> </a:t>
            </a:r>
            <a:r>
              <a:rPr lang="en-US" altLang="zh-CN" sz="2402" b="1" dirty="0" smtClean="0">
                <a:solidFill>
                  <a:srgbClr val="FF6600"/>
                </a:solidFill>
                <a:latin typeface="Century Gothic" pitchFamily="18" charset="0"/>
                <a:cs typeface="Century Gothic" pitchFamily="18" charset="0"/>
              </a:rPr>
              <a:t>capping</a:t>
            </a:r>
            <a:r>
              <a:rPr lang="en-US" altLang="zh-CN" sz="2402" dirty="0" smtClean="0">
                <a:latin typeface="Times New Roman" pitchFamily="18" charset="0"/>
                <a:cs typeface="Times New Roman" pitchFamily="18" charset="0"/>
              </a:rPr>
              <a:t> </a:t>
            </a:r>
            <a:r>
              <a:rPr lang="en-US" altLang="zh-CN" sz="2402" b="1" dirty="0" smtClean="0">
                <a:solidFill>
                  <a:srgbClr val="FF6600"/>
                </a:solidFill>
                <a:latin typeface="Century Gothic" pitchFamily="18" charset="0"/>
                <a:cs typeface="Century Gothic" pitchFamily="18" charset="0"/>
              </a:rPr>
              <a:t>:</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1.</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large</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amount</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of</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fines</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in</a:t>
            </a:r>
          </a:p>
        </p:txBody>
      </p:sp>
      <p:sp>
        <p:nvSpPr>
          <p:cNvPr id="4" name="TextBox 1"/>
          <p:cNvSpPr txBox="1"/>
          <p:nvPr/>
        </p:nvSpPr>
        <p:spPr>
          <a:xfrm>
            <a:off x="1422400" y="1016000"/>
            <a:ext cx="6032500" cy="3683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granulation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&amp;/or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lack</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sufficient</a:t>
            </a:r>
          </a:p>
        </p:txBody>
      </p:sp>
      <p:sp>
        <p:nvSpPr>
          <p:cNvPr id="5" name="TextBox 1"/>
          <p:cNvSpPr txBox="1"/>
          <p:nvPr/>
        </p:nvSpPr>
        <p:spPr>
          <a:xfrm>
            <a:off x="1079500" y="1422400"/>
            <a:ext cx="7493000" cy="1244600"/>
          </a:xfrm>
          <a:prstGeom prst="rect">
            <a:avLst/>
          </a:prstGeom>
          <a:noFill/>
        </p:spPr>
        <p:txBody>
          <a:bodyPr wrap="none" lIns="0" tIns="0" rIns="0" rtlCol="0">
            <a:spAutoFit/>
          </a:bodyPr>
          <a:lstStyle/>
          <a:p>
            <a:pPr>
              <a:lnSpc>
                <a:spcPts val="2900"/>
              </a:lnSpc>
              <a:tabLst>
                <a:tab pos="342900" algn="l"/>
              </a:tabLst>
            </a:pPr>
            <a:r>
              <a:rPr lang="en-US" altLang="zh-CN" dirty="0" smtClean="0"/>
              <a:t>	</a:t>
            </a:r>
            <a:r>
              <a:rPr lang="en-US" altLang="zh-CN" sz="2400" dirty="0" smtClean="0">
                <a:solidFill>
                  <a:srgbClr val="000000"/>
                </a:solidFill>
                <a:latin typeface="Century Gothic" pitchFamily="18" charset="0"/>
                <a:cs typeface="Century Gothic" pitchFamily="18" charset="0"/>
              </a:rPr>
              <a:t>clearance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between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punch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and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die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wall.</a:t>
            </a:r>
          </a:p>
          <a:p>
            <a:pPr>
              <a:lnSpc>
                <a:spcPts val="3400"/>
              </a:lnSpc>
              <a:tabLst>
                <a:tab pos="342900" algn="l"/>
              </a:tabLst>
            </a:pPr>
            <a:r>
              <a:rPr lang="en-US" altLang="zh-CN" sz="2400" dirty="0" smtClean="0">
                <a:solidFill>
                  <a:srgbClr val="000000"/>
                </a:solidFill>
                <a:latin typeface="Century Gothic" pitchFamily="18" charset="0"/>
                <a:cs typeface="Century Gothic" pitchFamily="18" charset="0"/>
              </a:rPr>
              <a:t>2.</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new</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punches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and</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dies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that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tight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fitting.</a:t>
            </a:r>
          </a:p>
          <a:p>
            <a:pPr>
              <a:lnSpc>
                <a:spcPts val="3400"/>
              </a:lnSpc>
              <a:tabLst>
                <a:tab pos="342900" algn="l"/>
              </a:tabLst>
            </a:pPr>
            <a:r>
              <a:rPr lang="en-US" altLang="zh-CN" sz="2400" dirty="0" smtClean="0">
                <a:solidFill>
                  <a:srgbClr val="000000"/>
                </a:solidFill>
                <a:latin typeface="Century Gothic" pitchFamily="18" charset="0"/>
                <a:cs typeface="Century Gothic" pitchFamily="18" charset="0"/>
              </a:rPr>
              <a:t>3.</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much</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little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lubricant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excessive</a:t>
            </a:r>
          </a:p>
        </p:txBody>
      </p:sp>
      <p:sp>
        <p:nvSpPr>
          <p:cNvPr id="6" name="TextBox 1"/>
          <p:cNvSpPr txBox="1"/>
          <p:nvPr/>
        </p:nvSpPr>
        <p:spPr>
          <a:xfrm>
            <a:off x="1422400" y="2628900"/>
            <a:ext cx="1320800" cy="3683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moisture.</a:t>
            </a:r>
          </a:p>
        </p:txBody>
      </p:sp>
      <p:sp>
        <p:nvSpPr>
          <p:cNvPr id="7" name="TextBox 1"/>
          <p:cNvSpPr txBox="1"/>
          <p:nvPr/>
        </p:nvSpPr>
        <p:spPr>
          <a:xfrm>
            <a:off x="1079500" y="3556000"/>
            <a:ext cx="4610100" cy="1676400"/>
          </a:xfrm>
          <a:prstGeom prst="rect">
            <a:avLst/>
          </a:prstGeom>
          <a:noFill/>
        </p:spPr>
        <p:txBody>
          <a:bodyPr wrap="none" lIns="0" tIns="0" rIns="0" rtlCol="0">
            <a:spAutoFit/>
          </a:bodyPr>
          <a:lstStyle/>
          <a:p>
            <a:pPr>
              <a:lnSpc>
                <a:spcPts val="2900"/>
              </a:lnSpc>
              <a:tabLst/>
            </a:pPr>
            <a:r>
              <a:rPr lang="en-US" altLang="zh-CN" sz="2402" b="1" dirty="0" smtClean="0">
                <a:solidFill>
                  <a:srgbClr val="FF6600"/>
                </a:solidFill>
                <a:latin typeface="Century Gothic" pitchFamily="18" charset="0"/>
                <a:cs typeface="Century Gothic" pitchFamily="18" charset="0"/>
              </a:rPr>
              <a:t>Lamination</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is</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due</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to</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the</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Century Gothic" pitchFamily="18" charset="0"/>
                <a:cs typeface="Century Gothic" pitchFamily="18" charset="0"/>
              </a:rPr>
              <a:t>same</a:t>
            </a:r>
          </a:p>
          <a:p>
            <a:pPr>
              <a:lnSpc>
                <a:spcPts val="3400"/>
              </a:lnSpc>
              <a:tabLst/>
            </a:pPr>
            <a:r>
              <a:rPr lang="en-US" altLang="zh-CN" sz="2400" dirty="0" smtClean="0">
                <a:solidFill>
                  <a:srgbClr val="000000"/>
                </a:solidFill>
                <a:latin typeface="Century Gothic" pitchFamily="18" charset="0"/>
                <a:cs typeface="Century Gothic" pitchFamily="18" charset="0"/>
              </a:rPr>
              <a:t>causes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capping</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except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that</a:t>
            </a:r>
          </a:p>
          <a:p>
            <a:pPr>
              <a:lnSpc>
                <a:spcPts val="3400"/>
              </a:lnSpc>
              <a:tabLst/>
            </a:pP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tablet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splits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sides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into</a:t>
            </a:r>
          </a:p>
          <a:p>
            <a:pPr>
              <a:lnSpc>
                <a:spcPts val="3400"/>
              </a:lnSpc>
              <a:tabLst/>
            </a:pPr>
            <a:r>
              <a:rPr lang="en-US" altLang="zh-CN" sz="2400" dirty="0" smtClean="0">
                <a:solidFill>
                  <a:srgbClr val="000000"/>
                </a:solidFill>
                <a:latin typeface="Century Gothic" pitchFamily="18" charset="0"/>
                <a:cs typeface="Century Gothic" pitchFamily="18" charset="0"/>
              </a:rPr>
              <a:t>two</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more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parts.</a:t>
            </a:r>
          </a:p>
        </p:txBody>
      </p:sp>
      <p:sp>
        <p:nvSpPr>
          <p:cNvPr id="8" name="TextBox 1"/>
          <p:cNvSpPr txBox="1"/>
          <p:nvPr/>
        </p:nvSpPr>
        <p:spPr>
          <a:xfrm>
            <a:off x="1079500" y="5257800"/>
            <a:ext cx="4851400" cy="3683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If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tablets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laminate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only</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certain</a:t>
            </a:r>
          </a:p>
        </p:txBody>
      </p:sp>
      <p:sp>
        <p:nvSpPr>
          <p:cNvPr id="9" name="TextBox 1"/>
          <p:cNvSpPr txBox="1"/>
          <p:nvPr/>
        </p:nvSpPr>
        <p:spPr>
          <a:xfrm>
            <a:off x="1079500" y="5702300"/>
            <a:ext cx="5816600" cy="3683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stations,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tooling</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usually</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cause.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98500" y="584200"/>
            <a:ext cx="6502400" cy="419100"/>
          </a:xfrm>
          <a:prstGeom prst="rect">
            <a:avLst/>
          </a:prstGeom>
          <a:noFill/>
        </p:spPr>
        <p:txBody>
          <a:bodyPr wrap="none" lIns="0" tIns="0" rIns="0" rtlCol="0">
            <a:spAutoFit/>
          </a:bodyPr>
          <a:lstStyle/>
          <a:p>
            <a:pPr>
              <a:lnSpc>
                <a:spcPts val="3300"/>
              </a:lnSpc>
              <a:tabLst/>
            </a:pPr>
            <a:r>
              <a:rPr lang="en-US" altLang="zh-CN" sz="2798" dirty="0" smtClean="0">
                <a:solidFill>
                  <a:srgbClr val="FF6600"/>
                </a:solidFill>
                <a:latin typeface="Century Gothic" pitchFamily="18" charset="0"/>
                <a:cs typeface="Century Gothic" pitchFamily="18" charset="0"/>
              </a:rPr>
              <a:t>•</a:t>
            </a:r>
            <a:r>
              <a:rPr lang="en-US" altLang="zh-CN" sz="2798" dirty="0" smtClean="0">
                <a:latin typeface="Times New Roman" pitchFamily="18" charset="0"/>
                <a:cs typeface="Times New Roman" pitchFamily="18" charset="0"/>
              </a:rPr>
              <a:t>    </a:t>
            </a:r>
            <a:r>
              <a:rPr lang="en-US" altLang="zh-CN" sz="2798" b="1" u="sng" dirty="0" smtClean="0">
                <a:solidFill>
                  <a:srgbClr val="FF6600"/>
                </a:solidFill>
                <a:latin typeface="Century Gothic" pitchFamily="18" charset="0"/>
                <a:cs typeface="Century Gothic" pitchFamily="18" charset="0"/>
              </a:rPr>
              <a:t>Solutions for capping &amp; laminating:</a:t>
            </a:r>
          </a:p>
        </p:txBody>
      </p:sp>
      <p:sp>
        <p:nvSpPr>
          <p:cNvPr id="4" name="TextBox 1"/>
          <p:cNvSpPr txBox="1"/>
          <p:nvPr/>
        </p:nvSpPr>
        <p:spPr>
          <a:xfrm>
            <a:off x="698500" y="1600200"/>
            <a:ext cx="4279900" cy="4191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1.</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Increasing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binder.</a:t>
            </a:r>
          </a:p>
        </p:txBody>
      </p:sp>
      <p:sp>
        <p:nvSpPr>
          <p:cNvPr id="5" name="TextBox 1"/>
          <p:cNvSpPr txBox="1"/>
          <p:nvPr/>
        </p:nvSpPr>
        <p:spPr>
          <a:xfrm>
            <a:off x="698500" y="2120900"/>
            <a:ext cx="7480300" cy="419100"/>
          </a:xfrm>
          <a:prstGeom prst="rect">
            <a:avLst/>
          </a:prstGeom>
          <a:noFill/>
        </p:spPr>
        <p:txBody>
          <a:bodyPr wrap="none" lIns="0" tIns="0" rIns="0" rtlCol="0">
            <a:spAutoFit/>
          </a:bodyPr>
          <a:lstStyle/>
          <a:p>
            <a:pPr>
              <a:lnSpc>
                <a:spcPts val="3300"/>
              </a:lnSpc>
              <a:tabLst/>
            </a:pPr>
            <a:r>
              <a:rPr lang="en-US" altLang="zh-CN" sz="2798" dirty="0" smtClean="0">
                <a:solidFill>
                  <a:srgbClr val="000000"/>
                </a:solidFill>
                <a:latin typeface="Century Gothic" pitchFamily="18" charset="0"/>
                <a:cs typeface="Century Gothic" pitchFamily="18" charset="0"/>
              </a:rPr>
              <a:t>2.</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Adding</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dry</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binder</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such</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as</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gum</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acacia</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t>
            </a:r>
          </a:p>
        </p:txBody>
      </p:sp>
      <p:sp>
        <p:nvSpPr>
          <p:cNvPr id="6" name="TextBox 1"/>
          <p:cNvSpPr txBox="1"/>
          <p:nvPr/>
        </p:nvSpPr>
        <p:spPr>
          <a:xfrm>
            <a:off x="1231900" y="2540000"/>
            <a:ext cx="4165600" cy="4191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PVP</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or</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powdered</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sugar.</a:t>
            </a:r>
          </a:p>
        </p:txBody>
      </p:sp>
      <p:sp>
        <p:nvSpPr>
          <p:cNvPr id="7" name="TextBox 1"/>
          <p:cNvSpPr txBox="1"/>
          <p:nvPr/>
        </p:nvSpPr>
        <p:spPr>
          <a:xfrm>
            <a:off x="698500" y="3048000"/>
            <a:ext cx="5588000" cy="4191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3.</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Decreasing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upper</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punch</a:t>
            </a:r>
          </a:p>
        </p:txBody>
      </p:sp>
      <p:sp>
        <p:nvSpPr>
          <p:cNvPr id="8" name="TextBox 1"/>
          <p:cNvSpPr txBox="1"/>
          <p:nvPr/>
        </p:nvSpPr>
        <p:spPr>
          <a:xfrm>
            <a:off x="1231900" y="3568700"/>
            <a:ext cx="1676400" cy="419100"/>
          </a:xfrm>
          <a:prstGeom prst="rect">
            <a:avLst/>
          </a:prstGeom>
          <a:noFill/>
        </p:spPr>
        <p:txBody>
          <a:bodyPr wrap="none" lIns="0" tIns="0" rIns="0" rtlCol="0">
            <a:spAutoFit/>
          </a:bodyPr>
          <a:lstStyle/>
          <a:p>
            <a:pPr>
              <a:lnSpc>
                <a:spcPts val="3300"/>
              </a:lnSpc>
              <a:tabLst/>
            </a:pPr>
            <a:r>
              <a:rPr lang="en-US" altLang="zh-CN" sz="2798" dirty="0" smtClean="0">
                <a:solidFill>
                  <a:srgbClr val="000000"/>
                </a:solidFill>
                <a:latin typeface="Century Gothic" pitchFamily="18" charset="0"/>
                <a:cs typeface="Century Gothic" pitchFamily="18" charset="0"/>
              </a:rPr>
              <a:t>diameter.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901700" y="1892300"/>
            <a:ext cx="7721600" cy="4216400"/>
          </a:xfrm>
          <a:prstGeom prst="rect">
            <a:avLst/>
          </a:prstGeom>
          <a:noFill/>
        </p:spPr>
      </p:pic>
      <p:pic>
        <p:nvPicPr>
          <p:cNvPr id="4" name="Picture 3"/>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2" name="TextBox 1"/>
          <p:cNvSpPr txBox="1"/>
          <p:nvPr/>
        </p:nvSpPr>
        <p:spPr>
          <a:xfrm>
            <a:off x="850900" y="419100"/>
            <a:ext cx="1600200" cy="368300"/>
          </a:xfrm>
          <a:prstGeom prst="rect">
            <a:avLst/>
          </a:prstGeom>
          <a:noFill/>
        </p:spPr>
        <p:txBody>
          <a:bodyPr wrap="none" lIns="0" tIns="0" rIns="0" rtlCol="0">
            <a:spAutoFit/>
          </a:bodyPr>
          <a:lstStyle/>
          <a:p>
            <a:pPr>
              <a:lnSpc>
                <a:spcPts val="2900"/>
              </a:lnSpc>
              <a:tabLst/>
            </a:pPr>
            <a:r>
              <a:rPr lang="en-US" altLang="zh-CN" sz="2402" b="1" u="sng" dirty="0" smtClean="0">
                <a:solidFill>
                  <a:srgbClr val="009900"/>
                </a:solidFill>
                <a:latin typeface="Century Gothic" pitchFamily="18" charset="0"/>
                <a:cs typeface="Century Gothic" pitchFamily="18" charset="0"/>
              </a:rPr>
              <a:t>4. Mottling:</a:t>
            </a:r>
          </a:p>
        </p:txBody>
      </p:sp>
      <p:sp>
        <p:nvSpPr>
          <p:cNvPr id="5" name="TextBox 1"/>
          <p:cNvSpPr txBox="1"/>
          <p:nvPr/>
        </p:nvSpPr>
        <p:spPr>
          <a:xfrm>
            <a:off x="850900" y="800100"/>
            <a:ext cx="7327900" cy="723900"/>
          </a:xfrm>
          <a:prstGeom prst="rect">
            <a:avLst/>
          </a:prstGeom>
          <a:noFill/>
        </p:spPr>
        <p:txBody>
          <a:bodyPr wrap="none" lIns="0" tIns="0" rIns="0" rtlCol="0">
            <a:spAutoFit/>
          </a:bodyPr>
          <a:lstStyle/>
          <a:p>
            <a:pPr>
              <a:lnSpc>
                <a:spcPts val="2900"/>
              </a:lnSpc>
              <a:tabLst/>
            </a:pPr>
            <a:r>
              <a:rPr lang="en-US" altLang="zh-CN" sz="2400" dirty="0" smtClean="0">
                <a:solidFill>
                  <a:srgbClr val="000000"/>
                </a:solidFill>
                <a:latin typeface="Century Gothic" pitchFamily="18" charset="0"/>
                <a:cs typeface="Century Gothic" pitchFamily="18" charset="0"/>
              </a:rPr>
              <a:t>It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is</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an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unequal</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distribution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color</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on</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surface</a:t>
            </a:r>
          </a:p>
          <a:p>
            <a:pPr>
              <a:lnSpc>
                <a:spcPts val="2800"/>
              </a:lnSpc>
              <a:tabLst/>
            </a:pPr>
            <a:r>
              <a:rPr lang="en-US" altLang="zh-CN" sz="2400" dirty="0" smtClean="0">
                <a:solidFill>
                  <a:srgbClr val="000000"/>
                </a:solidFill>
                <a:latin typeface="Century Gothic" pitchFamily="18" charset="0"/>
                <a:cs typeface="Century Gothic" pitchFamily="18" charset="0"/>
              </a:rPr>
              <a:t>of</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Century Gothic" pitchFamily="18" charset="0"/>
                <a:cs typeface="Century Gothic" pitchFamily="18" charset="0"/>
              </a:rPr>
              <a:t>tablet.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pPr lvl="1">
              <a:buNone/>
              <a:defRPr/>
            </a:pPr>
            <a:r>
              <a:rPr lang="en-US" sz="4400" dirty="0" smtClean="0"/>
              <a:t>- </a:t>
            </a:r>
            <a:r>
              <a:rPr lang="en-US" sz="2800" dirty="0" smtClean="0">
                <a:latin typeface="Times New Roman" pitchFamily="18" charset="0"/>
                <a:cs typeface="Times New Roman" pitchFamily="18" charset="0"/>
              </a:rPr>
              <a:t>Elimination of granulation process</a:t>
            </a:r>
          </a:p>
          <a:p>
            <a:pPr lvl="2">
              <a:defRPr/>
            </a:pPr>
            <a:r>
              <a:rPr lang="en-US" sz="2000" dirty="0" smtClean="0">
                <a:latin typeface="Times New Roman" pitchFamily="18" charset="0"/>
                <a:cs typeface="Times New Roman" pitchFamily="18" charset="0"/>
              </a:rPr>
              <a:t>Heat (wet granulation)</a:t>
            </a:r>
          </a:p>
          <a:p>
            <a:pPr lvl="2">
              <a:defRPr/>
            </a:pPr>
            <a:r>
              <a:rPr lang="en-US" sz="2000" dirty="0" smtClean="0">
                <a:latin typeface="Times New Roman" pitchFamily="18" charset="0"/>
                <a:cs typeface="Times New Roman" pitchFamily="18" charset="0"/>
              </a:rPr>
              <a:t>Moisture (wet granulation)</a:t>
            </a:r>
          </a:p>
          <a:p>
            <a:pPr lvl="2">
              <a:defRPr/>
            </a:pPr>
            <a:r>
              <a:rPr lang="en-US" sz="2000" dirty="0" smtClean="0">
                <a:latin typeface="Times New Roman" pitchFamily="18" charset="0"/>
                <a:cs typeface="Times New Roman" pitchFamily="18" charset="0"/>
              </a:rPr>
              <a:t>High pressure (dry granulation) </a:t>
            </a:r>
          </a:p>
          <a:p>
            <a:pPr lvl="2">
              <a:buClr>
                <a:schemeClr val="tx1"/>
              </a:buClr>
              <a:buNone/>
              <a:defRPr/>
            </a:pPr>
            <a:r>
              <a:rPr lang="en-US" sz="2000" dirty="0" smtClean="0">
                <a:latin typeface="Times New Roman" pitchFamily="18" charset="0"/>
                <a:cs typeface="Times New Roman" pitchFamily="18" charset="0"/>
              </a:rPr>
              <a:t>  Processing without the need for moisture and heat which is inherent in most wet granulation procedures</a:t>
            </a:r>
          </a:p>
          <a:p>
            <a:pPr lvl="2">
              <a:lnSpc>
                <a:spcPct val="90000"/>
              </a:lnSpc>
              <a:buClr>
                <a:schemeClr val="tx1"/>
              </a:buClr>
              <a:buFontTx/>
              <a:buChar char="-"/>
            </a:pPr>
            <a:r>
              <a:rPr lang="en-US" sz="3600" dirty="0" smtClean="0">
                <a:latin typeface="Times New Roman" pitchFamily="18" charset="0"/>
                <a:cs typeface="Times New Roman" pitchFamily="18" charset="0"/>
              </a:rPr>
              <a:t>Avoidance of high compaction pressures involves in producing tablets by slugging  or roll compaction</a:t>
            </a:r>
          </a:p>
          <a:p>
            <a:pPr lvl="2">
              <a:lnSpc>
                <a:spcPct val="90000"/>
              </a:lnSpc>
              <a:buClr>
                <a:schemeClr val="tx1"/>
              </a:buClr>
              <a:buFontTx/>
              <a:buChar char="-"/>
            </a:pPr>
            <a:endParaRPr lang="en-US" sz="3600" dirty="0" smtClean="0">
              <a:latin typeface="Times New Roman" pitchFamily="18" charset="0"/>
              <a:cs typeface="Times New Roman" pitchFamily="18" charset="0"/>
            </a:endParaRPr>
          </a:p>
          <a:p>
            <a:pPr lvl="1">
              <a:lnSpc>
                <a:spcPct val="90000"/>
              </a:lnSpc>
              <a:buNone/>
            </a:pPr>
            <a:r>
              <a:rPr lang="en-US" sz="3600" dirty="0" smtClean="0">
                <a:latin typeface="Times New Roman" pitchFamily="18" charset="0"/>
                <a:cs typeface="Times New Roman" pitchFamily="18" charset="0"/>
              </a:rPr>
              <a:t>- Elimination of </a:t>
            </a:r>
            <a:r>
              <a:rPr lang="en-US" sz="3600" dirty="0" err="1" smtClean="0">
                <a:latin typeface="Times New Roman" pitchFamily="18" charset="0"/>
                <a:cs typeface="Times New Roman" pitchFamily="18" charset="0"/>
              </a:rPr>
              <a:t>variabilities</a:t>
            </a:r>
            <a:r>
              <a:rPr lang="en-US" sz="3600" dirty="0" smtClean="0">
                <a:latin typeface="Times New Roman" pitchFamily="18" charset="0"/>
                <a:cs typeface="Times New Roman" pitchFamily="18" charset="0"/>
              </a:rPr>
              <a:t> in wet granulation processing</a:t>
            </a:r>
          </a:p>
          <a:p>
            <a:pPr lvl="2">
              <a:lnSpc>
                <a:spcPct val="90000"/>
              </a:lnSpc>
            </a:pPr>
            <a:r>
              <a:rPr lang="en-US" sz="3400" dirty="0" smtClean="0">
                <a:latin typeface="Times New Roman" pitchFamily="18" charset="0"/>
                <a:cs typeface="Times New Roman" pitchFamily="18" charset="0"/>
              </a:rPr>
              <a:t>Binders (temp, viscous, age)</a:t>
            </a:r>
          </a:p>
          <a:p>
            <a:pPr lvl="3">
              <a:lnSpc>
                <a:spcPct val="90000"/>
              </a:lnSpc>
            </a:pPr>
            <a:r>
              <a:rPr lang="en-US" sz="3400" dirty="0" smtClean="0">
                <a:latin typeface="Times New Roman" pitchFamily="18" charset="0"/>
                <a:cs typeface="Times New Roman" pitchFamily="18" charset="0"/>
              </a:rPr>
              <a:t>Viscosity of the granulating solution (depend on its temp),  </a:t>
            </a:r>
          </a:p>
          <a:p>
            <a:pPr lvl="3">
              <a:lnSpc>
                <a:spcPct val="90000"/>
              </a:lnSpc>
            </a:pPr>
            <a:r>
              <a:rPr lang="en-US" sz="3400" dirty="0" smtClean="0">
                <a:latin typeface="Times New Roman" pitchFamily="18" charset="0"/>
                <a:cs typeface="Times New Roman" pitchFamily="18" charset="0"/>
              </a:rPr>
              <a:t>How long it has been prepared,</a:t>
            </a:r>
          </a:p>
          <a:p>
            <a:pPr>
              <a:buNone/>
            </a:pPr>
            <a:endParaRPr lang="en-US" sz="3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p:cNvSpPr txBox="1"/>
          <p:nvPr/>
        </p:nvSpPr>
        <p:spPr>
          <a:xfrm>
            <a:off x="622300" y="1193800"/>
            <a:ext cx="7886700" cy="1282700"/>
          </a:xfrm>
          <a:prstGeom prst="rect">
            <a:avLst/>
          </a:prstGeom>
          <a:noFill/>
        </p:spPr>
        <p:txBody>
          <a:bodyPr wrap="none" lIns="0" tIns="0" rIns="0" rtlCol="0">
            <a:spAutoFit/>
          </a:bodyPr>
          <a:lstStyle/>
          <a:p>
            <a:pPr>
              <a:lnSpc>
                <a:spcPts val="3300"/>
              </a:lnSpc>
              <a:tabLst>
                <a:tab pos="342900" algn="l"/>
              </a:tabLst>
            </a:pPr>
            <a:r>
              <a:rPr lang="en-US" altLang="zh-CN" sz="2796" dirty="0" smtClean="0">
                <a:solidFill>
                  <a:srgbClr val="FF6600"/>
                </a:solidFill>
                <a:latin typeface="Century Gothic" pitchFamily="18" charset="0"/>
                <a:cs typeface="Century Gothic" pitchFamily="18" charset="0"/>
              </a:rPr>
              <a:t>•</a:t>
            </a:r>
            <a:r>
              <a:rPr lang="en-US" altLang="zh-CN" sz="2796" dirty="0" smtClean="0">
                <a:latin typeface="Times New Roman" pitchFamily="18" charset="0"/>
                <a:cs typeface="Times New Roman" pitchFamily="18" charset="0"/>
              </a:rPr>
              <a:t> </a:t>
            </a:r>
            <a:r>
              <a:rPr lang="en-US" altLang="zh-CN" sz="2796" b="1" dirty="0" smtClean="0">
                <a:solidFill>
                  <a:srgbClr val="FF6600"/>
                </a:solidFill>
                <a:latin typeface="Century Gothic" pitchFamily="18" charset="0"/>
                <a:cs typeface="Century Gothic" pitchFamily="18" charset="0"/>
              </a:rPr>
              <a:t>Cause</a:t>
            </a:r>
            <a:r>
              <a:rPr lang="en-US" altLang="zh-CN" sz="2796" dirty="0" smtClean="0">
                <a:latin typeface="Times New Roman" pitchFamily="18" charset="0"/>
                <a:cs typeface="Times New Roman" pitchFamily="18" charset="0"/>
              </a:rPr>
              <a:t> </a:t>
            </a:r>
            <a:r>
              <a:rPr lang="en-US" altLang="zh-CN" sz="2796" b="1" dirty="0" smtClean="0">
                <a:solidFill>
                  <a:srgbClr val="FF6600"/>
                </a:solidFill>
                <a:latin typeface="Century Gothic" pitchFamily="18" charset="0"/>
                <a:cs typeface="Century Gothic" pitchFamily="18" charset="0"/>
              </a:rPr>
              <a: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1.</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A</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drug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that</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differs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color</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from</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its</a:t>
            </a:r>
          </a:p>
          <a:p>
            <a:pPr>
              <a:lnSpc>
                <a:spcPts val="3300"/>
              </a:lnSpc>
              <a:tabLst>
                <a:tab pos="342900" algn="l"/>
              </a:tabLst>
            </a:pPr>
            <a:r>
              <a:rPr lang="en-US" altLang="zh-CN" dirty="0" smtClean="0"/>
              <a:t>	</a:t>
            </a:r>
            <a:r>
              <a:rPr lang="en-US" altLang="zh-CN" sz="2796" dirty="0" smtClean="0">
                <a:solidFill>
                  <a:srgbClr val="000000"/>
                </a:solidFill>
                <a:latin typeface="Century Gothic" pitchFamily="18" charset="0"/>
                <a:cs typeface="Century Gothic" pitchFamily="18" charset="0"/>
              </a:rPr>
              <a:t>excipients</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or</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whose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degradation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products</a:t>
            </a:r>
          </a:p>
          <a:p>
            <a:pPr>
              <a:lnSpc>
                <a:spcPts val="3300"/>
              </a:lnSpc>
              <a:tabLst>
                <a:tab pos="342900" algn="l"/>
              </a:tabLst>
            </a:pPr>
            <a:r>
              <a:rPr lang="en-US" altLang="zh-CN" dirty="0" smtClean="0"/>
              <a:t>	</a:t>
            </a:r>
            <a:r>
              <a:rPr lang="en-US" altLang="zh-CN" sz="2798" dirty="0" smtClean="0">
                <a:solidFill>
                  <a:srgbClr val="000000"/>
                </a:solidFill>
                <a:latin typeface="Century Gothic" pitchFamily="18" charset="0"/>
                <a:cs typeface="Century Gothic" pitchFamily="18" charset="0"/>
              </a:rPr>
              <a:t>are</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highly</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colored.</a:t>
            </a:r>
          </a:p>
        </p:txBody>
      </p:sp>
      <p:sp>
        <p:nvSpPr>
          <p:cNvPr id="4" name="TextBox 1"/>
          <p:cNvSpPr txBox="1"/>
          <p:nvPr/>
        </p:nvSpPr>
        <p:spPr>
          <a:xfrm>
            <a:off x="1016000" y="2984500"/>
            <a:ext cx="5930900" cy="939800"/>
          </a:xfrm>
          <a:prstGeom prst="rect">
            <a:avLst/>
          </a:prstGeom>
          <a:noFill/>
        </p:spPr>
        <p:txBody>
          <a:bodyPr wrap="none" lIns="0" tIns="0" rIns="0" rtlCol="0">
            <a:spAutoFit/>
          </a:bodyPr>
          <a:lstStyle/>
          <a:p>
            <a:pPr>
              <a:lnSpc>
                <a:spcPts val="3300"/>
              </a:lnSpc>
              <a:tabLst/>
            </a:pPr>
            <a:r>
              <a:rPr lang="en-US" altLang="zh-CN" sz="2796" dirty="0" smtClean="0">
                <a:solidFill>
                  <a:srgbClr val="000000"/>
                </a:solidFill>
                <a:latin typeface="Century Gothic" pitchFamily="18" charset="0"/>
                <a:cs typeface="Century Gothic" pitchFamily="18" charset="0"/>
              </a:rPr>
              <a:t>2.</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Migration</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of</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a</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dye</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during</a:t>
            </a:r>
            <a:r>
              <a:rPr lang="en-US" altLang="zh-CN" sz="2796" dirty="0" smtClean="0">
                <a:latin typeface="Times New Roman" pitchFamily="18" charset="0"/>
                <a:cs typeface="Times New Roman" pitchFamily="18" charset="0"/>
              </a:rPr>
              <a:t> </a:t>
            </a:r>
            <a:r>
              <a:rPr lang="en-US" altLang="zh-CN" sz="2796" dirty="0" smtClean="0">
                <a:solidFill>
                  <a:srgbClr val="000000"/>
                </a:solidFill>
                <a:latin typeface="Century Gothic" pitchFamily="18" charset="0"/>
                <a:cs typeface="Century Gothic" pitchFamily="18" charset="0"/>
              </a:rPr>
              <a:t>drying</a:t>
            </a:r>
          </a:p>
          <a:p>
            <a:pPr>
              <a:lnSpc>
                <a:spcPts val="4000"/>
              </a:lnSpc>
              <a:tabLst/>
            </a:pPr>
            <a:r>
              <a:rPr lang="en-US" altLang="zh-CN" sz="2798" dirty="0" smtClean="0">
                <a:solidFill>
                  <a:srgbClr val="000000"/>
                </a:solidFill>
                <a:latin typeface="Century Gothic" pitchFamily="18" charset="0"/>
                <a:cs typeface="Century Gothic" pitchFamily="18" charset="0"/>
              </a:rPr>
              <a:t>of</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a</a:t>
            </a:r>
            <a:r>
              <a:rPr lang="en-US" altLang="zh-CN" sz="2798" dirty="0" smtClean="0">
                <a:latin typeface="Times New Roman" pitchFamily="18" charset="0"/>
                <a:cs typeface="Times New Roman" pitchFamily="18" charset="0"/>
              </a:rPr>
              <a:t> </a:t>
            </a:r>
            <a:r>
              <a:rPr lang="en-US" altLang="zh-CN" sz="2798" dirty="0" smtClean="0">
                <a:solidFill>
                  <a:srgbClr val="000000"/>
                </a:solidFill>
                <a:latin typeface="Century Gothic" pitchFamily="18" charset="0"/>
                <a:cs typeface="Century Gothic" pitchFamily="18" charset="0"/>
              </a:rPr>
              <a:t>granulation</a:t>
            </a:r>
            <a:r>
              <a:rPr lang="en-US" altLang="zh-CN" sz="2402" dirty="0" smtClean="0">
                <a:latin typeface="Times New Roman" pitchFamily="18" charset="0"/>
                <a:cs typeface="Times New Roman" pitchFamily="18" charset="0"/>
              </a:rPr>
              <a:t> </a:t>
            </a:r>
            <a:r>
              <a:rPr lang="en-US" altLang="zh-CN" sz="2402" b="1" dirty="0" smtClean="0">
                <a:solidFill>
                  <a:srgbClr val="000000"/>
                </a:solidFill>
                <a:latin typeface="Century Gothic" pitchFamily="18" charset="0"/>
                <a:cs typeface="Century Gothic" pitchFamily="18" charset="0"/>
              </a:rPr>
              <a:t>(change</a:t>
            </a:r>
            <a:r>
              <a:rPr lang="en-US" altLang="zh-CN" sz="2402" dirty="0" smtClean="0">
                <a:latin typeface="Times New Roman" pitchFamily="18" charset="0"/>
                <a:cs typeface="Times New Roman" pitchFamily="18" charset="0"/>
              </a:rPr>
              <a:t> </a:t>
            </a:r>
            <a:r>
              <a:rPr lang="en-US" altLang="zh-CN" sz="2402" b="1" dirty="0" smtClean="0">
                <a:solidFill>
                  <a:srgbClr val="000000"/>
                </a:solidFill>
                <a:latin typeface="Century Gothic" pitchFamily="18" charset="0"/>
                <a:cs typeface="Century Gothic" pitchFamily="18" charset="0"/>
              </a:rPr>
              <a:t>the</a:t>
            </a:r>
            <a:r>
              <a:rPr lang="en-US" altLang="zh-CN" sz="2402" dirty="0" smtClean="0">
                <a:latin typeface="Times New Roman" pitchFamily="18" charset="0"/>
                <a:cs typeface="Times New Roman" pitchFamily="18" charset="0"/>
              </a:rPr>
              <a:t> </a:t>
            </a:r>
            <a:r>
              <a:rPr lang="en-US" altLang="zh-CN" sz="2402" b="1" dirty="0" smtClean="0">
                <a:solidFill>
                  <a:srgbClr val="000000"/>
                </a:solidFill>
                <a:latin typeface="Century Gothic" pitchFamily="18" charset="0"/>
                <a:cs typeface="Century Gothic" pitchFamily="18" charset="0"/>
              </a:rPr>
              <a:t>solvent</a:t>
            </a:r>
          </a:p>
        </p:txBody>
      </p:sp>
      <p:sp>
        <p:nvSpPr>
          <p:cNvPr id="5" name="TextBox 1"/>
          <p:cNvSpPr txBox="1"/>
          <p:nvPr/>
        </p:nvSpPr>
        <p:spPr>
          <a:xfrm>
            <a:off x="1041400" y="4000500"/>
            <a:ext cx="5829300" cy="800100"/>
          </a:xfrm>
          <a:prstGeom prst="rect">
            <a:avLst/>
          </a:prstGeom>
          <a:noFill/>
        </p:spPr>
        <p:txBody>
          <a:bodyPr wrap="none" lIns="0" tIns="0" rIns="0" rtlCol="0">
            <a:spAutoFit/>
          </a:bodyPr>
          <a:lstStyle/>
          <a:p>
            <a:pPr>
              <a:lnSpc>
                <a:spcPts val="2900"/>
              </a:lnSpc>
              <a:tabLst/>
            </a:pPr>
            <a:r>
              <a:rPr lang="en-US" altLang="zh-CN" sz="2400" b="1" dirty="0" smtClean="0">
                <a:solidFill>
                  <a:srgbClr val="000000"/>
                </a:solidFill>
                <a:latin typeface="Century Gothic" pitchFamily="18" charset="0"/>
                <a:cs typeface="Century Gothic" pitchFamily="18" charset="0"/>
              </a:rPr>
              <a:t>system,</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reduce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the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drying</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temperature,</a:t>
            </a:r>
          </a:p>
          <a:p>
            <a:pPr>
              <a:lnSpc>
                <a:spcPts val="3400"/>
              </a:lnSpc>
              <a:tabLst/>
            </a:pPr>
            <a:r>
              <a:rPr lang="en-US" altLang="zh-CN" sz="2400" b="1" dirty="0" smtClean="0">
                <a:solidFill>
                  <a:srgbClr val="000000"/>
                </a:solidFill>
                <a:latin typeface="Century Gothic" pitchFamily="18" charset="0"/>
                <a:cs typeface="Century Gothic" pitchFamily="18" charset="0"/>
              </a:rPr>
              <a:t>or</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grind</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to</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a</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smaller</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particle</a:t>
            </a:r>
            <a:r>
              <a:rPr lang="en-US" altLang="zh-CN" sz="2400" dirty="0" smtClean="0">
                <a:latin typeface="Times New Roman" pitchFamily="18" charset="0"/>
                <a:cs typeface="Times New Roman" pitchFamily="18" charset="0"/>
              </a:rPr>
              <a:t> </a:t>
            </a:r>
            <a:r>
              <a:rPr lang="en-US" altLang="zh-CN" sz="2400" b="1" dirty="0" smtClean="0">
                <a:solidFill>
                  <a:srgbClr val="000000"/>
                </a:solidFill>
                <a:latin typeface="Century Gothic" pitchFamily="18" charset="0"/>
                <a:cs typeface="Century Gothic" pitchFamily="18" charset="0"/>
              </a:rPr>
              <a:t>size).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609600"/>
            <a:ext cx="3389069" cy="584775"/>
          </a:xfrm>
          <a:prstGeom prst="rect">
            <a:avLst/>
          </a:prstGeom>
        </p:spPr>
        <p:txBody>
          <a:bodyPr wrap="none">
            <a:spAutoFit/>
          </a:bodyPr>
          <a:lstStyle/>
          <a:p>
            <a:r>
              <a:rPr lang="en-US" sz="3200" i="1" dirty="0" smtClean="0">
                <a:latin typeface="Times New Roman" pitchFamily="18" charset="0"/>
                <a:cs typeface="Times New Roman" pitchFamily="18" charset="0"/>
              </a:rPr>
              <a:t>Direct compression</a:t>
            </a:r>
            <a:endParaRPr lang="en-US" sz="3200" i="1" dirty="0">
              <a:latin typeface="Times New Roman" pitchFamily="18" charset="0"/>
              <a:cs typeface="Times New Roman" pitchFamily="18" charset="0"/>
            </a:endParaRPr>
          </a:p>
        </p:txBody>
      </p:sp>
      <p:sp>
        <p:nvSpPr>
          <p:cNvPr id="3" name="Rectangle 2"/>
          <p:cNvSpPr/>
          <p:nvPr/>
        </p:nvSpPr>
        <p:spPr>
          <a:xfrm>
            <a:off x="457200" y="1295400"/>
            <a:ext cx="8001000" cy="1631216"/>
          </a:xfrm>
          <a:prstGeom prst="rect">
            <a:avLst/>
          </a:prstGeom>
        </p:spPr>
        <p:txBody>
          <a:bodyPr wrap="square">
            <a:spAutoFit/>
          </a:bodyPr>
          <a:lstStyle/>
          <a:p>
            <a:pPr>
              <a:buFontTx/>
              <a:buChar char="-"/>
            </a:pPr>
            <a:r>
              <a:rPr lang="en-US" sz="2000" dirty="0" smtClean="0">
                <a:latin typeface="Times New Roman" pitchFamily="18" charset="0"/>
                <a:cs typeface="Times New Roman" pitchFamily="18" charset="0"/>
              </a:rPr>
              <a:t>Tablets are compressed directly from powder blends of the active ingredient and suitable </a:t>
            </a:r>
            <a:r>
              <a:rPr lang="en-US" sz="2000" dirty="0" err="1" smtClean="0">
                <a:latin typeface="Times New Roman" pitchFamily="18" charset="0"/>
                <a:cs typeface="Times New Roman" pitchFamily="18" charset="0"/>
              </a:rPr>
              <a:t>excipients</a:t>
            </a: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No pretreatment of the powder blends by wet or dry granulation procedures is necessary</a:t>
            </a:r>
          </a:p>
        </p:txBody>
      </p:sp>
      <p:sp>
        <p:nvSpPr>
          <p:cNvPr id="4" name="Rectangle 3"/>
          <p:cNvSpPr/>
          <p:nvPr/>
        </p:nvSpPr>
        <p:spPr>
          <a:xfrm>
            <a:off x="457200" y="3048000"/>
            <a:ext cx="8077200" cy="1938992"/>
          </a:xfrm>
          <a:prstGeom prst="rect">
            <a:avLst/>
          </a:prstGeom>
        </p:spPr>
        <p:txBody>
          <a:bodyPr wrap="square">
            <a:spAutoFit/>
          </a:bodyPr>
          <a:lstStyle/>
          <a:p>
            <a:pPr>
              <a:buFontTx/>
              <a:buChar char="-"/>
            </a:pPr>
            <a:r>
              <a:rPr lang="en-US" sz="2000" dirty="0" smtClean="0">
                <a:latin typeface="Times New Roman" pitchFamily="18" charset="0"/>
                <a:cs typeface="Times New Roman" pitchFamily="18" charset="0"/>
              </a:rPr>
              <a:t>Some granular chemicals like potassium chloride possess free flowing as well as cohesive properties that enable them to be compressed directly in a tablet machine with out need of either wet or dry granulation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In the direct compression method the tablet </a:t>
            </a:r>
            <a:r>
              <a:rPr lang="en-US" sz="2000" dirty="0" err="1" smtClean="0">
                <a:latin typeface="Times New Roman" pitchFamily="18" charset="0"/>
                <a:cs typeface="Times New Roman" pitchFamily="18" charset="0"/>
              </a:rPr>
              <a:t>excipients</a:t>
            </a:r>
            <a:r>
              <a:rPr lang="en-US" sz="2000" dirty="0" smtClean="0">
                <a:latin typeface="Times New Roman" pitchFamily="18" charset="0"/>
                <a:cs typeface="Times New Roman" pitchFamily="18" charset="0"/>
              </a:rPr>
              <a:t> used must be materials with properties of fluidity and compressibility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rot="5400000">
            <a:off x="1524000" y="-609600"/>
            <a:ext cx="5943600" cy="807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2019302" y="-1104900"/>
            <a:ext cx="5105398" cy="83820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609600"/>
            <a:ext cx="8077200" cy="5765938"/>
          </a:xfrm>
          <a:prstGeom prst="rect">
            <a:avLst/>
          </a:prstGeom>
          <a:noFill/>
          <a:ln w="9525">
            <a:noFill/>
            <a:miter lim="800000"/>
            <a:headEnd/>
            <a:tailEnd/>
          </a:ln>
          <a:effectLst/>
        </p:spPr>
      </p:pic>
      <p:pic>
        <p:nvPicPr>
          <p:cNvPr id="1028" name="Picture 4" descr="مشاهدة الصورة بالحجم الكامل">
            <a:hlinkClick r:id="rId3"/>
          </p:cNvPr>
          <p:cNvPicPr>
            <a:picLocks noChangeAspect="1" noChangeArrowheads="1"/>
          </p:cNvPicPr>
          <p:nvPr/>
        </p:nvPicPr>
        <p:blipFill>
          <a:blip r:embed="rId4"/>
          <a:srcRect/>
          <a:stretch>
            <a:fillRect/>
          </a:stretch>
        </p:blipFill>
        <p:spPr bwMode="auto">
          <a:xfrm>
            <a:off x="6553200" y="4038600"/>
            <a:ext cx="2000250" cy="129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33400" y="685800"/>
            <a:ext cx="8001001" cy="5486400"/>
          </a:xfrm>
          <a:prstGeom prst="rect">
            <a:avLst/>
          </a:prstGeom>
          <a:noFill/>
          <a:ln w="9525">
            <a:noFill/>
            <a:miter lim="800000"/>
            <a:headEnd/>
            <a:tailEnd/>
          </a:ln>
          <a:effectLst/>
        </p:spPr>
      </p:pic>
      <p:pic>
        <p:nvPicPr>
          <p:cNvPr id="2052" name="Picture 4" descr="مشاهدة الصورة بالحجم الكامل">
            <a:hlinkClick r:id="rId3"/>
          </p:cNvPr>
          <p:cNvPicPr>
            <a:picLocks noChangeAspect="1" noChangeArrowheads="1"/>
          </p:cNvPicPr>
          <p:nvPr/>
        </p:nvPicPr>
        <p:blipFill>
          <a:blip r:embed="rId4"/>
          <a:srcRect/>
          <a:stretch>
            <a:fillRect/>
          </a:stretch>
        </p:blipFill>
        <p:spPr bwMode="auto">
          <a:xfrm>
            <a:off x="7315200" y="3962400"/>
            <a:ext cx="1371600" cy="220979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389</TotalTime>
  <Words>1315</Words>
  <Application>Microsoft Office PowerPoint</Application>
  <PresentationFormat>On-screen Show (4:3)</PresentationFormat>
  <Paragraphs>179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Aspect</vt:lpstr>
      <vt:lpstr>Methods of tablet manufacturing</vt:lpstr>
      <vt:lpstr>Slide 2</vt:lpstr>
      <vt:lpstr>Advantages - Economy - Machine: fewer manufacturing steps and  pieces of equipment - Labor: reduce labor costs - Less process validation - Lower consumption of power</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tablet manufacturing</dc:title>
  <dc:creator>win</dc:creator>
  <cp:lastModifiedBy>user</cp:lastModifiedBy>
  <cp:revision>62</cp:revision>
  <dcterms:created xsi:type="dcterms:W3CDTF">2012-10-17T04:46:58Z</dcterms:created>
  <dcterms:modified xsi:type="dcterms:W3CDTF">2015-11-21T08:26:02Z</dcterms:modified>
</cp:coreProperties>
</file>