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63" r:id="rId4"/>
    <p:sldId id="258" r:id="rId5"/>
    <p:sldId id="264" r:id="rId6"/>
    <p:sldId id="259" r:id="rId7"/>
    <p:sldId id="265" r:id="rId8"/>
    <p:sldId id="266" r:id="rId9"/>
    <p:sldId id="267" r:id="rId10"/>
    <p:sldId id="268" r:id="rId11"/>
    <p:sldId id="269" r:id="rId12"/>
    <p:sldId id="270" r:id="rId13"/>
    <p:sldId id="260" r:id="rId14"/>
    <p:sldId id="271" r:id="rId15"/>
    <p:sldId id="261" r:id="rId16"/>
    <p:sldId id="26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737"/>
  </p:normalViewPr>
  <p:slideViewPr>
    <p:cSldViewPr snapToGrid="0" snapToObjects="1">
      <p:cViewPr>
        <p:scale>
          <a:sx n="90" d="100"/>
          <a:sy n="90" d="100"/>
        </p:scale>
        <p:origin x="89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D25103-DB19-964B-A4E8-0253FD2F7C24}" type="datetimeFigureOut">
              <a:rPr lang="en-US" smtClean="0"/>
              <a:t>10/11/18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755BDF-B1C5-7C42-A6E8-E6990E379C2A}" type="slidenum">
              <a:rPr lang="en-US" smtClean="0"/>
              <a:t>‹#›</a:t>
            </a:fld>
            <a:endParaRPr lang="en-US"/>
          </a:p>
        </p:txBody>
      </p:sp>
    </p:spTree>
    <p:extLst>
      <p:ext uri="{BB962C8B-B14F-4D97-AF65-F5344CB8AC3E}">
        <p14:creationId xmlns:p14="http://schemas.microsoft.com/office/powerpoint/2010/main" val="441720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55BDF-B1C5-7C42-A6E8-E6990E379C2A}" type="slidenum">
              <a:rPr lang="en-US" smtClean="0"/>
              <a:t>4</a:t>
            </a:fld>
            <a:endParaRPr lang="en-US"/>
          </a:p>
        </p:txBody>
      </p:sp>
    </p:spTree>
    <p:extLst>
      <p:ext uri="{BB962C8B-B14F-4D97-AF65-F5344CB8AC3E}">
        <p14:creationId xmlns:p14="http://schemas.microsoft.com/office/powerpoint/2010/main" val="149475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541EAC3-760D-974E-A9F0-19B36AA586A8}" type="datetime1">
              <a:rPr lang="en-US" smtClean="0"/>
              <a:t>10/11/18</a:t>
            </a:fld>
            <a:endParaRPr lang="en-US" dirty="0"/>
          </a:p>
        </p:txBody>
      </p:sp>
      <p:sp>
        <p:nvSpPr>
          <p:cNvPr id="5" name="Footer Placeholder 4"/>
          <p:cNvSpPr>
            <a:spLocks noGrp="1"/>
          </p:cNvSpPr>
          <p:nvPr>
            <p:ph type="ftr" sz="quarter" idx="11"/>
          </p:nvPr>
        </p:nvSpPr>
        <p:spPr/>
        <p:txBody>
          <a:bodyPr/>
          <a:lstStyle/>
          <a:p>
            <a:r>
              <a:rPr lang="ar-SA" smtClean="0"/>
              <a:t>إعداد: أ. ديمة العمار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9CE765-BB65-8540-8D11-C7E92BFBA893}" type="datetime1">
              <a:rPr lang="en-US" smtClean="0"/>
              <a:t>10/11/18</a:t>
            </a:fld>
            <a:endParaRPr lang="en-US" dirty="0"/>
          </a:p>
        </p:txBody>
      </p:sp>
      <p:sp>
        <p:nvSpPr>
          <p:cNvPr id="6" name="Footer Placeholder 5"/>
          <p:cNvSpPr>
            <a:spLocks noGrp="1"/>
          </p:cNvSpPr>
          <p:nvPr>
            <p:ph type="ftr" sz="quarter" idx="11"/>
          </p:nvPr>
        </p:nvSpPr>
        <p:spPr/>
        <p:txBody>
          <a:bodyPr/>
          <a:lstStyle/>
          <a:p>
            <a:r>
              <a:rPr lang="ar-SA" smtClean="0"/>
              <a:t>إعداد: أ. ديمة العمار</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A3101-58EB-594C-9A28-6DEBB0A1F6CC}" type="datetime1">
              <a:rPr lang="en-US" smtClean="0"/>
              <a:t>10/11/18</a:t>
            </a:fld>
            <a:endParaRPr lang="en-US" dirty="0"/>
          </a:p>
        </p:txBody>
      </p:sp>
      <p:sp>
        <p:nvSpPr>
          <p:cNvPr id="6" name="Footer Placeholder 5"/>
          <p:cNvSpPr>
            <a:spLocks noGrp="1"/>
          </p:cNvSpPr>
          <p:nvPr>
            <p:ph type="ftr" sz="quarter" idx="11"/>
          </p:nvPr>
        </p:nvSpPr>
        <p:spPr/>
        <p:txBody>
          <a:bodyPr/>
          <a:lstStyle/>
          <a:p>
            <a:r>
              <a:rPr lang="ar-SA" smtClean="0"/>
              <a:t>إعداد: أ. ديمة العمار</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4BEA86-487A-B74D-871F-215EBC2215E8}" type="datetime1">
              <a:rPr lang="en-US" smtClean="0"/>
              <a:t>10/11/18</a:t>
            </a:fld>
            <a:endParaRPr lang="en-US" dirty="0"/>
          </a:p>
        </p:txBody>
      </p:sp>
      <p:sp>
        <p:nvSpPr>
          <p:cNvPr id="6" name="Footer Placeholder 5"/>
          <p:cNvSpPr>
            <a:spLocks noGrp="1"/>
          </p:cNvSpPr>
          <p:nvPr>
            <p:ph type="ftr" sz="quarter" idx="11"/>
          </p:nvPr>
        </p:nvSpPr>
        <p:spPr/>
        <p:txBody>
          <a:bodyPr/>
          <a:lstStyle/>
          <a:p>
            <a:r>
              <a:rPr lang="ar-SA" smtClean="0"/>
              <a:t>إعداد: أ. ديمة العمار</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A502C1-FF7D-264B-AB39-7A3CF111478B}" type="datetime1">
              <a:rPr lang="en-US" smtClean="0"/>
              <a:t>10/11/18</a:t>
            </a:fld>
            <a:endParaRPr lang="en-US" dirty="0"/>
          </a:p>
        </p:txBody>
      </p:sp>
      <p:sp>
        <p:nvSpPr>
          <p:cNvPr id="6" name="Footer Placeholder 5"/>
          <p:cNvSpPr>
            <a:spLocks noGrp="1"/>
          </p:cNvSpPr>
          <p:nvPr>
            <p:ph type="ftr" sz="quarter" idx="11"/>
          </p:nvPr>
        </p:nvSpPr>
        <p:spPr/>
        <p:txBody>
          <a:bodyPr/>
          <a:lstStyle/>
          <a:p>
            <a:r>
              <a:rPr lang="ar-SA" smtClean="0"/>
              <a:t>إعداد: أ. ديمة العمار</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259ED46-2E5A-2346-A550-AD1CE0BEA93D}" type="datetime1">
              <a:rPr lang="en-US" smtClean="0"/>
              <a:t>10/11/18</a:t>
            </a:fld>
            <a:endParaRPr lang="en-US" dirty="0"/>
          </a:p>
        </p:txBody>
      </p:sp>
      <p:sp>
        <p:nvSpPr>
          <p:cNvPr id="4" name="Footer Placeholder 3"/>
          <p:cNvSpPr>
            <a:spLocks noGrp="1"/>
          </p:cNvSpPr>
          <p:nvPr>
            <p:ph type="ftr" sz="quarter" idx="11"/>
          </p:nvPr>
        </p:nvSpPr>
        <p:spPr/>
        <p:txBody>
          <a:bodyPr/>
          <a:lstStyle/>
          <a:p>
            <a:r>
              <a:rPr lang="ar-SA" smtClean="0"/>
              <a:t>إعداد: أ. ديمة 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07704C3-9A8E-504B-9266-96EEE690A901}" type="datetime1">
              <a:rPr lang="en-US" smtClean="0"/>
              <a:t>10/11/18</a:t>
            </a:fld>
            <a:endParaRPr lang="en-US" dirty="0"/>
          </a:p>
        </p:txBody>
      </p:sp>
      <p:sp>
        <p:nvSpPr>
          <p:cNvPr id="4" name="Footer Placeholder 3"/>
          <p:cNvSpPr>
            <a:spLocks noGrp="1"/>
          </p:cNvSpPr>
          <p:nvPr>
            <p:ph type="ftr" sz="quarter" idx="11"/>
          </p:nvPr>
        </p:nvSpPr>
        <p:spPr/>
        <p:txBody>
          <a:bodyPr/>
          <a:lstStyle/>
          <a:p>
            <a:r>
              <a:rPr lang="ar-SA" smtClean="0"/>
              <a:t>إعداد: أ. ديمة 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3F8DF5-6101-1044-83FE-B1D9EEEA4E39}" type="datetime1">
              <a:rPr lang="en-US" smtClean="0"/>
              <a:t>10/11/18</a:t>
            </a:fld>
            <a:endParaRPr lang="en-US" dirty="0"/>
          </a:p>
        </p:txBody>
      </p:sp>
      <p:sp>
        <p:nvSpPr>
          <p:cNvPr id="5" name="Footer Placeholder 4"/>
          <p:cNvSpPr>
            <a:spLocks noGrp="1"/>
          </p:cNvSpPr>
          <p:nvPr>
            <p:ph type="ftr" sz="quarter" idx="11"/>
          </p:nvPr>
        </p:nvSpPr>
        <p:spPr/>
        <p:txBody>
          <a:bodyPr/>
          <a:lstStyle/>
          <a:p>
            <a:r>
              <a:rPr lang="ar-SA" smtClean="0"/>
              <a:t>إعداد: أ. ديمة العمار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AF1751-D6E6-4041-9559-B0134E979F58}" type="datetime1">
              <a:rPr lang="en-US" smtClean="0"/>
              <a:t>10/11/18</a:t>
            </a:fld>
            <a:endParaRPr lang="en-US" dirty="0"/>
          </a:p>
        </p:txBody>
      </p:sp>
      <p:sp>
        <p:nvSpPr>
          <p:cNvPr id="5" name="Footer Placeholder 4"/>
          <p:cNvSpPr>
            <a:spLocks noGrp="1"/>
          </p:cNvSpPr>
          <p:nvPr>
            <p:ph type="ftr" sz="quarter" idx="11"/>
          </p:nvPr>
        </p:nvSpPr>
        <p:spPr/>
        <p:txBody>
          <a:bodyPr/>
          <a:lstStyle/>
          <a:p>
            <a:r>
              <a:rPr lang="ar-SA" smtClean="0"/>
              <a:t>إعداد: أ. ديمة العمار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0AE7C6-AB03-4946-80D1-EE87646EE37A}" type="datetime1">
              <a:rPr lang="en-US" smtClean="0"/>
              <a:t>10/11/18</a:t>
            </a:fld>
            <a:endParaRPr lang="en-US" dirty="0"/>
          </a:p>
        </p:txBody>
      </p:sp>
      <p:sp>
        <p:nvSpPr>
          <p:cNvPr id="5" name="Footer Placeholder 4"/>
          <p:cNvSpPr>
            <a:spLocks noGrp="1"/>
          </p:cNvSpPr>
          <p:nvPr>
            <p:ph type="ftr" sz="quarter" idx="11"/>
          </p:nvPr>
        </p:nvSpPr>
        <p:spPr/>
        <p:txBody>
          <a:bodyPr/>
          <a:lstStyle/>
          <a:p>
            <a:r>
              <a:rPr lang="ar-SA" smtClean="0"/>
              <a:t>إعداد: أ. ديمة العمار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5CFBED-C4A4-F347-8016-65FB4E9C4B4D}" type="datetime1">
              <a:rPr lang="en-US" smtClean="0"/>
              <a:t>10/11/18</a:t>
            </a:fld>
            <a:endParaRPr lang="en-US" dirty="0"/>
          </a:p>
        </p:txBody>
      </p:sp>
      <p:sp>
        <p:nvSpPr>
          <p:cNvPr id="5" name="Footer Placeholder 4"/>
          <p:cNvSpPr>
            <a:spLocks noGrp="1"/>
          </p:cNvSpPr>
          <p:nvPr>
            <p:ph type="ftr" sz="quarter" idx="11"/>
          </p:nvPr>
        </p:nvSpPr>
        <p:spPr/>
        <p:txBody>
          <a:bodyPr/>
          <a:lstStyle/>
          <a:p>
            <a:r>
              <a:rPr lang="ar-SA" smtClean="0"/>
              <a:t>إعداد: أ. ديمة العمار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C0C53F-C93D-4C4D-9C23-8CC97D0A8F78}" type="datetime1">
              <a:rPr lang="en-US" smtClean="0"/>
              <a:t>10/11/18</a:t>
            </a:fld>
            <a:endParaRPr lang="en-US" dirty="0"/>
          </a:p>
        </p:txBody>
      </p:sp>
      <p:sp>
        <p:nvSpPr>
          <p:cNvPr id="6" name="Footer Placeholder 5"/>
          <p:cNvSpPr>
            <a:spLocks noGrp="1"/>
          </p:cNvSpPr>
          <p:nvPr>
            <p:ph type="ftr" sz="quarter" idx="11"/>
          </p:nvPr>
        </p:nvSpPr>
        <p:spPr/>
        <p:txBody>
          <a:bodyPr/>
          <a:lstStyle/>
          <a:p>
            <a:r>
              <a:rPr lang="ar-SA" smtClean="0"/>
              <a:t>إعداد: أ. ديمة العمار</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553A95-122A-F740-9D37-B12CD2DBCAAF}" type="datetime1">
              <a:rPr lang="en-US" smtClean="0"/>
              <a:t>10/11/18</a:t>
            </a:fld>
            <a:endParaRPr lang="en-US" dirty="0"/>
          </a:p>
        </p:txBody>
      </p:sp>
      <p:sp>
        <p:nvSpPr>
          <p:cNvPr id="8" name="Footer Placeholder 7"/>
          <p:cNvSpPr>
            <a:spLocks noGrp="1"/>
          </p:cNvSpPr>
          <p:nvPr>
            <p:ph type="ftr" sz="quarter" idx="11"/>
          </p:nvPr>
        </p:nvSpPr>
        <p:spPr/>
        <p:txBody>
          <a:bodyPr/>
          <a:lstStyle/>
          <a:p>
            <a:r>
              <a:rPr lang="ar-SA" smtClean="0"/>
              <a:t>إعداد: أ. ديمة العمار</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C120592-2E74-D843-B72E-522CD56388AC}" type="datetime1">
              <a:rPr lang="en-US" smtClean="0"/>
              <a:t>10/11/18</a:t>
            </a:fld>
            <a:endParaRPr lang="en-US" dirty="0"/>
          </a:p>
        </p:txBody>
      </p:sp>
      <p:sp>
        <p:nvSpPr>
          <p:cNvPr id="4" name="Footer Placeholder 3"/>
          <p:cNvSpPr>
            <a:spLocks noGrp="1"/>
          </p:cNvSpPr>
          <p:nvPr>
            <p:ph type="ftr" sz="quarter" idx="11"/>
          </p:nvPr>
        </p:nvSpPr>
        <p:spPr/>
        <p:txBody>
          <a:bodyPr/>
          <a:lstStyle/>
          <a:p>
            <a:r>
              <a:rPr lang="ar-SA" smtClean="0"/>
              <a:t>إعداد: أ. ديمة 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CAD9FCD-0751-E44B-803B-E8668E83570B}" type="datetime1">
              <a:rPr lang="en-US" smtClean="0"/>
              <a:t>10/11/18</a:t>
            </a:fld>
            <a:endParaRPr lang="en-US" dirty="0"/>
          </a:p>
        </p:txBody>
      </p:sp>
      <p:sp>
        <p:nvSpPr>
          <p:cNvPr id="3" name="Footer Placeholder 2"/>
          <p:cNvSpPr>
            <a:spLocks noGrp="1"/>
          </p:cNvSpPr>
          <p:nvPr>
            <p:ph type="ftr" sz="quarter" idx="11"/>
          </p:nvPr>
        </p:nvSpPr>
        <p:spPr/>
        <p:txBody>
          <a:bodyPr/>
          <a:lstStyle/>
          <a:p>
            <a:r>
              <a:rPr lang="ar-SA" smtClean="0"/>
              <a:t>إعداد: أ. ديمة العمار</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C4B837-8D36-024B-A8B0-76FC7F4AF5DA}" type="datetime1">
              <a:rPr lang="en-US" smtClean="0"/>
              <a:t>10/11/18</a:t>
            </a:fld>
            <a:endParaRPr lang="en-US" dirty="0"/>
          </a:p>
        </p:txBody>
      </p:sp>
      <p:sp>
        <p:nvSpPr>
          <p:cNvPr id="6" name="Footer Placeholder 5"/>
          <p:cNvSpPr>
            <a:spLocks noGrp="1"/>
          </p:cNvSpPr>
          <p:nvPr>
            <p:ph type="ftr" sz="quarter" idx="11"/>
          </p:nvPr>
        </p:nvSpPr>
        <p:spPr/>
        <p:txBody>
          <a:bodyPr/>
          <a:lstStyle/>
          <a:p>
            <a:r>
              <a:rPr lang="ar-SA" smtClean="0"/>
              <a:t>إعداد: أ. ديمة العمار</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849C6F-554A-2148-922C-0E38C24BFA24}" type="datetime1">
              <a:rPr lang="en-US" smtClean="0"/>
              <a:t>10/11/18</a:t>
            </a:fld>
            <a:endParaRPr lang="en-US" dirty="0"/>
          </a:p>
        </p:txBody>
      </p:sp>
      <p:sp>
        <p:nvSpPr>
          <p:cNvPr id="6" name="Footer Placeholder 5"/>
          <p:cNvSpPr>
            <a:spLocks noGrp="1"/>
          </p:cNvSpPr>
          <p:nvPr>
            <p:ph type="ftr" sz="quarter" idx="11"/>
          </p:nvPr>
        </p:nvSpPr>
        <p:spPr/>
        <p:txBody>
          <a:bodyPr/>
          <a:lstStyle/>
          <a:p>
            <a:r>
              <a:rPr lang="ar-SA" smtClean="0"/>
              <a:t>إعداد: أ. ديمة العمار</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73291C2E-04EE-8E47-9F04-47560449323C}" type="datetime1">
              <a:rPr lang="en-US" smtClean="0"/>
              <a:t>10/11/18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ar-SA" smtClean="0"/>
              <a:t>إعداد: أ. ديمة العمار</a:t>
            </a:r>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1715" y="176981"/>
            <a:ext cx="7182465" cy="4173793"/>
          </a:xfrm>
        </p:spPr>
        <p:txBody>
          <a:bodyPr>
            <a:normAutofit/>
          </a:bodyPr>
          <a:lstStyle/>
          <a:p>
            <a:pPr rtl="1"/>
            <a:r>
              <a:rPr lang="ar-SA" b="1" dirty="0">
                <a:solidFill>
                  <a:srgbClr val="FF0000"/>
                </a:solidFill>
                <a:latin typeface="Tahoma" charset="0"/>
                <a:ea typeface="Tahoma" charset="0"/>
                <a:cs typeface="Tahoma" charset="0"/>
              </a:rPr>
              <a:t>عمليات التحويل </a:t>
            </a:r>
            <a:r>
              <a:rPr lang="ar-SA" b="1" dirty="0" smtClean="0">
                <a:solidFill>
                  <a:srgbClr val="FF0000"/>
                </a:solidFill>
                <a:latin typeface="Tahoma" charset="0"/>
                <a:ea typeface="Tahoma" charset="0"/>
                <a:cs typeface="Tahoma" charset="0"/>
              </a:rPr>
              <a:t>الخارجي</a:t>
            </a:r>
            <a:br>
              <a:rPr lang="ar-SA" b="1" dirty="0" smtClean="0">
                <a:solidFill>
                  <a:srgbClr val="FF0000"/>
                </a:solidFill>
                <a:latin typeface="Tahoma" charset="0"/>
                <a:ea typeface="Tahoma" charset="0"/>
                <a:cs typeface="Tahoma" charset="0"/>
              </a:rPr>
            </a:br>
            <a:r>
              <a:rPr lang="ar-SA" b="1" dirty="0">
                <a:solidFill>
                  <a:srgbClr val="FF0000"/>
                </a:solidFill>
                <a:latin typeface="Tahoma" charset="0"/>
                <a:ea typeface="Tahoma" charset="0"/>
                <a:cs typeface="Tahoma" charset="0"/>
              </a:rPr>
              <a:t/>
            </a:r>
            <a:br>
              <a:rPr lang="ar-SA" b="1" dirty="0">
                <a:solidFill>
                  <a:srgbClr val="FF0000"/>
                </a:solidFill>
                <a:latin typeface="Tahoma" charset="0"/>
                <a:ea typeface="Tahoma" charset="0"/>
                <a:cs typeface="Tahoma" charset="0"/>
              </a:rPr>
            </a:br>
            <a:r>
              <a:rPr lang="ar-SA" sz="3600" b="1" dirty="0" smtClean="0">
                <a:solidFill>
                  <a:srgbClr val="FF0000"/>
                </a:solidFill>
                <a:latin typeface="Tahoma" charset="0"/>
                <a:ea typeface="Tahoma" charset="0"/>
                <a:cs typeface="Tahoma" charset="0"/>
              </a:rPr>
              <a:t> </a:t>
            </a:r>
            <a:r>
              <a:rPr lang="ar-SA" sz="3600" b="1" dirty="0">
                <a:solidFill>
                  <a:srgbClr val="FF0000"/>
                </a:solidFill>
                <a:latin typeface="Tahoma" charset="0"/>
                <a:ea typeface="Tahoma" charset="0"/>
                <a:cs typeface="Tahoma" charset="0"/>
              </a:rPr>
              <a:t>الفصل </a:t>
            </a:r>
            <a:r>
              <a:rPr lang="ar-SA" sz="3600" b="1" dirty="0" smtClean="0">
                <a:solidFill>
                  <a:srgbClr val="FF0000"/>
                </a:solidFill>
                <a:latin typeface="Tahoma" charset="0"/>
                <a:ea typeface="Tahoma" charset="0"/>
                <a:cs typeface="Tahoma" charset="0"/>
              </a:rPr>
              <a:t>السابع</a:t>
            </a:r>
            <a:r>
              <a:rPr lang="en-US" dirty="0"/>
              <a:t/>
            </a:r>
            <a:br>
              <a:rPr lang="en-US" dirty="0"/>
            </a:b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49" y="176981"/>
            <a:ext cx="4722667" cy="6445045"/>
          </a:xfrm>
          <a:prstGeom prst="rect">
            <a:avLst/>
          </a:prstGeom>
        </p:spPr>
      </p:pic>
      <p:sp>
        <p:nvSpPr>
          <p:cNvPr id="12" name="Footer Placeholder 11"/>
          <p:cNvSpPr>
            <a:spLocks noGrp="1"/>
          </p:cNvSpPr>
          <p:nvPr>
            <p:ph type="ftr" sz="quarter" idx="11"/>
          </p:nvPr>
        </p:nvSpPr>
        <p:spPr/>
        <p:txBody>
          <a:bodyPr/>
          <a:lstStyle/>
          <a:p>
            <a:r>
              <a:rPr lang="ar-SA" smtClean="0"/>
              <a:t>إعداد: أ. ديمة العمار</a:t>
            </a:r>
            <a:endParaRPr lang="en-US" dirty="0"/>
          </a:p>
        </p:txBody>
      </p:sp>
      <p:sp>
        <p:nvSpPr>
          <p:cNvPr id="13" name="Slide Number Placeholder 12"/>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1105067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33" y="118534"/>
            <a:ext cx="11700934" cy="829734"/>
          </a:xfrm>
        </p:spPr>
        <p:txBody>
          <a:bodyPr/>
          <a:lstStyle/>
          <a:p>
            <a:pPr algn="r" defTabSz="914400" rtl="1" eaLnBrk="1" latinLnBrk="0" hangingPunct="1">
              <a:lnSpc>
                <a:spcPct val="90000"/>
              </a:lnSpc>
              <a:spcBef>
                <a:spcPct val="0"/>
              </a:spcBef>
              <a:buNone/>
            </a:pPr>
            <a:r>
              <a:rPr lang="ar-SA" b="1" dirty="0" smtClean="0">
                <a:solidFill>
                  <a:srgbClr val="FF0000"/>
                </a:solidFill>
                <a:latin typeface="Tahoma" charset="0"/>
                <a:ea typeface="Tahoma" charset="0"/>
                <a:cs typeface="Tahoma" charset="0"/>
              </a:rPr>
              <a:t>مثال عام: </a:t>
            </a:r>
            <a:endParaRPr lang="en-US" b="1" dirty="0">
              <a:solidFill>
                <a:srgbClr val="FF0000"/>
              </a:solidFill>
              <a:latin typeface="Tahoma" charset="0"/>
              <a:ea typeface="Tahoma" charset="0"/>
              <a:cs typeface="Tahoma" charset="0"/>
            </a:endParaRPr>
          </a:p>
        </p:txBody>
      </p:sp>
      <p:sp>
        <p:nvSpPr>
          <p:cNvPr id="3" name="Content Placeholder 2"/>
          <p:cNvSpPr>
            <a:spLocks noGrp="1"/>
          </p:cNvSpPr>
          <p:nvPr>
            <p:ph sz="quarter" idx="13"/>
          </p:nvPr>
        </p:nvSpPr>
        <p:spPr>
          <a:xfrm>
            <a:off x="157162" y="742950"/>
            <a:ext cx="11865505" cy="6115050"/>
          </a:xfrm>
        </p:spPr>
        <p:txBody>
          <a:bodyPr>
            <a:normAutofit fontScale="92500" lnSpcReduction="20000"/>
          </a:bodyPr>
          <a:lstStyle/>
          <a:p>
            <a:pPr marL="0" indent="0" algn="r" defTabSz="914400" rtl="1" eaLnBrk="1" latinLnBrk="0" hangingPunct="1">
              <a:lnSpc>
                <a:spcPct val="120000"/>
              </a:lnSpc>
              <a:spcBef>
                <a:spcPts val="1000"/>
              </a:spcBef>
              <a:buClr>
                <a:schemeClr val="tx1"/>
              </a:buClr>
              <a:buNone/>
            </a:pPr>
            <a:r>
              <a:rPr lang="ar-SA" sz="3200" dirty="0" smtClean="0">
                <a:latin typeface="Tahoma" charset="0"/>
                <a:ea typeface="Tahoma" charset="0"/>
                <a:cs typeface="Tahoma" charset="0"/>
              </a:rPr>
              <a:t>تقدم عميل بطلب تحويل مبلغ </a:t>
            </a:r>
            <a:r>
              <a:rPr lang="en-US" sz="3200" dirty="0" smtClean="0">
                <a:latin typeface="Tahoma" charset="0"/>
                <a:ea typeface="Tahoma" charset="0"/>
                <a:cs typeface="Tahoma" charset="0"/>
              </a:rPr>
              <a:t>1000</a:t>
            </a:r>
            <a:r>
              <a:rPr lang="ar-SA" sz="3200" dirty="0" smtClean="0">
                <a:latin typeface="Tahoma" charset="0"/>
                <a:ea typeface="Tahoma" charset="0"/>
                <a:cs typeface="Tahoma" charset="0"/>
              </a:rPr>
              <a:t> دولار أمريكي لابنه في الولايات المتحدة كمصاريف دراسية، يتم احتساب الحوالة كالتالي: </a:t>
            </a:r>
            <a:endParaRPr lang="en-GB" sz="3200" dirty="0" smtClean="0">
              <a:latin typeface="Tahoma" charset="0"/>
              <a:ea typeface="Tahoma" charset="0"/>
              <a:cs typeface="Tahoma" charset="0"/>
            </a:endParaRPr>
          </a:p>
          <a:p>
            <a:pPr marL="0" indent="0" algn="r" defTabSz="914400" rtl="1" eaLnBrk="1" latinLnBrk="0" hangingPunct="1">
              <a:lnSpc>
                <a:spcPct val="120000"/>
              </a:lnSpc>
              <a:spcBef>
                <a:spcPts val="1000"/>
              </a:spcBef>
              <a:buClr>
                <a:schemeClr val="tx1"/>
              </a:buClr>
              <a:buNone/>
            </a:pPr>
            <a:r>
              <a:rPr lang="ar-SA" sz="3200" dirty="0" smtClean="0">
                <a:latin typeface="Tahoma" charset="0"/>
                <a:ea typeface="Tahoma" charset="0"/>
                <a:cs typeface="Tahoma" charset="0"/>
              </a:rPr>
              <a:t>سعر </a:t>
            </a:r>
            <a:r>
              <a:rPr lang="ar-SA" sz="3200" dirty="0" smtClean="0">
                <a:latin typeface="Tahoma" charset="0"/>
                <a:ea typeface="Tahoma" charset="0"/>
                <a:cs typeface="Tahoma" charset="0"/>
              </a:rPr>
              <a:t>الدولار الأمريكي </a:t>
            </a:r>
            <a:r>
              <a:rPr lang="ar-SA" sz="3200" dirty="0" smtClean="0">
                <a:latin typeface="Tahoma" charset="0"/>
                <a:ea typeface="Tahoma" charset="0"/>
                <a:cs typeface="Tahoma" charset="0"/>
              </a:rPr>
              <a:t>بيعا= </a:t>
            </a:r>
            <a:r>
              <a:rPr lang="ar-SA" sz="3200" dirty="0" smtClean="0">
                <a:latin typeface="Tahoma" charset="0"/>
                <a:ea typeface="Tahoma" charset="0"/>
                <a:cs typeface="Tahoma" charset="0"/>
              </a:rPr>
              <a:t>(</a:t>
            </a:r>
            <a:r>
              <a:rPr lang="en-US" sz="3200" dirty="0" smtClean="0">
                <a:latin typeface="Tahoma" charset="0"/>
                <a:ea typeface="Tahoma" charset="0"/>
                <a:cs typeface="Tahoma" charset="0"/>
              </a:rPr>
              <a:t>0.710</a:t>
            </a:r>
            <a:r>
              <a:rPr lang="ar-SA" sz="3200" dirty="0" smtClean="0">
                <a:latin typeface="Tahoma" charset="0"/>
                <a:ea typeface="Tahoma" charset="0"/>
                <a:cs typeface="Tahoma" charset="0"/>
              </a:rPr>
              <a:t>) دينار أردني لكل دولار </a:t>
            </a:r>
            <a:r>
              <a:rPr lang="ar-SA" sz="3200" dirty="0" smtClean="0">
                <a:latin typeface="Tahoma" charset="0"/>
                <a:ea typeface="Tahoma" charset="0"/>
                <a:cs typeface="Tahoma" charset="0"/>
              </a:rPr>
              <a:t>أمريكي،</a:t>
            </a:r>
          </a:p>
          <a:p>
            <a:pPr marL="0" indent="0" algn="r" rtl="1">
              <a:buNone/>
            </a:pPr>
            <a:r>
              <a:rPr lang="ar-SA" sz="3200" dirty="0">
                <a:latin typeface="Tahoma" charset="0"/>
                <a:ea typeface="Tahoma" charset="0"/>
                <a:cs typeface="Tahoma" charset="0"/>
              </a:rPr>
              <a:t>المبلغ الذي يتقاضاه البنك كفرق </a:t>
            </a:r>
            <a:r>
              <a:rPr lang="ar-SA" sz="3200" dirty="0" smtClean="0">
                <a:latin typeface="Tahoma" charset="0"/>
                <a:ea typeface="Tahoma" charset="0"/>
                <a:cs typeface="Tahoma" charset="0"/>
              </a:rPr>
              <a:t>عملة=</a:t>
            </a:r>
            <a:r>
              <a:rPr lang="en-GB" sz="3200" dirty="0" smtClean="0">
                <a:latin typeface="Tahoma" charset="0"/>
                <a:ea typeface="Tahoma" charset="0"/>
                <a:cs typeface="Tahoma" charset="0"/>
              </a:rPr>
              <a:t> 0.5</a:t>
            </a:r>
            <a:r>
              <a:rPr lang="ar-SA" sz="3200" dirty="0" smtClean="0">
                <a:latin typeface="Tahoma" charset="0"/>
                <a:ea typeface="Tahoma" charset="0"/>
                <a:cs typeface="Tahoma" charset="0"/>
              </a:rPr>
              <a:t>٪ </a:t>
            </a:r>
            <a:endParaRPr lang="ar-SA" sz="3200" dirty="0" smtClean="0">
              <a:latin typeface="Tahoma" charset="0"/>
              <a:ea typeface="Tahoma" charset="0"/>
              <a:cs typeface="Tahoma" charset="0"/>
            </a:endParaRPr>
          </a:p>
          <a:p>
            <a:pPr marL="0" indent="0" algn="r" defTabSz="914400" rtl="1" eaLnBrk="1" latinLnBrk="0" hangingPunct="1">
              <a:lnSpc>
                <a:spcPct val="120000"/>
              </a:lnSpc>
              <a:spcBef>
                <a:spcPts val="1000"/>
              </a:spcBef>
              <a:buClr>
                <a:schemeClr val="tx1"/>
              </a:buClr>
              <a:buNone/>
            </a:pPr>
            <a:r>
              <a:rPr lang="ar-SA" sz="3200" dirty="0" smtClean="0">
                <a:latin typeface="Tahoma" charset="0"/>
                <a:ea typeface="Tahoma" charset="0"/>
                <a:cs typeface="Tahoma" charset="0"/>
              </a:rPr>
              <a:t>سعر </a:t>
            </a:r>
            <a:r>
              <a:rPr lang="ar-SA" sz="3200" dirty="0" smtClean="0">
                <a:latin typeface="Tahoma" charset="0"/>
                <a:ea typeface="Tahoma" charset="0"/>
                <a:cs typeface="Tahoma" charset="0"/>
              </a:rPr>
              <a:t>التعادل من البنك </a:t>
            </a:r>
            <a:r>
              <a:rPr lang="ar-SA" sz="3200" dirty="0" smtClean="0">
                <a:latin typeface="Tahoma" charset="0"/>
                <a:ea typeface="Tahoma" charset="0"/>
                <a:cs typeface="Tahoma" charset="0"/>
              </a:rPr>
              <a:t>المركزي=</a:t>
            </a:r>
            <a:r>
              <a:rPr lang="en-US" sz="3200" dirty="0" smtClean="0">
                <a:latin typeface="Tahoma" charset="0"/>
                <a:ea typeface="Tahoma" charset="0"/>
                <a:cs typeface="Tahoma" charset="0"/>
              </a:rPr>
              <a:t> </a:t>
            </a:r>
            <a:r>
              <a:rPr lang="en-US" sz="3200" dirty="0" smtClean="0">
                <a:latin typeface="Tahoma" charset="0"/>
                <a:ea typeface="Tahoma" charset="0"/>
                <a:cs typeface="Tahoma" charset="0"/>
              </a:rPr>
              <a:t>(0.709) </a:t>
            </a:r>
            <a:r>
              <a:rPr lang="ar-SA" sz="3200" dirty="0" smtClean="0">
                <a:latin typeface="Tahoma" charset="0"/>
                <a:ea typeface="Tahoma" charset="0"/>
                <a:cs typeface="Tahoma" charset="0"/>
              </a:rPr>
              <a:t>دينار لكل دولار </a:t>
            </a:r>
            <a:r>
              <a:rPr lang="ar-SA" sz="3200" dirty="0" smtClean="0">
                <a:latin typeface="Tahoma" charset="0"/>
                <a:ea typeface="Tahoma" charset="0"/>
                <a:cs typeface="Tahoma" charset="0"/>
              </a:rPr>
              <a:t>أمريكي، عمولة البنك المركزي= </a:t>
            </a:r>
            <a:r>
              <a:rPr lang="en-GB" sz="3200" dirty="0" smtClean="0">
                <a:latin typeface="Tahoma" charset="0"/>
                <a:ea typeface="Tahoma" charset="0"/>
                <a:cs typeface="Tahoma" charset="0"/>
              </a:rPr>
              <a:t> 1</a:t>
            </a:r>
            <a:r>
              <a:rPr lang="ar-SA" sz="3200" dirty="0" smtClean="0">
                <a:latin typeface="Tahoma" charset="0"/>
                <a:ea typeface="Tahoma" charset="0"/>
                <a:cs typeface="Tahoma" charset="0"/>
              </a:rPr>
              <a:t>٪،  </a:t>
            </a:r>
            <a:r>
              <a:rPr lang="ar-SA" sz="3200" dirty="0" smtClean="0">
                <a:latin typeface="Tahoma" charset="0"/>
                <a:ea typeface="Tahoma" charset="0"/>
                <a:cs typeface="Tahoma" charset="0"/>
              </a:rPr>
              <a:t>وعلى أن تدفع الحوالة بالكامل </a:t>
            </a:r>
            <a:r>
              <a:rPr lang="en-US" sz="3200" dirty="0" smtClean="0">
                <a:latin typeface="Tahoma" charset="0"/>
                <a:ea typeface="Tahoma" charset="0"/>
                <a:cs typeface="Tahoma" charset="0"/>
              </a:rPr>
              <a:t>(5) pay </a:t>
            </a:r>
            <a:r>
              <a:rPr lang="en-US" sz="3200" dirty="0" smtClean="0">
                <a:latin typeface="Tahoma" charset="0"/>
                <a:ea typeface="Tahoma" charset="0"/>
                <a:cs typeface="Tahoma" charset="0"/>
              </a:rPr>
              <a:t>in full </a:t>
            </a:r>
            <a:r>
              <a:rPr lang="ar-SA" sz="3200" dirty="0" smtClean="0">
                <a:latin typeface="Tahoma" charset="0"/>
                <a:ea typeface="Tahoma" charset="0"/>
                <a:cs typeface="Tahoma" charset="0"/>
              </a:rPr>
              <a:t>.</a:t>
            </a:r>
          </a:p>
          <a:p>
            <a:pPr marL="0" indent="0" algn="r" defTabSz="914400" rtl="1" eaLnBrk="1" latinLnBrk="0" hangingPunct="1">
              <a:lnSpc>
                <a:spcPct val="120000"/>
              </a:lnSpc>
              <a:spcBef>
                <a:spcPts val="1000"/>
              </a:spcBef>
              <a:buClr>
                <a:schemeClr val="tx1"/>
              </a:buClr>
              <a:buNone/>
            </a:pPr>
            <a:r>
              <a:rPr lang="ar-SA" sz="3200" dirty="0" smtClean="0">
                <a:latin typeface="Tahoma" charset="0"/>
                <a:ea typeface="Tahoma" charset="0"/>
                <a:cs typeface="Tahoma" charset="0"/>
              </a:rPr>
              <a:t>تكلفة البريد= </a:t>
            </a:r>
            <a:r>
              <a:rPr lang="en-GB" sz="3200" dirty="0" smtClean="0">
                <a:latin typeface="Tahoma" charset="0"/>
                <a:ea typeface="Tahoma" charset="0"/>
                <a:cs typeface="Tahoma" charset="0"/>
              </a:rPr>
              <a:t>6</a:t>
            </a:r>
            <a:r>
              <a:rPr lang="ar-SA" sz="3200" dirty="0" smtClean="0">
                <a:latin typeface="Tahoma" charset="0"/>
                <a:ea typeface="Tahoma" charset="0"/>
                <a:cs typeface="Tahoma" charset="0"/>
              </a:rPr>
              <a:t> دنانير، تكلفة </a:t>
            </a:r>
            <a:r>
              <a:rPr lang="ar-SA" sz="3200" dirty="0" smtClean="0">
                <a:latin typeface="Tahoma" charset="0"/>
                <a:ea typeface="Tahoma" charset="0"/>
                <a:cs typeface="Tahoma" charset="0"/>
              </a:rPr>
              <a:t>إضافة الطوابع </a:t>
            </a:r>
            <a:r>
              <a:rPr lang="ar-SA" sz="3200" dirty="0" smtClean="0">
                <a:latin typeface="Tahoma" charset="0"/>
                <a:ea typeface="Tahoma" charset="0"/>
                <a:cs typeface="Tahoma" charset="0"/>
              </a:rPr>
              <a:t>البريدية= </a:t>
            </a:r>
            <a:r>
              <a:rPr lang="en-GB" sz="3200" dirty="0" smtClean="0">
                <a:latin typeface="Tahoma" charset="0"/>
                <a:ea typeface="Tahoma" charset="0"/>
                <a:cs typeface="Tahoma" charset="0"/>
              </a:rPr>
              <a:t>200</a:t>
            </a:r>
            <a:r>
              <a:rPr lang="ar-SA" sz="3200" dirty="0" smtClean="0">
                <a:latin typeface="Tahoma" charset="0"/>
                <a:ea typeface="Tahoma" charset="0"/>
                <a:cs typeface="Tahoma" charset="0"/>
              </a:rPr>
              <a:t> فلس.</a:t>
            </a:r>
          </a:p>
          <a:p>
            <a:pPr marL="0" indent="0" algn="r" defTabSz="914400" rtl="1" eaLnBrk="1" latinLnBrk="0" hangingPunct="1">
              <a:lnSpc>
                <a:spcPct val="120000"/>
              </a:lnSpc>
              <a:spcBef>
                <a:spcPts val="1000"/>
              </a:spcBef>
              <a:buClr>
                <a:schemeClr val="tx1"/>
              </a:buClr>
              <a:buNone/>
            </a:pPr>
            <a:r>
              <a:rPr lang="ar-SA" sz="3200" dirty="0" smtClean="0">
                <a:latin typeface="Tahoma" charset="0"/>
                <a:ea typeface="Tahoma" charset="0"/>
                <a:cs typeface="Tahoma" charset="0"/>
              </a:rPr>
              <a:t>عمولة </a:t>
            </a:r>
            <a:r>
              <a:rPr lang="ar-SA" sz="3200" dirty="0" smtClean="0">
                <a:latin typeface="Tahoma" charset="0"/>
                <a:ea typeface="Tahoma" charset="0"/>
                <a:cs typeface="Tahoma" charset="0"/>
              </a:rPr>
              <a:t>البنك </a:t>
            </a:r>
            <a:r>
              <a:rPr lang="ar-SA" sz="3200" dirty="0" smtClean="0">
                <a:latin typeface="Tahoma" charset="0"/>
                <a:ea typeface="Tahoma" charset="0"/>
                <a:cs typeface="Tahoma" charset="0"/>
              </a:rPr>
              <a:t>المحول= </a:t>
            </a:r>
            <a:r>
              <a:rPr lang="en-GB" sz="3200" dirty="0" smtClean="0">
                <a:latin typeface="Tahoma" charset="0"/>
                <a:ea typeface="Tahoma" charset="0"/>
                <a:cs typeface="Tahoma" charset="0"/>
              </a:rPr>
              <a:t> 25</a:t>
            </a:r>
            <a:r>
              <a:rPr lang="ar-SA" sz="3200" dirty="0" smtClean="0">
                <a:latin typeface="Tahoma" charset="0"/>
                <a:ea typeface="Tahoma" charset="0"/>
                <a:cs typeface="Tahoma" charset="0"/>
              </a:rPr>
              <a:t>٪، عمولة البنك</a:t>
            </a:r>
            <a:r>
              <a:rPr lang="en-GB" sz="3200" dirty="0" smtClean="0">
                <a:latin typeface="Tahoma" charset="0"/>
                <a:ea typeface="Tahoma" charset="0"/>
                <a:cs typeface="Tahoma" charset="0"/>
              </a:rPr>
              <a:t> </a:t>
            </a:r>
            <a:r>
              <a:rPr lang="ar-SA" sz="3200" dirty="0" smtClean="0">
                <a:latin typeface="Tahoma" charset="0"/>
                <a:ea typeface="Tahoma" charset="0"/>
                <a:cs typeface="Tahoma" charset="0"/>
              </a:rPr>
              <a:t>المراسل=</a:t>
            </a:r>
            <a:r>
              <a:rPr lang="ar-SA" sz="3200" dirty="0" smtClean="0">
                <a:latin typeface="Tahoma" charset="0"/>
                <a:ea typeface="Tahoma" charset="0"/>
                <a:cs typeface="Tahoma" charset="0"/>
              </a:rPr>
              <a:t> </a:t>
            </a:r>
            <a:r>
              <a:rPr lang="en-GB" sz="3200" dirty="0" smtClean="0">
                <a:latin typeface="Tahoma" charset="0"/>
                <a:ea typeface="Tahoma" charset="0"/>
                <a:cs typeface="Tahoma" charset="0"/>
              </a:rPr>
              <a:t>5</a:t>
            </a:r>
            <a:r>
              <a:rPr lang="ar-SA" sz="3200" dirty="0" smtClean="0">
                <a:latin typeface="Tahoma" charset="0"/>
                <a:ea typeface="Tahoma" charset="0"/>
                <a:cs typeface="Tahoma" charset="0"/>
              </a:rPr>
              <a:t> دينار.</a:t>
            </a:r>
            <a:endParaRPr lang="ar-SA" sz="3200" dirty="0" smtClean="0">
              <a:latin typeface="Tahoma" charset="0"/>
              <a:ea typeface="Tahoma" charset="0"/>
              <a:cs typeface="Tahoma" charset="0"/>
            </a:endParaRPr>
          </a:p>
          <a:p>
            <a:pPr marL="0" indent="0" algn="r" defTabSz="914400" rtl="1" eaLnBrk="1" latinLnBrk="0" hangingPunct="1">
              <a:lnSpc>
                <a:spcPct val="120000"/>
              </a:lnSpc>
              <a:spcBef>
                <a:spcPts val="1000"/>
              </a:spcBef>
              <a:buClr>
                <a:schemeClr val="tx1"/>
              </a:buClr>
              <a:buNone/>
            </a:pPr>
            <a:r>
              <a:rPr lang="ar-SA" sz="3200" dirty="0" smtClean="0">
                <a:latin typeface="Tahoma" charset="0"/>
                <a:ea typeface="Tahoma" charset="0"/>
                <a:cs typeface="Tahoma" charset="0"/>
              </a:rPr>
              <a:t>١/عمولة البنك المركزي، وعمولة التحويل، ومجموع المبالغ المطلوبة من العميل مقابل الحوالة.</a:t>
            </a:r>
            <a:endParaRPr lang="ar-SA" sz="3200" dirty="0">
              <a:latin typeface="Tahoma" charset="0"/>
              <a:ea typeface="Tahoma" charset="0"/>
              <a:cs typeface="Tahoma" charset="0"/>
            </a:endParaRPr>
          </a:p>
          <a:p>
            <a:pPr marL="0" indent="0" algn="r" defTabSz="914400" rtl="1" eaLnBrk="1" latinLnBrk="0" hangingPunct="1">
              <a:lnSpc>
                <a:spcPct val="120000"/>
              </a:lnSpc>
              <a:spcBef>
                <a:spcPts val="1000"/>
              </a:spcBef>
              <a:buClr>
                <a:schemeClr val="tx1"/>
              </a:buClr>
              <a:buNone/>
            </a:pPr>
            <a:r>
              <a:rPr lang="ar-SA" sz="3200" dirty="0" smtClean="0">
                <a:latin typeface="Tahoma" charset="0"/>
                <a:ea typeface="Tahoma" charset="0"/>
                <a:cs typeface="Tahoma" charset="0"/>
              </a:rPr>
              <a:t>٢/ أجري القيود المحاسبية المصاحبة لهذه العملية.</a:t>
            </a:r>
          </a:p>
        </p:txBody>
      </p:sp>
      <p:sp>
        <p:nvSpPr>
          <p:cNvPr id="4" name="Footer Placeholder 3"/>
          <p:cNvSpPr>
            <a:spLocks noGrp="1"/>
          </p:cNvSpPr>
          <p:nvPr>
            <p:ph type="ftr" sz="quarter" idx="11"/>
          </p:nvPr>
        </p:nvSpPr>
        <p:spPr/>
        <p:txBody>
          <a:bodyPr/>
          <a:lstStyle/>
          <a:p>
            <a:r>
              <a:rPr lang="ar-SA" dirty="0" smtClean="0"/>
              <a:t>إعداد</a:t>
            </a:r>
            <a:r>
              <a:rPr lang="ar-SA" dirty="0" smtClean="0"/>
              <a:t>: </a:t>
            </a:r>
            <a:r>
              <a:rPr lang="ar-SA" dirty="0" err="1" smtClean="0"/>
              <a:t>أ</a:t>
            </a:r>
            <a:r>
              <a:rPr lang="ar-SA" dirty="0" smtClean="0"/>
              <a:t>. ديمة </a:t>
            </a:r>
            <a:r>
              <a:rPr lang="ar-SA" dirty="0" smtClean="0"/>
              <a:t>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1597067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87867" y="254000"/>
            <a:ext cx="11565465" cy="6350000"/>
          </a:xfrm>
        </p:spPr>
        <p:txBody>
          <a:bodyPr>
            <a:normAutofit fontScale="70000" lnSpcReduction="20000"/>
          </a:bodyPr>
          <a:lstStyle/>
          <a:p>
            <a:pPr algn="r" rtl="1"/>
            <a:r>
              <a:rPr lang="ar-SA" sz="3200" dirty="0" smtClean="0">
                <a:latin typeface="Tahoma" charset="0"/>
                <a:ea typeface="Tahoma" charset="0"/>
                <a:cs typeface="Tahoma" charset="0"/>
              </a:rPr>
              <a:t>الحل: قيمة الحوالة</a:t>
            </a:r>
            <a:r>
              <a:rPr lang="en-US" sz="3200" dirty="0" smtClean="0">
                <a:latin typeface="Tahoma" charset="0"/>
                <a:ea typeface="Tahoma" charset="0"/>
                <a:cs typeface="Tahoma" charset="0"/>
              </a:rPr>
              <a:t> </a:t>
            </a:r>
            <a:r>
              <a:rPr lang="ar-SA" sz="3200" dirty="0" smtClean="0">
                <a:latin typeface="Tahoma" charset="0"/>
                <a:ea typeface="Tahoma" charset="0"/>
                <a:cs typeface="Tahoma" charset="0"/>
              </a:rPr>
              <a:t>=</a:t>
            </a:r>
            <a:r>
              <a:rPr lang="ar-SA" sz="3200" dirty="0">
                <a:latin typeface="Tahoma" charset="0"/>
                <a:ea typeface="Tahoma" charset="0"/>
                <a:cs typeface="Tahoma" charset="0"/>
              </a:rPr>
              <a:t>المبلغ المحول </a:t>
            </a:r>
            <a:r>
              <a:rPr lang="ar-SA" sz="3200" dirty="0" smtClean="0">
                <a:latin typeface="Tahoma" charset="0"/>
                <a:ea typeface="Tahoma" charset="0"/>
                <a:cs typeface="Tahoma" charset="0"/>
              </a:rPr>
              <a:t>✕سعر الصرف  </a:t>
            </a:r>
          </a:p>
          <a:p>
            <a:pPr marL="228600" indent="-228600" algn="r" defTabSz="914400" rtl="1" eaLnBrk="1" latinLnBrk="0" hangingPunct="1">
              <a:lnSpc>
                <a:spcPct val="120000"/>
              </a:lnSpc>
              <a:spcBef>
                <a:spcPts val="1000"/>
              </a:spcBef>
              <a:buClr>
                <a:schemeClr val="tx1"/>
              </a:buClr>
              <a:buFont typeface="Arial" panose="020B0604020202020204" pitchFamily="34" charset="0"/>
              <a:buChar char="•"/>
            </a:pPr>
            <a:r>
              <a:rPr lang="ar-SA" sz="3200" dirty="0" smtClean="0">
                <a:latin typeface="Tahoma" charset="0"/>
                <a:ea typeface="Tahoma" charset="0"/>
                <a:cs typeface="Tahoma" charset="0"/>
              </a:rPr>
              <a:t> </a:t>
            </a:r>
            <a:r>
              <a:rPr lang="en-US" sz="3200" dirty="0" smtClean="0">
                <a:latin typeface="Tahoma" charset="0"/>
                <a:ea typeface="Tahoma" charset="0"/>
                <a:cs typeface="Tahoma" charset="0"/>
              </a:rPr>
              <a:t>1000</a:t>
            </a:r>
            <a:r>
              <a:rPr lang="ar-SA" sz="3200" dirty="0" smtClean="0">
                <a:latin typeface="Tahoma" charset="0"/>
                <a:ea typeface="Tahoma" charset="0"/>
                <a:cs typeface="Tahoma" charset="0"/>
              </a:rPr>
              <a:t> ✕</a:t>
            </a:r>
            <a:r>
              <a:rPr lang="en-US" sz="3200" dirty="0" smtClean="0">
                <a:solidFill>
                  <a:srgbClr val="FF0000"/>
                </a:solidFill>
                <a:latin typeface="Tahoma" charset="0"/>
                <a:ea typeface="Tahoma" charset="0"/>
                <a:cs typeface="Tahoma" charset="0"/>
              </a:rPr>
              <a:t>0.710</a:t>
            </a:r>
            <a:r>
              <a:rPr lang="ar-SA" sz="3200" dirty="0" smtClean="0">
                <a:latin typeface="Tahoma" charset="0"/>
                <a:ea typeface="Tahoma" charset="0"/>
                <a:cs typeface="Tahoma" charset="0"/>
              </a:rPr>
              <a:t> = </a:t>
            </a:r>
            <a:r>
              <a:rPr lang="en-US" sz="3200" dirty="0" smtClean="0">
                <a:latin typeface="Tahoma" charset="0"/>
                <a:ea typeface="Tahoma" charset="0"/>
                <a:cs typeface="Tahoma" charset="0"/>
              </a:rPr>
              <a:t>710</a:t>
            </a:r>
            <a:r>
              <a:rPr lang="ar-SA" sz="3200" dirty="0" smtClean="0">
                <a:latin typeface="Tahoma" charset="0"/>
                <a:ea typeface="Tahoma" charset="0"/>
                <a:cs typeface="Tahoma" charset="0"/>
              </a:rPr>
              <a:t> دينار</a:t>
            </a:r>
          </a:p>
          <a:p>
            <a:pPr marL="0" indent="0" algn="r" rtl="1">
              <a:buNone/>
            </a:pPr>
            <a:r>
              <a:rPr lang="ar-SA" sz="3200" dirty="0" smtClean="0">
                <a:latin typeface="Tahoma" charset="0"/>
                <a:ea typeface="Tahoma" charset="0"/>
                <a:cs typeface="Tahoma" charset="0"/>
              </a:rPr>
              <a:t>فرق العملة=قيمة الحوالة ✕ </a:t>
            </a:r>
            <a:r>
              <a:rPr lang="ar-SA" sz="3200" dirty="0">
                <a:latin typeface="Tahoma" charset="0"/>
                <a:ea typeface="Tahoma" charset="0"/>
                <a:cs typeface="Tahoma" charset="0"/>
              </a:rPr>
              <a:t>العمولة </a:t>
            </a:r>
            <a:r>
              <a:rPr lang="ar-SA" sz="3200" dirty="0" smtClean="0">
                <a:latin typeface="Tahoma" charset="0"/>
                <a:ea typeface="Tahoma" charset="0"/>
                <a:cs typeface="Tahoma" charset="0"/>
              </a:rPr>
              <a:t>التي يتقاضاها البنك كفرق عملة </a:t>
            </a:r>
          </a:p>
          <a:p>
            <a:pPr marL="0" indent="0" algn="r" rtl="1">
              <a:buNone/>
            </a:pPr>
            <a:r>
              <a:rPr lang="ar-SA" sz="3200" dirty="0">
                <a:latin typeface="Tahoma" charset="0"/>
                <a:ea typeface="Tahoma" charset="0"/>
                <a:cs typeface="Tahoma" charset="0"/>
              </a:rPr>
              <a:t>=</a:t>
            </a:r>
            <a:r>
              <a:rPr lang="ar-SA" sz="3200" dirty="0" smtClean="0">
                <a:latin typeface="Tahoma" charset="0"/>
                <a:ea typeface="Tahoma" charset="0"/>
                <a:cs typeface="Tahoma" charset="0"/>
              </a:rPr>
              <a:t> </a:t>
            </a:r>
            <a:r>
              <a:rPr lang="en-US" sz="3200" dirty="0" smtClean="0">
                <a:latin typeface="Tahoma" charset="0"/>
                <a:ea typeface="Tahoma" charset="0"/>
                <a:cs typeface="Tahoma" charset="0"/>
              </a:rPr>
              <a:t>710</a:t>
            </a:r>
            <a:r>
              <a:rPr lang="ar-SA" sz="3200" dirty="0" smtClean="0">
                <a:latin typeface="Tahoma" charset="0"/>
                <a:ea typeface="Tahoma" charset="0"/>
                <a:cs typeface="Tahoma" charset="0"/>
              </a:rPr>
              <a:t> </a:t>
            </a:r>
            <a:r>
              <a:rPr lang="ar-SA" sz="3200" dirty="0">
                <a:latin typeface="Tahoma" charset="0"/>
                <a:ea typeface="Tahoma" charset="0"/>
                <a:cs typeface="Tahoma" charset="0"/>
              </a:rPr>
              <a:t>✕</a:t>
            </a:r>
            <a:r>
              <a:rPr lang="ar-SA" sz="3200" dirty="0" smtClean="0">
                <a:latin typeface="Tahoma" charset="0"/>
                <a:ea typeface="Tahoma" charset="0"/>
                <a:cs typeface="Tahoma" charset="0"/>
              </a:rPr>
              <a:t> </a:t>
            </a:r>
            <a:r>
              <a:rPr lang="en-US" sz="3200" dirty="0" smtClean="0">
                <a:solidFill>
                  <a:srgbClr val="FF0000"/>
                </a:solidFill>
                <a:latin typeface="Tahoma" charset="0"/>
                <a:ea typeface="Tahoma" charset="0"/>
                <a:cs typeface="Tahoma" charset="0"/>
              </a:rPr>
              <a:t>0.5</a:t>
            </a:r>
            <a:r>
              <a:rPr lang="ar-SA" sz="3200" dirty="0" smtClean="0">
                <a:solidFill>
                  <a:srgbClr val="FF0000"/>
                </a:solidFill>
                <a:latin typeface="Tahoma" charset="0"/>
                <a:ea typeface="Tahoma" charset="0"/>
                <a:cs typeface="Tahoma" charset="0"/>
              </a:rPr>
              <a:t> ٪ </a:t>
            </a:r>
            <a:r>
              <a:rPr lang="ar-SA" sz="3200" dirty="0" smtClean="0">
                <a:latin typeface="Tahoma" charset="0"/>
                <a:ea typeface="Tahoma" charset="0"/>
                <a:cs typeface="Tahoma" charset="0"/>
              </a:rPr>
              <a:t>= </a:t>
            </a:r>
            <a:r>
              <a:rPr lang="en-US" sz="3200" dirty="0" smtClean="0">
                <a:latin typeface="Tahoma" charset="0"/>
                <a:ea typeface="Tahoma" charset="0"/>
                <a:cs typeface="Tahoma" charset="0"/>
              </a:rPr>
              <a:t>3.550</a:t>
            </a:r>
            <a:r>
              <a:rPr lang="ar-SA" sz="3200" dirty="0" smtClean="0">
                <a:latin typeface="Tahoma" charset="0"/>
                <a:ea typeface="Tahoma" charset="0"/>
                <a:cs typeface="Tahoma" charset="0"/>
              </a:rPr>
              <a:t> دينار</a:t>
            </a:r>
          </a:p>
          <a:p>
            <a:pPr marL="0" indent="0" algn="r" rtl="1">
              <a:buNone/>
            </a:pPr>
            <a:r>
              <a:rPr lang="ar-SA" sz="3200" dirty="0" smtClean="0">
                <a:latin typeface="Tahoma" charset="0"/>
                <a:ea typeface="Tahoma" charset="0"/>
                <a:cs typeface="Tahoma" charset="0"/>
              </a:rPr>
              <a:t>عمولة البنك المركزي= </a:t>
            </a:r>
            <a:r>
              <a:rPr lang="ar-SA" sz="3200" dirty="0">
                <a:latin typeface="Tahoma" charset="0"/>
                <a:ea typeface="Tahoma" charset="0"/>
                <a:cs typeface="Tahoma" charset="0"/>
              </a:rPr>
              <a:t>المبلغ المحول </a:t>
            </a:r>
            <a:r>
              <a:rPr lang="ar-SA" sz="3200" dirty="0" smtClean="0">
                <a:latin typeface="Tahoma" charset="0"/>
                <a:ea typeface="Tahoma" charset="0"/>
                <a:cs typeface="Tahoma" charset="0"/>
              </a:rPr>
              <a:t>✕ سعر التعادل للبنك المركزي</a:t>
            </a:r>
            <a:r>
              <a:rPr lang="ar-SA" sz="3200" dirty="0">
                <a:latin typeface="Tahoma" charset="0"/>
                <a:ea typeface="Tahoma" charset="0"/>
                <a:cs typeface="Tahoma" charset="0"/>
              </a:rPr>
              <a:t> </a:t>
            </a:r>
            <a:r>
              <a:rPr lang="ar-SA" sz="3200" dirty="0" smtClean="0">
                <a:latin typeface="Tahoma" charset="0"/>
                <a:ea typeface="Tahoma" charset="0"/>
                <a:cs typeface="Tahoma" charset="0"/>
              </a:rPr>
              <a:t>✕عمولة البنك المركزي</a:t>
            </a:r>
          </a:p>
          <a:p>
            <a:pPr marL="0" indent="0" algn="r" rtl="1">
              <a:buNone/>
            </a:pPr>
            <a:r>
              <a:rPr lang="ar-SA" sz="3200" dirty="0" smtClean="0">
                <a:latin typeface="Tahoma" charset="0"/>
                <a:ea typeface="Tahoma" charset="0"/>
                <a:cs typeface="Tahoma" charset="0"/>
              </a:rPr>
              <a:t> </a:t>
            </a:r>
            <a:r>
              <a:rPr lang="en-US" sz="3200" dirty="0" smtClean="0">
                <a:latin typeface="Tahoma" charset="0"/>
                <a:ea typeface="Tahoma" charset="0"/>
                <a:cs typeface="Tahoma" charset="0"/>
              </a:rPr>
              <a:t>1000</a:t>
            </a:r>
            <a:r>
              <a:rPr lang="ar-SA" sz="3200" dirty="0" smtClean="0">
                <a:latin typeface="Tahoma" charset="0"/>
                <a:ea typeface="Tahoma" charset="0"/>
                <a:cs typeface="Tahoma" charset="0"/>
              </a:rPr>
              <a:t> ✕</a:t>
            </a:r>
            <a:r>
              <a:rPr lang="en-US" sz="3200" dirty="0" smtClean="0">
                <a:solidFill>
                  <a:srgbClr val="FF0000"/>
                </a:solidFill>
                <a:latin typeface="Tahoma" charset="0"/>
                <a:ea typeface="Tahoma" charset="0"/>
                <a:cs typeface="Tahoma" charset="0"/>
              </a:rPr>
              <a:t>0.709</a:t>
            </a:r>
            <a:r>
              <a:rPr lang="ar-SA" sz="3200" dirty="0" smtClean="0">
                <a:latin typeface="Tahoma" charset="0"/>
                <a:ea typeface="Tahoma" charset="0"/>
                <a:cs typeface="Tahoma" charset="0"/>
              </a:rPr>
              <a:t>✕ </a:t>
            </a:r>
            <a:r>
              <a:rPr lang="en-US" sz="3200" dirty="0" smtClean="0">
                <a:solidFill>
                  <a:srgbClr val="FF0000"/>
                </a:solidFill>
                <a:latin typeface="Tahoma" charset="0"/>
                <a:ea typeface="Tahoma" charset="0"/>
                <a:cs typeface="Tahoma" charset="0"/>
              </a:rPr>
              <a:t>0.1</a:t>
            </a:r>
            <a:r>
              <a:rPr lang="ar-SA" sz="3200" dirty="0" smtClean="0">
                <a:solidFill>
                  <a:srgbClr val="FF0000"/>
                </a:solidFill>
                <a:latin typeface="Tahoma" charset="0"/>
                <a:ea typeface="Tahoma" charset="0"/>
                <a:cs typeface="Tahoma" charset="0"/>
              </a:rPr>
              <a:t>٪=</a:t>
            </a:r>
            <a:r>
              <a:rPr lang="en-US" sz="3200" dirty="0" smtClean="0">
                <a:latin typeface="Tahoma" charset="0"/>
                <a:ea typeface="Tahoma" charset="0"/>
                <a:cs typeface="Tahoma" charset="0"/>
              </a:rPr>
              <a:t>0.709</a:t>
            </a:r>
            <a:r>
              <a:rPr lang="ar-SA" sz="3200" dirty="0" smtClean="0">
                <a:latin typeface="Tahoma" charset="0"/>
                <a:ea typeface="Tahoma" charset="0"/>
                <a:cs typeface="Tahoma" charset="0"/>
              </a:rPr>
              <a:t> دينار</a:t>
            </a:r>
          </a:p>
          <a:p>
            <a:pPr marL="0" indent="0" algn="r" rtl="1">
              <a:buNone/>
            </a:pPr>
            <a:r>
              <a:rPr lang="ar-SA" sz="3200" dirty="0" smtClean="0">
                <a:latin typeface="Tahoma" charset="0"/>
                <a:ea typeface="Tahoma" charset="0"/>
                <a:cs typeface="Tahoma" charset="0"/>
              </a:rPr>
              <a:t>عمولة </a:t>
            </a:r>
            <a:r>
              <a:rPr lang="ar-SA" sz="3200" dirty="0">
                <a:latin typeface="Tahoma" charset="0"/>
                <a:ea typeface="Tahoma" charset="0"/>
                <a:cs typeface="Tahoma" charset="0"/>
              </a:rPr>
              <a:t>التحويل=قيمة الحوالة </a:t>
            </a:r>
            <a:r>
              <a:rPr lang="ar-SA" sz="3200" dirty="0" smtClean="0">
                <a:latin typeface="Tahoma" charset="0"/>
                <a:ea typeface="Tahoma" charset="0"/>
                <a:cs typeface="Tahoma" charset="0"/>
              </a:rPr>
              <a:t>✕</a:t>
            </a:r>
            <a:r>
              <a:rPr lang="ar-SA" sz="3200" dirty="0">
                <a:latin typeface="Tahoma" charset="0"/>
                <a:ea typeface="Tahoma" charset="0"/>
                <a:cs typeface="Tahoma" charset="0"/>
              </a:rPr>
              <a:t> </a:t>
            </a:r>
            <a:r>
              <a:rPr lang="ar-SA" sz="3200" dirty="0" smtClean="0">
                <a:latin typeface="Tahoma" charset="0"/>
                <a:ea typeface="Tahoma" charset="0"/>
                <a:cs typeface="Tahoma" charset="0"/>
              </a:rPr>
              <a:t>عمولة البنك المحول </a:t>
            </a:r>
          </a:p>
          <a:p>
            <a:pPr marL="0" indent="0" algn="r" rtl="1">
              <a:buNone/>
            </a:pPr>
            <a:r>
              <a:rPr lang="en-US" sz="3200" dirty="0" smtClean="0">
                <a:latin typeface="Tahoma" charset="0"/>
                <a:ea typeface="Tahoma" charset="0"/>
                <a:cs typeface="Tahoma" charset="0"/>
              </a:rPr>
              <a:t>710</a:t>
            </a:r>
            <a:r>
              <a:rPr lang="ar-SA" sz="3200" dirty="0" smtClean="0">
                <a:latin typeface="Tahoma" charset="0"/>
                <a:ea typeface="Tahoma" charset="0"/>
                <a:cs typeface="Tahoma" charset="0"/>
              </a:rPr>
              <a:t>✕</a:t>
            </a:r>
            <a:r>
              <a:rPr lang="en-US" sz="3200" dirty="0" smtClean="0">
                <a:solidFill>
                  <a:srgbClr val="FF0000"/>
                </a:solidFill>
                <a:latin typeface="Tahoma" charset="0"/>
                <a:ea typeface="Tahoma" charset="0"/>
                <a:cs typeface="Tahoma" charset="0"/>
              </a:rPr>
              <a:t>%0.25</a:t>
            </a:r>
            <a:r>
              <a:rPr lang="ar-SA" sz="3200" dirty="0" smtClean="0">
                <a:latin typeface="Tahoma" charset="0"/>
                <a:ea typeface="Tahoma" charset="0"/>
                <a:cs typeface="Tahoma" charset="0"/>
              </a:rPr>
              <a:t> </a:t>
            </a:r>
            <a:r>
              <a:rPr lang="en-US" sz="3200" dirty="0" smtClean="0">
                <a:latin typeface="Tahoma" charset="0"/>
                <a:ea typeface="Tahoma" charset="0"/>
                <a:cs typeface="Tahoma" charset="0"/>
              </a:rPr>
              <a:t>1.775 =</a:t>
            </a:r>
            <a:r>
              <a:rPr lang="ar-SA" sz="3200" dirty="0" smtClean="0">
                <a:latin typeface="Tahoma" charset="0"/>
                <a:ea typeface="Tahoma" charset="0"/>
                <a:cs typeface="Tahoma" charset="0"/>
              </a:rPr>
              <a:t> دينار</a:t>
            </a:r>
          </a:p>
          <a:p>
            <a:pPr marL="0" indent="0" algn="r" rtl="1">
              <a:buNone/>
            </a:pPr>
            <a:r>
              <a:rPr lang="ar-SA" sz="3200" dirty="0" smtClean="0">
                <a:latin typeface="Tahoma" charset="0"/>
                <a:ea typeface="Tahoma" charset="0"/>
                <a:cs typeface="Tahoma" charset="0"/>
              </a:rPr>
              <a:t>مجموع المبالغ المطلوبة من العميل مقابل الحوالة=</a:t>
            </a:r>
          </a:p>
          <a:p>
            <a:pPr marL="0" indent="0" algn="r" rtl="1">
              <a:buNone/>
            </a:pPr>
            <a:r>
              <a:rPr lang="ar-SA" sz="3200" dirty="0" smtClean="0">
                <a:latin typeface="Tahoma" charset="0"/>
                <a:ea typeface="Tahoma" charset="0"/>
                <a:cs typeface="Tahoma" charset="0"/>
              </a:rPr>
              <a:t>قيمة الحوالة</a:t>
            </a:r>
            <a:r>
              <a:rPr lang="en-US" sz="3200" dirty="0" smtClean="0">
                <a:latin typeface="Tahoma" charset="0"/>
                <a:ea typeface="Tahoma" charset="0"/>
                <a:cs typeface="Tahoma" charset="0"/>
              </a:rPr>
              <a:t>710 </a:t>
            </a:r>
            <a:r>
              <a:rPr lang="ar-SA" sz="3200" dirty="0" smtClean="0">
                <a:latin typeface="Tahoma" charset="0"/>
                <a:ea typeface="Tahoma" charset="0"/>
                <a:cs typeface="Tahoma" charset="0"/>
              </a:rPr>
              <a:t>+ فرق العملة</a:t>
            </a:r>
            <a:r>
              <a:rPr lang="en-US" sz="3200" dirty="0" smtClean="0">
                <a:latin typeface="Tahoma" charset="0"/>
                <a:ea typeface="Tahoma" charset="0"/>
                <a:cs typeface="Tahoma" charset="0"/>
              </a:rPr>
              <a:t>3.550 </a:t>
            </a:r>
            <a:r>
              <a:rPr lang="ar-SA" sz="3200" dirty="0" smtClean="0">
                <a:latin typeface="Tahoma" charset="0"/>
                <a:ea typeface="Tahoma" charset="0"/>
                <a:cs typeface="Tahoma" charset="0"/>
              </a:rPr>
              <a:t> + عمولة البنك المركزي</a:t>
            </a:r>
            <a:r>
              <a:rPr lang="en-US" sz="3200" dirty="0" smtClean="0">
                <a:latin typeface="Tahoma" charset="0"/>
                <a:ea typeface="Tahoma" charset="0"/>
                <a:cs typeface="Tahoma" charset="0"/>
              </a:rPr>
              <a:t>0.709</a:t>
            </a:r>
            <a:r>
              <a:rPr lang="ar-SA" sz="3200" dirty="0" smtClean="0">
                <a:latin typeface="Tahoma" charset="0"/>
                <a:ea typeface="Tahoma" charset="0"/>
                <a:cs typeface="Tahoma" charset="0"/>
              </a:rPr>
              <a:t> + عمولة التحويل  </a:t>
            </a:r>
            <a:r>
              <a:rPr lang="en-US" sz="3200" dirty="0" smtClean="0">
                <a:latin typeface="Tahoma" charset="0"/>
                <a:ea typeface="Tahoma" charset="0"/>
                <a:cs typeface="Tahoma" charset="0"/>
              </a:rPr>
              <a:t>1.775</a:t>
            </a:r>
            <a:r>
              <a:rPr lang="ar-SA" sz="3200" dirty="0" smtClean="0">
                <a:latin typeface="Tahoma" charset="0"/>
                <a:ea typeface="Tahoma" charset="0"/>
                <a:cs typeface="Tahoma" charset="0"/>
              </a:rPr>
              <a:t>+ عمولة البنك المراسل </a:t>
            </a:r>
            <a:r>
              <a:rPr lang="en-US" sz="3200" dirty="0" smtClean="0">
                <a:solidFill>
                  <a:srgbClr val="FF0000"/>
                </a:solidFill>
                <a:latin typeface="Tahoma" charset="0"/>
                <a:ea typeface="Tahoma" charset="0"/>
                <a:cs typeface="Tahoma" charset="0"/>
              </a:rPr>
              <a:t>5</a:t>
            </a:r>
            <a:r>
              <a:rPr lang="ar-SA" sz="3200" dirty="0" smtClean="0">
                <a:latin typeface="Tahoma" charset="0"/>
                <a:ea typeface="Tahoma" charset="0"/>
                <a:cs typeface="Tahoma" charset="0"/>
              </a:rPr>
              <a:t>+بريد +تلكس </a:t>
            </a:r>
            <a:r>
              <a:rPr lang="en-US" sz="3200" dirty="0" smtClean="0">
                <a:latin typeface="Tahoma" charset="0"/>
                <a:ea typeface="Tahoma" charset="0"/>
                <a:cs typeface="Tahoma" charset="0"/>
              </a:rPr>
              <a:t>6.200</a:t>
            </a:r>
            <a:r>
              <a:rPr lang="ar-SA" sz="3200" dirty="0" smtClean="0">
                <a:latin typeface="Tahoma" charset="0"/>
                <a:ea typeface="Tahoma" charset="0"/>
                <a:cs typeface="Tahoma" charset="0"/>
              </a:rPr>
              <a:t>=</a:t>
            </a:r>
            <a:r>
              <a:rPr lang="en-US" sz="3200" dirty="0" smtClean="0">
                <a:latin typeface="Tahoma" charset="0"/>
                <a:ea typeface="Tahoma" charset="0"/>
                <a:cs typeface="Tahoma" charset="0"/>
              </a:rPr>
              <a:t>727.234</a:t>
            </a:r>
            <a:r>
              <a:rPr lang="ar-SA" sz="3200" dirty="0" smtClean="0">
                <a:latin typeface="Tahoma" charset="0"/>
                <a:ea typeface="Tahoma" charset="0"/>
                <a:cs typeface="Tahoma" charset="0"/>
              </a:rPr>
              <a:t> دينار </a:t>
            </a:r>
          </a:p>
          <a:p>
            <a:pPr marL="0" indent="0" algn="r" rtl="1">
              <a:buNone/>
            </a:pPr>
            <a:r>
              <a:rPr lang="en-US" sz="3200" dirty="0" smtClean="0">
                <a:latin typeface="Tahoma" charset="0"/>
                <a:ea typeface="Tahoma" charset="0"/>
                <a:cs typeface="Tahoma" charset="0"/>
              </a:rPr>
              <a:t>727.234</a:t>
            </a:r>
            <a:r>
              <a:rPr lang="ar-SA" sz="3200" dirty="0" smtClean="0">
                <a:latin typeface="Tahoma" charset="0"/>
                <a:ea typeface="Tahoma" charset="0"/>
                <a:cs typeface="Tahoma" charset="0"/>
              </a:rPr>
              <a:t> من </a:t>
            </a:r>
            <a:r>
              <a:rPr lang="ar-SA" sz="3200" dirty="0" err="1" smtClean="0">
                <a:latin typeface="Tahoma" charset="0"/>
                <a:ea typeface="Tahoma" charset="0"/>
                <a:cs typeface="Tahoma" charset="0"/>
              </a:rPr>
              <a:t>ح</a:t>
            </a:r>
            <a:r>
              <a:rPr lang="ar-SA" sz="3200" dirty="0" smtClean="0">
                <a:latin typeface="Tahoma" charset="0"/>
                <a:ea typeface="Tahoma" charset="0"/>
                <a:cs typeface="Tahoma" charset="0"/>
              </a:rPr>
              <a:t>/ العميل (بالدينار الأردني)</a:t>
            </a:r>
          </a:p>
          <a:p>
            <a:pPr marL="0" indent="0" algn="r" rtl="1">
              <a:buNone/>
            </a:pPr>
            <a:r>
              <a:rPr lang="ar-SA" sz="3200" dirty="0">
                <a:latin typeface="Tahoma" charset="0"/>
                <a:ea typeface="Tahoma" charset="0"/>
                <a:cs typeface="Tahoma" charset="0"/>
              </a:rPr>
              <a:t> </a:t>
            </a:r>
            <a:r>
              <a:rPr lang="ar-SA" sz="3200" dirty="0" smtClean="0">
                <a:latin typeface="Tahoma" charset="0"/>
                <a:ea typeface="Tahoma" charset="0"/>
                <a:cs typeface="Tahoma" charset="0"/>
              </a:rPr>
              <a:t>                         </a:t>
            </a:r>
            <a:r>
              <a:rPr lang="en-US" sz="3200" dirty="0" smtClean="0">
                <a:latin typeface="Tahoma" charset="0"/>
                <a:ea typeface="Tahoma" charset="0"/>
                <a:cs typeface="Tahoma" charset="0"/>
              </a:rPr>
              <a:t>727.234</a:t>
            </a:r>
            <a:r>
              <a:rPr lang="ar-SA" sz="3200" dirty="0" smtClean="0">
                <a:latin typeface="Tahoma" charset="0"/>
                <a:ea typeface="Tahoma" charset="0"/>
                <a:cs typeface="Tahoma" charset="0"/>
              </a:rPr>
              <a:t> إلى </a:t>
            </a:r>
            <a:r>
              <a:rPr lang="ar-SA" sz="3200" dirty="0" err="1" smtClean="0">
                <a:latin typeface="Tahoma" charset="0"/>
                <a:ea typeface="Tahoma" charset="0"/>
                <a:cs typeface="Tahoma" charset="0"/>
              </a:rPr>
              <a:t>ح</a:t>
            </a:r>
            <a:r>
              <a:rPr lang="ar-SA" sz="3200" dirty="0" smtClean="0">
                <a:latin typeface="Tahoma" charset="0"/>
                <a:ea typeface="Tahoma" charset="0"/>
                <a:cs typeface="Tahoma" charset="0"/>
              </a:rPr>
              <a:t>/ أمانات الحوالات الصادرة</a:t>
            </a:r>
            <a:endParaRPr lang="ar-SA" sz="3200" dirty="0">
              <a:latin typeface="Tahoma" charset="0"/>
              <a:ea typeface="Tahoma" charset="0"/>
              <a:cs typeface="Tahoma" charset="0"/>
            </a:endParaRPr>
          </a:p>
        </p:txBody>
      </p:sp>
      <p:sp>
        <p:nvSpPr>
          <p:cNvPr id="4" name="Footer Placeholder 3"/>
          <p:cNvSpPr>
            <a:spLocks noGrp="1"/>
          </p:cNvSpPr>
          <p:nvPr>
            <p:ph type="ftr" sz="quarter" idx="11"/>
          </p:nvPr>
        </p:nvSpPr>
        <p:spPr/>
        <p:txBody>
          <a:bodyPr/>
          <a:lstStyle/>
          <a:p>
            <a:r>
              <a:rPr lang="ar-SA" dirty="0" smtClean="0"/>
              <a:t>إعداد: </a:t>
            </a:r>
            <a:r>
              <a:rPr lang="ar-SA" dirty="0" err="1" smtClean="0"/>
              <a:t>أ</a:t>
            </a:r>
            <a:r>
              <a:rPr lang="ar-SA" dirty="0" smtClean="0"/>
              <a:t>. ديمة 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145954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56" dur="500"/>
                                        <p:tgtEl>
                                          <p:spTgt spid="3">
                                            <p:txEl>
                                              <p:pRg st="8" end="8"/>
                                            </p:txEl>
                                          </p:spTgt>
                                        </p:tgtEl>
                                      </p:cBhvr>
                                    </p:animEffect>
                                  </p:childTnLst>
                                </p:cTn>
                              </p:par>
                              <p:par>
                                <p:cTn id="57" presetID="12" presetClass="entr" presetSubtype="4" fill="hold" nodeType="with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 calcmode="lin" valueType="num">
                                      <p:cBhvr additive="base">
                                        <p:cTn id="59" dur="500"/>
                                        <p:tgtEl>
                                          <p:spTgt spid="3">
                                            <p:txEl>
                                              <p:pRg st="9" end="9"/>
                                            </p:txEl>
                                          </p:spTgt>
                                        </p:tgtEl>
                                        <p:attrNameLst>
                                          <p:attrName>ppt_y</p:attrName>
                                        </p:attrNameLst>
                                      </p:cBhvr>
                                      <p:tavLst>
                                        <p:tav tm="0">
                                          <p:val>
                                            <p:strVal val="#ppt_y+#ppt_h*1.125000"/>
                                          </p:val>
                                        </p:tav>
                                        <p:tav tm="100000">
                                          <p:val>
                                            <p:strVal val="#ppt_y"/>
                                          </p:val>
                                        </p:tav>
                                      </p:tavLst>
                                    </p:anim>
                                    <p:animEffect transition="in" filter="wipe(up)">
                                      <p:cBhvr>
                                        <p:cTn id="60" dur="500"/>
                                        <p:tgtEl>
                                          <p:spTgt spid="3">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 calcmode="lin" valueType="num">
                                      <p:cBhvr additive="base">
                                        <p:cTn id="65" dur="500"/>
                                        <p:tgtEl>
                                          <p:spTgt spid="3">
                                            <p:txEl>
                                              <p:pRg st="10" end="10"/>
                                            </p:txEl>
                                          </p:spTgt>
                                        </p:tgtEl>
                                        <p:attrNameLst>
                                          <p:attrName>ppt_y</p:attrName>
                                        </p:attrNameLst>
                                      </p:cBhvr>
                                      <p:tavLst>
                                        <p:tav tm="0">
                                          <p:val>
                                            <p:strVal val="#ppt_y+#ppt_h*1.125000"/>
                                          </p:val>
                                        </p:tav>
                                        <p:tav tm="100000">
                                          <p:val>
                                            <p:strVal val="#ppt_y"/>
                                          </p:val>
                                        </p:tav>
                                      </p:tavLst>
                                    </p:anim>
                                    <p:animEffect transition="in" filter="wipe(up)">
                                      <p:cBhvr>
                                        <p:cTn id="66" dur="500"/>
                                        <p:tgtEl>
                                          <p:spTgt spid="3">
                                            <p:txEl>
                                              <p:pRg st="10" end="10"/>
                                            </p:txEl>
                                          </p:spTgt>
                                        </p:tgtEl>
                                      </p:cBhvr>
                                    </p:animEffect>
                                  </p:childTnLst>
                                </p:cTn>
                              </p:par>
                              <p:par>
                                <p:cTn id="67" presetID="12" presetClass="entr" presetSubtype="4" fill="hold" nodeType="withEffect">
                                  <p:stCondLst>
                                    <p:cond delay="0"/>
                                  </p:stCondLst>
                                  <p:childTnLst>
                                    <p:set>
                                      <p:cBhvr>
                                        <p:cTn id="68" dur="1" fill="hold">
                                          <p:stCondLst>
                                            <p:cond delay="0"/>
                                          </p:stCondLst>
                                        </p:cTn>
                                        <p:tgtEl>
                                          <p:spTgt spid="3">
                                            <p:txEl>
                                              <p:pRg st="11" end="11"/>
                                            </p:txEl>
                                          </p:spTgt>
                                        </p:tgtEl>
                                        <p:attrNameLst>
                                          <p:attrName>style.visibility</p:attrName>
                                        </p:attrNameLst>
                                      </p:cBhvr>
                                      <p:to>
                                        <p:strVal val="visible"/>
                                      </p:to>
                                    </p:set>
                                    <p:anim calcmode="lin" valueType="num">
                                      <p:cBhvr additive="base">
                                        <p:cTn id="69" dur="500"/>
                                        <p:tgtEl>
                                          <p:spTgt spid="3">
                                            <p:txEl>
                                              <p:pRg st="11" end="11"/>
                                            </p:txEl>
                                          </p:spTgt>
                                        </p:tgtEl>
                                        <p:attrNameLst>
                                          <p:attrName>ppt_y</p:attrName>
                                        </p:attrNameLst>
                                      </p:cBhvr>
                                      <p:tavLst>
                                        <p:tav tm="0">
                                          <p:val>
                                            <p:strVal val="#ppt_y+#ppt_h*1.125000"/>
                                          </p:val>
                                        </p:tav>
                                        <p:tav tm="100000">
                                          <p:val>
                                            <p:strVal val="#ppt_y"/>
                                          </p:val>
                                        </p:tav>
                                      </p:tavLst>
                                    </p:anim>
                                    <p:animEffect transition="in" filter="wipe(up)">
                                      <p:cBhvr>
                                        <p:cTn id="7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0" indent="0" algn="r" defTabSz="914400" rtl="1" eaLnBrk="1" latinLnBrk="0" hangingPunct="1">
              <a:lnSpc>
                <a:spcPct val="120000"/>
              </a:lnSpc>
              <a:spcBef>
                <a:spcPts val="1000"/>
              </a:spcBef>
              <a:buClr>
                <a:schemeClr val="tx1"/>
              </a:buClr>
              <a:buNone/>
            </a:pPr>
            <a:r>
              <a:rPr lang="ar-SA" sz="2800" dirty="0" smtClean="0">
                <a:latin typeface="Tahoma" charset="0"/>
                <a:ea typeface="Tahoma" charset="0"/>
                <a:cs typeface="Tahoma" charset="0"/>
              </a:rPr>
              <a:t>وفي نهاية اليوم تجمع الحوالات الصادرة ويصبح حساب أمانات الحوالات الصادرة صفرا كالتالي:</a:t>
            </a:r>
          </a:p>
          <a:p>
            <a:pPr marL="0" indent="0" algn="r" defTabSz="914400" rtl="1" eaLnBrk="1" latinLnBrk="0" hangingPunct="1">
              <a:lnSpc>
                <a:spcPct val="120000"/>
              </a:lnSpc>
              <a:spcBef>
                <a:spcPts val="1000"/>
              </a:spcBef>
              <a:buClr>
                <a:schemeClr val="tx1"/>
              </a:buClr>
              <a:buNone/>
            </a:pPr>
            <a:r>
              <a:rPr lang="en-US" sz="2800" dirty="0" smtClean="0">
                <a:latin typeface="Tahoma" charset="0"/>
                <a:ea typeface="Tahoma" charset="0"/>
                <a:cs typeface="Tahoma" charset="0"/>
              </a:rPr>
              <a:t>727.234</a:t>
            </a:r>
            <a:r>
              <a:rPr lang="ar-SA" sz="2800" dirty="0" smtClean="0">
                <a:latin typeface="Tahoma" charset="0"/>
                <a:ea typeface="Tahoma" charset="0"/>
                <a:cs typeface="Tahoma" charset="0"/>
              </a:rPr>
              <a:t> من </a:t>
            </a:r>
            <a:r>
              <a:rPr lang="ar-SA" sz="2800" dirty="0" err="1" smtClean="0">
                <a:latin typeface="Tahoma" charset="0"/>
                <a:ea typeface="Tahoma" charset="0"/>
                <a:cs typeface="Tahoma" charset="0"/>
              </a:rPr>
              <a:t>ح</a:t>
            </a:r>
            <a:r>
              <a:rPr lang="ar-SA" sz="2800" dirty="0" smtClean="0">
                <a:latin typeface="Tahoma" charset="0"/>
                <a:ea typeface="Tahoma" charset="0"/>
                <a:cs typeface="Tahoma" charset="0"/>
              </a:rPr>
              <a:t>/ أمانات الحوالات الصادرة</a:t>
            </a:r>
          </a:p>
          <a:p>
            <a:pPr marL="0" indent="0" algn="r" defTabSz="914400" rtl="1" eaLnBrk="1" latinLnBrk="0" hangingPunct="1">
              <a:lnSpc>
                <a:spcPct val="120000"/>
              </a:lnSpc>
              <a:spcBef>
                <a:spcPts val="1000"/>
              </a:spcBef>
              <a:buClr>
                <a:schemeClr val="tx1"/>
              </a:buClr>
              <a:buNone/>
            </a:pPr>
            <a:r>
              <a:rPr lang="ar-SA" sz="2800" dirty="0">
                <a:latin typeface="Tahoma" charset="0"/>
                <a:ea typeface="Tahoma" charset="0"/>
                <a:cs typeface="Tahoma" charset="0"/>
              </a:rPr>
              <a:t> </a:t>
            </a:r>
            <a:r>
              <a:rPr lang="ar-SA" sz="2800" dirty="0" smtClean="0">
                <a:latin typeface="Tahoma" charset="0"/>
                <a:ea typeface="Tahoma" charset="0"/>
                <a:cs typeface="Tahoma" charset="0"/>
              </a:rPr>
              <a:t>                       إلى مذكورين</a:t>
            </a:r>
          </a:p>
          <a:p>
            <a:pPr marL="0" indent="0" algn="r" defTabSz="914400" rtl="1" eaLnBrk="1" latinLnBrk="0" hangingPunct="1">
              <a:lnSpc>
                <a:spcPct val="120000"/>
              </a:lnSpc>
              <a:spcBef>
                <a:spcPts val="1000"/>
              </a:spcBef>
              <a:buClr>
                <a:schemeClr val="tx1"/>
              </a:buClr>
              <a:buNone/>
            </a:pPr>
            <a:r>
              <a:rPr lang="ar-SA" sz="2800" dirty="0">
                <a:latin typeface="Tahoma" charset="0"/>
                <a:ea typeface="Tahoma" charset="0"/>
                <a:cs typeface="Tahoma" charset="0"/>
              </a:rPr>
              <a:t> </a:t>
            </a:r>
            <a:r>
              <a:rPr lang="ar-SA" sz="2800" dirty="0" smtClean="0">
                <a:latin typeface="Tahoma" charset="0"/>
                <a:ea typeface="Tahoma" charset="0"/>
                <a:cs typeface="Tahoma" charset="0"/>
              </a:rPr>
              <a:t>                              </a:t>
            </a:r>
            <a:r>
              <a:rPr lang="en-US" sz="2800" dirty="0" smtClean="0">
                <a:latin typeface="Tahoma" charset="0"/>
                <a:ea typeface="Tahoma" charset="0"/>
                <a:cs typeface="Tahoma" charset="0"/>
              </a:rPr>
              <a:t>710</a:t>
            </a:r>
            <a:r>
              <a:rPr lang="ar-SA" sz="2800" dirty="0" smtClean="0">
                <a:latin typeface="Tahoma" charset="0"/>
                <a:ea typeface="Tahoma" charset="0"/>
                <a:cs typeface="Tahoma" charset="0"/>
              </a:rPr>
              <a:t>     إلى </a:t>
            </a:r>
            <a:r>
              <a:rPr lang="ar-SA" sz="2800" dirty="0" err="1" smtClean="0">
                <a:latin typeface="Tahoma" charset="0"/>
                <a:ea typeface="Tahoma" charset="0"/>
                <a:cs typeface="Tahoma" charset="0"/>
              </a:rPr>
              <a:t>ح</a:t>
            </a:r>
            <a:r>
              <a:rPr lang="ar-SA" sz="2800" dirty="0" smtClean="0">
                <a:latin typeface="Tahoma" charset="0"/>
                <a:ea typeface="Tahoma" charset="0"/>
                <a:cs typeface="Tahoma" charset="0"/>
              </a:rPr>
              <a:t>/ البنك المراسل في أمريكا (١٠٠٠ دولار)</a:t>
            </a:r>
          </a:p>
          <a:p>
            <a:pPr marL="0" indent="0" algn="r" defTabSz="914400" rtl="1" eaLnBrk="1" latinLnBrk="0" hangingPunct="1">
              <a:lnSpc>
                <a:spcPct val="120000"/>
              </a:lnSpc>
              <a:spcBef>
                <a:spcPts val="1000"/>
              </a:spcBef>
              <a:buClr>
                <a:schemeClr val="tx1"/>
              </a:buClr>
              <a:buNone/>
            </a:pPr>
            <a:r>
              <a:rPr lang="ar-SA" sz="2800" dirty="0">
                <a:latin typeface="Tahoma" charset="0"/>
                <a:ea typeface="Tahoma" charset="0"/>
                <a:cs typeface="Tahoma" charset="0"/>
              </a:rPr>
              <a:t> </a:t>
            </a:r>
            <a:r>
              <a:rPr lang="ar-SA" sz="2800" dirty="0" smtClean="0">
                <a:latin typeface="Tahoma" charset="0"/>
                <a:ea typeface="Tahoma" charset="0"/>
                <a:cs typeface="Tahoma" charset="0"/>
              </a:rPr>
              <a:t>                              </a:t>
            </a:r>
            <a:r>
              <a:rPr lang="en-US" sz="2800" dirty="0" smtClean="0">
                <a:latin typeface="Tahoma" charset="0"/>
                <a:ea typeface="Tahoma" charset="0"/>
                <a:cs typeface="Tahoma" charset="0"/>
              </a:rPr>
              <a:t>3.550</a:t>
            </a:r>
            <a:r>
              <a:rPr lang="ar-SA" sz="2800" dirty="0" smtClean="0">
                <a:latin typeface="Tahoma" charset="0"/>
                <a:ea typeface="Tahoma" charset="0"/>
                <a:cs typeface="Tahoma" charset="0"/>
              </a:rPr>
              <a:t>  إلى </a:t>
            </a:r>
            <a:r>
              <a:rPr lang="ar-SA" sz="2800" dirty="0" err="1" smtClean="0">
                <a:latin typeface="Tahoma" charset="0"/>
                <a:ea typeface="Tahoma" charset="0"/>
                <a:cs typeface="Tahoma" charset="0"/>
              </a:rPr>
              <a:t>ح</a:t>
            </a:r>
            <a:r>
              <a:rPr lang="ar-SA" sz="2800" dirty="0" smtClean="0">
                <a:latin typeface="Tahoma" charset="0"/>
                <a:ea typeface="Tahoma" charset="0"/>
                <a:cs typeface="Tahoma" charset="0"/>
              </a:rPr>
              <a:t>/ فرق العملة</a:t>
            </a:r>
          </a:p>
          <a:p>
            <a:pPr marL="0" indent="0" algn="r" defTabSz="914400" rtl="1" eaLnBrk="1" latinLnBrk="0" hangingPunct="1">
              <a:lnSpc>
                <a:spcPct val="120000"/>
              </a:lnSpc>
              <a:spcBef>
                <a:spcPts val="1000"/>
              </a:spcBef>
              <a:buClr>
                <a:schemeClr val="tx1"/>
              </a:buClr>
              <a:buNone/>
            </a:pPr>
            <a:r>
              <a:rPr lang="ar-SA" sz="2800" dirty="0">
                <a:latin typeface="Tahoma" charset="0"/>
                <a:ea typeface="Tahoma" charset="0"/>
                <a:cs typeface="Tahoma" charset="0"/>
              </a:rPr>
              <a:t> </a:t>
            </a:r>
            <a:r>
              <a:rPr lang="ar-SA" sz="2800" dirty="0" smtClean="0">
                <a:latin typeface="Tahoma" charset="0"/>
                <a:ea typeface="Tahoma" charset="0"/>
                <a:cs typeface="Tahoma" charset="0"/>
              </a:rPr>
              <a:t>                              </a:t>
            </a:r>
            <a:r>
              <a:rPr lang="en-US" sz="2800" dirty="0" smtClean="0">
                <a:latin typeface="Tahoma" charset="0"/>
                <a:ea typeface="Tahoma" charset="0"/>
                <a:cs typeface="Tahoma" charset="0"/>
              </a:rPr>
              <a:t>1.775</a:t>
            </a:r>
            <a:r>
              <a:rPr lang="ar-SA" sz="2800" dirty="0" smtClean="0">
                <a:latin typeface="Tahoma" charset="0"/>
                <a:ea typeface="Tahoma" charset="0"/>
                <a:cs typeface="Tahoma" charset="0"/>
              </a:rPr>
              <a:t>  إلى </a:t>
            </a:r>
            <a:r>
              <a:rPr lang="ar-SA" sz="2800" dirty="0" err="1" smtClean="0">
                <a:latin typeface="Tahoma" charset="0"/>
                <a:ea typeface="Tahoma" charset="0"/>
                <a:cs typeface="Tahoma" charset="0"/>
              </a:rPr>
              <a:t>ح</a:t>
            </a:r>
            <a:r>
              <a:rPr lang="ar-SA" sz="2800" dirty="0" smtClean="0">
                <a:latin typeface="Tahoma" charset="0"/>
                <a:ea typeface="Tahoma" charset="0"/>
                <a:cs typeface="Tahoma" charset="0"/>
              </a:rPr>
              <a:t>/ العمولة</a:t>
            </a:r>
          </a:p>
          <a:p>
            <a:pPr marL="0" indent="0" algn="r" defTabSz="914400" rtl="1" eaLnBrk="1" latinLnBrk="0" hangingPunct="1">
              <a:lnSpc>
                <a:spcPct val="120000"/>
              </a:lnSpc>
              <a:spcBef>
                <a:spcPts val="1000"/>
              </a:spcBef>
              <a:buClr>
                <a:schemeClr val="tx1"/>
              </a:buClr>
              <a:buNone/>
            </a:pPr>
            <a:r>
              <a:rPr lang="ar-SA" sz="2800" dirty="0">
                <a:latin typeface="Tahoma" charset="0"/>
                <a:ea typeface="Tahoma" charset="0"/>
                <a:cs typeface="Tahoma" charset="0"/>
              </a:rPr>
              <a:t> </a:t>
            </a:r>
            <a:r>
              <a:rPr lang="ar-SA" sz="2800" dirty="0" smtClean="0">
                <a:latin typeface="Tahoma" charset="0"/>
                <a:ea typeface="Tahoma" charset="0"/>
                <a:cs typeface="Tahoma" charset="0"/>
              </a:rPr>
              <a:t>                               </a:t>
            </a:r>
            <a:r>
              <a:rPr lang="en-US" sz="2800" dirty="0" smtClean="0">
                <a:latin typeface="Tahoma" charset="0"/>
                <a:ea typeface="Tahoma" charset="0"/>
                <a:cs typeface="Tahoma" charset="0"/>
              </a:rPr>
              <a:t>5</a:t>
            </a:r>
            <a:r>
              <a:rPr lang="ar-SA" sz="2800" dirty="0" smtClean="0">
                <a:latin typeface="Tahoma" charset="0"/>
                <a:ea typeface="Tahoma" charset="0"/>
                <a:cs typeface="Tahoma" charset="0"/>
              </a:rPr>
              <a:t>       إلى </a:t>
            </a:r>
            <a:r>
              <a:rPr lang="ar-SA" sz="2800" dirty="0" err="1" smtClean="0">
                <a:latin typeface="Tahoma" charset="0"/>
                <a:ea typeface="Tahoma" charset="0"/>
                <a:cs typeface="Tahoma" charset="0"/>
              </a:rPr>
              <a:t>ح</a:t>
            </a:r>
            <a:r>
              <a:rPr lang="ar-SA" sz="2800" dirty="0" smtClean="0">
                <a:latin typeface="Tahoma" charset="0"/>
                <a:ea typeface="Tahoma" charset="0"/>
                <a:cs typeface="Tahoma" charset="0"/>
              </a:rPr>
              <a:t>/ أمانات عمولة البنك المراسل</a:t>
            </a:r>
          </a:p>
          <a:p>
            <a:pPr marL="0" indent="0" algn="r" defTabSz="914400" rtl="1" eaLnBrk="1" latinLnBrk="0" hangingPunct="1">
              <a:lnSpc>
                <a:spcPct val="120000"/>
              </a:lnSpc>
              <a:spcBef>
                <a:spcPts val="1000"/>
              </a:spcBef>
              <a:buClr>
                <a:schemeClr val="tx1"/>
              </a:buClr>
              <a:buNone/>
            </a:pPr>
            <a:r>
              <a:rPr lang="ar-SA" sz="2800" dirty="0">
                <a:latin typeface="Tahoma" charset="0"/>
                <a:ea typeface="Tahoma" charset="0"/>
                <a:cs typeface="Tahoma" charset="0"/>
              </a:rPr>
              <a:t> </a:t>
            </a:r>
            <a:r>
              <a:rPr lang="ar-SA" sz="2800" dirty="0" smtClean="0">
                <a:latin typeface="Tahoma" charset="0"/>
                <a:ea typeface="Tahoma" charset="0"/>
                <a:cs typeface="Tahoma" charset="0"/>
              </a:rPr>
              <a:t>                               </a:t>
            </a:r>
            <a:r>
              <a:rPr lang="en-US" sz="2800" dirty="0" smtClean="0">
                <a:latin typeface="Tahoma" charset="0"/>
                <a:ea typeface="Tahoma" charset="0"/>
                <a:cs typeface="Tahoma" charset="0"/>
              </a:rPr>
              <a:t>0.709</a:t>
            </a:r>
            <a:r>
              <a:rPr lang="ar-SA" sz="2800" dirty="0" smtClean="0">
                <a:latin typeface="Tahoma" charset="0"/>
                <a:ea typeface="Tahoma" charset="0"/>
                <a:cs typeface="Tahoma" charset="0"/>
              </a:rPr>
              <a:t> إلى </a:t>
            </a:r>
            <a:r>
              <a:rPr lang="ar-SA" sz="2800" dirty="0" err="1" smtClean="0">
                <a:latin typeface="Tahoma" charset="0"/>
                <a:ea typeface="Tahoma" charset="0"/>
                <a:cs typeface="Tahoma" charset="0"/>
              </a:rPr>
              <a:t>ح</a:t>
            </a:r>
            <a:r>
              <a:rPr lang="ar-SA" sz="2800" dirty="0" smtClean="0">
                <a:latin typeface="Tahoma" charset="0"/>
                <a:ea typeface="Tahoma" charset="0"/>
                <a:cs typeface="Tahoma" charset="0"/>
              </a:rPr>
              <a:t>/ أمانات عمولة البنك المركزي</a:t>
            </a:r>
          </a:p>
          <a:p>
            <a:pPr marL="0" indent="0" algn="r" defTabSz="914400" rtl="1" eaLnBrk="1" latinLnBrk="0" hangingPunct="1">
              <a:lnSpc>
                <a:spcPct val="120000"/>
              </a:lnSpc>
              <a:spcBef>
                <a:spcPts val="1000"/>
              </a:spcBef>
              <a:buClr>
                <a:schemeClr val="tx1"/>
              </a:buClr>
              <a:buNone/>
            </a:pPr>
            <a:r>
              <a:rPr lang="ar-SA" sz="2800" dirty="0">
                <a:latin typeface="Tahoma" charset="0"/>
                <a:ea typeface="Tahoma" charset="0"/>
                <a:cs typeface="Tahoma" charset="0"/>
              </a:rPr>
              <a:t> </a:t>
            </a:r>
            <a:r>
              <a:rPr lang="ar-SA" sz="2800" dirty="0" smtClean="0">
                <a:latin typeface="Tahoma" charset="0"/>
                <a:ea typeface="Tahoma" charset="0"/>
                <a:cs typeface="Tahoma" charset="0"/>
              </a:rPr>
              <a:t>                               </a:t>
            </a:r>
            <a:r>
              <a:rPr lang="en-US" sz="2800" dirty="0" smtClean="0">
                <a:latin typeface="Tahoma" charset="0"/>
                <a:ea typeface="Tahoma" charset="0"/>
                <a:cs typeface="Tahoma" charset="0"/>
              </a:rPr>
              <a:t>6.200</a:t>
            </a:r>
            <a:r>
              <a:rPr lang="ar-SA" sz="2800" dirty="0" smtClean="0">
                <a:latin typeface="Tahoma" charset="0"/>
                <a:ea typeface="Tahoma" charset="0"/>
                <a:cs typeface="Tahoma" charset="0"/>
              </a:rPr>
              <a:t>  إلى </a:t>
            </a:r>
            <a:r>
              <a:rPr lang="ar-SA" sz="2800" dirty="0" err="1" smtClean="0">
                <a:latin typeface="Tahoma" charset="0"/>
                <a:ea typeface="Tahoma" charset="0"/>
                <a:cs typeface="Tahoma" charset="0"/>
              </a:rPr>
              <a:t>ح</a:t>
            </a:r>
            <a:r>
              <a:rPr lang="ar-SA" sz="2800" dirty="0" smtClean="0">
                <a:latin typeface="Tahoma" charset="0"/>
                <a:ea typeface="Tahoma" charset="0"/>
                <a:cs typeface="Tahoma" charset="0"/>
              </a:rPr>
              <a:t>/ فرق بريد تلكس</a:t>
            </a:r>
            <a:endParaRPr lang="en-US" sz="2800" dirty="0">
              <a:latin typeface="Tahoma" charset="0"/>
              <a:ea typeface="Tahoma" charset="0"/>
              <a:cs typeface="Tahoma" charset="0"/>
            </a:endParaRPr>
          </a:p>
        </p:txBody>
      </p:sp>
      <p:sp>
        <p:nvSpPr>
          <p:cNvPr id="4" name="Footer Placeholder 3"/>
          <p:cNvSpPr>
            <a:spLocks noGrp="1"/>
          </p:cNvSpPr>
          <p:nvPr>
            <p:ph type="ftr" sz="quarter" idx="11"/>
          </p:nvPr>
        </p:nvSpPr>
        <p:spPr/>
        <p:txBody>
          <a:bodyPr/>
          <a:lstStyle/>
          <a:p>
            <a:r>
              <a:rPr lang="ar-SA" dirty="0" smtClean="0"/>
              <a:t>إعداد: </a:t>
            </a:r>
            <a:r>
              <a:rPr lang="ar-SA" dirty="0" err="1" smtClean="0"/>
              <a:t>أ</a:t>
            </a:r>
            <a:r>
              <a:rPr lang="ar-SA" dirty="0" smtClean="0"/>
              <a:t>. ديمة 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207056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3" end="3"/>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 calcmode="lin" valueType="num">
                                      <p:cBhvr additive="base">
                                        <p:cTn id="16"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17" dur="500"/>
                                        <p:tgtEl>
                                          <p:spTgt spid="3">
                                            <p:txEl>
                                              <p:pRg st="4" end="4"/>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 calcmode="lin" valueType="num">
                                      <p:cBhvr additive="base">
                                        <p:cTn id="20"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1" dur="500"/>
                                        <p:tgtEl>
                                          <p:spTgt spid="3">
                                            <p:txEl>
                                              <p:pRg st="5" end="5"/>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additive="base">
                                        <p:cTn id="24"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25" dur="500"/>
                                        <p:tgtEl>
                                          <p:spTgt spid="3">
                                            <p:txEl>
                                              <p:pRg st="6" end="6"/>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 calcmode="lin" valueType="num">
                                      <p:cBhvr additive="base">
                                        <p:cTn id="28"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29" dur="500"/>
                                        <p:tgtEl>
                                          <p:spTgt spid="3">
                                            <p:txEl>
                                              <p:pRg st="7" end="7"/>
                                            </p:txEl>
                                          </p:spTgt>
                                        </p:tgtEl>
                                      </p:cBhvr>
                                    </p:animEffect>
                                  </p:childTnLst>
                                </p:cTn>
                              </p:par>
                              <p:par>
                                <p:cTn id="30" presetID="12" presetClass="entr" presetSubtype="4"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 calcmode="lin" valueType="num">
                                      <p:cBhvr additive="base">
                                        <p:cTn id="32"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
            <a:ext cx="11041157" cy="1168400"/>
          </a:xfrm>
        </p:spPr>
        <p:txBody>
          <a:bodyPr/>
          <a:lstStyle/>
          <a:p>
            <a:pPr algn="r" defTabSz="914400" rtl="1" eaLnBrk="1" latinLnBrk="0" hangingPunct="1">
              <a:lnSpc>
                <a:spcPct val="90000"/>
              </a:lnSpc>
              <a:spcBef>
                <a:spcPct val="0"/>
              </a:spcBef>
              <a:buNone/>
            </a:pPr>
            <a:r>
              <a:rPr lang="ar-SA" b="1" dirty="0" smtClean="0">
                <a:solidFill>
                  <a:srgbClr val="FF0000"/>
                </a:solidFill>
                <a:latin typeface="Tahoma" charset="0"/>
                <a:ea typeface="Tahoma" charset="0"/>
                <a:cs typeface="Tahoma" charset="0"/>
              </a:rPr>
              <a:t>٣. الحوالات الدورية (الخارجية):</a:t>
            </a:r>
            <a:endParaRPr lang="en-US" b="1" dirty="0">
              <a:solidFill>
                <a:srgbClr val="FF0000"/>
              </a:solidFill>
              <a:latin typeface="Tahoma" charset="0"/>
              <a:ea typeface="Tahoma" charset="0"/>
              <a:cs typeface="Tahoma" charset="0"/>
            </a:endParaRPr>
          </a:p>
        </p:txBody>
      </p:sp>
      <p:sp>
        <p:nvSpPr>
          <p:cNvPr id="3" name="Content Placeholder 2"/>
          <p:cNvSpPr>
            <a:spLocks noGrp="1"/>
          </p:cNvSpPr>
          <p:nvPr>
            <p:ph sz="quarter" idx="13"/>
          </p:nvPr>
        </p:nvSpPr>
        <p:spPr>
          <a:xfrm>
            <a:off x="176981" y="870155"/>
            <a:ext cx="11777951" cy="5987845"/>
          </a:xfrm>
        </p:spPr>
        <p:txBody>
          <a:bodyPr>
            <a:normAutofit lnSpcReduction="10000"/>
          </a:bodyPr>
          <a:lstStyle/>
          <a:p>
            <a:pPr marL="0" indent="0" algn="r" defTabSz="914400" rtl="1" eaLnBrk="1" latinLnBrk="0" hangingPunct="1">
              <a:lnSpc>
                <a:spcPct val="120000"/>
              </a:lnSpc>
              <a:spcBef>
                <a:spcPts val="1000"/>
              </a:spcBef>
              <a:buClr>
                <a:schemeClr val="tx1"/>
              </a:buClr>
              <a:buNone/>
            </a:pPr>
            <a:r>
              <a:rPr lang="ar-SA" sz="3200" dirty="0" smtClean="0">
                <a:latin typeface="Tahoma" charset="0"/>
                <a:ea typeface="Tahoma" charset="0"/>
                <a:cs typeface="Tahoma" charset="0"/>
              </a:rPr>
              <a:t>في البداية قسم الحوالات في البنك يقوم بمهام أساسية من أهمها: </a:t>
            </a:r>
          </a:p>
          <a:p>
            <a:pPr marL="0" indent="0" algn="r" defTabSz="914400" rtl="1" eaLnBrk="1" latinLnBrk="0" hangingPunct="1">
              <a:lnSpc>
                <a:spcPct val="120000"/>
              </a:lnSpc>
              <a:spcBef>
                <a:spcPts val="1000"/>
              </a:spcBef>
              <a:buClr>
                <a:schemeClr val="tx1"/>
              </a:buClr>
              <a:buNone/>
            </a:pPr>
            <a:r>
              <a:rPr lang="ar-SA" sz="3200" dirty="0" smtClean="0">
                <a:latin typeface="Tahoma" charset="0"/>
                <a:ea typeface="Tahoma" charset="0"/>
                <a:cs typeface="Tahoma" charset="0"/>
              </a:rPr>
              <a:t>١/ قبول وصرف الشيكات المصرفية المسحوبة عليه من قبل فروعه الداخلية والخراجية والمراسلين.</a:t>
            </a:r>
          </a:p>
          <a:p>
            <a:pPr marL="0" indent="0" algn="r" defTabSz="914400" rtl="1" eaLnBrk="1" latinLnBrk="0" hangingPunct="1">
              <a:lnSpc>
                <a:spcPct val="120000"/>
              </a:lnSpc>
              <a:spcBef>
                <a:spcPts val="1000"/>
              </a:spcBef>
              <a:buClr>
                <a:schemeClr val="tx1"/>
              </a:buClr>
              <a:buNone/>
            </a:pPr>
            <a:r>
              <a:rPr lang="ar-SA" sz="3200" dirty="0" smtClean="0">
                <a:latin typeface="Tahoma" charset="0"/>
                <a:ea typeface="Tahoma" charset="0"/>
                <a:cs typeface="Tahoma" charset="0"/>
              </a:rPr>
              <a:t>٢/ بيع الشيكات السياحية التي تصدر من مؤسسات مالية تتمتع بسمعة جيدة.</a:t>
            </a:r>
          </a:p>
          <a:p>
            <a:pPr marL="0" indent="0" algn="r" defTabSz="914400" rtl="1" eaLnBrk="1" latinLnBrk="0" hangingPunct="1">
              <a:lnSpc>
                <a:spcPct val="120000"/>
              </a:lnSpc>
              <a:spcBef>
                <a:spcPts val="1000"/>
              </a:spcBef>
              <a:buClr>
                <a:schemeClr val="tx1"/>
              </a:buClr>
              <a:buNone/>
            </a:pPr>
            <a:r>
              <a:rPr lang="ar-SA" sz="3200" dirty="0" smtClean="0">
                <a:latin typeface="Tahoma" charset="0"/>
                <a:ea typeface="Tahoma" charset="0"/>
                <a:cs typeface="Tahoma" charset="0"/>
              </a:rPr>
              <a:t>٣/ استلام الحوالات الواردة ودفعها </a:t>
            </a:r>
            <a:r>
              <a:rPr lang="ar-SA" sz="3200" dirty="0" smtClean="0">
                <a:latin typeface="Tahoma" charset="0"/>
                <a:ea typeface="Tahoma" charset="0"/>
                <a:cs typeface="Tahoma" charset="0"/>
              </a:rPr>
              <a:t>للمستفيد.</a:t>
            </a:r>
            <a:endParaRPr lang="ar-SA" sz="3200" dirty="0" smtClean="0">
              <a:latin typeface="Tahoma" charset="0"/>
              <a:ea typeface="Tahoma" charset="0"/>
              <a:cs typeface="Tahoma" charset="0"/>
            </a:endParaRPr>
          </a:p>
          <a:p>
            <a:pPr marL="0" indent="0" algn="r" defTabSz="914400" rtl="1" eaLnBrk="1" latinLnBrk="0" hangingPunct="1">
              <a:lnSpc>
                <a:spcPct val="120000"/>
              </a:lnSpc>
              <a:spcBef>
                <a:spcPts val="1000"/>
              </a:spcBef>
              <a:buClr>
                <a:schemeClr val="tx1"/>
              </a:buClr>
              <a:buNone/>
            </a:pPr>
            <a:r>
              <a:rPr lang="ar-SA" sz="3200" dirty="0" smtClean="0">
                <a:latin typeface="Tahoma" charset="0"/>
                <a:ea typeface="Tahoma" charset="0"/>
                <a:cs typeface="Tahoma" charset="0"/>
              </a:rPr>
              <a:t>٤/ إصدار تصاريح العملة نيابة عن البنك المركزي.</a:t>
            </a:r>
          </a:p>
          <a:p>
            <a:pPr marL="0" indent="0" algn="r" defTabSz="914400" rtl="1" eaLnBrk="1" latinLnBrk="0" hangingPunct="1">
              <a:lnSpc>
                <a:spcPct val="120000"/>
              </a:lnSpc>
              <a:spcBef>
                <a:spcPts val="1000"/>
              </a:spcBef>
              <a:buClr>
                <a:schemeClr val="tx1"/>
              </a:buClr>
              <a:buNone/>
            </a:pPr>
            <a:r>
              <a:rPr lang="ar-SA" sz="3200" dirty="0" smtClean="0">
                <a:latin typeface="Tahoma" charset="0"/>
                <a:ea typeface="Tahoma" charset="0"/>
                <a:cs typeface="Tahoma" charset="0"/>
              </a:rPr>
              <a:t>تعمل المصارف اليوم على استخدام شبكة اتصالات متطورة لتضمن عمل وظائفها بالسرعة والكفاءة المطلوبة.</a:t>
            </a:r>
          </a:p>
          <a:p>
            <a:pPr marL="228600" indent="-228600" algn="r" defTabSz="914400" rtl="1" eaLnBrk="1" latinLnBrk="0" hangingPunct="1">
              <a:lnSpc>
                <a:spcPct val="120000"/>
              </a:lnSpc>
              <a:spcBef>
                <a:spcPts val="1000"/>
              </a:spcBef>
              <a:buClr>
                <a:schemeClr val="tx1"/>
              </a:buClr>
              <a:buFont typeface="Arial" panose="020B0604020202020204" pitchFamily="34" charset="0"/>
              <a:buChar char="•"/>
            </a:pPr>
            <a:endParaRPr lang="en-US" dirty="0"/>
          </a:p>
        </p:txBody>
      </p:sp>
      <p:sp>
        <p:nvSpPr>
          <p:cNvPr id="4" name="Footer Placeholder 3"/>
          <p:cNvSpPr>
            <a:spLocks noGrp="1"/>
          </p:cNvSpPr>
          <p:nvPr>
            <p:ph type="ftr" sz="quarter" idx="11"/>
          </p:nvPr>
        </p:nvSpPr>
        <p:spPr>
          <a:xfrm>
            <a:off x="913775" y="5883275"/>
            <a:ext cx="1283736" cy="365125"/>
          </a:xfrm>
        </p:spPr>
        <p:txBody>
          <a:bodyPr/>
          <a:lstStyle/>
          <a:p>
            <a:r>
              <a:rPr lang="ar-SA" dirty="0" smtClean="0"/>
              <a:t>إعداد: </a:t>
            </a:r>
            <a:r>
              <a:rPr lang="ar-SA" dirty="0" err="1" smtClean="0"/>
              <a:t>أ</a:t>
            </a:r>
            <a:r>
              <a:rPr lang="ar-SA" dirty="0" smtClean="0"/>
              <a:t>. ديمة العمار</a:t>
            </a:r>
            <a:endParaRPr lang="ar-SA" dirty="0"/>
          </a:p>
        </p:txBody>
      </p:sp>
      <p:sp>
        <p:nvSpPr>
          <p:cNvPr id="5" name="Slide Number Placeholder 4"/>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742563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50723" y="416541"/>
            <a:ext cx="11621729" cy="6190736"/>
          </a:xfrm>
        </p:spPr>
        <p:txBody>
          <a:bodyPr>
            <a:norm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3600" b="1" dirty="0" smtClean="0">
                <a:solidFill>
                  <a:srgbClr val="FF0000"/>
                </a:solidFill>
                <a:latin typeface="Tahoma" charset="0"/>
                <a:ea typeface="Tahoma" charset="0"/>
                <a:cs typeface="Tahoma" charset="0"/>
              </a:rPr>
              <a:t>تعريف الحوالات الدورية:</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3600" dirty="0" smtClean="0">
                <a:latin typeface="Tahoma" charset="0"/>
                <a:ea typeface="Tahoma" charset="0"/>
                <a:cs typeface="Tahoma" charset="0"/>
              </a:rPr>
              <a:t>هي الحوالات التي يتم بموجبها تحويل مبالغ إما بصورة شهرية أو في تاريخ معين بصورة دورية ويتم ذلك بعد تقديم تفويض رسمي من قبل العميل إلى المصرف ويشمل كافة التفاصيل المتعلقة بالحوالة الدورية. </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SA" sz="3600" dirty="0">
              <a:latin typeface="Tahoma" charset="0"/>
              <a:ea typeface="Tahoma" charset="0"/>
              <a:cs typeface="Tahoma"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SA" sz="3600" b="1" dirty="0" smtClean="0">
                <a:solidFill>
                  <a:srgbClr val="FF0000"/>
                </a:solidFill>
                <a:latin typeface="Tahoma" charset="0"/>
                <a:ea typeface="Tahoma" charset="0"/>
                <a:cs typeface="Tahoma" charset="0"/>
              </a:rPr>
              <a:t>٤. إلغاء الحوالات الصادرة:</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3600" dirty="0" smtClean="0">
                <a:latin typeface="Tahoma" charset="0"/>
                <a:ea typeface="Tahoma" charset="0"/>
                <a:cs typeface="Tahoma" charset="0"/>
              </a:rPr>
              <a:t>يمكن لعميل المصرف بتقديم طلب إلغاء للحوالة سواء كانت دورية أو غير دورية أو بتعديل محتوى الحوالة ولإلغاء الحوالة لابد أن تكون الحوالة غير مدفوعة عند تاريخ تقديم الطلب.</a:t>
            </a:r>
            <a:endParaRPr lang="en-US" sz="3600" dirty="0">
              <a:latin typeface="Tahoma" charset="0"/>
              <a:ea typeface="Tahoma" charset="0"/>
              <a:cs typeface="Tahoma" charset="0"/>
            </a:endParaRPr>
          </a:p>
        </p:txBody>
      </p:sp>
      <p:sp>
        <p:nvSpPr>
          <p:cNvPr id="4" name="Footer Placeholder 3"/>
          <p:cNvSpPr>
            <a:spLocks noGrp="1"/>
          </p:cNvSpPr>
          <p:nvPr>
            <p:ph type="ftr" sz="quarter" idx="11"/>
          </p:nvPr>
        </p:nvSpPr>
        <p:spPr/>
        <p:txBody>
          <a:bodyPr/>
          <a:lstStyle/>
          <a:p>
            <a:r>
              <a:rPr lang="ar-SA" dirty="0" smtClean="0"/>
              <a:t>إعداد: </a:t>
            </a:r>
            <a:r>
              <a:rPr lang="ar-SA" dirty="0" err="1" smtClean="0"/>
              <a:t>أ</a:t>
            </a:r>
            <a:r>
              <a:rPr lang="ar-SA" dirty="0" smtClean="0"/>
              <a:t>. ديمة 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525326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9467" y="328613"/>
            <a:ext cx="11526308" cy="6156853"/>
          </a:xfrm>
        </p:spPr>
        <p:txBody>
          <a:bodyPr/>
          <a:lstStyle/>
          <a:p>
            <a:pPr marL="0" indent="0" algn="r" defTabSz="914400" rtl="1" eaLnBrk="1" latinLnBrk="0" hangingPunct="1">
              <a:lnSpc>
                <a:spcPct val="120000"/>
              </a:lnSpc>
              <a:spcBef>
                <a:spcPts val="1000"/>
              </a:spcBef>
              <a:buClr>
                <a:schemeClr val="tx1"/>
              </a:buClr>
              <a:buNone/>
            </a:pPr>
            <a:r>
              <a:rPr lang="ar-SA" sz="3200" b="1" dirty="0" smtClean="0">
                <a:solidFill>
                  <a:srgbClr val="FF0000"/>
                </a:solidFill>
                <a:latin typeface="Tahoma" charset="0"/>
                <a:ea typeface="Tahoma" charset="0"/>
                <a:cs typeface="Tahoma" charset="0"/>
              </a:rPr>
              <a:t>إلغاء حوالة مسبق الدفع: </a:t>
            </a:r>
          </a:p>
          <a:p>
            <a:pPr marL="0" indent="0" algn="r" defTabSz="914400" rtl="1" eaLnBrk="1" latinLnBrk="0" hangingPunct="1">
              <a:lnSpc>
                <a:spcPct val="120000"/>
              </a:lnSpc>
              <a:spcBef>
                <a:spcPts val="1000"/>
              </a:spcBef>
              <a:buClr>
                <a:schemeClr val="tx1"/>
              </a:buClr>
              <a:buNone/>
            </a:pPr>
            <a:r>
              <a:rPr lang="ar-SA" sz="3200" dirty="0" smtClean="0">
                <a:latin typeface="Tahoma" charset="0"/>
                <a:ea typeface="Tahoma" charset="0"/>
                <a:cs typeface="Tahoma" charset="0"/>
              </a:rPr>
              <a:t>في حال تم طلب إلغاء حوالة تم دفعها مسبقا يقوم البنك المحول بمخاطبة البنك الدافع لمعرفة مصير الحوالة وفي حالة عدم دفعها يقوم بطلب قيدها من قبل البنك الدافع لحساب البنك المحول وضمن بلاغ خطي.</a:t>
            </a:r>
            <a:endParaRPr lang="en-US" sz="3200" dirty="0">
              <a:latin typeface="Tahoma" charset="0"/>
              <a:ea typeface="Tahoma" charset="0"/>
              <a:cs typeface="Tahoma" charset="0"/>
            </a:endParaRPr>
          </a:p>
        </p:txBody>
      </p:sp>
      <p:sp>
        <p:nvSpPr>
          <p:cNvPr id="4" name="Footer Placeholder 3"/>
          <p:cNvSpPr>
            <a:spLocks noGrp="1"/>
          </p:cNvSpPr>
          <p:nvPr>
            <p:ph type="ftr" sz="quarter" idx="11"/>
          </p:nvPr>
        </p:nvSpPr>
        <p:spPr/>
        <p:txBody>
          <a:bodyPr/>
          <a:lstStyle/>
          <a:p>
            <a:r>
              <a:rPr lang="ar-SA" smtClean="0"/>
              <a:t>إعداد: أ. ديمة 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1237826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
            <a:ext cx="11159163" cy="1202265"/>
          </a:xfrm>
        </p:spPr>
        <p:txBody>
          <a:bodyPr/>
          <a:lstStyle/>
          <a:p>
            <a:pPr algn="r" defTabSz="914400" rtl="1" eaLnBrk="1" latinLnBrk="0" hangingPunct="1">
              <a:lnSpc>
                <a:spcPct val="90000"/>
              </a:lnSpc>
              <a:spcBef>
                <a:spcPct val="0"/>
              </a:spcBef>
              <a:buNone/>
            </a:pPr>
            <a:r>
              <a:rPr lang="ar-SA" b="1" dirty="0" smtClean="0">
                <a:solidFill>
                  <a:srgbClr val="FF0000"/>
                </a:solidFill>
                <a:latin typeface="Tahoma" charset="0"/>
                <a:ea typeface="Tahoma" charset="0"/>
                <a:cs typeface="Tahoma" charset="0"/>
              </a:rPr>
              <a:t>٥. تغطية الحوالات:</a:t>
            </a:r>
            <a:endParaRPr lang="en-US" b="1" dirty="0">
              <a:solidFill>
                <a:srgbClr val="FF0000"/>
              </a:solidFill>
              <a:latin typeface="Tahoma" charset="0"/>
              <a:ea typeface="Tahoma" charset="0"/>
              <a:cs typeface="Tahoma" charset="0"/>
            </a:endParaRPr>
          </a:p>
        </p:txBody>
      </p:sp>
      <p:sp>
        <p:nvSpPr>
          <p:cNvPr id="3" name="Content Placeholder 2"/>
          <p:cNvSpPr>
            <a:spLocks noGrp="1"/>
          </p:cNvSpPr>
          <p:nvPr>
            <p:ph sz="quarter" idx="13"/>
          </p:nvPr>
        </p:nvSpPr>
        <p:spPr>
          <a:xfrm>
            <a:off x="100012" y="800101"/>
            <a:ext cx="11972925" cy="5929312"/>
          </a:xfrm>
        </p:spPr>
        <p:txBody>
          <a:bodyPr>
            <a:normAutofit/>
          </a:bodyPr>
          <a:lstStyle/>
          <a:p>
            <a:pPr marL="0" indent="0" algn="r" defTabSz="914400" rtl="1" eaLnBrk="1" latinLnBrk="0" hangingPunct="1">
              <a:lnSpc>
                <a:spcPct val="120000"/>
              </a:lnSpc>
              <a:spcBef>
                <a:spcPts val="1000"/>
              </a:spcBef>
              <a:buClr>
                <a:schemeClr val="tx1"/>
              </a:buClr>
              <a:buNone/>
            </a:pPr>
            <a:r>
              <a:rPr lang="ar-SA" sz="3200" dirty="0" smtClean="0">
                <a:latin typeface="Tahoma" charset="0"/>
                <a:ea typeface="Tahoma" charset="0"/>
                <a:cs typeface="Tahoma" charset="0"/>
              </a:rPr>
              <a:t>هناك وسائل متعددة لتغطية الحوالات نستعرض الأكثر شيوعا:</a:t>
            </a:r>
          </a:p>
          <a:p>
            <a:pPr marL="0" indent="0" algn="r" defTabSz="914400" rtl="1" eaLnBrk="1" latinLnBrk="0" hangingPunct="1">
              <a:lnSpc>
                <a:spcPct val="120000"/>
              </a:lnSpc>
              <a:spcBef>
                <a:spcPts val="1000"/>
              </a:spcBef>
              <a:buClr>
                <a:schemeClr val="tx1"/>
              </a:buClr>
              <a:buNone/>
            </a:pPr>
            <a:r>
              <a:rPr lang="ar-SA" sz="3200" dirty="0" smtClean="0">
                <a:latin typeface="Tahoma" charset="0"/>
                <a:ea typeface="Tahoma" charset="0"/>
                <a:cs typeface="Tahoma" charset="0"/>
              </a:rPr>
              <a:t>١/ عند عدم وجود حسابات مفتوحة بين البنكين المحول والدافع للحوالة وبعملة الحوالة ولذلك يتم توسيط البنك </a:t>
            </a:r>
            <a:r>
              <a:rPr lang="ar-SA" sz="3200" dirty="0" err="1" smtClean="0">
                <a:latin typeface="Tahoma" charset="0"/>
                <a:ea typeface="Tahoma" charset="0"/>
                <a:cs typeface="Tahoma" charset="0"/>
              </a:rPr>
              <a:t>المغطّي</a:t>
            </a:r>
            <a:r>
              <a:rPr lang="ar-SA" sz="3200" dirty="0" smtClean="0">
                <a:latin typeface="Tahoma" charset="0"/>
                <a:ea typeface="Tahoma" charset="0"/>
                <a:cs typeface="Tahoma" charset="0"/>
              </a:rPr>
              <a:t>. وفي هذه الحالة يطلب المصرف المحوّل من البنك </a:t>
            </a:r>
            <a:r>
              <a:rPr lang="ar-SA" sz="3200" dirty="0" err="1" smtClean="0">
                <a:latin typeface="Tahoma" charset="0"/>
                <a:ea typeface="Tahoma" charset="0"/>
                <a:cs typeface="Tahoma" charset="0"/>
              </a:rPr>
              <a:t>المغطّي</a:t>
            </a:r>
            <a:r>
              <a:rPr lang="ar-SA" sz="3200" dirty="0" smtClean="0">
                <a:latin typeface="Tahoma" charset="0"/>
                <a:ea typeface="Tahoma" charset="0"/>
                <a:cs typeface="Tahoma" charset="0"/>
              </a:rPr>
              <a:t> قيد قيمة الحوالة الصادرة لحساب البنك الدافع.</a:t>
            </a:r>
          </a:p>
          <a:p>
            <a:pPr marL="0" indent="0" algn="r" defTabSz="914400" rtl="1" eaLnBrk="1" latinLnBrk="0" hangingPunct="1">
              <a:lnSpc>
                <a:spcPct val="120000"/>
              </a:lnSpc>
              <a:spcBef>
                <a:spcPts val="1000"/>
              </a:spcBef>
              <a:buClr>
                <a:schemeClr val="tx1"/>
              </a:buClr>
              <a:buNone/>
            </a:pPr>
            <a:r>
              <a:rPr lang="ar-SA" sz="3200" dirty="0" smtClean="0">
                <a:latin typeface="Tahoma" charset="0"/>
                <a:ea typeface="Tahoma" charset="0"/>
                <a:cs typeface="Tahoma" charset="0"/>
              </a:rPr>
              <a:t>٢/ قد يكون  للبنك دافع الحوالة حساب عند البنك المحول (المحلي) وبذلك يقوم المصرف المحلي بقيد قيمة الحوالة لحساب البنك الدافع ويتم إشعاره بذلك، بعد ذلك يقوم البنك الدافع بدفع الحوالة التي قيدت على حسابه إلى المستفيد، وقد يحصل العكس تماما.</a:t>
            </a:r>
          </a:p>
        </p:txBody>
      </p:sp>
      <p:sp>
        <p:nvSpPr>
          <p:cNvPr id="4" name="Footer Placeholder 3"/>
          <p:cNvSpPr>
            <a:spLocks noGrp="1"/>
          </p:cNvSpPr>
          <p:nvPr>
            <p:ph type="ftr" sz="quarter" idx="11"/>
          </p:nvPr>
        </p:nvSpPr>
        <p:spPr>
          <a:xfrm>
            <a:off x="913774" y="5883275"/>
            <a:ext cx="6201401" cy="365125"/>
          </a:xfrm>
        </p:spPr>
        <p:txBody>
          <a:bodyPr/>
          <a:lstStyle/>
          <a:p>
            <a:r>
              <a:rPr lang="ar-SA" dirty="0" smtClean="0"/>
              <a:t>إعداد: </a:t>
            </a:r>
            <a:r>
              <a:rPr lang="ar-SA" dirty="0" err="1" smtClean="0"/>
              <a:t>أ</a:t>
            </a:r>
            <a:r>
              <a:rPr lang="ar-SA" dirty="0" smtClean="0"/>
              <a:t>. ديمة 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524038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1637072"/>
            <a:ext cx="10363826" cy="4763728"/>
          </a:xfrm>
        </p:spPr>
        <p:txBody>
          <a:bodyPr>
            <a:noAutofit/>
          </a:bodyPr>
          <a:lstStyle/>
          <a:p>
            <a:pPr marL="742950" indent="-742950" algn="r" defTabSz="914400" rtl="1" eaLnBrk="1" latinLnBrk="0" hangingPunct="1">
              <a:lnSpc>
                <a:spcPct val="120000"/>
              </a:lnSpc>
              <a:spcBef>
                <a:spcPts val="1000"/>
              </a:spcBef>
              <a:buClr>
                <a:schemeClr val="tx1"/>
              </a:buClr>
              <a:buFont typeface="+mj-lt"/>
              <a:buAutoNum type="arabicPeriod"/>
            </a:pPr>
            <a:r>
              <a:rPr lang="ar-SA" sz="3600" dirty="0" smtClean="0">
                <a:latin typeface="Tahoma" charset="0"/>
                <a:ea typeface="Tahoma" charset="0"/>
                <a:cs typeface="Tahoma" charset="0"/>
              </a:rPr>
              <a:t>الحوالات الصادرة.</a:t>
            </a:r>
          </a:p>
          <a:p>
            <a:pPr marL="742950" indent="-742950" algn="r" defTabSz="914400" rtl="1" eaLnBrk="1" latinLnBrk="0" hangingPunct="1">
              <a:lnSpc>
                <a:spcPct val="120000"/>
              </a:lnSpc>
              <a:spcBef>
                <a:spcPts val="1000"/>
              </a:spcBef>
              <a:buClr>
                <a:schemeClr val="tx1"/>
              </a:buClr>
              <a:buFont typeface="+mj-lt"/>
              <a:buAutoNum type="arabicPeriod"/>
            </a:pPr>
            <a:r>
              <a:rPr lang="ar-SA" sz="3600" dirty="0" smtClean="0">
                <a:latin typeface="Tahoma" charset="0"/>
                <a:ea typeface="Tahoma" charset="0"/>
                <a:cs typeface="Tahoma" charset="0"/>
              </a:rPr>
              <a:t>أطراف الحوالة.</a:t>
            </a:r>
          </a:p>
          <a:p>
            <a:pPr marL="742950" indent="-742950" algn="r" defTabSz="914400" rtl="1" eaLnBrk="1" latinLnBrk="0" hangingPunct="1">
              <a:lnSpc>
                <a:spcPct val="120000"/>
              </a:lnSpc>
              <a:spcBef>
                <a:spcPts val="1000"/>
              </a:spcBef>
              <a:buClr>
                <a:schemeClr val="tx1"/>
              </a:buClr>
              <a:buFont typeface="+mj-lt"/>
              <a:buAutoNum type="arabicPeriod"/>
            </a:pPr>
            <a:r>
              <a:rPr lang="ar-SA" sz="3600" dirty="0" smtClean="0">
                <a:latin typeface="Tahoma" charset="0"/>
                <a:ea typeface="Tahoma" charset="0"/>
                <a:cs typeface="Tahoma" charset="0"/>
              </a:rPr>
              <a:t>الحوالات الدورية.</a:t>
            </a:r>
          </a:p>
          <a:p>
            <a:pPr marL="742950" indent="-742950" algn="r" defTabSz="914400" rtl="1" eaLnBrk="1" latinLnBrk="0" hangingPunct="1">
              <a:lnSpc>
                <a:spcPct val="120000"/>
              </a:lnSpc>
              <a:spcBef>
                <a:spcPts val="1000"/>
              </a:spcBef>
              <a:buClr>
                <a:schemeClr val="tx1"/>
              </a:buClr>
              <a:buFont typeface="+mj-lt"/>
              <a:buAutoNum type="arabicPeriod"/>
            </a:pPr>
            <a:r>
              <a:rPr lang="ar-SA" sz="3600" dirty="0" smtClean="0">
                <a:latin typeface="Tahoma" charset="0"/>
                <a:ea typeface="Tahoma" charset="0"/>
                <a:cs typeface="Tahoma" charset="0"/>
              </a:rPr>
              <a:t>إلغاء الحوالات الصادرة.</a:t>
            </a:r>
          </a:p>
          <a:p>
            <a:pPr marL="742950" indent="-742950" algn="r" defTabSz="914400" rtl="1" eaLnBrk="1" latinLnBrk="0" hangingPunct="1">
              <a:lnSpc>
                <a:spcPct val="120000"/>
              </a:lnSpc>
              <a:spcBef>
                <a:spcPts val="1000"/>
              </a:spcBef>
              <a:buClr>
                <a:schemeClr val="tx1"/>
              </a:buClr>
              <a:buFont typeface="+mj-lt"/>
              <a:buAutoNum type="arabicPeriod"/>
            </a:pPr>
            <a:r>
              <a:rPr lang="ar-SA" sz="3600" dirty="0" smtClean="0">
                <a:latin typeface="Tahoma" charset="0"/>
                <a:ea typeface="Tahoma" charset="0"/>
                <a:cs typeface="Tahoma" charset="0"/>
              </a:rPr>
              <a:t>تغطية الحوالات.</a:t>
            </a:r>
            <a:endParaRPr lang="en-US" sz="3600" dirty="0">
              <a:latin typeface="Tahoma" charset="0"/>
              <a:ea typeface="Tahoma" charset="0"/>
              <a:cs typeface="Tahoma" charset="0"/>
            </a:endParaRPr>
          </a:p>
        </p:txBody>
      </p:sp>
      <p:sp>
        <p:nvSpPr>
          <p:cNvPr id="4" name="Title 3"/>
          <p:cNvSpPr>
            <a:spLocks noGrp="1"/>
          </p:cNvSpPr>
          <p:nvPr>
            <p:ph type="title"/>
          </p:nvPr>
        </p:nvSpPr>
        <p:spPr>
          <a:xfrm>
            <a:off x="913775" y="221227"/>
            <a:ext cx="10364451" cy="1637070"/>
          </a:xfrm>
        </p:spPr>
        <p:txBody>
          <a:bodyPr/>
          <a:lstStyle/>
          <a:p>
            <a:pPr algn="ctr" defTabSz="914400" rtl="1" eaLnBrk="1" latinLnBrk="0" hangingPunct="1">
              <a:lnSpc>
                <a:spcPct val="90000"/>
              </a:lnSpc>
              <a:spcBef>
                <a:spcPct val="0"/>
              </a:spcBef>
              <a:buNone/>
            </a:pPr>
            <a:r>
              <a:rPr lang="ar-SA" b="1" dirty="0" smtClean="0">
                <a:solidFill>
                  <a:srgbClr val="FF0000"/>
                </a:solidFill>
                <a:latin typeface="Tahoma" charset="0"/>
                <a:ea typeface="Tahoma" charset="0"/>
                <a:cs typeface="Tahoma" charset="0"/>
              </a:rPr>
              <a:t>الحوالات الخارجية </a:t>
            </a:r>
            <a:endParaRPr lang="en-US" b="1" dirty="0">
              <a:solidFill>
                <a:srgbClr val="FF0000"/>
              </a:solidFill>
              <a:latin typeface="Tahoma" charset="0"/>
              <a:ea typeface="Tahoma" charset="0"/>
              <a:cs typeface="Tahoma"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457" y="1858297"/>
            <a:ext cx="4689987" cy="4542503"/>
          </a:xfrm>
          <a:prstGeom prst="rect">
            <a:avLst/>
          </a:prstGeom>
        </p:spPr>
      </p:pic>
      <p:sp>
        <p:nvSpPr>
          <p:cNvPr id="6" name="Footer Placeholder 5"/>
          <p:cNvSpPr>
            <a:spLocks noGrp="1"/>
          </p:cNvSpPr>
          <p:nvPr>
            <p:ph type="ftr" sz="quarter" idx="11"/>
          </p:nvPr>
        </p:nvSpPr>
        <p:spPr/>
        <p:txBody>
          <a:bodyPr/>
          <a:lstStyle/>
          <a:p>
            <a:r>
              <a:rPr lang="ar-SA" smtClean="0"/>
              <a:t>إعداد: أ. ديمة العمار</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159795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defTabSz="914400" rtl="1" eaLnBrk="1" latinLnBrk="0" hangingPunct="1">
              <a:lnSpc>
                <a:spcPct val="90000"/>
              </a:lnSpc>
              <a:spcBef>
                <a:spcPct val="0"/>
              </a:spcBef>
              <a:buNone/>
            </a:pPr>
            <a:r>
              <a:rPr lang="ar-SA" b="1" dirty="0" smtClean="0">
                <a:solidFill>
                  <a:srgbClr val="FF0000"/>
                </a:solidFill>
                <a:latin typeface="Tahoma" charset="0"/>
                <a:ea typeface="Tahoma" charset="0"/>
                <a:cs typeface="Tahoma" charset="0"/>
              </a:rPr>
              <a:t>الحوالات الخارجية:</a:t>
            </a:r>
            <a:endParaRPr lang="en-US" b="1" dirty="0">
              <a:solidFill>
                <a:srgbClr val="FF0000"/>
              </a:solidFill>
              <a:latin typeface="Tahoma" charset="0"/>
              <a:ea typeface="Tahoma" charset="0"/>
              <a:cs typeface="Tahoma" charset="0"/>
            </a:endParaRPr>
          </a:p>
        </p:txBody>
      </p:sp>
      <p:sp>
        <p:nvSpPr>
          <p:cNvPr id="3" name="Content Placeholder 2"/>
          <p:cNvSpPr>
            <a:spLocks noGrp="1"/>
          </p:cNvSpPr>
          <p:nvPr>
            <p:ph sz="quarter" idx="13"/>
          </p:nvPr>
        </p:nvSpPr>
        <p:spPr>
          <a:xfrm>
            <a:off x="913774" y="2035278"/>
            <a:ext cx="10363826" cy="3755922"/>
          </a:xfrm>
        </p:spPr>
        <p:txBody>
          <a:bodyPr>
            <a:normAutofit/>
          </a:bodyPr>
          <a:lstStyle/>
          <a:p>
            <a:pPr marL="0" indent="0" algn="r" defTabSz="914400" rtl="1" eaLnBrk="1" latinLnBrk="0" hangingPunct="1">
              <a:lnSpc>
                <a:spcPct val="120000"/>
              </a:lnSpc>
              <a:spcBef>
                <a:spcPts val="1000"/>
              </a:spcBef>
              <a:buClr>
                <a:schemeClr val="tx1"/>
              </a:buClr>
              <a:buNone/>
            </a:pPr>
            <a:r>
              <a:rPr lang="ar-SA" sz="3600" dirty="0" smtClean="0">
                <a:latin typeface="Tahoma" charset="0"/>
                <a:ea typeface="Tahoma" charset="0"/>
                <a:cs typeface="Tahoma" charset="0"/>
              </a:rPr>
              <a:t>هي أداة دفع بناءً على اتفاق مسبق بين العميل الذي يطلب التحويل والمستفيد من الحوالة، وتستخدم لتسوية المدفوعات الدولية ويطلق على القسم الذي يقوم بهذه العملية في المصرف باسم ( قسم العمليات الخارجية).</a:t>
            </a:r>
            <a:endParaRPr lang="en-US" sz="3600" dirty="0">
              <a:latin typeface="Tahoma" charset="0"/>
              <a:ea typeface="Tahoma" charset="0"/>
              <a:cs typeface="Tahoma" charset="0"/>
            </a:endParaRPr>
          </a:p>
        </p:txBody>
      </p:sp>
      <p:sp>
        <p:nvSpPr>
          <p:cNvPr id="4" name="Footer Placeholder 3"/>
          <p:cNvSpPr>
            <a:spLocks noGrp="1"/>
          </p:cNvSpPr>
          <p:nvPr>
            <p:ph type="ftr" sz="quarter" idx="11"/>
          </p:nvPr>
        </p:nvSpPr>
        <p:spPr/>
        <p:txBody>
          <a:bodyPr/>
          <a:lstStyle/>
          <a:p>
            <a:r>
              <a:rPr lang="ar-SA" smtClean="0"/>
              <a:t>إعداد: أ. ديمة 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1203675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
            <a:ext cx="11106160" cy="717754"/>
          </a:xfrm>
        </p:spPr>
        <p:txBody>
          <a:bodyPr/>
          <a:lstStyle/>
          <a:p>
            <a:pPr marL="742950" indent="-742950" algn="r" defTabSz="914400" rtl="1" eaLnBrk="1" latinLnBrk="0" hangingPunct="1">
              <a:lnSpc>
                <a:spcPct val="90000"/>
              </a:lnSpc>
              <a:spcBef>
                <a:spcPct val="0"/>
              </a:spcBef>
              <a:buFont typeface="+mj-lt"/>
              <a:buAutoNum type="arabicPeriod"/>
            </a:pPr>
            <a:r>
              <a:rPr lang="ar-SA" b="1" dirty="0" smtClean="0">
                <a:solidFill>
                  <a:srgbClr val="FF0000"/>
                </a:solidFill>
                <a:latin typeface="Tahoma" charset="0"/>
                <a:ea typeface="Tahoma" charset="0"/>
                <a:cs typeface="Tahoma" charset="0"/>
              </a:rPr>
              <a:t> الحوالات الصادرة:</a:t>
            </a:r>
            <a:endParaRPr lang="en-US" b="1" dirty="0">
              <a:solidFill>
                <a:srgbClr val="FF0000"/>
              </a:solidFill>
              <a:latin typeface="Tahoma" charset="0"/>
              <a:ea typeface="Tahoma" charset="0"/>
              <a:cs typeface="Tahoma" charset="0"/>
            </a:endParaRPr>
          </a:p>
        </p:txBody>
      </p:sp>
      <p:sp>
        <p:nvSpPr>
          <p:cNvPr id="3" name="Content Placeholder 2"/>
          <p:cNvSpPr>
            <a:spLocks noGrp="1"/>
          </p:cNvSpPr>
          <p:nvPr>
            <p:ph sz="quarter" idx="13"/>
          </p:nvPr>
        </p:nvSpPr>
        <p:spPr>
          <a:xfrm>
            <a:off x="176981" y="717757"/>
            <a:ext cx="11842953" cy="6037004"/>
          </a:xfrm>
        </p:spPr>
        <p:txBody>
          <a:bodyPr>
            <a:normAutofit lnSpcReduction="10000"/>
          </a:bodyPr>
          <a:lstStyle/>
          <a:p>
            <a:pPr marL="0" indent="0" algn="r" rtl="1">
              <a:lnSpc>
                <a:spcPct val="100000"/>
              </a:lnSpc>
              <a:spcBef>
                <a:spcPts val="0"/>
              </a:spcBef>
              <a:buClrTx/>
              <a:buNone/>
            </a:pPr>
            <a:r>
              <a:rPr lang="ar-SA" sz="3200" dirty="0" smtClean="0">
                <a:latin typeface="Tahoma" charset="0"/>
                <a:ea typeface="Tahoma" charset="0"/>
                <a:cs typeface="Tahoma" charset="0"/>
              </a:rPr>
              <a:t>الحوالة هي أمر دفع يصدره البنك المحول بناء على طلب العميل لأحد فروع أو مراسلين البنك وهو البنك الدافع ويتضمن هذا الأمر دفع مبلغ معين لشخص آخر هو المستفيد.</a:t>
            </a:r>
          </a:p>
          <a:p>
            <a:pPr marL="0" indent="0" algn="r" rtl="1">
              <a:lnSpc>
                <a:spcPct val="100000"/>
              </a:lnSpc>
              <a:spcBef>
                <a:spcPts val="0"/>
              </a:spcBef>
              <a:buClrTx/>
              <a:buNone/>
            </a:pPr>
            <a:endParaRPr lang="ar-SA" sz="3200" dirty="0" smtClean="0">
              <a:latin typeface="Tahoma" charset="0"/>
              <a:ea typeface="Tahoma" charset="0"/>
              <a:cs typeface="Tahoma" charset="0"/>
            </a:endParaRPr>
          </a:p>
          <a:p>
            <a:pPr marL="0" indent="0" algn="r" rtl="1">
              <a:lnSpc>
                <a:spcPct val="100000"/>
              </a:lnSpc>
              <a:spcBef>
                <a:spcPts val="0"/>
              </a:spcBef>
              <a:buClrTx/>
              <a:buNone/>
            </a:pPr>
            <a:r>
              <a:rPr lang="ar-SA" sz="3200" dirty="0" smtClean="0">
                <a:latin typeface="Tahoma" charset="0"/>
                <a:ea typeface="Tahoma" charset="0"/>
                <a:cs typeface="Tahoma" charset="0"/>
              </a:rPr>
              <a:t>يقوم </a:t>
            </a:r>
            <a:r>
              <a:rPr lang="ar-SA" sz="3200" dirty="0">
                <a:latin typeface="Tahoma" charset="0"/>
                <a:ea typeface="Tahoma" charset="0"/>
                <a:cs typeface="Tahoma" charset="0"/>
              </a:rPr>
              <a:t>بها المصرف لضمان سير عملية التحويل ولتوفير الجهد والوقت للأطراف ذات العلاقة  مقابل عمولة </a:t>
            </a:r>
            <a:r>
              <a:rPr lang="ar-SA" sz="3200" dirty="0" smtClean="0">
                <a:latin typeface="Tahoma" charset="0"/>
                <a:ea typeface="Tahoma" charset="0"/>
                <a:cs typeface="Tahoma" charset="0"/>
              </a:rPr>
              <a:t>محددة، وهي ضرورية في العلاقات الدولية وتصنف ضمن اقتصاديات السلع الغير ملموسة (الخدمات).</a:t>
            </a:r>
          </a:p>
          <a:p>
            <a:pPr marL="0" indent="0" algn="r" rtl="1">
              <a:lnSpc>
                <a:spcPct val="100000"/>
              </a:lnSpc>
              <a:spcBef>
                <a:spcPts val="0"/>
              </a:spcBef>
              <a:buClrTx/>
              <a:buNone/>
            </a:pPr>
            <a:endParaRPr lang="ar-SA" sz="3200" dirty="0" smtClean="0">
              <a:latin typeface="Tahoma" charset="0"/>
              <a:ea typeface="Tahoma" charset="0"/>
              <a:cs typeface="Tahoma"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SA" sz="3200" dirty="0" smtClean="0">
                <a:latin typeface="Tahoma" charset="0"/>
                <a:ea typeface="Tahoma" charset="0"/>
                <a:cs typeface="Tahoma" charset="0"/>
              </a:rPr>
              <a:t>توسعت مؤخرا دائرة الخدمات التي تقدم عن طريق الحوالات الخارجية لتشمل:</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3200" dirty="0" smtClean="0">
                <a:latin typeface="Tahoma" charset="0"/>
                <a:ea typeface="Tahoma" charset="0"/>
                <a:cs typeface="Tahoma" charset="0"/>
              </a:rPr>
              <a:t>١/ تحويل قيمة نفقات العلاج والدراسة والسياحة. </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3200" dirty="0" smtClean="0">
                <a:latin typeface="Tahoma" charset="0"/>
                <a:ea typeface="Tahoma" charset="0"/>
                <a:cs typeface="Tahoma" charset="0"/>
              </a:rPr>
              <a:t>٢/ رواتب العاملين الأجانب.</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3200" dirty="0" smtClean="0">
                <a:latin typeface="Tahoma" charset="0"/>
                <a:ea typeface="Tahoma" charset="0"/>
                <a:cs typeface="Tahoma" charset="0"/>
              </a:rPr>
              <a:t>٣/ فوائد القروض الخارجية وأرباح الأموال الأجنبية المستثمرة.</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SA"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11"/>
          </p:nvPr>
        </p:nvSpPr>
        <p:spPr/>
        <p:txBody>
          <a:bodyPr/>
          <a:lstStyle/>
          <a:p>
            <a:r>
              <a:rPr lang="ar-SA" smtClean="0"/>
              <a:t>إعداد: أ. ديمة 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132640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1999" cy="6858000"/>
          </a:xfrm>
        </p:spPr>
        <p:txBody>
          <a:bodyPr>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3600" dirty="0" smtClean="0">
                <a:latin typeface="Tahoma" charset="0"/>
                <a:ea typeface="Tahoma" charset="0"/>
                <a:cs typeface="Tahoma" charset="0"/>
              </a:rPr>
              <a:t>يتقدم العميل بالطلب إلى المصرف لتحويل مبلغ معين إلى جهة محددة وبعملة محددة مع إرفاق كامل بيانات المستفيد، ويقوم الموظف بتدقيق المعلومات ويقوم البنك بالطلب من البنك المركزي الموافقة على التحويل ويتقاضى بدوره نسبة محددة إذا زاد مبلغ الحوالة عن قيمة محددة.</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SA" sz="3600" dirty="0" smtClean="0">
              <a:latin typeface="Tahoma" charset="0"/>
              <a:ea typeface="Tahoma" charset="0"/>
              <a:cs typeface="Tahoma"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SA" sz="3600" b="1" dirty="0" smtClean="0">
                <a:latin typeface="Tahoma" charset="0"/>
                <a:ea typeface="Tahoma" charset="0"/>
                <a:cs typeface="Tahoma" charset="0"/>
              </a:rPr>
              <a:t>الحوالات غير المشروطة:</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3600" b="1" dirty="0" smtClean="0">
                <a:latin typeface="Tahoma" charset="0"/>
                <a:ea typeface="Tahoma" charset="0"/>
                <a:cs typeface="Tahoma" charset="0"/>
              </a:rPr>
              <a:t> </a:t>
            </a:r>
            <a:r>
              <a:rPr lang="ar-SA" sz="3600" dirty="0" smtClean="0">
                <a:latin typeface="Tahoma" charset="0"/>
                <a:ea typeface="Tahoma" charset="0"/>
                <a:cs typeface="Tahoma" charset="0"/>
              </a:rPr>
              <a:t>تقوم المصارف بتنفيذ هذه الحوالات، وهذه الحوالات تتطلب إرفاق وثائق معينة من قبل المستفيد وموافقة من الإدارة العامة. ملاحظة</a:t>
            </a:r>
            <a:r>
              <a:rPr lang="ar-SA" sz="3600" dirty="0" smtClean="0">
                <a:latin typeface="Tahoma" charset="0"/>
                <a:ea typeface="Tahoma" charset="0"/>
                <a:cs typeface="Tahoma" charset="0"/>
                <a:sym typeface="Wingdings"/>
              </a:rPr>
              <a:t></a:t>
            </a:r>
            <a:r>
              <a:rPr lang="ar-SA" sz="3600" dirty="0" smtClean="0">
                <a:latin typeface="Tahoma" charset="0"/>
                <a:ea typeface="Tahoma" charset="0"/>
                <a:cs typeface="Tahoma" charset="0"/>
              </a:rPr>
              <a:t> إدخال أي شرط في عملية التحويل تتحول هذه العملية إلى قسم الاعتمادات </a:t>
            </a:r>
            <a:r>
              <a:rPr lang="ar-SA" sz="3600" dirty="0" err="1" smtClean="0">
                <a:latin typeface="Tahoma" charset="0"/>
                <a:ea typeface="Tahoma" charset="0"/>
                <a:cs typeface="Tahoma" charset="0"/>
              </a:rPr>
              <a:t>المستندية</a:t>
            </a:r>
            <a:r>
              <a:rPr lang="ar-SA" sz="3600" dirty="0" smtClean="0">
                <a:latin typeface="Tahoma" charset="0"/>
                <a:ea typeface="Tahoma" charset="0"/>
                <a:cs typeface="Tahoma" charset="0"/>
              </a:rPr>
              <a:t> وخارج صلاحية قسم الحوالات.</a:t>
            </a:r>
            <a:endParaRPr lang="en-US" sz="3600" dirty="0">
              <a:latin typeface="Tahoma" charset="0"/>
              <a:ea typeface="Tahoma" charset="0"/>
              <a:cs typeface="Tahoma" charset="0"/>
            </a:endParaRPr>
          </a:p>
        </p:txBody>
      </p:sp>
      <p:sp>
        <p:nvSpPr>
          <p:cNvPr id="4" name="Footer Placeholder 3"/>
          <p:cNvSpPr>
            <a:spLocks noGrp="1"/>
          </p:cNvSpPr>
          <p:nvPr>
            <p:ph type="ftr" sz="quarter" idx="11"/>
          </p:nvPr>
        </p:nvSpPr>
        <p:spPr/>
        <p:txBody>
          <a:bodyPr/>
          <a:lstStyle/>
          <a:p>
            <a:r>
              <a:rPr lang="ar-SA" smtClean="0"/>
              <a:t>إعداد: أ. ديمة 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1725039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17988"/>
            <a:ext cx="11032419" cy="943896"/>
          </a:xfrm>
        </p:spPr>
        <p:txBody>
          <a:bodyPr/>
          <a:lstStyle/>
          <a:p>
            <a:pPr marL="742950" marR="0" lvl="0" indent="-742950" algn="r" defTabSz="914400" rtl="1" eaLnBrk="1" fontAlgn="auto" latinLnBrk="0" hangingPunct="1">
              <a:lnSpc>
                <a:spcPct val="100000"/>
              </a:lnSpc>
              <a:spcBef>
                <a:spcPts val="0"/>
              </a:spcBef>
              <a:spcAft>
                <a:spcPts val="0"/>
              </a:spcAft>
              <a:buClrTx/>
              <a:buSzTx/>
              <a:buFont typeface="+mj-lt"/>
              <a:buNone/>
              <a:tabLst/>
              <a:defRPr/>
            </a:pPr>
            <a:r>
              <a:rPr lang="ar-SA" b="1" dirty="0" smtClean="0">
                <a:solidFill>
                  <a:srgbClr val="FF0000"/>
                </a:solidFill>
                <a:latin typeface="Tahoma" charset="0"/>
                <a:ea typeface="Tahoma" charset="0"/>
                <a:cs typeface="Tahoma" charset="0"/>
              </a:rPr>
              <a:t>٢. أطراف الحوالة:</a:t>
            </a:r>
            <a:endParaRPr lang="en-US" b="1" dirty="0">
              <a:solidFill>
                <a:srgbClr val="FF0000"/>
              </a:solidFill>
              <a:latin typeface="Tahoma" charset="0"/>
              <a:ea typeface="Tahoma" charset="0"/>
              <a:cs typeface="Tahoma" charset="0"/>
            </a:endParaRPr>
          </a:p>
        </p:txBody>
      </p:sp>
      <p:sp>
        <p:nvSpPr>
          <p:cNvPr id="3" name="Content Placeholder 2"/>
          <p:cNvSpPr>
            <a:spLocks noGrp="1"/>
          </p:cNvSpPr>
          <p:nvPr>
            <p:ph sz="quarter" idx="13"/>
          </p:nvPr>
        </p:nvSpPr>
        <p:spPr>
          <a:xfrm>
            <a:off x="162232" y="855405"/>
            <a:ext cx="11783962" cy="5884607"/>
          </a:xfrm>
        </p:spPr>
        <p:txBody>
          <a:bodyPr/>
          <a:lstStyle/>
          <a:p>
            <a:pPr marL="0" indent="0" algn="r" defTabSz="914400" rtl="1" eaLnBrk="1" latinLnBrk="0" hangingPunct="1">
              <a:lnSpc>
                <a:spcPct val="120000"/>
              </a:lnSpc>
              <a:spcBef>
                <a:spcPts val="1000"/>
              </a:spcBef>
              <a:buClr>
                <a:schemeClr val="tx1"/>
              </a:buClr>
              <a:buNone/>
            </a:pPr>
            <a:r>
              <a:rPr lang="ar-SA" sz="3600" dirty="0" smtClean="0">
                <a:latin typeface="Tahoma" charset="0"/>
                <a:ea typeface="Tahoma" charset="0"/>
                <a:cs typeface="Tahoma" charset="0"/>
              </a:rPr>
              <a:t>١. طالب التحويل: وهو عميل المصرف.</a:t>
            </a:r>
          </a:p>
          <a:p>
            <a:pPr marL="0" indent="0" algn="r" defTabSz="914400" rtl="1" eaLnBrk="1" latinLnBrk="0" hangingPunct="1">
              <a:lnSpc>
                <a:spcPct val="120000"/>
              </a:lnSpc>
              <a:spcBef>
                <a:spcPts val="1000"/>
              </a:spcBef>
              <a:buClr>
                <a:schemeClr val="tx1"/>
              </a:buClr>
              <a:buNone/>
            </a:pPr>
            <a:r>
              <a:rPr lang="ar-SA" sz="3600" dirty="0" smtClean="0">
                <a:latin typeface="Tahoma" charset="0"/>
                <a:ea typeface="Tahoma" charset="0"/>
                <a:cs typeface="Tahoma" charset="0"/>
              </a:rPr>
              <a:t>٢. المصرف المحول: هو المصرف الذي يصدر أمر الدفع الذي تم طلبه من العميل إلى فرعه، أو مراسله في الخارج وهي الجهة المستفيدة.</a:t>
            </a:r>
          </a:p>
          <a:p>
            <a:pPr marL="0" indent="0" algn="r" defTabSz="914400" rtl="1" eaLnBrk="1" latinLnBrk="0" hangingPunct="1">
              <a:lnSpc>
                <a:spcPct val="120000"/>
              </a:lnSpc>
              <a:spcBef>
                <a:spcPts val="1000"/>
              </a:spcBef>
              <a:buClr>
                <a:schemeClr val="tx1"/>
              </a:buClr>
              <a:buNone/>
            </a:pPr>
            <a:r>
              <a:rPr lang="ar-SA" sz="3600" dirty="0" smtClean="0">
                <a:latin typeface="Tahoma" charset="0"/>
                <a:ea typeface="Tahoma" charset="0"/>
                <a:cs typeface="Tahoma" charset="0"/>
              </a:rPr>
              <a:t>٣. البنك الدافع (المراسل): هو المصرف الذي يتلقى أمر الدفع من البنك المحوّل والذي يختاره البنك المحول وتكون هذه المصارف في بلد الجهة المستفيدة في العادة.</a:t>
            </a:r>
          </a:p>
          <a:p>
            <a:pPr marL="0" indent="0" algn="r" defTabSz="914400" rtl="1" eaLnBrk="1" latinLnBrk="0" hangingPunct="1">
              <a:lnSpc>
                <a:spcPct val="120000"/>
              </a:lnSpc>
              <a:spcBef>
                <a:spcPts val="1000"/>
              </a:spcBef>
              <a:buClr>
                <a:schemeClr val="tx1"/>
              </a:buClr>
              <a:buNone/>
            </a:pPr>
            <a:r>
              <a:rPr lang="ar-SA" sz="3600" dirty="0" smtClean="0">
                <a:latin typeface="Tahoma" charset="0"/>
                <a:ea typeface="Tahoma" charset="0"/>
                <a:cs typeface="Tahoma" charset="0"/>
              </a:rPr>
              <a:t>٤. المستفيد: وهي الجهة التي صدر أمر الدفع لصالحها.</a:t>
            </a:r>
          </a:p>
          <a:p>
            <a:pPr marL="228600" indent="-228600" algn="r" defTabSz="914400" rtl="1" eaLnBrk="1" latinLnBrk="0" hangingPunct="1">
              <a:lnSpc>
                <a:spcPct val="120000"/>
              </a:lnSpc>
              <a:spcBef>
                <a:spcPts val="1000"/>
              </a:spcBef>
              <a:buClr>
                <a:schemeClr val="tx1"/>
              </a:buClr>
              <a:buFont typeface="Arial" panose="020B0604020202020204" pitchFamily="34" charset="0"/>
              <a:buChar char="•"/>
            </a:pPr>
            <a:endParaRPr lang="en-US" dirty="0"/>
          </a:p>
        </p:txBody>
      </p:sp>
      <p:sp>
        <p:nvSpPr>
          <p:cNvPr id="5" name="Footer Placeholder 4"/>
          <p:cNvSpPr>
            <a:spLocks noGrp="1"/>
          </p:cNvSpPr>
          <p:nvPr>
            <p:ph type="ftr" sz="quarter" idx="11"/>
          </p:nvPr>
        </p:nvSpPr>
        <p:spPr/>
        <p:txBody>
          <a:bodyPr/>
          <a:lstStyle/>
          <a:p>
            <a:r>
              <a:rPr lang="ar-SA" smtClean="0"/>
              <a:t>إعداد: أ. ديمة العمار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208785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62232" y="132735"/>
            <a:ext cx="11842955" cy="6533535"/>
          </a:xfrm>
        </p:spPr>
        <p:txBody>
          <a:bodyPr>
            <a:norm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3600" dirty="0" smtClean="0">
                <a:latin typeface="Tahoma" charset="0"/>
                <a:ea typeface="Tahoma" charset="0"/>
                <a:cs typeface="Tahoma" charset="0"/>
              </a:rPr>
              <a:t>٥. البنك </a:t>
            </a:r>
            <a:r>
              <a:rPr lang="ar-SA" sz="3600" dirty="0" err="1" smtClean="0">
                <a:latin typeface="Tahoma" charset="0"/>
                <a:ea typeface="Tahoma" charset="0"/>
                <a:cs typeface="Tahoma" charset="0"/>
              </a:rPr>
              <a:t>المغطّي</a:t>
            </a:r>
            <a:r>
              <a:rPr lang="ar-SA" sz="3600" dirty="0" smtClean="0">
                <a:latin typeface="Tahoma" charset="0"/>
                <a:ea typeface="Tahoma" charset="0"/>
                <a:cs typeface="Tahoma" charset="0"/>
              </a:rPr>
              <a:t>: يقصد بتغطية الحوالات كيفية دفع قيمتها لحساب البنك الدافع حسب الاتفاق المصرفي المبرم بين البنك الدافع والبنك المحول.</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3600" dirty="0" smtClean="0">
                <a:latin typeface="Tahoma" charset="0"/>
                <a:ea typeface="Tahoma" charset="0"/>
                <a:cs typeface="Tahoma" charset="0"/>
              </a:rPr>
              <a:t>وتتبع المصارف طرق تغطية مختلفة: </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3600" dirty="0" smtClean="0">
                <a:latin typeface="Tahoma" charset="0"/>
                <a:ea typeface="Tahoma" charset="0"/>
                <a:cs typeface="Tahoma" charset="0"/>
              </a:rPr>
              <a:t>مثال-١-:</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3600" dirty="0" smtClean="0">
                <a:latin typeface="Tahoma" charset="0"/>
                <a:ea typeface="Tahoma" charset="0"/>
                <a:cs typeface="Tahoma" charset="0"/>
              </a:rPr>
              <a:t> قد يحتفظ البنك المصدّر للحوالة بحساب وعملة الحوالة المطلوبة لدى البنك المراسل (الفرع الخارجي) ويقوم بتفويضه بقيد قيمة ومصاريف الحوالة.</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3600" dirty="0" smtClean="0">
                <a:latin typeface="Tahoma" charset="0"/>
                <a:ea typeface="Tahoma" charset="0"/>
                <a:cs typeface="Tahoma" charset="0"/>
              </a:rPr>
              <a:t>مثال-٢-: </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3600" dirty="0" smtClean="0">
                <a:latin typeface="Tahoma" charset="0"/>
                <a:ea typeface="Tahoma" charset="0"/>
                <a:cs typeface="Tahoma" charset="0"/>
              </a:rPr>
              <a:t>عند تحويل مبلغ بعملة أجنبية لا يتعامل بها البنك المحلي وهنا قد يقوم بالتغطية بأسلوبين:</a:t>
            </a:r>
            <a:endParaRPr lang="en-US" sz="3600" dirty="0">
              <a:latin typeface="Tahoma" charset="0"/>
              <a:ea typeface="Tahoma" charset="0"/>
              <a:cs typeface="Tahoma" charset="0"/>
            </a:endParaRPr>
          </a:p>
        </p:txBody>
      </p:sp>
      <p:sp>
        <p:nvSpPr>
          <p:cNvPr id="4" name="Footer Placeholder 3"/>
          <p:cNvSpPr>
            <a:spLocks noGrp="1"/>
          </p:cNvSpPr>
          <p:nvPr>
            <p:ph type="ftr" sz="quarter" idx="11"/>
          </p:nvPr>
        </p:nvSpPr>
        <p:spPr/>
        <p:txBody>
          <a:bodyPr/>
          <a:lstStyle/>
          <a:p>
            <a:r>
              <a:rPr lang="ar-SA" dirty="0" smtClean="0"/>
              <a:t>إعداد: </a:t>
            </a:r>
            <a:r>
              <a:rPr lang="ar-SA" dirty="0" err="1" smtClean="0"/>
              <a:t>أ</a:t>
            </a:r>
            <a:r>
              <a:rPr lang="ar-SA" dirty="0" smtClean="0"/>
              <a:t>. ديمة 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212367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32735" y="250722"/>
            <a:ext cx="11857704" cy="6445045"/>
          </a:xfrm>
        </p:spPr>
        <p:txBody>
          <a:bodyPr>
            <a:normAutofit/>
          </a:bodyPr>
          <a:lstStyle/>
          <a:p>
            <a:pPr marL="0" indent="0" algn="r" defTabSz="914400" rtl="1" eaLnBrk="1" latinLnBrk="0" hangingPunct="1">
              <a:lnSpc>
                <a:spcPct val="120000"/>
              </a:lnSpc>
              <a:spcBef>
                <a:spcPts val="1000"/>
              </a:spcBef>
              <a:buClr>
                <a:schemeClr val="tx1"/>
              </a:buClr>
              <a:buNone/>
            </a:pPr>
            <a:r>
              <a:rPr lang="ar-SA" sz="3600" dirty="0" smtClean="0">
                <a:latin typeface="Tahoma" charset="0"/>
                <a:ea typeface="Tahoma" charset="0"/>
                <a:cs typeface="Tahoma" charset="0"/>
              </a:rPr>
              <a:t>١/ أن يطلب البنك المحلي من البنك الدافع في بلد المستفيد ما يعادل قيمة الحوالة بإحدى العملات الرئيسية وبعدها يقوم البنك المحلي قيمة الحوالة لدى مراسله ولحساب البنك الدافع.</a:t>
            </a:r>
          </a:p>
          <a:p>
            <a:pPr marL="0" indent="0" algn="r" defTabSz="914400" rtl="1" eaLnBrk="1" latinLnBrk="0" hangingPunct="1">
              <a:lnSpc>
                <a:spcPct val="120000"/>
              </a:lnSpc>
              <a:spcBef>
                <a:spcPts val="1000"/>
              </a:spcBef>
              <a:buClr>
                <a:schemeClr val="tx1"/>
              </a:buClr>
              <a:buNone/>
            </a:pPr>
            <a:r>
              <a:rPr lang="ar-SA" sz="3600" dirty="0" smtClean="0">
                <a:latin typeface="Tahoma" charset="0"/>
                <a:ea typeface="Tahoma" charset="0"/>
                <a:cs typeface="Tahoma" charset="0"/>
              </a:rPr>
              <a:t>٢/ أن يطلب البنك المحلي من مراسله في بلد المستفيد دفعها ثم يقوم بسحب ما يعادل قيمة الحوالة على أحد حساباته الخارجية الموجودة لدى أحد مراسليه في بلد تلك العملة ويطلب من المراسل في تلك البلد بكتابة اغطية قبول ما يسحبه البنك الدافع على حسابه مع ذكر تفاصيل الحوالة. </a:t>
            </a:r>
            <a:endParaRPr lang="en-US" sz="3600" dirty="0">
              <a:latin typeface="Tahoma" charset="0"/>
              <a:ea typeface="Tahoma" charset="0"/>
              <a:cs typeface="Tahoma" charset="0"/>
            </a:endParaRPr>
          </a:p>
        </p:txBody>
      </p:sp>
      <p:sp>
        <p:nvSpPr>
          <p:cNvPr id="4" name="Footer Placeholder 3"/>
          <p:cNvSpPr>
            <a:spLocks noGrp="1"/>
          </p:cNvSpPr>
          <p:nvPr>
            <p:ph type="ftr" sz="quarter" idx="11"/>
          </p:nvPr>
        </p:nvSpPr>
        <p:spPr/>
        <p:txBody>
          <a:bodyPr/>
          <a:lstStyle/>
          <a:p>
            <a:r>
              <a:rPr lang="ar-SA" smtClean="0"/>
              <a:t>إعداد: أ. ديمة 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1464201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37068" y="118533"/>
            <a:ext cx="11768666" cy="6739467"/>
          </a:xfrm>
        </p:spPr>
        <p:txBody>
          <a:bodyPr/>
          <a:lstStyle/>
          <a:p>
            <a:pPr marL="0" indent="0" algn="ctr" rtl="1">
              <a:buNone/>
            </a:pPr>
            <a:r>
              <a:rPr lang="ar-SA" sz="2800" dirty="0" smtClean="0"/>
              <a:t>( </a:t>
            </a:r>
            <a:r>
              <a:rPr lang="ar-SA" sz="2800" b="1" dirty="0">
                <a:latin typeface="Tahoma" charset="0"/>
                <a:ea typeface="Tahoma" charset="0"/>
                <a:cs typeface="Tahoma" charset="0"/>
              </a:rPr>
              <a:t>العلاقة بين أطراف </a:t>
            </a:r>
            <a:r>
              <a:rPr lang="ar-SA" sz="2800" b="1" dirty="0" smtClean="0">
                <a:latin typeface="Tahoma" charset="0"/>
                <a:ea typeface="Tahoma" charset="0"/>
                <a:cs typeface="Tahoma" charset="0"/>
              </a:rPr>
              <a:t>الحوالة )</a:t>
            </a:r>
            <a:endParaRPr lang="ar-SA" sz="2800" dirty="0" smtClean="0"/>
          </a:p>
          <a:p>
            <a:pPr marL="0" indent="0" algn="r" rtl="1">
              <a:buNone/>
            </a:pPr>
            <a:r>
              <a:rPr lang="ar-SA" dirty="0" smtClean="0"/>
              <a:t>                            </a:t>
            </a:r>
          </a:p>
          <a:p>
            <a:pPr marL="0" indent="0" algn="r" rtl="1">
              <a:buNone/>
            </a:pPr>
            <a:r>
              <a:rPr lang="ar-SA" sz="4000" b="1" dirty="0" smtClean="0">
                <a:latin typeface="Tahoma" charset="0"/>
                <a:ea typeface="Tahoma" charset="0"/>
                <a:cs typeface="Tahoma" charset="0"/>
              </a:rPr>
              <a:t>                </a:t>
            </a:r>
          </a:p>
          <a:p>
            <a:pPr marL="0" indent="0" algn="r" rtl="1">
              <a:buNone/>
            </a:pPr>
            <a:endParaRPr lang="ar-SA" sz="4000" dirty="0" smtClean="0"/>
          </a:p>
          <a:p>
            <a:pPr marL="0" indent="0" algn="r" rtl="1">
              <a:buNone/>
            </a:pPr>
            <a:r>
              <a:rPr lang="ar-SA" sz="4000" dirty="0" smtClean="0"/>
              <a:t>                 ⟵                 ⟵               ⟵ </a:t>
            </a:r>
          </a:p>
          <a:p>
            <a:pPr marL="0" indent="0" algn="r" rtl="1">
              <a:buNone/>
            </a:pPr>
            <a:r>
              <a:rPr lang="ar-SA" sz="4000" dirty="0" smtClean="0"/>
              <a:t>                             ↙︎                   ↘︎</a:t>
            </a:r>
            <a:endParaRPr lang="ar-SA" sz="4000" dirty="0"/>
          </a:p>
          <a:p>
            <a:pPr marL="0" indent="0" algn="r" rtl="1">
              <a:buNone/>
            </a:pPr>
            <a:r>
              <a:rPr lang="ar-SA" sz="4000" dirty="0" smtClean="0"/>
              <a:t>                                  </a:t>
            </a:r>
            <a:endParaRPr lang="en-US" sz="4000" dirty="0"/>
          </a:p>
        </p:txBody>
      </p:sp>
      <p:sp>
        <p:nvSpPr>
          <p:cNvPr id="4" name="Footer Placeholder 3"/>
          <p:cNvSpPr>
            <a:spLocks noGrp="1"/>
          </p:cNvSpPr>
          <p:nvPr>
            <p:ph type="ftr" sz="quarter" idx="11"/>
          </p:nvPr>
        </p:nvSpPr>
        <p:spPr/>
        <p:txBody>
          <a:bodyPr/>
          <a:lstStyle/>
          <a:p>
            <a:r>
              <a:rPr lang="ar-SA" dirty="0" smtClean="0"/>
              <a:t>إعداد: </a:t>
            </a:r>
            <a:r>
              <a:rPr lang="ar-SA" dirty="0" err="1" smtClean="0"/>
              <a:t>أ</a:t>
            </a:r>
            <a:r>
              <a:rPr lang="ar-SA" dirty="0" smtClean="0"/>
              <a:t>. ديمة 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9</a:t>
            </a:fld>
            <a:endParaRPr lang="en-US" dirty="0"/>
          </a:p>
        </p:txBody>
      </p:sp>
      <p:sp>
        <p:nvSpPr>
          <p:cNvPr id="6" name="Triangle 5"/>
          <p:cNvSpPr/>
          <p:nvPr/>
        </p:nvSpPr>
        <p:spPr>
          <a:xfrm>
            <a:off x="9296929" y="1652836"/>
            <a:ext cx="2777591" cy="2207964"/>
          </a:xfrm>
          <a:prstGeom prst="triangle">
            <a:avLst>
              <a:gd name="adj" fmla="val 489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r>
              <a:rPr lang="ar-SA" sz="2800" dirty="0" smtClean="0">
                <a:latin typeface="Tahoma" charset="0"/>
                <a:ea typeface="Tahoma" charset="0"/>
                <a:cs typeface="Tahoma" charset="0"/>
              </a:rPr>
              <a:t>عميل المصرف</a:t>
            </a:r>
          </a:p>
          <a:p>
            <a:pPr marL="0" algn="ctr" defTabSz="457200" rtl="1" eaLnBrk="1" latinLnBrk="0" hangingPunct="1"/>
            <a:endParaRPr lang="en-US" dirty="0"/>
          </a:p>
        </p:txBody>
      </p:sp>
      <p:sp>
        <p:nvSpPr>
          <p:cNvPr id="7" name="Oval 6"/>
          <p:cNvSpPr/>
          <p:nvPr/>
        </p:nvSpPr>
        <p:spPr>
          <a:xfrm>
            <a:off x="6739997" y="2068540"/>
            <a:ext cx="2082269" cy="1792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r>
              <a:rPr lang="ar-SA" sz="2800" dirty="0" smtClean="0">
                <a:latin typeface="Tahoma" charset="0"/>
                <a:ea typeface="Tahoma" charset="0"/>
                <a:cs typeface="Tahoma" charset="0"/>
              </a:rPr>
              <a:t>البنك </a:t>
            </a:r>
          </a:p>
          <a:p>
            <a:pPr marL="0" algn="ctr" defTabSz="457200" rtl="1" eaLnBrk="1" latinLnBrk="0" hangingPunct="1"/>
            <a:r>
              <a:rPr lang="ar-SA" sz="2800" dirty="0" smtClean="0">
                <a:latin typeface="Tahoma" charset="0"/>
                <a:ea typeface="Tahoma" charset="0"/>
                <a:cs typeface="Tahoma" charset="0"/>
              </a:rPr>
              <a:t>المحوّل</a:t>
            </a:r>
            <a:endParaRPr lang="en-US" sz="2800" dirty="0">
              <a:latin typeface="Tahoma" charset="0"/>
              <a:ea typeface="Tahoma" charset="0"/>
              <a:cs typeface="Tahoma" charset="0"/>
            </a:endParaRPr>
          </a:p>
        </p:txBody>
      </p:sp>
      <p:sp>
        <p:nvSpPr>
          <p:cNvPr id="9" name="Oval 8"/>
          <p:cNvSpPr/>
          <p:nvPr/>
        </p:nvSpPr>
        <p:spPr>
          <a:xfrm>
            <a:off x="3809999" y="2119340"/>
            <a:ext cx="2065867" cy="17414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r>
              <a:rPr lang="ar-SA" sz="2800" dirty="0" smtClean="0">
                <a:latin typeface="Tahoma" charset="0"/>
                <a:ea typeface="Tahoma" charset="0"/>
                <a:cs typeface="Tahoma" charset="0"/>
              </a:rPr>
              <a:t>البنك </a:t>
            </a:r>
          </a:p>
          <a:p>
            <a:pPr marL="0" algn="ctr" defTabSz="457200" rtl="1" eaLnBrk="1" latinLnBrk="0" hangingPunct="1"/>
            <a:r>
              <a:rPr lang="ar-SA" sz="2800" dirty="0" smtClean="0">
                <a:latin typeface="Tahoma" charset="0"/>
                <a:ea typeface="Tahoma" charset="0"/>
                <a:cs typeface="Tahoma" charset="0"/>
              </a:rPr>
              <a:t>الدافع </a:t>
            </a:r>
            <a:endParaRPr lang="en-US" sz="2800" dirty="0">
              <a:latin typeface="Tahoma" charset="0"/>
              <a:ea typeface="Tahoma" charset="0"/>
              <a:cs typeface="Tahoma" charset="0"/>
            </a:endParaRPr>
          </a:p>
        </p:txBody>
      </p:sp>
      <p:sp>
        <p:nvSpPr>
          <p:cNvPr id="10" name="Triangle 9"/>
          <p:cNvSpPr/>
          <p:nvPr/>
        </p:nvSpPr>
        <p:spPr>
          <a:xfrm>
            <a:off x="168281" y="1652836"/>
            <a:ext cx="3167055" cy="2207964"/>
          </a:xfrm>
          <a:prstGeom prst="triangle">
            <a:avLst>
              <a:gd name="adj" fmla="val 490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r>
              <a:rPr lang="ar-SA" sz="2400" dirty="0" smtClean="0">
                <a:latin typeface="Tahoma" charset="0"/>
                <a:ea typeface="Tahoma" charset="0"/>
                <a:cs typeface="Tahoma" charset="0"/>
              </a:rPr>
              <a:t>الجهة المستفيدة </a:t>
            </a:r>
            <a:endParaRPr lang="en-US" sz="2400" dirty="0">
              <a:latin typeface="Tahoma" charset="0"/>
              <a:ea typeface="Tahoma" charset="0"/>
              <a:cs typeface="Tahoma" charset="0"/>
            </a:endParaRPr>
          </a:p>
        </p:txBody>
      </p:sp>
      <p:sp>
        <p:nvSpPr>
          <p:cNvPr id="11" name="Rectangle 10"/>
          <p:cNvSpPr/>
          <p:nvPr/>
        </p:nvSpPr>
        <p:spPr>
          <a:xfrm>
            <a:off x="4453467" y="4419600"/>
            <a:ext cx="2929466" cy="12022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r>
              <a:rPr lang="ar-SA" sz="2800" dirty="0" smtClean="0">
                <a:latin typeface="Tahoma" charset="0"/>
                <a:ea typeface="Tahoma" charset="0"/>
                <a:cs typeface="Tahoma" charset="0"/>
              </a:rPr>
              <a:t>البنك </a:t>
            </a:r>
            <a:r>
              <a:rPr lang="ar-SA" sz="2800" dirty="0" err="1" smtClean="0">
                <a:latin typeface="Tahoma" charset="0"/>
                <a:ea typeface="Tahoma" charset="0"/>
                <a:cs typeface="Tahoma" charset="0"/>
              </a:rPr>
              <a:t>المغطّي</a:t>
            </a:r>
            <a:r>
              <a:rPr lang="ar-SA" sz="2800" dirty="0" smtClean="0">
                <a:latin typeface="Tahoma" charset="0"/>
                <a:ea typeface="Tahoma" charset="0"/>
                <a:cs typeface="Tahoma" charset="0"/>
              </a:rPr>
              <a:t> </a:t>
            </a:r>
            <a:endParaRPr lang="en-US" sz="2800" dirty="0">
              <a:latin typeface="Tahoma" charset="0"/>
              <a:ea typeface="Tahoma" charset="0"/>
              <a:cs typeface="Tahoma" charset="0"/>
            </a:endParaRPr>
          </a:p>
        </p:txBody>
      </p:sp>
    </p:spTree>
    <p:extLst>
      <p:ext uri="{BB962C8B-B14F-4D97-AF65-F5344CB8AC3E}">
        <p14:creationId xmlns:p14="http://schemas.microsoft.com/office/powerpoint/2010/main" val="363080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2040</TotalTime>
  <Words>1253</Words>
  <Application>Microsoft Macintosh PowerPoint</Application>
  <PresentationFormat>Widescreen</PresentationFormat>
  <Paragraphs>130</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Tahoma</vt:lpstr>
      <vt:lpstr>Tw Cen MT</vt:lpstr>
      <vt:lpstr>Wingdings</vt:lpstr>
      <vt:lpstr>Arial</vt:lpstr>
      <vt:lpstr>Droplet</vt:lpstr>
      <vt:lpstr>عمليات التحويل الخارجي   الفصل السابع </vt:lpstr>
      <vt:lpstr>الحوالات الخارجية </vt:lpstr>
      <vt:lpstr>الحوالات الخارجية:</vt:lpstr>
      <vt:lpstr> الحوالات الصادرة:</vt:lpstr>
      <vt:lpstr>PowerPoint Presentation</vt:lpstr>
      <vt:lpstr>٢. أطراف الحوالة:</vt:lpstr>
      <vt:lpstr>PowerPoint Presentation</vt:lpstr>
      <vt:lpstr>PowerPoint Presentation</vt:lpstr>
      <vt:lpstr>PowerPoint Presentation</vt:lpstr>
      <vt:lpstr>مثال عام: </vt:lpstr>
      <vt:lpstr>PowerPoint Presentation</vt:lpstr>
      <vt:lpstr>PowerPoint Presentation</vt:lpstr>
      <vt:lpstr>٣. الحوالات الدورية (الخارجية):</vt:lpstr>
      <vt:lpstr>PowerPoint Presentation</vt:lpstr>
      <vt:lpstr>PowerPoint Presentation</vt:lpstr>
      <vt:lpstr>٥. تغطية الحوالات:</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عمليات التحويل الخارجي   الفصل السابع، ص٢٥٥-٢٦٧ </dc:title>
  <dc:creator>deemah alammar</dc:creator>
  <cp:lastModifiedBy>deemah alammar</cp:lastModifiedBy>
  <cp:revision>54</cp:revision>
  <dcterms:created xsi:type="dcterms:W3CDTF">2018-02-26T12:30:07Z</dcterms:created>
  <dcterms:modified xsi:type="dcterms:W3CDTF">2018-10-11T04:25:22Z</dcterms:modified>
</cp:coreProperties>
</file>