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62" r:id="rId8"/>
    <p:sldId id="267" r:id="rId9"/>
    <p:sldId id="263" r:id="rId10"/>
    <p:sldId id="264" r:id="rId11"/>
    <p:sldId id="266" r:id="rId12"/>
    <p:sldId id="268" r:id="rId13"/>
    <p:sldId id="269" r:id="rId14"/>
    <p:sldId id="271" r:id="rId15"/>
    <p:sldId id="272" r:id="rId16"/>
    <p:sldId id="273" r:id="rId17"/>
    <p:sldId id="275" r:id="rId18"/>
    <p:sldId id="278" r:id="rId19"/>
    <p:sldId id="279" r:id="rId20"/>
    <p:sldId id="280" r:id="rId21"/>
    <p:sldId id="316" r:id="rId22"/>
    <p:sldId id="281" r:id="rId23"/>
    <p:sldId id="282" r:id="rId24"/>
    <p:sldId id="283" r:id="rId25"/>
    <p:sldId id="284" r:id="rId26"/>
    <p:sldId id="285" r:id="rId27"/>
    <p:sldId id="317"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5" r:id="rId5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9" d="100"/>
          <a:sy n="109" d="100"/>
        </p:scale>
        <p:origin x="-167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5AB0765B-D131-48F7-9BBF-D8D468A8663E}" type="datetimeFigureOut">
              <a:rPr lang="ar-SA" smtClean="0"/>
              <a:pPr/>
              <a:t>09/11/36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1730582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AB0765B-D131-48F7-9BBF-D8D468A8663E}" type="datetimeFigureOut">
              <a:rPr lang="ar-SA" smtClean="0"/>
              <a:pPr/>
              <a:t>09/11/36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3952241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AB0765B-D131-48F7-9BBF-D8D468A8663E}" type="datetimeFigureOut">
              <a:rPr lang="ar-SA" smtClean="0"/>
              <a:pPr/>
              <a:t>09/11/36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2381063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AB0765B-D131-48F7-9BBF-D8D468A8663E}" type="datetimeFigureOut">
              <a:rPr lang="ar-SA" smtClean="0"/>
              <a:pPr/>
              <a:t>09/11/36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3365371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B0765B-D131-48F7-9BBF-D8D468A8663E}" type="datetimeFigureOut">
              <a:rPr lang="ar-SA" smtClean="0"/>
              <a:pPr/>
              <a:t>09/11/36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480297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5AB0765B-D131-48F7-9BBF-D8D468A8663E}" type="datetimeFigureOut">
              <a:rPr lang="ar-SA" smtClean="0"/>
              <a:pPr/>
              <a:t>09/11/36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3493939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5AB0765B-D131-48F7-9BBF-D8D468A8663E}" type="datetimeFigureOut">
              <a:rPr lang="ar-SA" smtClean="0"/>
              <a:pPr/>
              <a:t>09/11/36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2824579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5AB0765B-D131-48F7-9BBF-D8D468A8663E}" type="datetimeFigureOut">
              <a:rPr lang="ar-SA" smtClean="0"/>
              <a:pPr/>
              <a:t>09/11/36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2221133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B0765B-D131-48F7-9BBF-D8D468A8663E}" type="datetimeFigureOut">
              <a:rPr lang="ar-SA" smtClean="0"/>
              <a:pPr/>
              <a:t>09/11/36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2567331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B0765B-D131-48F7-9BBF-D8D468A8663E}" type="datetimeFigureOut">
              <a:rPr lang="ar-SA" smtClean="0"/>
              <a:pPr/>
              <a:t>09/11/36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2960957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B0765B-D131-48F7-9BBF-D8D468A8663E}" type="datetimeFigureOut">
              <a:rPr lang="ar-SA" smtClean="0"/>
              <a:pPr/>
              <a:t>09/11/36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1940774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AB0765B-D131-48F7-9BBF-D8D468A8663E}" type="datetimeFigureOut">
              <a:rPr lang="ar-SA" smtClean="0"/>
              <a:pPr/>
              <a:t>09/11/36</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A24FAAA-8F71-45CD-8246-E3393AE0F3D3}" type="slidenum">
              <a:rPr lang="ar-SA" smtClean="0"/>
              <a:pPr/>
              <a:t>‹#›</a:t>
            </a:fld>
            <a:endParaRPr lang="ar-SA"/>
          </a:p>
        </p:txBody>
      </p:sp>
    </p:spTree>
    <p:extLst>
      <p:ext uri="{BB962C8B-B14F-4D97-AF65-F5344CB8AC3E}">
        <p14:creationId xmlns:p14="http://schemas.microsoft.com/office/powerpoint/2010/main" xmlns="" val="105381889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choosemyplate.gov/"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superkidsnutrition.com/nutrition_resources/nutritioncurriculum/nc_dole5aday/"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pbskids.org/dontbuyit/"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fightbac.org/education-a-outreach/kids-pages" TargetMode="External"/><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hyperlink" Target="http://www.fooddetective.com/"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kidshealth.org/" TargetMode="Externa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www.kidshealth.org/"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4498" y="4509120"/>
            <a:ext cx="7772400" cy="1470025"/>
          </a:xfrm>
        </p:spPr>
        <p:txBody>
          <a:bodyPr/>
          <a:lstStyle/>
          <a:p>
            <a:r>
              <a:rPr lang="en-US" b="1" dirty="0" smtClean="0">
                <a:solidFill>
                  <a:srgbClr val="FF0000"/>
                </a:solidFill>
              </a:rPr>
              <a:t>Nutrition Education </a:t>
            </a:r>
            <a:endParaRPr lang="ar-SA" b="1" dirty="0">
              <a:solidFill>
                <a:srgbClr val="FF0000"/>
              </a:solidFill>
            </a:endParaRPr>
          </a:p>
        </p:txBody>
      </p:sp>
      <p:pic>
        <p:nvPicPr>
          <p:cNvPr id="1026" name="Picture 2" descr="http://www.appforhealth.com/wp-content/uploads/2011/03/colorfulfood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20687" y="836712"/>
            <a:ext cx="6850164" cy="282815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302022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a:solidFill>
                  <a:srgbClr val="FF0000"/>
                </a:solidFill>
              </a:rPr>
              <a:t>Factors that influence healthy eating</a:t>
            </a:r>
            <a:r>
              <a:rPr lang="en-US" b="1" dirty="0" smtClean="0">
                <a:solidFill>
                  <a:srgbClr val="FF0000"/>
                </a:solidFill>
              </a:rPr>
              <a:t>:</a:t>
            </a:r>
            <a:r>
              <a:rPr lang="en-US" dirty="0">
                <a:solidFill>
                  <a:srgbClr val="FF0000"/>
                </a:solidFill>
              </a:rPr>
              <a:t/>
            </a:r>
            <a:br>
              <a:rPr lang="en-US" dirty="0">
                <a:solidFill>
                  <a:srgbClr val="FF0000"/>
                </a:solidFill>
              </a:rPr>
            </a:br>
            <a:endParaRPr lang="ar-SA" dirty="0">
              <a:solidFill>
                <a:srgbClr val="FF0000"/>
              </a:solidFill>
            </a:endParaRPr>
          </a:p>
        </p:txBody>
      </p:sp>
      <p:sp>
        <p:nvSpPr>
          <p:cNvPr id="3" name="Content Placeholder 2"/>
          <p:cNvSpPr>
            <a:spLocks noGrp="1"/>
          </p:cNvSpPr>
          <p:nvPr>
            <p:ph idx="1"/>
          </p:nvPr>
        </p:nvSpPr>
        <p:spPr>
          <a:xfrm>
            <a:off x="457200" y="1600200"/>
            <a:ext cx="3898776" cy="4525963"/>
          </a:xfrm>
        </p:spPr>
        <p:txBody>
          <a:bodyPr>
            <a:normAutofit/>
          </a:bodyPr>
          <a:lstStyle/>
          <a:p>
            <a:pPr marL="514350" indent="-514350" algn="l" rtl="0">
              <a:buFont typeface="+mj-lt"/>
              <a:buAutoNum type="arabicPeriod"/>
            </a:pPr>
            <a:r>
              <a:rPr lang="en-US" b="1" dirty="0" smtClean="0">
                <a:solidFill>
                  <a:srgbClr val="FF0000"/>
                </a:solidFill>
              </a:rPr>
              <a:t>food insecurity</a:t>
            </a:r>
          </a:p>
          <a:p>
            <a:pPr marL="0" indent="0" algn="l" rtl="0">
              <a:buNone/>
            </a:pPr>
            <a:endParaRPr lang="en-US" b="1" dirty="0" smtClean="0">
              <a:solidFill>
                <a:srgbClr val="FF0000"/>
              </a:solidFill>
            </a:endParaRPr>
          </a:p>
          <a:p>
            <a:pPr marL="0" indent="0" algn="l" rtl="0">
              <a:buNone/>
            </a:pPr>
            <a:endParaRPr lang="en-US" b="1" dirty="0" smtClean="0">
              <a:solidFill>
                <a:srgbClr val="FF0000"/>
              </a:solidFill>
            </a:endParaRPr>
          </a:p>
          <a:p>
            <a:pPr marL="0" indent="0" algn="l" rtl="0">
              <a:buNone/>
            </a:pPr>
            <a:endParaRPr lang="ar-SA" dirty="0"/>
          </a:p>
        </p:txBody>
      </p:sp>
      <p:pic>
        <p:nvPicPr>
          <p:cNvPr id="2050" name="Picture 2" descr="http://www.cornucopia.org/wp-content/uploads/2013/11/Slon1971.EmptyPlate.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99592" y="2276872"/>
            <a:ext cx="2828925" cy="399097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4118677" y="1052736"/>
            <a:ext cx="4572000" cy="3724096"/>
          </a:xfrm>
          <a:prstGeom prst="rect">
            <a:avLst/>
          </a:prstGeom>
        </p:spPr>
        <p:txBody>
          <a:bodyPr>
            <a:spAutoFit/>
          </a:bodyPr>
          <a:lstStyle/>
          <a:p>
            <a:pPr algn="l" rtl="0"/>
            <a:endParaRPr lang="en-US" sz="3200" b="1" dirty="0">
              <a:solidFill>
                <a:srgbClr val="FF0000"/>
              </a:solidFill>
            </a:endParaRPr>
          </a:p>
          <a:p>
            <a:pPr algn="l" rtl="0"/>
            <a:r>
              <a:rPr lang="en-US" sz="3200" b="1" dirty="0">
                <a:solidFill>
                  <a:srgbClr val="FF0000"/>
                </a:solidFill>
              </a:rPr>
              <a:t>2. dietary and physical activity pattern:</a:t>
            </a:r>
            <a:endParaRPr lang="en-US" sz="3200" dirty="0">
              <a:solidFill>
                <a:srgbClr val="FF0000"/>
              </a:solidFill>
            </a:endParaRPr>
          </a:p>
          <a:p>
            <a:pPr lvl="0" algn="l" rtl="0">
              <a:buClr>
                <a:srgbClr val="92D050"/>
              </a:buClr>
              <a:buFont typeface="Wingdings" pitchFamily="2" charset="2"/>
              <a:buChar char="v"/>
            </a:pPr>
            <a:r>
              <a:rPr lang="en-US" sz="2800" b="1" dirty="0">
                <a:solidFill>
                  <a:srgbClr val="92D050"/>
                </a:solidFill>
              </a:rPr>
              <a:t>energy intake:</a:t>
            </a:r>
            <a:endParaRPr lang="en-US" sz="2800" dirty="0">
              <a:solidFill>
                <a:srgbClr val="92D050"/>
              </a:solidFill>
            </a:endParaRPr>
          </a:p>
          <a:p>
            <a:pPr algn="l" rtl="0"/>
            <a:r>
              <a:rPr lang="en-US" sz="2800" dirty="0">
                <a:solidFill>
                  <a:srgbClr val="FFC000"/>
                </a:solidFill>
              </a:rPr>
              <a:t>large portion sizes, sugar-sweetened drinks, high calorie snacks.</a:t>
            </a:r>
          </a:p>
          <a:p>
            <a:pPr algn="l" rtl="0">
              <a:buClr>
                <a:srgbClr val="92D050"/>
              </a:buClr>
              <a:buFont typeface="Wingdings" pitchFamily="2" charset="2"/>
              <a:buChar char="v"/>
            </a:pPr>
            <a:r>
              <a:rPr lang="en-US" sz="2800" b="1" dirty="0">
                <a:solidFill>
                  <a:srgbClr val="92D050"/>
                </a:solidFill>
              </a:rPr>
              <a:t>physical activity</a:t>
            </a:r>
            <a:endParaRPr lang="en-US" sz="2800" dirty="0">
              <a:solidFill>
                <a:srgbClr val="92D050"/>
              </a:solidFill>
            </a:endParaRPr>
          </a:p>
        </p:txBody>
      </p:sp>
    </p:spTree>
    <p:extLst>
      <p:ext uri="{BB962C8B-B14F-4D97-AF65-F5344CB8AC3E}">
        <p14:creationId xmlns:p14="http://schemas.microsoft.com/office/powerpoint/2010/main" xmlns="" val="42016024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5904656" cy="4525963"/>
          </a:xfrm>
        </p:spPr>
        <p:txBody>
          <a:bodyPr>
            <a:normAutofit/>
          </a:bodyPr>
          <a:lstStyle/>
          <a:p>
            <a:pPr lvl="0" algn="l" rtl="0">
              <a:buClr>
                <a:srgbClr val="92D050"/>
              </a:buClr>
              <a:buFont typeface="Wingdings" pitchFamily="2" charset="2"/>
              <a:buChar char="v"/>
            </a:pPr>
            <a:r>
              <a:rPr lang="en-US" sz="3000" b="1" dirty="0" smtClean="0">
                <a:solidFill>
                  <a:srgbClr val="92D050"/>
                </a:solidFill>
              </a:rPr>
              <a:t>sedentary behaviors: </a:t>
            </a:r>
            <a:endParaRPr lang="en-US" sz="3000" dirty="0" smtClean="0">
              <a:solidFill>
                <a:srgbClr val="92D050"/>
              </a:solidFill>
            </a:endParaRPr>
          </a:p>
          <a:p>
            <a:pPr marL="0" indent="0" algn="l" rtl="0">
              <a:buNone/>
            </a:pPr>
            <a:r>
              <a:rPr lang="en-US" sz="2600" dirty="0" smtClean="0">
                <a:solidFill>
                  <a:srgbClr val="FFC000"/>
                </a:solidFill>
              </a:rPr>
              <a:t>studies indicate a positive association between time viewing television and increased prevalence of childhood obesity.</a:t>
            </a:r>
          </a:p>
          <a:p>
            <a:pPr marL="0" indent="0" algn="l" rtl="0">
              <a:buNone/>
            </a:pPr>
            <a:endParaRPr lang="en-US" sz="2600" dirty="0" smtClean="0">
              <a:solidFill>
                <a:srgbClr val="FFC000"/>
              </a:solidFill>
            </a:endParaRPr>
          </a:p>
          <a:p>
            <a:pPr marL="0" indent="0" algn="l" rtl="0">
              <a:buNone/>
            </a:pPr>
            <a:r>
              <a:rPr lang="en-US" sz="2600" dirty="0" smtClean="0">
                <a:solidFill>
                  <a:srgbClr val="FFC000"/>
                </a:solidFill>
              </a:rPr>
              <a:t>(media use may displace time spent in physical activity, contribute  to increased snacking and influence young people to make unhealthy choices through exposure to food advertisement.)</a:t>
            </a:r>
          </a:p>
          <a:p>
            <a:pPr marL="0" indent="0" algn="l" rtl="0">
              <a:buNone/>
            </a:pPr>
            <a:endParaRPr lang="en-US" b="1" dirty="0" smtClean="0">
              <a:solidFill>
                <a:srgbClr val="FF0000"/>
              </a:solidFill>
            </a:endParaRPr>
          </a:p>
          <a:p>
            <a:pPr marL="0" indent="0" algn="l" rtl="0">
              <a:buNone/>
            </a:pPr>
            <a:endParaRPr lang="ar-SA" dirty="0">
              <a:solidFill>
                <a:srgbClr val="FF0000"/>
              </a:solidFill>
            </a:endParaRPr>
          </a:p>
        </p:txBody>
      </p:sp>
      <p:sp>
        <p:nvSpPr>
          <p:cNvPr id="2" name="Rectangle 1"/>
          <p:cNvSpPr/>
          <p:nvPr/>
        </p:nvSpPr>
        <p:spPr>
          <a:xfrm>
            <a:off x="296190" y="5597951"/>
            <a:ext cx="6231771" cy="584775"/>
          </a:xfrm>
          <a:prstGeom prst="rect">
            <a:avLst/>
          </a:prstGeom>
        </p:spPr>
        <p:txBody>
          <a:bodyPr wrap="none">
            <a:spAutoFit/>
          </a:bodyPr>
          <a:lstStyle/>
          <a:p>
            <a:pPr algn="l" rtl="0"/>
            <a:r>
              <a:rPr lang="en-US" sz="3200" b="1" dirty="0">
                <a:solidFill>
                  <a:srgbClr val="FF0000"/>
                </a:solidFill>
              </a:rPr>
              <a:t>3. healthy school food environment</a:t>
            </a:r>
            <a:endParaRPr lang="en-US" sz="3200" dirty="0">
              <a:solidFill>
                <a:srgbClr val="FF0000"/>
              </a:solidFill>
            </a:endParaRPr>
          </a:p>
        </p:txBody>
      </p:sp>
      <p:pic>
        <p:nvPicPr>
          <p:cNvPr id="3074" name="Picture 2" descr="http://www.campusduniya.com/wp-content/uploads/2012/10/obesity-televisio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868144" y="-52692"/>
            <a:ext cx="3168228" cy="24606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196089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45" y="518"/>
            <a:ext cx="8229600" cy="1143000"/>
          </a:xfrm>
        </p:spPr>
        <p:txBody>
          <a:bodyPr/>
          <a:lstStyle/>
          <a:p>
            <a:r>
              <a:rPr lang="en-US" b="1" dirty="0" smtClean="0">
                <a:solidFill>
                  <a:srgbClr val="FF0000"/>
                </a:solidFill>
              </a:rPr>
              <a:t>Guideline For Schools</a:t>
            </a:r>
            <a:r>
              <a:rPr lang="en-US" b="1" dirty="0">
                <a:solidFill>
                  <a:srgbClr val="FF0000"/>
                </a:solidFill>
              </a:rPr>
              <a:t>: </a:t>
            </a:r>
            <a:endParaRPr lang="ar-SA" dirty="0">
              <a:solidFill>
                <a:srgbClr val="FF0000"/>
              </a:solidFill>
            </a:endParaRPr>
          </a:p>
        </p:txBody>
      </p:sp>
      <p:sp>
        <p:nvSpPr>
          <p:cNvPr id="3" name="Content Placeholder 2"/>
          <p:cNvSpPr>
            <a:spLocks noGrp="1"/>
          </p:cNvSpPr>
          <p:nvPr>
            <p:ph idx="1"/>
          </p:nvPr>
        </p:nvSpPr>
        <p:spPr>
          <a:xfrm>
            <a:off x="324091" y="1052736"/>
            <a:ext cx="8712968" cy="5472608"/>
          </a:xfrm>
        </p:spPr>
        <p:txBody>
          <a:bodyPr>
            <a:normAutofit/>
          </a:bodyPr>
          <a:lstStyle/>
          <a:p>
            <a:pPr marL="0" indent="0" algn="l">
              <a:buNone/>
            </a:pPr>
            <a:r>
              <a:rPr lang="en-US" b="1" dirty="0">
                <a:solidFill>
                  <a:srgbClr val="FF0000"/>
                </a:solidFill>
              </a:rPr>
              <a:t>state of the </a:t>
            </a:r>
            <a:r>
              <a:rPr lang="en-US" b="1" dirty="0" smtClean="0">
                <a:solidFill>
                  <a:srgbClr val="FF0000"/>
                </a:solidFill>
              </a:rPr>
              <a:t>art</a:t>
            </a:r>
          </a:p>
          <a:p>
            <a:pPr marL="0" indent="0" algn="l" rtl="0">
              <a:buNone/>
            </a:pPr>
            <a:r>
              <a:rPr lang="en-US" sz="2800" dirty="0" smtClean="0">
                <a:solidFill>
                  <a:srgbClr val="FFC000"/>
                </a:solidFill>
              </a:rPr>
              <a:t>In </a:t>
            </a:r>
            <a:r>
              <a:rPr lang="en-US" sz="2800" dirty="0">
                <a:solidFill>
                  <a:srgbClr val="FFC000"/>
                </a:solidFill>
              </a:rPr>
              <a:t>the school environment, classroom lessons alone are </a:t>
            </a:r>
            <a:r>
              <a:rPr lang="en-US" sz="2800" dirty="0">
                <a:solidFill>
                  <a:srgbClr val="FF0000"/>
                </a:solidFill>
              </a:rPr>
              <a:t>not</a:t>
            </a:r>
            <a:r>
              <a:rPr lang="en-US" sz="2800" dirty="0">
                <a:solidFill>
                  <a:srgbClr val="FFC000"/>
                </a:solidFill>
              </a:rPr>
              <a:t> enough to lead to </a:t>
            </a:r>
            <a:r>
              <a:rPr lang="en-US" sz="2800" dirty="0">
                <a:solidFill>
                  <a:srgbClr val="FF0000"/>
                </a:solidFill>
              </a:rPr>
              <a:t>lasting changes </a:t>
            </a:r>
            <a:r>
              <a:rPr lang="en-US" sz="2800" dirty="0">
                <a:solidFill>
                  <a:srgbClr val="FFC000"/>
                </a:solidFill>
              </a:rPr>
              <a:t>in students' eating behaviors.</a:t>
            </a:r>
          </a:p>
          <a:p>
            <a:pPr marL="0" indent="0" algn="l" rtl="0">
              <a:buNone/>
            </a:pPr>
            <a:r>
              <a:rPr lang="en-US" sz="2800" dirty="0">
                <a:solidFill>
                  <a:srgbClr val="FFC000"/>
                </a:solidFill>
              </a:rPr>
              <a:t>Students also need </a:t>
            </a:r>
            <a:r>
              <a:rPr lang="en-US" sz="2800" dirty="0">
                <a:solidFill>
                  <a:srgbClr val="FF0000"/>
                </a:solidFill>
              </a:rPr>
              <a:t>access</a:t>
            </a:r>
            <a:r>
              <a:rPr lang="en-US" sz="2800" dirty="0">
                <a:solidFill>
                  <a:srgbClr val="FFC000"/>
                </a:solidFill>
              </a:rPr>
              <a:t> to healthy food and the </a:t>
            </a:r>
            <a:r>
              <a:rPr lang="en-US" sz="2800" dirty="0">
                <a:solidFill>
                  <a:srgbClr val="FF0000"/>
                </a:solidFill>
              </a:rPr>
              <a:t>support</a:t>
            </a:r>
            <a:r>
              <a:rPr lang="en-US" sz="2800" dirty="0">
                <a:solidFill>
                  <a:srgbClr val="FFC000"/>
                </a:solidFill>
              </a:rPr>
              <a:t> of the </a:t>
            </a:r>
            <a:r>
              <a:rPr lang="en-US" sz="2800" dirty="0" smtClean="0">
                <a:solidFill>
                  <a:srgbClr val="FFC000"/>
                </a:solidFill>
              </a:rPr>
              <a:t>people </a:t>
            </a:r>
            <a:r>
              <a:rPr lang="en-US" sz="2800" dirty="0">
                <a:solidFill>
                  <a:srgbClr val="FFC000"/>
                </a:solidFill>
              </a:rPr>
              <a:t>around them.</a:t>
            </a:r>
          </a:p>
          <a:p>
            <a:pPr marL="0" indent="0" algn="l" rtl="0">
              <a:buNone/>
            </a:pPr>
            <a:r>
              <a:rPr lang="en-US" sz="2800" dirty="0">
                <a:solidFill>
                  <a:srgbClr val="FFC000"/>
                </a:solidFill>
              </a:rPr>
              <a:t>Students receive a strong consistent message when healthy eating is promoted through coordinated school health. </a:t>
            </a:r>
            <a:endParaRPr lang="ar-SA" dirty="0"/>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60399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noAutofit/>
          </a:bodyPr>
          <a:lstStyle/>
          <a:p>
            <a:pPr algn="l"/>
            <a:r>
              <a:rPr lang="en-US" sz="2800" dirty="0" smtClean="0">
                <a:solidFill>
                  <a:srgbClr val="FFC000"/>
                </a:solidFill>
              </a:rPr>
              <a:t>The centers of disease control and prevention (CDC) guideline provide recommendation on seven aspects of school health efforts to promote healthy eating</a:t>
            </a:r>
            <a:r>
              <a:rPr lang="en-US" sz="3200" dirty="0" smtClean="0">
                <a:solidFill>
                  <a:srgbClr val="FFC000"/>
                </a:solidFill>
              </a:rPr>
              <a:t>.</a:t>
            </a:r>
            <a:r>
              <a:rPr lang="en-US" sz="3600" dirty="0" smtClean="0">
                <a:solidFill>
                  <a:srgbClr val="FFC000"/>
                </a:solidFill>
              </a:rPr>
              <a:t/>
            </a:r>
            <a:br>
              <a:rPr lang="en-US" sz="3600" dirty="0" smtClean="0">
                <a:solidFill>
                  <a:srgbClr val="FFC000"/>
                </a:solidFill>
              </a:rPr>
            </a:br>
            <a:endParaRPr lang="ar-SA" sz="3200" dirty="0"/>
          </a:p>
        </p:txBody>
      </p:sp>
      <p:sp>
        <p:nvSpPr>
          <p:cNvPr id="4" name="TextBox 3"/>
          <p:cNvSpPr txBox="1"/>
          <p:nvPr/>
        </p:nvSpPr>
        <p:spPr>
          <a:xfrm>
            <a:off x="539552" y="1916832"/>
            <a:ext cx="5976664" cy="3539430"/>
          </a:xfrm>
          <a:prstGeom prst="rect">
            <a:avLst/>
          </a:prstGeom>
          <a:noFill/>
        </p:spPr>
        <p:txBody>
          <a:bodyPr wrap="square" rtlCol="1">
            <a:spAutoFit/>
          </a:bodyPr>
          <a:lstStyle/>
          <a:p>
            <a:pPr marL="285750" indent="-285750" algn="l" rtl="0">
              <a:buClr>
                <a:srgbClr val="FF0000"/>
              </a:buClr>
              <a:buFont typeface="Wingdings" pitchFamily="2" charset="2"/>
              <a:buChar char="v"/>
            </a:pPr>
            <a:r>
              <a:rPr lang="en-US" sz="2800" dirty="0" smtClean="0">
                <a:solidFill>
                  <a:srgbClr val="FFC000"/>
                </a:solidFill>
              </a:rPr>
              <a:t>Policy</a:t>
            </a:r>
          </a:p>
          <a:p>
            <a:pPr marL="285750" indent="-285750" algn="l" rtl="0">
              <a:buClr>
                <a:srgbClr val="FF0000"/>
              </a:buClr>
              <a:buFont typeface="Wingdings" pitchFamily="2" charset="2"/>
              <a:buChar char="v"/>
            </a:pPr>
            <a:r>
              <a:rPr lang="en-US" sz="2800" dirty="0" smtClean="0">
                <a:solidFill>
                  <a:srgbClr val="FFC000"/>
                </a:solidFill>
              </a:rPr>
              <a:t>Curriculum</a:t>
            </a:r>
          </a:p>
          <a:p>
            <a:pPr marL="285750" indent="-285750" algn="l" rtl="0">
              <a:buClr>
                <a:srgbClr val="FF0000"/>
              </a:buClr>
              <a:buFont typeface="Wingdings" pitchFamily="2" charset="2"/>
              <a:buChar char="v"/>
            </a:pPr>
            <a:r>
              <a:rPr lang="en-US" sz="2800" dirty="0" smtClean="0">
                <a:solidFill>
                  <a:srgbClr val="FFC000"/>
                </a:solidFill>
              </a:rPr>
              <a:t>Instructions</a:t>
            </a:r>
          </a:p>
          <a:p>
            <a:pPr marL="285750" indent="-285750" algn="l" rtl="0">
              <a:buClr>
                <a:srgbClr val="FF0000"/>
              </a:buClr>
              <a:buFont typeface="Wingdings" pitchFamily="2" charset="2"/>
              <a:buChar char="v"/>
            </a:pPr>
            <a:r>
              <a:rPr lang="en-US" sz="2800" dirty="0" smtClean="0">
                <a:solidFill>
                  <a:srgbClr val="FFC000"/>
                </a:solidFill>
              </a:rPr>
              <a:t>Program </a:t>
            </a:r>
            <a:r>
              <a:rPr lang="en-US" sz="2800" dirty="0">
                <a:solidFill>
                  <a:srgbClr val="FFC000"/>
                </a:solidFill>
              </a:rPr>
              <a:t>c</a:t>
            </a:r>
            <a:r>
              <a:rPr lang="en-US" sz="2800" dirty="0" smtClean="0">
                <a:solidFill>
                  <a:srgbClr val="FFC000"/>
                </a:solidFill>
              </a:rPr>
              <a:t>oordination</a:t>
            </a:r>
          </a:p>
          <a:p>
            <a:pPr marL="285750" indent="-285750" algn="l" rtl="0">
              <a:buClr>
                <a:srgbClr val="FF0000"/>
              </a:buClr>
              <a:buFont typeface="Wingdings" pitchFamily="2" charset="2"/>
              <a:buChar char="v"/>
            </a:pPr>
            <a:r>
              <a:rPr lang="en-US" sz="2800" dirty="0" smtClean="0">
                <a:solidFill>
                  <a:srgbClr val="FFC000"/>
                </a:solidFill>
              </a:rPr>
              <a:t>Staff training</a:t>
            </a:r>
          </a:p>
          <a:p>
            <a:pPr marL="285750" indent="-285750" algn="l" rtl="0">
              <a:buClr>
                <a:srgbClr val="FF0000"/>
              </a:buClr>
              <a:buFont typeface="Wingdings" pitchFamily="2" charset="2"/>
              <a:buChar char="v"/>
            </a:pPr>
            <a:r>
              <a:rPr lang="en-US" sz="2800" dirty="0" smtClean="0">
                <a:solidFill>
                  <a:srgbClr val="FFC000"/>
                </a:solidFill>
              </a:rPr>
              <a:t>Family and community involvement</a:t>
            </a:r>
          </a:p>
          <a:p>
            <a:pPr marL="285750" indent="-285750" algn="l" rtl="0">
              <a:buClr>
                <a:srgbClr val="FF0000"/>
              </a:buClr>
              <a:buFont typeface="Wingdings" pitchFamily="2" charset="2"/>
              <a:buChar char="v"/>
            </a:pPr>
            <a:r>
              <a:rPr lang="en-US" sz="2800" dirty="0" smtClean="0">
                <a:solidFill>
                  <a:srgbClr val="FFC000"/>
                </a:solidFill>
              </a:rPr>
              <a:t>evaluation</a:t>
            </a:r>
          </a:p>
          <a:p>
            <a:pPr marL="285750" indent="-285750" algn="l" rtl="0">
              <a:buFont typeface="Wingdings" pitchFamily="2" charset="2"/>
              <a:buChar char="v"/>
            </a:pPr>
            <a:endParaRPr lang="ar-SA" sz="2800" dirty="0"/>
          </a:p>
        </p:txBody>
      </p:sp>
      <p:pic>
        <p:nvPicPr>
          <p:cNvPr id="6"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425382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fontScale="90000"/>
          </a:bodyPr>
          <a:lstStyle/>
          <a:p>
            <a:r>
              <a:rPr lang="en-US" b="1" dirty="0">
                <a:solidFill>
                  <a:srgbClr val="FF0000"/>
                </a:solidFill>
              </a:rPr>
              <a:t>Guideline for classroom applications</a:t>
            </a:r>
            <a:r>
              <a:rPr lang="en-US" dirty="0">
                <a:solidFill>
                  <a:srgbClr val="FF0000"/>
                </a:solidFill>
              </a:rPr>
              <a:t>: </a:t>
            </a:r>
            <a:endParaRPr lang="ar-SA" dirty="0">
              <a:solidFill>
                <a:srgbClr val="FF0000"/>
              </a:solidFill>
            </a:endParaRPr>
          </a:p>
        </p:txBody>
      </p:sp>
      <p:sp>
        <p:nvSpPr>
          <p:cNvPr id="3" name="Content Placeholder 2"/>
          <p:cNvSpPr>
            <a:spLocks noGrp="1"/>
          </p:cNvSpPr>
          <p:nvPr>
            <p:ph idx="1"/>
          </p:nvPr>
        </p:nvSpPr>
        <p:spPr>
          <a:xfrm>
            <a:off x="457200" y="1124744"/>
            <a:ext cx="8229600" cy="5733256"/>
          </a:xfrm>
        </p:spPr>
        <p:txBody>
          <a:bodyPr>
            <a:normAutofit/>
          </a:bodyPr>
          <a:lstStyle/>
          <a:p>
            <a:pPr marL="514350" indent="-514350" algn="l" rtl="0">
              <a:buFont typeface="+mj-lt"/>
              <a:buAutoNum type="arabicPeriod"/>
            </a:pPr>
            <a:r>
              <a:rPr lang="en-US" b="1" dirty="0">
                <a:solidFill>
                  <a:srgbClr val="FF0000"/>
                </a:solidFill>
              </a:rPr>
              <a:t>Important background for k-8 teachers</a:t>
            </a:r>
            <a:endParaRPr lang="en-US" dirty="0">
              <a:solidFill>
                <a:srgbClr val="FF0000"/>
              </a:solidFill>
            </a:endParaRPr>
          </a:p>
          <a:p>
            <a:pPr marL="0" indent="0" algn="l">
              <a:buNone/>
            </a:pPr>
            <a:r>
              <a:rPr lang="en-US" sz="2600" b="1" dirty="0" smtClean="0">
                <a:solidFill>
                  <a:srgbClr val="FF0000"/>
                </a:solidFill>
              </a:rPr>
              <a:t> (Key </a:t>
            </a:r>
            <a:r>
              <a:rPr lang="en-US" sz="2600" b="1" dirty="0">
                <a:solidFill>
                  <a:srgbClr val="FF0000"/>
                </a:solidFill>
              </a:rPr>
              <a:t>resources for </a:t>
            </a:r>
            <a:r>
              <a:rPr lang="en-US" sz="2600" b="1" dirty="0" smtClean="0">
                <a:solidFill>
                  <a:srgbClr val="FF0000"/>
                </a:solidFill>
              </a:rPr>
              <a:t>teachers):</a:t>
            </a:r>
            <a:endParaRPr lang="en-US" sz="2600" dirty="0">
              <a:solidFill>
                <a:srgbClr val="FF0000"/>
              </a:solidFill>
            </a:endParaRPr>
          </a:p>
          <a:p>
            <a:pPr marL="0" indent="0" algn="l" rtl="0">
              <a:buNone/>
            </a:pPr>
            <a:r>
              <a:rPr lang="en-US" b="1" dirty="0" smtClean="0">
                <a:solidFill>
                  <a:srgbClr val="92D050"/>
                </a:solidFill>
              </a:rPr>
              <a:t>Dietary </a:t>
            </a:r>
            <a:r>
              <a:rPr lang="en-US" b="1" dirty="0">
                <a:solidFill>
                  <a:srgbClr val="92D050"/>
                </a:solidFill>
              </a:rPr>
              <a:t>guideline for Americans 2010 </a:t>
            </a:r>
            <a:endParaRPr lang="en-US" b="1" dirty="0" smtClean="0">
              <a:solidFill>
                <a:srgbClr val="92D050"/>
              </a:solidFill>
            </a:endParaRPr>
          </a:p>
          <a:p>
            <a:pPr marL="0" indent="0" algn="l" rtl="0">
              <a:buNone/>
            </a:pPr>
            <a:r>
              <a:rPr lang="en-US" sz="2800" dirty="0" smtClean="0">
                <a:solidFill>
                  <a:srgbClr val="FFC000"/>
                </a:solidFill>
              </a:rPr>
              <a:t>The </a:t>
            </a:r>
            <a:r>
              <a:rPr lang="en-US" sz="2800" dirty="0">
                <a:solidFill>
                  <a:srgbClr val="FFC000"/>
                </a:solidFill>
              </a:rPr>
              <a:t>DGAs recommendation encompass two overarching concepts</a:t>
            </a:r>
            <a:r>
              <a:rPr lang="en-US" sz="2800" dirty="0" smtClean="0">
                <a:solidFill>
                  <a:srgbClr val="92D050"/>
                </a:solidFill>
              </a:rPr>
              <a:t>:</a:t>
            </a:r>
            <a:endParaRPr lang="en-US" sz="2800" dirty="0">
              <a:solidFill>
                <a:srgbClr val="FFC000"/>
              </a:solidFill>
            </a:endParaRPr>
          </a:p>
          <a:p>
            <a:pPr lvl="0" algn="l" rtl="0">
              <a:buClr>
                <a:srgbClr val="92D050"/>
              </a:buClr>
              <a:buFont typeface="Wingdings" pitchFamily="2" charset="2"/>
              <a:buChar char="v"/>
            </a:pPr>
            <a:r>
              <a:rPr lang="en-US" sz="2800" dirty="0">
                <a:solidFill>
                  <a:srgbClr val="FFC000"/>
                </a:solidFill>
              </a:rPr>
              <a:t>Maintain calorie balance over time to achieve and sustain a healthy weight</a:t>
            </a:r>
          </a:p>
          <a:p>
            <a:pPr lvl="0" algn="l" rtl="0">
              <a:buClr>
                <a:srgbClr val="92D050"/>
              </a:buClr>
              <a:buFont typeface="Wingdings" pitchFamily="2" charset="2"/>
              <a:buChar char="v"/>
            </a:pPr>
            <a:r>
              <a:rPr lang="en-US" sz="2800" dirty="0">
                <a:solidFill>
                  <a:srgbClr val="FFC000"/>
                </a:solidFill>
              </a:rPr>
              <a:t>Focus on consuming nutrient-dense foods and </a:t>
            </a:r>
            <a:r>
              <a:rPr lang="en-US" sz="2800" dirty="0" smtClean="0">
                <a:solidFill>
                  <a:srgbClr val="FFC000"/>
                </a:solidFill>
              </a:rPr>
              <a:t>beverage</a:t>
            </a:r>
          </a:p>
          <a:p>
            <a:pPr marL="0" lvl="0" indent="0" algn="l" rtl="0">
              <a:buClr>
                <a:srgbClr val="92D050"/>
              </a:buClr>
              <a:buNone/>
            </a:pPr>
            <a:endParaRPr lang="en-US" dirty="0">
              <a:solidFill>
                <a:srgbClr val="FFC000"/>
              </a:solidFill>
            </a:endParaRPr>
          </a:p>
          <a:p>
            <a:pPr marL="0" indent="0" algn="l">
              <a:buNone/>
            </a:pPr>
            <a:endParaRPr lang="ar-SA" dirty="0"/>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794462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lstStyle/>
          <a:p>
            <a:r>
              <a:rPr lang="en-US" dirty="0" err="1" smtClean="0">
                <a:solidFill>
                  <a:srgbClr val="FF0000"/>
                </a:solidFill>
              </a:rPr>
              <a:t>Cont</a:t>
            </a:r>
            <a:r>
              <a:rPr lang="en-US" dirty="0" smtClean="0">
                <a:solidFill>
                  <a:srgbClr val="FF0000"/>
                </a:solidFill>
              </a:rPr>
              <a:t>…</a:t>
            </a:r>
            <a:endParaRPr lang="ar-SA" dirty="0">
              <a:solidFill>
                <a:srgbClr val="FF0000"/>
              </a:solidFill>
            </a:endParaRPr>
          </a:p>
        </p:txBody>
      </p:sp>
      <p:sp>
        <p:nvSpPr>
          <p:cNvPr id="3" name="Content Placeholder 2"/>
          <p:cNvSpPr>
            <a:spLocks noGrp="1"/>
          </p:cNvSpPr>
          <p:nvPr>
            <p:ph idx="1"/>
          </p:nvPr>
        </p:nvSpPr>
        <p:spPr>
          <a:xfrm>
            <a:off x="251520" y="1412776"/>
            <a:ext cx="4680520" cy="5877272"/>
          </a:xfrm>
        </p:spPr>
        <p:txBody>
          <a:bodyPr>
            <a:normAutofit/>
          </a:bodyPr>
          <a:lstStyle/>
          <a:p>
            <a:pPr marL="0" indent="0" algn="l" rtl="0">
              <a:buNone/>
            </a:pPr>
            <a:r>
              <a:rPr lang="en-US" sz="3300" b="1" dirty="0" smtClean="0">
                <a:solidFill>
                  <a:srgbClr val="92D050"/>
                </a:solidFill>
              </a:rPr>
              <a:t>My </a:t>
            </a:r>
            <a:r>
              <a:rPr lang="en-US" sz="3300" b="1" dirty="0">
                <a:solidFill>
                  <a:srgbClr val="92D050"/>
                </a:solidFill>
              </a:rPr>
              <a:t>plate food guidance system</a:t>
            </a:r>
            <a:r>
              <a:rPr lang="en-US" sz="3300" b="1" dirty="0" smtClean="0">
                <a:solidFill>
                  <a:srgbClr val="92D050"/>
                </a:solidFill>
              </a:rPr>
              <a:t>:</a:t>
            </a:r>
          </a:p>
          <a:p>
            <a:pPr marL="0" indent="0" algn="l" rtl="0">
              <a:buNone/>
            </a:pPr>
            <a:r>
              <a:rPr lang="en-US" sz="2800" dirty="0">
                <a:solidFill>
                  <a:srgbClr val="FFC000"/>
                </a:solidFill>
              </a:rPr>
              <a:t>My plate illustrates the five food groups, using the familiar mealtime visual of a place setting. My plate replace the food pyramid.</a:t>
            </a:r>
          </a:p>
          <a:p>
            <a:pPr marL="0" indent="0" algn="l" rtl="0">
              <a:buNone/>
            </a:pPr>
            <a:r>
              <a:rPr lang="en-US" dirty="0" smtClean="0">
                <a:hlinkClick r:id="rId2"/>
              </a:rPr>
              <a:t>www.choosemyplate.gov</a:t>
            </a:r>
            <a:endParaRPr lang="en-US" dirty="0">
              <a:solidFill>
                <a:srgbClr val="92D050"/>
              </a:solidFill>
            </a:endParaRPr>
          </a:p>
          <a:p>
            <a:pPr marL="0" indent="0" algn="l" rtl="0">
              <a:buNone/>
            </a:pPr>
            <a:endParaRPr lang="ar-SA" dirty="0"/>
          </a:p>
        </p:txBody>
      </p:sp>
      <p:pic>
        <p:nvPicPr>
          <p:cNvPr id="4098" name="Picture 2" descr="http://www.soulfoodtherapy.com/HLIC/f7efd371100ca71c2dda741be468a46b.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20591" y="1556792"/>
            <a:ext cx="3855021" cy="385502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58096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09"/>
            <a:ext cx="8229600" cy="1143000"/>
          </a:xfrm>
        </p:spPr>
        <p:txBody>
          <a:bodyPr/>
          <a:lstStyle/>
          <a:p>
            <a:r>
              <a:rPr lang="en-US" dirty="0" err="1" smtClean="0">
                <a:solidFill>
                  <a:srgbClr val="FF0000"/>
                </a:solidFill>
              </a:rPr>
              <a:t>Cont</a:t>
            </a:r>
            <a:r>
              <a:rPr lang="en-US" dirty="0" smtClean="0">
                <a:solidFill>
                  <a:srgbClr val="FF0000"/>
                </a:solidFill>
              </a:rPr>
              <a:t>…</a:t>
            </a:r>
            <a:endParaRPr lang="ar-SA" dirty="0">
              <a:solidFill>
                <a:srgbClr val="FF0000"/>
              </a:solidFill>
            </a:endParaRPr>
          </a:p>
        </p:txBody>
      </p:sp>
      <p:sp>
        <p:nvSpPr>
          <p:cNvPr id="3" name="Content Placeholder 2"/>
          <p:cNvSpPr>
            <a:spLocks noGrp="1"/>
          </p:cNvSpPr>
          <p:nvPr>
            <p:ph idx="1"/>
          </p:nvPr>
        </p:nvSpPr>
        <p:spPr>
          <a:xfrm>
            <a:off x="12959" y="908720"/>
            <a:ext cx="8229600" cy="1296144"/>
          </a:xfrm>
        </p:spPr>
        <p:txBody>
          <a:bodyPr>
            <a:normAutofit/>
          </a:bodyPr>
          <a:lstStyle/>
          <a:p>
            <a:pPr marL="0" indent="0" algn="l">
              <a:buNone/>
            </a:pPr>
            <a:r>
              <a:rPr lang="en-US" b="1" dirty="0">
                <a:solidFill>
                  <a:srgbClr val="92D050"/>
                </a:solidFill>
              </a:rPr>
              <a:t>Food labeling and nutrition</a:t>
            </a:r>
            <a:r>
              <a:rPr lang="en-US" b="1" dirty="0" smtClean="0">
                <a:solidFill>
                  <a:srgbClr val="92D050"/>
                </a:solidFill>
              </a:rPr>
              <a:t>:</a:t>
            </a:r>
          </a:p>
          <a:p>
            <a:pPr marL="0" indent="0" algn="l">
              <a:buNone/>
            </a:pPr>
            <a:r>
              <a:rPr lang="en-US" b="1" dirty="0" smtClean="0"/>
              <a:t> </a:t>
            </a:r>
            <a:endParaRPr lang="ar-SA" dirty="0"/>
          </a:p>
        </p:txBody>
      </p:sp>
      <p:pic>
        <p:nvPicPr>
          <p:cNvPr id="5122" name="Picture 2" descr="http://upload.wikimedia.org/wikipedia/commons/thumb/7/75/US_Nutritional_Fact_Label_2.svg/400px-US_Nutritional_Fact_Label_2.svg.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98552" y="1124744"/>
            <a:ext cx="5682208" cy="558276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873625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dirty="0" err="1" smtClean="0">
                <a:solidFill>
                  <a:srgbClr val="FF0000"/>
                </a:solidFill>
              </a:rPr>
              <a:t>Cont</a:t>
            </a:r>
            <a:r>
              <a:rPr lang="en-US" dirty="0" smtClean="0">
                <a:solidFill>
                  <a:srgbClr val="FF0000"/>
                </a:solidFill>
              </a:rPr>
              <a:t>…</a:t>
            </a:r>
            <a:endParaRPr lang="ar-SA" dirty="0">
              <a:solidFill>
                <a:srgbClr val="FF0000"/>
              </a:solidFill>
            </a:endParaRPr>
          </a:p>
        </p:txBody>
      </p:sp>
      <p:sp>
        <p:nvSpPr>
          <p:cNvPr id="3" name="Content Placeholder 2"/>
          <p:cNvSpPr>
            <a:spLocks noGrp="1"/>
          </p:cNvSpPr>
          <p:nvPr>
            <p:ph idx="1"/>
          </p:nvPr>
        </p:nvSpPr>
        <p:spPr>
          <a:xfrm>
            <a:off x="467544" y="980728"/>
            <a:ext cx="8229600" cy="4525963"/>
          </a:xfrm>
        </p:spPr>
        <p:txBody>
          <a:bodyPr>
            <a:normAutofit fontScale="92500" lnSpcReduction="20000"/>
          </a:bodyPr>
          <a:lstStyle/>
          <a:p>
            <a:pPr marL="0" indent="0" algn="l">
              <a:buNone/>
            </a:pPr>
            <a:r>
              <a:rPr lang="en-US" b="1" dirty="0">
                <a:solidFill>
                  <a:srgbClr val="92D050"/>
                </a:solidFill>
              </a:rPr>
              <a:t>School strategies to promote healthy eating: </a:t>
            </a:r>
            <a:endParaRPr lang="en-US" dirty="0">
              <a:solidFill>
                <a:srgbClr val="92D050"/>
              </a:solidFill>
            </a:endParaRPr>
          </a:p>
          <a:p>
            <a:pPr marL="0" indent="0" algn="l" rtl="0">
              <a:buNone/>
            </a:pPr>
            <a:r>
              <a:rPr lang="en-US" dirty="0" smtClean="0">
                <a:solidFill>
                  <a:srgbClr val="FFC000"/>
                </a:solidFill>
              </a:rPr>
              <a:t>Interventions that promote healthy changes in eating behaviors need to target three interacting spheres of influence:</a:t>
            </a:r>
          </a:p>
          <a:p>
            <a:pPr marL="0" lvl="0" indent="0" algn="l" rtl="0">
              <a:buNone/>
            </a:pPr>
            <a:r>
              <a:rPr lang="en-US" dirty="0" smtClean="0">
                <a:solidFill>
                  <a:srgbClr val="92D050"/>
                </a:solidFill>
              </a:rPr>
              <a:t>Environment, </a:t>
            </a:r>
            <a:r>
              <a:rPr lang="en-US" dirty="0" smtClean="0">
                <a:solidFill>
                  <a:srgbClr val="FFC000"/>
                </a:solidFill>
              </a:rPr>
              <a:t>which influences the likelihood that healthy eating behaviors will be adopted through social norms, influential role model, cues to action, reinforcements, and opportunities to action.</a:t>
            </a:r>
          </a:p>
          <a:p>
            <a:pPr marL="0" lvl="0" indent="0" algn="l" rtl="0">
              <a:buNone/>
            </a:pPr>
            <a:r>
              <a:rPr lang="en-US" dirty="0" smtClean="0">
                <a:solidFill>
                  <a:srgbClr val="92D050"/>
                </a:solidFill>
              </a:rPr>
              <a:t>Personal characteristics </a:t>
            </a:r>
            <a:r>
              <a:rPr lang="en-US" dirty="0" smtClean="0">
                <a:solidFill>
                  <a:srgbClr val="FFC000"/>
                </a:solidFill>
              </a:rPr>
              <a:t>(knowledge, beliefs, attitudes, self-efficacy…)</a:t>
            </a:r>
          </a:p>
          <a:p>
            <a:pPr marL="0" lvl="0" indent="0" algn="l" rtl="0">
              <a:buNone/>
            </a:pPr>
            <a:r>
              <a:rPr lang="en-US" dirty="0" smtClean="0">
                <a:solidFill>
                  <a:srgbClr val="92D050"/>
                </a:solidFill>
              </a:rPr>
              <a:t>Behavioral skills and experience.</a:t>
            </a:r>
          </a:p>
          <a:p>
            <a:pPr marL="0" indent="0" algn="l">
              <a:buNone/>
            </a:pPr>
            <a:endParaRPr lang="ar-SA" dirty="0">
              <a:solidFill>
                <a:srgbClr val="92D050"/>
              </a:solidFill>
            </a:endParaRPr>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475710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04664"/>
            <a:ext cx="8229600" cy="4525963"/>
          </a:xfrm>
        </p:spPr>
        <p:txBody>
          <a:bodyPr/>
          <a:lstStyle/>
          <a:p>
            <a:pPr marL="0" indent="0" algn="l">
              <a:buNone/>
            </a:pPr>
            <a:r>
              <a:rPr lang="en-US" b="1" dirty="0" smtClean="0">
                <a:solidFill>
                  <a:srgbClr val="FF0000"/>
                </a:solidFill>
              </a:rPr>
              <a:t>2. Recommendations </a:t>
            </a:r>
            <a:r>
              <a:rPr lang="en-US" b="1" dirty="0">
                <a:solidFill>
                  <a:srgbClr val="FF0000"/>
                </a:solidFill>
              </a:rPr>
              <a:t>for concepts and practice:</a:t>
            </a:r>
            <a:endParaRPr lang="en-US" dirty="0">
              <a:solidFill>
                <a:srgbClr val="FF0000"/>
              </a:solidFill>
            </a:endParaRPr>
          </a:p>
          <a:p>
            <a:pPr marL="0" indent="0" algn="l" rtl="0">
              <a:buNone/>
            </a:pPr>
            <a:r>
              <a:rPr lang="en-US" sz="2800" b="1" dirty="0">
                <a:solidFill>
                  <a:srgbClr val="92D050"/>
                </a:solidFill>
              </a:rPr>
              <a:t>Healthy behavior outcomes:</a:t>
            </a:r>
            <a:endParaRPr lang="en-US" sz="2800" dirty="0">
              <a:solidFill>
                <a:srgbClr val="92D050"/>
              </a:solidFill>
            </a:endParaRPr>
          </a:p>
          <a:p>
            <a:pPr marL="0" indent="0" algn="l" rtl="0">
              <a:buNone/>
            </a:pPr>
            <a:r>
              <a:rPr lang="en-US" sz="2800" b="1" dirty="0">
                <a:solidFill>
                  <a:srgbClr val="FFC000"/>
                </a:solidFill>
              </a:rPr>
              <a:t>Toolbox 6.4 </a:t>
            </a:r>
            <a:r>
              <a:rPr lang="en-US" sz="2800" dirty="0">
                <a:solidFill>
                  <a:srgbClr val="FFC000"/>
                </a:solidFill>
              </a:rPr>
              <a:t>helps teachers understand how the learning activities they plan for their students support behavior outcomes.</a:t>
            </a:r>
          </a:p>
          <a:p>
            <a:pPr marL="0" indent="0" algn="l">
              <a:buNone/>
            </a:pPr>
            <a:endParaRPr lang="ar-SA" dirty="0">
              <a:solidFill>
                <a:srgbClr val="FF0000"/>
              </a:solidFill>
            </a:endParaRPr>
          </a:p>
        </p:txBody>
      </p:sp>
      <p:sp>
        <p:nvSpPr>
          <p:cNvPr id="2" name="Rectangle 1"/>
          <p:cNvSpPr/>
          <p:nvPr/>
        </p:nvSpPr>
        <p:spPr>
          <a:xfrm>
            <a:off x="251520" y="2996952"/>
            <a:ext cx="7848872" cy="2677656"/>
          </a:xfrm>
          <a:prstGeom prst="rect">
            <a:avLst/>
          </a:prstGeom>
        </p:spPr>
        <p:txBody>
          <a:bodyPr wrap="square">
            <a:spAutoFit/>
          </a:bodyPr>
          <a:lstStyle/>
          <a:p>
            <a:pPr algn="l" rtl="0"/>
            <a:r>
              <a:rPr lang="en-US" sz="2800" b="1" dirty="0">
                <a:solidFill>
                  <a:srgbClr val="92D050"/>
                </a:solidFill>
              </a:rPr>
              <a:t>Developmentally appropriate knowledge and skill expectations:</a:t>
            </a:r>
            <a:endParaRPr lang="en-US" sz="2800" dirty="0">
              <a:solidFill>
                <a:srgbClr val="92D050"/>
              </a:solidFill>
            </a:endParaRPr>
          </a:p>
          <a:p>
            <a:pPr algn="l" rtl="0"/>
            <a:r>
              <a:rPr lang="en-US" sz="2800" dirty="0">
                <a:solidFill>
                  <a:srgbClr val="FFC000"/>
                </a:solidFill>
              </a:rPr>
              <a:t>Teaching related to healthy eating should be developmentally appropriate and be based on the physical, cognitive, social, emotional, and language characteristics of specific students.</a:t>
            </a:r>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194583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2.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0706" t="3598" r="10997" b="57460"/>
          <a:stretch/>
        </p:blipFill>
        <p:spPr bwMode="auto">
          <a:xfrm>
            <a:off x="179513" y="246741"/>
            <a:ext cx="8868706" cy="60663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73692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Introduction</a:t>
            </a:r>
            <a:endParaRPr lang="ar-SA" dirty="0">
              <a:solidFill>
                <a:srgbClr val="FF0000"/>
              </a:solidFill>
            </a:endParaRPr>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3528" y="5573486"/>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p:txBody>
          <a:bodyPr>
            <a:normAutofit/>
          </a:bodyPr>
          <a:lstStyle/>
          <a:p>
            <a:pPr marL="0" indent="0" algn="l" rtl="0">
              <a:buNone/>
            </a:pPr>
            <a:r>
              <a:rPr lang="en-US" dirty="0">
                <a:solidFill>
                  <a:srgbClr val="FFC000"/>
                </a:solidFill>
              </a:rPr>
              <a:t>Eating and physical activity patterns that are focused on consuming </a:t>
            </a:r>
            <a:r>
              <a:rPr lang="en-US" dirty="0">
                <a:solidFill>
                  <a:srgbClr val="FF0000"/>
                </a:solidFill>
              </a:rPr>
              <a:t>fewer</a:t>
            </a:r>
            <a:r>
              <a:rPr lang="en-US" dirty="0">
                <a:solidFill>
                  <a:srgbClr val="FFC000"/>
                </a:solidFill>
              </a:rPr>
              <a:t> calories, making </a:t>
            </a:r>
            <a:r>
              <a:rPr lang="en-US" dirty="0">
                <a:solidFill>
                  <a:srgbClr val="FF0000"/>
                </a:solidFill>
              </a:rPr>
              <a:t>informed</a:t>
            </a:r>
            <a:r>
              <a:rPr lang="en-US" dirty="0">
                <a:solidFill>
                  <a:srgbClr val="FFC000"/>
                </a:solidFill>
              </a:rPr>
              <a:t> choices, and being physically </a:t>
            </a:r>
            <a:r>
              <a:rPr lang="en-US" dirty="0">
                <a:solidFill>
                  <a:srgbClr val="FF0000"/>
                </a:solidFill>
              </a:rPr>
              <a:t>active</a:t>
            </a:r>
            <a:r>
              <a:rPr lang="en-US" dirty="0">
                <a:solidFill>
                  <a:srgbClr val="FFC000"/>
                </a:solidFill>
              </a:rPr>
              <a:t> can help people attain and maintain a </a:t>
            </a:r>
            <a:r>
              <a:rPr lang="en-US" dirty="0">
                <a:solidFill>
                  <a:srgbClr val="FF0000"/>
                </a:solidFill>
              </a:rPr>
              <a:t>healthy weight</a:t>
            </a:r>
            <a:r>
              <a:rPr lang="en-US" dirty="0">
                <a:solidFill>
                  <a:srgbClr val="FFC000"/>
                </a:solidFill>
              </a:rPr>
              <a:t>, reduce their risk of </a:t>
            </a:r>
            <a:r>
              <a:rPr lang="en-US" dirty="0">
                <a:solidFill>
                  <a:srgbClr val="FF0000"/>
                </a:solidFill>
              </a:rPr>
              <a:t>chronic diseases</a:t>
            </a:r>
            <a:r>
              <a:rPr lang="en-US" dirty="0">
                <a:solidFill>
                  <a:srgbClr val="FFC000"/>
                </a:solidFill>
              </a:rPr>
              <a:t>, and promote </a:t>
            </a:r>
            <a:r>
              <a:rPr lang="en-US" dirty="0">
                <a:solidFill>
                  <a:srgbClr val="FF0000"/>
                </a:solidFill>
              </a:rPr>
              <a:t>overall health</a:t>
            </a:r>
            <a:r>
              <a:rPr lang="en-US" dirty="0">
                <a:solidFill>
                  <a:srgbClr val="FFC000"/>
                </a:solidFill>
              </a:rPr>
              <a:t>.</a:t>
            </a:r>
          </a:p>
          <a:p>
            <a:pPr marL="0" indent="0" algn="l" rtl="0">
              <a:buNone/>
            </a:pPr>
            <a:endParaRPr lang="ar-SA" dirty="0"/>
          </a:p>
        </p:txBody>
      </p:sp>
    </p:spTree>
    <p:extLst>
      <p:ext uri="{BB962C8B-B14F-4D97-AF65-F5344CB8AC3E}">
        <p14:creationId xmlns:p14="http://schemas.microsoft.com/office/powerpoint/2010/main" xmlns="" val="2824409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92696"/>
            <a:ext cx="8229600" cy="1143000"/>
          </a:xfrm>
        </p:spPr>
        <p:txBody>
          <a:bodyPr>
            <a:normAutofit fontScale="90000"/>
          </a:bodyPr>
          <a:lstStyle/>
          <a:p>
            <a:r>
              <a:rPr lang="en-US" b="1" dirty="0" smtClean="0">
                <a:solidFill>
                  <a:srgbClr val="FF0000"/>
                </a:solidFill>
              </a:rPr>
              <a:t>Strategies for learning and assessment:</a:t>
            </a:r>
            <a:r>
              <a:rPr lang="en-US" dirty="0" smtClean="0">
                <a:solidFill>
                  <a:srgbClr val="FF0000"/>
                </a:solidFill>
              </a:rPr>
              <a:t/>
            </a:r>
            <a:br>
              <a:rPr lang="en-US" dirty="0" smtClean="0">
                <a:solidFill>
                  <a:srgbClr val="FF0000"/>
                </a:solidFill>
              </a:rPr>
            </a:br>
            <a:endParaRPr lang="ar-SA" dirty="0">
              <a:solidFill>
                <a:srgbClr val="FF0000"/>
              </a:solidFill>
            </a:endParaRPr>
          </a:p>
        </p:txBody>
      </p:sp>
      <p:pic>
        <p:nvPicPr>
          <p:cNvPr id="7170" name="Picture 2" descr="http://kindergartengs.files.wordpress.com/2007/11/hug-club-clip-art-209.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3159" b="3020"/>
          <a:stretch/>
        </p:blipFill>
        <p:spPr bwMode="auto">
          <a:xfrm>
            <a:off x="1331640" y="3140968"/>
            <a:ext cx="6361559" cy="3381829"/>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1619672" y="1916831"/>
            <a:ext cx="6264696" cy="646331"/>
          </a:xfrm>
          <a:prstGeom prst="rect">
            <a:avLst/>
          </a:prstGeom>
        </p:spPr>
        <p:txBody>
          <a:bodyPr wrap="square">
            <a:spAutoFit/>
          </a:bodyPr>
          <a:lstStyle/>
          <a:p>
            <a:pPr algn="l" rtl="0"/>
            <a:r>
              <a:rPr lang="en-US" dirty="0">
                <a:solidFill>
                  <a:srgbClr val="FF0000"/>
                </a:solidFill>
              </a:rPr>
              <a:t>Examples of standards-based learning and assessment strategies for promoting healthy eating:</a:t>
            </a:r>
          </a:p>
        </p:txBody>
      </p:sp>
    </p:spTree>
    <p:extLst>
      <p:ext uri="{BB962C8B-B14F-4D97-AF65-F5344CB8AC3E}">
        <p14:creationId xmlns:p14="http://schemas.microsoft.com/office/powerpoint/2010/main" xmlns="" val="35600696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4" name="Content Placeholder 2"/>
          <p:cNvSpPr txBox="1">
            <a:spLocks/>
          </p:cNvSpPr>
          <p:nvPr/>
        </p:nvSpPr>
        <p:spPr>
          <a:xfrm>
            <a:off x="395536" y="1844824"/>
            <a:ext cx="8229600" cy="4104456"/>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b="1" dirty="0" smtClean="0">
                <a:solidFill>
                  <a:srgbClr val="FF0000"/>
                </a:solidFill>
              </a:rPr>
              <a:t>NHES 1| core concepts</a:t>
            </a:r>
            <a:endParaRPr lang="en-US" dirty="0" smtClean="0">
              <a:solidFill>
                <a:srgbClr val="FF0000"/>
              </a:solidFill>
            </a:endParaRPr>
          </a:p>
          <a:p>
            <a:pPr marL="0" indent="0" algn="l" rtl="0">
              <a:buFont typeface="Arial" pitchFamily="34" charset="0"/>
              <a:buNone/>
            </a:pPr>
            <a:r>
              <a:rPr lang="en-US" sz="2800" dirty="0" smtClean="0">
                <a:solidFill>
                  <a:schemeClr val="bg1"/>
                </a:solidFill>
              </a:rPr>
              <a:t>Students will comprehend concepts related to health promotion and disease prevention to enhance health.</a:t>
            </a:r>
          </a:p>
          <a:p>
            <a:pPr marL="0" indent="0" algn="l">
              <a:buFont typeface="Arial" pitchFamily="34" charset="0"/>
              <a:buNone/>
            </a:pPr>
            <a:endParaRPr lang="ar-SA" dirty="0">
              <a:solidFill>
                <a:schemeClr val="bg1"/>
              </a:solidFill>
            </a:endParaRPr>
          </a:p>
        </p:txBody>
      </p:sp>
    </p:spTree>
    <p:extLst>
      <p:ext uri="{BB962C8B-B14F-4D97-AF65-F5344CB8AC3E}">
        <p14:creationId xmlns:p14="http://schemas.microsoft.com/office/powerpoint/2010/main" xmlns="" val="18998295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476672"/>
            <a:ext cx="6552728" cy="5976664"/>
          </a:xfrm>
        </p:spPr>
        <p:txBody>
          <a:bodyPr>
            <a:normAutofit/>
          </a:bodyPr>
          <a:lstStyle/>
          <a:p>
            <a:pPr marL="0" indent="0" algn="l" rtl="0">
              <a:buNone/>
            </a:pPr>
            <a:r>
              <a:rPr lang="en-US" b="1" dirty="0">
                <a:solidFill>
                  <a:srgbClr val="FF0000"/>
                </a:solidFill>
              </a:rPr>
              <a:t>Grades </a:t>
            </a:r>
            <a:r>
              <a:rPr lang="en-US" b="1" dirty="0" smtClean="0">
                <a:solidFill>
                  <a:srgbClr val="FF0000"/>
                </a:solidFill>
              </a:rPr>
              <a:t>k-2</a:t>
            </a:r>
          </a:p>
          <a:p>
            <a:pPr marL="0" indent="0" algn="l" rtl="0">
              <a:buNone/>
            </a:pPr>
            <a:endParaRPr lang="en-US" b="1" dirty="0" smtClean="0">
              <a:solidFill>
                <a:srgbClr val="92D050"/>
              </a:solidFill>
            </a:endParaRPr>
          </a:p>
          <a:p>
            <a:pPr marL="0" indent="0" algn="l" rtl="0">
              <a:buNone/>
            </a:pPr>
            <a:r>
              <a:rPr lang="en-US" b="1" dirty="0" err="1" smtClean="0">
                <a:solidFill>
                  <a:srgbClr val="92D050"/>
                </a:solidFill>
              </a:rPr>
              <a:t>SuperKids</a:t>
            </a:r>
            <a:r>
              <a:rPr lang="en-US" b="1" dirty="0">
                <a:solidFill>
                  <a:srgbClr val="92D050"/>
                </a:solidFill>
              </a:rPr>
              <a:t>! </a:t>
            </a:r>
            <a:endParaRPr lang="en-US" dirty="0">
              <a:solidFill>
                <a:srgbClr val="92D050"/>
              </a:solidFill>
            </a:endParaRPr>
          </a:p>
          <a:p>
            <a:pPr marL="0" indent="0" algn="l" rtl="0">
              <a:buNone/>
            </a:pPr>
            <a:r>
              <a:rPr lang="en-US" sz="2800" dirty="0" smtClean="0">
                <a:solidFill>
                  <a:srgbClr val="FFC000"/>
                </a:solidFill>
                <a:hlinkClick r:id="rId2"/>
              </a:rPr>
              <a:t>www.Dole5aDay.com</a:t>
            </a:r>
            <a:r>
              <a:rPr lang="en-US" sz="2800" dirty="0" smtClean="0">
                <a:solidFill>
                  <a:srgbClr val="FFC000"/>
                </a:solidFill>
              </a:rPr>
              <a:t> features </a:t>
            </a:r>
            <a:r>
              <a:rPr lang="en-US" sz="2800" dirty="0">
                <a:solidFill>
                  <a:srgbClr val="FFC000"/>
                </a:solidFill>
              </a:rPr>
              <a:t>super kids heroes, such as Bam-Nana, </a:t>
            </a:r>
            <a:r>
              <a:rPr lang="en-US" sz="2800" dirty="0" err="1">
                <a:solidFill>
                  <a:srgbClr val="FFC000"/>
                </a:solidFill>
              </a:rPr>
              <a:t>Broco</a:t>
            </a:r>
            <a:r>
              <a:rPr lang="en-US" sz="2800" dirty="0">
                <a:solidFill>
                  <a:srgbClr val="FFC000"/>
                </a:solidFill>
              </a:rPr>
              <a:t>, </a:t>
            </a:r>
            <a:r>
              <a:rPr lang="en-US" sz="2800" dirty="0" err="1">
                <a:solidFill>
                  <a:srgbClr val="FFC000"/>
                </a:solidFill>
              </a:rPr>
              <a:t>Bluebrainy</a:t>
            </a:r>
            <a:r>
              <a:rPr lang="en-US" sz="2800" dirty="0">
                <a:solidFill>
                  <a:srgbClr val="FFC000"/>
                </a:solidFill>
              </a:rPr>
              <a:t> and power pine. The site provides a kids Cookbook, nutrition database, super tips and games</a:t>
            </a:r>
            <a:r>
              <a:rPr lang="en-US" dirty="0">
                <a:solidFill>
                  <a:srgbClr val="FFC000"/>
                </a:solidFill>
              </a:rPr>
              <a:t>.</a:t>
            </a:r>
          </a:p>
          <a:p>
            <a:pPr marL="0" indent="0" algn="l">
              <a:buNone/>
            </a:pPr>
            <a:endParaRPr lang="ar-SA" dirty="0"/>
          </a:p>
        </p:txBody>
      </p:sp>
      <p:pic>
        <p:nvPicPr>
          <p:cNvPr id="8194" name="Picture 2" descr="http://image.made-in-china.com/0f0j00DBLEwkvghIoz/Super-Kids-Toy-Manufacture-Co-Ltd-.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68144" y="2830646"/>
            <a:ext cx="3139228" cy="402296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066226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08720"/>
            <a:ext cx="8229600" cy="4525963"/>
          </a:xfrm>
        </p:spPr>
        <p:txBody>
          <a:bodyPr/>
          <a:lstStyle/>
          <a:p>
            <a:pPr marL="0" indent="0" algn="l" rtl="0">
              <a:buNone/>
            </a:pPr>
            <a:r>
              <a:rPr lang="en-US" b="1" dirty="0" smtClean="0">
                <a:solidFill>
                  <a:srgbClr val="92D050"/>
                </a:solidFill>
              </a:rPr>
              <a:t>Assessment:</a:t>
            </a:r>
            <a:endParaRPr lang="en-US" dirty="0" smtClean="0">
              <a:solidFill>
                <a:srgbClr val="92D050"/>
              </a:solidFill>
            </a:endParaRPr>
          </a:p>
          <a:p>
            <a:pPr marL="0" indent="0" algn="l" rtl="0">
              <a:buNone/>
            </a:pPr>
            <a:r>
              <a:rPr lang="en-US" dirty="0" smtClean="0">
                <a:solidFill>
                  <a:srgbClr val="FFC000"/>
                </a:solidFill>
              </a:rPr>
              <a:t>For an assessment task, Students can explore different parts of the site to report on to classmates. </a:t>
            </a:r>
          </a:p>
          <a:p>
            <a:pPr marL="0" indent="0" algn="l" rtl="0">
              <a:buNone/>
            </a:pPr>
            <a:r>
              <a:rPr lang="en-US" dirty="0" smtClean="0">
                <a:solidFill>
                  <a:srgbClr val="FFC000"/>
                </a:solidFill>
              </a:rPr>
              <a:t>For an assessment criteria, students should give accurate information and make connection between nutrition behaviors and health. (</a:t>
            </a:r>
            <a:r>
              <a:rPr lang="en-US" dirty="0" smtClean="0">
                <a:solidFill>
                  <a:srgbClr val="92D050"/>
                </a:solidFill>
              </a:rPr>
              <a:t>construct</a:t>
            </a:r>
            <a:r>
              <a:rPr lang="en-US" dirty="0" smtClean="0">
                <a:solidFill>
                  <a:srgbClr val="FFC000"/>
                </a:solidFill>
              </a:rPr>
              <a:t>: attitude toward health)</a:t>
            </a:r>
          </a:p>
          <a:p>
            <a:endParaRPr lang="ar-SA" dirty="0"/>
          </a:p>
        </p:txBody>
      </p:sp>
    </p:spTree>
    <p:extLst>
      <p:ext uri="{BB962C8B-B14F-4D97-AF65-F5344CB8AC3E}">
        <p14:creationId xmlns:p14="http://schemas.microsoft.com/office/powerpoint/2010/main" xmlns="" val="12031926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2254" y="476672"/>
            <a:ext cx="5112568" cy="6120680"/>
          </a:xfrm>
        </p:spPr>
        <p:txBody>
          <a:bodyPr>
            <a:normAutofit fontScale="85000" lnSpcReduction="20000"/>
          </a:bodyPr>
          <a:lstStyle/>
          <a:p>
            <a:pPr marL="0" indent="0" algn="l" rtl="0">
              <a:buNone/>
            </a:pPr>
            <a:r>
              <a:rPr lang="en-US" b="1" dirty="0">
                <a:solidFill>
                  <a:srgbClr val="FF0000"/>
                </a:solidFill>
              </a:rPr>
              <a:t>Grade </a:t>
            </a:r>
            <a:r>
              <a:rPr lang="en-US" b="1" dirty="0" smtClean="0">
                <a:solidFill>
                  <a:srgbClr val="FF0000"/>
                </a:solidFill>
              </a:rPr>
              <a:t>3-5</a:t>
            </a:r>
          </a:p>
          <a:p>
            <a:pPr marL="0" indent="0" algn="l" rtl="0">
              <a:buNone/>
            </a:pPr>
            <a:endParaRPr lang="en-US" dirty="0">
              <a:solidFill>
                <a:srgbClr val="FF0000"/>
              </a:solidFill>
            </a:endParaRPr>
          </a:p>
          <a:p>
            <a:pPr marL="0" indent="0" algn="l" rtl="0">
              <a:buNone/>
            </a:pPr>
            <a:r>
              <a:rPr lang="en-US" b="1" dirty="0">
                <a:solidFill>
                  <a:srgbClr val="92D050"/>
                </a:solidFill>
              </a:rPr>
              <a:t>What's wrong with this picture? </a:t>
            </a:r>
            <a:endParaRPr lang="en-US" dirty="0">
              <a:solidFill>
                <a:srgbClr val="92D050"/>
              </a:solidFill>
            </a:endParaRPr>
          </a:p>
          <a:p>
            <a:pPr marL="0" indent="0" algn="l" rtl="0">
              <a:buNone/>
            </a:pPr>
            <a:r>
              <a:rPr lang="en-US" sz="3000" dirty="0">
                <a:solidFill>
                  <a:srgbClr val="FFC000"/>
                </a:solidFill>
              </a:rPr>
              <a:t>Teachers should instructs students on some of the following key nutrition concepts prior to this assessment: food groups, importance of eating plenty of fruits and vegetables, food high and low of fat…etc</a:t>
            </a:r>
            <a:r>
              <a:rPr lang="en-US" sz="3000" dirty="0" smtClean="0">
                <a:solidFill>
                  <a:srgbClr val="FFC000"/>
                </a:solidFill>
              </a:rPr>
              <a:t>.</a:t>
            </a:r>
          </a:p>
          <a:p>
            <a:pPr marL="0" indent="0" algn="l" rtl="0">
              <a:buNone/>
            </a:pPr>
            <a:endParaRPr lang="en-US" sz="3000" dirty="0">
              <a:solidFill>
                <a:srgbClr val="FFC000"/>
              </a:solidFill>
            </a:endParaRPr>
          </a:p>
          <a:p>
            <a:pPr marL="0" indent="0" algn="l" rtl="0">
              <a:buNone/>
            </a:pPr>
            <a:r>
              <a:rPr lang="en-US" sz="3000" dirty="0">
                <a:solidFill>
                  <a:srgbClr val="FFC000"/>
                </a:solidFill>
              </a:rPr>
              <a:t>Once students have a solid understanding of the key concepts, teachers should present an example of a "what's wrong with this picture?"</a:t>
            </a:r>
          </a:p>
          <a:p>
            <a:pPr marL="0" indent="0" algn="l">
              <a:buNone/>
            </a:pPr>
            <a:endParaRPr lang="ar-SA" dirty="0"/>
          </a:p>
        </p:txBody>
      </p:sp>
      <p:pic>
        <p:nvPicPr>
          <p:cNvPr id="11266" name="Picture 2" descr="http://static.squarespace.com/static/5227c5b1e4b001e9ac022fc6/t/5303c231e4b06037c0d02527/1392755249941/"/>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5625"/>
          <a:stretch/>
        </p:blipFill>
        <p:spPr bwMode="auto">
          <a:xfrm>
            <a:off x="5364822" y="1538514"/>
            <a:ext cx="3759591" cy="531948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001560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b="1" dirty="0">
                <a:solidFill>
                  <a:srgbClr val="92D050"/>
                </a:solidFill>
              </a:rPr>
              <a:t>Assessment:</a:t>
            </a:r>
            <a:r>
              <a:rPr lang="en-US" dirty="0">
                <a:solidFill>
                  <a:srgbClr val="92D050"/>
                </a:solidFill>
              </a:rPr>
              <a:t> </a:t>
            </a:r>
            <a:r>
              <a:rPr lang="en-US" dirty="0">
                <a:solidFill>
                  <a:srgbClr val="FFC000"/>
                </a:solidFill>
              </a:rPr>
              <a:t>with a partner, students create their own  "what's wrong with this picture?" poster. </a:t>
            </a:r>
            <a:endParaRPr lang="en-US" dirty="0" smtClean="0">
              <a:solidFill>
                <a:srgbClr val="FFC000"/>
              </a:solidFill>
            </a:endParaRPr>
          </a:p>
          <a:p>
            <a:pPr marL="0" indent="0" algn="l">
              <a:buNone/>
            </a:pPr>
            <a:r>
              <a:rPr lang="en-US" dirty="0" smtClean="0">
                <a:solidFill>
                  <a:srgbClr val="FFC000"/>
                </a:solidFill>
              </a:rPr>
              <a:t>Students </a:t>
            </a:r>
            <a:r>
              <a:rPr lang="en-US" dirty="0">
                <a:solidFill>
                  <a:srgbClr val="FFC000"/>
                </a:solidFill>
              </a:rPr>
              <a:t>should then post their posters around the room for a gallery walk. </a:t>
            </a:r>
            <a:endParaRPr lang="en-US" dirty="0" smtClean="0">
              <a:solidFill>
                <a:srgbClr val="FFC000"/>
              </a:solidFill>
            </a:endParaRPr>
          </a:p>
          <a:p>
            <a:pPr marL="0" indent="0" algn="l">
              <a:buNone/>
            </a:pPr>
            <a:r>
              <a:rPr lang="en-US" dirty="0" smtClean="0">
                <a:solidFill>
                  <a:srgbClr val="FFC000"/>
                </a:solidFill>
              </a:rPr>
              <a:t>Students </a:t>
            </a:r>
            <a:r>
              <a:rPr lang="en-US" dirty="0">
                <a:solidFill>
                  <a:srgbClr val="FFC000"/>
                </a:solidFill>
              </a:rPr>
              <a:t>should write down the nutrition concept being represented by their classmates' posters.</a:t>
            </a:r>
          </a:p>
          <a:p>
            <a:pPr marL="0" indent="0" algn="l">
              <a:buNone/>
            </a:pPr>
            <a:endParaRPr lang="ar-SA" dirty="0"/>
          </a:p>
        </p:txBody>
      </p:sp>
    </p:spTree>
    <p:extLst>
      <p:ext uri="{BB962C8B-B14F-4D97-AF65-F5344CB8AC3E}">
        <p14:creationId xmlns:p14="http://schemas.microsoft.com/office/powerpoint/2010/main" xmlns="" val="29489928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8640"/>
            <a:ext cx="4716016" cy="6237312"/>
          </a:xfrm>
        </p:spPr>
        <p:txBody>
          <a:bodyPr>
            <a:normAutofit lnSpcReduction="10000"/>
          </a:bodyPr>
          <a:lstStyle/>
          <a:p>
            <a:pPr marL="0" indent="0" algn="l" rtl="0">
              <a:buNone/>
            </a:pPr>
            <a:r>
              <a:rPr lang="en-US" b="1" dirty="0">
                <a:solidFill>
                  <a:srgbClr val="FF0000"/>
                </a:solidFill>
              </a:rPr>
              <a:t>Grade 6-8 </a:t>
            </a:r>
            <a:endParaRPr lang="en-US" b="1" dirty="0" smtClean="0">
              <a:solidFill>
                <a:srgbClr val="FF0000"/>
              </a:solidFill>
            </a:endParaRPr>
          </a:p>
          <a:p>
            <a:pPr marL="0" indent="0" algn="l" rtl="0">
              <a:buNone/>
            </a:pPr>
            <a:endParaRPr lang="en-US" dirty="0">
              <a:solidFill>
                <a:srgbClr val="FF0000"/>
              </a:solidFill>
            </a:endParaRPr>
          </a:p>
          <a:p>
            <a:pPr marL="0" indent="0" algn="l" rtl="0">
              <a:buNone/>
            </a:pPr>
            <a:r>
              <a:rPr lang="en-US" b="1" dirty="0">
                <a:solidFill>
                  <a:srgbClr val="92D050"/>
                </a:solidFill>
              </a:rPr>
              <a:t>Portion distortion! </a:t>
            </a:r>
            <a:endParaRPr lang="en-US" dirty="0">
              <a:solidFill>
                <a:srgbClr val="92D050"/>
              </a:solidFill>
            </a:endParaRPr>
          </a:p>
          <a:p>
            <a:pPr marL="0" indent="0" algn="l" rtl="0">
              <a:buNone/>
            </a:pPr>
            <a:r>
              <a:rPr lang="en-US" sz="2800" dirty="0" smtClean="0">
                <a:solidFill>
                  <a:srgbClr val="FFC000"/>
                </a:solidFill>
              </a:rPr>
              <a:t>Teachers show students how </a:t>
            </a:r>
            <a:r>
              <a:rPr lang="en-US" sz="2800" dirty="0">
                <a:solidFill>
                  <a:srgbClr val="FFC000"/>
                </a:solidFill>
              </a:rPr>
              <a:t>portion size of foods (cheeseburger, French fries) have changed during the past twenty years, and the changes in number of calories that have come with the distortions!</a:t>
            </a:r>
          </a:p>
          <a:p>
            <a:pPr marL="0" indent="0" algn="l" rtl="0">
              <a:buNone/>
            </a:pPr>
            <a:r>
              <a:rPr lang="en-US" sz="2800" dirty="0">
                <a:solidFill>
                  <a:srgbClr val="FFC000"/>
                </a:solidFill>
              </a:rPr>
              <a:t>Students also can download serving size cards to remind them of what a serving looks like.</a:t>
            </a:r>
          </a:p>
          <a:p>
            <a:pPr marL="0" indent="0" algn="l">
              <a:buNone/>
            </a:pPr>
            <a:endParaRPr lang="ar-SA" dirty="0"/>
          </a:p>
        </p:txBody>
      </p:sp>
      <p:pic>
        <p:nvPicPr>
          <p:cNvPr id="5" name="Picture 2" descr="http://www.nutritionandmedia.org/page16/page5/files/block_34/nick-jr-portions.pdf.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385" r="2181" b="6549"/>
          <a:stretch/>
        </p:blipFill>
        <p:spPr bwMode="auto">
          <a:xfrm>
            <a:off x="4597929" y="1052736"/>
            <a:ext cx="4546071" cy="560956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700182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lv3.hbo.com/custom-assets/enrichments/series/wotn/images/deepdive/info_portionDistortion.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3608" y="551853"/>
            <a:ext cx="7076681" cy="54694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01425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gn="l" rtl="0">
              <a:buNone/>
            </a:pPr>
            <a:r>
              <a:rPr lang="en-US" b="1" dirty="0">
                <a:solidFill>
                  <a:srgbClr val="92D050"/>
                </a:solidFill>
              </a:rPr>
              <a:t>Assessment: </a:t>
            </a:r>
            <a:r>
              <a:rPr lang="en-US" dirty="0">
                <a:solidFill>
                  <a:srgbClr val="FFC000"/>
                </a:solidFill>
              </a:rPr>
              <a:t>for an assessment task, students can collect various containers that they purchase in that often are thought as "serving". Using the information on the serving  size cards and food label, students can find "portion distortion" in everyday lives.</a:t>
            </a:r>
          </a:p>
          <a:p>
            <a:pPr marL="0" indent="0" algn="l" rtl="0">
              <a:buNone/>
            </a:pPr>
            <a:r>
              <a:rPr lang="en-US" dirty="0">
                <a:solidFill>
                  <a:srgbClr val="FFC000"/>
                </a:solidFill>
              </a:rPr>
              <a:t>For assessment criteria, students should be able to show at least one portion distortion and contrast it with an actual serving size. (</a:t>
            </a:r>
            <a:r>
              <a:rPr lang="en-US" dirty="0">
                <a:solidFill>
                  <a:srgbClr val="92D050"/>
                </a:solidFill>
              </a:rPr>
              <a:t>construct</a:t>
            </a:r>
            <a:r>
              <a:rPr lang="en-US" dirty="0">
                <a:solidFill>
                  <a:srgbClr val="FFC000"/>
                </a:solidFill>
              </a:rPr>
              <a:t>: attitude toward health)</a:t>
            </a:r>
          </a:p>
          <a:p>
            <a:pPr marL="0" indent="0" algn="l">
              <a:buNone/>
            </a:pPr>
            <a:endParaRPr lang="ar-SA" dirty="0">
              <a:solidFill>
                <a:srgbClr val="FFC000"/>
              </a:solidFill>
            </a:endParaRPr>
          </a:p>
        </p:txBody>
      </p:sp>
    </p:spTree>
    <p:extLst>
      <p:ext uri="{BB962C8B-B14F-4D97-AF65-F5344CB8AC3E}">
        <p14:creationId xmlns:p14="http://schemas.microsoft.com/office/powerpoint/2010/main" xmlns="" val="2098015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rtl="0">
              <a:buNone/>
            </a:pPr>
            <a:r>
              <a:rPr lang="en-US" b="1" dirty="0">
                <a:solidFill>
                  <a:srgbClr val="FF0000"/>
                </a:solidFill>
              </a:rPr>
              <a:t>NHES 2| analyze influences</a:t>
            </a:r>
            <a:endParaRPr lang="en-US" dirty="0">
              <a:solidFill>
                <a:srgbClr val="FF0000"/>
              </a:solidFill>
            </a:endParaRPr>
          </a:p>
          <a:p>
            <a:pPr marL="0" indent="0" algn="l" rtl="0">
              <a:buNone/>
            </a:pPr>
            <a:r>
              <a:rPr lang="en-US" sz="2800" dirty="0">
                <a:solidFill>
                  <a:schemeClr val="bg1"/>
                </a:solidFill>
              </a:rPr>
              <a:t>Students will analyze the influence of family, peers, culture, media, technology, and other factors on health behavior.</a:t>
            </a:r>
          </a:p>
          <a:p>
            <a:pPr marL="0" indent="0" algn="l">
              <a:buNone/>
            </a:pPr>
            <a:endParaRPr lang="ar-SA" dirty="0">
              <a:solidFill>
                <a:schemeClr val="bg1"/>
              </a:solidFill>
            </a:endParaRPr>
          </a:p>
        </p:txBody>
      </p:sp>
    </p:spTree>
    <p:extLst>
      <p:ext uri="{BB962C8B-B14F-4D97-AF65-F5344CB8AC3E}">
        <p14:creationId xmlns:p14="http://schemas.microsoft.com/office/powerpoint/2010/main" xmlns="" val="1305319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29600" cy="5472608"/>
          </a:xfrm>
        </p:spPr>
        <p:txBody>
          <a:bodyPr>
            <a:normAutofit/>
          </a:bodyPr>
          <a:lstStyle/>
          <a:p>
            <a:pPr marL="0" indent="0" algn="l" rtl="0">
              <a:buNone/>
            </a:pPr>
            <a:r>
              <a:rPr lang="en-US" dirty="0" smtClean="0"/>
              <a:t> </a:t>
            </a:r>
          </a:p>
          <a:p>
            <a:pPr marL="0" indent="0" algn="l" rtl="0">
              <a:buNone/>
            </a:pPr>
            <a:r>
              <a:rPr lang="en-US" dirty="0" smtClean="0">
                <a:solidFill>
                  <a:srgbClr val="FF0000"/>
                </a:solidFill>
              </a:rPr>
              <a:t>Poor diet </a:t>
            </a:r>
            <a:r>
              <a:rPr lang="en-US" dirty="0" smtClean="0">
                <a:solidFill>
                  <a:srgbClr val="FFC000"/>
                </a:solidFill>
              </a:rPr>
              <a:t>and </a:t>
            </a:r>
            <a:r>
              <a:rPr lang="en-US" dirty="0" smtClean="0">
                <a:solidFill>
                  <a:srgbClr val="FF0000"/>
                </a:solidFill>
              </a:rPr>
              <a:t>physical inactivity </a:t>
            </a:r>
            <a:r>
              <a:rPr lang="en-US" dirty="0" smtClean="0">
                <a:solidFill>
                  <a:srgbClr val="FFC000"/>
                </a:solidFill>
              </a:rPr>
              <a:t>are the most important factors contributing to an epidemic of overweight and obesity that affects adults and children in all segments of society. </a:t>
            </a:r>
          </a:p>
          <a:p>
            <a:pPr marL="0" indent="0" algn="l" rtl="0">
              <a:buNone/>
            </a:pPr>
            <a:endParaRPr lang="en-US" dirty="0">
              <a:solidFill>
                <a:srgbClr val="FFC000"/>
              </a:solidFill>
            </a:endParaRPr>
          </a:p>
          <a:p>
            <a:pPr marL="0" indent="0" algn="l" rtl="0">
              <a:buNone/>
            </a:pPr>
            <a:r>
              <a:rPr lang="en-US" dirty="0" smtClean="0">
                <a:solidFill>
                  <a:srgbClr val="FFC000"/>
                </a:solidFill>
              </a:rPr>
              <a:t>Even in the absence of overweight, poor diet and physical inactivity are associated with </a:t>
            </a:r>
            <a:r>
              <a:rPr lang="en-US" dirty="0" smtClean="0">
                <a:solidFill>
                  <a:srgbClr val="FF0000"/>
                </a:solidFill>
              </a:rPr>
              <a:t>major causes of morbidity and mortality</a:t>
            </a:r>
            <a:r>
              <a:rPr lang="en-US" dirty="0" smtClean="0">
                <a:solidFill>
                  <a:srgbClr val="FFC000"/>
                </a:solidFill>
              </a:rPr>
              <a:t> in the united states.</a:t>
            </a:r>
          </a:p>
          <a:p>
            <a:pPr marL="0" indent="0" algn="l" rtl="0">
              <a:buNone/>
            </a:pPr>
            <a:endParaRPr lang="ar-SA" dirty="0"/>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842578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04665"/>
            <a:ext cx="8229600" cy="2016224"/>
          </a:xfrm>
        </p:spPr>
        <p:txBody>
          <a:bodyPr>
            <a:normAutofit/>
          </a:bodyPr>
          <a:lstStyle/>
          <a:p>
            <a:pPr marL="0" indent="0" algn="l" rtl="0">
              <a:buNone/>
            </a:pPr>
            <a:r>
              <a:rPr lang="en-US" b="1" dirty="0">
                <a:solidFill>
                  <a:srgbClr val="FF0000"/>
                </a:solidFill>
              </a:rPr>
              <a:t>Grades </a:t>
            </a:r>
            <a:r>
              <a:rPr lang="en-US" b="1" dirty="0" smtClean="0">
                <a:solidFill>
                  <a:srgbClr val="FF0000"/>
                </a:solidFill>
              </a:rPr>
              <a:t>k-2</a:t>
            </a:r>
          </a:p>
          <a:p>
            <a:pPr marL="0" indent="0" algn="l" rtl="0">
              <a:buNone/>
            </a:pPr>
            <a:endParaRPr lang="en-US" dirty="0">
              <a:solidFill>
                <a:srgbClr val="FF0000"/>
              </a:solidFill>
            </a:endParaRPr>
          </a:p>
          <a:p>
            <a:pPr marL="0" indent="0" algn="l" rtl="0">
              <a:buNone/>
            </a:pPr>
            <a:r>
              <a:rPr lang="en-US" b="1" dirty="0" err="1">
                <a:solidFill>
                  <a:srgbClr val="92D050"/>
                </a:solidFill>
              </a:rPr>
              <a:t>Pinkalicious</a:t>
            </a:r>
            <a:r>
              <a:rPr lang="en-US" b="1" dirty="0">
                <a:solidFill>
                  <a:srgbClr val="92D050"/>
                </a:solidFill>
              </a:rPr>
              <a:t>- what influence our food choices?</a:t>
            </a:r>
            <a:endParaRPr lang="en-US" dirty="0">
              <a:solidFill>
                <a:srgbClr val="92D050"/>
              </a:solidFill>
            </a:endParaRPr>
          </a:p>
          <a:p>
            <a:pPr marL="0" indent="0" algn="l">
              <a:buNone/>
            </a:pPr>
            <a:endParaRPr lang="ar-SA" dirty="0"/>
          </a:p>
        </p:txBody>
      </p:sp>
      <p:pic>
        <p:nvPicPr>
          <p:cNvPr id="1026" name="Picture 2" descr="http://www.bactheatre.org/files/shows/Pinkalicious.jpg?135431132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48064" y="2347758"/>
            <a:ext cx="3810000" cy="420052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107504" y="2335813"/>
            <a:ext cx="4572000" cy="3970318"/>
          </a:xfrm>
          <a:prstGeom prst="rect">
            <a:avLst/>
          </a:prstGeom>
        </p:spPr>
        <p:txBody>
          <a:bodyPr>
            <a:spAutoFit/>
          </a:bodyPr>
          <a:lstStyle/>
          <a:p>
            <a:pPr algn="l" rtl="0"/>
            <a:r>
              <a:rPr lang="en-US" sz="2800" dirty="0" err="1">
                <a:solidFill>
                  <a:srgbClr val="FFC000"/>
                </a:solidFill>
              </a:rPr>
              <a:t>Pinkalicious</a:t>
            </a:r>
            <a:r>
              <a:rPr lang="en-US" sz="2800" dirty="0">
                <a:solidFill>
                  <a:srgbClr val="FFC000"/>
                </a:solidFill>
              </a:rPr>
              <a:t> eats so many pink cupcakes that she wakes up with pink hair and skin! Though the little girl is delighted with her new color, her mother takes her to the doctor, who describes a variety of healthy foods to help her return to normal.</a:t>
            </a:r>
          </a:p>
        </p:txBody>
      </p:sp>
    </p:spTree>
    <p:extLst>
      <p:ext uri="{BB962C8B-B14F-4D97-AF65-F5344CB8AC3E}">
        <p14:creationId xmlns:p14="http://schemas.microsoft.com/office/powerpoint/2010/main" xmlns="" val="32547141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4525963"/>
          </a:xfrm>
        </p:spPr>
        <p:txBody>
          <a:bodyPr/>
          <a:lstStyle/>
          <a:p>
            <a:pPr marL="0" indent="0" algn="l" rtl="0">
              <a:buNone/>
            </a:pPr>
            <a:r>
              <a:rPr lang="en-US" b="1" dirty="0">
                <a:solidFill>
                  <a:srgbClr val="92D050"/>
                </a:solidFill>
              </a:rPr>
              <a:t>Assessment: </a:t>
            </a:r>
            <a:r>
              <a:rPr lang="en-US" dirty="0">
                <a:solidFill>
                  <a:srgbClr val="FFC000"/>
                </a:solidFill>
              </a:rPr>
              <a:t>for as assessment task, students can categorize foods according to colors and select their favorites for a healthy eating plan</a:t>
            </a:r>
            <a:r>
              <a:rPr lang="en-US" dirty="0" smtClean="0">
                <a:solidFill>
                  <a:srgbClr val="FFC000"/>
                </a:solidFill>
              </a:rPr>
              <a:t>.</a:t>
            </a:r>
          </a:p>
          <a:p>
            <a:pPr marL="0" indent="0" algn="l" rtl="0">
              <a:buNone/>
            </a:pPr>
            <a:endParaRPr lang="en-US" dirty="0">
              <a:solidFill>
                <a:srgbClr val="FFC000"/>
              </a:solidFill>
            </a:endParaRPr>
          </a:p>
          <a:p>
            <a:pPr marL="0" indent="0" algn="l" rtl="0">
              <a:buNone/>
            </a:pPr>
            <a:r>
              <a:rPr lang="en-US" dirty="0">
                <a:solidFill>
                  <a:srgbClr val="FFC000"/>
                </a:solidFill>
              </a:rPr>
              <a:t>For assessment criteria, students can identify the factors that influence their selections of favorite (color, family or friends' preference, taste). (</a:t>
            </a:r>
            <a:r>
              <a:rPr lang="en-US" dirty="0">
                <a:solidFill>
                  <a:srgbClr val="92D050"/>
                </a:solidFill>
              </a:rPr>
              <a:t>construct</a:t>
            </a:r>
            <a:r>
              <a:rPr lang="en-US" dirty="0">
                <a:solidFill>
                  <a:srgbClr val="FFC000"/>
                </a:solidFill>
              </a:rPr>
              <a:t>: perceived behavioral control).</a:t>
            </a:r>
          </a:p>
          <a:p>
            <a:pPr marL="0" indent="0" algn="l">
              <a:buNone/>
            </a:pPr>
            <a:endParaRPr lang="ar-SA" dirty="0"/>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745010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4248472"/>
          </a:xfrm>
        </p:spPr>
        <p:txBody>
          <a:bodyPr>
            <a:normAutofit/>
          </a:bodyPr>
          <a:lstStyle/>
          <a:p>
            <a:pPr marL="0" indent="0" algn="l" rtl="0">
              <a:buNone/>
            </a:pPr>
            <a:r>
              <a:rPr lang="en-US" b="1" dirty="0">
                <a:solidFill>
                  <a:srgbClr val="FF0000"/>
                </a:solidFill>
              </a:rPr>
              <a:t>Grade </a:t>
            </a:r>
            <a:r>
              <a:rPr lang="en-US" b="1" dirty="0" smtClean="0">
                <a:solidFill>
                  <a:srgbClr val="FF0000"/>
                </a:solidFill>
              </a:rPr>
              <a:t>3-5</a:t>
            </a:r>
          </a:p>
          <a:p>
            <a:pPr marL="0" indent="0" algn="l" rtl="0">
              <a:buNone/>
            </a:pPr>
            <a:endParaRPr lang="en-US" dirty="0">
              <a:solidFill>
                <a:srgbClr val="FF0000"/>
              </a:solidFill>
            </a:endParaRPr>
          </a:p>
          <a:p>
            <a:pPr marL="0" indent="0" algn="l" rtl="0">
              <a:buNone/>
            </a:pPr>
            <a:r>
              <a:rPr lang="en-US" b="1" dirty="0">
                <a:solidFill>
                  <a:srgbClr val="92D050"/>
                </a:solidFill>
              </a:rPr>
              <a:t>PBS Kids – don’t buy it!</a:t>
            </a:r>
            <a:endParaRPr lang="en-US" dirty="0">
              <a:solidFill>
                <a:srgbClr val="92D050"/>
              </a:solidFill>
            </a:endParaRPr>
          </a:p>
          <a:p>
            <a:pPr marL="0" indent="0" algn="l" rtl="0">
              <a:buNone/>
            </a:pPr>
            <a:r>
              <a:rPr lang="en-US" sz="2800" dirty="0">
                <a:solidFill>
                  <a:srgbClr val="FFC000"/>
                </a:solidFill>
              </a:rPr>
              <a:t>Students can explore being media smart with PBS Kids (</a:t>
            </a:r>
            <a:r>
              <a:rPr lang="en-US" sz="2800" dirty="0">
                <a:solidFill>
                  <a:srgbClr val="FFC000"/>
                </a:solidFill>
                <a:hlinkClick r:id="rId2"/>
              </a:rPr>
              <a:t>http: //pbskids.org/</a:t>
            </a:r>
            <a:r>
              <a:rPr lang="en-US" sz="2800" dirty="0" err="1">
                <a:solidFill>
                  <a:srgbClr val="FFC000"/>
                </a:solidFill>
                <a:hlinkClick r:id="rId2"/>
              </a:rPr>
              <a:t>dontbuyit</a:t>
            </a:r>
            <a:r>
              <a:rPr lang="en-US" sz="2800" dirty="0">
                <a:solidFill>
                  <a:srgbClr val="FFC000"/>
                </a:solidFill>
              </a:rPr>
              <a:t>). Student can check out "food advertising trick you should know about", where they will learn the trick used to make the following:</a:t>
            </a:r>
          </a:p>
          <a:p>
            <a:pPr marL="0" indent="0" algn="l">
              <a:buNone/>
            </a:pPr>
            <a:endParaRPr lang="ar-SA" dirty="0"/>
          </a:p>
        </p:txBody>
      </p:sp>
      <p:sp>
        <p:nvSpPr>
          <p:cNvPr id="2" name="Rectangle 1"/>
          <p:cNvSpPr/>
          <p:nvPr/>
        </p:nvSpPr>
        <p:spPr>
          <a:xfrm>
            <a:off x="539552" y="4234025"/>
            <a:ext cx="5472608" cy="2492990"/>
          </a:xfrm>
          <a:prstGeom prst="rect">
            <a:avLst/>
          </a:prstGeom>
        </p:spPr>
        <p:txBody>
          <a:bodyPr wrap="square">
            <a:spAutoFit/>
          </a:bodyPr>
          <a:lstStyle/>
          <a:p>
            <a:pPr lvl="0" algn="l" rtl="0"/>
            <a:r>
              <a:rPr lang="en-US" sz="2800" dirty="0">
                <a:solidFill>
                  <a:srgbClr val="92D050"/>
                </a:solidFill>
              </a:rPr>
              <a:t>The perfect burger </a:t>
            </a:r>
            <a:r>
              <a:rPr lang="en-US" sz="2400" dirty="0">
                <a:solidFill>
                  <a:srgbClr val="FFC000"/>
                </a:solidFill>
              </a:rPr>
              <a:t>(with brown food coloring, tweezers, and superglue)</a:t>
            </a:r>
          </a:p>
          <a:p>
            <a:pPr lvl="0" algn="l" rtl="0"/>
            <a:r>
              <a:rPr lang="en-US" sz="2800" dirty="0">
                <a:solidFill>
                  <a:srgbClr val="92D050"/>
                </a:solidFill>
              </a:rPr>
              <a:t>Roasted chicken </a:t>
            </a:r>
            <a:r>
              <a:rPr lang="en-US" sz="2400" dirty="0">
                <a:solidFill>
                  <a:srgbClr val="FFC000"/>
                </a:solidFill>
              </a:rPr>
              <a:t>(with dishwashing soap, needle and white thread, blowtorch)</a:t>
            </a:r>
          </a:p>
          <a:p>
            <a:pPr lvl="0" algn="l" rtl="0"/>
            <a:r>
              <a:rPr lang="en-US" sz="2800" dirty="0">
                <a:solidFill>
                  <a:srgbClr val="92D050"/>
                </a:solidFill>
              </a:rPr>
              <a:t>Ice cream </a:t>
            </a:r>
            <a:r>
              <a:rPr lang="en-US" sz="2400" dirty="0">
                <a:solidFill>
                  <a:srgbClr val="FFC000"/>
                </a:solidFill>
              </a:rPr>
              <a:t>(with shortening, com syrup, and plastic wrap). </a:t>
            </a:r>
          </a:p>
        </p:txBody>
      </p:sp>
      <p:pic>
        <p:nvPicPr>
          <p:cNvPr id="2052" name="Picture 4" descr="http://pbskids.org/dontbuyit/images/home/cell2_a.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65033" y="4234025"/>
            <a:ext cx="2286000" cy="25241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044747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8291264" cy="4525963"/>
          </a:xfrm>
        </p:spPr>
        <p:txBody>
          <a:bodyPr>
            <a:normAutofit fontScale="92500" lnSpcReduction="10000"/>
          </a:bodyPr>
          <a:lstStyle/>
          <a:p>
            <a:pPr marL="0" indent="0" algn="l" rtl="0">
              <a:buNone/>
            </a:pPr>
            <a:r>
              <a:rPr lang="en-US" b="1" dirty="0">
                <a:solidFill>
                  <a:srgbClr val="92D050"/>
                </a:solidFill>
              </a:rPr>
              <a:t>Assessment</a:t>
            </a:r>
            <a:r>
              <a:rPr lang="en-US" dirty="0">
                <a:solidFill>
                  <a:srgbClr val="92D050"/>
                </a:solidFill>
              </a:rPr>
              <a:t>: </a:t>
            </a:r>
            <a:r>
              <a:rPr lang="en-US" dirty="0">
                <a:solidFill>
                  <a:srgbClr val="FFC000"/>
                </a:solidFill>
              </a:rPr>
              <a:t>for an assessment task, students can print advertisement for an imaginary product. Students can use the information from http</a:t>
            </a:r>
            <a:r>
              <a:rPr lang="en-US" dirty="0" smtClean="0">
                <a:solidFill>
                  <a:srgbClr val="FFC000"/>
                </a:solidFill>
              </a:rPr>
              <a:t>://</a:t>
            </a:r>
            <a:r>
              <a:rPr lang="en-US" dirty="0">
                <a:solidFill>
                  <a:srgbClr val="FFC000"/>
                </a:solidFill>
              </a:rPr>
              <a:t>pbskids.org to try to sell their product to classmates. </a:t>
            </a:r>
          </a:p>
          <a:p>
            <a:pPr marL="0" indent="0" algn="l" rtl="0">
              <a:buNone/>
            </a:pPr>
            <a:r>
              <a:rPr lang="en-US" dirty="0">
                <a:solidFill>
                  <a:srgbClr val="FFC000"/>
                </a:solidFill>
              </a:rPr>
              <a:t>For assessment criteria, students should identify the advertisement techniques they are using and their potential influence on middle school consumers of health-related products. (</a:t>
            </a:r>
            <a:r>
              <a:rPr lang="en-US" dirty="0">
                <a:solidFill>
                  <a:srgbClr val="92D050"/>
                </a:solidFill>
              </a:rPr>
              <a:t>construct</a:t>
            </a:r>
            <a:r>
              <a:rPr lang="en-US" dirty="0">
                <a:solidFill>
                  <a:srgbClr val="FFC000"/>
                </a:solidFill>
              </a:rPr>
              <a:t>: perceived behavioral control).</a:t>
            </a:r>
          </a:p>
          <a:p>
            <a:pPr marL="0" indent="0" algn="l">
              <a:buNone/>
            </a:pPr>
            <a:endParaRPr lang="ar-SA" dirty="0"/>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722801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5937523"/>
          </a:xfrm>
        </p:spPr>
        <p:txBody>
          <a:bodyPr>
            <a:normAutofit fontScale="92500" lnSpcReduction="10000"/>
          </a:bodyPr>
          <a:lstStyle/>
          <a:p>
            <a:pPr marL="0" indent="0" algn="l" rtl="0">
              <a:buNone/>
            </a:pPr>
            <a:r>
              <a:rPr lang="en-US" b="1" dirty="0">
                <a:solidFill>
                  <a:srgbClr val="FF0000"/>
                </a:solidFill>
              </a:rPr>
              <a:t>Grade </a:t>
            </a:r>
            <a:r>
              <a:rPr lang="en-US" b="1" dirty="0" smtClean="0">
                <a:solidFill>
                  <a:srgbClr val="FF0000"/>
                </a:solidFill>
              </a:rPr>
              <a:t>6-8</a:t>
            </a:r>
          </a:p>
          <a:p>
            <a:pPr marL="0" indent="0" algn="l" rtl="0">
              <a:buNone/>
            </a:pPr>
            <a:endParaRPr lang="en-US" dirty="0">
              <a:solidFill>
                <a:srgbClr val="FF0000"/>
              </a:solidFill>
            </a:endParaRPr>
          </a:p>
          <a:p>
            <a:pPr marL="0" indent="0" algn="l" rtl="0">
              <a:buNone/>
            </a:pPr>
            <a:r>
              <a:rPr lang="en-US" b="1" dirty="0">
                <a:solidFill>
                  <a:srgbClr val="92D050"/>
                </a:solidFill>
              </a:rPr>
              <a:t>Advertising </a:t>
            </a:r>
            <a:r>
              <a:rPr lang="en-US" b="1" dirty="0" smtClean="0">
                <a:solidFill>
                  <a:srgbClr val="92D050"/>
                </a:solidFill>
              </a:rPr>
              <a:t>bites</a:t>
            </a:r>
            <a:endParaRPr lang="en-US" dirty="0">
              <a:solidFill>
                <a:srgbClr val="92D050"/>
              </a:solidFill>
            </a:endParaRPr>
          </a:p>
          <a:p>
            <a:pPr marL="0" indent="0" algn="l" rtl="0">
              <a:buNone/>
            </a:pPr>
            <a:r>
              <a:rPr lang="en-US" sz="3000" dirty="0">
                <a:solidFill>
                  <a:srgbClr val="FFC000"/>
                </a:solidFill>
              </a:rPr>
              <a:t>With parents' permission, student can watch television (only one channel)  for a specific period of time to collect information about food and beverage commercials. Teachers and students can make data collection log to record the time of each commercial, what's being sold, and the advertising technique used to make the product attractive. Students compare their findings with those of other class members. What conclusion can students draw about advertising techniques that target kids their age? Did students find any exaggerations or misrepresentation? </a:t>
            </a:r>
          </a:p>
          <a:p>
            <a:pPr marL="0" indent="0" algn="l">
              <a:buNone/>
            </a:pPr>
            <a:endParaRPr lang="ar-SA" dirty="0"/>
          </a:p>
        </p:txBody>
      </p:sp>
    </p:spTree>
    <p:extLst>
      <p:ext uri="{BB962C8B-B14F-4D97-AF65-F5344CB8AC3E}">
        <p14:creationId xmlns:p14="http://schemas.microsoft.com/office/powerpoint/2010/main" xmlns="" val="39614806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b="1" dirty="0">
                <a:solidFill>
                  <a:srgbClr val="92D050"/>
                </a:solidFill>
              </a:rPr>
              <a:t>Assessment</a:t>
            </a:r>
            <a:r>
              <a:rPr lang="en-US" sz="2800" b="1" dirty="0">
                <a:solidFill>
                  <a:srgbClr val="92D050"/>
                </a:solidFill>
              </a:rPr>
              <a:t>:</a:t>
            </a:r>
            <a:r>
              <a:rPr lang="en-US" sz="2800" dirty="0">
                <a:solidFill>
                  <a:srgbClr val="92D050"/>
                </a:solidFill>
              </a:rPr>
              <a:t>  </a:t>
            </a:r>
            <a:r>
              <a:rPr lang="en-US" sz="2800" dirty="0">
                <a:solidFill>
                  <a:srgbClr val="FFC000"/>
                </a:solidFill>
              </a:rPr>
              <a:t>the students' analysis of the commercials they watch is the assessment task for this activity. </a:t>
            </a:r>
            <a:endParaRPr lang="en-US" sz="2800" dirty="0" smtClean="0">
              <a:solidFill>
                <a:srgbClr val="FFC000"/>
              </a:solidFill>
            </a:endParaRPr>
          </a:p>
          <a:p>
            <a:pPr marL="0" indent="0" algn="l">
              <a:buNone/>
            </a:pPr>
            <a:r>
              <a:rPr lang="en-US" sz="2800" dirty="0" smtClean="0">
                <a:solidFill>
                  <a:srgbClr val="FFC000"/>
                </a:solidFill>
              </a:rPr>
              <a:t>For </a:t>
            </a:r>
            <a:r>
              <a:rPr lang="en-US" sz="2800" dirty="0">
                <a:solidFill>
                  <a:srgbClr val="FFC000"/>
                </a:solidFill>
              </a:rPr>
              <a:t>assessment criteria, students should identify two or more advertising techniques used in television and tell how they can refute false advertising. (</a:t>
            </a:r>
            <a:r>
              <a:rPr lang="en-US" sz="2800" dirty="0">
                <a:solidFill>
                  <a:srgbClr val="92D050"/>
                </a:solidFill>
              </a:rPr>
              <a:t>construct</a:t>
            </a:r>
            <a:r>
              <a:rPr lang="en-US" sz="2800" dirty="0">
                <a:solidFill>
                  <a:srgbClr val="FFC000"/>
                </a:solidFill>
              </a:rPr>
              <a:t>: perceived behavioral control).</a:t>
            </a:r>
          </a:p>
          <a:p>
            <a:pPr marL="0" indent="0" algn="l">
              <a:buNone/>
            </a:pPr>
            <a:endParaRPr lang="ar-SA" sz="2800" dirty="0"/>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463511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rtl="0">
              <a:buNone/>
            </a:pPr>
            <a:r>
              <a:rPr lang="en-US" b="1" dirty="0">
                <a:solidFill>
                  <a:srgbClr val="FF0000"/>
                </a:solidFill>
              </a:rPr>
              <a:t>NHES 3| access information, products, and services.</a:t>
            </a:r>
            <a:endParaRPr lang="en-US" dirty="0">
              <a:solidFill>
                <a:srgbClr val="FF0000"/>
              </a:solidFill>
            </a:endParaRPr>
          </a:p>
          <a:p>
            <a:pPr marL="0" indent="0" algn="l" rtl="0">
              <a:buNone/>
            </a:pPr>
            <a:r>
              <a:rPr lang="en-US" sz="2800" dirty="0">
                <a:solidFill>
                  <a:schemeClr val="bg1"/>
                </a:solidFill>
              </a:rPr>
              <a:t>Students will demonstrate the ability to access valid information and products and services to enhance health.</a:t>
            </a:r>
          </a:p>
          <a:p>
            <a:pPr marL="0" indent="0" algn="l">
              <a:buNone/>
            </a:pPr>
            <a:endParaRPr lang="ar-SA" dirty="0"/>
          </a:p>
        </p:txBody>
      </p:sp>
    </p:spTree>
    <p:extLst>
      <p:ext uri="{BB962C8B-B14F-4D97-AF65-F5344CB8AC3E}">
        <p14:creationId xmlns:p14="http://schemas.microsoft.com/office/powerpoint/2010/main" xmlns="" val="10881844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pasco.ifas.ufl.edu/fcs/images/Fight_BAC_Food_Safety.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53125" y="3577519"/>
            <a:ext cx="3190875" cy="324802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a:xfrm>
            <a:off x="251520" y="332656"/>
            <a:ext cx="8229600" cy="5793507"/>
          </a:xfrm>
        </p:spPr>
        <p:txBody>
          <a:bodyPr>
            <a:normAutofit/>
          </a:bodyPr>
          <a:lstStyle/>
          <a:p>
            <a:pPr marL="0" indent="0" algn="l" rtl="0">
              <a:buNone/>
            </a:pPr>
            <a:r>
              <a:rPr lang="en-US" b="1" dirty="0">
                <a:solidFill>
                  <a:srgbClr val="FF0000"/>
                </a:solidFill>
              </a:rPr>
              <a:t>Grade </a:t>
            </a:r>
            <a:r>
              <a:rPr lang="en-US" b="1" dirty="0" smtClean="0">
                <a:solidFill>
                  <a:srgbClr val="FF0000"/>
                </a:solidFill>
              </a:rPr>
              <a:t>k-2</a:t>
            </a:r>
          </a:p>
          <a:p>
            <a:pPr marL="0" indent="0" algn="l" rtl="0">
              <a:buNone/>
            </a:pPr>
            <a:endParaRPr lang="en-US" dirty="0">
              <a:solidFill>
                <a:srgbClr val="FF0000"/>
              </a:solidFill>
            </a:endParaRPr>
          </a:p>
          <a:p>
            <a:pPr marL="0" indent="0" algn="l" rtl="0">
              <a:buNone/>
            </a:pPr>
            <a:r>
              <a:rPr lang="en-US" b="1" dirty="0">
                <a:solidFill>
                  <a:srgbClr val="92D050"/>
                </a:solidFill>
              </a:rPr>
              <a:t>Kids only ---fight </a:t>
            </a:r>
            <a:r>
              <a:rPr lang="en-US" b="1" dirty="0" err="1">
                <a:solidFill>
                  <a:srgbClr val="92D050"/>
                </a:solidFill>
              </a:rPr>
              <a:t>Bac</a:t>
            </a:r>
            <a:r>
              <a:rPr lang="en-US" b="1" dirty="0">
                <a:solidFill>
                  <a:srgbClr val="92D050"/>
                </a:solidFill>
              </a:rPr>
              <a:t>!</a:t>
            </a:r>
            <a:endParaRPr lang="en-US" dirty="0">
              <a:solidFill>
                <a:srgbClr val="92D050"/>
              </a:solidFill>
            </a:endParaRPr>
          </a:p>
          <a:p>
            <a:pPr marL="0" indent="0" algn="l" rtl="0">
              <a:buNone/>
            </a:pPr>
            <a:r>
              <a:rPr lang="en-US" sz="2800" dirty="0">
                <a:solidFill>
                  <a:srgbClr val="FFC000"/>
                </a:solidFill>
              </a:rPr>
              <a:t>Fight </a:t>
            </a:r>
            <a:r>
              <a:rPr lang="en-US" sz="2800" dirty="0" err="1" smtClean="0">
                <a:solidFill>
                  <a:srgbClr val="FFC000"/>
                </a:solidFill>
              </a:rPr>
              <a:t>Bac</a:t>
            </a:r>
            <a:r>
              <a:rPr lang="en-US" sz="2800" dirty="0" smtClean="0">
                <a:solidFill>
                  <a:srgbClr val="FFC000"/>
                </a:solidFill>
              </a:rPr>
              <a:t> </a:t>
            </a:r>
            <a:r>
              <a:rPr lang="en-US" sz="2800" dirty="0">
                <a:solidFill>
                  <a:srgbClr val="FFC000"/>
                </a:solidFill>
              </a:rPr>
              <a:t>website </a:t>
            </a:r>
            <a:r>
              <a:rPr lang="en-US" sz="2800" dirty="0"/>
              <a:t>(</a:t>
            </a:r>
            <a:r>
              <a:rPr lang="en-US" sz="2800" u="sng" dirty="0">
                <a:hlinkClick r:id="rId3"/>
              </a:rPr>
              <a:t>www.fightbac.org/education-a-outreach/kids-pages</a:t>
            </a:r>
            <a:r>
              <a:rPr lang="en-US" sz="2800" dirty="0"/>
              <a:t>)  </a:t>
            </a:r>
            <a:r>
              <a:rPr lang="en-US" sz="2800" dirty="0">
                <a:solidFill>
                  <a:srgbClr val="FFC000"/>
                </a:solidFill>
              </a:rPr>
              <a:t>help students understand the causes and prevention of food borne illness. </a:t>
            </a:r>
            <a:endParaRPr lang="en-US" sz="2800" dirty="0" smtClean="0">
              <a:solidFill>
                <a:srgbClr val="FFC000"/>
              </a:solidFill>
            </a:endParaRPr>
          </a:p>
          <a:p>
            <a:pPr marL="0" indent="0" algn="l" rtl="0">
              <a:buNone/>
            </a:pPr>
            <a:r>
              <a:rPr lang="en-US" sz="2800" dirty="0" smtClean="0">
                <a:solidFill>
                  <a:srgbClr val="FFC000"/>
                </a:solidFill>
              </a:rPr>
              <a:t>Students </a:t>
            </a:r>
            <a:r>
              <a:rPr lang="en-US" sz="2800" dirty="0">
                <a:solidFill>
                  <a:srgbClr val="FFC000"/>
                </a:solidFill>
              </a:rPr>
              <a:t>also can become food detectives to fight bacteria at </a:t>
            </a:r>
            <a:r>
              <a:rPr lang="en-US" sz="2800" u="sng" dirty="0">
                <a:hlinkClick r:id="rId4"/>
              </a:rPr>
              <a:t>www.foodDetective.com</a:t>
            </a:r>
            <a:r>
              <a:rPr lang="en-US" sz="2800" dirty="0"/>
              <a:t> .</a:t>
            </a:r>
          </a:p>
          <a:p>
            <a:pPr marL="0" indent="0" algn="l">
              <a:buNone/>
            </a:pPr>
            <a:endParaRPr lang="ar-SA" dirty="0"/>
          </a:p>
        </p:txBody>
      </p:sp>
    </p:spTree>
    <p:extLst>
      <p:ext uri="{BB962C8B-B14F-4D97-AF65-F5344CB8AC3E}">
        <p14:creationId xmlns:p14="http://schemas.microsoft.com/office/powerpoint/2010/main" xmlns="" val="21652967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l">
              <a:buNone/>
            </a:pPr>
            <a:r>
              <a:rPr lang="en-US" b="1" dirty="0">
                <a:solidFill>
                  <a:srgbClr val="92D050"/>
                </a:solidFill>
              </a:rPr>
              <a:t>Assessment: </a:t>
            </a:r>
            <a:r>
              <a:rPr lang="en-US" sz="2800" dirty="0">
                <a:solidFill>
                  <a:srgbClr val="FFC000"/>
                </a:solidFill>
              </a:rPr>
              <a:t>students can create posters emphasizing strategies for preventing food-borne illness. </a:t>
            </a:r>
            <a:endParaRPr lang="en-US" sz="2800" dirty="0" smtClean="0">
              <a:solidFill>
                <a:srgbClr val="FFC000"/>
              </a:solidFill>
            </a:endParaRPr>
          </a:p>
          <a:p>
            <a:pPr marL="0" indent="0" algn="l">
              <a:buNone/>
            </a:pPr>
            <a:endParaRPr lang="en-US" sz="2800" dirty="0">
              <a:solidFill>
                <a:srgbClr val="FFC000"/>
              </a:solidFill>
            </a:endParaRPr>
          </a:p>
          <a:p>
            <a:pPr marL="0" indent="0" algn="l">
              <a:buNone/>
            </a:pPr>
            <a:r>
              <a:rPr lang="en-US" sz="2800" dirty="0" smtClean="0">
                <a:solidFill>
                  <a:srgbClr val="FFC000"/>
                </a:solidFill>
              </a:rPr>
              <a:t>For </a:t>
            </a:r>
            <a:r>
              <a:rPr lang="en-US" sz="2800" dirty="0">
                <a:solidFill>
                  <a:srgbClr val="FFC000"/>
                </a:solidFill>
              </a:rPr>
              <a:t>assessment criteria, students should provide accurate information and explain a valid source of food safety information. (</a:t>
            </a:r>
            <a:r>
              <a:rPr lang="en-US" sz="2800" dirty="0">
                <a:solidFill>
                  <a:srgbClr val="92D050"/>
                </a:solidFill>
              </a:rPr>
              <a:t>constructs:</a:t>
            </a:r>
            <a:r>
              <a:rPr lang="en-US" sz="2800" dirty="0">
                <a:solidFill>
                  <a:srgbClr val="FFC000"/>
                </a:solidFill>
              </a:rPr>
              <a:t> attitudes toward behavior).</a:t>
            </a:r>
          </a:p>
          <a:p>
            <a:pPr marL="0" indent="0" algn="l">
              <a:buNone/>
            </a:pPr>
            <a:endParaRPr lang="ar-SA" sz="2800" dirty="0">
              <a:solidFill>
                <a:srgbClr val="FFC000"/>
              </a:solidFill>
            </a:endParaRPr>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670234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6009531"/>
          </a:xfrm>
        </p:spPr>
        <p:txBody>
          <a:bodyPr>
            <a:normAutofit fontScale="92500" lnSpcReduction="10000"/>
          </a:bodyPr>
          <a:lstStyle/>
          <a:p>
            <a:pPr marL="0" indent="0" algn="l" rtl="0">
              <a:buNone/>
            </a:pPr>
            <a:r>
              <a:rPr lang="en-US" b="1" dirty="0">
                <a:solidFill>
                  <a:srgbClr val="FF0000"/>
                </a:solidFill>
              </a:rPr>
              <a:t>Grade </a:t>
            </a:r>
            <a:r>
              <a:rPr lang="en-US" b="1" dirty="0" smtClean="0">
                <a:solidFill>
                  <a:srgbClr val="FF0000"/>
                </a:solidFill>
              </a:rPr>
              <a:t>3-5</a:t>
            </a:r>
          </a:p>
          <a:p>
            <a:pPr marL="0" indent="0" algn="l" rtl="0">
              <a:buNone/>
            </a:pPr>
            <a:endParaRPr lang="en-US" dirty="0"/>
          </a:p>
          <a:p>
            <a:pPr marL="0" indent="0" algn="l" rtl="0">
              <a:buNone/>
            </a:pPr>
            <a:r>
              <a:rPr lang="en-US" b="1" dirty="0">
                <a:solidFill>
                  <a:srgbClr val="92D050"/>
                </a:solidFill>
              </a:rPr>
              <a:t>What's up with vitamins and minerals? Going live to the micro nutrients.</a:t>
            </a:r>
            <a:endParaRPr lang="en-US" dirty="0">
              <a:solidFill>
                <a:srgbClr val="92D050"/>
              </a:solidFill>
            </a:endParaRPr>
          </a:p>
          <a:p>
            <a:pPr marL="0" indent="0" algn="l" rtl="0">
              <a:buNone/>
            </a:pPr>
            <a:r>
              <a:rPr lang="en-US" sz="3000" dirty="0">
                <a:solidFill>
                  <a:srgbClr val="FFC000"/>
                </a:solidFill>
              </a:rPr>
              <a:t>Pairs</a:t>
            </a:r>
            <a:r>
              <a:rPr lang="en-US" sz="3000" dirty="0"/>
              <a:t> </a:t>
            </a:r>
            <a:r>
              <a:rPr lang="en-US" sz="3000" dirty="0">
                <a:solidFill>
                  <a:srgbClr val="FFC000"/>
                </a:solidFill>
              </a:rPr>
              <a:t>of students select a vitamin or mineral to investigate and report on as an action news team to the rest of the class. Students can find out:</a:t>
            </a:r>
          </a:p>
          <a:p>
            <a:pPr marL="0" lvl="0" indent="0" algn="l" rtl="0">
              <a:buNone/>
            </a:pPr>
            <a:r>
              <a:rPr lang="en-US" sz="3000" dirty="0">
                <a:solidFill>
                  <a:srgbClr val="92D050"/>
                </a:solidFill>
              </a:rPr>
              <a:t>Where do we find it?</a:t>
            </a:r>
          </a:p>
          <a:p>
            <a:pPr marL="0" lvl="0" indent="0" algn="l" rtl="0">
              <a:buNone/>
            </a:pPr>
            <a:r>
              <a:rPr lang="en-US" sz="3000" dirty="0">
                <a:solidFill>
                  <a:srgbClr val="92D050"/>
                </a:solidFill>
              </a:rPr>
              <a:t>What does it do for us?</a:t>
            </a:r>
          </a:p>
          <a:p>
            <a:pPr marL="0" lvl="0" indent="0" algn="l" rtl="0">
              <a:buNone/>
            </a:pPr>
            <a:r>
              <a:rPr lang="en-US" sz="3000" dirty="0">
                <a:solidFill>
                  <a:srgbClr val="92D050"/>
                </a:solidFill>
              </a:rPr>
              <a:t>What happens if we don’t get enough or too much?</a:t>
            </a:r>
          </a:p>
          <a:p>
            <a:pPr marL="0" indent="0" algn="l" rtl="0">
              <a:buNone/>
            </a:pPr>
            <a:r>
              <a:rPr lang="en-US" sz="3000" dirty="0">
                <a:solidFill>
                  <a:srgbClr val="FFC000"/>
                </a:solidFill>
              </a:rPr>
              <a:t>Teachers can encourage students to use their creativity (costumes, visuals, camcorder) to make their investigative reporting come alive.</a:t>
            </a:r>
          </a:p>
          <a:p>
            <a:pPr marL="0" indent="0" algn="l">
              <a:buNone/>
            </a:pPr>
            <a:endParaRPr lang="ar-SA" dirty="0"/>
          </a:p>
        </p:txBody>
      </p:sp>
    </p:spTree>
    <p:extLst>
      <p:ext uri="{BB962C8B-B14F-4D97-AF65-F5344CB8AC3E}">
        <p14:creationId xmlns:p14="http://schemas.microsoft.com/office/powerpoint/2010/main" xmlns="" val="23269703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a:solidFill>
                  <a:srgbClr val="FF0000"/>
                </a:solidFill>
              </a:rPr>
              <a:t>Prevalence and cost of unhealthy eating: </a:t>
            </a:r>
            <a:endParaRPr lang="ar-SA" dirty="0">
              <a:solidFill>
                <a:srgbClr val="FF0000"/>
              </a:solidFill>
            </a:endParaRPr>
          </a:p>
        </p:txBody>
      </p:sp>
      <p:sp>
        <p:nvSpPr>
          <p:cNvPr id="5" name="Content Placeholder 4"/>
          <p:cNvSpPr>
            <a:spLocks noGrp="1"/>
          </p:cNvSpPr>
          <p:nvPr>
            <p:ph idx="1"/>
          </p:nvPr>
        </p:nvSpPr>
        <p:spPr/>
        <p:txBody>
          <a:bodyPr>
            <a:normAutofit/>
          </a:bodyPr>
          <a:lstStyle/>
          <a:p>
            <a:pPr marL="0" indent="0" algn="l" rtl="0">
              <a:buNone/>
            </a:pPr>
            <a:r>
              <a:rPr lang="en-US" dirty="0">
                <a:solidFill>
                  <a:srgbClr val="FFC000"/>
                </a:solidFill>
              </a:rPr>
              <a:t> poor diet and physical inactivity are associated </a:t>
            </a:r>
            <a:r>
              <a:rPr lang="en-US" dirty="0" smtClean="0">
                <a:solidFill>
                  <a:srgbClr val="FFC000"/>
                </a:solidFill>
              </a:rPr>
              <a:t>with:</a:t>
            </a:r>
          </a:p>
          <a:p>
            <a:pPr algn="l" rtl="0">
              <a:buClr>
                <a:srgbClr val="FF0000"/>
              </a:buClr>
              <a:buFont typeface="Wingdings" pitchFamily="2" charset="2"/>
              <a:buChar char="v"/>
            </a:pPr>
            <a:r>
              <a:rPr lang="en-US" dirty="0" smtClean="0">
                <a:solidFill>
                  <a:srgbClr val="FFC000"/>
                </a:solidFill>
              </a:rPr>
              <a:t>CVD</a:t>
            </a:r>
          </a:p>
          <a:p>
            <a:pPr algn="l" rtl="0">
              <a:buClr>
                <a:srgbClr val="FF0000"/>
              </a:buClr>
              <a:buFont typeface="Wingdings" pitchFamily="2" charset="2"/>
              <a:buChar char="v"/>
            </a:pPr>
            <a:r>
              <a:rPr lang="en-US" dirty="0" smtClean="0">
                <a:solidFill>
                  <a:srgbClr val="FFC000"/>
                </a:solidFill>
              </a:rPr>
              <a:t>Hypertension</a:t>
            </a:r>
          </a:p>
          <a:p>
            <a:pPr algn="l" rtl="0">
              <a:buClr>
                <a:srgbClr val="FF0000"/>
              </a:buClr>
              <a:buFont typeface="Wingdings" pitchFamily="2" charset="2"/>
              <a:buChar char="v"/>
            </a:pPr>
            <a:r>
              <a:rPr lang="en-US" dirty="0" smtClean="0">
                <a:solidFill>
                  <a:srgbClr val="FFC000"/>
                </a:solidFill>
              </a:rPr>
              <a:t>type </a:t>
            </a:r>
            <a:r>
              <a:rPr lang="en-US" dirty="0">
                <a:solidFill>
                  <a:srgbClr val="FFC000"/>
                </a:solidFill>
              </a:rPr>
              <a:t>2 </a:t>
            </a:r>
            <a:r>
              <a:rPr lang="en-US" dirty="0" smtClean="0">
                <a:solidFill>
                  <a:srgbClr val="FFC000"/>
                </a:solidFill>
              </a:rPr>
              <a:t>diabetes</a:t>
            </a:r>
          </a:p>
          <a:p>
            <a:pPr algn="l" rtl="0">
              <a:buClr>
                <a:srgbClr val="FF0000"/>
              </a:buClr>
              <a:buFont typeface="Wingdings" pitchFamily="2" charset="2"/>
              <a:buChar char="v"/>
            </a:pPr>
            <a:r>
              <a:rPr lang="en-US" dirty="0" smtClean="0">
                <a:solidFill>
                  <a:srgbClr val="FFC000"/>
                </a:solidFill>
              </a:rPr>
              <a:t>Osteoporosis</a:t>
            </a:r>
          </a:p>
          <a:p>
            <a:pPr algn="l" rtl="0">
              <a:buClr>
                <a:srgbClr val="FF0000"/>
              </a:buClr>
              <a:buFont typeface="Wingdings" pitchFamily="2" charset="2"/>
              <a:buChar char="v"/>
            </a:pPr>
            <a:r>
              <a:rPr lang="en-US" dirty="0" smtClean="0">
                <a:solidFill>
                  <a:srgbClr val="FFC000"/>
                </a:solidFill>
              </a:rPr>
              <a:t>some </a:t>
            </a:r>
            <a:r>
              <a:rPr lang="en-US" dirty="0">
                <a:solidFill>
                  <a:srgbClr val="FFC000"/>
                </a:solidFill>
              </a:rPr>
              <a:t>types of cancer</a:t>
            </a:r>
            <a:r>
              <a:rPr lang="en-US" dirty="0" smtClean="0">
                <a:solidFill>
                  <a:srgbClr val="FFC000"/>
                </a:solidFill>
              </a:rPr>
              <a:t>.</a:t>
            </a:r>
            <a:endParaRPr lang="en-US" dirty="0">
              <a:solidFill>
                <a:srgbClr val="FFC000"/>
              </a:solidFill>
            </a:endParaRPr>
          </a:p>
        </p:txBody>
      </p:sp>
      <p:pic>
        <p:nvPicPr>
          <p:cNvPr id="6"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3528" y="5661248"/>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721151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b="1" dirty="0">
                <a:solidFill>
                  <a:srgbClr val="92D050"/>
                </a:solidFill>
              </a:rPr>
              <a:t>Assessment</a:t>
            </a:r>
            <a:r>
              <a:rPr lang="en-US" b="1" dirty="0">
                <a:solidFill>
                  <a:srgbClr val="FFC000"/>
                </a:solidFill>
              </a:rPr>
              <a:t>: </a:t>
            </a:r>
            <a:r>
              <a:rPr lang="en-US" sz="2800" dirty="0">
                <a:solidFill>
                  <a:srgbClr val="FFC000"/>
                </a:solidFill>
              </a:rPr>
              <a:t> the students' action reports are the assessment task for this activity. For assessment criteria, students should tell where </a:t>
            </a:r>
            <a:r>
              <a:rPr lang="en-US" sz="2800" dirty="0" smtClean="0">
                <a:solidFill>
                  <a:srgbClr val="FFC000"/>
                </a:solidFill>
              </a:rPr>
              <a:t>they </a:t>
            </a:r>
            <a:r>
              <a:rPr lang="en-US" sz="2800" dirty="0">
                <a:solidFill>
                  <a:srgbClr val="FFC000"/>
                </a:solidFill>
              </a:rPr>
              <a:t>got their information and why their information sources are reliable and valid.  (</a:t>
            </a:r>
            <a:r>
              <a:rPr lang="en-US" sz="2800" dirty="0">
                <a:solidFill>
                  <a:srgbClr val="92D050"/>
                </a:solidFill>
              </a:rPr>
              <a:t>constructs</a:t>
            </a:r>
            <a:r>
              <a:rPr lang="en-US" sz="2800" dirty="0">
                <a:solidFill>
                  <a:srgbClr val="FFC000"/>
                </a:solidFill>
              </a:rPr>
              <a:t>: attitudes toward behavior).</a:t>
            </a:r>
          </a:p>
          <a:p>
            <a:pPr marL="0" indent="0" algn="l">
              <a:buNone/>
            </a:pPr>
            <a:endParaRPr lang="ar-SA" dirty="0">
              <a:solidFill>
                <a:srgbClr val="FFC000"/>
              </a:solidFill>
            </a:endParaRPr>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107423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1.bp.blogspot.com/-aTKRyj4LNQ4/UqwrVOhSxHI/AAAAAAAAAQM/7q6voCrzUZU/s1600/food-pyramid.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43603" y="3284984"/>
            <a:ext cx="4013365" cy="355584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a:xfrm>
            <a:off x="279669" y="332656"/>
            <a:ext cx="8229600" cy="5433467"/>
          </a:xfrm>
        </p:spPr>
        <p:txBody>
          <a:bodyPr>
            <a:normAutofit/>
          </a:bodyPr>
          <a:lstStyle/>
          <a:p>
            <a:pPr marL="0" indent="0" algn="l" rtl="0">
              <a:buNone/>
            </a:pPr>
            <a:r>
              <a:rPr lang="en-US" b="1" dirty="0">
                <a:solidFill>
                  <a:srgbClr val="FF0000"/>
                </a:solidFill>
              </a:rPr>
              <a:t>Grade </a:t>
            </a:r>
            <a:r>
              <a:rPr lang="en-US" b="1" dirty="0" smtClean="0">
                <a:solidFill>
                  <a:srgbClr val="FF0000"/>
                </a:solidFill>
              </a:rPr>
              <a:t>6-8</a:t>
            </a:r>
          </a:p>
          <a:p>
            <a:pPr marL="0" indent="0" algn="l" rtl="0">
              <a:buNone/>
            </a:pPr>
            <a:r>
              <a:rPr lang="en-US" b="1" dirty="0" smtClean="0">
                <a:solidFill>
                  <a:srgbClr val="92D050"/>
                </a:solidFill>
              </a:rPr>
              <a:t>Nutrients </a:t>
            </a:r>
            <a:r>
              <a:rPr lang="en-US" b="1" dirty="0">
                <a:solidFill>
                  <a:srgbClr val="92D050"/>
                </a:solidFill>
              </a:rPr>
              <a:t>in nutshell:</a:t>
            </a:r>
            <a:endParaRPr lang="en-US" dirty="0">
              <a:solidFill>
                <a:srgbClr val="92D050"/>
              </a:solidFill>
            </a:endParaRPr>
          </a:p>
          <a:p>
            <a:pPr marL="0" indent="0" algn="l" rtl="0">
              <a:buNone/>
            </a:pPr>
            <a:r>
              <a:rPr lang="en-US" sz="2800" dirty="0">
                <a:solidFill>
                  <a:srgbClr val="FFC000"/>
                </a:solidFill>
              </a:rPr>
              <a:t>Students can access information on the six essential nutrients at </a:t>
            </a:r>
            <a:r>
              <a:rPr lang="en-US" sz="2800" u="sng" dirty="0">
                <a:hlinkClick r:id="rId3"/>
              </a:rPr>
              <a:t>www.kidshealth.org</a:t>
            </a:r>
            <a:r>
              <a:rPr lang="en-US" sz="2800" dirty="0"/>
              <a:t> </a:t>
            </a:r>
            <a:r>
              <a:rPr lang="en-US" sz="2800" dirty="0" smtClean="0"/>
              <a:t> .</a:t>
            </a:r>
          </a:p>
          <a:p>
            <a:pPr marL="0" indent="0" algn="l" rtl="0">
              <a:buNone/>
            </a:pPr>
            <a:r>
              <a:rPr lang="en-US" sz="2800" dirty="0" smtClean="0">
                <a:solidFill>
                  <a:srgbClr val="FFC000"/>
                </a:solidFill>
              </a:rPr>
              <a:t>students </a:t>
            </a:r>
            <a:r>
              <a:rPr lang="en-US" sz="2800" dirty="0">
                <a:solidFill>
                  <a:srgbClr val="FFC000"/>
                </a:solidFill>
              </a:rPr>
              <a:t>should work in six groups to investigate and report on the six nutrients. They should identify criteria in advance for "great presentation". </a:t>
            </a:r>
            <a:endParaRPr lang="en-US" sz="2800" dirty="0" smtClean="0">
              <a:solidFill>
                <a:srgbClr val="FFC000"/>
              </a:solidFill>
            </a:endParaRPr>
          </a:p>
          <a:p>
            <a:pPr marL="0" indent="0" algn="l">
              <a:buNone/>
            </a:pPr>
            <a:endParaRPr lang="ar-SA" dirty="0"/>
          </a:p>
        </p:txBody>
      </p:sp>
    </p:spTree>
    <p:extLst>
      <p:ext uri="{BB962C8B-B14F-4D97-AF65-F5344CB8AC3E}">
        <p14:creationId xmlns:p14="http://schemas.microsoft.com/office/powerpoint/2010/main" xmlns="" val="38857224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b="1" dirty="0">
                <a:solidFill>
                  <a:srgbClr val="92D050"/>
                </a:solidFill>
              </a:rPr>
              <a:t>Assessment:</a:t>
            </a:r>
            <a:r>
              <a:rPr lang="en-US" dirty="0">
                <a:solidFill>
                  <a:srgbClr val="92D050"/>
                </a:solidFill>
              </a:rPr>
              <a:t> </a:t>
            </a:r>
            <a:r>
              <a:rPr lang="en-US" sz="2800" dirty="0">
                <a:solidFill>
                  <a:srgbClr val="FFC000"/>
                </a:solidFill>
              </a:rPr>
              <a:t>the presentation the students make are the assessment task for this activity. </a:t>
            </a:r>
            <a:endParaRPr lang="en-US" sz="2800" dirty="0" smtClean="0">
              <a:solidFill>
                <a:srgbClr val="FFC000"/>
              </a:solidFill>
            </a:endParaRPr>
          </a:p>
          <a:p>
            <a:pPr marL="0" indent="0" algn="l">
              <a:buNone/>
            </a:pPr>
            <a:r>
              <a:rPr lang="en-US" sz="2800" dirty="0" smtClean="0">
                <a:solidFill>
                  <a:srgbClr val="FFC000"/>
                </a:solidFill>
              </a:rPr>
              <a:t>For </a:t>
            </a:r>
            <a:r>
              <a:rPr lang="en-US" sz="2800" dirty="0">
                <a:solidFill>
                  <a:srgbClr val="FFC000"/>
                </a:solidFill>
              </a:rPr>
              <a:t>assessment criteria, at a minimum, students should provide accurate information, and explain their valid source of information.  (</a:t>
            </a:r>
            <a:r>
              <a:rPr lang="en-US" sz="2800" dirty="0">
                <a:solidFill>
                  <a:srgbClr val="92D050"/>
                </a:solidFill>
              </a:rPr>
              <a:t>constructs: </a:t>
            </a:r>
            <a:r>
              <a:rPr lang="en-US" sz="2800" dirty="0">
                <a:solidFill>
                  <a:srgbClr val="FFC000"/>
                </a:solidFill>
              </a:rPr>
              <a:t>attitudes toward behavior).</a:t>
            </a:r>
          </a:p>
          <a:p>
            <a:pPr marL="0" indent="0" algn="l">
              <a:buNone/>
            </a:pPr>
            <a:endParaRPr lang="ar-SA" dirty="0">
              <a:solidFill>
                <a:srgbClr val="FFC000"/>
              </a:solidFill>
            </a:endParaRPr>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683796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rtl="0">
              <a:buNone/>
            </a:pPr>
            <a:r>
              <a:rPr lang="en-US" b="1" dirty="0">
                <a:solidFill>
                  <a:srgbClr val="FF0000"/>
                </a:solidFill>
              </a:rPr>
              <a:t>NHES 5| decision making</a:t>
            </a:r>
            <a:endParaRPr lang="en-US" dirty="0">
              <a:solidFill>
                <a:srgbClr val="FF0000"/>
              </a:solidFill>
            </a:endParaRPr>
          </a:p>
          <a:p>
            <a:pPr marL="0" indent="0" algn="l" rtl="0">
              <a:buNone/>
            </a:pPr>
            <a:r>
              <a:rPr lang="en-US" b="1" dirty="0">
                <a:solidFill>
                  <a:schemeClr val="bg1"/>
                </a:solidFill>
              </a:rPr>
              <a:t>Students will demonstrate the ability to use decision making skills to enhance health.</a:t>
            </a:r>
            <a:endParaRPr lang="en-US" dirty="0">
              <a:solidFill>
                <a:schemeClr val="bg1"/>
              </a:solidFill>
            </a:endParaRPr>
          </a:p>
          <a:p>
            <a:pPr marL="0" indent="0" algn="l">
              <a:buNone/>
            </a:pPr>
            <a:endParaRPr lang="ar-SA" dirty="0"/>
          </a:p>
        </p:txBody>
      </p:sp>
    </p:spTree>
    <p:extLst>
      <p:ext uri="{BB962C8B-B14F-4D97-AF65-F5344CB8AC3E}">
        <p14:creationId xmlns:p14="http://schemas.microsoft.com/office/powerpoint/2010/main" xmlns="" val="17557826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448" y="474936"/>
            <a:ext cx="8229600" cy="3456384"/>
          </a:xfrm>
        </p:spPr>
        <p:txBody>
          <a:bodyPr>
            <a:normAutofit fontScale="92500" lnSpcReduction="10000"/>
          </a:bodyPr>
          <a:lstStyle/>
          <a:p>
            <a:pPr marL="0" indent="0" algn="l" rtl="0">
              <a:buNone/>
            </a:pPr>
            <a:r>
              <a:rPr lang="en-US" b="1" dirty="0" smtClean="0">
                <a:solidFill>
                  <a:srgbClr val="FF0000"/>
                </a:solidFill>
              </a:rPr>
              <a:t>Grade k-2</a:t>
            </a:r>
          </a:p>
          <a:p>
            <a:pPr marL="0" indent="0" algn="l" rtl="0">
              <a:buNone/>
            </a:pPr>
            <a:endParaRPr lang="en-US" dirty="0"/>
          </a:p>
          <a:p>
            <a:pPr marL="0" indent="0" algn="l" rtl="0">
              <a:buNone/>
            </a:pPr>
            <a:r>
              <a:rPr lang="en-US" b="1" dirty="0">
                <a:solidFill>
                  <a:srgbClr val="92D050"/>
                </a:solidFill>
              </a:rPr>
              <a:t>decision making about healthy class celebration</a:t>
            </a:r>
            <a:endParaRPr lang="en-US" dirty="0">
              <a:solidFill>
                <a:srgbClr val="92D050"/>
              </a:solidFill>
            </a:endParaRPr>
          </a:p>
          <a:p>
            <a:pPr marL="0" indent="0" algn="l" rtl="0">
              <a:buNone/>
            </a:pPr>
            <a:r>
              <a:rPr lang="en-US" dirty="0">
                <a:solidFill>
                  <a:srgbClr val="FFC000"/>
                </a:solidFill>
              </a:rPr>
              <a:t>when children are invited to participate in the decision making process, they often are more willing to try something new and will potentially consider healthy options.</a:t>
            </a:r>
          </a:p>
          <a:p>
            <a:pPr marL="0" indent="0" algn="l">
              <a:buNone/>
            </a:pPr>
            <a:endParaRPr lang="ar-SA" dirty="0"/>
          </a:p>
        </p:txBody>
      </p:sp>
      <p:pic>
        <p:nvPicPr>
          <p:cNvPr id="8194" name="Picture 2" descr="http://conyersfirst.org/clientimages/43382/preschool/party_kids_poster-r457920b5d7c34a189dcdb75489a857e5_aioeo_8byvr_51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76825" y="4191000"/>
            <a:ext cx="4067175" cy="2667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247488" y="3933056"/>
            <a:ext cx="4824536" cy="2677656"/>
          </a:xfrm>
          <a:prstGeom prst="rect">
            <a:avLst/>
          </a:prstGeom>
        </p:spPr>
        <p:txBody>
          <a:bodyPr wrap="square">
            <a:spAutoFit/>
          </a:bodyPr>
          <a:lstStyle/>
          <a:p>
            <a:pPr algn="l" rtl="0"/>
            <a:r>
              <a:rPr lang="en-US" sz="2800" dirty="0">
                <a:solidFill>
                  <a:srgbClr val="FFC000"/>
                </a:solidFill>
              </a:rPr>
              <a:t>teachers can engage students in a decision making process to determine what types of food can be brought in to celebrate special occasion to encourage healthy eating.</a:t>
            </a:r>
          </a:p>
        </p:txBody>
      </p:sp>
    </p:spTree>
    <p:extLst>
      <p:ext uri="{BB962C8B-B14F-4D97-AF65-F5344CB8AC3E}">
        <p14:creationId xmlns:p14="http://schemas.microsoft.com/office/powerpoint/2010/main" xmlns="" val="2490185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l">
              <a:buNone/>
            </a:pPr>
            <a:r>
              <a:rPr lang="en-US" b="1" dirty="0">
                <a:solidFill>
                  <a:srgbClr val="92D050"/>
                </a:solidFill>
              </a:rPr>
              <a:t>Assessment: </a:t>
            </a:r>
            <a:r>
              <a:rPr lang="en-US" sz="2800" dirty="0">
                <a:solidFill>
                  <a:srgbClr val="FFC000"/>
                </a:solidFill>
              </a:rPr>
              <a:t>in small groups, students can go through a simple decision making process to determine healthy options. Groups can present their final decision to the class. </a:t>
            </a:r>
            <a:endParaRPr lang="en-US" sz="2800" dirty="0" smtClean="0">
              <a:solidFill>
                <a:srgbClr val="FFC000"/>
              </a:solidFill>
            </a:endParaRPr>
          </a:p>
          <a:p>
            <a:pPr marL="0" indent="0" algn="l">
              <a:buNone/>
            </a:pPr>
            <a:r>
              <a:rPr lang="en-US" sz="2800" dirty="0" smtClean="0">
                <a:solidFill>
                  <a:srgbClr val="FFC000"/>
                </a:solidFill>
              </a:rPr>
              <a:t>For </a:t>
            </a:r>
            <a:r>
              <a:rPr lang="en-US" sz="2800" dirty="0">
                <a:solidFill>
                  <a:srgbClr val="FFC000"/>
                </a:solidFill>
              </a:rPr>
              <a:t>assessment criteria, students should examine alternatives, evaluate positive and negative consequences, and decide on a health-enhancing course of action. (</a:t>
            </a:r>
            <a:r>
              <a:rPr lang="en-US" sz="2800" dirty="0">
                <a:solidFill>
                  <a:srgbClr val="92D050"/>
                </a:solidFill>
              </a:rPr>
              <a:t>constructs: </a:t>
            </a:r>
            <a:r>
              <a:rPr lang="en-US" sz="2800" dirty="0">
                <a:solidFill>
                  <a:srgbClr val="FFC000"/>
                </a:solidFill>
              </a:rPr>
              <a:t>perceived behavioral control, attitudes toward behavior)</a:t>
            </a:r>
            <a:endParaRPr lang="en-US" dirty="0">
              <a:solidFill>
                <a:srgbClr val="FFC000"/>
              </a:solidFill>
            </a:endParaRPr>
          </a:p>
          <a:p>
            <a:pPr marL="0" indent="0" algn="l">
              <a:buNone/>
            </a:pPr>
            <a:endParaRPr lang="ar-SA" dirty="0">
              <a:solidFill>
                <a:srgbClr val="FFC000"/>
              </a:solidFill>
            </a:endParaRPr>
          </a:p>
        </p:txBody>
      </p:sp>
    </p:spTree>
    <p:extLst>
      <p:ext uri="{BB962C8B-B14F-4D97-AF65-F5344CB8AC3E}">
        <p14:creationId xmlns:p14="http://schemas.microsoft.com/office/powerpoint/2010/main" xmlns="" val="222018799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66" y="188640"/>
            <a:ext cx="8229600" cy="1700808"/>
          </a:xfrm>
        </p:spPr>
        <p:txBody>
          <a:bodyPr>
            <a:normAutofit/>
          </a:bodyPr>
          <a:lstStyle/>
          <a:p>
            <a:pPr marL="0" indent="0" algn="l" rtl="0">
              <a:buNone/>
            </a:pPr>
            <a:r>
              <a:rPr lang="en-US" b="1" dirty="0"/>
              <a:t> </a:t>
            </a:r>
            <a:r>
              <a:rPr lang="en-US" b="1" dirty="0">
                <a:solidFill>
                  <a:srgbClr val="FF0000"/>
                </a:solidFill>
              </a:rPr>
              <a:t>Grades </a:t>
            </a:r>
            <a:r>
              <a:rPr lang="en-US" b="1" dirty="0" smtClean="0">
                <a:solidFill>
                  <a:srgbClr val="FF0000"/>
                </a:solidFill>
              </a:rPr>
              <a:t>3-5</a:t>
            </a:r>
            <a:endParaRPr lang="en-US" dirty="0"/>
          </a:p>
          <a:p>
            <a:pPr marL="0" indent="0" algn="l" rtl="0">
              <a:buNone/>
            </a:pPr>
            <a:r>
              <a:rPr lang="en-US" b="1" dirty="0">
                <a:solidFill>
                  <a:srgbClr val="92D050"/>
                </a:solidFill>
              </a:rPr>
              <a:t>Fiber up your cereal decisions</a:t>
            </a:r>
            <a:r>
              <a:rPr lang="en-US" b="1" dirty="0" smtClean="0">
                <a:solidFill>
                  <a:srgbClr val="92D050"/>
                </a:solidFill>
              </a:rPr>
              <a:t>.</a:t>
            </a:r>
            <a:endParaRPr lang="en-US" dirty="0">
              <a:solidFill>
                <a:srgbClr val="92D050"/>
              </a:solidFill>
            </a:endParaRPr>
          </a:p>
        </p:txBody>
      </p:sp>
      <p:pic>
        <p:nvPicPr>
          <p:cNvPr id="10242" name="Picture 2" descr="C:\Users\personal\Pictures\tumblr_lbulzgZIyO1qdbbywo1_50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23928" y="1642519"/>
            <a:ext cx="5220072" cy="345568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354945" y="1628800"/>
            <a:ext cx="3198642" cy="2677656"/>
          </a:xfrm>
          <a:prstGeom prst="rect">
            <a:avLst/>
          </a:prstGeom>
        </p:spPr>
        <p:txBody>
          <a:bodyPr wrap="square">
            <a:spAutoFit/>
          </a:bodyPr>
          <a:lstStyle/>
          <a:p>
            <a:pPr algn="l" rtl="0"/>
            <a:r>
              <a:rPr lang="en-US" sz="2800" dirty="0">
                <a:solidFill>
                  <a:srgbClr val="FFC000"/>
                </a:solidFill>
              </a:rPr>
              <a:t>In addition to being high in sugar, some cereals that students commonly chose are quite low in fibers. </a:t>
            </a:r>
            <a:endParaRPr lang="ar-SA" sz="2800" dirty="0"/>
          </a:p>
        </p:txBody>
      </p:sp>
      <p:sp>
        <p:nvSpPr>
          <p:cNvPr id="4" name="Rectangle 3"/>
          <p:cNvSpPr/>
          <p:nvPr/>
        </p:nvSpPr>
        <p:spPr>
          <a:xfrm>
            <a:off x="354945" y="5098207"/>
            <a:ext cx="8064896" cy="2246769"/>
          </a:xfrm>
          <a:prstGeom prst="rect">
            <a:avLst/>
          </a:prstGeom>
        </p:spPr>
        <p:txBody>
          <a:bodyPr wrap="square">
            <a:spAutoFit/>
          </a:bodyPr>
          <a:lstStyle/>
          <a:p>
            <a:pPr algn="l" rtl="0"/>
            <a:r>
              <a:rPr lang="en-US" sz="2800" dirty="0">
                <a:solidFill>
                  <a:srgbClr val="FFC000"/>
                </a:solidFill>
              </a:rPr>
              <a:t>Teachers can challenge students to collect nutrition information panels from cereal boxes to help make decision on which cereals deliver the best taste and nutrition at the same time.</a:t>
            </a:r>
          </a:p>
          <a:p>
            <a:pPr algn="l"/>
            <a:endParaRPr lang="ar-SA" sz="2800" dirty="0"/>
          </a:p>
        </p:txBody>
      </p:sp>
    </p:spTree>
    <p:extLst>
      <p:ext uri="{BB962C8B-B14F-4D97-AF65-F5344CB8AC3E}">
        <p14:creationId xmlns:p14="http://schemas.microsoft.com/office/powerpoint/2010/main" xmlns="" val="2158586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8229600" cy="4525963"/>
          </a:xfrm>
        </p:spPr>
        <p:txBody>
          <a:bodyPr>
            <a:normAutofit fontScale="85000" lnSpcReduction="10000"/>
          </a:bodyPr>
          <a:lstStyle/>
          <a:p>
            <a:pPr marL="0" indent="0" algn="l" rtl="0">
              <a:buNone/>
            </a:pPr>
            <a:r>
              <a:rPr lang="en-US" b="1" dirty="0">
                <a:solidFill>
                  <a:srgbClr val="92D050"/>
                </a:solidFill>
              </a:rPr>
              <a:t>Assessment: </a:t>
            </a:r>
            <a:r>
              <a:rPr lang="en-US" dirty="0">
                <a:solidFill>
                  <a:srgbClr val="92D050"/>
                </a:solidFill>
              </a:rPr>
              <a:t> </a:t>
            </a:r>
            <a:r>
              <a:rPr lang="en-US" dirty="0">
                <a:solidFill>
                  <a:srgbClr val="FFC000"/>
                </a:solidFill>
              </a:rPr>
              <a:t>for an assessment task, students can work through steps of a simple decision making process to choose a nutritious, good tasting cereal.</a:t>
            </a:r>
          </a:p>
          <a:p>
            <a:pPr marL="0" lvl="0" indent="0" algn="l" rtl="0">
              <a:buNone/>
            </a:pPr>
            <a:r>
              <a:rPr lang="en-US" dirty="0" smtClean="0">
                <a:solidFill>
                  <a:srgbClr val="92D050"/>
                </a:solidFill>
              </a:rPr>
              <a:t>What's </a:t>
            </a:r>
            <a:r>
              <a:rPr lang="en-US" dirty="0">
                <a:solidFill>
                  <a:srgbClr val="92D050"/>
                </a:solidFill>
              </a:rPr>
              <a:t>the problem?</a:t>
            </a:r>
          </a:p>
          <a:p>
            <a:pPr marL="0" lvl="0" indent="0" algn="l" rtl="0">
              <a:buNone/>
            </a:pPr>
            <a:r>
              <a:rPr lang="en-US" dirty="0">
                <a:solidFill>
                  <a:srgbClr val="92D050"/>
                </a:solidFill>
              </a:rPr>
              <a:t>What are the alternatives?</a:t>
            </a:r>
          </a:p>
          <a:p>
            <a:pPr marL="0" lvl="0" indent="0" algn="l" rtl="0">
              <a:buNone/>
            </a:pPr>
            <a:r>
              <a:rPr lang="en-US" dirty="0">
                <a:solidFill>
                  <a:srgbClr val="92D050"/>
                </a:solidFill>
              </a:rPr>
              <a:t>What are the consequences, positive and negative?</a:t>
            </a:r>
          </a:p>
          <a:p>
            <a:pPr marL="0" lvl="0" indent="0" algn="l" rtl="0">
              <a:buNone/>
            </a:pPr>
            <a:r>
              <a:rPr lang="en-US" dirty="0" smtClean="0">
                <a:solidFill>
                  <a:srgbClr val="92D050"/>
                </a:solidFill>
              </a:rPr>
              <a:t>What's </a:t>
            </a:r>
            <a:r>
              <a:rPr lang="en-US" dirty="0">
                <a:solidFill>
                  <a:srgbClr val="92D050"/>
                </a:solidFill>
              </a:rPr>
              <a:t>the action the class recommends?</a:t>
            </a:r>
          </a:p>
          <a:p>
            <a:pPr marL="0" indent="0" algn="l" rtl="0">
              <a:buNone/>
            </a:pPr>
            <a:r>
              <a:rPr lang="en-US" dirty="0">
                <a:solidFill>
                  <a:srgbClr val="FFC000"/>
                </a:solidFill>
              </a:rPr>
              <a:t>For assessment criteria, students should be able to work through all the steps to make a health-enhancing choice. (</a:t>
            </a:r>
            <a:r>
              <a:rPr lang="en-US" dirty="0">
                <a:solidFill>
                  <a:srgbClr val="92D050"/>
                </a:solidFill>
              </a:rPr>
              <a:t>construct; </a:t>
            </a:r>
            <a:r>
              <a:rPr lang="en-US" dirty="0">
                <a:solidFill>
                  <a:srgbClr val="FFC000"/>
                </a:solidFill>
              </a:rPr>
              <a:t>intention to act in healthy ways.)</a:t>
            </a:r>
          </a:p>
          <a:p>
            <a:pPr marL="0" indent="0" algn="l">
              <a:buNone/>
            </a:pPr>
            <a:endParaRPr lang="ar-SA" dirty="0"/>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586709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836712"/>
            <a:ext cx="8229600" cy="4525963"/>
          </a:xfrm>
        </p:spPr>
        <p:txBody>
          <a:bodyPr/>
          <a:lstStyle/>
          <a:p>
            <a:pPr marL="0" indent="0" algn="l" rtl="0">
              <a:buNone/>
            </a:pPr>
            <a:r>
              <a:rPr lang="en-US" b="1" dirty="0">
                <a:solidFill>
                  <a:srgbClr val="FF0000"/>
                </a:solidFill>
              </a:rPr>
              <a:t>Grades 6-8</a:t>
            </a:r>
            <a:endParaRPr lang="en-US" dirty="0">
              <a:solidFill>
                <a:srgbClr val="FF0000"/>
              </a:solidFill>
            </a:endParaRPr>
          </a:p>
          <a:p>
            <a:pPr marL="0" indent="0" algn="l" rtl="0">
              <a:buNone/>
            </a:pPr>
            <a:r>
              <a:rPr lang="en-US" b="1" dirty="0">
                <a:solidFill>
                  <a:srgbClr val="92D050"/>
                </a:solidFill>
              </a:rPr>
              <a:t>No white at night</a:t>
            </a:r>
            <a:endParaRPr lang="en-US" dirty="0">
              <a:solidFill>
                <a:srgbClr val="92D050"/>
              </a:solidFill>
            </a:endParaRPr>
          </a:p>
          <a:p>
            <a:pPr marL="0" indent="0" algn="l" rtl="0">
              <a:buNone/>
            </a:pPr>
            <a:r>
              <a:rPr lang="en-US" dirty="0">
                <a:solidFill>
                  <a:srgbClr val="FFC000"/>
                </a:solidFill>
              </a:rPr>
              <a:t>For this topic, students might investigate</a:t>
            </a:r>
          </a:p>
          <a:p>
            <a:pPr lvl="0" algn="l" rtl="0">
              <a:buClr>
                <a:srgbClr val="92D050"/>
              </a:buClr>
              <a:buFont typeface="Wingdings" pitchFamily="2" charset="2"/>
              <a:buChar char="v"/>
            </a:pPr>
            <a:r>
              <a:rPr lang="en-US" dirty="0">
                <a:solidFill>
                  <a:srgbClr val="FFC000"/>
                </a:solidFill>
              </a:rPr>
              <a:t>Simple sugars</a:t>
            </a:r>
          </a:p>
          <a:p>
            <a:pPr lvl="0" algn="l" rtl="0">
              <a:buClr>
                <a:srgbClr val="92D050"/>
              </a:buClr>
              <a:buFont typeface="Wingdings" pitchFamily="2" charset="2"/>
              <a:buChar char="v"/>
            </a:pPr>
            <a:r>
              <a:rPr lang="en-US" dirty="0">
                <a:solidFill>
                  <a:srgbClr val="FFC000"/>
                </a:solidFill>
              </a:rPr>
              <a:t>Complex carbohydrates</a:t>
            </a:r>
          </a:p>
          <a:p>
            <a:pPr lvl="0" algn="l" rtl="0">
              <a:buClr>
                <a:srgbClr val="92D050"/>
              </a:buClr>
              <a:buFont typeface="Wingdings" pitchFamily="2" charset="2"/>
              <a:buChar char="v"/>
            </a:pPr>
            <a:r>
              <a:rPr lang="en-US" dirty="0">
                <a:solidFill>
                  <a:srgbClr val="FFC000"/>
                </a:solidFill>
              </a:rPr>
              <a:t>Sweeteners</a:t>
            </a:r>
          </a:p>
          <a:p>
            <a:pPr lvl="0" algn="l" rtl="0">
              <a:buClr>
                <a:srgbClr val="92D050"/>
              </a:buClr>
              <a:buFont typeface="Wingdings" pitchFamily="2" charset="2"/>
              <a:buChar char="v"/>
            </a:pPr>
            <a:r>
              <a:rPr lang="en-US" dirty="0">
                <a:solidFill>
                  <a:srgbClr val="FFC000"/>
                </a:solidFill>
              </a:rPr>
              <a:t>Fruits and fruit juices</a:t>
            </a:r>
          </a:p>
          <a:p>
            <a:pPr marL="0" indent="0" algn="l">
              <a:buNone/>
            </a:pPr>
            <a:endParaRPr lang="ar-SA" dirty="0"/>
          </a:p>
        </p:txBody>
      </p:sp>
      <p:pic>
        <p:nvPicPr>
          <p:cNvPr id="11266" name="Picture 2" descr="http://www.faqs.org/nutrition/images/nwaz_01_img004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08104" y="2636912"/>
            <a:ext cx="3305175" cy="40862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452176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b="1" dirty="0">
                <a:solidFill>
                  <a:srgbClr val="92D050"/>
                </a:solidFill>
              </a:rPr>
              <a:t>Assessment:</a:t>
            </a:r>
            <a:r>
              <a:rPr lang="en-US" dirty="0">
                <a:solidFill>
                  <a:srgbClr val="92D050"/>
                </a:solidFill>
              </a:rPr>
              <a:t> </a:t>
            </a:r>
            <a:r>
              <a:rPr lang="en-US" sz="2800" dirty="0">
                <a:solidFill>
                  <a:srgbClr val="FFC000"/>
                </a:solidFill>
              </a:rPr>
              <a:t>from a decision making standpoint, students should provide accurate information that classmates need to make healthy choices.</a:t>
            </a:r>
            <a:r>
              <a:rPr lang="en-US" sz="2800" b="1" dirty="0">
                <a:solidFill>
                  <a:srgbClr val="FFC000"/>
                </a:solidFill>
              </a:rPr>
              <a:t> </a:t>
            </a:r>
            <a:r>
              <a:rPr lang="en-US" sz="2800" dirty="0">
                <a:solidFill>
                  <a:srgbClr val="FFC000"/>
                </a:solidFill>
              </a:rPr>
              <a:t>(</a:t>
            </a:r>
            <a:r>
              <a:rPr lang="en-US" sz="2800" dirty="0">
                <a:solidFill>
                  <a:srgbClr val="92D050"/>
                </a:solidFill>
              </a:rPr>
              <a:t>construct</a:t>
            </a:r>
            <a:r>
              <a:rPr lang="en-US" sz="2800" dirty="0">
                <a:solidFill>
                  <a:srgbClr val="FFC000"/>
                </a:solidFill>
              </a:rPr>
              <a:t>; intention to act in healthy ways.)</a:t>
            </a:r>
          </a:p>
          <a:p>
            <a:pPr marL="0" indent="0" algn="l">
              <a:buNone/>
            </a:pPr>
            <a:endParaRPr lang="ar-SA" sz="2800" dirty="0">
              <a:solidFill>
                <a:srgbClr val="FFC000"/>
              </a:solidFill>
            </a:endParaRPr>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83499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5"/>
            <a:ext cx="8229600" cy="1728192"/>
          </a:xfrm>
        </p:spPr>
        <p:txBody>
          <a:bodyPr/>
          <a:lstStyle/>
          <a:p>
            <a:pPr marL="0" indent="0" algn="l" rtl="0">
              <a:buNone/>
            </a:pPr>
            <a:r>
              <a:rPr lang="en-US" dirty="0" smtClean="0">
                <a:solidFill>
                  <a:srgbClr val="FFC000"/>
                </a:solidFill>
              </a:rPr>
              <a:t>The dietary guideline of Americans (DGAs) focus particularly on children because of the vital role that nutrition plays throughout life span. </a:t>
            </a:r>
          </a:p>
          <a:p>
            <a:pPr marL="0" indent="0" algn="l" rtl="0">
              <a:buNone/>
            </a:pPr>
            <a:endParaRPr lang="en-US" dirty="0">
              <a:solidFill>
                <a:srgbClr val="FFC000"/>
              </a:solidFill>
            </a:endParaRPr>
          </a:p>
          <a:p>
            <a:pPr marL="0" indent="0" algn="l" rtl="0">
              <a:buNone/>
            </a:pPr>
            <a:endParaRPr lang="ar-SA" dirty="0"/>
          </a:p>
        </p:txBody>
      </p:sp>
      <p:sp>
        <p:nvSpPr>
          <p:cNvPr id="4" name="Rectangle 3"/>
          <p:cNvSpPr/>
          <p:nvPr/>
        </p:nvSpPr>
        <p:spPr>
          <a:xfrm>
            <a:off x="467544" y="2252284"/>
            <a:ext cx="4464496" cy="3046988"/>
          </a:xfrm>
          <a:prstGeom prst="rect">
            <a:avLst/>
          </a:prstGeom>
        </p:spPr>
        <p:txBody>
          <a:bodyPr wrap="square">
            <a:spAutoFit/>
          </a:bodyPr>
          <a:lstStyle/>
          <a:p>
            <a:pPr algn="l" rtl="0"/>
            <a:r>
              <a:rPr lang="en-US" sz="3200" dirty="0" smtClean="0">
                <a:solidFill>
                  <a:srgbClr val="FFC000"/>
                </a:solidFill>
              </a:rPr>
              <a:t>Too many children are consuming diets with </a:t>
            </a:r>
            <a:r>
              <a:rPr lang="en-US" sz="3200" dirty="0" smtClean="0">
                <a:solidFill>
                  <a:srgbClr val="FF0000"/>
                </a:solidFill>
              </a:rPr>
              <a:t>too many calories</a:t>
            </a:r>
            <a:r>
              <a:rPr lang="en-US" sz="3200" dirty="0" smtClean="0">
                <a:solidFill>
                  <a:srgbClr val="FFC000"/>
                </a:solidFill>
              </a:rPr>
              <a:t> and </a:t>
            </a:r>
            <a:r>
              <a:rPr lang="en-US" sz="3200" dirty="0" smtClean="0">
                <a:solidFill>
                  <a:srgbClr val="FF0000"/>
                </a:solidFill>
              </a:rPr>
              <a:t>not enough nutrients</a:t>
            </a:r>
            <a:r>
              <a:rPr lang="en-US" sz="3200" dirty="0" smtClean="0">
                <a:solidFill>
                  <a:srgbClr val="FFC000"/>
                </a:solidFill>
              </a:rPr>
              <a:t>, and are not getting enough physical activity</a:t>
            </a:r>
            <a:endParaRPr lang="ar-SA" sz="3200" dirty="0" smtClean="0">
              <a:solidFill>
                <a:srgbClr val="FFC000"/>
              </a:solidFill>
            </a:endParaRPr>
          </a:p>
        </p:txBody>
      </p:sp>
      <p:pic>
        <p:nvPicPr>
          <p:cNvPr id="2050" name="Picture 2" descr="http://www.utahmentalhealthservices.com/wp-content/uploads/2011/05/ADHD-Candy.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20072" y="2268669"/>
            <a:ext cx="3706118" cy="370611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805456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rtl="0">
              <a:buNone/>
            </a:pPr>
            <a:r>
              <a:rPr lang="en-US" b="1" dirty="0">
                <a:solidFill>
                  <a:srgbClr val="FF0000"/>
                </a:solidFill>
              </a:rPr>
              <a:t>NHES 7| self-management</a:t>
            </a:r>
            <a:endParaRPr lang="en-US" dirty="0">
              <a:solidFill>
                <a:srgbClr val="FF0000"/>
              </a:solidFill>
            </a:endParaRPr>
          </a:p>
          <a:p>
            <a:pPr marL="0" indent="0" algn="l" rtl="0">
              <a:buNone/>
            </a:pPr>
            <a:r>
              <a:rPr lang="en-US" dirty="0">
                <a:solidFill>
                  <a:schemeClr val="bg1"/>
                </a:solidFill>
              </a:rPr>
              <a:t>Students will demonstrate the ability to practice health-enhancing behaviors and avoid </a:t>
            </a:r>
            <a:r>
              <a:rPr lang="en-US" dirty="0" smtClean="0">
                <a:solidFill>
                  <a:schemeClr val="bg1"/>
                </a:solidFill>
              </a:rPr>
              <a:t>or </a:t>
            </a:r>
            <a:r>
              <a:rPr lang="en-US" dirty="0">
                <a:solidFill>
                  <a:schemeClr val="bg1"/>
                </a:solidFill>
              </a:rPr>
              <a:t>reduce health risks.</a:t>
            </a:r>
          </a:p>
          <a:p>
            <a:pPr marL="0" indent="0" algn="l">
              <a:buNone/>
            </a:pPr>
            <a:endParaRPr lang="ar-SA" dirty="0"/>
          </a:p>
        </p:txBody>
      </p:sp>
    </p:spTree>
    <p:extLst>
      <p:ext uri="{BB962C8B-B14F-4D97-AF65-F5344CB8AC3E}">
        <p14:creationId xmlns:p14="http://schemas.microsoft.com/office/powerpoint/2010/main" xmlns="" val="350391658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400600"/>
          </a:xfrm>
        </p:spPr>
        <p:txBody>
          <a:bodyPr>
            <a:normAutofit fontScale="85000" lnSpcReduction="20000"/>
          </a:bodyPr>
          <a:lstStyle/>
          <a:p>
            <a:pPr marL="0" indent="0" algn="l" rtl="0">
              <a:buNone/>
            </a:pPr>
            <a:r>
              <a:rPr lang="en-US" b="1" dirty="0">
                <a:solidFill>
                  <a:srgbClr val="FF0000"/>
                </a:solidFill>
              </a:rPr>
              <a:t>Grades </a:t>
            </a:r>
            <a:r>
              <a:rPr lang="en-US" b="1" dirty="0" smtClean="0">
                <a:solidFill>
                  <a:srgbClr val="FF0000"/>
                </a:solidFill>
              </a:rPr>
              <a:t>k-2</a:t>
            </a:r>
          </a:p>
          <a:p>
            <a:pPr marL="0" indent="0" algn="l" rtl="0">
              <a:buNone/>
            </a:pPr>
            <a:endParaRPr lang="en-US" dirty="0"/>
          </a:p>
          <a:p>
            <a:pPr marL="0" indent="0" algn="l" rtl="0">
              <a:buNone/>
            </a:pPr>
            <a:r>
              <a:rPr lang="en-US" b="1" dirty="0">
                <a:solidFill>
                  <a:srgbClr val="92D050"/>
                </a:solidFill>
              </a:rPr>
              <a:t>Preparing healthy snacks</a:t>
            </a:r>
            <a:endParaRPr lang="en-US" dirty="0">
              <a:solidFill>
                <a:srgbClr val="92D050"/>
              </a:solidFill>
            </a:endParaRPr>
          </a:p>
          <a:p>
            <a:pPr marL="0" indent="0" algn="l" rtl="0">
              <a:buNone/>
            </a:pPr>
            <a:r>
              <a:rPr lang="en-US" u="sng" dirty="0">
                <a:hlinkClick r:id="rId2"/>
              </a:rPr>
              <a:t>www.kidshealth.org</a:t>
            </a:r>
            <a:r>
              <a:rPr lang="en-US" dirty="0"/>
              <a:t> </a:t>
            </a:r>
            <a:r>
              <a:rPr lang="en-US" dirty="0">
                <a:solidFill>
                  <a:srgbClr val="FFC000"/>
                </a:solidFill>
              </a:rPr>
              <a:t>offers healthy kid-friendly snacks that kids can make or help make with an adult assistant</a:t>
            </a:r>
            <a:r>
              <a:rPr lang="en-US" dirty="0" smtClean="0">
                <a:solidFill>
                  <a:srgbClr val="FFC000"/>
                </a:solidFill>
              </a:rPr>
              <a:t>.</a:t>
            </a:r>
          </a:p>
          <a:p>
            <a:pPr marL="0" indent="0" algn="l" rtl="0">
              <a:buNone/>
            </a:pPr>
            <a:r>
              <a:rPr lang="en-US" dirty="0" smtClean="0"/>
              <a:t> </a:t>
            </a:r>
            <a:endParaRPr lang="en-US" dirty="0"/>
          </a:p>
          <a:p>
            <a:pPr marL="0" indent="0" algn="l" rtl="0">
              <a:buNone/>
            </a:pPr>
            <a:r>
              <a:rPr lang="en-US" b="1" dirty="0">
                <a:solidFill>
                  <a:srgbClr val="92D050"/>
                </a:solidFill>
              </a:rPr>
              <a:t>Assessment:</a:t>
            </a:r>
            <a:r>
              <a:rPr lang="en-US" dirty="0">
                <a:solidFill>
                  <a:srgbClr val="92D050"/>
                </a:solidFill>
              </a:rPr>
              <a:t> </a:t>
            </a:r>
            <a:r>
              <a:rPr lang="en-US" dirty="0">
                <a:solidFill>
                  <a:srgbClr val="FFC000"/>
                </a:solidFill>
              </a:rPr>
              <a:t>for an assessment task, students can describe their favorite choices for healthy snacks and what makes them healthy. </a:t>
            </a:r>
            <a:endParaRPr lang="en-US" dirty="0" smtClean="0">
              <a:solidFill>
                <a:srgbClr val="FFC000"/>
              </a:solidFill>
            </a:endParaRPr>
          </a:p>
          <a:p>
            <a:pPr marL="0" indent="0" algn="l" rtl="0">
              <a:buNone/>
            </a:pPr>
            <a:endParaRPr lang="en-US" dirty="0">
              <a:solidFill>
                <a:srgbClr val="FFC000"/>
              </a:solidFill>
            </a:endParaRPr>
          </a:p>
          <a:p>
            <a:pPr marL="0" indent="0" algn="l" rtl="0">
              <a:buNone/>
            </a:pPr>
            <a:r>
              <a:rPr lang="en-US" dirty="0" smtClean="0">
                <a:solidFill>
                  <a:srgbClr val="FFC000"/>
                </a:solidFill>
              </a:rPr>
              <a:t>For </a:t>
            </a:r>
            <a:r>
              <a:rPr lang="en-US" dirty="0">
                <a:solidFill>
                  <a:srgbClr val="FFC000"/>
                </a:solidFill>
              </a:rPr>
              <a:t>assessment criteria, students should explain the self-management skills they use to eat a healthy snack rather than a junk food  snack. (</a:t>
            </a:r>
            <a:r>
              <a:rPr lang="en-US" dirty="0">
                <a:solidFill>
                  <a:srgbClr val="92D050"/>
                </a:solidFill>
              </a:rPr>
              <a:t>construct</a:t>
            </a:r>
            <a:r>
              <a:rPr lang="en-US" dirty="0">
                <a:solidFill>
                  <a:srgbClr val="FFC000"/>
                </a:solidFill>
              </a:rPr>
              <a:t>: perceived behavioral control.)</a:t>
            </a:r>
          </a:p>
          <a:p>
            <a:pPr marL="0" indent="0" algn="l">
              <a:buNone/>
            </a:pPr>
            <a:endParaRPr lang="ar-SA" dirty="0"/>
          </a:p>
        </p:txBody>
      </p:sp>
    </p:spTree>
    <p:extLst>
      <p:ext uri="{BB962C8B-B14F-4D97-AF65-F5344CB8AC3E}">
        <p14:creationId xmlns:p14="http://schemas.microsoft.com/office/powerpoint/2010/main" xmlns="" val="22839329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5338936" cy="5433467"/>
          </a:xfrm>
        </p:spPr>
        <p:txBody>
          <a:bodyPr>
            <a:normAutofit fontScale="92500" lnSpcReduction="10000"/>
          </a:bodyPr>
          <a:lstStyle/>
          <a:p>
            <a:pPr marL="0" indent="0" algn="l" rtl="0">
              <a:buNone/>
            </a:pPr>
            <a:r>
              <a:rPr lang="en-US" b="1" dirty="0">
                <a:solidFill>
                  <a:srgbClr val="FF0000"/>
                </a:solidFill>
              </a:rPr>
              <a:t>Grades </a:t>
            </a:r>
            <a:r>
              <a:rPr lang="en-US" b="1" dirty="0" smtClean="0">
                <a:solidFill>
                  <a:srgbClr val="FF0000"/>
                </a:solidFill>
              </a:rPr>
              <a:t>3-5</a:t>
            </a:r>
          </a:p>
          <a:p>
            <a:pPr marL="0" indent="0" algn="l" rtl="0">
              <a:buNone/>
            </a:pPr>
            <a:endParaRPr lang="en-US" dirty="0"/>
          </a:p>
          <a:p>
            <a:pPr marL="0" indent="0" algn="l" rtl="0">
              <a:buNone/>
            </a:pPr>
            <a:r>
              <a:rPr lang="en-US" b="1" dirty="0">
                <a:solidFill>
                  <a:srgbClr val="92D050"/>
                </a:solidFill>
              </a:rPr>
              <a:t>Recipe doctor: update a family favorite</a:t>
            </a:r>
            <a:endParaRPr lang="en-US" dirty="0">
              <a:solidFill>
                <a:srgbClr val="92D050"/>
              </a:solidFill>
            </a:endParaRPr>
          </a:p>
          <a:p>
            <a:pPr marL="0" indent="0" algn="l" rtl="0">
              <a:buNone/>
            </a:pPr>
            <a:r>
              <a:rPr lang="en-US" dirty="0">
                <a:solidFill>
                  <a:srgbClr val="FFC000"/>
                </a:solidFill>
              </a:rPr>
              <a:t>Students and teachers can bring in recipe from home to update for good health. Students can work in small groups of "Recipe Doctor" to examine the ingredients in recipes for possible substitutions to make foods healthier.</a:t>
            </a:r>
          </a:p>
          <a:p>
            <a:pPr marL="0" indent="0" algn="l">
              <a:buNone/>
            </a:pPr>
            <a:endParaRPr lang="ar-SA" dirty="0"/>
          </a:p>
        </p:txBody>
      </p:sp>
      <p:pic>
        <p:nvPicPr>
          <p:cNvPr id="13314" name="Picture 2" descr="http://www.more.com/sites/default/files/imagecache/slideshow_thickbox/youngdocto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12160" y="1484784"/>
            <a:ext cx="2695575" cy="40386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292730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b="1" dirty="0">
                <a:solidFill>
                  <a:srgbClr val="92D050"/>
                </a:solidFill>
              </a:rPr>
              <a:t>Assessment:</a:t>
            </a:r>
            <a:r>
              <a:rPr lang="en-US" dirty="0">
                <a:solidFill>
                  <a:srgbClr val="92D050"/>
                </a:solidFill>
              </a:rPr>
              <a:t> </a:t>
            </a:r>
            <a:r>
              <a:rPr lang="en-US" sz="2800" dirty="0">
                <a:solidFill>
                  <a:srgbClr val="FFC000"/>
                </a:solidFill>
              </a:rPr>
              <a:t>the students' improved recipe are the assessment task for this activity. For assessment criteria, students should explain the strategies they used and the reasons why the strategies make the recipe healthier. (construct: perceived behavioral control.)</a:t>
            </a:r>
          </a:p>
          <a:p>
            <a:pPr marL="0" indent="0" algn="l">
              <a:buNone/>
            </a:pPr>
            <a:endParaRPr lang="ar-SA" sz="2800" dirty="0">
              <a:solidFill>
                <a:srgbClr val="FFC000"/>
              </a:solidFill>
            </a:endParaRPr>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4091" y="5697693"/>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3973988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217443"/>
          </a:xfrm>
        </p:spPr>
        <p:txBody>
          <a:bodyPr>
            <a:normAutofit/>
          </a:bodyPr>
          <a:lstStyle/>
          <a:p>
            <a:pPr marL="0" indent="0" algn="l" rtl="0">
              <a:buNone/>
            </a:pPr>
            <a:r>
              <a:rPr lang="en-US" b="1" dirty="0">
                <a:solidFill>
                  <a:srgbClr val="FF0000"/>
                </a:solidFill>
              </a:rPr>
              <a:t>Grades </a:t>
            </a:r>
            <a:r>
              <a:rPr lang="en-US" b="1" dirty="0" smtClean="0">
                <a:solidFill>
                  <a:srgbClr val="FF0000"/>
                </a:solidFill>
              </a:rPr>
              <a:t>6-8</a:t>
            </a:r>
          </a:p>
          <a:p>
            <a:pPr marL="0" indent="0" algn="l" rtl="0">
              <a:buNone/>
            </a:pPr>
            <a:endParaRPr lang="en-US" dirty="0"/>
          </a:p>
          <a:p>
            <a:pPr marL="0" indent="0" algn="l" rtl="0">
              <a:buNone/>
            </a:pPr>
            <a:r>
              <a:rPr lang="en-US" b="1" dirty="0">
                <a:solidFill>
                  <a:srgbClr val="92D050"/>
                </a:solidFill>
              </a:rPr>
              <a:t>Eat This Not That!</a:t>
            </a:r>
            <a:endParaRPr lang="en-US" dirty="0">
              <a:solidFill>
                <a:srgbClr val="92D050"/>
              </a:solidFill>
            </a:endParaRPr>
          </a:p>
          <a:p>
            <a:pPr marL="0" indent="0" algn="l" rtl="0">
              <a:buNone/>
            </a:pPr>
            <a:r>
              <a:rPr lang="en-US" sz="2800" dirty="0">
                <a:solidFill>
                  <a:srgbClr val="FFC000"/>
                </a:solidFill>
              </a:rPr>
              <a:t>Teachers should present a lesson on strategies for making eating out more nutrition. Concepts that might be addressed in the lesson include splitting a meal, ordering a smaller portion size, eliminating mayonnaise and other calorie-rich condiments. Have pairs of students use the nutritional concepts discussed throughout the lesson</a:t>
            </a:r>
            <a:r>
              <a:rPr lang="en-US" dirty="0">
                <a:solidFill>
                  <a:srgbClr val="FFC000"/>
                </a:solidFill>
              </a:rPr>
              <a:t>.</a:t>
            </a:r>
          </a:p>
          <a:p>
            <a:pPr marL="0" indent="0" algn="l">
              <a:buNone/>
            </a:pPr>
            <a:endParaRPr lang="ar-SA" dirty="0"/>
          </a:p>
        </p:txBody>
      </p:sp>
    </p:spTree>
    <p:extLst>
      <p:ext uri="{BB962C8B-B14F-4D97-AF65-F5344CB8AC3E}">
        <p14:creationId xmlns:p14="http://schemas.microsoft.com/office/powerpoint/2010/main" xmlns="" val="8309104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b="1" dirty="0">
                <a:solidFill>
                  <a:srgbClr val="92D050"/>
                </a:solidFill>
              </a:rPr>
              <a:t>Assessment:</a:t>
            </a:r>
            <a:r>
              <a:rPr lang="en-US" dirty="0">
                <a:solidFill>
                  <a:srgbClr val="92D050"/>
                </a:solidFill>
              </a:rPr>
              <a:t> </a:t>
            </a:r>
            <a:r>
              <a:rPr lang="en-US" sz="2800" dirty="0">
                <a:solidFill>
                  <a:srgbClr val="FFC000"/>
                </a:solidFill>
              </a:rPr>
              <a:t>students should create tips for making smart choices when eating at their top five favorite restaurants. Assessment criteria include applying nutrition concepts appropriately and effectively to restaurant eating situation. (</a:t>
            </a:r>
            <a:r>
              <a:rPr lang="en-US" sz="2800" dirty="0">
                <a:solidFill>
                  <a:srgbClr val="92D050"/>
                </a:solidFill>
              </a:rPr>
              <a:t>constructs</a:t>
            </a:r>
            <a:r>
              <a:rPr lang="en-US" sz="2800" dirty="0">
                <a:solidFill>
                  <a:srgbClr val="FFC000"/>
                </a:solidFill>
              </a:rPr>
              <a:t>: perceived behavioral control, intention to act in healthy ways.) </a:t>
            </a:r>
          </a:p>
          <a:p>
            <a:pPr marL="0" indent="0" algn="l">
              <a:buNone/>
            </a:pPr>
            <a:endParaRPr lang="ar-SA" dirty="0">
              <a:solidFill>
                <a:srgbClr val="FFC000"/>
              </a:solidFill>
            </a:endParaRPr>
          </a:p>
        </p:txBody>
      </p:sp>
    </p:spTree>
    <p:extLst>
      <p:ext uri="{BB962C8B-B14F-4D97-AF65-F5344CB8AC3E}">
        <p14:creationId xmlns:p14="http://schemas.microsoft.com/office/powerpoint/2010/main" xmlns="" val="98721972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0"/>
            <a:ext cx="8229600" cy="1143000"/>
          </a:xfrm>
        </p:spPr>
        <p:txBody>
          <a:bodyPr/>
          <a:lstStyle/>
          <a:p>
            <a:r>
              <a:rPr lang="en-US" dirty="0" smtClean="0">
                <a:solidFill>
                  <a:srgbClr val="FF0000"/>
                </a:solidFill>
              </a:rPr>
              <a:t>Thank you :)</a:t>
            </a:r>
            <a:endParaRPr lang="ar-SA" dirty="0">
              <a:solidFill>
                <a:srgbClr val="FF0000"/>
              </a:solidFill>
            </a:endParaRPr>
          </a:p>
        </p:txBody>
      </p:sp>
      <p:pic>
        <p:nvPicPr>
          <p:cNvPr id="3" name="Picture 2" descr="http://1.bp.blogspot.com/-gUK_Xg0iYMo/Unq3dUCycNI/AAAAAAAAATQ/v_u2T7INoGk/s1600/crowd_of_faces.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504" y="1844824"/>
            <a:ext cx="8898624" cy="47607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74603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0000"/>
                </a:solidFill>
              </a:rPr>
              <a:t>Healthy eating and academic </a:t>
            </a:r>
            <a:r>
              <a:rPr lang="en-US" b="1" dirty="0" smtClean="0">
                <a:solidFill>
                  <a:srgbClr val="FF0000"/>
                </a:solidFill>
              </a:rPr>
              <a:t>performance:</a:t>
            </a:r>
            <a:endParaRPr lang="ar-SA" dirty="0">
              <a:solidFill>
                <a:srgbClr val="FF0000"/>
              </a:solidFill>
            </a:endParaRPr>
          </a:p>
        </p:txBody>
      </p:sp>
      <p:sp>
        <p:nvSpPr>
          <p:cNvPr id="3" name="Content Placeholder 2"/>
          <p:cNvSpPr>
            <a:spLocks noGrp="1"/>
          </p:cNvSpPr>
          <p:nvPr>
            <p:ph idx="1"/>
          </p:nvPr>
        </p:nvSpPr>
        <p:spPr>
          <a:xfrm>
            <a:off x="262831" y="1772816"/>
            <a:ext cx="8229600" cy="1468760"/>
          </a:xfrm>
        </p:spPr>
        <p:txBody>
          <a:bodyPr>
            <a:normAutofit fontScale="92500" lnSpcReduction="10000"/>
          </a:bodyPr>
          <a:lstStyle/>
          <a:p>
            <a:pPr marL="0" indent="0" algn="l" rtl="0">
              <a:buNone/>
            </a:pPr>
            <a:r>
              <a:rPr lang="en-US" dirty="0">
                <a:solidFill>
                  <a:srgbClr val="FFC000"/>
                </a:solidFill>
              </a:rPr>
              <a:t>Simply put, children who practice healthy eating habits on a regular basis do </a:t>
            </a:r>
            <a:r>
              <a:rPr lang="en-US" dirty="0">
                <a:solidFill>
                  <a:srgbClr val="FF0000"/>
                </a:solidFill>
              </a:rPr>
              <a:t>better</a:t>
            </a:r>
            <a:r>
              <a:rPr lang="en-US" dirty="0">
                <a:solidFill>
                  <a:srgbClr val="FFC000"/>
                </a:solidFill>
              </a:rPr>
              <a:t> in school</a:t>
            </a:r>
            <a:r>
              <a:rPr lang="en-US" dirty="0" smtClean="0">
                <a:solidFill>
                  <a:srgbClr val="FFC000"/>
                </a:solidFill>
              </a:rPr>
              <a:t>.</a:t>
            </a:r>
          </a:p>
          <a:p>
            <a:pPr marL="0" indent="0" algn="l" rtl="0">
              <a:buNone/>
            </a:pPr>
            <a:r>
              <a:rPr lang="en-US" dirty="0" smtClean="0">
                <a:solidFill>
                  <a:srgbClr val="FFC000"/>
                </a:solidFill>
              </a:rPr>
              <a:t> </a:t>
            </a:r>
          </a:p>
          <a:p>
            <a:pPr marL="0" indent="0" algn="l" rtl="0">
              <a:buNone/>
            </a:pPr>
            <a:endParaRPr lang="ar-SA" dirty="0">
              <a:solidFill>
                <a:srgbClr val="FFC000"/>
              </a:solidFill>
            </a:endParaRPr>
          </a:p>
        </p:txBody>
      </p:sp>
      <p:sp>
        <p:nvSpPr>
          <p:cNvPr id="5" name="Rectangle 4"/>
          <p:cNvSpPr/>
          <p:nvPr/>
        </p:nvSpPr>
        <p:spPr>
          <a:xfrm>
            <a:off x="238580" y="2852936"/>
            <a:ext cx="4176464" cy="3785652"/>
          </a:xfrm>
          <a:prstGeom prst="rect">
            <a:avLst/>
          </a:prstGeom>
        </p:spPr>
        <p:txBody>
          <a:bodyPr wrap="square">
            <a:spAutoFit/>
          </a:bodyPr>
          <a:lstStyle/>
          <a:p>
            <a:pPr algn="l" rtl="0"/>
            <a:r>
              <a:rPr lang="en-US" sz="3000" dirty="0" smtClean="0">
                <a:solidFill>
                  <a:srgbClr val="FFC000"/>
                </a:solidFill>
              </a:rPr>
              <a:t>Unfortunately, many unhealthy eating patterns begin </a:t>
            </a:r>
            <a:r>
              <a:rPr lang="en-US" sz="3000" dirty="0" smtClean="0">
                <a:solidFill>
                  <a:srgbClr val="FF0000"/>
                </a:solidFill>
              </a:rPr>
              <a:t>early</a:t>
            </a:r>
            <a:r>
              <a:rPr lang="en-US" sz="3000" dirty="0" smtClean="0">
                <a:solidFill>
                  <a:srgbClr val="FFC000"/>
                </a:solidFill>
              </a:rPr>
              <a:t> in life and result in</a:t>
            </a:r>
            <a:r>
              <a:rPr lang="en-US" sz="3000" dirty="0" smtClean="0">
                <a:solidFill>
                  <a:srgbClr val="FF0000"/>
                </a:solidFill>
              </a:rPr>
              <a:t> </a:t>
            </a:r>
            <a:r>
              <a:rPr lang="en-US" sz="3000" dirty="0" smtClean="0">
                <a:solidFill>
                  <a:srgbClr val="FFC000"/>
                </a:solidFill>
              </a:rPr>
              <a:t>learning difficulties and health problems during the school years and into </a:t>
            </a:r>
            <a:r>
              <a:rPr lang="en-US" sz="3000" dirty="0" smtClean="0">
                <a:solidFill>
                  <a:srgbClr val="FF0000"/>
                </a:solidFill>
              </a:rPr>
              <a:t>adulthood.</a:t>
            </a:r>
            <a:endParaRPr lang="en-US" sz="3000" dirty="0">
              <a:solidFill>
                <a:srgbClr val="FF0000"/>
              </a:solidFill>
            </a:endParaRPr>
          </a:p>
        </p:txBody>
      </p:sp>
      <p:pic>
        <p:nvPicPr>
          <p:cNvPr id="3074" name="Picture 2" descr="http://www.simplechemconcepts.com/wp-content/uploads/2009/04/o-level-chemistry-100-mark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4677" t="18550"/>
          <a:stretch/>
        </p:blipFill>
        <p:spPr bwMode="auto">
          <a:xfrm>
            <a:off x="4644571" y="3789040"/>
            <a:ext cx="4499429" cy="30756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44953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b="1" dirty="0" err="1" smtClean="0">
                <a:solidFill>
                  <a:srgbClr val="FF0000"/>
                </a:solidFill>
              </a:rPr>
              <a:t>Cont</a:t>
            </a:r>
            <a:r>
              <a:rPr lang="en-US" b="1" dirty="0" smtClean="0">
                <a:solidFill>
                  <a:srgbClr val="FF0000"/>
                </a:solidFill>
              </a:rPr>
              <a:t>…</a:t>
            </a:r>
            <a:endParaRPr lang="ar-SA" b="1" dirty="0">
              <a:solidFill>
                <a:srgbClr val="FF0000"/>
              </a:solidFill>
            </a:endParaRPr>
          </a:p>
        </p:txBody>
      </p:sp>
      <p:sp>
        <p:nvSpPr>
          <p:cNvPr id="3" name="Content Placeholder 2"/>
          <p:cNvSpPr>
            <a:spLocks noGrp="1"/>
          </p:cNvSpPr>
          <p:nvPr>
            <p:ph idx="1"/>
          </p:nvPr>
        </p:nvSpPr>
        <p:spPr>
          <a:xfrm>
            <a:off x="457200" y="908720"/>
            <a:ext cx="8229600" cy="5217443"/>
          </a:xfrm>
        </p:spPr>
        <p:txBody>
          <a:bodyPr>
            <a:normAutofit/>
          </a:bodyPr>
          <a:lstStyle/>
          <a:p>
            <a:pPr marL="0" indent="0" algn="l" rtl="0">
              <a:buNone/>
            </a:pPr>
            <a:r>
              <a:rPr lang="en-US" sz="2800" b="1" dirty="0">
                <a:solidFill>
                  <a:srgbClr val="FFC000"/>
                </a:solidFill>
              </a:rPr>
              <a:t>Action for healthy kids (AFHK) identifies </a:t>
            </a:r>
            <a:r>
              <a:rPr lang="en-US" sz="2800" b="1" dirty="0">
                <a:solidFill>
                  <a:srgbClr val="FF0000"/>
                </a:solidFill>
              </a:rPr>
              <a:t>2</a:t>
            </a:r>
            <a:r>
              <a:rPr lang="en-US" sz="2800" b="1" dirty="0">
                <a:solidFill>
                  <a:srgbClr val="FFC000"/>
                </a:solidFill>
              </a:rPr>
              <a:t> important areas related to academic achievement:</a:t>
            </a:r>
          </a:p>
          <a:p>
            <a:pPr marL="514350" indent="-514350" algn="l" rtl="0">
              <a:buFont typeface="+mj-lt"/>
              <a:buAutoNum type="arabicPeriod"/>
            </a:pPr>
            <a:r>
              <a:rPr lang="en-US" sz="2800" dirty="0" smtClean="0">
                <a:solidFill>
                  <a:srgbClr val="FF0000"/>
                </a:solidFill>
              </a:rPr>
              <a:t>Nutrition:</a:t>
            </a:r>
            <a:endParaRPr lang="en-US" sz="2800" dirty="0">
              <a:solidFill>
                <a:srgbClr val="FF0000"/>
              </a:solidFill>
            </a:endParaRPr>
          </a:p>
          <a:p>
            <a:pPr algn="l" rtl="0">
              <a:buClr>
                <a:srgbClr val="FF0000"/>
              </a:buClr>
              <a:buFont typeface="Wingdings" pitchFamily="2" charset="2"/>
              <a:buChar char="v"/>
            </a:pPr>
            <a:r>
              <a:rPr lang="en-US" sz="2400" dirty="0">
                <a:solidFill>
                  <a:srgbClr val="FFC000"/>
                </a:solidFill>
              </a:rPr>
              <a:t>Increased participation in breakfast programs is associated with increased academic </a:t>
            </a:r>
            <a:r>
              <a:rPr lang="en-US" sz="2400" dirty="0">
                <a:solidFill>
                  <a:srgbClr val="FF0000"/>
                </a:solidFill>
              </a:rPr>
              <a:t>test scores</a:t>
            </a:r>
            <a:r>
              <a:rPr lang="en-US" sz="2400" dirty="0">
                <a:solidFill>
                  <a:srgbClr val="FFC000"/>
                </a:solidFill>
              </a:rPr>
              <a:t>, improved daily </a:t>
            </a:r>
            <a:r>
              <a:rPr lang="en-US" sz="2400" dirty="0">
                <a:solidFill>
                  <a:srgbClr val="FF0000"/>
                </a:solidFill>
              </a:rPr>
              <a:t>attendance</a:t>
            </a:r>
            <a:r>
              <a:rPr lang="en-US" sz="2400" dirty="0">
                <a:solidFill>
                  <a:srgbClr val="FFC000"/>
                </a:solidFill>
              </a:rPr>
              <a:t>, better class </a:t>
            </a:r>
            <a:r>
              <a:rPr lang="en-US" sz="2400" dirty="0">
                <a:solidFill>
                  <a:srgbClr val="FF0000"/>
                </a:solidFill>
              </a:rPr>
              <a:t>participation</a:t>
            </a:r>
            <a:r>
              <a:rPr lang="en-US" sz="2400" dirty="0">
                <a:solidFill>
                  <a:srgbClr val="FFC000"/>
                </a:solidFill>
              </a:rPr>
              <a:t>, and reduced </a:t>
            </a:r>
            <a:r>
              <a:rPr lang="en-US" sz="2400" dirty="0">
                <a:solidFill>
                  <a:srgbClr val="FF0000"/>
                </a:solidFill>
              </a:rPr>
              <a:t>tardiness</a:t>
            </a:r>
            <a:r>
              <a:rPr lang="en-US" sz="2400" dirty="0">
                <a:solidFill>
                  <a:srgbClr val="FFC000"/>
                </a:solidFill>
              </a:rPr>
              <a:t>.</a:t>
            </a:r>
          </a:p>
          <a:p>
            <a:pPr algn="l" rtl="0">
              <a:buClr>
                <a:srgbClr val="FF0000"/>
              </a:buClr>
              <a:buFont typeface="Wingdings" pitchFamily="2" charset="2"/>
              <a:buChar char="v"/>
            </a:pPr>
            <a:r>
              <a:rPr lang="en-US" sz="2400" dirty="0">
                <a:solidFill>
                  <a:srgbClr val="FFC000"/>
                </a:solidFill>
              </a:rPr>
              <a:t>Children who do not eat healthy diets lack the essential vitamins, minerals, fats, and proteins for optimal cognitive function.</a:t>
            </a:r>
          </a:p>
          <a:p>
            <a:pPr marL="0" indent="0" algn="l" rtl="0">
              <a:buNone/>
            </a:pPr>
            <a:endParaRPr lang="ar-SA" sz="2800" dirty="0"/>
          </a:p>
        </p:txBody>
      </p:sp>
      <p:pic>
        <p:nvPicPr>
          <p:cNvPr id="4" name="Picture 2" descr="http://www.appforhealth.com/wp-content/uploads/2011/03/colorfulfood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70095"/>
          <a:stretch/>
        </p:blipFill>
        <p:spPr bwMode="auto">
          <a:xfrm>
            <a:off x="323528" y="5661248"/>
            <a:ext cx="8654309" cy="1068490"/>
          </a:xfrm>
          <a:prstGeom prst="rect">
            <a:avLst/>
          </a:prstGeom>
          <a:noFill/>
          <a:effectLst>
            <a:outerShdw sx="1000" sy="1000" algn="ctr" rotWithShape="0">
              <a:srgbClr val="000000"/>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90994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912" y="1413722"/>
            <a:ext cx="3394720" cy="4525963"/>
          </a:xfrm>
        </p:spPr>
        <p:txBody>
          <a:bodyPr>
            <a:noAutofit/>
          </a:bodyPr>
          <a:lstStyle/>
          <a:p>
            <a:pPr lvl="0" algn="l" rtl="0">
              <a:buClr>
                <a:srgbClr val="FF0000"/>
              </a:buClr>
              <a:buFont typeface="Wingdings" pitchFamily="2" charset="2"/>
              <a:buChar char="v"/>
            </a:pPr>
            <a:r>
              <a:rPr lang="en-US" sz="2400" dirty="0" smtClean="0">
                <a:solidFill>
                  <a:srgbClr val="FF0000"/>
                </a:solidFill>
              </a:rPr>
              <a:t>Iron deficiency </a:t>
            </a:r>
            <a:r>
              <a:rPr lang="en-US" sz="2400" dirty="0" smtClean="0">
                <a:solidFill>
                  <a:srgbClr val="FFC000"/>
                </a:solidFill>
              </a:rPr>
              <a:t>has been linked to </a:t>
            </a:r>
            <a:r>
              <a:rPr lang="en-US" sz="2400" dirty="0" smtClean="0">
                <a:solidFill>
                  <a:srgbClr val="FF0000"/>
                </a:solidFill>
              </a:rPr>
              <a:t>shortened attention span </a:t>
            </a:r>
            <a:r>
              <a:rPr lang="en-US" sz="2400" dirty="0" smtClean="0">
                <a:solidFill>
                  <a:srgbClr val="FFC000"/>
                </a:solidFill>
              </a:rPr>
              <a:t>and </a:t>
            </a:r>
            <a:r>
              <a:rPr lang="en-US" sz="2400" dirty="0" smtClean="0">
                <a:solidFill>
                  <a:srgbClr val="FF0000"/>
                </a:solidFill>
              </a:rPr>
              <a:t>fatigue</a:t>
            </a:r>
            <a:r>
              <a:rPr lang="en-US" sz="2400" dirty="0" smtClean="0">
                <a:solidFill>
                  <a:srgbClr val="FFC000"/>
                </a:solidFill>
              </a:rPr>
              <a:t>.</a:t>
            </a:r>
          </a:p>
          <a:p>
            <a:pPr marL="0" lvl="0" indent="0" algn="l" rtl="0">
              <a:buClr>
                <a:srgbClr val="FF0000"/>
              </a:buClr>
              <a:buNone/>
            </a:pPr>
            <a:endParaRPr lang="en-US" sz="2400" dirty="0" smtClean="0">
              <a:solidFill>
                <a:srgbClr val="FFC000"/>
              </a:solidFill>
            </a:endParaRPr>
          </a:p>
          <a:p>
            <a:pPr lvl="0" algn="l" rtl="0">
              <a:buClr>
                <a:srgbClr val="FF0000"/>
              </a:buClr>
              <a:buFont typeface="Wingdings" pitchFamily="2" charset="2"/>
              <a:buChar char="v"/>
            </a:pPr>
            <a:r>
              <a:rPr lang="en-US" sz="2400" dirty="0" smtClean="0">
                <a:solidFill>
                  <a:srgbClr val="FF0000"/>
                </a:solidFill>
              </a:rPr>
              <a:t>Short term hunger </a:t>
            </a:r>
            <a:r>
              <a:rPr lang="en-US" sz="2400" dirty="0" smtClean="0">
                <a:solidFill>
                  <a:srgbClr val="FFC000"/>
                </a:solidFill>
              </a:rPr>
              <a:t>from missed meals can compromise </a:t>
            </a:r>
            <a:r>
              <a:rPr lang="en-US" sz="2400" dirty="0" smtClean="0">
                <a:solidFill>
                  <a:srgbClr val="FF0000"/>
                </a:solidFill>
              </a:rPr>
              <a:t>cognitive development </a:t>
            </a:r>
            <a:r>
              <a:rPr lang="en-US" sz="2400" dirty="0" smtClean="0">
                <a:solidFill>
                  <a:srgbClr val="FFC000"/>
                </a:solidFill>
              </a:rPr>
              <a:t>and </a:t>
            </a:r>
            <a:r>
              <a:rPr lang="en-US" sz="2400" dirty="0" smtClean="0">
                <a:solidFill>
                  <a:srgbClr val="FF0000"/>
                </a:solidFill>
              </a:rPr>
              <a:t>school performance</a:t>
            </a:r>
            <a:r>
              <a:rPr lang="en-US" sz="2400" dirty="0" smtClean="0">
                <a:solidFill>
                  <a:srgbClr val="FFC000"/>
                </a:solidFill>
              </a:rPr>
              <a:t>.</a:t>
            </a:r>
          </a:p>
          <a:p>
            <a:endParaRPr lang="ar-SA" dirty="0"/>
          </a:p>
        </p:txBody>
      </p:sp>
      <p:pic>
        <p:nvPicPr>
          <p:cNvPr id="7170" name="Picture 2" descr="C:\Users\personal\Pictures\0806raisingaustin-_1022833a.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11322"/>
          <a:stretch/>
        </p:blipFill>
        <p:spPr bwMode="auto">
          <a:xfrm>
            <a:off x="3437632" y="1412776"/>
            <a:ext cx="5724128" cy="485921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86593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FF0000"/>
                </a:solidFill>
              </a:rPr>
              <a:t>Cont</a:t>
            </a:r>
            <a:r>
              <a:rPr lang="en-US" b="1" dirty="0" smtClean="0">
                <a:solidFill>
                  <a:srgbClr val="FF0000"/>
                </a:solidFill>
              </a:rPr>
              <a:t>…</a:t>
            </a:r>
            <a:endParaRPr lang="ar-SA" b="1" dirty="0">
              <a:solidFill>
                <a:srgbClr val="FF0000"/>
              </a:solidFill>
            </a:endParaRPr>
          </a:p>
        </p:txBody>
      </p:sp>
      <p:sp>
        <p:nvSpPr>
          <p:cNvPr id="3" name="Content Placeholder 2"/>
          <p:cNvSpPr>
            <a:spLocks noGrp="1"/>
          </p:cNvSpPr>
          <p:nvPr>
            <p:ph idx="1"/>
          </p:nvPr>
        </p:nvSpPr>
        <p:spPr>
          <a:xfrm>
            <a:off x="430334" y="1196752"/>
            <a:ext cx="8229600" cy="2404864"/>
          </a:xfrm>
        </p:spPr>
        <p:txBody>
          <a:bodyPr>
            <a:normAutofit/>
          </a:bodyPr>
          <a:lstStyle/>
          <a:p>
            <a:pPr marL="0" indent="0" algn="l" rtl="0">
              <a:buNone/>
            </a:pPr>
            <a:r>
              <a:rPr lang="en-US" dirty="0" smtClean="0">
                <a:solidFill>
                  <a:srgbClr val="FF0000"/>
                </a:solidFill>
              </a:rPr>
              <a:t>2. weight.</a:t>
            </a:r>
            <a:endParaRPr lang="ar-SA" dirty="0" smtClean="0">
              <a:solidFill>
                <a:srgbClr val="FF0000"/>
              </a:solidFill>
            </a:endParaRPr>
          </a:p>
          <a:p>
            <a:pPr marL="0" indent="0" algn="l" rtl="0">
              <a:buNone/>
            </a:pPr>
            <a:r>
              <a:rPr lang="en-US" sz="2800" dirty="0">
                <a:solidFill>
                  <a:srgbClr val="FFC000"/>
                </a:solidFill>
              </a:rPr>
              <a:t>Correlation between weight problems and academic achievement do </a:t>
            </a:r>
            <a:r>
              <a:rPr lang="en-US" sz="2800" dirty="0">
                <a:solidFill>
                  <a:srgbClr val="FF0000"/>
                </a:solidFill>
              </a:rPr>
              <a:t>not</a:t>
            </a:r>
            <a:r>
              <a:rPr lang="en-US" sz="2800" dirty="0">
                <a:solidFill>
                  <a:srgbClr val="FFC000"/>
                </a:solidFill>
              </a:rPr>
              <a:t> indicate causation</a:t>
            </a:r>
            <a:r>
              <a:rPr lang="en-US" sz="2800" dirty="0" smtClean="0">
                <a:solidFill>
                  <a:srgbClr val="FFC000"/>
                </a:solidFill>
              </a:rPr>
              <a:t>.</a:t>
            </a:r>
          </a:p>
          <a:p>
            <a:pPr marL="0" indent="0" algn="l" rtl="0">
              <a:buNone/>
            </a:pPr>
            <a:endParaRPr lang="en-US" dirty="0">
              <a:solidFill>
                <a:srgbClr val="FFC000"/>
              </a:solidFill>
            </a:endParaRPr>
          </a:p>
          <a:p>
            <a:pPr marL="0" indent="0" algn="l">
              <a:buNone/>
            </a:pPr>
            <a:endParaRPr lang="ar-SA" dirty="0"/>
          </a:p>
        </p:txBody>
      </p:sp>
      <p:sp>
        <p:nvSpPr>
          <p:cNvPr id="4" name="Rectangle 3"/>
          <p:cNvSpPr/>
          <p:nvPr/>
        </p:nvSpPr>
        <p:spPr>
          <a:xfrm>
            <a:off x="179512" y="3212976"/>
            <a:ext cx="4752528" cy="3416320"/>
          </a:xfrm>
          <a:prstGeom prst="rect">
            <a:avLst/>
          </a:prstGeom>
        </p:spPr>
        <p:txBody>
          <a:bodyPr wrap="square">
            <a:spAutoFit/>
          </a:bodyPr>
          <a:lstStyle/>
          <a:p>
            <a:pPr algn="l" rtl="0"/>
            <a:r>
              <a:rPr lang="en-US" sz="2400" dirty="0">
                <a:solidFill>
                  <a:srgbClr val="FFC000"/>
                </a:solidFill>
              </a:rPr>
              <a:t>Being overweight may </a:t>
            </a:r>
            <a:r>
              <a:rPr lang="en-US" sz="2400" dirty="0">
                <a:solidFill>
                  <a:srgbClr val="FF0000"/>
                </a:solidFill>
              </a:rPr>
              <a:t>exacerbate</a:t>
            </a:r>
            <a:r>
              <a:rPr lang="en-US" sz="2400" dirty="0">
                <a:solidFill>
                  <a:srgbClr val="FFC000"/>
                </a:solidFill>
              </a:rPr>
              <a:t> certain health conditions (e.g. joint problem) resulting in </a:t>
            </a:r>
            <a:r>
              <a:rPr lang="en-US" sz="2400" dirty="0">
                <a:solidFill>
                  <a:srgbClr val="FF0000"/>
                </a:solidFill>
              </a:rPr>
              <a:t>school absence</a:t>
            </a:r>
            <a:r>
              <a:rPr lang="en-US" sz="2400" dirty="0">
                <a:solidFill>
                  <a:srgbClr val="FFC000"/>
                </a:solidFill>
              </a:rPr>
              <a:t>. In addition to </a:t>
            </a:r>
            <a:r>
              <a:rPr lang="en-US" sz="2400" dirty="0">
                <a:solidFill>
                  <a:srgbClr val="FF0000"/>
                </a:solidFill>
              </a:rPr>
              <a:t>physical</a:t>
            </a:r>
            <a:r>
              <a:rPr lang="en-US" sz="2400" dirty="0">
                <a:solidFill>
                  <a:srgbClr val="FFC000"/>
                </a:solidFill>
              </a:rPr>
              <a:t>, </a:t>
            </a:r>
            <a:r>
              <a:rPr lang="en-US" sz="2400" dirty="0">
                <a:solidFill>
                  <a:srgbClr val="FF0000"/>
                </a:solidFill>
              </a:rPr>
              <a:t>psychological</a:t>
            </a:r>
            <a:r>
              <a:rPr lang="en-US" sz="2400" dirty="0">
                <a:solidFill>
                  <a:srgbClr val="FFC000"/>
                </a:solidFill>
              </a:rPr>
              <a:t> (low self-esteem, depression, anxiety disorder) and </a:t>
            </a:r>
            <a:r>
              <a:rPr lang="en-US" sz="2400" dirty="0">
                <a:solidFill>
                  <a:srgbClr val="FF0000"/>
                </a:solidFill>
              </a:rPr>
              <a:t>social</a:t>
            </a:r>
            <a:r>
              <a:rPr lang="en-US" sz="2400" dirty="0">
                <a:solidFill>
                  <a:srgbClr val="FFC000"/>
                </a:solidFill>
              </a:rPr>
              <a:t> problems related to their weight. (e.g. overweight students are often the targets of bullying.)</a:t>
            </a:r>
          </a:p>
        </p:txBody>
      </p:sp>
      <p:pic>
        <p:nvPicPr>
          <p:cNvPr id="1026" name="Picture 2" descr="http://emergingcenter.files.wordpress.com/2010/05/fatgary.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48064" y="3212976"/>
            <a:ext cx="3816424" cy="35603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856057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1398</TotalTime>
  <Words>2543</Words>
  <Application>Microsoft Office PowerPoint</Application>
  <PresentationFormat>عرض على الشاشة (3:4)‏</PresentationFormat>
  <Paragraphs>207</Paragraphs>
  <Slides>56</Slides>
  <Notes>0</Notes>
  <HiddenSlides>0</HiddenSlides>
  <MMClips>0</MMClips>
  <ScaleCrop>false</ScaleCrop>
  <HeadingPairs>
    <vt:vector size="4" baseType="variant">
      <vt:variant>
        <vt:lpstr>سمة</vt:lpstr>
      </vt:variant>
      <vt:variant>
        <vt:i4>1</vt:i4>
      </vt:variant>
      <vt:variant>
        <vt:lpstr>عناوين الشرائح</vt:lpstr>
      </vt:variant>
      <vt:variant>
        <vt:i4>56</vt:i4>
      </vt:variant>
    </vt:vector>
  </HeadingPairs>
  <TitlesOfParts>
    <vt:vector size="57" baseType="lpstr">
      <vt:lpstr>Office Theme</vt:lpstr>
      <vt:lpstr>Nutrition Education </vt:lpstr>
      <vt:lpstr>Introduction</vt:lpstr>
      <vt:lpstr>الشريحة 3</vt:lpstr>
      <vt:lpstr>Prevalence and cost of unhealthy eating: </vt:lpstr>
      <vt:lpstr>الشريحة 5</vt:lpstr>
      <vt:lpstr>Healthy eating and academic performance:</vt:lpstr>
      <vt:lpstr>Cont…</vt:lpstr>
      <vt:lpstr>الشريحة 8</vt:lpstr>
      <vt:lpstr>Cont…</vt:lpstr>
      <vt:lpstr>Factors that influence healthy eating: </vt:lpstr>
      <vt:lpstr>الشريحة 11</vt:lpstr>
      <vt:lpstr>Guideline For Schools: </vt:lpstr>
      <vt:lpstr>The centers of disease control and prevention (CDC) guideline provide recommendation on seven aspects of school health efforts to promote healthy eating. </vt:lpstr>
      <vt:lpstr>Guideline for classroom applications: </vt:lpstr>
      <vt:lpstr>Cont…</vt:lpstr>
      <vt:lpstr>Cont…</vt:lpstr>
      <vt:lpstr>Cont…</vt:lpstr>
      <vt:lpstr>الشريحة 18</vt:lpstr>
      <vt:lpstr>الشريحة 19</vt:lpstr>
      <vt:lpstr>Strategies for learning and assessment: </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personal</dc:creator>
  <cp:lastModifiedBy>mama</cp:lastModifiedBy>
  <cp:revision>53</cp:revision>
  <dcterms:created xsi:type="dcterms:W3CDTF">2014-03-15T16:06:05Z</dcterms:created>
  <dcterms:modified xsi:type="dcterms:W3CDTF">2015-08-23T12:35:42Z</dcterms:modified>
</cp:coreProperties>
</file>