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</p:sldMasterIdLst>
  <p:notesMasterIdLst>
    <p:notesMasterId r:id="rId17"/>
  </p:notesMasterIdLst>
  <p:sldIdLst>
    <p:sldId id="256" r:id="rId5"/>
    <p:sldId id="292" r:id="rId6"/>
    <p:sldId id="297" r:id="rId7"/>
    <p:sldId id="304" r:id="rId8"/>
    <p:sldId id="301" r:id="rId9"/>
    <p:sldId id="317" r:id="rId10"/>
    <p:sldId id="302" r:id="rId11"/>
    <p:sldId id="303" r:id="rId12"/>
    <p:sldId id="319" r:id="rId13"/>
    <p:sldId id="318" r:id="rId14"/>
    <p:sldId id="315" r:id="rId15"/>
    <p:sldId id="31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B3CFA-D72F-4E78-BEED-C941666494B0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20D27-E6EE-4C7A-A22E-731E08B3B4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291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332656"/>
            <a:ext cx="6477000" cy="31249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Chapter 2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C++</a:t>
            </a:r>
            <a:br>
              <a:rPr lang="en-US" dirty="0" smtClean="0"/>
            </a:br>
            <a:r>
              <a:rPr lang="en-US" dirty="0" smtClean="0"/>
              <a:t>Output </a:t>
            </a:r>
            <a:r>
              <a:rPr lang="en-US" dirty="0"/>
              <a:t>Formatting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self study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 Semester 1435 -1436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</a:t>
            </a:r>
            <a:r>
              <a:rPr lang="en-US" dirty="0"/>
              <a:t>Digits in </a:t>
            </a:r>
            <a:r>
              <a:rPr lang="en-US" u="sng" dirty="0"/>
              <a:t>Float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500" u="sng" dirty="0" smtClean="0"/>
              <a:t> </a:t>
            </a:r>
            <a:r>
              <a:rPr lang="en-US" sz="2800" dirty="0"/>
              <a:t>If we </a:t>
            </a:r>
            <a:r>
              <a:rPr lang="en-US" sz="2800" dirty="0" smtClean="0"/>
              <a:t>don’t use </a:t>
            </a:r>
            <a:r>
              <a:rPr lang="en-US" sz="2800" dirty="0">
                <a:solidFill>
                  <a:srgbClr val="FF0000"/>
                </a:solidFill>
              </a:rPr>
              <a:t>fixed </a:t>
            </a:r>
            <a:r>
              <a:rPr lang="en-US" sz="2800" dirty="0"/>
              <a:t>the function </a:t>
            </a:r>
            <a:r>
              <a:rPr lang="en-US" sz="2800" dirty="0">
                <a:solidFill>
                  <a:srgbClr val="FF0000"/>
                </a:solidFill>
                <a:latin typeface="Courier New" pitchFamily="49" charset="0"/>
              </a:rPr>
              <a:t>precision </a:t>
            </a:r>
            <a:r>
              <a:rPr lang="en-US" sz="2800" dirty="0"/>
              <a:t>will determine the </a:t>
            </a:r>
            <a:r>
              <a:rPr lang="en-US" sz="2500" dirty="0"/>
              <a:t>number of digits </a:t>
            </a:r>
            <a:r>
              <a:rPr lang="en-US" sz="2500" i="1" u="sng" dirty="0" smtClean="0"/>
              <a:t>to </a:t>
            </a:r>
            <a:r>
              <a:rPr lang="en-US" sz="2500" i="1" u="sng" dirty="0"/>
              <a:t>the </a:t>
            </a:r>
            <a:r>
              <a:rPr lang="en-US" sz="2500" i="1" u="sng" dirty="0" smtClean="0"/>
              <a:t>entire number</a:t>
            </a:r>
            <a:endParaRPr lang="en-US" sz="2500" dirty="0"/>
          </a:p>
          <a:p>
            <a:pPr lvl="1">
              <a:buFontTx/>
              <a:buNone/>
            </a:pPr>
            <a:endParaRPr lang="en-US" sz="2400" dirty="0">
              <a:solidFill>
                <a:srgbClr val="00B050"/>
              </a:solidFill>
              <a:latin typeface="Courier New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0" y="2852936"/>
            <a:ext cx="5840543" cy="2087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775" y="4581129"/>
            <a:ext cx="3470603" cy="2261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034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showpoint</a:t>
            </a:r>
            <a:r>
              <a:rPr lang="en-US" dirty="0" smtClean="0"/>
              <a:t>/</a:t>
            </a:r>
            <a:r>
              <a:rPr lang="en-US" dirty="0" err="1" smtClean="0"/>
              <a:t>noshowpoint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</a:rPr>
              <a:t>showpoint</a:t>
            </a:r>
            <a:r>
              <a:rPr lang="en-US" sz="2400" dirty="0" smtClean="0"/>
              <a:t> specify that floating-point numbers (even for whole numbers) </a:t>
            </a:r>
            <a:r>
              <a:rPr lang="en-US" sz="2400" b="1" dirty="0" smtClean="0">
                <a:solidFill>
                  <a:srgbClr val="C00000"/>
                </a:solidFill>
              </a:rPr>
              <a:t>should</a:t>
            </a:r>
            <a:r>
              <a:rPr lang="en-US" sz="2400" dirty="0" smtClean="0"/>
              <a:t> be output with a </a:t>
            </a:r>
            <a:r>
              <a:rPr lang="en-US" sz="2400" i="1" u="sng" dirty="0" smtClean="0"/>
              <a:t>decimal point</a:t>
            </a:r>
            <a:r>
              <a:rPr lang="en-US" sz="2400" dirty="0" smtClean="0"/>
              <a:t>, even if they’re zeros. </a:t>
            </a:r>
            <a:endParaRPr lang="en-US" sz="2400" dirty="0" smtClean="0"/>
          </a:p>
          <a:p>
            <a:r>
              <a:rPr lang="en-US" sz="2400" dirty="0" smtClean="0"/>
              <a:t>Following </a:t>
            </a:r>
            <a:r>
              <a:rPr lang="en-US" sz="2400" dirty="0" smtClean="0"/>
              <a:t>the decimal point, as many digits as necessary are written to match the 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</a:rPr>
              <a:t>precision</a:t>
            </a:r>
            <a:r>
              <a:rPr lang="en-US" sz="2400" i="1" dirty="0" smtClean="0"/>
              <a:t>.</a:t>
            </a:r>
          </a:p>
          <a:p>
            <a:r>
              <a:rPr lang="en-US" sz="2400" dirty="0" smtClean="0"/>
              <a:t>This </a:t>
            </a:r>
            <a:r>
              <a:rPr lang="en-US" sz="2400" dirty="0" smtClean="0"/>
              <a:t>setting is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reset</a:t>
            </a:r>
            <a:r>
              <a:rPr lang="en-US" sz="2400" dirty="0" smtClean="0"/>
              <a:t> with stream manipulator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</a:rPr>
              <a:t>noshowpoint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When </a:t>
            </a:r>
            <a:r>
              <a:rPr lang="en-US" sz="2400" dirty="0" smtClean="0"/>
              <a:t>the </a:t>
            </a:r>
            <a:r>
              <a:rPr lang="en-US" sz="2400" dirty="0" err="1" smtClean="0"/>
              <a:t>showpoint</a:t>
            </a:r>
            <a:r>
              <a:rPr lang="en-US" sz="2400" dirty="0" smtClean="0"/>
              <a:t>  manipulator is not set, the decimal point is only written for non-whole numbers</a:t>
            </a:r>
            <a:r>
              <a:rPr lang="en-US" dirty="0" smtClean="0"/>
              <a:t>.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showpoint</a:t>
            </a:r>
            <a:r>
              <a:rPr lang="en-US" dirty="0" smtClean="0"/>
              <a:t>/</a:t>
            </a:r>
            <a:r>
              <a:rPr lang="en-US" dirty="0" err="1" smtClean="0"/>
              <a:t>noshowpoint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05085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21088"/>
            <a:ext cx="8606219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Stream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Formatting Stream </a:t>
            </a:r>
            <a:r>
              <a:rPr lang="en-US" b="1" dirty="0"/>
              <a:t>Output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b="1" dirty="0">
              <a:latin typeface="Courier New" pitchFamily="49" charset="0"/>
            </a:endParaRPr>
          </a:p>
          <a:p>
            <a:r>
              <a:rPr lang="en-US" sz="2800" dirty="0" smtClean="0"/>
              <a:t> Performs </a:t>
            </a:r>
            <a:r>
              <a:rPr lang="en-US" sz="2800" dirty="0"/>
              <a:t>formatted and unformatted output</a:t>
            </a:r>
          </a:p>
          <a:p>
            <a:pPr marL="880110" lvl="1" indent="-514350">
              <a:buFont typeface="+mj-lt"/>
              <a:buAutoNum type="romanUcPeriod"/>
            </a:pPr>
            <a:r>
              <a:rPr lang="en-US" sz="2000" dirty="0" smtClean="0"/>
              <a:t>Display numbers on different width , filling spaces with characters</a:t>
            </a:r>
            <a:endParaRPr lang="en-US" sz="2000" dirty="0"/>
          </a:p>
          <a:p>
            <a:pPr marL="880110" lvl="1" indent="-514350">
              <a:buFont typeface="+mj-lt"/>
              <a:buAutoNum type="romanUcPeriod"/>
            </a:pPr>
            <a:r>
              <a:rPr lang="en-US" sz="2000" dirty="0"/>
              <a:t>Varying precision for floating points</a:t>
            </a:r>
          </a:p>
          <a:p>
            <a:pPr marL="880110" lvl="1" indent="-514350">
              <a:buFont typeface="+mj-lt"/>
              <a:buAutoNum type="romanUcPeriod"/>
            </a:pPr>
            <a:r>
              <a:rPr lang="en-US" sz="2000" dirty="0"/>
              <a:t>Formatted text outputs</a:t>
            </a:r>
          </a:p>
          <a:p>
            <a:pPr lvl="1"/>
            <a:endParaRPr lang="en-US" sz="2000" dirty="0"/>
          </a:p>
          <a:p>
            <a:pPr lvl="1">
              <a:buFontTx/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Formatting Stream Output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sz="2400" dirty="0" smtClean="0"/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First you must </a:t>
            </a:r>
            <a:r>
              <a:rPr lang="en-US" sz="2400" dirty="0">
                <a:solidFill>
                  <a:srgbClr val="FF0000"/>
                </a:solidFill>
              </a:rPr>
              <a:t>include </a:t>
            </a:r>
            <a:r>
              <a:rPr lang="en-US" sz="2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iomanip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1"/>
            <a:r>
              <a:rPr lang="en-US" sz="2400" dirty="0" smtClean="0">
                <a:solidFill>
                  <a:srgbClr val="0070C0"/>
                </a:solidFill>
                <a:latin typeface="Courier New" pitchFamily="49" charset="0"/>
              </a:rPr>
              <a:t>#</a:t>
            </a: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include 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&lt;</a:t>
            </a: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iomanip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&gt;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</a:t>
            </a:r>
            <a:r>
              <a:rPr lang="en-US" dirty="0"/>
              <a:t>the Width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You can use the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</a:rPr>
              <a:t>width(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</a:rPr>
              <a:t>int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</a:rPr>
              <a:t>)</a:t>
            </a:r>
            <a:r>
              <a:rPr lang="en-US" sz="2400" dirty="0" smtClean="0">
                <a:latin typeface="Courier New" pitchFamily="49" charset="0"/>
              </a:rPr>
              <a:t>or 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</a:rPr>
              <a:t>setw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</a:rPr>
              <a:t>int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</a:rPr>
              <a:t>)</a:t>
            </a:r>
            <a:r>
              <a:rPr lang="en-US" sz="2800" dirty="0" smtClean="0"/>
              <a:t> </a:t>
            </a:r>
            <a:r>
              <a:rPr lang="en-US" sz="2800" dirty="0"/>
              <a:t>function to set the </a:t>
            </a:r>
            <a:r>
              <a:rPr lang="en-US" sz="2800" dirty="0" smtClean="0"/>
              <a:t>minimum width </a:t>
            </a:r>
            <a:r>
              <a:rPr lang="en-US" sz="2800" dirty="0"/>
              <a:t>for printing a </a:t>
            </a:r>
            <a:r>
              <a:rPr lang="en-US" sz="2800" dirty="0" smtClean="0"/>
              <a:t>value.</a:t>
            </a:r>
          </a:p>
          <a:p>
            <a:r>
              <a:rPr lang="en-US" sz="2800" dirty="0" smtClean="0"/>
              <a:t>If the printed value is shorter than the minimum width there will be a padding with a space otherwise it will be printed as it is</a:t>
            </a:r>
          </a:p>
          <a:p>
            <a:r>
              <a:rPr lang="en-US" sz="2800" dirty="0" smtClean="0"/>
              <a:t> </a:t>
            </a:r>
            <a:r>
              <a:rPr lang="en-US" sz="2800" i="1" dirty="0" smtClean="0">
                <a:solidFill>
                  <a:srgbClr val="C00000"/>
                </a:solidFill>
              </a:rPr>
              <a:t>This function </a:t>
            </a:r>
            <a:r>
              <a:rPr lang="en-US" sz="2800" i="1" u="sng" dirty="0" smtClean="0">
                <a:solidFill>
                  <a:schemeClr val="bg1">
                    <a:lumMod val="50000"/>
                  </a:schemeClr>
                </a:solidFill>
              </a:rPr>
              <a:t>works ONLY for </a:t>
            </a:r>
            <a:r>
              <a:rPr lang="en-US" sz="2800" i="1" u="sng" dirty="0">
                <a:solidFill>
                  <a:schemeClr val="bg1">
                    <a:lumMod val="50000"/>
                  </a:schemeClr>
                </a:solidFill>
              </a:rPr>
              <a:t>the next insertion command</a:t>
            </a:r>
            <a:r>
              <a:rPr lang="en-US" sz="2800" u="sng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US" sz="2400" dirty="0">
              <a:latin typeface="Courier New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6783014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653136"/>
            <a:ext cx="4172297" cy="185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654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</a:t>
            </a:r>
            <a:r>
              <a:rPr lang="en-US" dirty="0"/>
              <a:t>the Fill Character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620000" cy="1324744"/>
          </a:xfrm>
        </p:spPr>
        <p:txBody>
          <a:bodyPr>
            <a:normAutofit/>
          </a:bodyPr>
          <a:lstStyle/>
          <a:p>
            <a:r>
              <a:rPr lang="en-US" sz="2200" dirty="0"/>
              <a:t>Use the </a:t>
            </a: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</a:rPr>
              <a:t>fill(char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</a:rPr>
              <a:t>) or </a:t>
            </a:r>
            <a:r>
              <a:rPr lang="en-US" sz="2200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</a:rPr>
              <a:t>setfill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</a:rPr>
              <a:t>(char) </a:t>
            </a:r>
            <a:r>
              <a:rPr lang="en-US" sz="2200" dirty="0"/>
              <a:t>function to set the fill character.  </a:t>
            </a:r>
            <a:endParaRPr lang="en-US" sz="2200" dirty="0" smtClean="0"/>
          </a:p>
          <a:p>
            <a:r>
              <a:rPr lang="en-US" sz="2200" dirty="0" smtClean="0"/>
              <a:t>The </a:t>
            </a:r>
            <a:r>
              <a:rPr lang="en-US" sz="2200" dirty="0"/>
              <a:t>character remains as the fill character until set again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1759"/>
            <a:ext cx="4838223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006174"/>
            <a:ext cx="4331568" cy="140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</a:t>
            </a:r>
            <a:r>
              <a:rPr lang="en-US" dirty="0"/>
              <a:t>Digits in </a:t>
            </a:r>
            <a:r>
              <a:rPr lang="en-US" u="sng" dirty="0"/>
              <a:t>Float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988840"/>
            <a:ext cx="7620000" cy="48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Function </a:t>
            </a:r>
            <a:r>
              <a:rPr lang="en-US" sz="2600" dirty="0">
                <a:solidFill>
                  <a:srgbClr val="FF0000"/>
                </a:solidFill>
                <a:latin typeface="Courier New" pitchFamily="49" charset="0"/>
              </a:rPr>
              <a:t>precision(</a:t>
            </a:r>
            <a:r>
              <a:rPr lang="en-US" sz="2600" dirty="0" err="1">
                <a:solidFill>
                  <a:srgbClr val="FF0000"/>
                </a:solidFill>
                <a:latin typeface="Courier New" pitchFamily="49" charset="0"/>
              </a:rPr>
              <a:t>int</a:t>
            </a:r>
            <a:r>
              <a:rPr lang="en-US" sz="2600" dirty="0">
                <a:solidFill>
                  <a:srgbClr val="FF0000"/>
                </a:solidFill>
                <a:latin typeface="Courier New" pitchFamily="49" charset="0"/>
              </a:rPr>
              <a:t>)</a:t>
            </a:r>
            <a:r>
              <a:rPr lang="en-US" sz="2800" dirty="0"/>
              <a:t> to set the number of significant </a:t>
            </a:r>
            <a:r>
              <a:rPr lang="en-US" sz="2800" dirty="0" smtClean="0"/>
              <a:t>digits </a:t>
            </a:r>
            <a:r>
              <a:rPr lang="en-US" sz="2800" dirty="0"/>
              <a:t>(to determine number of digits to be displayed</a:t>
            </a:r>
            <a:r>
              <a:rPr lang="en-US" sz="2800" dirty="0" smtClean="0"/>
              <a:t>)</a:t>
            </a:r>
          </a:p>
          <a:p>
            <a:pPr marL="114300" indent="0">
              <a:buNone/>
            </a:pPr>
            <a:r>
              <a:rPr lang="en-US" sz="2800" dirty="0" smtClean="0"/>
              <a:t>If we use </a:t>
            </a:r>
            <a:r>
              <a:rPr lang="en-US" sz="2800" dirty="0" smtClean="0">
                <a:solidFill>
                  <a:srgbClr val="FF0000"/>
                </a:solidFill>
              </a:rPr>
              <a:t>fixed </a:t>
            </a:r>
            <a:r>
              <a:rPr lang="en-US" sz="2800" dirty="0" smtClean="0"/>
              <a:t>the function </a:t>
            </a:r>
            <a:r>
              <a:rPr lang="en-US" sz="2800" dirty="0" smtClean="0">
                <a:solidFill>
                  <a:srgbClr val="FF0000"/>
                </a:solidFill>
                <a:latin typeface="Courier New" pitchFamily="49" charset="0"/>
              </a:rPr>
              <a:t>precision </a:t>
            </a:r>
            <a:r>
              <a:rPr lang="en-US" sz="2800" dirty="0"/>
              <a:t>will </a:t>
            </a:r>
            <a:r>
              <a:rPr lang="en-US" sz="2800" dirty="0" smtClean="0"/>
              <a:t>determine the </a:t>
            </a:r>
            <a:r>
              <a:rPr lang="en-US" sz="2500" dirty="0" smtClean="0"/>
              <a:t>number </a:t>
            </a:r>
            <a:r>
              <a:rPr lang="en-US" sz="2500" dirty="0" smtClean="0"/>
              <a:t>of digits </a:t>
            </a:r>
            <a:r>
              <a:rPr lang="en-US" sz="2500" i="1" u="sng" dirty="0" smtClean="0"/>
              <a:t>to the right </a:t>
            </a:r>
            <a:r>
              <a:rPr lang="en-US" sz="2500" dirty="0" smtClean="0"/>
              <a:t>of the decimal point </a:t>
            </a:r>
            <a:endParaRPr lang="en-US" sz="2500" dirty="0" smtClean="0"/>
          </a:p>
          <a:p>
            <a:pPr lvl="1">
              <a:buFontTx/>
              <a:buNone/>
            </a:pPr>
            <a:endParaRPr lang="en-US" sz="2400" dirty="0">
              <a:solidFill>
                <a:srgbClr val="00B050"/>
              </a:solidFill>
              <a:latin typeface="Courier New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using fixed</a:t>
            </a:r>
            <a:endParaRPr lang="en-US" u="sng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49240" y="3789040"/>
            <a:ext cx="3774688" cy="1800200"/>
          </a:xfrm>
        </p:spPr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Note</a:t>
            </a:r>
            <a:r>
              <a:rPr lang="en-US" sz="2800" dirty="0" smtClean="0"/>
              <a:t>: A </a:t>
            </a:r>
            <a:r>
              <a:rPr lang="en-US" sz="2800" dirty="0" smtClean="0"/>
              <a:t>call to this function sets the precision for all subsequent output operations until the next precision.</a:t>
            </a:r>
            <a:endParaRPr lang="en-US" sz="2800" dirty="0"/>
          </a:p>
          <a:p>
            <a:pPr lvl="1">
              <a:buFontTx/>
              <a:buNone/>
            </a:pPr>
            <a:endParaRPr lang="en-US" sz="2400" dirty="0">
              <a:solidFill>
                <a:srgbClr val="00B050"/>
              </a:solidFill>
              <a:latin typeface="Courier New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340768"/>
            <a:ext cx="6852227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501008"/>
            <a:ext cx="4520800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79511" y="1628800"/>
            <a:ext cx="1440161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8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7BEF8FF-544C-447D-9E4A-A8A695978577}">
  <ds:schemaRefs>
    <ds:schemaRef ds:uri="http://www.w3.org/XML/1998/namespace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5A8FDAE-DC31-4790-AAEF-4B5ED28B4D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A70F788-CBF9-4DE3-B78D-68580BEE65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1244</TotalTime>
  <Words>292</Words>
  <Application>Microsoft Office PowerPoint</Application>
  <PresentationFormat>On-screen Show (4:3)</PresentationFormat>
  <Paragraphs>57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Adjacency</vt:lpstr>
      <vt:lpstr>Chapter 2   C++ Output Formatting self study</vt:lpstr>
      <vt:lpstr>Output Stream</vt:lpstr>
      <vt:lpstr>Formatting Stream Output</vt:lpstr>
      <vt:lpstr>Formatting Stream Output</vt:lpstr>
      <vt:lpstr>Setting the Width</vt:lpstr>
      <vt:lpstr>Example </vt:lpstr>
      <vt:lpstr>Setting the Fill Character</vt:lpstr>
      <vt:lpstr>Significant Digits in Float</vt:lpstr>
      <vt:lpstr>Example using fixed</vt:lpstr>
      <vt:lpstr>Significant Digits in Float</vt:lpstr>
      <vt:lpstr>Using showpoint/noshowpoint</vt:lpstr>
      <vt:lpstr>Using showpoint/noshowpoint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Nouf</cp:lastModifiedBy>
  <cp:revision>138</cp:revision>
  <dcterms:created xsi:type="dcterms:W3CDTF">2011-09-24T17:03:00Z</dcterms:created>
  <dcterms:modified xsi:type="dcterms:W3CDTF">2014-10-20T09:19:00Z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0x0101002236D3F0254A364FA5233E32238759C0</vt:lpwstr>
  </property>
</Properties>
</file>