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sldIdLst>
    <p:sldId id="266" r:id="rId2"/>
    <p:sldId id="280" r:id="rId3"/>
    <p:sldId id="281" r:id="rId4"/>
    <p:sldId id="307" r:id="rId5"/>
    <p:sldId id="285" r:id="rId6"/>
    <p:sldId id="284" r:id="rId7"/>
    <p:sldId id="308" r:id="rId8"/>
    <p:sldId id="283" r:id="rId9"/>
    <p:sldId id="310" r:id="rId10"/>
    <p:sldId id="309" r:id="rId11"/>
    <p:sldId id="282" r:id="rId12"/>
    <p:sldId id="311" r:id="rId13"/>
    <p:sldId id="286" r:id="rId14"/>
    <p:sldId id="312" r:id="rId15"/>
    <p:sldId id="290" r:id="rId16"/>
    <p:sldId id="313" r:id="rId17"/>
    <p:sldId id="289" r:id="rId18"/>
    <p:sldId id="314" r:id="rId19"/>
    <p:sldId id="288" r:id="rId20"/>
    <p:sldId id="315" r:id="rId21"/>
    <p:sldId id="287" r:id="rId22"/>
    <p:sldId id="291" r:id="rId23"/>
    <p:sldId id="317" r:id="rId24"/>
    <p:sldId id="292" r:id="rId25"/>
    <p:sldId id="294" r:id="rId26"/>
    <p:sldId id="318" r:id="rId27"/>
    <p:sldId id="295" r:id="rId28"/>
    <p:sldId id="296" r:id="rId29"/>
    <p:sldId id="319" r:id="rId30"/>
    <p:sldId id="297" r:id="rId31"/>
    <p:sldId id="298" r:id="rId32"/>
    <p:sldId id="299" r:id="rId33"/>
    <p:sldId id="300" r:id="rId34"/>
    <p:sldId id="301" r:id="rId35"/>
    <p:sldId id="302" r:id="rId36"/>
    <p:sldId id="303" r:id="rId37"/>
    <p:sldId id="26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E0C1"/>
    <a:srgbClr val="EFDE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28682" autoAdjust="0"/>
  </p:normalViewPr>
  <p:slideViewPr>
    <p:cSldViewPr>
      <p:cViewPr varScale="1">
        <p:scale>
          <a:sx n="97" d="100"/>
          <a:sy n="97" d="100"/>
        </p:scale>
        <p:origin x="360"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BA5389-0651-405A-AE23-6D6185152671}" type="datetimeFigureOut">
              <a:rPr lang="en-US" smtClean="0"/>
              <a:pPr/>
              <a:t>11/10/2017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F0F0E-5B9F-4E7B-BF97-4D47D8A90CDB}" type="slidenum">
              <a:rPr lang="en-US" smtClean="0"/>
              <a:pPr/>
              <a:t>‹#›</a:t>
            </a:fld>
            <a:endParaRPr lang="en-US"/>
          </a:p>
        </p:txBody>
      </p:sp>
    </p:spTree>
    <p:extLst>
      <p:ext uri="{BB962C8B-B14F-4D97-AF65-F5344CB8AC3E}">
        <p14:creationId xmlns:p14="http://schemas.microsoft.com/office/powerpoint/2010/main" val="622034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a:t>
            </a:fld>
            <a:endParaRPr lang="en-US" dirty="0"/>
          </a:p>
        </p:txBody>
      </p:sp>
    </p:spTree>
    <p:extLst>
      <p:ext uri="{BB962C8B-B14F-4D97-AF65-F5344CB8AC3E}">
        <p14:creationId xmlns:p14="http://schemas.microsoft.com/office/powerpoint/2010/main" val="1424471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15</a:t>
            </a:fld>
            <a:endParaRPr lang="en-US" dirty="0"/>
          </a:p>
        </p:txBody>
      </p:sp>
    </p:spTree>
    <p:extLst>
      <p:ext uri="{BB962C8B-B14F-4D97-AF65-F5344CB8AC3E}">
        <p14:creationId xmlns:p14="http://schemas.microsoft.com/office/powerpoint/2010/main" val="4022594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17</a:t>
            </a:fld>
            <a:endParaRPr lang="en-US" dirty="0"/>
          </a:p>
        </p:txBody>
      </p:sp>
    </p:spTree>
    <p:extLst>
      <p:ext uri="{BB962C8B-B14F-4D97-AF65-F5344CB8AC3E}">
        <p14:creationId xmlns:p14="http://schemas.microsoft.com/office/powerpoint/2010/main" val="3873429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19</a:t>
            </a:fld>
            <a:endParaRPr lang="en-US" dirty="0"/>
          </a:p>
        </p:txBody>
      </p:sp>
    </p:spTree>
    <p:extLst>
      <p:ext uri="{BB962C8B-B14F-4D97-AF65-F5344CB8AC3E}">
        <p14:creationId xmlns:p14="http://schemas.microsoft.com/office/powerpoint/2010/main" val="2679164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21</a:t>
            </a:fld>
            <a:endParaRPr lang="en-US" dirty="0"/>
          </a:p>
        </p:txBody>
      </p:sp>
    </p:spTree>
    <p:extLst>
      <p:ext uri="{BB962C8B-B14F-4D97-AF65-F5344CB8AC3E}">
        <p14:creationId xmlns:p14="http://schemas.microsoft.com/office/powerpoint/2010/main" val="4063355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22</a:t>
            </a:fld>
            <a:endParaRPr lang="en-US" dirty="0"/>
          </a:p>
        </p:txBody>
      </p:sp>
    </p:spTree>
    <p:extLst>
      <p:ext uri="{BB962C8B-B14F-4D97-AF65-F5344CB8AC3E}">
        <p14:creationId xmlns:p14="http://schemas.microsoft.com/office/powerpoint/2010/main" val="1951088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24</a:t>
            </a:fld>
            <a:endParaRPr lang="en-US" dirty="0"/>
          </a:p>
        </p:txBody>
      </p:sp>
    </p:spTree>
    <p:extLst>
      <p:ext uri="{BB962C8B-B14F-4D97-AF65-F5344CB8AC3E}">
        <p14:creationId xmlns:p14="http://schemas.microsoft.com/office/powerpoint/2010/main" val="4082322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25</a:t>
            </a:fld>
            <a:endParaRPr lang="en-US" dirty="0"/>
          </a:p>
        </p:txBody>
      </p:sp>
    </p:spTree>
    <p:extLst>
      <p:ext uri="{BB962C8B-B14F-4D97-AF65-F5344CB8AC3E}">
        <p14:creationId xmlns:p14="http://schemas.microsoft.com/office/powerpoint/2010/main" val="253844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27</a:t>
            </a:fld>
            <a:endParaRPr lang="en-US" dirty="0"/>
          </a:p>
        </p:txBody>
      </p:sp>
    </p:spTree>
    <p:extLst>
      <p:ext uri="{BB962C8B-B14F-4D97-AF65-F5344CB8AC3E}">
        <p14:creationId xmlns:p14="http://schemas.microsoft.com/office/powerpoint/2010/main" val="3179429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28</a:t>
            </a:fld>
            <a:endParaRPr lang="en-US" dirty="0"/>
          </a:p>
        </p:txBody>
      </p:sp>
    </p:spTree>
    <p:extLst>
      <p:ext uri="{BB962C8B-B14F-4D97-AF65-F5344CB8AC3E}">
        <p14:creationId xmlns:p14="http://schemas.microsoft.com/office/powerpoint/2010/main" val="8641619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30</a:t>
            </a:fld>
            <a:endParaRPr lang="en-US" dirty="0"/>
          </a:p>
        </p:txBody>
      </p:sp>
    </p:spTree>
    <p:extLst>
      <p:ext uri="{BB962C8B-B14F-4D97-AF65-F5344CB8AC3E}">
        <p14:creationId xmlns:p14="http://schemas.microsoft.com/office/powerpoint/2010/main" val="2191130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a:t>
            </a:fld>
            <a:endParaRPr lang="en-US" dirty="0"/>
          </a:p>
        </p:txBody>
      </p:sp>
    </p:spTree>
    <p:extLst>
      <p:ext uri="{BB962C8B-B14F-4D97-AF65-F5344CB8AC3E}">
        <p14:creationId xmlns:p14="http://schemas.microsoft.com/office/powerpoint/2010/main" val="1509474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31</a:t>
            </a:fld>
            <a:endParaRPr lang="en-US" dirty="0"/>
          </a:p>
        </p:txBody>
      </p:sp>
    </p:spTree>
    <p:extLst>
      <p:ext uri="{BB962C8B-B14F-4D97-AF65-F5344CB8AC3E}">
        <p14:creationId xmlns:p14="http://schemas.microsoft.com/office/powerpoint/2010/main" val="11048719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32</a:t>
            </a:fld>
            <a:endParaRPr lang="en-US" dirty="0"/>
          </a:p>
        </p:txBody>
      </p:sp>
    </p:spTree>
    <p:extLst>
      <p:ext uri="{BB962C8B-B14F-4D97-AF65-F5344CB8AC3E}">
        <p14:creationId xmlns:p14="http://schemas.microsoft.com/office/powerpoint/2010/main" val="10950537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33</a:t>
            </a:fld>
            <a:endParaRPr lang="en-US" dirty="0"/>
          </a:p>
        </p:txBody>
      </p:sp>
    </p:spTree>
    <p:extLst>
      <p:ext uri="{BB962C8B-B14F-4D97-AF65-F5344CB8AC3E}">
        <p14:creationId xmlns:p14="http://schemas.microsoft.com/office/powerpoint/2010/main" val="39693980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34</a:t>
            </a:fld>
            <a:endParaRPr lang="en-US" dirty="0"/>
          </a:p>
        </p:txBody>
      </p:sp>
    </p:spTree>
    <p:extLst>
      <p:ext uri="{BB962C8B-B14F-4D97-AF65-F5344CB8AC3E}">
        <p14:creationId xmlns:p14="http://schemas.microsoft.com/office/powerpoint/2010/main" val="285319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35</a:t>
            </a:fld>
            <a:endParaRPr lang="en-US" dirty="0"/>
          </a:p>
        </p:txBody>
      </p:sp>
    </p:spTree>
    <p:extLst>
      <p:ext uri="{BB962C8B-B14F-4D97-AF65-F5344CB8AC3E}">
        <p14:creationId xmlns:p14="http://schemas.microsoft.com/office/powerpoint/2010/main" val="30766606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36</a:t>
            </a:fld>
            <a:endParaRPr lang="en-US" dirty="0"/>
          </a:p>
        </p:txBody>
      </p:sp>
    </p:spTree>
    <p:extLst>
      <p:ext uri="{BB962C8B-B14F-4D97-AF65-F5344CB8AC3E}">
        <p14:creationId xmlns:p14="http://schemas.microsoft.com/office/powerpoint/2010/main" val="40787787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37</a:t>
            </a:fld>
            <a:endParaRPr lang="en-US"/>
          </a:p>
        </p:txBody>
      </p:sp>
    </p:spTree>
    <p:extLst>
      <p:ext uri="{BB962C8B-B14F-4D97-AF65-F5344CB8AC3E}">
        <p14:creationId xmlns:p14="http://schemas.microsoft.com/office/powerpoint/2010/main" val="3992939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a:t>
            </a:fld>
            <a:endParaRPr lang="en-US" dirty="0"/>
          </a:p>
        </p:txBody>
      </p:sp>
    </p:spTree>
    <p:extLst>
      <p:ext uri="{BB962C8B-B14F-4D97-AF65-F5344CB8AC3E}">
        <p14:creationId xmlns:p14="http://schemas.microsoft.com/office/powerpoint/2010/main" val="2922872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a:t>
            </a:fld>
            <a:endParaRPr lang="en-US"/>
          </a:p>
        </p:txBody>
      </p:sp>
    </p:spTree>
    <p:extLst>
      <p:ext uri="{BB962C8B-B14F-4D97-AF65-F5344CB8AC3E}">
        <p14:creationId xmlns:p14="http://schemas.microsoft.com/office/powerpoint/2010/main" val="2236094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a:t>
            </a:fld>
            <a:endParaRPr lang="en-US"/>
          </a:p>
        </p:txBody>
      </p:sp>
    </p:spTree>
    <p:extLst>
      <p:ext uri="{BB962C8B-B14F-4D97-AF65-F5344CB8AC3E}">
        <p14:creationId xmlns:p14="http://schemas.microsoft.com/office/powerpoint/2010/main" val="3095749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8</a:t>
            </a:fld>
            <a:endParaRPr lang="en-US"/>
          </a:p>
        </p:txBody>
      </p:sp>
    </p:spTree>
    <p:extLst>
      <p:ext uri="{BB962C8B-B14F-4D97-AF65-F5344CB8AC3E}">
        <p14:creationId xmlns:p14="http://schemas.microsoft.com/office/powerpoint/2010/main" val="1246671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914F0F0E-5B9F-4E7B-BF97-4D47D8A90CDB}" type="slidenum">
              <a:rPr lang="en-US" smtClean="0"/>
              <a:pPr/>
              <a:t>10</a:t>
            </a:fld>
            <a:endParaRPr lang="en-US"/>
          </a:p>
        </p:txBody>
      </p:sp>
    </p:spTree>
    <p:extLst>
      <p:ext uri="{BB962C8B-B14F-4D97-AF65-F5344CB8AC3E}">
        <p14:creationId xmlns:p14="http://schemas.microsoft.com/office/powerpoint/2010/main" val="1890771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11</a:t>
            </a:fld>
            <a:endParaRPr lang="en-US"/>
          </a:p>
        </p:txBody>
      </p:sp>
    </p:spTree>
    <p:extLst>
      <p:ext uri="{BB962C8B-B14F-4D97-AF65-F5344CB8AC3E}">
        <p14:creationId xmlns:p14="http://schemas.microsoft.com/office/powerpoint/2010/main" val="1107678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13</a:t>
            </a:fld>
            <a:endParaRPr lang="en-US"/>
          </a:p>
        </p:txBody>
      </p:sp>
    </p:spTree>
    <p:extLst>
      <p:ext uri="{BB962C8B-B14F-4D97-AF65-F5344CB8AC3E}">
        <p14:creationId xmlns:p14="http://schemas.microsoft.com/office/powerpoint/2010/main" val="932781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1"/>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1"/>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8" y="21103"/>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1055078"/>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11/10/2017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file:///C:\DOCUME~1\sa\LOCALS~1\Temp\~LWF00171.jpg"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file:///C:\DOCUME~1\sa\LOCALS~1\Temp\~LWF00881.jpg"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5400" y="1003280"/>
            <a:ext cx="7467600" cy="4247317"/>
          </a:xfrm>
          <a:prstGeom prst="rect">
            <a:avLst/>
          </a:prstGeom>
          <a:noFill/>
          <a:ln>
            <a:noFill/>
          </a:ln>
          <a:effectLst>
            <a:outerShdw blurRad="50800" dist="38100" dir="5400000" algn="t" rotWithShape="0">
              <a:prstClr val="black">
                <a:alpha val="40000"/>
              </a:prstClr>
            </a:outerShdw>
          </a:effectLst>
          <a:scene3d>
            <a:camera prst="isometricOffAxis1Right"/>
            <a:lightRig rig="balanced" dir="t">
              <a:rot lat="0" lon="0" rev="8700000"/>
            </a:lightRig>
          </a:scene3d>
          <a:sp3d>
            <a:bevelT w="190500" h="38100" prst="angle"/>
          </a:sp3d>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rtl="1"/>
            <a:r>
              <a:rPr lang="ar-SA" sz="5400" b="1" dirty="0" smtClean="0">
                <a:ln w="11430"/>
                <a:blipFill>
                  <a:blip r:embed="rId3"/>
                  <a:tile tx="0" ty="0" sx="100000" sy="100000" flip="none" algn="tl"/>
                </a:blipFill>
                <a:effectLst>
                  <a:outerShdw blurRad="80000" dist="40000" dir="5040000" algn="tl">
                    <a:srgbClr val="000000">
                      <a:alpha val="30000"/>
                    </a:srgbClr>
                  </a:outerShdw>
                </a:effectLst>
              </a:rPr>
              <a:t>بسم الله الرحمن الرحيم</a:t>
            </a:r>
            <a:endParaRPr lang="en-US" sz="5400" b="1" cap="none" spc="0" dirty="0" smtClean="0">
              <a:ln w="11430"/>
              <a:blipFill>
                <a:blip r:embed="rId3"/>
                <a:tile tx="0" ty="0" sx="100000" sy="100000" flip="none" algn="tl"/>
              </a:blipFill>
              <a:effectLst>
                <a:outerShdw blurRad="80000" dist="40000" dir="5040000" algn="tl">
                  <a:srgbClr val="000000">
                    <a:alpha val="30000"/>
                  </a:srgbClr>
                </a:outerShdw>
              </a:effectLst>
            </a:endParaRPr>
          </a:p>
          <a:p>
            <a:pPr algn="ctr" rtl="1"/>
            <a:r>
              <a:rPr lang="ar-SA" sz="5400" b="1" cap="none" spc="0" dirty="0" smtClean="0">
                <a:ln w="11430"/>
                <a:blipFill>
                  <a:blip r:embed="rId3"/>
                  <a:tile tx="0" ty="0" sx="100000" sy="100000" flip="none" algn="tl"/>
                </a:blipFill>
                <a:effectLst>
                  <a:outerShdw blurRad="80000" dist="40000" dir="5040000" algn="tl">
                    <a:srgbClr val="000000">
                      <a:alpha val="30000"/>
                    </a:srgbClr>
                  </a:outerShdw>
                </a:effectLst>
              </a:rPr>
              <a:t>التشوهات الخلقية</a:t>
            </a:r>
            <a:endParaRPr lang="ar-SA" sz="5400" b="1" dirty="0" smtClean="0">
              <a:ln w="11430"/>
              <a:blipFill>
                <a:blip r:embed="rId3"/>
                <a:tile tx="0" ty="0" sx="100000" sy="100000" flip="none" algn="tl"/>
              </a:blipFill>
              <a:effectLst>
                <a:outerShdw blurRad="80000" dist="40000" dir="5040000" algn="tl">
                  <a:srgbClr val="000000">
                    <a:alpha val="30000"/>
                  </a:srgbClr>
                </a:outerShdw>
              </a:effectLst>
            </a:endParaRPr>
          </a:p>
          <a:p>
            <a:pPr algn="ctr" rtl="1"/>
            <a:r>
              <a:rPr lang="en-US" sz="5400" b="1" cap="none" spc="0" dirty="0" smtClean="0">
                <a:ln w="11430"/>
                <a:blipFill>
                  <a:blip r:embed="rId3"/>
                  <a:tile tx="0" ty="0" sx="100000" sy="100000" flip="none" algn="tl"/>
                </a:blipFill>
                <a:effectLst>
                  <a:outerShdw blurRad="80000" dist="40000" dir="5040000" algn="tl">
                    <a:srgbClr val="000000">
                      <a:alpha val="30000"/>
                    </a:srgbClr>
                  </a:outerShdw>
                </a:effectLst>
              </a:rPr>
              <a:t>Teratology </a:t>
            </a:r>
          </a:p>
          <a:p>
            <a:pPr algn="ctr" rtl="1"/>
            <a:r>
              <a:rPr lang="en-US" sz="5400" b="1" dirty="0" smtClean="0">
                <a:ln w="11430"/>
                <a:blipFill>
                  <a:blip r:embed="rId3"/>
                  <a:tile tx="0" ty="0" sx="100000" sy="100000" flip="none" algn="tl"/>
                </a:blipFill>
                <a:effectLst>
                  <a:outerShdw blurRad="80000" dist="40000" dir="5040000" algn="tl">
                    <a:srgbClr val="000000">
                      <a:alpha val="30000"/>
                    </a:srgbClr>
                  </a:outerShdw>
                </a:effectLst>
              </a:rPr>
              <a:t>o</a:t>
            </a:r>
            <a:r>
              <a:rPr lang="en-US" sz="5400" b="1" cap="none" spc="0" dirty="0" smtClean="0">
                <a:ln w="11430"/>
                <a:blipFill>
                  <a:blip r:embed="rId3"/>
                  <a:tile tx="0" ty="0" sx="100000" sy="100000" flip="none" algn="tl"/>
                </a:blipFill>
                <a:effectLst>
                  <a:outerShdw blurRad="80000" dist="40000" dir="5040000" algn="tl">
                    <a:srgbClr val="000000">
                      <a:alpha val="30000"/>
                    </a:srgbClr>
                  </a:outerShdw>
                </a:effectLst>
              </a:rPr>
              <a:t>r </a:t>
            </a:r>
            <a:r>
              <a:rPr lang="en-US" sz="5400" b="1" dirty="0" smtClean="0">
                <a:ln w="11430"/>
                <a:blipFill>
                  <a:blip r:embed="rId3"/>
                  <a:tile tx="0" ty="0" sx="100000" sy="100000" flip="none" algn="tl"/>
                </a:blipFill>
                <a:effectLst>
                  <a:outerShdw blurRad="80000" dist="40000" dir="5040000" algn="tl">
                    <a:srgbClr val="000000">
                      <a:alpha val="30000"/>
                    </a:srgbClr>
                  </a:outerShdw>
                </a:effectLst>
              </a:rPr>
              <a:t>Congenital Malformation</a:t>
            </a:r>
            <a:endParaRPr lang="en-US" sz="5400" b="1" cap="none" spc="0" dirty="0">
              <a:ln w="11430"/>
              <a:blipFill>
                <a:blip r:embed="rId3"/>
                <a:tile tx="0" ty="0" sx="100000" sy="100000" flip="none" algn="tl"/>
              </a:blip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81244"/>
            <a:ext cx="8077200" cy="5693866"/>
          </a:xfrm>
          <a:prstGeom prst="rect">
            <a:avLst/>
          </a:prstGeom>
          <a:noFill/>
        </p:spPr>
        <p:txBody>
          <a:bodyPr wrap="square" rtlCol="0">
            <a:spAutoFit/>
          </a:bodyPr>
          <a:lstStyle/>
          <a:p>
            <a:pPr algn="just">
              <a:lnSpc>
                <a:spcPct val="200000"/>
              </a:lnSpc>
            </a:pP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    In 1941</a:t>
            </a:r>
            <a:r>
              <a:rPr lang="en-US" sz="2600" dirty="0" smtClean="0">
                <a:latin typeface="Times New Roman" pitchFamily="18" charset="0"/>
                <a:cs typeface="Times New Roman" pitchFamily="18" charset="0"/>
              </a:rPr>
              <a:t>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Gregg</a:t>
            </a:r>
            <a:r>
              <a:rPr lang="en-US" sz="2600" dirty="0" smtClean="0">
                <a:latin typeface="Times New Roman" pitchFamily="18" charset="0"/>
                <a:cs typeface="Times New Roman" pitchFamily="18" charset="0"/>
              </a:rPr>
              <a:t> discovered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Rubella virus </a:t>
            </a:r>
            <a:r>
              <a:rPr lang="en-US" sz="2600" dirty="0" smtClean="0">
                <a:latin typeface="Times New Roman" pitchFamily="18" charset="0"/>
                <a:cs typeface="Times New Roman" pitchFamily="18" charset="0"/>
              </a:rPr>
              <a:t>that causes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German measles</a:t>
            </a:r>
            <a:r>
              <a:rPr lang="ar-SA" sz="2600" dirty="0" smtClean="0">
                <a:latin typeface="Times New Roman" pitchFamily="18" charset="0"/>
                <a:cs typeface="Times New Roman" pitchFamily="18" charset="0"/>
              </a:rPr>
              <a:t>الحصبة الألمانية </a:t>
            </a:r>
            <a:r>
              <a:rPr lang="en-US" sz="2600" dirty="0" smtClean="0">
                <a:latin typeface="Times New Roman" pitchFamily="18" charset="0"/>
                <a:cs typeface="Times New Roman" pitchFamily="18" charset="0"/>
              </a:rPr>
              <a:t>, embryos which were exposed to virus of rubella in Austria, has malformed in the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eyes and ears and delayed speech and failed </a:t>
            </a:r>
            <a:r>
              <a:rPr lang="en-US" sz="2600" dirty="0">
                <a:effectLst>
                  <a:outerShdw blurRad="38100" dist="38100" dir="2700000" algn="tl">
                    <a:srgbClr val="000000">
                      <a:alpha val="43137"/>
                    </a:srgbClr>
                  </a:outerShdw>
                </a:effectLst>
                <a:latin typeface="Times New Roman" pitchFamily="18" charset="0"/>
                <a:cs typeface="Times New Roman" pitchFamily="18" charset="0"/>
              </a:rPr>
              <a:t>the intelligence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test</a:t>
            </a:r>
            <a:r>
              <a:rPr lang="en-US" sz="2600" dirty="0" smtClean="0">
                <a:latin typeface="Times New Roman" pitchFamily="18" charset="0"/>
                <a:cs typeface="Times New Roman" pitchFamily="18" charset="0"/>
              </a:rPr>
              <a:t>. </a:t>
            </a:r>
          </a:p>
          <a:p>
            <a:pPr algn="just">
              <a:lnSpc>
                <a:spcPct val="200000"/>
              </a:lnSpc>
            </a:pPr>
            <a:r>
              <a:rPr lang="en-US" sz="2600" dirty="0" smtClean="0">
                <a:latin typeface="Times New Roman" pitchFamily="18" charset="0"/>
                <a:cs typeface="Times New Roman" pitchFamily="18" charset="0"/>
              </a:rPr>
              <a:t>In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1961, Linz </a:t>
            </a:r>
            <a:r>
              <a:rPr lang="en-US" sz="2600" dirty="0" smtClean="0">
                <a:latin typeface="Times New Roman" pitchFamily="18" charset="0"/>
                <a:cs typeface="Times New Roman" pitchFamily="18" charset="0"/>
              </a:rPr>
              <a:t>revealed the role of drugs in causing malformations in human embryos.</a:t>
            </a:r>
            <a:endParaRPr lang="en-US" sz="2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76200"/>
            <a:ext cx="8229600" cy="669414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There was an accident pollution in the </a:t>
            </a:r>
            <a:r>
              <a:rPr lang="en-US" sz="2600" dirty="0" err="1" smtClean="0">
                <a:latin typeface="Times New Roman" pitchFamily="18" charset="0"/>
                <a:cs typeface="Times New Roman" pitchFamily="18" charset="0"/>
              </a:rPr>
              <a:t>Minamata</a:t>
            </a:r>
            <a:r>
              <a:rPr lang="en-US" sz="2600" dirty="0" smtClean="0">
                <a:latin typeface="Times New Roman" pitchFamily="18" charset="0"/>
                <a:cs typeface="Times New Roman" pitchFamily="18" charset="0"/>
              </a:rPr>
              <a:t> city in Japan 1953, </a:t>
            </a:r>
            <a:r>
              <a:rPr lang="en-US" sz="2600" dirty="0">
                <a:latin typeface="Times New Roman" pitchFamily="18" charset="0"/>
                <a:cs typeface="Times New Roman" pitchFamily="18" charset="0"/>
              </a:rPr>
              <a:t>w</a:t>
            </a:r>
            <a:r>
              <a:rPr lang="en-US" sz="2600" dirty="0" smtClean="0">
                <a:latin typeface="Times New Roman" pitchFamily="18" charset="0"/>
                <a:cs typeface="Times New Roman" pitchFamily="18" charset="0"/>
              </a:rPr>
              <a:t>ere a large number of embryos after pregnant mothers eating meals of fish contaminated with the element of mercury as a result of the bowled of plastics factory residue containing elemental mercury in the </a:t>
            </a:r>
            <a:r>
              <a:rPr lang="en-US" sz="2600" dirty="0" err="1" smtClean="0">
                <a:latin typeface="Times New Roman" pitchFamily="18" charset="0"/>
                <a:cs typeface="Times New Roman" pitchFamily="18" charset="0"/>
              </a:rPr>
              <a:t>Minamata</a:t>
            </a:r>
            <a:r>
              <a:rPr lang="en-US" sz="2600" dirty="0" smtClean="0">
                <a:latin typeface="Times New Roman" pitchFamily="18" charset="0"/>
                <a:cs typeface="Times New Roman" pitchFamily="18" charset="0"/>
              </a:rPr>
              <a:t> Bay, mercury moved from water to fish to turn into a highly toxic material is named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methyl mercury</a:t>
            </a:r>
            <a:r>
              <a:rPr lang="en-US" sz="2600" dirty="0" smtClean="0">
                <a:latin typeface="Times New Roman" pitchFamily="18" charset="0"/>
                <a:cs typeface="Times New Roman" pitchFamily="18" charset="0"/>
              </a:rPr>
              <a:t>, a substance that can be pass easily from the mother's blood to the embryo through the placenta, and poisoning of pregnant women with this material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resulted in birth of deformed children and the mentally retarded.</a:t>
            </a:r>
            <a:endParaRPr lang="en-US" sz="2600"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228600"/>
            <a:ext cx="7696200" cy="590931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Also, there is an same accident pollution with mercury compounds in Iraq between 1971-1972  due to the arrival of a shipment of wheat contaminated with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a fungicide material containing elemental mercury</a:t>
            </a:r>
            <a:r>
              <a:rPr lang="en-US" sz="2800" dirty="0" smtClean="0">
                <a:latin typeface="Times New Roman" pitchFamily="18" charset="0"/>
                <a:cs typeface="Times New Roman" pitchFamily="18" charset="0"/>
              </a:rPr>
              <a:t>. Wheat flour was used in making bread and desserts, which ate by a large number of pregnant women and led to death a large number of women, embryos and children after this accident incident.</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762000"/>
            <a:ext cx="7010400" cy="738664"/>
          </a:xfrm>
          <a:prstGeom prst="rect">
            <a:avLst/>
          </a:prstGeom>
          <a:noFill/>
        </p:spPr>
        <p:txBody>
          <a:bodyPr wrap="square" rtlCol="0">
            <a:spAutoFit/>
          </a:bodyPr>
          <a:lstStyle/>
          <a:p>
            <a:pPr lvl="0" algn="just">
              <a:lnSpc>
                <a:spcPct val="150000"/>
              </a:lnSpc>
            </a:pP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 Period before cellular differentiation</a:t>
            </a:r>
          </a:p>
        </p:txBody>
      </p:sp>
      <p:sp>
        <p:nvSpPr>
          <p:cNvPr id="5" name="TextBox 4"/>
          <p:cNvSpPr txBox="1"/>
          <p:nvPr/>
        </p:nvSpPr>
        <p:spPr>
          <a:xfrm>
            <a:off x="1066800" y="1371600"/>
            <a:ext cx="7848600" cy="5262979"/>
          </a:xfrm>
          <a:prstGeom prst="rect">
            <a:avLst/>
          </a:prstGeom>
          <a:noFill/>
        </p:spPr>
        <p:txBody>
          <a:bodyPr wrap="square" rtlCol="0">
            <a:spAutoFit/>
          </a:bodyPr>
          <a:lstStyle/>
          <a:p>
            <a:pPr algn="just">
              <a:lnSpc>
                <a:spcPct val="150000"/>
              </a:lnSpc>
            </a:pPr>
            <a:r>
              <a:rPr lang="en-US" sz="2200" b="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This phase is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extends from fertilization to the beginning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of the early gastrula, during the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formation of the three embryonic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layers</a:t>
            </a:r>
            <a:r>
              <a:rPr lang="en-US" sz="2800" dirty="0" smtClean="0">
                <a:latin typeface="Times New Roman" pitchFamily="18" charset="0"/>
                <a:cs typeface="Times New Roman" pitchFamily="18" charset="0"/>
              </a:rPr>
              <a:t>,(ectoderm, endoderm and mesoderm layers).</a:t>
            </a:r>
            <a:endParaRPr lang="en-US" sz="2800" dirty="0" smtClean="0">
              <a:latin typeface="Times New Roman" pitchFamily="18" charset="0"/>
              <a:cs typeface="Times New Roman" pitchFamily="18" charset="0"/>
            </a:endParaRPr>
          </a:p>
          <a:p>
            <a:pPr algn="just">
              <a:lnSpc>
                <a:spcPct val="150000"/>
              </a:lnSpc>
            </a:pP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T</a:t>
            </a:r>
            <a:r>
              <a:rPr lang="en-US" sz="2800" dirty="0" smtClean="0">
                <a:latin typeface="Times New Roman" pitchFamily="18" charset="0"/>
                <a:cs typeface="Times New Roman" pitchFamily="18" charset="0"/>
              </a:rPr>
              <a:t>he </a:t>
            </a:r>
            <a:r>
              <a:rPr lang="en-US" sz="2800" dirty="0" smtClean="0">
                <a:latin typeface="Times New Roman" pitchFamily="18" charset="0"/>
                <a:cs typeface="Times New Roman" pitchFamily="18" charset="0"/>
              </a:rPr>
              <a:t>human embryo reach to this phase in the third week to fourth week, while the mouse embryo reach to gastrula stage in the fifth to sixth </a:t>
            </a:r>
            <a:r>
              <a:rPr lang="en-US" sz="2800" dirty="0" smtClean="0">
                <a:latin typeface="Times New Roman" pitchFamily="18" charset="0"/>
                <a:cs typeface="Times New Roman" pitchFamily="18" charset="0"/>
              </a:rPr>
              <a:t>day, </a:t>
            </a:r>
            <a:r>
              <a:rPr lang="en-US" sz="2800" dirty="0" smtClean="0">
                <a:latin typeface="Times New Roman" pitchFamily="18" charset="0"/>
                <a:cs typeface="Times New Roman" pitchFamily="18" charset="0"/>
              </a:rPr>
              <a:t>and in the frog embryo after one </a:t>
            </a:r>
            <a:r>
              <a:rPr lang="en-US" sz="2800" dirty="0" smtClean="0">
                <a:latin typeface="Times New Roman" pitchFamily="18" charset="0"/>
                <a:cs typeface="Times New Roman" pitchFamily="18" charset="0"/>
              </a:rPr>
              <a:t>day.</a:t>
            </a:r>
            <a:endParaRPr lang="ar-SA" sz="2800" b="1" dirty="0" smtClean="0">
              <a:latin typeface="Times New Roman" pitchFamily="18" charset="0"/>
              <a:cs typeface="Times New Roman" pitchFamily="18" charset="0"/>
            </a:endParaRPr>
          </a:p>
        </p:txBody>
      </p:sp>
      <p:sp>
        <p:nvSpPr>
          <p:cNvPr id="7" name="TextBox 6"/>
          <p:cNvSpPr txBox="1"/>
          <p:nvPr/>
        </p:nvSpPr>
        <p:spPr>
          <a:xfrm>
            <a:off x="990600" y="76200"/>
            <a:ext cx="7924800" cy="822789"/>
          </a:xfrm>
          <a:prstGeom prst="rect">
            <a:avLst/>
          </a:prstGeom>
          <a:noFill/>
        </p:spPr>
        <p:txBody>
          <a:bodyPr wrap="square" rtlCol="0">
            <a:spAutoFit/>
          </a:bodyPr>
          <a:lstStyle/>
          <a:p>
            <a:pPr algn="ctr">
              <a:lnSpc>
                <a:spcPct val="200000"/>
              </a:lnSpc>
            </a:pPr>
            <a:r>
              <a:rPr lang="en-US" sz="28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II- Critical period during embryonic development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4"/>
                                        </p:tgtEl>
                                        <p:attrNameLst>
                                          <p:attrName>style.visibility</p:attrName>
                                        </p:attrNameLst>
                                      </p:cBhvr>
                                      <p:to>
                                        <p:strVal val="visible"/>
                                      </p:to>
                                    </p:set>
                                    <p:anim calcmode="discrete" valueType="clr">
                                      <p:cBhvr override="childStyle">
                                        <p:cTn id="12"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4"/>
                                        </p:tgtEl>
                                        <p:attrNameLst>
                                          <p:attrName>fillcolor</p:attrName>
                                        </p:attrNameLst>
                                      </p:cBhvr>
                                      <p:tavLst>
                                        <p:tav tm="0">
                                          <p:val>
                                            <p:clrVal>
                                              <a:schemeClr val="accent2"/>
                                            </p:clrVal>
                                          </p:val>
                                        </p:tav>
                                        <p:tav tm="50000">
                                          <p:val>
                                            <p:clrVal>
                                              <a:schemeClr val="hlink"/>
                                            </p:clrVal>
                                          </p:val>
                                        </p:tav>
                                      </p:tavLst>
                                    </p:anim>
                                    <p:set>
                                      <p:cBhvr>
                                        <p:cTn id="14" dur="80"/>
                                        <p:tgtEl>
                                          <p:spTgt spid="4"/>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609600"/>
            <a:ext cx="7315200" cy="590931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This period is characterized by non occurrence of any cellular differentiation affects the fate of the cells of the </a:t>
            </a:r>
            <a:r>
              <a:rPr lang="en-US" sz="2800" dirty="0" smtClean="0">
                <a:latin typeface="Times New Roman" pitchFamily="18" charset="0"/>
                <a:cs typeface="Times New Roman" pitchFamily="18" charset="0"/>
              </a:rPr>
              <a:t>embryos</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if any fetal exposure to distorted effects during this period, the cells either to die or embryos to be completed and compensate the damage of cells without occurrence distortions like the experiment of </a:t>
            </a:r>
            <a:r>
              <a:rPr lang="en-US" sz="2800" dirty="0" err="1" smtClean="0">
                <a:latin typeface="Times New Roman" pitchFamily="18" charset="0"/>
                <a:cs typeface="Times New Roman" pitchFamily="18" charset="0"/>
              </a:rPr>
              <a:t>Willium</a:t>
            </a:r>
            <a:r>
              <a:rPr lang="en-US" sz="2800" dirty="0" smtClean="0">
                <a:latin typeface="Times New Roman" pitchFamily="18" charset="0"/>
                <a:cs typeface="Times New Roman" pitchFamily="18" charset="0"/>
              </a:rPr>
              <a:t> Roux </a:t>
            </a:r>
            <a:r>
              <a:rPr lang="en-US" sz="2800" dirty="0" smtClean="0">
                <a:latin typeface="Times New Roman" pitchFamily="18" charset="0"/>
                <a:cs typeface="Times New Roman" pitchFamily="18" charset="0"/>
              </a:rPr>
              <a:t>when he destroyed one of the blastomear of the 2 cell stage embryo.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8839200" cy="738664"/>
          </a:xfrm>
          <a:prstGeom prst="rect">
            <a:avLst/>
          </a:prstGeom>
          <a:noFill/>
        </p:spPr>
        <p:txBody>
          <a:bodyPr wrap="square" rtlCol="0">
            <a:spAutoFit/>
          </a:bodyPr>
          <a:lstStyle/>
          <a:p>
            <a:pPr algn="just">
              <a:lnSpc>
                <a:spcPct val="150000"/>
              </a:lnSpc>
            </a:pP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The determination </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and cellular differentiation Phase</a:t>
            </a:r>
            <a:endParaRPr lang="en-US" sz="28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TextBox 3"/>
          <p:cNvSpPr txBox="1"/>
          <p:nvPr/>
        </p:nvSpPr>
        <p:spPr>
          <a:xfrm>
            <a:off x="914400" y="533400"/>
            <a:ext cx="8077200" cy="461664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Is the stage of establishment </a:t>
            </a:r>
            <a:r>
              <a:rPr lang="en-US" sz="2800" dirty="0" smtClean="0">
                <a:latin typeface="Times New Roman" pitchFamily="18" charset="0"/>
                <a:cs typeface="Times New Roman" pitchFamily="18" charset="0"/>
              </a:rPr>
              <a:t>early</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organs in the embryos and it is sensitive period that </a:t>
            </a:r>
            <a:r>
              <a:rPr lang="en-US" sz="2800" dirty="0" smtClean="0">
                <a:latin typeface="Times New Roman" pitchFamily="18" charset="0"/>
                <a:cs typeface="Times New Roman" pitchFamily="18" charset="0"/>
              </a:rPr>
              <a:t>most </a:t>
            </a:r>
            <a:r>
              <a:rPr lang="en-US" sz="2800" dirty="0" smtClean="0">
                <a:latin typeface="Times New Roman" pitchFamily="18" charset="0"/>
                <a:cs typeface="Times New Roman" pitchFamily="18" charset="0"/>
              </a:rPr>
              <a:t>of the congenital </a:t>
            </a:r>
            <a:r>
              <a:rPr lang="en-US" sz="2800" dirty="0" smtClean="0">
                <a:latin typeface="Times New Roman" pitchFamily="18" charset="0"/>
                <a:cs typeface="Times New Roman" pitchFamily="18" charset="0"/>
              </a:rPr>
              <a:t>malformations occurs </a:t>
            </a:r>
            <a:r>
              <a:rPr lang="en-US" sz="2800" dirty="0">
                <a:latin typeface="Times New Roman" pitchFamily="18" charset="0"/>
                <a:cs typeface="Times New Roman" pitchFamily="18" charset="0"/>
              </a:rPr>
              <a:t>during </a:t>
            </a:r>
            <a:r>
              <a:rPr lang="en-US" sz="2800" dirty="0" smtClean="0">
                <a:latin typeface="Times New Roman" pitchFamily="18" charset="0"/>
                <a:cs typeface="Times New Roman" pitchFamily="18" charset="0"/>
              </a:rPr>
              <a:t>it. </a:t>
            </a:r>
            <a:r>
              <a:rPr lang="en-US" sz="2800" dirty="0" smtClean="0">
                <a:latin typeface="Times New Roman" pitchFamily="18" charset="0"/>
                <a:cs typeface="Times New Roman" pitchFamily="18" charset="0"/>
              </a:rPr>
              <a:t>If the fetal exposure to any stimuli distorted during this period, the organ </a:t>
            </a:r>
            <a:r>
              <a:rPr lang="en-US" sz="2800" dirty="0" smtClean="0">
                <a:latin typeface="Times New Roman" pitchFamily="18" charset="0"/>
                <a:cs typeface="Times New Roman" pitchFamily="18" charset="0"/>
              </a:rPr>
              <a:t>which is formed</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​​up </a:t>
            </a:r>
            <a:r>
              <a:rPr lang="en-US" sz="2800" dirty="0" smtClean="0">
                <a:latin typeface="Times New Roman" pitchFamily="18" charset="0"/>
                <a:cs typeface="Times New Roman" pitchFamily="18" charset="0"/>
              </a:rPr>
              <a:t> it  will have some deformation </a:t>
            </a:r>
            <a:r>
              <a:rPr lang="en-US" sz="2800" dirty="0" smtClean="0">
                <a:latin typeface="Times New Roman" pitchFamily="18" charset="0"/>
                <a:cs typeface="Times New Roman" pitchFamily="18" charset="0"/>
              </a:rPr>
              <a:t>takes place according to the degree of stimuli impact.</a:t>
            </a:r>
            <a:endParaRPr lang="en-US" sz="2200" dirty="0" smtClean="0">
              <a:latin typeface="Times New Roman" pitchFamily="18" charset="0"/>
              <a:cs typeface="Times New Roman" pitchFamily="18" charset="0"/>
            </a:endParaRPr>
          </a:p>
        </p:txBody>
      </p:sp>
      <p:sp>
        <p:nvSpPr>
          <p:cNvPr id="5" name="TextBox 4"/>
          <p:cNvSpPr txBox="1"/>
          <p:nvPr/>
        </p:nvSpPr>
        <p:spPr>
          <a:xfrm>
            <a:off x="914400" y="4953000"/>
            <a:ext cx="8077200" cy="1708160"/>
          </a:xfrm>
          <a:prstGeom prst="rect">
            <a:avLst/>
          </a:prstGeom>
          <a:solidFill>
            <a:schemeClr val="accent2">
              <a:lumMod val="60000"/>
              <a:lumOff val="40000"/>
            </a:schemeClr>
          </a:solidFill>
        </p:spPr>
        <p:txBody>
          <a:bodyPr wrap="square" rtlCol="0">
            <a:spAutoFit/>
          </a:bodyPr>
          <a:lstStyle/>
          <a:p>
            <a:pPr algn="just" rtl="1">
              <a:lnSpc>
                <a:spcPct val="150000"/>
              </a:lnSpc>
            </a:pPr>
            <a:r>
              <a:rPr lang="ar-SA" sz="2400" b="1" dirty="0" smtClean="0">
                <a:latin typeface="Simplified Arabic" pitchFamily="18" charset="-78"/>
                <a:cs typeface="Simplified Arabic" pitchFamily="18" charset="-78"/>
              </a:rPr>
              <a:t>فعلى </a:t>
            </a:r>
            <a:r>
              <a:rPr lang="ar-SA" sz="2400" b="1" dirty="0" smtClean="0">
                <a:latin typeface="Simplified Arabic" pitchFamily="18" charset="-78"/>
                <a:cs typeface="Simplified Arabic" pitchFamily="18" charset="-78"/>
              </a:rPr>
              <a:t>سبيل المثال إذا كان هناك مؤثر مشوه أثناء فترة تكوين الكأس البصرية للعين مثلا </a:t>
            </a:r>
            <a:r>
              <a:rPr lang="ar-SA" sz="2400" b="1" dirty="0" smtClean="0">
                <a:latin typeface="Simplified Arabic" pitchFamily="18" charset="-78"/>
                <a:cs typeface="Simplified Arabic" pitchFamily="18" charset="-78"/>
              </a:rPr>
              <a:t>فإن تكوين </a:t>
            </a:r>
            <a:r>
              <a:rPr lang="ar-SA" sz="2400" b="1" dirty="0" smtClean="0">
                <a:latin typeface="Simplified Arabic" pitchFamily="18" charset="-78"/>
                <a:cs typeface="Simplified Arabic" pitchFamily="18" charset="-78"/>
              </a:rPr>
              <a:t>العيون </a:t>
            </a:r>
            <a:r>
              <a:rPr lang="ar-SA" sz="2400" b="1" dirty="0" smtClean="0">
                <a:latin typeface="Simplified Arabic" pitchFamily="18" charset="-78"/>
                <a:cs typeface="Simplified Arabic" pitchFamily="18" charset="-78"/>
              </a:rPr>
              <a:t>يتأثر</a:t>
            </a:r>
            <a:r>
              <a:rPr lang="ar-SA" sz="2400" b="1" dirty="0" smtClean="0">
                <a:latin typeface="Simplified Arabic" pitchFamily="18" charset="-78"/>
                <a:cs typeface="Simplified Arabic" pitchFamily="18" charset="-78"/>
              </a:rPr>
              <a:t>، لكن إذا كان التعرض للمؤثر بعد تكون العين، فإنها لا تتأثر، ولكن يتأثر العضو الذي يتكون أثناء فترة التعرض وهكذا...</a:t>
            </a:r>
            <a:endParaRPr lang="en-US" sz="2400"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14400" y="838200"/>
            <a:ext cx="8077200" cy="518552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This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phase extends from the beginning of gastrula formation or to the formation of the early organs</a:t>
            </a:r>
            <a:r>
              <a:rPr lang="en-US"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marL="457200" indent="-457200" algn="just">
              <a:lnSpc>
                <a:spcPct val="150000"/>
              </a:lnSpc>
              <a:buFont typeface="Arial" panose="020B0604020202020204" pitchFamily="34" charset="0"/>
              <a:buChar char="•"/>
            </a:pP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period of this stage vary depending on the embryo type, where as an example: In the human embryo it start after </a:t>
            </a:r>
            <a:r>
              <a:rPr lang="en-US" sz="2800" dirty="0" smtClean="0">
                <a:latin typeface="Times New Roman" pitchFamily="18" charset="0"/>
                <a:cs typeface="Times New Roman" pitchFamily="18" charset="0"/>
              </a:rPr>
              <a:t>the attachment of the </a:t>
            </a:r>
            <a:r>
              <a:rPr lang="en-US" sz="2800" dirty="0" smtClean="0">
                <a:latin typeface="Times New Roman" pitchFamily="18" charset="0"/>
                <a:cs typeface="Times New Roman" pitchFamily="18" charset="0"/>
              </a:rPr>
              <a:t>embryo with uterus, from third week to fifth month of </a:t>
            </a:r>
            <a:r>
              <a:rPr lang="en-US" sz="2800" dirty="0" smtClean="0">
                <a:latin typeface="Times New Roman" pitchFamily="18" charset="0"/>
                <a:cs typeface="Times New Roman" pitchFamily="18" charset="0"/>
              </a:rPr>
              <a:t>pregnancy, </a:t>
            </a:r>
            <a:r>
              <a:rPr lang="en-US" sz="2800" dirty="0" smtClean="0">
                <a:latin typeface="Times New Roman" pitchFamily="18" charset="0"/>
                <a:cs typeface="Times New Roman" pitchFamily="18" charset="0"/>
              </a:rPr>
              <a:t>while in mice from seventh day to the fourteenth </a:t>
            </a:r>
            <a:r>
              <a:rPr lang="en-US" sz="2800" dirty="0" smtClean="0">
                <a:latin typeface="Times New Roman" pitchFamily="18" charset="0"/>
                <a:cs typeface="Times New Roman" pitchFamily="18" charset="0"/>
              </a:rPr>
              <a:t>day.</a:t>
            </a:r>
            <a:endParaRPr lang="en-US" sz="2800" dirty="0">
              <a:latin typeface="Times New Roman" pitchFamily="18" charset="0"/>
              <a:cs typeface="Times New Roman" pitchFamily="18" charset="0"/>
            </a:endParaRPr>
          </a:p>
        </p:txBody>
      </p:sp>
      <p:sp>
        <p:nvSpPr>
          <p:cNvPr id="2" name="مستطيل 1"/>
          <p:cNvSpPr/>
          <p:nvPr/>
        </p:nvSpPr>
        <p:spPr>
          <a:xfrm>
            <a:off x="1295400" y="228600"/>
            <a:ext cx="7315200" cy="461665"/>
          </a:xfrm>
          <a:prstGeom prst="rect">
            <a:avLst/>
          </a:prstGeom>
        </p:spPr>
        <p:txBody>
          <a:bodyPr wrap="square">
            <a:spAutoFit/>
          </a:bodyPr>
          <a:lstStyle/>
          <a:p>
            <a:r>
              <a:rPr lang="en-US" dirty="0" smtClean="0"/>
              <a:t> </a:t>
            </a:r>
            <a:r>
              <a:rPr lang="en-US" sz="2400" dirty="0" smtClean="0">
                <a:solidFill>
                  <a:srgbClr val="FF0000"/>
                </a:solidFill>
              </a:rPr>
              <a:t>cont. 2-  The period of Cellular </a:t>
            </a:r>
            <a:r>
              <a:rPr lang="en-US" sz="2400" dirty="0">
                <a:solidFill>
                  <a:srgbClr val="FF0000"/>
                </a:solidFill>
              </a:rPr>
              <a:t>differentiation Phase</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52400"/>
            <a:ext cx="8229600" cy="738664"/>
          </a:xfrm>
          <a:prstGeom prst="rect">
            <a:avLst/>
          </a:prstGeom>
          <a:noFill/>
        </p:spPr>
        <p:txBody>
          <a:bodyPr wrap="square" rtlCol="0">
            <a:spAutoFit/>
          </a:bodyPr>
          <a:lstStyle/>
          <a:p>
            <a:pPr algn="just">
              <a:lnSpc>
                <a:spcPct val="150000"/>
              </a:lnSpc>
            </a:pP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The Growth </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phase and organs composition</a:t>
            </a:r>
            <a:endParaRPr lang="en-US" sz="28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066800" y="762000"/>
            <a:ext cx="7696200" cy="526297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This period extend after the initial formation of the embryo organs to the end of pregnancy in mammals or hatching for birds, reptiles and fish.</a:t>
            </a:r>
          </a:p>
          <a:p>
            <a:pPr algn="just">
              <a:lnSpc>
                <a:spcPct val="150000"/>
              </a:lnSpc>
            </a:pPr>
            <a:r>
              <a:rPr lang="en-US" sz="2800" dirty="0" smtClean="0">
                <a:latin typeface="Times New Roman" pitchFamily="18" charset="0"/>
                <a:cs typeface="Times New Roman" pitchFamily="18" charset="0"/>
              </a:rPr>
              <a:t>In the </a:t>
            </a:r>
            <a:r>
              <a:rPr lang="en-US" sz="2800" dirty="0" smtClean="0">
                <a:latin typeface="Times New Roman" pitchFamily="18" charset="0"/>
                <a:cs typeface="Times New Roman" pitchFamily="18" charset="0"/>
              </a:rPr>
              <a:t>human embryo </a:t>
            </a:r>
            <a:r>
              <a:rPr lang="en-US" sz="2800" dirty="0" smtClean="0">
                <a:latin typeface="Times New Roman" pitchFamily="18" charset="0"/>
                <a:cs typeface="Times New Roman" pitchFamily="18" charset="0"/>
              </a:rPr>
              <a:t>this stage extend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from</a:t>
            </a:r>
            <a:r>
              <a:rPr lang="en-US" sz="2800" dirty="0" smtClean="0">
                <a:latin typeface="Times New Roman" pitchFamily="18" charset="0"/>
                <a:cs typeface="Times New Roman" pitchFamily="18" charset="0"/>
              </a:rPr>
              <a:t>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sixth month </a:t>
            </a:r>
            <a:r>
              <a:rPr lang="en-US" sz="2800" dirty="0" smtClean="0">
                <a:latin typeface="Times New Roman" pitchFamily="18" charset="0"/>
                <a:cs typeface="Times New Roman" pitchFamily="18" charset="0"/>
              </a:rPr>
              <a:t>of pregnancy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to the ninth month</a:t>
            </a:r>
            <a:r>
              <a:rPr lang="en-US" sz="2800" dirty="0" smtClean="0">
                <a:latin typeface="Times New Roman" pitchFamily="18" charset="0"/>
                <a:cs typeface="Times New Roman" pitchFamily="18" charset="0"/>
              </a:rPr>
              <a:t>, or from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fourteenth day to nineteenth day in the mouse and chicken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embryo</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 and it might</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extend even after birth or hatched embryos.</a:t>
            </a:r>
            <a:endParaRPr lang="en-US"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3657600"/>
            <a:ext cx="7924800" cy="324653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After birth also some malformations are occur such as affect </a:t>
            </a:r>
            <a:r>
              <a:rPr lang="en-US" sz="2800" dirty="0" smtClean="0">
                <a:latin typeface="Times New Roman" pitchFamily="18" charset="0"/>
                <a:cs typeface="Times New Roman" pitchFamily="18" charset="0"/>
              </a:rPr>
              <a:t>of </a:t>
            </a:r>
            <a:r>
              <a:rPr lang="en-US" sz="2800" dirty="0" smtClean="0">
                <a:latin typeface="Times New Roman" pitchFamily="18" charset="0"/>
                <a:cs typeface="Times New Roman" pitchFamily="18" charset="0"/>
              </a:rPr>
              <a:t>fragility in the </a:t>
            </a:r>
            <a:r>
              <a:rPr lang="en-US" sz="2800" dirty="0" smtClean="0">
                <a:latin typeface="Times New Roman" pitchFamily="18" charset="0"/>
                <a:cs typeface="Times New Roman" pitchFamily="18" charset="0"/>
              </a:rPr>
              <a:t>bones, or in kidney </a:t>
            </a:r>
            <a:r>
              <a:rPr lang="en-US" sz="2800" dirty="0" err="1" smtClean="0">
                <a:latin typeface="Times New Roman" pitchFamily="18" charset="0"/>
                <a:cs typeface="Times New Roman" pitchFamily="18" charset="0"/>
              </a:rPr>
              <a:t>maloformation</a:t>
            </a:r>
            <a:r>
              <a:rPr lang="en-US" sz="2800" dirty="0" smtClean="0">
                <a:latin typeface="Times New Roman" pitchFamily="18" charset="0"/>
                <a:cs typeface="Times New Roman" pitchFamily="18" charset="0"/>
              </a:rPr>
              <a:t> causes high blood pressure, or the </a:t>
            </a:r>
            <a:r>
              <a:rPr lang="en-US" sz="2800" dirty="0" smtClean="0">
                <a:latin typeface="Times New Roman" pitchFamily="18" charset="0"/>
                <a:cs typeface="Times New Roman" pitchFamily="18" charset="0"/>
              </a:rPr>
              <a:t>deficit </a:t>
            </a:r>
            <a:r>
              <a:rPr lang="en-US" sz="2800" dirty="0" smtClean="0">
                <a:latin typeface="Times New Roman" pitchFamily="18" charset="0"/>
                <a:cs typeface="Times New Roman" pitchFamily="18" charset="0"/>
              </a:rPr>
              <a:t>in glands </a:t>
            </a:r>
            <a:r>
              <a:rPr lang="en-US" sz="2800" dirty="0" smtClean="0">
                <a:latin typeface="Times New Roman" pitchFamily="18" charset="0"/>
                <a:cs typeface="Times New Roman" pitchFamily="18" charset="0"/>
              </a:rPr>
              <a:t>secretion as </a:t>
            </a:r>
            <a:r>
              <a:rPr lang="en-US" sz="2800" dirty="0" smtClean="0">
                <a:latin typeface="Times New Roman" pitchFamily="18" charset="0"/>
                <a:cs typeface="Times New Roman" pitchFamily="18" charset="0"/>
              </a:rPr>
              <a:t>the</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absence of insulin secretion, causing diabetes and its complications.</a:t>
            </a:r>
          </a:p>
        </p:txBody>
      </p:sp>
      <p:sp>
        <p:nvSpPr>
          <p:cNvPr id="5" name="TextBox 4"/>
          <p:cNvSpPr txBox="1"/>
          <p:nvPr/>
        </p:nvSpPr>
        <p:spPr>
          <a:xfrm>
            <a:off x="990600" y="0"/>
            <a:ext cx="7924800" cy="397031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At this stage some of the distortions occurs that affect the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physiological performance </a:t>
            </a:r>
            <a:r>
              <a:rPr lang="en-US" sz="2800" dirty="0" smtClean="0">
                <a:latin typeface="Times New Roman" pitchFamily="18" charset="0"/>
                <a:cs typeface="Times New Roman" pitchFamily="18" charset="0"/>
              </a:rPr>
              <a:t>of organs, such as </a:t>
            </a:r>
            <a:r>
              <a:rPr lang="en-US" sz="2800" dirty="0" smtClean="0">
                <a:latin typeface="Times New Roman" pitchFamily="18" charset="0"/>
                <a:cs typeface="Times New Roman" pitchFamily="18" charset="0"/>
              </a:rPr>
              <a:t>the fusion</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of </a:t>
            </a: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fingers or </a:t>
            </a:r>
            <a:r>
              <a:rPr lang="en-US" sz="2800" dirty="0" smtClean="0">
                <a:latin typeface="Times New Roman" pitchFamily="18" charset="0"/>
                <a:cs typeface="Times New Roman" pitchFamily="18" charset="0"/>
              </a:rPr>
              <a:t> of deformation of </a:t>
            </a:r>
            <a:r>
              <a:rPr lang="en-US" sz="2800" dirty="0" smtClean="0">
                <a:latin typeface="Times New Roman" pitchFamily="18" charset="0"/>
                <a:cs typeface="Times New Roman" pitchFamily="18" charset="0"/>
              </a:rPr>
              <a:t>teeth or </a:t>
            </a:r>
            <a:r>
              <a:rPr lang="en-US" sz="2800" dirty="0" smtClean="0">
                <a:latin typeface="Times New Roman" pitchFamily="18" charset="0"/>
                <a:cs typeface="Times New Roman" pitchFamily="18" charset="0"/>
              </a:rPr>
              <a:t>feathers, or the </a:t>
            </a:r>
            <a:r>
              <a:rPr lang="en-US" sz="2800" dirty="0" smtClean="0">
                <a:latin typeface="Times New Roman" pitchFamily="18" charset="0"/>
                <a:cs typeface="Times New Roman" pitchFamily="18" charset="0"/>
              </a:rPr>
              <a:t>lack of certain enzymes types in the intestine, </a:t>
            </a:r>
            <a:r>
              <a:rPr lang="en-US" sz="2800" dirty="0" smtClean="0">
                <a:latin typeface="Times New Roman" pitchFamily="18" charset="0"/>
                <a:cs typeface="Times New Roman" pitchFamily="18" charset="0"/>
              </a:rPr>
              <a:t>or</a:t>
            </a:r>
            <a:r>
              <a:rPr lang="en-U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no secretion of some hormones from </a:t>
            </a:r>
            <a:r>
              <a:rPr lang="en-US" sz="2800" dirty="0" smtClean="0">
                <a:latin typeface="Times New Roman" pitchFamily="18" charset="0"/>
                <a:cs typeface="Times New Roman" pitchFamily="18" charset="0"/>
              </a:rPr>
              <a:t>glands like growth hormone.</a:t>
            </a:r>
            <a:endParaRPr lang="en-US" sz="2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371600"/>
            <a:ext cx="8001000" cy="138499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Most of the mutations that cause congenital malformations either</a:t>
            </a:r>
            <a:endParaRPr lang="en-US" sz="2800" dirty="0">
              <a:latin typeface="Times New Roman" pitchFamily="18" charset="0"/>
              <a:cs typeface="Times New Roman" pitchFamily="18" charset="0"/>
            </a:endParaRPr>
          </a:p>
        </p:txBody>
      </p:sp>
      <p:sp>
        <p:nvSpPr>
          <p:cNvPr id="5" name="TextBox 4"/>
          <p:cNvSpPr txBox="1"/>
          <p:nvPr/>
        </p:nvSpPr>
        <p:spPr>
          <a:xfrm>
            <a:off x="990600" y="2514600"/>
            <a:ext cx="8001000" cy="3970318"/>
          </a:xfrm>
          <a:prstGeom prst="rect">
            <a:avLst/>
          </a:prstGeom>
          <a:noFill/>
        </p:spPr>
        <p:txBody>
          <a:bodyPr wrap="square" rtlCol="0">
            <a:spAutoFit/>
          </a:bodyPr>
          <a:lstStyle/>
          <a:p>
            <a:pPr algn="just" rtl="1">
              <a:lnSpc>
                <a:spcPct val="150000"/>
              </a:lnSpc>
            </a:pPr>
            <a:r>
              <a:rPr lang="ar-SA" sz="2200" b="1" dirty="0" smtClean="0">
                <a:solidFill>
                  <a:srgbClr val="FF0000"/>
                </a:solidFill>
                <a:latin typeface="Times New Roman" pitchFamily="18" charset="0"/>
                <a:cs typeface="Times New Roman" pitchFamily="18" charset="0"/>
              </a:rPr>
              <a:t>1- على مستوى جين واحد مثل  </a:t>
            </a:r>
            <a:r>
              <a:rPr lang="en-US" sz="2200" b="1" dirty="0" smtClean="0">
                <a:solidFill>
                  <a:srgbClr val="FF0000"/>
                </a:solidFill>
                <a:latin typeface="Times New Roman" pitchFamily="18" charset="0"/>
                <a:cs typeface="Times New Roman" pitchFamily="18" charset="0"/>
              </a:rPr>
              <a:t> </a:t>
            </a:r>
            <a:r>
              <a:rPr lang="en-US" sz="2400" u="sng" dirty="0" smtClean="0">
                <a:effectLst>
                  <a:outerShdw blurRad="38100" dist="38100" dir="2700000" algn="tl">
                    <a:srgbClr val="000000">
                      <a:alpha val="43137"/>
                    </a:srgbClr>
                  </a:outerShdw>
                </a:effectLst>
                <a:latin typeface="Times New Roman" pitchFamily="18" charset="0"/>
                <a:cs typeface="Times New Roman" pitchFamily="18" charset="0"/>
              </a:rPr>
              <a:t>At the level of a single gene</a:t>
            </a:r>
            <a:r>
              <a:rPr lang="en-US" sz="2400" dirty="0" smtClean="0">
                <a:latin typeface="Times New Roman" pitchFamily="18" charset="0"/>
                <a:cs typeface="Times New Roman" pitchFamily="18" charset="0"/>
              </a:rPr>
              <a:t>, such as </a:t>
            </a:r>
            <a:r>
              <a:rPr lang="ar-SA" sz="2400" b="1" dirty="0" smtClean="0">
                <a:solidFill>
                  <a:srgbClr val="FF0000"/>
                </a:solidFill>
                <a:latin typeface="Times New Roman" pitchFamily="18" charset="0"/>
                <a:cs typeface="Times New Roman" pitchFamily="18" charset="0"/>
              </a:rPr>
              <a:t>أ) </a:t>
            </a:r>
            <a:r>
              <a:rPr lang="ar-SA" sz="2400" b="1" u="sng" dirty="0" smtClean="0">
                <a:solidFill>
                  <a:srgbClr val="0000FF"/>
                </a:solidFill>
                <a:latin typeface="Times New Roman" pitchFamily="18" charset="0"/>
                <a:cs typeface="Times New Roman" pitchFamily="18" charset="0"/>
              </a:rPr>
              <a:t>مرض تليف العضلات </a:t>
            </a:r>
            <a:r>
              <a:rPr lang="en-US" sz="2400" b="1" u="sng" dirty="0" smtClean="0">
                <a:solidFill>
                  <a:srgbClr val="0000FF"/>
                </a:solidFill>
                <a:latin typeface="Times New Roman" pitchFamily="18" charset="0"/>
                <a:cs typeface="Times New Roman" pitchFamily="18" charset="0"/>
              </a:rPr>
              <a:t>a-</a:t>
            </a:r>
            <a:r>
              <a:rPr lang="en-US" sz="2400" u="sng" dirty="0" err="1" smtClean="0">
                <a:effectLst>
                  <a:outerShdw blurRad="38100" dist="38100" dir="2700000" algn="tl">
                    <a:srgbClr val="000000">
                      <a:alpha val="43137"/>
                    </a:srgbClr>
                  </a:outerShdw>
                </a:effectLst>
                <a:latin typeface="Times New Roman" pitchFamily="18" charset="0"/>
                <a:cs typeface="Times New Roman" pitchFamily="18" charset="0"/>
              </a:rPr>
              <a:t>Dutcheny</a:t>
            </a:r>
            <a:r>
              <a:rPr lang="en-US" sz="2400" u="sng" dirty="0" smtClean="0">
                <a:effectLst>
                  <a:outerShdw blurRad="38100" dist="38100" dir="2700000" algn="tl">
                    <a:srgbClr val="000000">
                      <a:alpha val="43137"/>
                    </a:srgbClr>
                  </a:outerShdw>
                </a:effectLst>
                <a:latin typeface="Times New Roman" pitchFamily="18" charset="0"/>
                <a:cs typeface="Times New Roman" pitchFamily="18" charset="0"/>
              </a:rPr>
              <a:t> dystrophy of the muscle disease</a:t>
            </a:r>
            <a:endParaRPr lang="ar-SA" sz="2400"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	There is a certain gene responsible of this disease on sexual chromosome X - where the muscle contraction protein is not formed in the muscle cells - and the muscle fibers turn into to fatty tissue – and then disability and male death before the puberty age of males.. </a:t>
            </a:r>
            <a:endParaRPr lang="en-US" sz="2400" dirty="0">
              <a:solidFill>
                <a:srgbClr val="FF0000"/>
              </a:solidFill>
              <a:latin typeface="Times New Roman" pitchFamily="18" charset="0"/>
              <a:cs typeface="Times New Roman" pitchFamily="18" charset="0"/>
            </a:endParaRPr>
          </a:p>
        </p:txBody>
      </p:sp>
      <p:sp>
        <p:nvSpPr>
          <p:cNvPr id="7" name="TextBox 6"/>
          <p:cNvSpPr txBox="1"/>
          <p:nvPr/>
        </p:nvSpPr>
        <p:spPr>
          <a:xfrm>
            <a:off x="1524000" y="64063"/>
            <a:ext cx="6858000" cy="1384995"/>
          </a:xfrm>
          <a:prstGeom prst="rect">
            <a:avLst/>
          </a:prstGeom>
          <a:noFill/>
        </p:spPr>
        <p:txBody>
          <a:bodyPr wrap="square" rtlCol="0">
            <a:spAutoFit/>
          </a:bodyPr>
          <a:lstStyle/>
          <a:p>
            <a:pPr algn="just">
              <a:lnSpc>
                <a:spcPct val="150000"/>
              </a:lnSpc>
            </a:pPr>
            <a:r>
              <a:rPr lang="en-US" sz="28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III- Factors that cause birth defects</a:t>
            </a:r>
          </a:p>
          <a:p>
            <a:pPr marL="796925" algn="just">
              <a:lnSpc>
                <a:spcPct val="150000"/>
              </a:lnSpc>
            </a:pPr>
            <a:r>
              <a:rPr lang="en-US" sz="2800" b="1" u="sng" dirty="0" smtClean="0">
                <a:solidFill>
                  <a:srgbClr val="FF0000"/>
                </a:solidFill>
                <a:latin typeface="Times New Roman" pitchFamily="18" charset="0"/>
                <a:cs typeface="Times New Roman" pitchFamily="18" charset="0"/>
              </a:rPr>
              <a:t>3-1- Internal factors and genetic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edg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8800" y="838200"/>
            <a:ext cx="6553200" cy="646331"/>
          </a:xfrm>
          <a:prstGeom prst="rect">
            <a:avLst/>
          </a:prstGeom>
          <a:noFill/>
        </p:spPr>
        <p:txBody>
          <a:bodyPr wrap="square" rtlCol="0">
            <a:spAutoFit/>
          </a:bodyPr>
          <a:lstStyle/>
          <a:p>
            <a:pPr algn="ctr"/>
            <a:r>
              <a:rPr lang="en-US" sz="36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lecture contents</a:t>
            </a:r>
          </a:p>
        </p:txBody>
      </p:sp>
      <p:sp>
        <p:nvSpPr>
          <p:cNvPr id="5" name="TextBox 4"/>
          <p:cNvSpPr txBox="1"/>
          <p:nvPr/>
        </p:nvSpPr>
        <p:spPr>
          <a:xfrm>
            <a:off x="1676400" y="1524000"/>
            <a:ext cx="6858000" cy="3785652"/>
          </a:xfrm>
          <a:prstGeom prst="rect">
            <a:avLst/>
          </a:prstGeom>
          <a:noFill/>
        </p:spPr>
        <p:txBody>
          <a:bodyPr wrap="square" rtlCol="0">
            <a:spAutoFit/>
          </a:bodyPr>
          <a:lstStyle/>
          <a:p>
            <a:pPr algn="just">
              <a:lnSpc>
                <a:spcPct val="200000"/>
              </a:lnSpc>
            </a:pPr>
            <a:r>
              <a:rPr lang="en-US" sz="2400" b="1" dirty="0" smtClean="0">
                <a:latin typeface="Times New Roman" pitchFamily="18" charset="0"/>
                <a:cs typeface="Times New Roman" pitchFamily="18" charset="0"/>
              </a:rPr>
              <a:t>I- Introduction and Definition and history view</a:t>
            </a:r>
          </a:p>
          <a:p>
            <a:pPr algn="just">
              <a:lnSpc>
                <a:spcPct val="200000"/>
              </a:lnSpc>
            </a:pPr>
            <a:r>
              <a:rPr lang="en-US" sz="2400" b="1" dirty="0" smtClean="0">
                <a:latin typeface="Times New Roman" pitchFamily="18" charset="0"/>
                <a:cs typeface="Times New Roman" pitchFamily="18" charset="0"/>
              </a:rPr>
              <a:t>II- Critical period during embryonic development</a:t>
            </a:r>
          </a:p>
          <a:p>
            <a:pPr algn="just">
              <a:lnSpc>
                <a:spcPct val="200000"/>
              </a:lnSpc>
            </a:pPr>
            <a:r>
              <a:rPr lang="en-US" sz="2400" b="1" dirty="0" smtClean="0">
                <a:latin typeface="Times New Roman" pitchFamily="18" charset="0"/>
                <a:cs typeface="Times New Roman" pitchFamily="18" charset="0"/>
              </a:rPr>
              <a:t>III- Factors that cause birth defects</a:t>
            </a:r>
          </a:p>
          <a:p>
            <a:pPr marL="796925" algn="just">
              <a:lnSpc>
                <a:spcPct val="200000"/>
              </a:lnSpc>
            </a:pPr>
            <a:r>
              <a:rPr lang="en-US" sz="2400" b="1" dirty="0" smtClean="0">
                <a:latin typeface="Times New Roman" pitchFamily="18" charset="0"/>
                <a:cs typeface="Times New Roman" pitchFamily="18" charset="0"/>
              </a:rPr>
              <a:t>3-1- Internal factors and genetic background</a:t>
            </a:r>
          </a:p>
          <a:p>
            <a:pPr marL="796925" algn="just">
              <a:lnSpc>
                <a:spcPct val="200000"/>
              </a:lnSpc>
            </a:pPr>
            <a:r>
              <a:rPr lang="en-US" sz="2400" b="1" dirty="0" smtClean="0">
                <a:latin typeface="Times New Roman" pitchFamily="18" charset="0"/>
                <a:cs typeface="Times New Roman" pitchFamily="18" charset="0"/>
              </a:rPr>
              <a:t>3-2- External factors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edg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152400"/>
            <a:ext cx="8077200" cy="3970318"/>
          </a:xfrm>
          <a:prstGeom prst="rect">
            <a:avLst/>
          </a:prstGeom>
          <a:noFill/>
        </p:spPr>
        <p:txBody>
          <a:bodyPr wrap="square" rtlCol="0">
            <a:spAutoFit/>
          </a:bodyPr>
          <a:lstStyle/>
          <a:p>
            <a:pPr algn="just" rtl="1">
              <a:lnSpc>
                <a:spcPct val="150000"/>
              </a:lnSpc>
            </a:pPr>
            <a:r>
              <a:rPr lang="ar-SA" sz="2200" b="1" dirty="0" smtClean="0">
                <a:solidFill>
                  <a:srgbClr val="FF0000"/>
                </a:solidFill>
                <a:latin typeface="Times New Roman" pitchFamily="18" charset="0"/>
                <a:cs typeface="Times New Roman" pitchFamily="18" charset="0"/>
              </a:rPr>
              <a:t>	</a:t>
            </a:r>
            <a:r>
              <a:rPr lang="ar-SA" sz="22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ب</a:t>
            </a:r>
            <a:r>
              <a:rPr lang="ar-SA" sz="24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 مرض تاي ساك                   </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Tay Sach disease</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b-</a:t>
            </a:r>
            <a:endPar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	Is a deficit in the formation of digestive enzymes (Hexosaminidase) within the (Lysosomes) in the nerve cells - which leads to the accumulation of waste materials (sphingolipids) and turn into materials semi-greasy, especially in nerve cells - which leads to blindness and semi-paralysis and then death after a few years of birth.</a:t>
            </a:r>
            <a:endParaRPr lang="en-US" sz="2400" dirty="0">
              <a:latin typeface="Times New Roman" pitchFamily="18" charset="0"/>
              <a:cs typeface="Times New Roman" pitchFamily="18" charset="0"/>
            </a:endParaRPr>
          </a:p>
        </p:txBody>
      </p:sp>
      <p:sp>
        <p:nvSpPr>
          <p:cNvPr id="3" name="Rectangle 2"/>
          <p:cNvSpPr/>
          <p:nvPr/>
        </p:nvSpPr>
        <p:spPr>
          <a:xfrm>
            <a:off x="1143000" y="4113074"/>
            <a:ext cx="7239000" cy="2492990"/>
          </a:xfrm>
          <a:prstGeom prst="rect">
            <a:avLst/>
          </a:prstGeom>
        </p:spPr>
        <p:txBody>
          <a:bodyPr wrap="square">
            <a:spAutoFit/>
          </a:bodyPr>
          <a:lstStyle/>
          <a:p>
            <a:pPr rtl="1">
              <a:lnSpc>
                <a:spcPct val="150000"/>
              </a:lnSpc>
            </a:pPr>
            <a:r>
              <a:rPr lang="ar-SA" sz="2800" b="1" u="sng" dirty="0" smtClean="0">
                <a:effectLst>
                  <a:outerShdw blurRad="38100" dist="38100" dir="2700000" algn="tl">
                    <a:srgbClr val="000000">
                      <a:alpha val="43137"/>
                    </a:srgbClr>
                  </a:outerShdw>
                </a:effectLst>
                <a:latin typeface="Times New Roman" pitchFamily="18" charset="0"/>
                <a:cs typeface="Times New Roman" pitchFamily="18" charset="0"/>
              </a:rPr>
              <a:t>ج) طفرة الذيل المعقد</a:t>
            </a:r>
            <a:r>
              <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ar-SA" sz="28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rPr>
              <a:t>c- </a:t>
            </a:r>
            <a:r>
              <a:rPr lang="en-US" sz="2800" b="1" i="1" u="sng" dirty="0" smtClean="0">
                <a:effectLst>
                  <a:outerShdw blurRad="38100" dist="38100" dir="2700000" algn="tl">
                    <a:srgbClr val="000000">
                      <a:alpha val="43137"/>
                    </a:srgbClr>
                  </a:outerShdw>
                </a:effectLst>
                <a:latin typeface="Times New Roman" pitchFamily="18" charset="0"/>
                <a:cs typeface="Times New Roman" pitchFamily="18" charset="0"/>
              </a:rPr>
              <a:t>T</a:t>
            </a:r>
            <a:r>
              <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rPr>
              <a:t> - Complex</a:t>
            </a:r>
            <a:endParaRPr lang="ar-SA" sz="3600" b="1"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8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gene responsible of this disease has several alleles - where the cause fusion of vertebrae backbone - affects the different stages of embryonic development</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304800"/>
            <a:ext cx="8686800" cy="684803"/>
          </a:xfrm>
          <a:prstGeom prst="rect">
            <a:avLst/>
          </a:prstGeom>
          <a:noFill/>
        </p:spPr>
        <p:txBody>
          <a:bodyPr wrap="square" rtlCol="0">
            <a:spAutoFit/>
          </a:bodyPr>
          <a:lstStyle/>
          <a:p>
            <a:pPr algn="just" rtl="1">
              <a:lnSpc>
                <a:spcPct val="150000"/>
              </a:lnSpc>
            </a:pPr>
            <a:r>
              <a:rPr lang="ar-SA" sz="2000" b="1" dirty="0" smtClean="0">
                <a:solidFill>
                  <a:srgbClr val="FF0000"/>
                </a:solidFill>
                <a:latin typeface="Simplified Arabic" pitchFamily="18" charset="-78"/>
                <a:cs typeface="Simplified Arabic" pitchFamily="18" charset="-78"/>
              </a:rPr>
              <a:t>ب</a:t>
            </a:r>
            <a:r>
              <a:rPr lang="ar-SA" sz="24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على المستوى </a:t>
            </a:r>
            <a:r>
              <a:rPr lang="ar-SA" sz="2800" b="1" u="sng" dirty="0" err="1"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hlinkClick r:id="" action="ppaction://noaction"/>
              </a:rPr>
              <a:t>الكروموسومي</a:t>
            </a:r>
            <a:r>
              <a:rPr lang="ar-SA"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en-US"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B-</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the chromosome lev</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el</a:t>
            </a:r>
            <a:endParaRPr lang="en-US" sz="2200"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TextBox 3"/>
          <p:cNvSpPr txBox="1"/>
          <p:nvPr/>
        </p:nvSpPr>
        <p:spPr>
          <a:xfrm>
            <a:off x="1295400" y="914400"/>
            <a:ext cx="7315200" cy="1687963"/>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This lack of part of chromosome or entire chromosome or increase in the whole chromosome, such as the following syndromes: -</a:t>
            </a:r>
            <a:endParaRPr lang="en-US" sz="2400" b="1" dirty="0">
              <a:latin typeface="Times New Roman" pitchFamily="18" charset="0"/>
              <a:cs typeface="Times New Roman" pitchFamily="18" charset="0"/>
            </a:endParaRPr>
          </a:p>
        </p:txBody>
      </p:sp>
      <p:sp>
        <p:nvSpPr>
          <p:cNvPr id="6" name="TextBox 5"/>
          <p:cNvSpPr txBox="1"/>
          <p:nvPr/>
        </p:nvSpPr>
        <p:spPr>
          <a:xfrm>
            <a:off x="685800" y="2626310"/>
            <a:ext cx="8229600" cy="3970318"/>
          </a:xfrm>
          <a:prstGeom prst="rect">
            <a:avLst/>
          </a:prstGeom>
          <a:noFill/>
        </p:spPr>
        <p:txBody>
          <a:bodyPr wrap="square" rtlCol="0">
            <a:spAutoFit/>
          </a:bodyPr>
          <a:lstStyle/>
          <a:p>
            <a:pPr algn="just" rtl="1">
              <a:lnSpc>
                <a:spcPct val="150000"/>
              </a:lnSpc>
            </a:pPr>
            <a:r>
              <a:rPr lang="ar-SA" sz="2800" dirty="0" smtClean="0">
                <a:solidFill>
                  <a:srgbClr val="0000FF"/>
                </a:solidFill>
                <a:latin typeface="Times New Roman" pitchFamily="18" charset="0"/>
                <a:cs typeface="Times New Roman" pitchFamily="18" charset="0"/>
              </a:rPr>
              <a:t>أ</a:t>
            </a:r>
            <a:r>
              <a:rPr lang="ar-SA" sz="2800" dirty="0" smtClean="0">
                <a:latin typeface="Times New Roman" pitchFamily="18" charset="0"/>
                <a:cs typeface="Times New Roman" pitchFamily="18" charset="0"/>
              </a:rPr>
              <a:t>) </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مرض أو متلازمة بكاء يشبه مواء القط </a:t>
            </a:r>
          </a:p>
          <a:p>
            <a:pPr algn="just">
              <a:lnSpc>
                <a:spcPct val="150000"/>
              </a:lnSpc>
            </a:pP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1-</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Cri-du chat Syndrome</a:t>
            </a:r>
            <a:endPar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ar-SA"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Due to lack of part (short arm) of the chromosome No. 5 - which causes the small size of the skull or brain (Microcephaly) and severe mental retardation.</a:t>
            </a:r>
            <a:endParaRPr lang="en-US" sz="2800"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edg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143000" y="4114800"/>
            <a:ext cx="5181600" cy="2549856"/>
          </a:xfrm>
          <a:prstGeom prst="rect">
            <a:avLst/>
          </a:prstGeom>
          <a:noFill/>
          <a:ln w="9525">
            <a:noFill/>
            <a:miter lim="800000"/>
            <a:headEnd/>
            <a:tailEnd/>
          </a:ln>
        </p:spPr>
      </p:pic>
      <p:sp>
        <p:nvSpPr>
          <p:cNvPr id="4" name="TextBox 3"/>
          <p:cNvSpPr txBox="1"/>
          <p:nvPr/>
        </p:nvSpPr>
        <p:spPr>
          <a:xfrm>
            <a:off x="6324600" y="4313872"/>
            <a:ext cx="2743200" cy="1477328"/>
          </a:xfrm>
          <a:prstGeom prst="rect">
            <a:avLst/>
          </a:prstGeom>
          <a:noFill/>
        </p:spPr>
        <p:txBody>
          <a:bodyPr wrap="square" rtlCol="0">
            <a:spAutoFit/>
          </a:bodyPr>
          <a:lstStyle/>
          <a:p>
            <a:pPr algn="ctr" rtl="1">
              <a:lnSpc>
                <a:spcPct val="150000"/>
              </a:lnSpc>
            </a:pPr>
            <a:r>
              <a:rPr lang="ar-SA" sz="2000" b="1" dirty="0" smtClean="0">
                <a:solidFill>
                  <a:srgbClr val="FF0000"/>
                </a:solidFill>
                <a:latin typeface="Simplified Arabic" pitchFamily="18" charset="-78"/>
                <a:cs typeface="Simplified Arabic" pitchFamily="18" charset="-78"/>
              </a:rPr>
              <a:t>صوره  توضح التشوهات الخلقية وتأثير العامل الوراثي على مراحل التكوين</a:t>
            </a:r>
            <a:endParaRPr lang="en-US" sz="2000" dirty="0">
              <a:solidFill>
                <a:srgbClr val="FF0000"/>
              </a:solidFill>
              <a:latin typeface="Simplified Arabic" pitchFamily="18" charset="-78"/>
              <a:cs typeface="Simplified Arabic" pitchFamily="18" charset="-78"/>
            </a:endParaRPr>
          </a:p>
        </p:txBody>
      </p:sp>
      <p:sp>
        <p:nvSpPr>
          <p:cNvPr id="5" name="TextBox 4"/>
          <p:cNvSpPr txBox="1"/>
          <p:nvPr/>
        </p:nvSpPr>
        <p:spPr>
          <a:xfrm>
            <a:off x="1219200" y="144482"/>
            <a:ext cx="7848600" cy="4062651"/>
          </a:xfrm>
          <a:prstGeom prst="rect">
            <a:avLst/>
          </a:prstGeom>
          <a:noFill/>
        </p:spPr>
        <p:txBody>
          <a:bodyPr wrap="square" rtlCol="0">
            <a:spAutoFit/>
          </a:bodyPr>
          <a:lstStyle/>
          <a:p>
            <a:pPr rtl="1">
              <a:lnSpc>
                <a:spcPct val="150000"/>
              </a:lnSpc>
            </a:pP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ب) متلازمة داون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(Trisomy 21)</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rPr>
              <a:t>2-Down syndrome</a:t>
            </a:r>
          </a:p>
          <a:p>
            <a:pPr rtl="1">
              <a:lnSpc>
                <a:spcPct val="150000"/>
              </a:lnSpc>
            </a:pPr>
            <a:r>
              <a:rPr lang="en-US" sz="2400" dirty="0" smtClean="0">
                <a:latin typeface="Times New Roman" pitchFamily="18" charset="0"/>
                <a:cs typeface="Times New Roman" pitchFamily="18" charset="0"/>
              </a:rPr>
              <a:t>   Is the increase in chromosome number 21, this chromosome is the smallest chromosome in the cells - where the individual is physically retarded somewhat - individual short fathom and parties - the individual susceptible to leukemia and a defect in the heart sometimes – often the individual patient are die at the age of 30-35 years.</a:t>
            </a:r>
            <a:endParaRPr lang="en-US" sz="2400" dirty="0">
              <a:solidFill>
                <a:srgbClr val="0000FF"/>
              </a:solidFill>
              <a:latin typeface="Times New Roman" pitchFamily="18" charset="0"/>
              <a:cs typeface="Times New Roman" pitchFamily="18" charset="0"/>
            </a:endParaRPr>
          </a:p>
        </p:txBody>
      </p:sp>
      <p:cxnSp>
        <p:nvCxnSpPr>
          <p:cNvPr id="6" name="Straight Arrow Connector 5"/>
          <p:cNvCxnSpPr/>
          <p:nvPr/>
        </p:nvCxnSpPr>
        <p:spPr>
          <a:xfrm flipV="1">
            <a:off x="2438400" y="6400800"/>
            <a:ext cx="381001" cy="304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4)">
                                      <p:cBhvr>
                                        <p:cTn id="7" dur="2000"/>
                                        <p:tgtEl>
                                          <p:spTgt spid="102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edge">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28800" y="76200"/>
            <a:ext cx="6858000" cy="738664"/>
          </a:xfrm>
          <a:prstGeom prst="rect">
            <a:avLst/>
          </a:prstGeom>
          <a:noFill/>
        </p:spPr>
        <p:txBody>
          <a:bodyPr wrap="square" rtlCol="0">
            <a:spAutoFit/>
          </a:bodyPr>
          <a:lstStyle/>
          <a:p>
            <a:pPr algn="ctr" rtl="1">
              <a:lnSpc>
                <a:spcPct val="150000"/>
              </a:lnSpc>
            </a:pPr>
            <a:r>
              <a:rPr lang="ar-SA" sz="2000" b="1" dirty="0" smtClean="0">
                <a:solidFill>
                  <a:srgbClr val="FF0000"/>
                </a:solidFill>
                <a:latin typeface="Times New Roman" pitchFamily="18" charset="0"/>
                <a:cs typeface="Times New Roman" pitchFamily="18" charset="0"/>
              </a:rPr>
              <a:t>3</a:t>
            </a:r>
            <a:r>
              <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r>
              <a:rPr lang="ar-SA"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2- العوامل الخارجية</a:t>
            </a:r>
            <a:r>
              <a:rPr lang="en-US"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en-US"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3-</a:t>
            </a:r>
            <a:r>
              <a:rPr lang="en-US" sz="2800" b="1" u="sng" dirty="0" err="1"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2</a:t>
            </a:r>
            <a:r>
              <a:rPr lang="en-US" sz="28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External</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factors</a:t>
            </a:r>
          </a:p>
        </p:txBody>
      </p:sp>
      <p:sp>
        <p:nvSpPr>
          <p:cNvPr id="6" name="TextBox 5"/>
          <p:cNvSpPr txBox="1"/>
          <p:nvPr/>
        </p:nvSpPr>
        <p:spPr>
          <a:xfrm>
            <a:off x="990600" y="685800"/>
            <a:ext cx="7848600" cy="267765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Include various environmental pollutants as radiations, viruses, chemicals, medicines and drugs.</a:t>
            </a:r>
          </a:p>
          <a:p>
            <a:pPr algn="just">
              <a:lnSpc>
                <a:spcPct val="150000"/>
              </a:lnSpc>
            </a:pPr>
            <a:r>
              <a:rPr lang="en-US" sz="2800" dirty="0" smtClean="0">
                <a:latin typeface="Times New Roman" pitchFamily="18" charset="0"/>
                <a:cs typeface="Times New Roman" pitchFamily="18" charset="0"/>
              </a:rPr>
              <a:t>	The percentage of malformation state caused by some external factors is about (10%).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edg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890916"/>
            <a:ext cx="6248400" cy="738664"/>
          </a:xfrm>
          <a:prstGeom prst="rect">
            <a:avLst/>
          </a:prstGeom>
          <a:noFill/>
        </p:spPr>
        <p:txBody>
          <a:bodyPr wrap="square" rtlCol="0">
            <a:spAutoFit/>
          </a:bodyPr>
          <a:lstStyle/>
          <a:p>
            <a:pPr algn="ctr" rtl="1">
              <a:lnSpc>
                <a:spcPct val="150000"/>
              </a:lnSpc>
            </a:pPr>
            <a:r>
              <a:rPr lang="ar-SA" sz="2000" b="1" dirty="0" smtClean="0">
                <a:solidFill>
                  <a:srgbClr val="0000FF"/>
                </a:solidFill>
                <a:latin typeface="Simplified Arabic" pitchFamily="18" charset="-78"/>
                <a:cs typeface="Simplified Arabic" pitchFamily="18" charset="-78"/>
              </a:rPr>
              <a:t>1</a:t>
            </a:r>
            <a:r>
              <a:rPr lang="ar-SA" sz="2800" b="1" u="sng" dirty="0" smtClean="0">
                <a:effectLst>
                  <a:outerShdw blurRad="38100" dist="38100" dir="2700000" algn="tl">
                    <a:srgbClr val="000000">
                      <a:alpha val="43137"/>
                    </a:srgbClr>
                  </a:outerShdw>
                </a:effectLst>
                <a:latin typeface="Simplified Arabic" pitchFamily="18" charset="-78"/>
                <a:cs typeface="Simplified Arabic" pitchFamily="18" charset="-78"/>
              </a:rPr>
              <a:t>- الإشعاعات     </a:t>
            </a:r>
            <a:r>
              <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rPr>
              <a:t>1-Radiation</a:t>
            </a:r>
          </a:p>
        </p:txBody>
      </p:sp>
      <p:sp>
        <p:nvSpPr>
          <p:cNvPr id="5" name="TextBox 4"/>
          <p:cNvSpPr txBox="1"/>
          <p:nvPr/>
        </p:nvSpPr>
        <p:spPr>
          <a:xfrm>
            <a:off x="990600" y="1524000"/>
            <a:ext cx="7848600" cy="526297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Radiation cause malformation for embryos; through their impact on the genetic material of cells (DNA) - and the impact of changes by the decrease or damage of chromosomes and genes, which could lead to the death of some cells or deviation from the its normal track - especially during the stage of differentiation of embryonic cells which lead to distortions (malformations).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edg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304800"/>
            <a:ext cx="7924800" cy="618630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 good example of the effect of radiation is produced during the Second World War after the United States dropped the atomic bomb on the Hiroshima and Nkazaki cities in Japan. This has led to encompass destruction of two cities, so that the embryos that were in the wombs of mothers who lived in that period had not been delivered from the distortions occurred during her pregnancy, but beyond that to the eggs in the ovaries, leading to the continued appearance of malformations of babies born in subsequent generations. It has been shown that the rate of 25% of births were suffering from congenital abnormalities in the nervous system.</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3646944"/>
            <a:ext cx="7848600" cy="267765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Exposing the birds embryos in the seventh or ninth day of incubation the eggs to X-ray, this leads to stunting or reduction  and malformations of the beak and limbs.</a:t>
            </a:r>
            <a:endParaRPr lang="en-US" sz="2800" dirty="0">
              <a:latin typeface="Times New Roman" pitchFamily="18" charset="0"/>
              <a:cs typeface="Times New Roman" pitchFamily="18" charset="0"/>
            </a:endParaRPr>
          </a:p>
        </p:txBody>
      </p:sp>
      <p:sp>
        <p:nvSpPr>
          <p:cNvPr id="5" name="TextBox 4"/>
          <p:cNvSpPr txBox="1"/>
          <p:nvPr/>
        </p:nvSpPr>
        <p:spPr>
          <a:xfrm>
            <a:off x="1066800" y="152400"/>
            <a:ext cx="7848600" cy="332398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Experimentally, when the pregnant female rats exposure to 200 </a:t>
            </a:r>
            <a:r>
              <a:rPr lang="en-US" sz="2800" dirty="0" smtClean="0">
                <a:latin typeface="Times New Roman" pitchFamily="18" charset="0"/>
                <a:cs typeface="Times New Roman" pitchFamily="18" charset="0"/>
              </a:rPr>
              <a:t>ringtone dose </a:t>
            </a:r>
            <a:r>
              <a:rPr lang="en-US" sz="2800" dirty="0" smtClean="0">
                <a:latin typeface="Times New Roman" pitchFamily="18" charset="0"/>
                <a:cs typeface="Times New Roman" pitchFamily="18" charset="0"/>
              </a:rPr>
              <a:t>through the fourteenth day of pregnancy, this leads to the occurrence of congenital malformations in the brain, foot and reduction in the fingers.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76200"/>
            <a:ext cx="7848600" cy="397031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As well as when exposing one mollusc front invertebrates egg (</a:t>
            </a:r>
            <a:r>
              <a:rPr lang="en-US" sz="2400" i="1" dirty="0" smtClean="0">
                <a:latin typeface="Times New Roman" pitchFamily="18" charset="0"/>
                <a:cs typeface="Times New Roman" pitchFamily="18" charset="0"/>
              </a:rPr>
              <a:t>Chironomus Samoensis</a:t>
            </a:r>
            <a:r>
              <a:rPr lang="en-US" sz="2400" dirty="0" smtClean="0">
                <a:latin typeface="Times New Roman" pitchFamily="18" charset="0"/>
                <a:cs typeface="Times New Roman" pitchFamily="18" charset="0"/>
              </a:rPr>
              <a:t>) to the rays, they grow improperly to give the two bodies without </a:t>
            </a:r>
            <a:r>
              <a:rPr lang="en-US" sz="2400" dirty="0" smtClean="0">
                <a:latin typeface="Times New Roman" pitchFamily="18" charset="0"/>
                <a:cs typeface="Times New Roman" pitchFamily="18" charset="0"/>
              </a:rPr>
              <a:t>head. </a:t>
            </a:r>
          </a:p>
          <a:p>
            <a:pPr algn="just">
              <a:lnSpc>
                <a:spcPct val="150000"/>
              </a:lnSpc>
            </a:pPr>
            <a:r>
              <a:rPr lang="en-US" sz="2400" dirty="0" smtClean="0">
                <a:latin typeface="Times New Roman" pitchFamily="18" charset="0"/>
                <a:cs typeface="Times New Roman" pitchFamily="18" charset="0"/>
              </a:rPr>
              <a:t>When </a:t>
            </a:r>
            <a:r>
              <a:rPr lang="en-US" sz="2400" dirty="0" smtClean="0">
                <a:latin typeface="Times New Roman" pitchFamily="18" charset="0"/>
                <a:cs typeface="Times New Roman" pitchFamily="18" charset="0"/>
              </a:rPr>
              <a:t>injection parts from the front of the normal egg cytoplasm that contains nucleic acid many in adenine (Poly A mRNA) in these egg exposed to radiation, this restores normal differentiation.</a:t>
            </a:r>
            <a:endParaRPr lang="en-US" sz="2200" dirty="0">
              <a:latin typeface="Times New Roman" pitchFamily="18" charset="0"/>
              <a:cs typeface="Times New Roman" pitchFamily="18" charset="0"/>
            </a:endParaRPr>
          </a:p>
        </p:txBody>
      </p:sp>
      <p:pic>
        <p:nvPicPr>
          <p:cNvPr id="3" name="Picture 96" descr="C:\DOCUME~1\sa\LOCALS~1\Temp\~LWF00171.jpg"/>
          <p:cNvPicPr>
            <a:picLocks noChangeAspect="1" noChangeArrowheads="1"/>
          </p:cNvPicPr>
          <p:nvPr/>
        </p:nvPicPr>
        <p:blipFill>
          <a:blip r:embed="rId3" r:link="rId4"/>
          <a:srcRect/>
          <a:stretch>
            <a:fillRect/>
          </a:stretch>
        </p:blipFill>
        <p:spPr bwMode="auto">
          <a:xfrm>
            <a:off x="1371600" y="3962400"/>
            <a:ext cx="7467600" cy="266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76200"/>
            <a:ext cx="6324600" cy="684803"/>
          </a:xfrm>
          <a:prstGeom prst="rect">
            <a:avLst/>
          </a:prstGeom>
          <a:noFill/>
        </p:spPr>
        <p:txBody>
          <a:bodyPr wrap="square" rtlCol="0">
            <a:spAutoFit/>
          </a:bodyPr>
          <a:lstStyle/>
          <a:p>
            <a:pPr algn="r" rtl="1">
              <a:lnSpc>
                <a:spcPct val="150000"/>
              </a:lnSpc>
            </a:pPr>
            <a:r>
              <a:rPr lang="ar-SA" sz="2800" b="1" u="sng" dirty="0" smtClean="0">
                <a:effectLst>
                  <a:outerShdw blurRad="38100" dist="38100" dir="2700000" algn="tl">
                    <a:srgbClr val="000000">
                      <a:alpha val="43137"/>
                    </a:srgbClr>
                  </a:outerShdw>
                </a:effectLst>
                <a:latin typeface="Simplified Arabic" pitchFamily="18" charset="-78"/>
                <a:cs typeface="Simplified Arabic" pitchFamily="18" charset="-78"/>
              </a:rPr>
              <a:t>2- الفيروسات       </a:t>
            </a:r>
            <a:r>
              <a:rPr lang="en-US" sz="2800" b="1" u="sng" dirty="0" smtClean="0">
                <a:effectLst>
                  <a:outerShdw blurRad="38100" dist="38100" dir="2700000" algn="tl">
                    <a:srgbClr val="000000">
                      <a:alpha val="43137"/>
                    </a:srgbClr>
                  </a:outerShdw>
                </a:effectLst>
                <a:latin typeface="Simplified Arabic" pitchFamily="18" charset="-78"/>
                <a:cs typeface="Simplified Arabic" pitchFamily="18" charset="-78"/>
              </a:rPr>
              <a:t>Viruses</a:t>
            </a:r>
            <a:r>
              <a:rPr lang="en-US" sz="28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 </a:t>
            </a:r>
            <a:endParaRPr lang="en-US" sz="2800"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3" name="TextBox 2"/>
          <p:cNvSpPr txBox="1"/>
          <p:nvPr/>
        </p:nvSpPr>
        <p:spPr>
          <a:xfrm>
            <a:off x="1143000" y="685800"/>
            <a:ext cx="7620000" cy="1384995"/>
          </a:xfrm>
          <a:prstGeom prst="rect">
            <a:avLst/>
          </a:prstGeom>
          <a:noFill/>
        </p:spPr>
        <p:txBody>
          <a:bodyPr wrap="square" rtlCol="0">
            <a:spAutoFit/>
          </a:bodyPr>
          <a:lstStyle/>
          <a:p>
            <a:pPr algn="just">
              <a:lnSpc>
                <a:spcPct val="150000"/>
              </a:lnSpc>
            </a:pPr>
            <a:r>
              <a:rPr lang="en-US" sz="2200" b="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Some viruses that infect the mother during pregnancy causes abnormalities. For example,</a:t>
            </a:r>
            <a:endParaRPr lang="en-US" sz="2800" dirty="0">
              <a:solidFill>
                <a:srgbClr val="FF0000"/>
              </a:solidFill>
              <a:latin typeface="Times New Roman" pitchFamily="18" charset="0"/>
              <a:cs typeface="Times New Roman" pitchFamily="18" charset="0"/>
            </a:endParaRPr>
          </a:p>
        </p:txBody>
      </p:sp>
      <p:sp>
        <p:nvSpPr>
          <p:cNvPr id="4" name="TextBox 3"/>
          <p:cNvSpPr txBox="1"/>
          <p:nvPr/>
        </p:nvSpPr>
        <p:spPr>
          <a:xfrm>
            <a:off x="1066800" y="1981200"/>
            <a:ext cx="7696200" cy="461664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Infected with Rubella virus (Rubella) causes to German measles leads to malformations in the sense organs specially of the eye.</a:t>
            </a:r>
          </a:p>
          <a:p>
            <a:pPr algn="just">
              <a:lnSpc>
                <a:spcPct val="150000"/>
              </a:lnSpc>
            </a:pPr>
            <a:r>
              <a:rPr lang="en-US" sz="2800" dirty="0" smtClean="0">
                <a:latin typeface="Times New Roman" pitchFamily="18" charset="0"/>
                <a:cs typeface="Times New Roman" pitchFamily="18" charset="0"/>
              </a:rPr>
              <a:t>	Infection with fever inflated cells virus (Cytomegalo virus) causes the magnitude of the liver and spleen, reduction head size and mental retardation.</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62200" y="228600"/>
            <a:ext cx="6324600" cy="523220"/>
          </a:xfrm>
          <a:prstGeom prst="rect">
            <a:avLst/>
          </a:prstGeom>
          <a:noFill/>
        </p:spPr>
        <p:txBody>
          <a:bodyPr wrap="square" rtlCol="0">
            <a:spAutoFit/>
          </a:bodyPr>
          <a:lstStyle/>
          <a:p>
            <a:pPr algn="ctr" rtl="1"/>
            <a:r>
              <a:rPr lang="ar-SA" sz="2800" b="1" u="sng" dirty="0" smtClean="0">
                <a:effectLst>
                  <a:outerShdw blurRad="38100" dist="38100" dir="2700000" algn="tl">
                    <a:srgbClr val="000000">
                      <a:alpha val="43137"/>
                    </a:srgbClr>
                  </a:outerShdw>
                </a:effectLst>
                <a:latin typeface="Times New Roman" pitchFamily="18" charset="0"/>
                <a:cs typeface="Times New Roman" pitchFamily="18" charset="0"/>
              </a:rPr>
              <a:t>3- الأدوية    </a:t>
            </a:r>
            <a:r>
              <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rPr>
              <a:t>Medicines</a:t>
            </a:r>
            <a:endParaRPr lang="en-US" sz="2800" b="1" u="sng"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1219200" y="488752"/>
            <a:ext cx="7772400" cy="3508653"/>
          </a:xfrm>
          <a:prstGeom prst="rect">
            <a:avLst/>
          </a:prstGeom>
          <a:noFill/>
        </p:spPr>
        <p:txBody>
          <a:bodyPr wrap="square" rtlCol="0">
            <a:spAutoFit/>
          </a:bodyPr>
          <a:lstStyle/>
          <a:p>
            <a:pPr rtl="1">
              <a:lnSpc>
                <a:spcPct val="150000"/>
              </a:lnSpc>
            </a:pPr>
            <a:r>
              <a:rPr lang="ar-SA" sz="2800" b="1" dirty="0" smtClean="0">
                <a:solidFill>
                  <a:srgbClr val="FF0000"/>
                </a:solidFill>
                <a:latin typeface="Times New Roman" pitchFamily="18" charset="0"/>
                <a:cs typeface="Times New Roman" pitchFamily="18" charset="0"/>
              </a:rPr>
              <a:t>أ</a:t>
            </a:r>
            <a:r>
              <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عقار الثاليدوميد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 Thalidomide</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	Used in 1941 for the treatment of German measles and when taken led to the birth of children with without limbs, atrophy of the body, and appearance of incision in the skull, and lack in the formation of backbone, and some malformations in the ear, heart, and eyelids.</a:t>
            </a:r>
          </a:p>
        </p:txBody>
      </p:sp>
      <p:sp>
        <p:nvSpPr>
          <p:cNvPr id="7" name="Rectangle 6"/>
          <p:cNvSpPr/>
          <p:nvPr/>
        </p:nvSpPr>
        <p:spPr>
          <a:xfrm>
            <a:off x="1066800" y="3940076"/>
            <a:ext cx="7467600" cy="2308324"/>
          </a:xfrm>
          <a:prstGeom prst="rect">
            <a:avLst/>
          </a:prstGeom>
        </p:spPr>
        <p:txBody>
          <a:bodyPr wrap="square">
            <a:spAutoFit/>
          </a:bodyPr>
          <a:lstStyle/>
          <a:p>
            <a:pPr lvl="0" rtl="1">
              <a:lnSpc>
                <a:spcPct val="150000"/>
              </a:lnSpc>
            </a:pPr>
            <a:r>
              <a:rPr lang="en-US" sz="2400" b="1" dirty="0" smtClean="0">
                <a:solidFill>
                  <a:srgbClr val="FF0000"/>
                </a:solidFill>
                <a:latin typeface="Times New Roman" pitchFamily="18" charset="0"/>
                <a:cs typeface="Times New Roman" pitchFamily="18" charset="0"/>
              </a:rPr>
              <a:t>( </a:t>
            </a:r>
            <a:r>
              <a:rPr lang="ar-SA" sz="2400" b="1" dirty="0" smtClean="0">
                <a:solidFill>
                  <a:srgbClr val="FF0000"/>
                </a:solidFill>
                <a:latin typeface="Times New Roman" pitchFamily="18" charset="0"/>
                <a:cs typeface="Times New Roman" pitchFamily="18" charset="0"/>
              </a:rPr>
              <a:t>عقار الأمينوبترين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b- Aminopterin </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lvl="0" algn="just">
              <a:lnSpc>
                <a:spcPct val="150000"/>
              </a:lnSpc>
            </a:pPr>
            <a:r>
              <a:rPr lang="en-US" sz="2400" dirty="0" smtClean="0">
                <a:latin typeface="Times New Roman" pitchFamily="18" charset="0"/>
                <a:cs typeface="Times New Roman" pitchFamily="18" charset="0"/>
              </a:rPr>
              <a:t>	Used as a treatment for abortion and lead to birth defects in the nervous system and structural and split in the roof of the mouth.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edg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754082"/>
            <a:ext cx="8686800" cy="3970318"/>
          </a:xfrm>
          <a:prstGeom prst="rect">
            <a:avLst/>
          </a:prstGeom>
          <a:noFill/>
        </p:spPr>
        <p:txBody>
          <a:bodyPr wrap="square" rtlCol="0">
            <a:spAutoFit/>
          </a:bodyPr>
          <a:lstStyle/>
          <a:p>
            <a:pPr algn="ctr" rtl="1">
              <a:lnSpc>
                <a:spcPct val="150000"/>
              </a:lnSpc>
            </a:pPr>
            <a:r>
              <a:rPr lang="ar-SA" sz="2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علم التشوهات الخلقية    </a:t>
            </a:r>
            <a:r>
              <a:rPr lang="en-US" sz="2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 </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Teratology or Congenital malformations</a:t>
            </a:r>
            <a:endPar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800" dirty="0" smtClean="0">
                <a:latin typeface="Times New Roman" pitchFamily="18" charset="0"/>
                <a:cs typeface="Times New Roman" pitchFamily="18" charset="0"/>
              </a:rPr>
              <a:t>	Is a science that examines the great changes and effects that occur at different structural and formal organization of living organisms in the embryonic stage; as a result of exposure to internal or external factors during the developmental embryonic stages</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p:txBody>
      </p:sp>
      <p:sp>
        <p:nvSpPr>
          <p:cNvPr id="4" name="TextBox 3"/>
          <p:cNvSpPr txBox="1"/>
          <p:nvPr/>
        </p:nvSpPr>
        <p:spPr>
          <a:xfrm>
            <a:off x="609600" y="4572000"/>
            <a:ext cx="8382000" cy="2031325"/>
          </a:xfrm>
          <a:prstGeom prst="rect">
            <a:avLst/>
          </a:prstGeom>
          <a:noFill/>
        </p:spPr>
        <p:txBody>
          <a:bodyPr wrap="square" rtlCol="0">
            <a:spAutoFit/>
          </a:bodyPr>
          <a:lstStyle/>
          <a:p>
            <a:pPr algn="just">
              <a:lnSpc>
                <a:spcPct val="150000"/>
              </a:lnSpc>
            </a:pPr>
            <a:r>
              <a:rPr lang="en-US" sz="2800" dirty="0" smtClean="0">
                <a:latin typeface="Times New Roman" pitchFamily="18" charset="0"/>
                <a:cs typeface="Times New Roman" pitchFamily="18" charset="0"/>
              </a:rPr>
              <a:t>	If this anomaly in growth is away from or the shape organism differed greatly from the natural form this status is called Monster. </a:t>
            </a:r>
            <a:r>
              <a:rPr lang="ar-SA" sz="2800" dirty="0" smtClean="0">
                <a:latin typeface="Times New Roman" pitchFamily="18" charset="0"/>
                <a:cs typeface="Times New Roman" pitchFamily="18" charset="0"/>
              </a:rPr>
              <a:t>المسخ</a:t>
            </a:r>
            <a:endParaRPr lang="en-US" sz="2800" dirty="0">
              <a:latin typeface="Times New Roman" pitchFamily="18" charset="0"/>
              <a:cs typeface="Times New Roman" pitchFamily="18" charset="0"/>
            </a:endParaRPr>
          </a:p>
        </p:txBody>
      </p:sp>
      <p:sp>
        <p:nvSpPr>
          <p:cNvPr id="7" name="TextBox 6"/>
          <p:cNvSpPr txBox="1"/>
          <p:nvPr/>
        </p:nvSpPr>
        <p:spPr>
          <a:xfrm>
            <a:off x="304800" y="-152400"/>
            <a:ext cx="8610600" cy="1077218"/>
          </a:xfrm>
          <a:prstGeom prst="rect">
            <a:avLst/>
          </a:prstGeom>
          <a:noFill/>
        </p:spPr>
        <p:txBody>
          <a:bodyPr wrap="square" rtlCol="0">
            <a:spAutoFit/>
          </a:bodyPr>
          <a:lstStyle/>
          <a:p>
            <a:pPr algn="ctr">
              <a:lnSpc>
                <a:spcPct val="200000"/>
              </a:lnSpc>
            </a:pPr>
            <a:r>
              <a:rPr lang="en-US" sz="3200" b="1" u="sng"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I- Introduction and Definition and history view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edg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4826675"/>
            <a:ext cx="8458200" cy="2031325"/>
          </a:xfrm>
          <a:prstGeom prst="rect">
            <a:avLst/>
          </a:prstGeom>
          <a:noFill/>
        </p:spPr>
        <p:txBody>
          <a:bodyPr wrap="square" rtlCol="0">
            <a:spAutoFit/>
          </a:bodyPr>
          <a:lstStyle/>
          <a:p>
            <a:pPr rtl="1">
              <a:lnSpc>
                <a:spcPct val="150000"/>
              </a:lnSpc>
            </a:pPr>
            <a:r>
              <a:rPr lang="ar-SA" sz="2800" b="1" dirty="0" smtClean="0">
                <a:solidFill>
                  <a:srgbClr val="FF0000"/>
                </a:solidFill>
                <a:latin typeface="Times New Roman" pitchFamily="18" charset="0"/>
                <a:cs typeface="Times New Roman" pitchFamily="18" charset="0"/>
              </a:rPr>
              <a:t>د) </a:t>
            </a:r>
            <a:r>
              <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أدوية الثايرويد (الغدة الدرقية)</a:t>
            </a:r>
            <a:r>
              <a:rPr lang="ar-SA" sz="2800" b="1" u="sng"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800" b="1" u="sng" dirty="0" smtClean="0">
                <a:effectLst>
                  <a:outerShdw blurRad="38100" dist="38100" dir="2700000" algn="tl">
                    <a:srgbClr val="000000">
                      <a:alpha val="43137"/>
                    </a:srgbClr>
                  </a:outerShdw>
                </a:effectLst>
                <a:latin typeface="Times New Roman" pitchFamily="18" charset="0"/>
                <a:cs typeface="Times New Roman" pitchFamily="18" charset="0"/>
              </a:rPr>
              <a:t>d-</a:t>
            </a: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Thyroid drugs</a:t>
            </a:r>
            <a:r>
              <a:rPr lang="en-US" sz="2800" b="1" dirty="0" smtClean="0">
                <a:solidFill>
                  <a:srgbClr val="FF0000"/>
                </a:solidFill>
                <a:latin typeface="Times New Roman" pitchFamily="18" charset="0"/>
                <a:cs typeface="Times New Roman" pitchFamily="18" charset="0"/>
              </a:rPr>
              <a:t> </a:t>
            </a:r>
            <a:endParaRPr lang="ar-SA" sz="2800" b="1" dirty="0" smtClean="0">
              <a:solidFill>
                <a:srgbClr val="FF0000"/>
              </a:solidFill>
              <a:latin typeface="Times New Roman" pitchFamily="18" charset="0"/>
              <a:cs typeface="Times New Roman" pitchFamily="18" charset="0"/>
            </a:endParaRPr>
          </a:p>
          <a:p>
            <a:pPr algn="just">
              <a:lnSpc>
                <a:spcPct val="150000"/>
              </a:lnSpc>
            </a:pPr>
            <a:r>
              <a:rPr lang="en-US" sz="2800" dirty="0" smtClean="0">
                <a:latin typeface="Times New Roman" pitchFamily="18" charset="0"/>
                <a:cs typeface="Times New Roman" pitchFamily="18" charset="0"/>
              </a:rPr>
              <a:t>	Cause disturbances in bone growth and structural system through the metabolism of cells and tissues</a:t>
            </a:r>
            <a:endParaRPr lang="en-US" sz="2800" dirty="0">
              <a:latin typeface="Times New Roman" pitchFamily="18" charset="0"/>
              <a:cs typeface="Times New Roman" pitchFamily="18" charset="0"/>
            </a:endParaRPr>
          </a:p>
        </p:txBody>
      </p:sp>
      <p:pic>
        <p:nvPicPr>
          <p:cNvPr id="6" name="Picture 9" descr="~LWF00911"/>
          <p:cNvPicPr>
            <a:picLocks noChangeAspect="1" noChangeArrowheads="1"/>
          </p:cNvPicPr>
          <p:nvPr/>
        </p:nvPicPr>
        <p:blipFill>
          <a:blip r:embed="rId3"/>
          <a:srcRect/>
          <a:stretch>
            <a:fillRect/>
          </a:stretch>
        </p:blipFill>
        <p:spPr bwMode="auto">
          <a:xfrm>
            <a:off x="1066800" y="2433638"/>
            <a:ext cx="7848600" cy="2519362"/>
          </a:xfrm>
          <a:prstGeom prst="rect">
            <a:avLst/>
          </a:prstGeom>
          <a:noFill/>
          <a:ln w="9525">
            <a:noFill/>
            <a:miter lim="800000"/>
            <a:headEnd/>
            <a:tailEnd/>
          </a:ln>
        </p:spPr>
      </p:pic>
      <p:sp>
        <p:nvSpPr>
          <p:cNvPr id="9" name="TextBox 8"/>
          <p:cNvSpPr txBox="1"/>
          <p:nvPr/>
        </p:nvSpPr>
        <p:spPr>
          <a:xfrm>
            <a:off x="609600" y="76200"/>
            <a:ext cx="8458200" cy="2862322"/>
          </a:xfrm>
          <a:prstGeom prst="rect">
            <a:avLst/>
          </a:prstGeom>
          <a:noFill/>
        </p:spPr>
        <p:txBody>
          <a:bodyPr wrap="square" rtlCol="0">
            <a:spAutoFit/>
          </a:bodyPr>
          <a:lstStyle/>
          <a:p>
            <a:pPr rtl="1">
              <a:lnSpc>
                <a:spcPct val="150000"/>
              </a:lnSpc>
            </a:pPr>
            <a:r>
              <a:rPr lang="ar-SA" sz="2400" b="1" dirty="0" smtClean="0">
                <a:solidFill>
                  <a:srgbClr val="FF0000"/>
                </a:solidFill>
                <a:latin typeface="Times New Roman" pitchFamily="18" charset="0"/>
                <a:cs typeface="Times New Roman" pitchFamily="18" charset="0"/>
              </a:rPr>
              <a:t>ج) </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عقار الميتوميسن س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Mitomycen –c</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 </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a:t>
            </a:r>
          </a:p>
          <a:p>
            <a:pPr algn="just">
              <a:lnSpc>
                <a:spcPct val="150000"/>
              </a:lnSpc>
            </a:pPr>
            <a:r>
              <a:rPr lang="en-US" sz="2400" dirty="0" smtClean="0">
                <a:latin typeface="Times New Roman" pitchFamily="18" charset="0"/>
                <a:cs typeface="Times New Roman" pitchFamily="18" charset="0"/>
              </a:rPr>
              <a:t>	Use this medication for the treatment of cancer. When tested on pregnant female mice led to the deformation and the emergence of the brain to the outside (Anencephaly) in fetuses and small size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edg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4549676"/>
            <a:ext cx="7664244" cy="2308324"/>
          </a:xfrm>
          <a:prstGeom prst="rect">
            <a:avLst/>
          </a:prstGeom>
          <a:noFill/>
        </p:spPr>
        <p:txBody>
          <a:bodyPr wrap="square" rtlCol="0">
            <a:spAutoFit/>
          </a:bodyPr>
          <a:lstStyle/>
          <a:p>
            <a:pPr lvl="0" algn="just">
              <a:lnSpc>
                <a:spcPct val="150000"/>
              </a:lnSpc>
            </a:pPr>
            <a:r>
              <a:rPr lang="en-US" sz="2400" b="1" dirty="0" smtClean="0">
                <a:latin typeface="Times New Roman" pitchFamily="18" charset="0"/>
                <a:cs typeface="Times New Roman" pitchFamily="18" charset="0"/>
              </a:rPr>
              <a:t>3-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Thallium salts</a:t>
            </a:r>
            <a:r>
              <a:rPr lang="en-US" sz="2400" b="1"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Thallium acetate, thallium sulfate and thallium nitrate lead to the palace of the jaw and the delay in the embryo growth and abnormalities of the limbs and palace or absence of the beak in birds.</a:t>
            </a:r>
          </a:p>
        </p:txBody>
      </p:sp>
      <p:sp>
        <p:nvSpPr>
          <p:cNvPr id="9" name="TextBox 8"/>
          <p:cNvSpPr txBox="1"/>
          <p:nvPr/>
        </p:nvSpPr>
        <p:spPr>
          <a:xfrm>
            <a:off x="762000" y="1009471"/>
            <a:ext cx="8229600" cy="1133965"/>
          </a:xfrm>
          <a:prstGeom prst="rect">
            <a:avLst/>
          </a:prstGeom>
          <a:noFill/>
        </p:spPr>
        <p:txBody>
          <a:bodyPr wrap="square" rtlCol="0">
            <a:spAutoFit/>
          </a:bodyPr>
          <a:lstStyle/>
          <a:p>
            <a:pPr algn="just">
              <a:lnSpc>
                <a:spcPct val="150000"/>
              </a:lnSpc>
            </a:pPr>
            <a:r>
              <a:rPr lang="en-US" sz="2200" b="1" dirty="0" smtClean="0">
                <a:latin typeface="Times New Roman" pitchFamily="18" charset="0"/>
                <a:cs typeface="Times New Roman" pitchFamily="18" charset="0"/>
              </a:rPr>
              <a:t>2- </a:t>
            </a:r>
            <a:r>
              <a:rPr lang="en-US" sz="2400" u="sng" dirty="0" smtClean="0">
                <a:effectLst>
                  <a:outerShdw blurRad="38100" dist="38100" dir="2700000" algn="tl">
                    <a:srgbClr val="000000">
                      <a:alpha val="43137"/>
                    </a:srgbClr>
                  </a:outerShdw>
                </a:effectLst>
                <a:latin typeface="Times New Roman" pitchFamily="18" charset="0"/>
                <a:cs typeface="Times New Roman" pitchFamily="18" charset="0"/>
              </a:rPr>
              <a:t>Thyosinat Material</a:t>
            </a:r>
            <a:r>
              <a:rPr lang="en-US" sz="2400" dirty="0" smtClean="0">
                <a:latin typeface="Times New Roman" pitchFamily="18" charset="0"/>
                <a:cs typeface="Times New Roman" pitchFamily="18" charset="0"/>
              </a:rPr>
              <a:t>: affect the formation of the dorsal cord in embryos</a:t>
            </a:r>
            <a:endParaRPr lang="en-US" sz="2400" dirty="0">
              <a:latin typeface="Times New Roman" pitchFamily="18" charset="0"/>
              <a:cs typeface="Times New Roman" pitchFamily="18" charset="0"/>
            </a:endParaRPr>
          </a:p>
        </p:txBody>
      </p:sp>
      <p:pic>
        <p:nvPicPr>
          <p:cNvPr id="20481" name="Picture 1" descr="~LWF00821"/>
          <p:cNvPicPr>
            <a:picLocks noChangeAspect="1" noChangeArrowheads="1"/>
          </p:cNvPicPr>
          <p:nvPr/>
        </p:nvPicPr>
        <p:blipFill>
          <a:blip r:embed="rId3" cstate="print"/>
          <a:srcRect/>
          <a:stretch>
            <a:fillRect/>
          </a:stretch>
        </p:blipFill>
        <p:spPr bwMode="auto">
          <a:xfrm>
            <a:off x="4224564" y="2438400"/>
            <a:ext cx="3928836" cy="2209800"/>
          </a:xfrm>
          <a:prstGeom prst="rect">
            <a:avLst/>
          </a:prstGeom>
          <a:noFill/>
          <a:ln w="9525">
            <a:noFill/>
            <a:miter lim="800000"/>
            <a:headEnd/>
            <a:tailEnd/>
          </a:ln>
        </p:spPr>
      </p:pic>
      <p:sp>
        <p:nvSpPr>
          <p:cNvPr id="20483" name="Rectangle 3"/>
          <p:cNvSpPr>
            <a:spLocks noChangeArrowheads="1"/>
          </p:cNvSpPr>
          <p:nvPr/>
        </p:nvSpPr>
        <p:spPr bwMode="auto">
          <a:xfrm>
            <a:off x="2667000" y="1806714"/>
            <a:ext cx="6248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الجنين السليم            الجنين المعرض لمادة الثيوسينيت </a:t>
            </a:r>
          </a:p>
          <a:p>
            <a:pPr lvl="0" algn="just" rtl="1" fontAlgn="base">
              <a:spcBef>
                <a:spcPct val="0"/>
              </a:spcBef>
              <a:spcAft>
                <a:spcPct val="0"/>
              </a:spcAft>
            </a:pPr>
            <a:r>
              <a:rPr lang="ar-SA" sz="2000" b="1" dirty="0" smtClean="0">
                <a:latin typeface="Simplified Arabic" pitchFamily="18" charset="-78"/>
                <a:ea typeface="Times New Roman" pitchFamily="18" charset="0"/>
                <a:cs typeface="Simplified Arabic" pitchFamily="18" charset="-78"/>
              </a:rPr>
              <a:t>                                 وقد تضخمت فيه منطقة الحبل الظهري</a:t>
            </a: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3" name="Straight Arrow Connector 12"/>
          <p:cNvCxnSpPr/>
          <p:nvPr/>
        </p:nvCxnSpPr>
        <p:spPr>
          <a:xfrm flipH="1">
            <a:off x="5269594" y="2362200"/>
            <a:ext cx="64406" cy="11430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066800" y="39469"/>
            <a:ext cx="6629400" cy="769441"/>
          </a:xfrm>
          <a:prstGeom prst="rect">
            <a:avLst/>
          </a:prstGeom>
          <a:noFill/>
        </p:spPr>
        <p:txBody>
          <a:bodyPr wrap="square" rtlCol="0">
            <a:spAutoFit/>
          </a:bodyPr>
          <a:lstStyle/>
          <a:p>
            <a:pPr algn="just" rtl="1">
              <a:lnSpc>
                <a:spcPct val="150000"/>
              </a:lnSpc>
            </a:pPr>
            <a:r>
              <a:rPr lang="ar-SA" sz="2000" b="1" dirty="0" smtClean="0">
                <a:solidFill>
                  <a:srgbClr val="FF0000"/>
                </a:solidFill>
                <a:latin typeface="Simplified Arabic" pitchFamily="18" charset="-78"/>
                <a:cs typeface="Simplified Arabic" pitchFamily="18" charset="-78"/>
              </a:rPr>
              <a:t>4</a:t>
            </a:r>
            <a:r>
              <a:rPr lang="ar-SA" sz="28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a:t>
            </a:r>
            <a:r>
              <a:rPr lang="ar-SA"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المواد الكيميائية     </a:t>
            </a:r>
            <a:r>
              <a:rPr lang="en-US" sz="32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Chemicals</a:t>
            </a:r>
            <a:endParaRPr lang="en-US" sz="2800"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8" name="TextBox 7"/>
          <p:cNvSpPr txBox="1"/>
          <p:nvPr/>
        </p:nvSpPr>
        <p:spPr>
          <a:xfrm>
            <a:off x="990600" y="466636"/>
            <a:ext cx="7924800" cy="579967"/>
          </a:xfrm>
          <a:prstGeom prst="rect">
            <a:avLst/>
          </a:prstGeom>
          <a:noFill/>
        </p:spPr>
        <p:txBody>
          <a:bodyPr wrap="square" rtlCol="0">
            <a:spAutoFit/>
          </a:bodyPr>
          <a:lstStyle/>
          <a:p>
            <a:pPr algn="just">
              <a:lnSpc>
                <a:spcPct val="150000"/>
              </a:lnSpc>
            </a:pPr>
            <a:r>
              <a:rPr lang="en-US" sz="2400" b="1" dirty="0" smtClean="0">
                <a:latin typeface="Times New Roman" pitchFamily="18" charset="0"/>
                <a:cs typeface="Times New Roman" pitchFamily="18" charset="0"/>
              </a:rPr>
              <a:t>1- </a:t>
            </a:r>
            <a:r>
              <a:rPr lang="en-US" sz="2400" u="sng" dirty="0" smtClean="0">
                <a:effectLst>
                  <a:outerShdw blurRad="38100" dist="38100" dir="2700000" algn="tl">
                    <a:srgbClr val="000000">
                      <a:alpha val="43137"/>
                    </a:srgbClr>
                  </a:outerShdw>
                </a:effectLst>
                <a:latin typeface="Times New Roman" pitchFamily="18" charset="0"/>
                <a:cs typeface="Times New Roman" pitchFamily="18" charset="0"/>
              </a:rPr>
              <a:t>Lead Chloride </a:t>
            </a:r>
            <a:r>
              <a:rPr lang="en-US" sz="2400" dirty="0" smtClean="0">
                <a:latin typeface="Times New Roman" pitchFamily="18" charset="0"/>
                <a:cs typeface="Times New Roman" pitchFamily="18" charset="0"/>
              </a:rPr>
              <a:t>: works on the nervous system malformation</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7"/>
                                        </p:tgtEl>
                                        <p:attrNameLst>
                                          <p:attrName>style.visibility</p:attrName>
                                        </p:attrNameLst>
                                      </p:cBhvr>
                                      <p:to>
                                        <p:strVal val="visible"/>
                                      </p:to>
                                    </p:set>
                                    <p:anim calcmode="discrete" valueType="clr">
                                      <p:cBhvr override="childStyle">
                                        <p:cTn id="1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7"/>
                                        </p:tgtEl>
                                        <p:attrNameLst>
                                          <p:attrName>fillcolor</p:attrName>
                                        </p:attrNameLst>
                                      </p:cBhvr>
                                      <p:tavLst>
                                        <p:tav tm="0">
                                          <p:val>
                                            <p:clrVal>
                                              <a:schemeClr val="accent2"/>
                                            </p:clrVal>
                                          </p:val>
                                        </p:tav>
                                        <p:tav tm="50000">
                                          <p:val>
                                            <p:clrVal>
                                              <a:schemeClr val="hlink"/>
                                            </p:clrVal>
                                          </p:val>
                                        </p:tav>
                                      </p:tavLst>
                                    </p:anim>
                                    <p:set>
                                      <p:cBhvr>
                                        <p:cTn id="19" dur="80"/>
                                        <p:tgtEl>
                                          <p:spTgt spid="7"/>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dissolv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73002"/>
            <a:ext cx="7848600" cy="4457952"/>
          </a:xfrm>
          <a:prstGeom prst="rect">
            <a:avLst/>
          </a:prstGeom>
          <a:noFill/>
        </p:spPr>
        <p:txBody>
          <a:bodyPr wrap="square" rtlCol="0">
            <a:spAutoFit/>
          </a:bodyPr>
          <a:lstStyle/>
          <a:p>
            <a:pPr>
              <a:lnSpc>
                <a:spcPct val="150000"/>
              </a:lnSpc>
            </a:pPr>
            <a:r>
              <a:rPr lang="en-US" sz="2400" b="1" dirty="0" smtClean="0">
                <a:latin typeface="Times New Roman" pitchFamily="18" charset="0"/>
                <a:cs typeface="Times New Roman" pitchFamily="18" charset="0"/>
              </a:rPr>
              <a:t>4-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Chlorides Salts</a:t>
            </a:r>
            <a:r>
              <a:rPr lang="en-US" sz="2400" dirty="0" smtClean="0">
                <a:latin typeface="Times New Roman" pitchFamily="18" charset="0"/>
                <a:cs typeface="Times New Roman" pitchFamily="18" charset="0"/>
              </a:rPr>
              <a:t>, such as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lithium chloride</a:t>
            </a:r>
            <a:r>
              <a:rPr lang="en-US" sz="2400" dirty="0" smtClean="0">
                <a:latin typeface="Times New Roman" pitchFamily="18" charset="0"/>
                <a:cs typeface="Times New Roman" pitchFamily="18" charset="0"/>
              </a:rPr>
              <a:t>, causes lead to lining out in sea urchin embryos - Non-differentiation and transformation dorsal cord cells and remain as cells from the middle layer (Mesoderm) - as well as cause in the formation of the eye with one hole when exposure the embryos frog in the lining process or gastrula stage. </a:t>
            </a:r>
            <a:r>
              <a:rPr lang="en-US" sz="2400" u="sng" dirty="0">
                <a:effectLst>
                  <a:outerShdw blurRad="38100" dist="38100" dir="2700000" algn="tl">
                    <a:srgbClr val="000000">
                      <a:alpha val="43137"/>
                    </a:srgbClr>
                  </a:outerShdw>
                </a:effectLst>
                <a:latin typeface="Times New Roman" pitchFamily="18" charset="0"/>
                <a:cs typeface="Times New Roman" pitchFamily="18" charset="0"/>
              </a:rPr>
              <a:t>M</a:t>
            </a:r>
            <a:r>
              <a:rPr lang="en-US" sz="2400" u="sng" dirty="0" smtClean="0">
                <a:effectLst>
                  <a:outerShdw blurRad="38100" dist="38100" dir="2700000" algn="tl">
                    <a:srgbClr val="000000">
                      <a:alpha val="43137"/>
                    </a:srgbClr>
                  </a:outerShdw>
                </a:effectLst>
                <a:latin typeface="Times New Roman" pitchFamily="18" charset="0"/>
                <a:cs typeface="Times New Roman" pitchFamily="18" charset="0"/>
              </a:rPr>
              <a:t>agnesium chloride </a:t>
            </a:r>
            <a:r>
              <a:rPr lang="en-US" sz="2400" dirty="0" smtClean="0">
                <a:latin typeface="Times New Roman" pitchFamily="18" charset="0"/>
                <a:cs typeface="Times New Roman" pitchFamily="18" charset="0"/>
              </a:rPr>
              <a:t>salts cause the proportion of twins in birds or eye with one hole in fish and frog larva </a:t>
            </a:r>
            <a:r>
              <a:rPr lang="en-US" sz="2400" b="1" dirty="0" err="1">
                <a:latin typeface="Times New Roman" pitchFamily="18" charset="0"/>
                <a:cs typeface="Times New Roman" pitchFamily="18" charset="0"/>
              </a:rPr>
              <a:t>Cycolopia</a:t>
            </a:r>
            <a:r>
              <a:rPr lang="en-US" sz="2400" dirty="0" smtClean="0">
                <a:latin typeface="Times New Roman" pitchFamily="18" charset="0"/>
                <a:cs typeface="Times New Roman" pitchFamily="18" charset="0"/>
              </a:rPr>
              <a:t>.</a:t>
            </a:r>
            <a:r>
              <a:rPr lang="ar-SA" sz="2000" dirty="0" smtClean="0">
                <a:latin typeface="Times New Roman" pitchFamily="18" charset="0"/>
                <a:cs typeface="Times New Roman" pitchFamily="18" charset="0"/>
              </a:rPr>
              <a:t> (</a:t>
            </a:r>
            <a:r>
              <a:rPr lang="ar-SA" sz="2000" b="1" dirty="0" smtClean="0">
                <a:latin typeface="Times New Roman" pitchFamily="18" charset="0"/>
                <a:cs typeface="Times New Roman" pitchFamily="18" charset="0"/>
              </a:rPr>
              <a:t>العين </a:t>
            </a:r>
            <a:r>
              <a:rPr lang="ar-SA" sz="2000" b="1" dirty="0">
                <a:latin typeface="Times New Roman" pitchFamily="18" charset="0"/>
                <a:cs typeface="Times New Roman" pitchFamily="18" charset="0"/>
              </a:rPr>
              <a:t>ذات المحجر </a:t>
            </a:r>
            <a:r>
              <a:rPr lang="ar-SA" sz="2000" b="1" dirty="0" smtClean="0">
                <a:latin typeface="Times New Roman" pitchFamily="18" charset="0"/>
                <a:cs typeface="Times New Roman" pitchFamily="18" charset="0"/>
              </a:rPr>
              <a:t>الواحد</a:t>
            </a:r>
            <a:endParaRPr lang="en-US" sz="2000" dirty="0" smtClean="0">
              <a:latin typeface="Times New Roman" pitchFamily="18" charset="0"/>
              <a:cs typeface="Times New Roman" pitchFamily="18" charset="0"/>
            </a:endParaRPr>
          </a:p>
        </p:txBody>
      </p:sp>
      <p:pic>
        <p:nvPicPr>
          <p:cNvPr id="18433" name="Picture 1" descr="~LWF00151"/>
          <p:cNvPicPr>
            <a:picLocks noChangeAspect="1" noChangeArrowheads="1"/>
          </p:cNvPicPr>
          <p:nvPr/>
        </p:nvPicPr>
        <p:blipFill>
          <a:blip r:embed="rId3" cstate="print"/>
          <a:srcRect/>
          <a:stretch>
            <a:fillRect/>
          </a:stretch>
        </p:blipFill>
        <p:spPr bwMode="auto">
          <a:xfrm>
            <a:off x="2667000" y="4697317"/>
            <a:ext cx="6477000" cy="1860530"/>
          </a:xfrm>
          <a:prstGeom prst="rect">
            <a:avLst/>
          </a:prstGeom>
          <a:noFill/>
          <a:ln w="9525">
            <a:noFill/>
            <a:miter lim="800000"/>
            <a:headEnd/>
            <a:tailEnd/>
          </a:ln>
        </p:spPr>
      </p:pic>
      <p:sp>
        <p:nvSpPr>
          <p:cNvPr id="18434" name="Rectangle 2"/>
          <p:cNvSpPr>
            <a:spLocks noChangeArrowheads="1"/>
          </p:cNvSpPr>
          <p:nvPr/>
        </p:nvSpPr>
        <p:spPr bwMode="auto">
          <a:xfrm>
            <a:off x="2971800" y="6381690"/>
            <a:ext cx="16764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فتحة الفم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152400" y="6107668"/>
            <a:ext cx="3704519" cy="369332"/>
          </a:xfrm>
          <a:prstGeom prst="rect">
            <a:avLst/>
          </a:prstGeom>
        </p:spPr>
        <p:txBody>
          <a:bodyPr wrap="square">
            <a:spAutoFit/>
          </a:bodyPr>
          <a:lstStyle/>
          <a:p>
            <a:pPr lvl="0" algn="r" rtl="1"/>
            <a:r>
              <a:rPr lang="ar-SA" b="1" dirty="0" smtClean="0"/>
              <a:t>العين ذات المحجر الواحد </a:t>
            </a:r>
            <a:r>
              <a:rPr lang="en-US" b="1" dirty="0" smtClean="0"/>
              <a:t> </a:t>
            </a:r>
            <a:r>
              <a:rPr lang="en-US" b="1" dirty="0" err="1">
                <a:latin typeface="Times New Roman" pitchFamily="18" charset="0"/>
                <a:cs typeface="Times New Roman" pitchFamily="18" charset="0"/>
              </a:rPr>
              <a:t>Cycolopia</a:t>
            </a:r>
            <a:r>
              <a:rPr lang="ar-SA" b="1" dirty="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1" presetClass="entr" presetSubtype="4" fill="hold" nodeType="withEffect">
                                  <p:stCondLst>
                                    <p:cond delay="0"/>
                                  </p:stCondLst>
                                  <p:childTnLst>
                                    <p:set>
                                      <p:cBhvr>
                                        <p:cTn id="9" dur="1" fill="hold">
                                          <p:stCondLst>
                                            <p:cond delay="0"/>
                                          </p:stCondLst>
                                        </p:cTn>
                                        <p:tgtEl>
                                          <p:spTgt spid="18433"/>
                                        </p:tgtEl>
                                        <p:attrNameLst>
                                          <p:attrName>style.visibility</p:attrName>
                                        </p:attrNameLst>
                                      </p:cBhvr>
                                      <p:to>
                                        <p:strVal val="visible"/>
                                      </p:to>
                                    </p:set>
                                    <p:animEffect transition="in" filter="wheel(4)">
                                      <p:cBhvr>
                                        <p:cTn id="10" dur="2000"/>
                                        <p:tgtEl>
                                          <p:spTgt spid="1843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8434"/>
                                        </p:tgtEl>
                                        <p:attrNameLst>
                                          <p:attrName>style.visibility</p:attrName>
                                        </p:attrNameLst>
                                      </p:cBhvr>
                                      <p:to>
                                        <p:strVal val="visible"/>
                                      </p:to>
                                    </p:set>
                                    <p:animEffect transition="in" filter="dissolve">
                                      <p:cBhvr>
                                        <p:cTn id="13" dur="3000"/>
                                        <p:tgtEl>
                                          <p:spTgt spid="1843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43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
            <a:ext cx="7924800" cy="2031325"/>
          </a:xfrm>
          <a:prstGeom prst="rect">
            <a:avLst/>
          </a:prstGeom>
          <a:noFill/>
        </p:spPr>
        <p:txBody>
          <a:bodyPr wrap="square" rtlCol="0">
            <a:spAutoFit/>
          </a:bodyPr>
          <a:lstStyle/>
          <a:p>
            <a:pPr lvl="0" algn="just">
              <a:lnSpc>
                <a:spcPct val="150000"/>
              </a:lnSpc>
            </a:pPr>
            <a:r>
              <a:rPr lang="en-US" sz="2800" b="1" dirty="0" smtClean="0">
                <a:latin typeface="Times New Roman" pitchFamily="18" charset="0"/>
                <a:cs typeface="Times New Roman" pitchFamily="18" charset="0"/>
              </a:rPr>
              <a:t>5- </a:t>
            </a:r>
            <a:r>
              <a:rPr lang="en-US" sz="2800" u="sng" dirty="0" smtClean="0">
                <a:effectLst>
                  <a:outerShdw blurRad="38100" dist="38100" dir="2700000" algn="tl">
                    <a:srgbClr val="000000">
                      <a:alpha val="43137"/>
                    </a:srgbClr>
                  </a:outerShdw>
                </a:effectLst>
                <a:latin typeface="Times New Roman" pitchFamily="18" charset="0"/>
                <a:cs typeface="Times New Roman" pitchFamily="18" charset="0"/>
              </a:rPr>
              <a:t>Methyl mercury:</a:t>
            </a:r>
            <a:r>
              <a:rPr lang="en-US" sz="2800" dirty="0" smtClean="0">
                <a:latin typeface="Times New Roman" pitchFamily="18" charset="0"/>
                <a:cs typeface="Times New Roman" pitchFamily="18" charset="0"/>
              </a:rPr>
              <a:t> which is eaten with contaminated food may lead to the formation of deformed embryos           with </a:t>
            </a:r>
            <a:r>
              <a:rPr lang="en-US" sz="2800" b="1" dirty="0" err="1" smtClean="0">
                <a:latin typeface="Times New Roman" pitchFamily="18" charset="0"/>
                <a:cs typeface="Times New Roman" pitchFamily="18" charset="0"/>
              </a:rPr>
              <a:t>Cycolopia</a:t>
            </a:r>
            <a:endParaRPr lang="en-US" sz="2800" dirty="0" smtClean="0">
              <a:latin typeface="Times New Roman" pitchFamily="18" charset="0"/>
              <a:cs typeface="Times New Roman" pitchFamily="18" charset="0"/>
            </a:endParaRPr>
          </a:p>
        </p:txBody>
      </p:sp>
      <p:pic>
        <p:nvPicPr>
          <p:cNvPr id="16385" name="Picture 1" descr="~LWF00001"/>
          <p:cNvPicPr>
            <a:picLocks noChangeAspect="1" noChangeArrowheads="1"/>
          </p:cNvPicPr>
          <p:nvPr/>
        </p:nvPicPr>
        <p:blipFill>
          <a:blip r:embed="rId3" cstate="print"/>
          <a:srcRect/>
          <a:stretch>
            <a:fillRect/>
          </a:stretch>
        </p:blipFill>
        <p:spPr bwMode="auto">
          <a:xfrm>
            <a:off x="3810000" y="1276350"/>
            <a:ext cx="2628900" cy="1695450"/>
          </a:xfrm>
          <a:prstGeom prst="rect">
            <a:avLst/>
          </a:prstGeom>
          <a:noFill/>
          <a:ln w="9525">
            <a:noFill/>
            <a:miter lim="800000"/>
            <a:headEnd/>
            <a:tailEnd/>
          </a:ln>
        </p:spPr>
      </p:pic>
      <p:sp>
        <p:nvSpPr>
          <p:cNvPr id="4" name="TextBox 3"/>
          <p:cNvSpPr txBox="1"/>
          <p:nvPr/>
        </p:nvSpPr>
        <p:spPr>
          <a:xfrm>
            <a:off x="762000" y="2946737"/>
            <a:ext cx="8305800" cy="1015663"/>
          </a:xfrm>
          <a:prstGeom prst="rect">
            <a:avLst/>
          </a:prstGeom>
          <a:noFill/>
        </p:spPr>
        <p:txBody>
          <a:bodyPr wrap="square" rtlCol="0">
            <a:spAutoFit/>
          </a:bodyPr>
          <a:lstStyle/>
          <a:p>
            <a:pPr algn="ctr" rtl="1">
              <a:lnSpc>
                <a:spcPct val="150000"/>
              </a:lnSpc>
            </a:pPr>
            <a:r>
              <a:rPr lang="ar-SA" sz="2000" b="1" dirty="0" smtClean="0">
                <a:latin typeface="Simplified Arabic" pitchFamily="18" charset="-78"/>
                <a:cs typeface="Simplified Arabic" pitchFamily="18" charset="-78"/>
              </a:rPr>
              <a:t>صورة توضح أمثلة لتأثير االطعام الملوث بكلوريد الزئبق على إحداث التشوهات الخلقية في الأجنة: العين ذات المحجر الواحد </a:t>
            </a:r>
            <a:r>
              <a:rPr lang="en-US" sz="2000" b="1" dirty="0" err="1">
                <a:latin typeface="Times New Roman" pitchFamily="18" charset="0"/>
                <a:cs typeface="Times New Roman" pitchFamily="18" charset="0"/>
              </a:rPr>
              <a:t>Cycolopia</a:t>
            </a:r>
            <a:r>
              <a:rPr lang="ar-SA" sz="2000" b="1" dirty="0" smtClean="0">
                <a:latin typeface="Simplified Arabic" pitchFamily="18" charset="-78"/>
                <a:cs typeface="Simplified Arabic" pitchFamily="18" charset="-78"/>
              </a:rPr>
              <a:t> في الأغنام نتيجة أكل الأم علف ملوث أثناء الحمل المبكر</a:t>
            </a:r>
            <a:endParaRPr lang="en-US" sz="2000" dirty="0">
              <a:latin typeface="Simplified Arabic" pitchFamily="18" charset="-78"/>
              <a:cs typeface="Simplified Arabic" pitchFamily="18" charset="-78"/>
            </a:endParaRPr>
          </a:p>
        </p:txBody>
      </p:sp>
      <p:pic>
        <p:nvPicPr>
          <p:cNvPr id="16386" name="Picture 2" descr="~LWF00011"/>
          <p:cNvPicPr>
            <a:picLocks noChangeAspect="1" noChangeArrowheads="1"/>
          </p:cNvPicPr>
          <p:nvPr/>
        </p:nvPicPr>
        <p:blipFill>
          <a:blip r:embed="rId4" cstate="print"/>
          <a:srcRect/>
          <a:stretch>
            <a:fillRect/>
          </a:stretch>
        </p:blipFill>
        <p:spPr bwMode="auto">
          <a:xfrm>
            <a:off x="2971800" y="4152900"/>
            <a:ext cx="4343400" cy="1714500"/>
          </a:xfrm>
          <a:prstGeom prst="rect">
            <a:avLst/>
          </a:prstGeom>
          <a:noFill/>
          <a:ln w="9525">
            <a:noFill/>
            <a:miter lim="800000"/>
            <a:headEnd/>
            <a:tailEnd/>
          </a:ln>
        </p:spPr>
      </p:pic>
      <p:sp>
        <p:nvSpPr>
          <p:cNvPr id="6" name="TextBox 5"/>
          <p:cNvSpPr txBox="1"/>
          <p:nvPr/>
        </p:nvSpPr>
        <p:spPr>
          <a:xfrm>
            <a:off x="1447800" y="5755378"/>
            <a:ext cx="7315200" cy="874022"/>
          </a:xfrm>
          <a:prstGeom prst="rect">
            <a:avLst/>
          </a:prstGeom>
          <a:noFill/>
        </p:spPr>
        <p:txBody>
          <a:bodyPr wrap="square" rtlCol="0">
            <a:spAutoFit/>
          </a:bodyPr>
          <a:lstStyle/>
          <a:p>
            <a:pPr algn="ctr" rtl="1">
              <a:lnSpc>
                <a:spcPct val="150000"/>
              </a:lnSpc>
            </a:pPr>
            <a:r>
              <a:rPr lang="ar-SA" b="1" dirty="0" smtClean="0"/>
              <a:t>صورة لجنين ماعز توأم سيامي قد يكون تعرض لبعض المواد الكيميائية التي تضاف للأعلاف أثناء حفظها وقد تناولتها الأم أثناء الحمل او نتيجة لعامل وراثي.</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16385"/>
                                        </p:tgtEl>
                                        <p:attrNameLst>
                                          <p:attrName>style.visibility</p:attrName>
                                        </p:attrNameLst>
                                      </p:cBhvr>
                                      <p:to>
                                        <p:strVal val="visible"/>
                                      </p:to>
                                    </p:set>
                                    <p:animEffect transition="in" filter="dissolve">
                                      <p:cBhvr>
                                        <p:cTn id="10" dur="3000"/>
                                        <p:tgtEl>
                                          <p:spTgt spid="1638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3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386"/>
                                        </p:tgtEl>
                                        <p:attrNameLst>
                                          <p:attrName>style.visibility</p:attrName>
                                        </p:attrNameLst>
                                      </p:cBhvr>
                                      <p:to>
                                        <p:strVal val="visible"/>
                                      </p:to>
                                    </p:set>
                                    <p:animEffect transition="in" filter="dissolve">
                                      <p:cBhvr>
                                        <p:cTn id="18" dur="3000"/>
                                        <p:tgtEl>
                                          <p:spTgt spid="16386"/>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ssolve">
                                      <p:cBhvr>
                                        <p:cTn id="21"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29064"/>
            <a:ext cx="7696200" cy="738664"/>
          </a:xfrm>
          <a:prstGeom prst="rect">
            <a:avLst/>
          </a:prstGeom>
          <a:noFill/>
        </p:spPr>
        <p:txBody>
          <a:bodyPr wrap="square" rtlCol="0">
            <a:spAutoFit/>
          </a:bodyPr>
          <a:lstStyle/>
          <a:p>
            <a:pPr algn="just" rtl="1">
              <a:lnSpc>
                <a:spcPct val="150000"/>
              </a:lnSpc>
            </a:pPr>
            <a:r>
              <a:rPr lang="ar-SA" sz="28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5- المضادات الحيوية        </a:t>
            </a:r>
            <a:r>
              <a:rPr lang="en-US" sz="28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Antibiotics</a:t>
            </a:r>
            <a:endParaRPr lang="en-US" sz="2800" u="sng" dirty="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3" name="TextBox 2"/>
          <p:cNvSpPr txBox="1"/>
          <p:nvPr/>
        </p:nvSpPr>
        <p:spPr>
          <a:xfrm>
            <a:off x="990600" y="381000"/>
            <a:ext cx="8001000" cy="4524315"/>
          </a:xfrm>
          <a:prstGeom prst="rect">
            <a:avLst/>
          </a:prstGeom>
          <a:noFill/>
        </p:spPr>
        <p:txBody>
          <a:bodyPr wrap="square" rtlCol="0">
            <a:spAutoFit/>
          </a:bodyPr>
          <a:lstStyle/>
          <a:p>
            <a:pPr lvl="0" rtl="1">
              <a:lnSpc>
                <a:spcPct val="150000"/>
              </a:lnSpc>
            </a:pPr>
            <a:r>
              <a:rPr lang="ar-SA" sz="2400" b="1" dirty="0" err="1" smtClean="0">
                <a:solidFill>
                  <a:srgbClr val="FF0000"/>
                </a:solidFill>
                <a:latin typeface="Simplified Arabic" pitchFamily="18" charset="-78"/>
                <a:cs typeface="Simplified Arabic" pitchFamily="18" charset="-78"/>
              </a:rPr>
              <a:t>التتراسيكلين</a:t>
            </a:r>
            <a:r>
              <a:rPr lang="en-US" sz="2400" b="1" dirty="0" smtClean="0">
                <a:solidFill>
                  <a:srgbClr val="FF0000"/>
                </a:solidFill>
                <a:latin typeface="Simplified Arabic" pitchFamily="18" charset="-78"/>
                <a:cs typeface="Simplified Arabic" pitchFamily="18" charset="-78"/>
              </a:rPr>
              <a:t>Tetracycline </a:t>
            </a:r>
            <a:r>
              <a:rPr lang="ar-SA" sz="2400" b="1" dirty="0" smtClean="0">
                <a:latin typeface="Simplified Arabic" pitchFamily="18" charset="-78"/>
                <a:cs typeface="Simplified Arabic" pitchFamily="18" charset="-78"/>
              </a:rPr>
              <a:t>:</a:t>
            </a:r>
            <a:endParaRPr lang="en-US" sz="2400" b="1" dirty="0" smtClean="0">
              <a:latin typeface="Simplified Arabic" pitchFamily="18" charset="-78"/>
              <a:cs typeface="Simplified Arabic" pitchFamily="18" charset="-78"/>
            </a:endParaRPr>
          </a:p>
          <a:p>
            <a:pPr lvl="0" rtl="1">
              <a:lnSpc>
                <a:spcPct val="150000"/>
              </a:lnSpc>
            </a:pPr>
            <a:r>
              <a:rPr lang="en-US" sz="2400" dirty="0" smtClean="0">
                <a:latin typeface="Times New Roman" pitchFamily="18" charset="0"/>
                <a:cs typeface="Times New Roman" pitchFamily="18" charset="0"/>
              </a:rPr>
              <a:t>Lead </a:t>
            </a:r>
            <a:r>
              <a:rPr lang="en-US" sz="2400" dirty="0" smtClean="0">
                <a:latin typeface="Times New Roman" pitchFamily="18" charset="0"/>
                <a:cs typeface="Times New Roman" pitchFamily="18" charset="0"/>
              </a:rPr>
              <a:t>to a split in the palate and atrophy of the jaw and the union of the fingers.</a:t>
            </a:r>
          </a:p>
          <a:p>
            <a:pPr marL="3952875" lvl="0" indent="-3952875" rtl="1">
              <a:lnSpc>
                <a:spcPct val="150000"/>
              </a:lnSpc>
            </a:pPr>
            <a:r>
              <a:rPr lang="ar-SA" sz="2400" b="1" dirty="0" smtClean="0">
                <a:solidFill>
                  <a:srgbClr val="FF0000"/>
                </a:solidFill>
                <a:latin typeface="Simplified Arabic" pitchFamily="18" charset="-78"/>
                <a:cs typeface="Simplified Arabic" pitchFamily="18" charset="-78"/>
              </a:rPr>
              <a:t>ب- الأكتينوميوسين د </a:t>
            </a:r>
            <a:r>
              <a:rPr lang="en-US" sz="2400" b="1" dirty="0" smtClean="0">
                <a:solidFill>
                  <a:srgbClr val="FF0000"/>
                </a:solidFill>
                <a:latin typeface="Simplified Arabic" pitchFamily="18" charset="-78"/>
                <a:cs typeface="Simplified Arabic" pitchFamily="18" charset="-78"/>
              </a:rPr>
              <a:t>D-</a:t>
            </a:r>
            <a:r>
              <a:rPr lang="en-US" sz="2400" b="1" dirty="0" err="1" smtClean="0">
                <a:solidFill>
                  <a:srgbClr val="FF0000"/>
                </a:solidFill>
                <a:latin typeface="Simplified Arabic" pitchFamily="18" charset="-78"/>
                <a:cs typeface="Simplified Arabic" pitchFamily="18" charset="-78"/>
              </a:rPr>
              <a:t>Actinomycin</a:t>
            </a:r>
            <a:r>
              <a:rPr lang="ar-SA" sz="2400" b="1" dirty="0" smtClean="0">
                <a:solidFill>
                  <a:srgbClr val="FF0000"/>
                </a:solidFill>
                <a:latin typeface="Simplified Arabic" pitchFamily="18" charset="-78"/>
                <a:cs typeface="Simplified Arabic" pitchFamily="18" charset="-78"/>
              </a:rPr>
              <a:t>:</a:t>
            </a:r>
            <a:r>
              <a:rPr lang="ar-SA" sz="2400" b="1" dirty="0" smtClean="0">
                <a:latin typeface="Simplified Arabic" pitchFamily="18" charset="-78"/>
                <a:cs typeface="Simplified Arabic" pitchFamily="18" charset="-78"/>
              </a:rPr>
              <a:t> </a:t>
            </a:r>
            <a:endParaRPr lang="en-US" sz="2400" b="1" dirty="0" smtClean="0">
              <a:latin typeface="Simplified Arabic" pitchFamily="18" charset="-78"/>
              <a:cs typeface="Simplified Arabic" pitchFamily="18" charset="-78"/>
            </a:endParaRPr>
          </a:p>
          <a:p>
            <a:pPr marL="3952875" lvl="0" indent="-3952875" rtl="1">
              <a:lnSpc>
                <a:spcPct val="150000"/>
              </a:lnSpc>
            </a:pPr>
            <a:r>
              <a:rPr lang="en-US" sz="2400" dirty="0" smtClean="0">
                <a:latin typeface="Times New Roman" pitchFamily="18" charset="0"/>
                <a:cs typeface="Times New Roman" pitchFamily="18" charset="0"/>
              </a:rPr>
              <a:t>Leads </a:t>
            </a:r>
            <a:r>
              <a:rPr lang="en-US" sz="2400" dirty="0" smtClean="0">
                <a:latin typeface="Times New Roman" pitchFamily="18" charset="0"/>
                <a:cs typeface="Times New Roman" pitchFamily="18" charset="0"/>
              </a:rPr>
              <a:t>to atrophy of neural tube as well as of </a:t>
            </a:r>
            <a:r>
              <a:rPr lang="en-US" sz="2400" dirty="0" smtClean="0">
                <a:latin typeface="Times New Roman" pitchFamily="18" charset="0"/>
                <a:cs typeface="Times New Roman" pitchFamily="18" charset="0"/>
              </a:rPr>
              <a:t>muscle somite</a:t>
            </a:r>
            <a:r>
              <a:rPr lang="en-US" sz="2400" dirty="0" smtClean="0">
                <a:latin typeface="Times New Roman" pitchFamily="18" charset="0"/>
                <a:cs typeface="Times New Roman" pitchFamily="18" charset="0"/>
              </a:rPr>
              <a:t>. </a:t>
            </a:r>
          </a:p>
          <a:p>
            <a:pPr lvl="0" rtl="1">
              <a:lnSpc>
                <a:spcPct val="150000"/>
              </a:lnSpc>
            </a:pPr>
            <a:r>
              <a:rPr lang="ar-SA" sz="2400" b="1" dirty="0" smtClean="0">
                <a:solidFill>
                  <a:srgbClr val="FF0000"/>
                </a:solidFill>
                <a:latin typeface="Simplified Arabic" pitchFamily="18" charset="-78"/>
                <a:cs typeface="Simplified Arabic" pitchFamily="18" charset="-78"/>
              </a:rPr>
              <a:t>ج- البيروميوسين</a:t>
            </a:r>
            <a:r>
              <a:rPr lang="en-US" sz="2400" b="1" dirty="0" smtClean="0">
                <a:solidFill>
                  <a:srgbClr val="FF0000"/>
                </a:solidFill>
                <a:latin typeface="Simplified Arabic" pitchFamily="18" charset="-78"/>
                <a:cs typeface="Simplified Arabic" pitchFamily="18" charset="-78"/>
              </a:rPr>
              <a:t>:</a:t>
            </a:r>
            <a:r>
              <a:rPr lang="en-US" sz="2400" b="1" dirty="0" err="1" smtClean="0">
                <a:solidFill>
                  <a:srgbClr val="FF0000"/>
                </a:solidFill>
                <a:latin typeface="Simplified Arabic" pitchFamily="18" charset="-78"/>
                <a:cs typeface="Simplified Arabic" pitchFamily="18" charset="-78"/>
              </a:rPr>
              <a:t>Puromycin</a:t>
            </a:r>
            <a:r>
              <a:rPr lang="en-US" sz="2400" b="1" dirty="0" smtClean="0">
                <a:solidFill>
                  <a:srgbClr val="FF0000"/>
                </a:solidFill>
                <a:latin typeface="Simplified Arabic" pitchFamily="18" charset="-78"/>
                <a:cs typeface="Simplified Arabic" pitchFamily="18" charset="-78"/>
              </a:rPr>
              <a:t> </a:t>
            </a:r>
            <a:r>
              <a:rPr lang="ar-SA" sz="2400" b="1" dirty="0" smtClean="0">
                <a:solidFill>
                  <a:srgbClr val="FF0000"/>
                </a:solidFill>
                <a:latin typeface="Simplified Arabic" pitchFamily="18" charset="-78"/>
                <a:cs typeface="Simplified Arabic" pitchFamily="18" charset="-78"/>
              </a:rPr>
              <a:t> </a:t>
            </a:r>
            <a:endParaRPr lang="en-US" sz="2400" b="1" dirty="0" smtClean="0">
              <a:solidFill>
                <a:srgbClr val="FF0000"/>
              </a:solidFill>
              <a:latin typeface="Simplified Arabic" pitchFamily="18" charset="-78"/>
              <a:cs typeface="Simplified Arabic" pitchFamily="18" charset="-78"/>
            </a:endParaRPr>
          </a:p>
          <a:p>
            <a:pPr lvl="0" rtl="1">
              <a:lnSpc>
                <a:spcPct val="150000"/>
              </a:lnSpc>
            </a:pPr>
            <a:r>
              <a:rPr lang="en-US" sz="2400" dirty="0" smtClean="0">
                <a:latin typeface="Times New Roman" pitchFamily="18" charset="0"/>
                <a:cs typeface="Times New Roman" pitchFamily="18" charset="0"/>
              </a:rPr>
              <a:t>When </a:t>
            </a:r>
            <a:r>
              <a:rPr lang="en-US" sz="2400" dirty="0" smtClean="0">
                <a:latin typeface="Times New Roman" pitchFamily="18" charset="0"/>
                <a:cs typeface="Times New Roman" pitchFamily="18" charset="0"/>
              </a:rPr>
              <a:t>dealing with bird embryos at the stage of the primitive streak cause  of the heart tube defect and heart differentiation</a:t>
            </a:r>
            <a:r>
              <a:rPr lang="en-US" dirty="0" smtClean="0">
                <a:latin typeface="Times New Roman" pitchFamily="18" charset="0"/>
                <a:cs typeface="Times New Roman" pitchFamily="18" charset="0"/>
              </a:rPr>
              <a:t>.</a:t>
            </a:r>
          </a:p>
        </p:txBody>
      </p:sp>
      <p:pic>
        <p:nvPicPr>
          <p:cNvPr id="1026" name="Picture 2" descr="~LWF00801"/>
          <p:cNvPicPr>
            <a:picLocks noChangeAspect="1" noChangeArrowheads="1"/>
          </p:cNvPicPr>
          <p:nvPr/>
        </p:nvPicPr>
        <p:blipFill>
          <a:blip r:embed="rId3" cstate="print"/>
          <a:srcRect/>
          <a:stretch>
            <a:fillRect/>
          </a:stretch>
        </p:blipFill>
        <p:spPr bwMode="auto">
          <a:xfrm>
            <a:off x="3229896" y="5105400"/>
            <a:ext cx="2971800" cy="1704975"/>
          </a:xfrm>
          <a:prstGeom prst="rect">
            <a:avLst/>
          </a:prstGeom>
          <a:noFill/>
          <a:ln w="9525">
            <a:noFill/>
            <a:miter lim="800000"/>
            <a:headEnd/>
            <a:tailEnd/>
          </a:ln>
        </p:spPr>
      </p:pic>
      <p:sp>
        <p:nvSpPr>
          <p:cNvPr id="1028" name="Line 4"/>
          <p:cNvSpPr>
            <a:spLocks noChangeShapeType="1"/>
          </p:cNvSpPr>
          <p:nvPr/>
        </p:nvSpPr>
        <p:spPr bwMode="auto">
          <a:xfrm flipH="1">
            <a:off x="5486400" y="5219700"/>
            <a:ext cx="884237" cy="8001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1029" name="Line 5"/>
          <p:cNvSpPr>
            <a:spLocks noChangeShapeType="1"/>
          </p:cNvSpPr>
          <p:nvPr/>
        </p:nvSpPr>
        <p:spPr bwMode="auto">
          <a:xfrm flipH="1">
            <a:off x="5334000" y="5105400"/>
            <a:ext cx="884237" cy="9144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1030" name="Line 6"/>
          <p:cNvSpPr>
            <a:spLocks noChangeShapeType="1"/>
          </p:cNvSpPr>
          <p:nvPr/>
        </p:nvSpPr>
        <p:spPr bwMode="auto">
          <a:xfrm flipH="1">
            <a:off x="4114800" y="5143500"/>
            <a:ext cx="457200" cy="5715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9" name="Rectangle 8"/>
          <p:cNvSpPr/>
          <p:nvPr/>
        </p:nvSpPr>
        <p:spPr>
          <a:xfrm>
            <a:off x="5791200" y="4888468"/>
            <a:ext cx="1300356" cy="369332"/>
          </a:xfrm>
          <a:prstGeom prst="rect">
            <a:avLst/>
          </a:prstGeom>
        </p:spPr>
        <p:txBody>
          <a:bodyPr wrap="none">
            <a:spAutoFit/>
          </a:bodyPr>
          <a:lstStyle/>
          <a:p>
            <a:r>
              <a:rPr lang="ar-SA" b="1" dirty="0" smtClean="0"/>
              <a:t>القطع العضلية </a:t>
            </a:r>
            <a:endParaRPr lang="en-US" dirty="0"/>
          </a:p>
        </p:txBody>
      </p:sp>
      <p:sp>
        <p:nvSpPr>
          <p:cNvPr id="10" name="Rectangle 9"/>
          <p:cNvSpPr/>
          <p:nvPr/>
        </p:nvSpPr>
        <p:spPr>
          <a:xfrm>
            <a:off x="3886200" y="4736068"/>
            <a:ext cx="1253869" cy="369332"/>
          </a:xfrm>
          <a:prstGeom prst="rect">
            <a:avLst/>
          </a:prstGeom>
        </p:spPr>
        <p:txBody>
          <a:bodyPr wrap="none">
            <a:spAutoFit/>
          </a:bodyPr>
          <a:lstStyle/>
          <a:p>
            <a:r>
              <a:rPr lang="ar-SA" b="1" dirty="0" smtClean="0"/>
              <a:t>الأنبوبة القلبية</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par>
                                <p:cTn id="15" presetID="9"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dissolve">
                                      <p:cBhvr>
                                        <p:cTn id="17" dur="3000"/>
                                        <p:tgtEl>
                                          <p:spTgt spid="1026"/>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3000"/>
                                        <p:tgtEl>
                                          <p:spTgt spid="9"/>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3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029"/>
                                        </p:tgtEl>
                                        <p:attrNameLst>
                                          <p:attrName>style.visibility</p:attrName>
                                        </p:attrNameLst>
                                      </p:cBhvr>
                                      <p:to>
                                        <p:strVal val="visible"/>
                                      </p:to>
                                    </p:set>
                                    <p:animEffect transition="in" filter="dissolve">
                                      <p:cBhvr>
                                        <p:cTn id="28" dur="3000"/>
                                        <p:tgtEl>
                                          <p:spTgt spid="1029"/>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028"/>
                                        </p:tgtEl>
                                        <p:attrNameLst>
                                          <p:attrName>style.visibility</p:attrName>
                                        </p:attrNameLst>
                                      </p:cBhvr>
                                      <p:to>
                                        <p:strVal val="visible"/>
                                      </p:to>
                                    </p:set>
                                    <p:animEffect transition="in" filter="dissolve">
                                      <p:cBhvr>
                                        <p:cTn id="31" dur="3000"/>
                                        <p:tgtEl>
                                          <p:spTgt spid="102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30"/>
                                        </p:tgtEl>
                                        <p:attrNameLst>
                                          <p:attrName>style.visibility</p:attrName>
                                        </p:attrNameLst>
                                      </p:cBhvr>
                                      <p:to>
                                        <p:strVal val="visible"/>
                                      </p:to>
                                    </p:set>
                                    <p:animEffect transition="in" filter="dissolve">
                                      <p:cBhvr>
                                        <p:cTn id="34" dur="3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028" grpId="0" animBg="1"/>
      <p:bldP spid="1029" grpId="0" animBg="1"/>
      <p:bldP spid="1030" grpId="0" animBg="1"/>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2667000" y="-33881"/>
            <a:ext cx="5177237" cy="6848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50000"/>
              </a:lnSpc>
              <a:spcBef>
                <a:spcPct val="0"/>
              </a:spcBef>
              <a:spcAft>
                <a:spcPct val="0"/>
              </a:spcAft>
              <a:buClrTx/>
              <a:buSzTx/>
              <a:buFontTx/>
              <a:buNone/>
              <a:tabLst/>
            </a:pPr>
            <a:r>
              <a:rPr kumimoji="0" lang="ar-SA" sz="2000" b="1" i="0" u="sng" strike="noStrike" cap="none" normalizeH="0" baseline="0" dirty="0" smtClean="0">
                <a:ln>
                  <a:noFill/>
                </a:ln>
                <a:solidFill>
                  <a:srgbClr val="0000FF"/>
                </a:solidFill>
                <a:effectLst>
                  <a:outerShdw blurRad="38100" dist="38100" dir="2700000" algn="tl">
                    <a:srgbClr val="000000">
                      <a:alpha val="43137"/>
                    </a:srgbClr>
                  </a:outerShdw>
                </a:effectLst>
                <a:latin typeface="Simplified Arabic" pitchFamily="18" charset="-78"/>
                <a:ea typeface="Times New Roman" pitchFamily="18" charset="0"/>
                <a:cs typeface="Simplified Arabic" pitchFamily="18" charset="-78"/>
              </a:rPr>
              <a:t>6-الهرمونات</a:t>
            </a:r>
            <a:r>
              <a:rPr kumimoji="0" lang="en-US" sz="2800" b="1" i="0" u="sng" strike="noStrike" cap="none" normalizeH="0" baseline="0" dirty="0" smtClean="0">
                <a:ln>
                  <a:noFill/>
                </a:ln>
                <a:solidFill>
                  <a:srgbClr val="0000FF"/>
                </a:solidFill>
                <a:effectLst>
                  <a:outerShdw blurRad="38100" dist="38100" dir="2700000" algn="tl">
                    <a:srgbClr val="000000">
                      <a:alpha val="43137"/>
                    </a:srgbClr>
                  </a:outerShdw>
                </a:effectLst>
                <a:latin typeface="Simplified Arabic" pitchFamily="18" charset="-78"/>
                <a:ea typeface="Times New Roman" pitchFamily="18" charset="0"/>
                <a:cs typeface="Simplified Arabic" pitchFamily="18" charset="-78"/>
              </a:rPr>
              <a:t>Hormones</a:t>
            </a:r>
            <a:r>
              <a:rPr kumimoji="0" lang="en-US" b="1" i="0" strike="noStrike" cap="none" normalizeH="0" baseline="0" dirty="0" smtClean="0">
                <a:ln>
                  <a:noFill/>
                </a:ln>
                <a:solidFill>
                  <a:srgbClr val="0000FF"/>
                </a:solidFill>
                <a:effectLst/>
                <a:latin typeface="Simplified Arabic" pitchFamily="18" charset="-78"/>
                <a:ea typeface="Times New Roman" pitchFamily="18" charset="0"/>
                <a:cs typeface="Simplified Arabic" pitchFamily="18" charset="-78"/>
              </a:rPr>
              <a:t> </a:t>
            </a:r>
            <a:r>
              <a:rPr kumimoji="0" lang="ar-SA" sz="2000" b="1" i="0" strike="noStrike" cap="none" normalizeH="0" baseline="0" dirty="0" smtClean="0">
                <a:ln>
                  <a:noFill/>
                </a:ln>
                <a:solidFill>
                  <a:srgbClr val="0000FF"/>
                </a:solidFill>
                <a:effectLst/>
                <a:latin typeface="Arial" pitchFamily="34" charset="0"/>
                <a:ea typeface="Times New Roman" pitchFamily="18" charset="0"/>
                <a:cs typeface="Simplified Arabic" pitchFamily="18" charset="-78"/>
              </a:rPr>
              <a:t> </a:t>
            </a:r>
            <a:endParaRPr kumimoji="0" lang="ar-SA" sz="2000" b="0" i="0" strike="noStrike" cap="none" normalizeH="0" baseline="0" dirty="0" smtClean="0">
              <a:ln>
                <a:noFill/>
              </a:ln>
              <a:solidFill>
                <a:srgbClr val="0000FF"/>
              </a:solidFill>
              <a:effectLst/>
              <a:latin typeface="Arial" pitchFamily="34" charset="0"/>
              <a:cs typeface="Arial" pitchFamily="34" charset="0"/>
            </a:endParaRPr>
          </a:p>
        </p:txBody>
      </p:sp>
      <p:sp>
        <p:nvSpPr>
          <p:cNvPr id="3" name="TextBox 2"/>
          <p:cNvSpPr txBox="1"/>
          <p:nvPr/>
        </p:nvSpPr>
        <p:spPr>
          <a:xfrm>
            <a:off x="838200" y="428685"/>
            <a:ext cx="8229600" cy="3139321"/>
          </a:xfrm>
          <a:prstGeom prst="rect">
            <a:avLst/>
          </a:prstGeom>
          <a:noFill/>
        </p:spPr>
        <p:txBody>
          <a:bodyPr wrap="square" rtlCol="0">
            <a:spAutoFit/>
          </a:bodyPr>
          <a:lstStyle/>
          <a:p>
            <a:pPr marL="228600" indent="-228600">
              <a:lnSpc>
                <a:spcPct val="150000"/>
              </a:lnSpc>
            </a:pPr>
            <a:r>
              <a:rPr lang="en-US" sz="2200" dirty="0" smtClean="0">
                <a:latin typeface="Simplified Arabic" pitchFamily="18" charset="-78"/>
                <a:cs typeface="Simplified Arabic" pitchFamily="18" charset="-78"/>
              </a:rPr>
              <a:t>Pr</a:t>
            </a:r>
            <a:r>
              <a:rPr lang="en-US" sz="2200" dirty="0" smtClean="0">
                <a:effectLst>
                  <a:outerShdw blurRad="38100" dist="38100" dir="2700000" algn="tl">
                    <a:srgbClr val="000000">
                      <a:alpha val="43137"/>
                    </a:srgbClr>
                  </a:outerShdw>
                </a:effectLst>
                <a:latin typeface="Simplified Arabic" pitchFamily="18" charset="-78"/>
                <a:cs typeface="Simplified Arabic" pitchFamily="18" charset="-78"/>
              </a:rPr>
              <a:t>ogesterone</a:t>
            </a:r>
            <a:r>
              <a:rPr lang="en-US" sz="2200" dirty="0" smtClean="0">
                <a:latin typeface="Simplified Arabic" pitchFamily="18" charset="-78"/>
                <a:cs typeface="Simplified Arabic" pitchFamily="18" charset="-78"/>
              </a:rPr>
              <a:t>: female converts organically to the male. </a:t>
            </a:r>
          </a:p>
          <a:p>
            <a:pPr marL="228600" indent="-228600">
              <a:lnSpc>
                <a:spcPct val="150000"/>
              </a:lnSpc>
            </a:pPr>
            <a:r>
              <a:rPr lang="en-US" sz="2200" dirty="0" smtClean="0">
                <a:effectLst>
                  <a:outerShdw blurRad="38100" dist="38100" dir="2700000" algn="tl">
                    <a:srgbClr val="000000">
                      <a:alpha val="43137"/>
                    </a:srgbClr>
                  </a:outerShdw>
                </a:effectLst>
                <a:latin typeface="Simplified Arabic" pitchFamily="18" charset="-78"/>
                <a:cs typeface="Simplified Arabic" pitchFamily="18" charset="-78"/>
              </a:rPr>
              <a:t>Testosterone</a:t>
            </a:r>
            <a:r>
              <a:rPr lang="en-US" sz="2200" dirty="0" smtClean="0">
                <a:latin typeface="Simplified Arabic" pitchFamily="18" charset="-78"/>
                <a:cs typeface="Simplified Arabic" pitchFamily="18" charset="-78"/>
              </a:rPr>
              <a:t>: turns female frogs to males of the genus Rana Rana)) lead to delayed sexual differentiation of the genus buffo (Bufo) </a:t>
            </a:r>
          </a:p>
          <a:p>
            <a:pPr marL="228600" indent="-228600">
              <a:lnSpc>
                <a:spcPct val="150000"/>
              </a:lnSpc>
            </a:pPr>
            <a:r>
              <a:rPr lang="en-US" sz="2200" dirty="0" smtClean="0">
                <a:latin typeface="Simplified Arabic" pitchFamily="18" charset="-78"/>
                <a:cs typeface="Simplified Arabic" pitchFamily="18" charset="-78"/>
              </a:rPr>
              <a:t>3-Female twins to the fetus converts  to </a:t>
            </a:r>
            <a:r>
              <a:rPr lang="en-US" sz="2200" dirty="0" smtClean="0">
                <a:effectLst>
                  <a:outerShdw blurRad="38100" dist="38100" dir="2700000" algn="tl">
                    <a:srgbClr val="000000">
                      <a:alpha val="43137"/>
                    </a:srgbClr>
                  </a:outerShdw>
                </a:effectLst>
                <a:latin typeface="Simplified Arabic" pitchFamily="18" charset="-78"/>
                <a:cs typeface="Simplified Arabic" pitchFamily="18" charset="-78"/>
              </a:rPr>
              <a:t>Freemartin</a:t>
            </a:r>
            <a:r>
              <a:rPr lang="en-US" sz="2200" dirty="0" smtClean="0">
                <a:latin typeface="Simplified Arabic" pitchFamily="18" charset="-78"/>
                <a:cs typeface="Simplified Arabic" pitchFamily="18" charset="-78"/>
              </a:rPr>
              <a:t> in (cow ) as a result of leaking testosterone from twin to female cross the placenta.  </a:t>
            </a:r>
          </a:p>
          <a:p>
            <a:pPr marL="457200" lvl="0" indent="-457200" algn="just">
              <a:lnSpc>
                <a:spcPct val="150000"/>
              </a:lnSpc>
            </a:pPr>
            <a:r>
              <a:rPr lang="en-US" sz="2200" dirty="0" smtClean="0">
                <a:latin typeface="Simplified Arabic" pitchFamily="18" charset="-78"/>
                <a:cs typeface="Simplified Arabic" pitchFamily="18" charset="-78"/>
              </a:rPr>
              <a:t>and </a:t>
            </a:r>
            <a:r>
              <a:rPr lang="en-US" sz="2200" dirty="0">
                <a:latin typeface="Simplified Arabic" pitchFamily="18" charset="-78"/>
                <a:cs typeface="Simplified Arabic" pitchFamily="18" charset="-78"/>
              </a:rPr>
              <a:t>t</a:t>
            </a:r>
            <a:r>
              <a:rPr lang="en-US" sz="2200" dirty="0" smtClean="0">
                <a:latin typeface="Simplified Arabic" pitchFamily="18" charset="-78"/>
                <a:cs typeface="Simplified Arabic" pitchFamily="18" charset="-78"/>
              </a:rPr>
              <a:t>otal or partial transformation of ripe gonad in birds.</a:t>
            </a:r>
          </a:p>
        </p:txBody>
      </p:sp>
      <p:sp>
        <p:nvSpPr>
          <p:cNvPr id="4" name="TextBox 3"/>
          <p:cNvSpPr txBox="1"/>
          <p:nvPr/>
        </p:nvSpPr>
        <p:spPr>
          <a:xfrm>
            <a:off x="1447800" y="3429000"/>
            <a:ext cx="7315200" cy="600164"/>
          </a:xfrm>
          <a:prstGeom prst="rect">
            <a:avLst/>
          </a:prstGeom>
          <a:noFill/>
        </p:spPr>
        <p:txBody>
          <a:bodyPr wrap="square" rtlCol="0">
            <a:spAutoFit/>
          </a:bodyPr>
          <a:lstStyle/>
          <a:p>
            <a:pPr algn="ctr" rtl="1">
              <a:lnSpc>
                <a:spcPct val="150000"/>
              </a:lnSpc>
            </a:pPr>
            <a:r>
              <a:rPr lang="ar-SA" sz="2000" b="1"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7</a:t>
            </a:r>
            <a:r>
              <a:rPr lang="en-US" sz="2400" b="1" u="sng" dirty="0" smtClean="0">
                <a:solidFill>
                  <a:srgbClr val="0000FF"/>
                </a:solidFill>
                <a:latin typeface="Simplified Arabic" pitchFamily="18" charset="-78"/>
                <a:cs typeface="Simplified Arabic" pitchFamily="18" charset="-78"/>
              </a:rPr>
              <a:t>-</a:t>
            </a:r>
            <a:r>
              <a:rPr lang="ar-SA" sz="2400" b="1" u="sng" dirty="0" smtClean="0">
                <a:solidFill>
                  <a:srgbClr val="0000FF"/>
                </a:solidFill>
                <a:latin typeface="Simplified Arabic" pitchFamily="18" charset="-78"/>
                <a:cs typeface="Simplified Arabic" pitchFamily="18" charset="-78"/>
              </a:rPr>
              <a:t> الأمراض</a:t>
            </a:r>
            <a:r>
              <a:rPr lang="en-US" sz="2400" b="1" u="sng" dirty="0" smtClean="0">
                <a:solidFill>
                  <a:srgbClr val="0000FF"/>
                </a:solidFill>
                <a:latin typeface="Simplified Arabic" pitchFamily="18" charset="-78"/>
                <a:cs typeface="Simplified Arabic" pitchFamily="18" charset="-78"/>
              </a:rPr>
              <a:t>Diseases </a:t>
            </a:r>
            <a:r>
              <a:rPr lang="ar-SA" sz="2400" b="1" u="sng" dirty="0" smtClean="0">
                <a:solidFill>
                  <a:srgbClr val="0000FF"/>
                </a:solidFill>
                <a:latin typeface="Simplified Arabic" pitchFamily="18" charset="-78"/>
                <a:cs typeface="Simplified Arabic" pitchFamily="18" charset="-78"/>
              </a:rPr>
              <a:t> </a:t>
            </a:r>
            <a:endParaRPr lang="en-US" sz="2000" u="sng" dirty="0" smtClean="0">
              <a:solidFill>
                <a:srgbClr val="0000FF"/>
              </a:solidFill>
              <a:latin typeface="Simplified Arabic" pitchFamily="18" charset="-78"/>
              <a:cs typeface="Simplified Arabic" pitchFamily="18" charset="-78"/>
            </a:endParaRPr>
          </a:p>
        </p:txBody>
      </p:sp>
      <p:sp>
        <p:nvSpPr>
          <p:cNvPr id="5" name="TextBox 4"/>
          <p:cNvSpPr txBox="1"/>
          <p:nvPr/>
        </p:nvSpPr>
        <p:spPr>
          <a:xfrm>
            <a:off x="1066800" y="3843278"/>
            <a:ext cx="7924800" cy="2862322"/>
          </a:xfrm>
          <a:prstGeom prst="rect">
            <a:avLst/>
          </a:prstGeom>
          <a:noFill/>
        </p:spPr>
        <p:txBody>
          <a:bodyPr wrap="square" rtlCol="0">
            <a:spAutoFit/>
          </a:bodyPr>
          <a:lstStyle/>
          <a:p>
            <a:pPr lvl="0">
              <a:lnSpc>
                <a:spcPct val="150000"/>
              </a:lnSpc>
            </a:pPr>
            <a:r>
              <a:rPr lang="en-US" sz="2400" b="1" dirty="0" smtClean="0">
                <a:latin typeface="Simplified Arabic" pitchFamily="18" charset="-78"/>
                <a:cs typeface="Simplified Arabic" pitchFamily="18" charset="-78"/>
              </a:rPr>
              <a:t>A-</a:t>
            </a:r>
            <a:r>
              <a:rPr lang="en-US" sz="2400" b="1" dirty="0" smtClean="0">
                <a:effectLst>
                  <a:outerShdw blurRad="38100" dist="38100" dir="2700000" algn="tl">
                    <a:srgbClr val="000000">
                      <a:alpha val="43137"/>
                    </a:srgbClr>
                  </a:outerShdw>
                </a:effectLst>
                <a:latin typeface="Simplified Arabic" pitchFamily="18" charset="-78"/>
                <a:cs typeface="Simplified Arabic" pitchFamily="18" charset="-78"/>
              </a:rPr>
              <a:t>Syphilis</a:t>
            </a:r>
            <a:r>
              <a:rPr lang="en-US" sz="2400" b="1" dirty="0" smtClean="0">
                <a:latin typeface="Simplified Arabic" pitchFamily="18" charset="-78"/>
                <a:cs typeface="Simplified Arabic" pitchFamily="18" charset="-78"/>
              </a:rPr>
              <a:t>: </a:t>
            </a:r>
            <a:r>
              <a:rPr lang="ar-SA" sz="2400" b="1" dirty="0" smtClean="0">
                <a:effectLst>
                  <a:outerShdw blurRad="38100" dist="38100" dir="2700000" algn="tl">
                    <a:srgbClr val="000000">
                      <a:alpha val="43137"/>
                    </a:srgbClr>
                  </a:outerShdw>
                </a:effectLst>
                <a:latin typeface="Simplified Arabic" pitchFamily="18" charset="-78"/>
                <a:cs typeface="Simplified Arabic" pitchFamily="18" charset="-78"/>
              </a:rPr>
              <a:t>الزهري</a:t>
            </a:r>
            <a:r>
              <a:rPr lang="en-US" sz="2400" b="1" dirty="0" smtClean="0">
                <a:effectLst>
                  <a:outerShdw blurRad="38100" dist="38100" dir="2700000" algn="tl">
                    <a:srgbClr val="000000">
                      <a:alpha val="43137"/>
                    </a:srgbClr>
                  </a:outerShdw>
                </a:effectLst>
                <a:latin typeface="Simplified Arabic" pitchFamily="18" charset="-78"/>
                <a:cs typeface="Simplified Arabic" pitchFamily="18" charset="-78"/>
              </a:rPr>
              <a:t> </a:t>
            </a:r>
            <a:r>
              <a:rPr lang="en-US" sz="2400" dirty="0" smtClean="0">
                <a:latin typeface="Simplified Arabic" pitchFamily="18" charset="-78"/>
                <a:cs typeface="Simplified Arabic" pitchFamily="18" charset="-78"/>
              </a:rPr>
              <a:t>Syphilis leads to deafness and mental retardation and cirrhosis of the liver. </a:t>
            </a:r>
            <a:r>
              <a:rPr lang="ar-SA" sz="2400" b="1" dirty="0">
                <a:latin typeface="Simplified Arabic" pitchFamily="18" charset="-78"/>
                <a:cs typeface="Simplified Arabic" pitchFamily="18" charset="-78"/>
              </a:rPr>
              <a:t>يؤدي إلى الصمم والتخلف العقلي وتليف الكبد</a:t>
            </a:r>
            <a:r>
              <a:rPr lang="en-US" sz="2400" b="1" dirty="0">
                <a:latin typeface="Simplified Arabic" pitchFamily="18" charset="-78"/>
                <a:cs typeface="Simplified Arabic" pitchFamily="18" charset="-78"/>
              </a:rPr>
              <a:t>.</a:t>
            </a:r>
            <a:endParaRPr lang="en-US" sz="2400" dirty="0" smtClean="0">
              <a:latin typeface="Simplified Arabic" pitchFamily="18" charset="-78"/>
              <a:cs typeface="Simplified Arabic" pitchFamily="18" charset="-78"/>
            </a:endParaRPr>
          </a:p>
          <a:p>
            <a:pPr>
              <a:lnSpc>
                <a:spcPct val="150000"/>
              </a:lnSpc>
            </a:pPr>
            <a:r>
              <a:rPr lang="en-US" sz="2400" dirty="0" smtClean="0">
                <a:latin typeface="Simplified Arabic" pitchFamily="18" charset="-78"/>
                <a:cs typeface="Simplified Arabic" pitchFamily="18" charset="-78"/>
              </a:rPr>
              <a:t>B- </a:t>
            </a:r>
            <a:r>
              <a:rPr lang="en-US" sz="2400" b="1" dirty="0" smtClean="0">
                <a:effectLst>
                  <a:outerShdw blurRad="38100" dist="38100" dir="2700000" algn="tl">
                    <a:srgbClr val="000000">
                      <a:alpha val="43137"/>
                    </a:srgbClr>
                  </a:outerShdw>
                </a:effectLst>
                <a:latin typeface="Simplified Arabic" pitchFamily="18" charset="-78"/>
                <a:cs typeface="Simplified Arabic" pitchFamily="18" charset="-78"/>
              </a:rPr>
              <a:t>Herpes: </a:t>
            </a:r>
            <a:r>
              <a:rPr lang="ar-SA" sz="2400" b="1" dirty="0" err="1" smtClean="0">
                <a:effectLst>
                  <a:outerShdw blurRad="38100" dist="38100" dir="2700000" algn="tl">
                    <a:srgbClr val="000000">
                      <a:alpha val="43137"/>
                    </a:srgbClr>
                  </a:outerShdw>
                </a:effectLst>
                <a:latin typeface="Simplified Arabic" pitchFamily="18" charset="-78"/>
                <a:cs typeface="Simplified Arabic" pitchFamily="18" charset="-78"/>
              </a:rPr>
              <a:t>الهيربز</a:t>
            </a:r>
            <a:r>
              <a:rPr lang="en-US" sz="2400" dirty="0" smtClean="0">
                <a:latin typeface="Simplified Arabic" pitchFamily="18" charset="-78"/>
                <a:cs typeface="Simplified Arabic" pitchFamily="18" charset="-78"/>
              </a:rPr>
              <a:t> the small eyes, and mental retardation.</a:t>
            </a:r>
            <a:r>
              <a:rPr lang="ar-SA" sz="2400" b="1" dirty="0">
                <a:latin typeface="Simplified Arabic" pitchFamily="18" charset="-78"/>
                <a:cs typeface="Simplified Arabic" pitchFamily="18" charset="-78"/>
              </a:rPr>
              <a:t> يؤدى إلى صغر العينين والتخلف العقلي</a:t>
            </a:r>
            <a:r>
              <a:rPr lang="en-US" sz="2400" b="1" dirty="0" smtClean="0">
                <a:latin typeface="Simplified Arabic" pitchFamily="18" charset="-78"/>
                <a:cs typeface="Simplified Arabic" pitchFamily="18" charset="-78"/>
              </a:rPr>
              <a:t>.</a:t>
            </a:r>
            <a:endParaRPr lang="en-US" sz="2400" b="1" dirty="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3313"/>
                                        </p:tgtEl>
                                        <p:attrNameLst>
                                          <p:attrName>style.visibility</p:attrName>
                                        </p:attrNameLst>
                                      </p:cBhvr>
                                      <p:to>
                                        <p:strVal val="visible"/>
                                      </p:to>
                                    </p:set>
                                    <p:anim calcmode="discrete" valueType="clr">
                                      <p:cBhvr override="childStyle">
                                        <p:cTn id="7" dur="80"/>
                                        <p:tgtEl>
                                          <p:spTgt spid="1331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3313"/>
                                        </p:tgtEl>
                                        <p:attrNameLst>
                                          <p:attrName>fillcolor</p:attrName>
                                        </p:attrNameLst>
                                      </p:cBhvr>
                                      <p:tavLst>
                                        <p:tav tm="0">
                                          <p:val>
                                            <p:clrVal>
                                              <a:schemeClr val="accent2"/>
                                            </p:clrVal>
                                          </p:val>
                                        </p:tav>
                                        <p:tav tm="50000">
                                          <p:val>
                                            <p:clrVal>
                                              <a:schemeClr val="hlink"/>
                                            </p:clrVal>
                                          </p:val>
                                        </p:tav>
                                      </p:tavLst>
                                    </p:anim>
                                    <p:set>
                                      <p:cBhvr>
                                        <p:cTn id="9" dur="80"/>
                                        <p:tgtEl>
                                          <p:spTgt spid="1331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4"/>
                                        </p:tgtEl>
                                        <p:attrNameLst>
                                          <p:attrName>style.visibility</p:attrName>
                                        </p:attrNameLst>
                                      </p:cBhvr>
                                      <p:to>
                                        <p:strVal val="visible"/>
                                      </p:to>
                                    </p:set>
                                    <p:anim calcmode="discrete" valueType="clr">
                                      <p:cBhvr override="childStyle">
                                        <p:cTn id="19"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4"/>
                                        </p:tgtEl>
                                        <p:attrNameLst>
                                          <p:attrName>fillcolor</p:attrName>
                                        </p:attrNameLst>
                                      </p:cBhvr>
                                      <p:tavLst>
                                        <p:tav tm="0">
                                          <p:val>
                                            <p:clrVal>
                                              <a:schemeClr val="accent2"/>
                                            </p:clrVal>
                                          </p:val>
                                        </p:tav>
                                        <p:tav tm="50000">
                                          <p:val>
                                            <p:clrVal>
                                              <a:schemeClr val="hlink"/>
                                            </p:clrVal>
                                          </p:val>
                                        </p:tav>
                                      </p:tavLst>
                                    </p:anim>
                                    <p:set>
                                      <p:cBhvr>
                                        <p:cTn id="21" dur="80"/>
                                        <p:tgtEl>
                                          <p:spTgt spid="4"/>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edge">
                                      <p:cBhvr>
                                        <p:cTn id="2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 grpId="0"/>
      <p:bldP spid="3" grpId="0"/>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52400"/>
            <a:ext cx="7391400" cy="684803"/>
          </a:xfrm>
          <a:prstGeom prst="rect">
            <a:avLst/>
          </a:prstGeom>
          <a:noFill/>
        </p:spPr>
        <p:txBody>
          <a:bodyPr wrap="square" rtlCol="0">
            <a:spAutoFit/>
          </a:bodyPr>
          <a:lstStyle/>
          <a:p>
            <a:pPr algn="just" rtl="1">
              <a:lnSpc>
                <a:spcPct val="150000"/>
              </a:lnSpc>
            </a:pPr>
            <a:r>
              <a:rPr lang="ar-SA" sz="2800" b="1"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rPr>
              <a:t>8- الحرارة </a:t>
            </a:r>
            <a:endParaRPr lang="en-US" sz="2800" u="sng" dirty="0" smtClean="0">
              <a:solidFill>
                <a:srgbClr val="0000FF"/>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3" name="TextBox 2"/>
          <p:cNvSpPr txBox="1"/>
          <p:nvPr/>
        </p:nvSpPr>
        <p:spPr>
          <a:xfrm>
            <a:off x="838200" y="494943"/>
            <a:ext cx="8153400" cy="2400657"/>
          </a:xfrm>
          <a:prstGeom prst="rect">
            <a:avLst/>
          </a:prstGeom>
          <a:noFill/>
        </p:spPr>
        <p:txBody>
          <a:bodyPr wrap="square" rtlCol="0">
            <a:spAutoFit/>
          </a:bodyPr>
          <a:lstStyle/>
          <a:p>
            <a:pPr marL="457200" indent="-457200" rtl="1">
              <a:lnSpc>
                <a:spcPct val="150000"/>
              </a:lnSpc>
              <a:buAutoNum type="arabic1Minus"/>
            </a:pPr>
            <a:r>
              <a:rPr lang="ar-SA" sz="2000" dirty="0" smtClean="0">
                <a:solidFill>
                  <a:srgbClr val="FF0000"/>
                </a:solidFill>
                <a:latin typeface="Times New Roman" pitchFamily="18" charset="0"/>
                <a:cs typeface="Times New Roman" pitchFamily="18" charset="0"/>
              </a:rPr>
              <a:t>زيادة درجة الحرارة </a:t>
            </a:r>
            <a:r>
              <a:rPr lang="ar-SA" sz="2000" dirty="0" smtClean="0">
                <a:latin typeface="Times New Roman" pitchFamily="18" charset="0"/>
                <a:cs typeface="Times New Roman" pitchFamily="18" charset="0"/>
              </a:rPr>
              <a:t>لأجنة قنفذ البحر 30 - 35 مْ يمنع تكون الجاسترولة</a:t>
            </a:r>
          </a:p>
          <a:p>
            <a:pPr marL="457200" indent="-457200" rtl="1">
              <a:lnSpc>
                <a:spcPct val="150000"/>
              </a:lnSpc>
              <a:buAutoNum type="arabic1Minus"/>
            </a:pPr>
            <a:r>
              <a:rPr lang="ar-SA" sz="2000" dirty="0" smtClean="0">
                <a:solidFill>
                  <a:srgbClr val="FF0000"/>
                </a:solidFill>
                <a:latin typeface="Times New Roman" pitchFamily="18" charset="0"/>
                <a:cs typeface="Times New Roman" pitchFamily="18" charset="0"/>
              </a:rPr>
              <a:t>منع الهواء (الأوكسجين)</a:t>
            </a:r>
            <a:r>
              <a:rPr lang="ar-SA" sz="2000" dirty="0" smtClean="0">
                <a:latin typeface="Times New Roman" pitchFamily="18" charset="0"/>
                <a:cs typeface="Times New Roman" pitchFamily="18" charset="0"/>
              </a:rPr>
              <a:t> يؤدي إلى </a:t>
            </a:r>
            <a:r>
              <a:rPr lang="ar-SA" sz="2000" dirty="0" err="1" smtClean="0">
                <a:latin typeface="Times New Roman" pitchFamily="18" charset="0"/>
                <a:cs typeface="Times New Roman" pitchFamily="18" charset="0"/>
              </a:rPr>
              <a:t>الإنغماد</a:t>
            </a:r>
            <a:r>
              <a:rPr lang="ar-SA" sz="2000" dirty="0" smtClean="0">
                <a:latin typeface="Times New Roman" pitchFamily="18" charset="0"/>
                <a:cs typeface="Times New Roman" pitchFamily="18" charset="0"/>
              </a:rPr>
              <a:t> للخارج</a:t>
            </a:r>
            <a:r>
              <a:rPr lang="en-US" sz="2000" dirty="0" smtClean="0">
                <a:latin typeface="Times New Roman" pitchFamily="18" charset="0"/>
                <a:cs typeface="Times New Roman" pitchFamily="18" charset="0"/>
              </a:rPr>
              <a:t>Exogastrolation </a:t>
            </a:r>
            <a:r>
              <a:rPr lang="ar-SA" sz="2000" dirty="0" smtClean="0">
                <a:latin typeface="Times New Roman" pitchFamily="18" charset="0"/>
                <a:cs typeface="Times New Roman" pitchFamily="18" charset="0"/>
              </a:rPr>
              <a:t> في أجنة الضفادع </a:t>
            </a:r>
            <a:r>
              <a:rPr lang="en-US" sz="2000" dirty="0" smtClean="0">
                <a:latin typeface="Times New Roman" pitchFamily="18" charset="0"/>
                <a:cs typeface="Times New Roman" pitchFamily="18" charset="0"/>
              </a:rPr>
              <a:t>Increase the temperature of the Sea Urchin embryos 30-</a:t>
            </a:r>
            <a:r>
              <a:rPr lang="en-US" sz="2000" dirty="0" err="1" smtClean="0">
                <a:latin typeface="Times New Roman" pitchFamily="18" charset="0"/>
                <a:cs typeface="Times New Roman" pitchFamily="18" charset="0"/>
              </a:rPr>
              <a:t>35c</a:t>
            </a:r>
            <a:r>
              <a:rPr lang="en-US" sz="2000" dirty="0" smtClean="0">
                <a:latin typeface="Times New Roman" pitchFamily="18" charset="0"/>
                <a:cs typeface="Times New Roman" pitchFamily="18" charset="0"/>
              </a:rPr>
              <a:t>  prevents formation gastrula. </a:t>
            </a:r>
          </a:p>
          <a:p>
            <a:pPr marL="354013" lvl="0" indent="-354013" rtl="1">
              <a:lnSpc>
                <a:spcPct val="150000"/>
              </a:lnSpc>
            </a:pPr>
            <a:r>
              <a:rPr lang="en-US" sz="2000" dirty="0" smtClean="0">
                <a:latin typeface="Times New Roman" pitchFamily="18" charset="0"/>
                <a:cs typeface="Times New Roman" pitchFamily="18" charset="0"/>
              </a:rPr>
              <a:t>B. Prevention of air (oxygen) leads to o Exogastrolation in frog embryos.</a:t>
            </a:r>
          </a:p>
        </p:txBody>
      </p:sp>
      <p:pic>
        <p:nvPicPr>
          <p:cNvPr id="4" name="Picture 5" descr="C:\DOCUME~1\sa\LOCALS~1\Temp\~LWF00881.jpg"/>
          <p:cNvPicPr>
            <a:picLocks noChangeAspect="1" noChangeArrowheads="1"/>
          </p:cNvPicPr>
          <p:nvPr/>
        </p:nvPicPr>
        <p:blipFill>
          <a:blip r:embed="rId3" r:link="rId4" cstate="print"/>
          <a:srcRect/>
          <a:stretch>
            <a:fillRect/>
          </a:stretch>
        </p:blipFill>
        <p:spPr bwMode="auto">
          <a:xfrm>
            <a:off x="1905000" y="2819400"/>
            <a:ext cx="6248400" cy="2667000"/>
          </a:xfrm>
          <a:prstGeom prst="rect">
            <a:avLst/>
          </a:prstGeom>
          <a:noFill/>
          <a:ln w="9525">
            <a:noFill/>
            <a:miter lim="800000"/>
            <a:headEnd/>
            <a:tailEnd/>
          </a:ln>
        </p:spPr>
      </p:pic>
      <p:sp>
        <p:nvSpPr>
          <p:cNvPr id="11265" name="Rectangle 1"/>
          <p:cNvSpPr>
            <a:spLocks noChangeArrowheads="1"/>
          </p:cNvSpPr>
          <p:nvPr/>
        </p:nvSpPr>
        <p:spPr bwMode="auto">
          <a:xfrm>
            <a:off x="1371600" y="5511969"/>
            <a:ext cx="75438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0000FF"/>
                </a:solidFill>
                <a:effectLst/>
                <a:latin typeface="Simplified Arabic" pitchFamily="18" charset="-78"/>
                <a:ea typeface="Times New Roman" pitchFamily="18" charset="0"/>
                <a:cs typeface="Simplified Arabic" pitchFamily="18" charset="-78"/>
              </a:rPr>
              <a:t>يشير السهم إلى صور جنين ضفدعة، حصل له تبطين للخارج (</a:t>
            </a:r>
            <a:r>
              <a:rPr kumimoji="0" lang="en-US" sz="2000" b="1" i="0" u="none" strike="noStrike" cap="none" normalizeH="0" baseline="0" dirty="0" smtClean="0">
                <a:ln>
                  <a:noFill/>
                </a:ln>
                <a:solidFill>
                  <a:srgbClr val="0000FF"/>
                </a:solidFill>
                <a:effectLst/>
                <a:latin typeface="Simplified Arabic" pitchFamily="18" charset="-78"/>
                <a:ea typeface="Times New Roman" pitchFamily="18" charset="0"/>
                <a:cs typeface="Simplified Arabic" pitchFamily="18" charset="-78"/>
              </a:rPr>
              <a:t>Exogastrolation</a:t>
            </a:r>
            <a:r>
              <a:rPr kumimoji="0" lang="ar-SA" sz="2000" b="1" i="0" u="none" strike="noStrike" cap="none" normalizeH="0" baseline="0" dirty="0" smtClean="0">
                <a:ln>
                  <a:noFill/>
                </a:ln>
                <a:solidFill>
                  <a:srgbClr val="0000FF"/>
                </a:solidFill>
                <a:effectLst/>
                <a:latin typeface="Simplified Arabic" pitchFamily="18" charset="-78"/>
                <a:ea typeface="Times New Roman" pitchFamily="18" charset="0"/>
                <a:cs typeface="Simplified Arabic" pitchFamily="18" charset="-78"/>
              </a:rPr>
              <a:t>) وخروج خلايا القطب الخضري (المحية) للخارج  نتيجة لنقص الأكسجين في البيئة التي تم تنميتها فيها.</a:t>
            </a:r>
            <a:endParaRPr kumimoji="0" lang="ar-SA" sz="2000" b="0" i="0" u="none" strike="noStrike" cap="none" normalizeH="0" baseline="0" dirty="0" smtClean="0">
              <a:ln>
                <a:noFill/>
              </a:ln>
              <a:solidFill>
                <a:srgbClr val="0000FF"/>
              </a:solidFill>
              <a:effectLst/>
              <a:latin typeface="Simplified Arabic" pitchFamily="18" charset="-78"/>
              <a:cs typeface="Simplified Arabic" pitchFamily="18" charset="-78"/>
            </a:endParaRPr>
          </a:p>
        </p:txBody>
      </p:sp>
      <p:cxnSp>
        <p:nvCxnSpPr>
          <p:cNvPr id="6" name="Straight Arrow Connector 5"/>
          <p:cNvCxnSpPr/>
          <p:nvPr/>
        </p:nvCxnSpPr>
        <p:spPr>
          <a:xfrm rot="10800000">
            <a:off x="6629401" y="4876798"/>
            <a:ext cx="1371599" cy="15240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par>
                                <p:cTn id="15" presetID="9"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3000"/>
                                        <p:tgtEl>
                                          <p:spTgt spid="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1265"/>
                                        </p:tgtEl>
                                        <p:attrNameLst>
                                          <p:attrName>style.visibility</p:attrName>
                                        </p:attrNameLst>
                                      </p:cBhvr>
                                      <p:to>
                                        <p:strVal val="visible"/>
                                      </p:to>
                                    </p:set>
                                    <p:animEffect transition="in" filter="dissolve">
                                      <p:cBhvr>
                                        <p:cTn id="20" dur="3000"/>
                                        <p:tgtEl>
                                          <p:spTgt spid="11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126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752600"/>
            <a:ext cx="7391400" cy="2057400"/>
          </a:xfrm>
          <a:prstGeom prst="rect">
            <a:avLst/>
          </a:prstGeom>
          <a:noFill/>
          <a:effectLst>
            <a:glow rad="228600">
              <a:schemeClr val="accent3">
                <a:satMod val="175000"/>
                <a:alpha val="40000"/>
              </a:schemeClr>
            </a:glow>
          </a:effectLst>
        </p:spPr>
        <p:txBody>
          <a:bodyPr wrap="none" lIns="91440" tIns="45720" rIns="91440" bIns="45720">
            <a:prstTxWarp prst="textDoubleWave1">
              <a:avLst/>
            </a:prstTxWarp>
            <a:spAutoFit/>
            <a:scene3d>
              <a:camera prst="obliqueTopLef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SA" sz="5400" b="1" dirty="0" smtClean="0">
                <a:ln/>
                <a:solidFill>
                  <a:schemeClr val="accent3"/>
                </a:solidFill>
                <a:effectLst>
                  <a:glow rad="228600">
                    <a:schemeClr val="accent1">
                      <a:satMod val="175000"/>
                      <a:alpha val="40000"/>
                    </a:schemeClr>
                  </a:glow>
                  <a:innerShdw blurRad="63500" dist="50800" dir="13500000">
                    <a:prstClr val="black">
                      <a:alpha val="50000"/>
                    </a:prstClr>
                  </a:innerShdw>
                </a:effectLst>
              </a:rPr>
              <a:t> </a:t>
            </a:r>
            <a:endParaRPr lang="en-US" sz="5400" b="1" cap="none" spc="0" dirty="0" smtClean="0">
              <a:ln/>
              <a:solidFill>
                <a:schemeClr val="accent3"/>
              </a:solidFill>
              <a:effectLst>
                <a:glow rad="228600">
                  <a:schemeClr val="accent1">
                    <a:satMod val="175000"/>
                    <a:alpha val="40000"/>
                  </a:schemeClr>
                </a:glow>
                <a:innerShdw blurRad="63500" dist="50800" dir="13500000">
                  <a:prstClr val="black">
                    <a:alpha val="50000"/>
                  </a:prstClr>
                </a:innerShdw>
              </a:effectLst>
            </a:endParaRPr>
          </a:p>
          <a:p>
            <a:pPr algn="ctr"/>
            <a:r>
              <a:rPr lang="ar-EG" sz="5400" b="1" cap="none" spc="0" dirty="0" smtClean="0">
                <a:ln/>
                <a:solidFill>
                  <a:schemeClr val="accent3"/>
                </a:solidFill>
                <a:effectLst>
                  <a:glow rad="228600">
                    <a:schemeClr val="accent1">
                      <a:satMod val="175000"/>
                      <a:alpha val="40000"/>
                    </a:schemeClr>
                  </a:glow>
                  <a:innerShdw blurRad="63500" dist="50800" dir="13500000">
                    <a:prstClr val="black">
                      <a:alpha val="50000"/>
                    </a:prstClr>
                  </a:innerShdw>
                </a:effectLst>
              </a:rPr>
              <a:t>شكراً لحسن إستماعكم</a:t>
            </a:r>
            <a:endParaRPr lang="en-US" sz="5400" b="1" cap="none" spc="0" dirty="0">
              <a:ln/>
              <a:solidFill>
                <a:schemeClr val="accent3"/>
              </a:solidFill>
              <a:effectLst>
                <a:glow rad="228600">
                  <a:schemeClr val="accent1">
                    <a:satMod val="175000"/>
                    <a:alpha val="40000"/>
                  </a:schemeClr>
                </a:glow>
                <a:innerShdw blurRad="63500" dist="50800" dir="13500000">
                  <a:prstClr val="black">
                    <a:alpha val="50000"/>
                  </a:prst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fmla="#ppt_w*sin(2.5*pi*$)">
                                          <p:val>
                                            <p:fltVal val="0"/>
                                          </p:val>
                                        </p:tav>
                                        <p:tav tm="100000">
                                          <p:val>
                                            <p:fltVal val="1"/>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981200"/>
            <a:ext cx="8382000" cy="203132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For example, they found in southern Turkey at 1962 on the masterpiece carved from marble to a two-headed twins dating back to 6500 BC.</a:t>
            </a:r>
            <a:endParaRPr lang="en-US" sz="2800" dirty="0">
              <a:latin typeface="Times New Roman" pitchFamily="18" charset="0"/>
              <a:cs typeface="Times New Roman" pitchFamily="18" charset="0"/>
            </a:endParaRPr>
          </a:p>
        </p:txBody>
      </p:sp>
      <p:sp>
        <p:nvSpPr>
          <p:cNvPr id="3" name="TextBox 2"/>
          <p:cNvSpPr txBox="1"/>
          <p:nvPr/>
        </p:nvSpPr>
        <p:spPr>
          <a:xfrm>
            <a:off x="990600" y="304800"/>
            <a:ext cx="8077200" cy="203132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The history of teratology back to the sculpture and drawings that illustrate some kinds of distortions that existed at a certain stage.</a:t>
            </a:r>
            <a:endParaRPr lang="en-US" sz="2800" dirty="0">
              <a:latin typeface="Times New Roman" pitchFamily="18" charset="0"/>
              <a:cs typeface="Times New Roman" pitchFamily="18" charset="0"/>
            </a:endParaRPr>
          </a:p>
        </p:txBody>
      </p:sp>
      <p:sp>
        <p:nvSpPr>
          <p:cNvPr id="4" name="TextBox 3"/>
          <p:cNvSpPr txBox="1"/>
          <p:nvPr/>
        </p:nvSpPr>
        <p:spPr>
          <a:xfrm>
            <a:off x="990600" y="3733800"/>
            <a:ext cx="7924800" cy="3323987"/>
          </a:xfrm>
          <a:prstGeom prst="rect">
            <a:avLst/>
          </a:prstGeom>
          <a:noFill/>
        </p:spPr>
        <p:txBody>
          <a:bodyPr wrap="square" rtlCol="0">
            <a:spAutoFit/>
          </a:bodyPr>
          <a:lstStyle/>
          <a:p>
            <a:pPr algn="just">
              <a:lnSpc>
                <a:spcPct val="150000"/>
              </a:lnSpc>
            </a:pPr>
            <a:r>
              <a:rPr lang="en-US" sz="2800" dirty="0" smtClean="0">
                <a:latin typeface="Times New Roman" pitchFamily="18" charset="0"/>
                <a:cs typeface="Times New Roman" pitchFamily="18" charset="0"/>
              </a:rPr>
              <a:t>Until recently, some people believe that the need for a pregnant woman to certain things during pregnancy (the so-called craving</a:t>
            </a:r>
            <a:r>
              <a:rPr lang="ar-SA" sz="2800" dirty="0" err="1" smtClean="0">
                <a:latin typeface="Times New Roman" pitchFamily="18" charset="0"/>
                <a:cs typeface="Times New Roman" pitchFamily="18" charset="0"/>
              </a:rPr>
              <a:t>التوحم</a:t>
            </a:r>
            <a:r>
              <a:rPr lang="ar-SA"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or even to look at some of the things or animals may lead to the appear on the baby</a:t>
            </a:r>
            <a:r>
              <a:rPr lang="en-US" sz="2400" dirty="0" smtClean="0">
                <a:latin typeface="Times New Roman" pitchFamily="18" charset="0"/>
                <a:cs typeface="Times New Roman" pitchFamily="18" charset="0"/>
              </a:rPr>
              <a:t>.</a:t>
            </a:r>
          </a:p>
        </p:txBody>
      </p:sp>
      <p:sp>
        <p:nvSpPr>
          <p:cNvPr id="5" name="Rectangle 4"/>
          <p:cNvSpPr/>
          <p:nvPr/>
        </p:nvSpPr>
        <p:spPr>
          <a:xfrm>
            <a:off x="2362200" y="0"/>
            <a:ext cx="5157759" cy="584775"/>
          </a:xfrm>
          <a:prstGeom prst="rect">
            <a:avLst/>
          </a:prstGeom>
        </p:spPr>
        <p:txBody>
          <a:bodyPr wrap="none">
            <a:spAutoFit/>
          </a:bodyPr>
          <a:lstStyle/>
          <a:p>
            <a:r>
              <a:rPr lang="en-US" sz="3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 The history of teratology </a:t>
            </a:r>
            <a:endParaRPr lang="en-US" sz="3200" b="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228600"/>
            <a:ext cx="7848600" cy="6555641"/>
          </a:xfrm>
          <a:prstGeom prst="rect">
            <a:avLst/>
          </a:prstGeom>
          <a:noFill/>
        </p:spPr>
        <p:txBody>
          <a:bodyPr wrap="square" rtlCol="0">
            <a:spAutoFit/>
          </a:bodyPr>
          <a:lstStyle/>
          <a:p>
            <a:pPr algn="just">
              <a:lnSpc>
                <a:spcPct val="150000"/>
              </a:lnSpc>
            </a:pPr>
            <a:r>
              <a:rPr lang="en-US" sz="2800" dirty="0" smtClean="0">
                <a:latin typeface="Times New Roman" pitchFamily="18" charset="0"/>
                <a:cs typeface="Times New Roman" pitchFamily="18" charset="0"/>
              </a:rPr>
              <a:t>A courts  was held in 1641, when  a pig was born with one socket eye (</a:t>
            </a:r>
            <a:r>
              <a:rPr lang="en-US" sz="2800" dirty="0" err="1" smtClean="0">
                <a:latin typeface="Times New Roman" pitchFamily="18" charset="0"/>
                <a:cs typeface="Times New Roman" pitchFamily="18" charset="0"/>
              </a:rPr>
              <a:t>Cyclopic</a:t>
            </a:r>
            <a:r>
              <a:rPr lang="en-US" sz="2800" dirty="0" smtClean="0">
                <a:latin typeface="Times New Roman" pitchFamily="18" charset="0"/>
                <a:cs typeface="Times New Roman" pitchFamily="18" charset="0"/>
              </a:rPr>
              <a:t> eye</a:t>
            </a:r>
            <a:r>
              <a:rPr lang="ar-SA" sz="2800" dirty="0" smtClean="0">
                <a:latin typeface="Times New Roman" pitchFamily="18" charset="0"/>
                <a:cs typeface="Times New Roman" pitchFamily="18" charset="0"/>
              </a:rPr>
              <a:t>عين ذات محجر واحد </a:t>
            </a:r>
            <a:r>
              <a:rPr lang="en-US" sz="2800" dirty="0" smtClean="0">
                <a:latin typeface="Times New Roman" pitchFamily="18" charset="0"/>
                <a:cs typeface="Times New Roman" pitchFamily="18" charset="0"/>
              </a:rPr>
              <a:t>) in a farm, calumniated neighbor farm,(George Spencer in New Haven city at Kentucky) unfortunately he had one eye and the other is abnormal, so adjudged on him and the pig with death in April 1642. </a:t>
            </a:r>
          </a:p>
          <a:p>
            <a:pPr algn="just">
              <a:lnSpc>
                <a:spcPct val="150000"/>
              </a:lnSpc>
            </a:pPr>
            <a:r>
              <a:rPr lang="en-US" sz="2800" dirty="0" smtClean="0">
                <a:latin typeface="Times New Roman" pitchFamily="18" charset="0"/>
                <a:cs typeface="Times New Roman" pitchFamily="18" charset="0"/>
              </a:rPr>
              <a:t>As well as in </a:t>
            </a:r>
            <a:r>
              <a:rPr lang="en-US" sz="2800" dirty="0" err="1" smtClean="0">
                <a:latin typeface="Times New Roman" pitchFamily="18" charset="0"/>
                <a:cs typeface="Times New Roman" pitchFamily="18" charset="0"/>
              </a:rPr>
              <a:t>Copnhaegn</a:t>
            </a:r>
            <a:r>
              <a:rPr lang="en-US" sz="2800" dirty="0" smtClean="0">
                <a:latin typeface="Times New Roman" pitchFamily="18" charset="0"/>
                <a:cs typeface="Times New Roman" pitchFamily="18" charset="0"/>
              </a:rPr>
              <a:t> in 1683 executed death adjudge on a woman because she was born a child with small </a:t>
            </a:r>
            <a:r>
              <a:rPr lang="en-US" sz="2800" dirty="0">
                <a:latin typeface="Times New Roman" pitchFamily="18" charset="0"/>
                <a:cs typeface="Times New Roman" pitchFamily="18" charset="0"/>
              </a:rPr>
              <a:t>head (Microcephaly) like a cat </a:t>
            </a:r>
            <a:r>
              <a:rPr lang="en-US" sz="2800" dirty="0" smtClean="0">
                <a:latin typeface="Times New Roman" pitchFamily="18" charset="0"/>
                <a:cs typeface="Times New Roman" pitchFamily="18" charset="0"/>
              </a:rPr>
              <a:t>head.</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76200"/>
            <a:ext cx="7924800" cy="655564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The researcher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Etienne </a:t>
            </a:r>
            <a:r>
              <a:rPr lang="en-US" sz="2800" dirty="0" err="1" smtClean="0">
                <a:effectLst>
                  <a:outerShdw blurRad="38100" dist="38100" dir="2700000" algn="tl">
                    <a:srgbClr val="000000">
                      <a:alpha val="43137"/>
                    </a:srgbClr>
                  </a:outerShdw>
                </a:effectLst>
                <a:latin typeface="Times New Roman" pitchFamily="18" charset="0"/>
                <a:cs typeface="Times New Roman" pitchFamily="18" charset="0"/>
              </a:rPr>
              <a:t>Geoffroy</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 de Saint </a:t>
            </a:r>
            <a:r>
              <a:rPr lang="en-US" sz="2800" dirty="0" err="1" smtClean="0">
                <a:effectLst>
                  <a:outerShdw blurRad="38100" dist="38100" dir="2700000" algn="tl">
                    <a:srgbClr val="000000">
                      <a:alpha val="43137"/>
                    </a:srgbClr>
                  </a:outerShdw>
                </a:effectLst>
                <a:latin typeface="Times New Roman" pitchFamily="18" charset="0"/>
                <a:cs typeface="Times New Roman" pitchFamily="18" charset="0"/>
              </a:rPr>
              <a:t>Hilaire</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 1772-1844 </a:t>
            </a:r>
            <a:r>
              <a:rPr lang="en-US" sz="2800" dirty="0" smtClean="0">
                <a:latin typeface="Times New Roman" pitchFamily="18" charset="0"/>
                <a:cs typeface="Times New Roman" pitchFamily="18" charset="0"/>
              </a:rPr>
              <a:t>made several experiments on embryos of chicken eggs, and aspires to return them to their ancestors in the evolutionary tree, so that the  chicken eggs will hatch and gives reptiles embryos by exposing embryos to several environmental factors such as breathing, temperature, and change in membrane embryonic, he did not succeed in reaching what he thought, but open the door to experiments to create embryonic malformations later.</a:t>
            </a:r>
            <a:endParaRPr lang="en-US" sz="28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838200"/>
            <a:ext cx="7924800" cy="461664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err="1" smtClean="0">
                <a:effectLst>
                  <a:outerShdw blurRad="38100" dist="38100" dir="2700000" algn="tl">
                    <a:srgbClr val="000000">
                      <a:alpha val="43137"/>
                    </a:srgbClr>
                  </a:outerShdw>
                </a:effectLst>
                <a:latin typeface="Times New Roman" pitchFamily="18" charset="0"/>
                <a:cs typeface="Times New Roman" pitchFamily="18" charset="0"/>
              </a:rPr>
              <a:t>Dareste</a:t>
            </a:r>
            <a:r>
              <a:rPr lang="en-US" sz="2800" dirty="0">
                <a:effectLst>
                  <a:outerShdw blurRad="38100" dist="38100" dir="2700000" algn="tl">
                    <a:srgbClr val="000000">
                      <a:alpha val="43137"/>
                    </a:srgbClr>
                  </a:outerShdw>
                </a:effectLst>
                <a:latin typeface="Times New Roman" pitchFamily="18" charset="0"/>
                <a:cs typeface="Times New Roman" pitchFamily="18" charset="0"/>
              </a:rPr>
              <a:t>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in 1891 </a:t>
            </a:r>
            <a:r>
              <a:rPr lang="en-US" sz="2800" dirty="0" smtClean="0">
                <a:latin typeface="Times New Roman" pitchFamily="18" charset="0"/>
                <a:cs typeface="Times New Roman" pitchFamily="18" charset="0"/>
              </a:rPr>
              <a:t>think that there are several environmental factors can lead to deformity itself; because they stop or interfere </a:t>
            </a:r>
            <a:r>
              <a:rPr lang="en-US" sz="2800" dirty="0">
                <a:latin typeface="Times New Roman" pitchFamily="18" charset="0"/>
                <a:cs typeface="Times New Roman" pitchFamily="18" charset="0"/>
              </a:rPr>
              <a:t> during </a:t>
            </a:r>
            <a:r>
              <a:rPr lang="en-US" sz="2800" dirty="0" smtClean="0">
                <a:latin typeface="Times New Roman" pitchFamily="18" charset="0"/>
                <a:cs typeface="Times New Roman" pitchFamily="18" charset="0"/>
              </a:rPr>
              <a:t> a </a:t>
            </a:r>
            <a:r>
              <a:rPr lang="en-US" sz="2800" dirty="0">
                <a:latin typeface="Times New Roman" pitchFamily="18" charset="0"/>
                <a:cs typeface="Times New Roman" pitchFamily="18" charset="0"/>
              </a:rPr>
              <a:t>certain stage </a:t>
            </a:r>
            <a:r>
              <a:rPr lang="en-US" sz="2800" dirty="0" smtClean="0">
                <a:latin typeface="Times New Roman" pitchFamily="18" charset="0"/>
                <a:cs typeface="Times New Roman" pitchFamily="18" charset="0"/>
              </a:rPr>
              <a:t> of embryonic development which lead to deformity, he was tested magnetic, electric and heat field and some chemicals on the eggs, causing some distortions, but no one pay attention to his experiments.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304800"/>
            <a:ext cx="8153400" cy="7294305"/>
          </a:xfrm>
          <a:prstGeom prst="rect">
            <a:avLst/>
          </a:prstGeom>
          <a:noFill/>
        </p:spPr>
        <p:txBody>
          <a:bodyPr wrap="square" rtlCol="0">
            <a:spAutoFit/>
          </a:bodyPr>
          <a:lstStyle/>
          <a:p>
            <a:pPr algn="just">
              <a:lnSpc>
                <a:spcPct val="200000"/>
              </a:lnSpc>
            </a:pPr>
            <a:r>
              <a:rPr lang="en-US" sz="2600" dirty="0" smtClean="0">
                <a:latin typeface="Times New Roman" pitchFamily="18" charset="0"/>
                <a:cs typeface="Times New Roman" pitchFamily="18" charset="0"/>
              </a:rPr>
              <a:t>In </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1931, </a:t>
            </a:r>
            <a:r>
              <a:rPr lang="en-US" sz="2600" dirty="0" err="1" smtClean="0">
                <a:effectLst>
                  <a:outerShdw blurRad="38100" dist="38100" dir="2700000" algn="tl">
                    <a:srgbClr val="000000">
                      <a:alpha val="43137"/>
                    </a:srgbClr>
                  </a:outerShdw>
                </a:effectLst>
                <a:latin typeface="Times New Roman" pitchFamily="18" charset="0"/>
                <a:cs typeface="Times New Roman" pitchFamily="18" charset="0"/>
              </a:rPr>
              <a:t>Stockared</a:t>
            </a:r>
            <a:r>
              <a:rPr lang="en-US" sz="26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600" dirty="0" smtClean="0">
                <a:latin typeface="Times New Roman" pitchFamily="18" charset="0"/>
                <a:cs typeface="Times New Roman" pitchFamily="18" charset="0"/>
              </a:rPr>
              <a:t>completed experiments of </a:t>
            </a:r>
            <a:r>
              <a:rPr lang="en-US" sz="2600" dirty="0" err="1" smtClean="0">
                <a:latin typeface="Times New Roman" pitchFamily="18" charset="0"/>
                <a:cs typeface="Times New Roman" pitchFamily="18" charset="0"/>
              </a:rPr>
              <a:t>Dareste</a:t>
            </a:r>
            <a:r>
              <a:rPr lang="en-US" sz="2600" dirty="0" smtClean="0">
                <a:latin typeface="Times New Roman" pitchFamily="18" charset="0"/>
                <a:cs typeface="Times New Roman" pitchFamily="18" charset="0"/>
              </a:rPr>
              <a:t> and tested on a number of different embryos types (from the reptile, bird, fish and amphibians), and showed that fetal exposure to any distorted factor during a certain stage of embryonic growth, deformity was happens.</a:t>
            </a:r>
          </a:p>
          <a:p>
            <a:pPr algn="just">
              <a:lnSpc>
                <a:spcPct val="200000"/>
              </a:lnSpc>
            </a:pPr>
            <a:r>
              <a:rPr lang="en-US" sz="2600" dirty="0" smtClean="0">
                <a:latin typeface="Times New Roman" pitchFamily="18" charset="0"/>
                <a:cs typeface="Times New Roman" pitchFamily="18" charset="0"/>
              </a:rPr>
              <a:t> However, he was still believed that human embryo is not affected by these factors; because it is surrounded by embryonic membranes and placenta which are protect embryos from external factors distorted.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304800"/>
            <a:ext cx="8001000" cy="6124754"/>
          </a:xfrm>
          <a:prstGeom prst="rect">
            <a:avLst/>
          </a:prstGeom>
          <a:noFill/>
        </p:spPr>
        <p:txBody>
          <a:bodyPr wrap="square" rtlCol="0">
            <a:spAutoFit/>
          </a:bodyPr>
          <a:lstStyle/>
          <a:p>
            <a:pPr algn="just">
              <a:lnSpc>
                <a:spcPct val="200000"/>
              </a:lnSpc>
            </a:pP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ALso</a:t>
            </a:r>
            <a:r>
              <a:rPr lang="en-US" sz="2800" dirty="0" smtClean="0">
                <a:latin typeface="Times New Roman" pitchFamily="18" charset="0"/>
                <a:cs typeface="Times New Roman" pitchFamily="18" charset="0"/>
              </a:rPr>
              <a:t> in  </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1935 , Hale </a:t>
            </a:r>
            <a:r>
              <a:rPr lang="en-US" sz="2800" dirty="0" smtClean="0">
                <a:latin typeface="Times New Roman" pitchFamily="18" charset="0"/>
                <a:cs typeface="Times New Roman" pitchFamily="18" charset="0"/>
              </a:rPr>
              <a:t>published report, indicates that a lack of vitamin A in the diet of pregnant pigs leads to the birth of embryos with the moth roof defect </a:t>
            </a:r>
            <a:r>
              <a:rPr lang="en-US" sz="2800" dirty="0">
                <a:latin typeface="Times New Roman" pitchFamily="18" charset="0"/>
                <a:cs typeface="Times New Roman" pitchFamily="18" charset="0"/>
              </a:rPr>
              <a:t>C</a:t>
            </a:r>
            <a:r>
              <a:rPr lang="en-US" sz="2800" dirty="0" smtClean="0">
                <a:latin typeface="Times New Roman" pitchFamily="18" charset="0"/>
                <a:cs typeface="Times New Roman" pitchFamily="18" charset="0"/>
              </a:rPr>
              <a:t>left palate (</a:t>
            </a:r>
            <a:r>
              <a:rPr lang="ar-SA" sz="2800" dirty="0" smtClean="0">
                <a:latin typeface="Times New Roman" pitchFamily="18" charset="0"/>
                <a:cs typeface="Times New Roman" pitchFamily="18" charset="0"/>
              </a:rPr>
              <a:t>انشقاق سقف الحلق </a:t>
            </a:r>
            <a:r>
              <a:rPr lang="en-US" sz="2800" dirty="0" smtClean="0">
                <a:latin typeface="Times New Roman" pitchFamily="18" charset="0"/>
                <a:cs typeface="Times New Roman" pitchFamily="18" charset="0"/>
              </a:rPr>
              <a:t>). </a:t>
            </a:r>
            <a:endParaRPr lang="ar-SA" sz="2800" dirty="0" smtClean="0">
              <a:latin typeface="Times New Roman" pitchFamily="18" charset="0"/>
              <a:cs typeface="Times New Roman" pitchFamily="18" charset="0"/>
            </a:endParaRPr>
          </a:p>
          <a:p>
            <a:pPr algn="just">
              <a:lnSpc>
                <a:spcPct val="200000"/>
              </a:lnSpc>
            </a:pPr>
            <a:r>
              <a:rPr lang="en-US" sz="2800" dirty="0" smtClean="0">
                <a:latin typeface="Times New Roman" pitchFamily="18" charset="0"/>
                <a:cs typeface="Times New Roman" pitchFamily="18" charset="0"/>
              </a:rPr>
              <a:t>Also </a:t>
            </a:r>
            <a:r>
              <a:rPr lang="en-US" sz="2800" dirty="0" err="1" smtClean="0">
                <a:effectLst>
                  <a:outerShdw blurRad="38100" dist="38100" dir="2700000" algn="tl">
                    <a:srgbClr val="000000">
                      <a:alpha val="43137"/>
                    </a:srgbClr>
                  </a:outerShdw>
                </a:effectLst>
                <a:latin typeface="Times New Roman" pitchFamily="18" charset="0"/>
                <a:cs typeface="Times New Roman" pitchFamily="18" charset="0"/>
              </a:rPr>
              <a:t>Warkany</a:t>
            </a:r>
            <a:r>
              <a:rPr lang="en-US" sz="2800" dirty="0" smtClean="0">
                <a:effectLst>
                  <a:outerShdw blurRad="38100" dist="38100" dir="2700000" algn="tl">
                    <a:srgbClr val="000000">
                      <a:alpha val="43137"/>
                    </a:srgbClr>
                  </a:outerShdw>
                </a:effectLst>
                <a:latin typeface="Times New Roman" pitchFamily="18" charset="0"/>
                <a:cs typeface="Times New Roman" pitchFamily="18" charset="0"/>
              </a:rPr>
              <a:t> in 1940 </a:t>
            </a:r>
            <a:r>
              <a:rPr lang="en-US" sz="2800" dirty="0" smtClean="0">
                <a:latin typeface="Times New Roman" pitchFamily="18" charset="0"/>
                <a:cs typeface="Times New Roman" pitchFamily="18" charset="0"/>
              </a:rPr>
              <a:t>noted that the lack of mineral elements in nutrition or exposure to chemicals lead to the birth of rat embryos with malformations.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3659</TotalTime>
  <Words>1521</Words>
  <Application>Microsoft Office PowerPoint</Application>
  <PresentationFormat>عرض على الشاشة (3:4)‏</PresentationFormat>
  <Paragraphs>148</Paragraphs>
  <Slides>37</Slides>
  <Notes>26</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37</vt:i4>
      </vt:variant>
    </vt:vector>
  </HeadingPairs>
  <TitlesOfParts>
    <vt:vector size="46" baseType="lpstr">
      <vt:lpstr>Arial</vt:lpstr>
      <vt:lpstr>Calibri</vt:lpstr>
      <vt:lpstr>Gill Sans MT</vt:lpstr>
      <vt:lpstr>Majalla UI</vt:lpstr>
      <vt:lpstr>Simplified Arabic</vt:lpstr>
      <vt:lpstr>Times New Roman</vt:lpstr>
      <vt:lpstr>Verdana</vt:lpstr>
      <vt:lpstr>Wingdings 2</vt:lpstr>
      <vt:lpstr>Solstice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Ibrahim Barakat</dc:creator>
  <cp:lastModifiedBy>NM</cp:lastModifiedBy>
  <cp:revision>322</cp:revision>
  <dcterms:created xsi:type="dcterms:W3CDTF">2006-08-16T00:00:00Z</dcterms:created>
  <dcterms:modified xsi:type="dcterms:W3CDTF">2017-11-10T17:12:12Z</dcterms:modified>
</cp:coreProperties>
</file>