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4"/>
  </p:notesMasterIdLst>
  <p:sldIdLst>
    <p:sldId id="256" r:id="rId2"/>
    <p:sldId id="276" r:id="rId3"/>
    <p:sldId id="277" r:id="rId4"/>
    <p:sldId id="278" r:id="rId5"/>
    <p:sldId id="279" r:id="rId6"/>
    <p:sldId id="257" r:id="rId7"/>
    <p:sldId id="264" r:id="rId8"/>
    <p:sldId id="280" r:id="rId9"/>
    <p:sldId id="281" r:id="rId10"/>
    <p:sldId id="265" r:id="rId11"/>
    <p:sldId id="272" r:id="rId12"/>
    <p:sldId id="274" r:id="rId13"/>
    <p:sldId id="282" r:id="rId14"/>
    <p:sldId id="266" r:id="rId15"/>
    <p:sldId id="271" r:id="rId16"/>
    <p:sldId id="283" r:id="rId17"/>
    <p:sldId id="267" r:id="rId18"/>
    <p:sldId id="268" r:id="rId19"/>
    <p:sldId id="269" r:id="rId20"/>
    <p:sldId id="273" r:id="rId21"/>
    <p:sldId id="270" r:id="rId22"/>
    <p:sldId id="275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351B2BF-24ED-4BE2-AD87-F09C1E30380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3872827-DD19-43E8-BA06-227A929714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369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2827-DD19-43E8-BA06-227A929714AA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555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957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254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07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961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41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18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437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28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406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73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612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DCEF3-A89D-41CC-AF6E-5E18ACF8EDE0}" type="datetimeFigureOut">
              <a:rPr lang="ar-SA" smtClean="0"/>
              <a:t>11/02/39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6C17-1050-4946-A7C0-82A5E21FD8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494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VgAuZ6dBOfs" TargetMode="Externa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VgAuZ6dBOfs" TargetMode="External"/><Relationship Id="rId4" Type="http://schemas.openxmlformats.org/officeDocument/2006/relationships/hyperlink" Target="http://www.youtube.com/watch?v=Jj_37cDsO7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Western Blot</a:t>
            </a:r>
            <a:br>
              <a:rPr lang="en-US" sz="4800" b="1" dirty="0">
                <a:latin typeface="+mn-lt"/>
              </a:rPr>
            </a:br>
            <a:endParaRPr lang="ar-SA" sz="4800" b="1" dirty="0">
              <a:latin typeface="+mn-lt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37520" y="4509120"/>
            <a:ext cx="3068960" cy="547042"/>
          </a:xfrm>
        </p:spPr>
        <p:txBody>
          <a:bodyPr>
            <a:normAutofit/>
          </a:bodyPr>
          <a:lstStyle/>
          <a:p>
            <a:r>
              <a:rPr lang="en-US" sz="2000" b="1" dirty="0"/>
              <a:t>BCH 462[practical]</a:t>
            </a:r>
            <a:endParaRPr lang="ar-SA" sz="20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494764" y="376516"/>
            <a:ext cx="8002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Lab# 5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88975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1619672" y="444231"/>
            <a:ext cx="613308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6"/>
                </a:solidFill>
              </a:rPr>
              <a:t>Steps of detection of specific protein using Western bolt</a:t>
            </a:r>
            <a:endParaRPr lang="ar-SA" sz="2000" b="1" dirty="0">
              <a:solidFill>
                <a:schemeClr val="accent6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7504" y="1237402"/>
            <a:ext cx="82089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</a:rPr>
              <a:t>1.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A protein sample is subjected to polyacrylamide gel electrophoresis. </a:t>
            </a:r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731" y="2163265"/>
            <a:ext cx="2042341" cy="15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ثلث متساوي الساقين 4"/>
          <p:cNvSpPr/>
          <p:nvPr/>
        </p:nvSpPr>
        <p:spPr>
          <a:xfrm>
            <a:off x="2097672" y="3189826"/>
            <a:ext cx="241306" cy="19341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2762765" y="3104143"/>
            <a:ext cx="241306" cy="19341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ثلث متساوي الساقين 6"/>
          <p:cNvSpPr/>
          <p:nvPr/>
        </p:nvSpPr>
        <p:spPr>
          <a:xfrm>
            <a:off x="2213626" y="2540723"/>
            <a:ext cx="217175" cy="213601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ثلث متساوي الساقين 7"/>
          <p:cNvSpPr/>
          <p:nvPr/>
        </p:nvSpPr>
        <p:spPr>
          <a:xfrm>
            <a:off x="2521459" y="2773992"/>
            <a:ext cx="241306" cy="19341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2972507" y="3160047"/>
            <a:ext cx="241306" cy="193417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2242456" y="2965595"/>
            <a:ext cx="193044" cy="221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2825995" y="2810403"/>
            <a:ext cx="193044" cy="221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2718768" y="2528641"/>
            <a:ext cx="193044" cy="221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3039378" y="2511553"/>
            <a:ext cx="107563" cy="211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2542066" y="3209697"/>
            <a:ext cx="107563" cy="211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1932834" y="3084131"/>
            <a:ext cx="107563" cy="211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2027146" y="2542933"/>
            <a:ext cx="107563" cy="21139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2762765" y="3054352"/>
            <a:ext cx="482611" cy="415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ربع نص 17"/>
          <p:cNvSpPr txBox="1"/>
          <p:nvPr/>
        </p:nvSpPr>
        <p:spPr>
          <a:xfrm>
            <a:off x="1723787" y="3853371"/>
            <a:ext cx="167622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u="sng" dirty="0"/>
              <a:t>Protein</a:t>
            </a:r>
            <a:r>
              <a:rPr lang="en-US" b="1" dirty="0"/>
              <a:t> sample </a:t>
            </a:r>
            <a:endParaRPr lang="ar-SA" b="1" dirty="0"/>
          </a:p>
        </p:txBody>
      </p:sp>
      <p:cxnSp>
        <p:nvCxnSpPr>
          <p:cNvPr id="19" name="رابط كسهم مستقيم 18"/>
          <p:cNvCxnSpPr/>
          <p:nvPr/>
        </p:nvCxnSpPr>
        <p:spPr>
          <a:xfrm>
            <a:off x="3898758" y="2920927"/>
            <a:ext cx="108012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9"/>
          <a:stretch/>
        </p:blipFill>
        <p:spPr bwMode="auto">
          <a:xfrm>
            <a:off x="5378182" y="1944018"/>
            <a:ext cx="1430717" cy="179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مربع نص 20"/>
          <p:cNvSpPr txBox="1"/>
          <p:nvPr/>
        </p:nvSpPr>
        <p:spPr>
          <a:xfrm>
            <a:off x="5497529" y="3853371"/>
            <a:ext cx="112319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/>
              <a:t>SDS-PAGE</a:t>
            </a:r>
            <a:endParaRPr lang="ar-SA" b="1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310444" y="4869160"/>
            <a:ext cx="7498207" cy="150810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000" b="1" dirty="0"/>
              <a:t>To confirm the separation of the sample use:</a:t>
            </a:r>
          </a:p>
          <a:p>
            <a:pPr algn="l" rtl="0"/>
            <a:r>
              <a:rPr lang="en-US" dirty="0"/>
              <a:t>1-Replica of the gel and stain it as usual [with </a:t>
            </a:r>
            <a:r>
              <a:rPr lang="en-GB" dirty="0" err="1">
                <a:latin typeface="Calibri" pitchFamily="34" charset="0"/>
              </a:rPr>
              <a:t>Coomassie</a:t>
            </a:r>
            <a:r>
              <a:rPr lang="en-GB" dirty="0">
                <a:latin typeface="Calibri" pitchFamily="34" charset="0"/>
              </a:rPr>
              <a:t> brilliant blue R-250]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2-prestained marker.</a:t>
            </a:r>
          </a:p>
          <a:p>
            <a:pPr algn="l" rtl="0"/>
            <a:r>
              <a:rPr lang="en-US" dirty="0"/>
              <a:t>3-Ponceau S.</a:t>
            </a:r>
          </a:p>
          <a:p>
            <a:pPr algn="l" rtl="0"/>
            <a:r>
              <a:rPr lang="en-US" dirty="0"/>
              <a:t> 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827584" y="1772816"/>
            <a:ext cx="6768752" cy="26642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1346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1" t="32582" r="38823" b="21447"/>
          <a:stretch/>
        </p:blipFill>
        <p:spPr bwMode="auto">
          <a:xfrm>
            <a:off x="3059832" y="348591"/>
            <a:ext cx="2347824" cy="35830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0" y="443711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Figure: Protein Ladder is a mixture of nine (9) blue-, orange- and green-stained proteins (10 to 250kDa) for use as size standards in protein electrophoresis (SDS-PAGE) and Western blotting.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282757" y="4067389"/>
            <a:ext cx="193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prestained</a:t>
            </a:r>
            <a:r>
              <a:rPr lang="en-US" b="1" dirty="0">
                <a:solidFill>
                  <a:schemeClr val="accent6"/>
                </a:solidFill>
              </a:rPr>
              <a:t> marker</a:t>
            </a:r>
            <a:endParaRPr lang="ar-SA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8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8" t="24180" r="29722" b="17213"/>
          <a:stretch/>
        </p:blipFill>
        <p:spPr bwMode="auto">
          <a:xfrm>
            <a:off x="1835696" y="188640"/>
            <a:ext cx="5381470" cy="428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602440" y="5013176"/>
            <a:ext cx="1939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Prestained</a:t>
            </a:r>
            <a:r>
              <a:rPr lang="en-US" b="1" dirty="0">
                <a:solidFill>
                  <a:schemeClr val="accent6"/>
                </a:solidFill>
              </a:rPr>
              <a:t> marker</a:t>
            </a:r>
            <a:endParaRPr lang="ar-SA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6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AB3A8C9-450D-41BC-84A7-C5BE7F04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7678807-E73A-4945-9D8B-96DB984B0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191" r="5113"/>
          <a:stretch/>
        </p:blipFill>
        <p:spPr>
          <a:xfrm>
            <a:off x="5364088" y="1398577"/>
            <a:ext cx="2795061" cy="217159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2067C24-6DDF-4D8D-8B28-ED1A6CF21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97486"/>
            <a:ext cx="3105771" cy="242493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42AD867F-B1A9-4740-BDED-40C8314D97AC}"/>
              </a:ext>
            </a:extLst>
          </p:cNvPr>
          <p:cNvSpPr txBox="1"/>
          <p:nvPr/>
        </p:nvSpPr>
        <p:spPr>
          <a:xfrm>
            <a:off x="179512" y="4077072"/>
            <a:ext cx="8797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b="1" dirty="0">
                <a:solidFill>
                  <a:schemeClr val="accent6"/>
                </a:solidFill>
              </a:rPr>
              <a:t>2nd Phase: </a:t>
            </a:r>
            <a:r>
              <a:rPr lang="en-US" sz="4000" b="1" dirty="0"/>
              <a:t>Electroblotting.   </a:t>
            </a:r>
          </a:p>
        </p:txBody>
      </p:sp>
    </p:spTree>
    <p:extLst>
      <p:ext uri="{BB962C8B-B14F-4D97-AF65-F5344CB8AC3E}">
        <p14:creationId xmlns:p14="http://schemas.microsoft.com/office/powerpoint/2010/main" val="1687706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87016" y="28164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dirty="0"/>
          </a:p>
          <a:p>
            <a:pPr algn="l" rtl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2. </a:t>
            </a:r>
            <a:r>
              <a:rPr lang="en-US" dirty="0"/>
              <a:t>After that the gel is placed over a sheet of nitrocellulose , the protein in the gel is </a:t>
            </a:r>
            <a:r>
              <a:rPr lang="en-US" dirty="0" err="1"/>
              <a:t>electrophoretically</a:t>
            </a:r>
            <a:r>
              <a:rPr lang="en-US" dirty="0"/>
              <a:t> transferred to the nitrocellulose. “transfer step </a:t>
            </a:r>
            <a:r>
              <a:rPr lang="en-US" b="1" dirty="0"/>
              <a:t>[</a:t>
            </a:r>
            <a:r>
              <a:rPr lang="en-US" b="1" dirty="0" err="1"/>
              <a:t>Electroblotting</a:t>
            </a:r>
            <a:r>
              <a:rPr lang="en-US" b="1" dirty="0"/>
              <a:t>]</a:t>
            </a:r>
            <a:r>
              <a:rPr lang="en-US" dirty="0"/>
              <a:t>”</a:t>
            </a:r>
            <a:endParaRPr lang="ar-SA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6"/>
          <a:stretch/>
        </p:blipFill>
        <p:spPr bwMode="auto">
          <a:xfrm>
            <a:off x="1875561" y="2132856"/>
            <a:ext cx="213330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01" y="2091067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رابط كسهم مستقيم 4"/>
          <p:cNvCxnSpPr/>
          <p:nvPr/>
        </p:nvCxnSpPr>
        <p:spPr>
          <a:xfrm>
            <a:off x="4467849" y="2581604"/>
            <a:ext cx="108012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ربع نص 5"/>
          <p:cNvSpPr txBox="1"/>
          <p:nvPr/>
        </p:nvSpPr>
        <p:spPr>
          <a:xfrm>
            <a:off x="5259937" y="3140968"/>
            <a:ext cx="21201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400" dirty="0"/>
              <a:t>Membrane</a:t>
            </a:r>
          </a:p>
          <a:p>
            <a:pPr algn="ctr" rtl="0"/>
            <a:r>
              <a:rPr lang="en-US" sz="1400" dirty="0"/>
              <a:t>[with transferred proteins]</a:t>
            </a:r>
            <a:endParaRPr lang="ar-SA" sz="14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55576" y="4797152"/>
            <a:ext cx="2483820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/>
              <a:t>Transfer can be done by:</a:t>
            </a:r>
          </a:p>
          <a:p>
            <a:pPr algn="l" rtl="0"/>
            <a:r>
              <a:rPr lang="en-US" dirty="0"/>
              <a:t>1- wet method.</a:t>
            </a:r>
          </a:p>
          <a:p>
            <a:pPr algn="l" rtl="0"/>
            <a:r>
              <a:rPr lang="en-US" dirty="0"/>
              <a:t>2-semi-wet method.</a:t>
            </a:r>
          </a:p>
          <a:p>
            <a:pPr algn="l" rtl="0"/>
            <a:endParaRPr lang="en-US" dirty="0"/>
          </a:p>
          <a:p>
            <a:pPr algn="l" rtl="0"/>
            <a:endParaRPr lang="ar-SA" dirty="0"/>
          </a:p>
        </p:txBody>
      </p:sp>
      <p:pic>
        <p:nvPicPr>
          <p:cNvPr id="10" name="صورة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191" r="5113"/>
          <a:stretch/>
        </p:blipFill>
        <p:spPr>
          <a:xfrm>
            <a:off x="6136760" y="5157192"/>
            <a:ext cx="1639742" cy="1273982"/>
          </a:xfrm>
          <a:prstGeom prst="rect">
            <a:avLst/>
          </a:prstGeom>
        </p:spPr>
      </p:pic>
      <p:pic>
        <p:nvPicPr>
          <p:cNvPr id="11" name="صورة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49" y="5142993"/>
            <a:ext cx="1822022" cy="1422607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795772" y="1844824"/>
            <a:ext cx="7552456" cy="197447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126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4365104"/>
            <a:ext cx="91440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Because the samples in the gel are [–</a:t>
            </a:r>
            <a:r>
              <a:rPr lang="en-US" dirty="0" err="1"/>
              <a:t>ev</a:t>
            </a:r>
            <a:r>
              <a:rPr lang="en-US" dirty="0"/>
              <a:t>] charged , the applied electric current will facilitate their transferring to nitrocellulose membrane, the samples will move toward the Anode[+]. </a:t>
            </a:r>
          </a:p>
          <a:p>
            <a:pPr algn="ctr" rtl="0"/>
            <a:endParaRPr lang="en-US" dirty="0"/>
          </a:p>
          <a:p>
            <a:pPr algn="ctr" rtl="0"/>
            <a:r>
              <a:rPr lang="en-US" dirty="0"/>
              <a:t>Also the capillary action has its effect in the movement of the samples from the gel to the nitrocellulose membrane. </a:t>
            </a:r>
          </a:p>
          <a:p>
            <a:pPr algn="ctr" rtl="0"/>
            <a:endParaRPr lang="en-US" dirty="0"/>
          </a:p>
          <a:p>
            <a:pPr algn="l" rtl="0"/>
            <a:r>
              <a:rPr lang="en-US" dirty="0"/>
              <a:t>Note that: [the filter papers, gel and nitrocellulose membrane will soaked in  transfer buffer].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56" y="404664"/>
            <a:ext cx="7656685" cy="3054474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0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291C009-B782-4742-A817-077880931EF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C00C1AF4-BE1B-4AE4-B486-BF2F6EC422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88" t="36000" r="36613" b="20600"/>
          <a:stretch/>
        </p:blipFill>
        <p:spPr>
          <a:xfrm>
            <a:off x="1475656" y="692696"/>
            <a:ext cx="6282804" cy="358366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661651FD-53AF-4DF7-A8E5-FABA693333D6}"/>
              </a:ext>
            </a:extLst>
          </p:cNvPr>
          <p:cNvSpPr txBox="1"/>
          <p:nvPr/>
        </p:nvSpPr>
        <p:spPr>
          <a:xfrm>
            <a:off x="0" y="4581129"/>
            <a:ext cx="9252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000" b="1" dirty="0">
                <a:solidFill>
                  <a:schemeClr val="accent6"/>
                </a:solidFill>
              </a:rPr>
              <a:t>3rd Phase: </a:t>
            </a:r>
            <a:r>
              <a:rPr lang="en-US" sz="4000" b="1" dirty="0"/>
              <a:t>Marking target protein to visualize.   </a:t>
            </a:r>
          </a:p>
        </p:txBody>
      </p:sp>
    </p:spTree>
    <p:extLst>
      <p:ext uri="{BB962C8B-B14F-4D97-AF65-F5344CB8AC3E}">
        <p14:creationId xmlns:p14="http://schemas.microsoft.com/office/powerpoint/2010/main" val="318447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07504" y="188640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3.</a:t>
            </a:r>
            <a:r>
              <a:rPr lang="en-US" dirty="0"/>
              <a:t>The nitrocellulose is then soaked in blocking buffer.</a:t>
            </a:r>
            <a:endParaRPr lang="ar-SA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92" y="1311814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082228" y="2361715"/>
            <a:ext cx="21201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400" dirty="0"/>
              <a:t>Membrane</a:t>
            </a:r>
          </a:p>
          <a:p>
            <a:pPr algn="ctr" rtl="0"/>
            <a:r>
              <a:rPr lang="en-US" sz="1400" dirty="0"/>
              <a:t>[with transferred proteins]</a:t>
            </a:r>
            <a:endParaRPr lang="ar-SA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539" y="1406548"/>
            <a:ext cx="2026538" cy="7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4965673" y="2157986"/>
            <a:ext cx="2486898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Blocking buffer:</a:t>
            </a:r>
          </a:p>
          <a:p>
            <a:pPr algn="ctr" rtl="0"/>
            <a:r>
              <a:rPr lang="en-US" dirty="0"/>
              <a:t>To block the nonspecific </a:t>
            </a:r>
          </a:p>
          <a:p>
            <a:pPr algn="ctr" rtl="0"/>
            <a:r>
              <a:rPr lang="en-US" dirty="0"/>
              <a:t>Binding of proteins.</a:t>
            </a:r>
          </a:p>
          <a:p>
            <a:pPr algn="ctr" rtl="0"/>
            <a:endParaRPr lang="ar-SA" dirty="0"/>
          </a:p>
        </p:txBody>
      </p:sp>
      <p:cxnSp>
        <p:nvCxnSpPr>
          <p:cNvPr id="16" name="رابط كسهم مستقيم 15"/>
          <p:cNvCxnSpPr/>
          <p:nvPr/>
        </p:nvCxnSpPr>
        <p:spPr>
          <a:xfrm flipV="1">
            <a:off x="3423824" y="1930923"/>
            <a:ext cx="982297" cy="2913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ستطيل 16"/>
          <p:cNvSpPr/>
          <p:nvPr/>
        </p:nvSpPr>
        <p:spPr>
          <a:xfrm>
            <a:off x="6648683" y="1663247"/>
            <a:ext cx="174734" cy="196849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190399" y="1766971"/>
            <a:ext cx="174734" cy="196849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84587" y="1668547"/>
            <a:ext cx="174734" cy="196849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447974" y="1736987"/>
            <a:ext cx="174734" cy="196849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3263" y="381017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4.</a:t>
            </a:r>
            <a:r>
              <a:rPr lang="en-US" dirty="0"/>
              <a:t>The nitrocellulose is then incubated with the specific primary antibody for the protein of interest. </a:t>
            </a:r>
            <a:endParaRPr lang="ar-SA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884" y="4747020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مربع نص 22"/>
          <p:cNvSpPr txBox="1"/>
          <p:nvPr/>
        </p:nvSpPr>
        <p:spPr>
          <a:xfrm>
            <a:off x="1064573" y="5758783"/>
            <a:ext cx="2120131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400" dirty="0"/>
              <a:t>Membrane</a:t>
            </a:r>
          </a:p>
          <a:p>
            <a:pPr algn="ctr" rtl="0"/>
            <a:r>
              <a:rPr lang="en-US" sz="1400" dirty="0"/>
              <a:t>[with transferred proteins]</a:t>
            </a:r>
            <a:endParaRPr lang="ar-SA" sz="1400" dirty="0"/>
          </a:p>
        </p:txBody>
      </p:sp>
      <p:cxnSp>
        <p:nvCxnSpPr>
          <p:cNvPr id="24" name="رابط كسهم مستقيم 23"/>
          <p:cNvCxnSpPr/>
          <p:nvPr/>
        </p:nvCxnSpPr>
        <p:spPr>
          <a:xfrm>
            <a:off x="3462482" y="5480180"/>
            <a:ext cx="1075201" cy="165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45" y="4906124"/>
            <a:ext cx="2159834" cy="7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مربع نص 26"/>
          <p:cNvSpPr txBox="1"/>
          <p:nvPr/>
        </p:nvSpPr>
        <p:spPr>
          <a:xfrm>
            <a:off x="4812242" y="5626204"/>
            <a:ext cx="311989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/>
              <a:t>Specific 1ry antibody</a:t>
            </a:r>
          </a:p>
          <a:p>
            <a:pPr algn="ctr" rtl="0"/>
            <a:r>
              <a:rPr lang="en-US" dirty="0"/>
              <a:t>[specific for antigen of interest]</a:t>
            </a:r>
            <a:endParaRPr lang="ar-SA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18" y="5086796"/>
            <a:ext cx="394513" cy="39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724" y="5064959"/>
            <a:ext cx="397195" cy="39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28" y="5064959"/>
            <a:ext cx="358647" cy="35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925520" y="1054059"/>
            <a:ext cx="7272808" cy="230425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645872" y="4625234"/>
            <a:ext cx="7552456" cy="1716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6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512" y="18864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5.</a:t>
            </a:r>
            <a:r>
              <a:rPr lang="en-US" dirty="0"/>
              <a:t>The nitrocellulose is then incubated with a second antibody, which is specific for the first antibody[1ry –antibody].</a:t>
            </a:r>
            <a:endParaRPr lang="ar-SA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85" y="1412776"/>
            <a:ext cx="933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682982" y="2564904"/>
            <a:ext cx="2065630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pPr algn="ctr" rtl="0"/>
            <a:r>
              <a:rPr lang="en-US" sz="1400" dirty="0"/>
              <a:t>Membrane</a:t>
            </a:r>
          </a:p>
          <a:p>
            <a:pPr algn="ctr" rtl="0"/>
            <a:r>
              <a:rPr lang="en-US" sz="1400" dirty="0"/>
              <a:t>[with transferred proteins</a:t>
            </a:r>
          </a:p>
          <a:p>
            <a:pPr algn="ctr" rtl="0"/>
            <a:r>
              <a:rPr lang="en-US" sz="1400" dirty="0"/>
              <a:t>+1ry antibody]</a:t>
            </a:r>
            <a:endParaRPr lang="ar-SA" sz="1400" dirty="0"/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3419872" y="2005540"/>
            <a:ext cx="108012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4" y="1796641"/>
            <a:ext cx="2159834" cy="7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4989260" y="2548079"/>
            <a:ext cx="25823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dirty="0"/>
              <a:t>2ry antibody</a:t>
            </a:r>
          </a:p>
          <a:p>
            <a:pPr algn="ctr" rtl="0"/>
            <a:r>
              <a:rPr lang="en-US" dirty="0"/>
              <a:t>[Specific for 1ry antibody]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16" b="58083"/>
          <a:stretch/>
        </p:blipFill>
        <p:spPr>
          <a:xfrm>
            <a:off x="6275485" y="2060079"/>
            <a:ext cx="277483" cy="36167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16" b="58083"/>
          <a:stretch/>
        </p:blipFill>
        <p:spPr>
          <a:xfrm>
            <a:off x="6717452" y="2036563"/>
            <a:ext cx="277483" cy="36167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316" b="58083"/>
          <a:stretch/>
        </p:blipFill>
        <p:spPr>
          <a:xfrm>
            <a:off x="5637332" y="2036563"/>
            <a:ext cx="277483" cy="361678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4300230" y="3366246"/>
            <a:ext cx="423220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Note that The enzyme linked: will convert colorless substrate to colored product. </a:t>
            </a:r>
          </a:p>
          <a:p>
            <a:pPr algn="l" rtl="0"/>
            <a:r>
              <a:rPr lang="en-US" dirty="0"/>
              <a:t>The color produced indicate the presence of the antibody - antigen [</a:t>
            </a:r>
            <a:r>
              <a:rPr lang="en-US" dirty="0" err="1"/>
              <a:t>Ab</a:t>
            </a:r>
            <a:r>
              <a:rPr lang="en-US" dirty="0"/>
              <a:t>-Ag] binding complex.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237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179511" y="227881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/>
                </a:solidFill>
              </a:rPr>
              <a:t>6.</a:t>
            </a:r>
            <a:r>
              <a:rPr lang="en-US" dirty="0"/>
              <a:t>The second antibody will typically have a covalently attached enzyme which, when provided with a chromogenic substrate, will cause a color reaction. “detection step”.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-Alkaline phosphatase (AP) and  horseradish peroxidase (HRP) are the two enzymes used most extensively as labels for protein detection.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-Several substrates  can be converted to colored precipitate “product” by (AP) and  (HRP) enzymes. As the precipitate accumulate on the membrane, a visible band develops. 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7887" r="54444" b="38962"/>
          <a:stretch/>
        </p:blipFill>
        <p:spPr>
          <a:xfrm rot="10800000">
            <a:off x="3632422" y="5025734"/>
            <a:ext cx="1407341" cy="1355593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3957297" y="4672726"/>
            <a:ext cx="725349" cy="706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[E]</a:t>
            </a:r>
            <a:endParaRPr lang="ar-SA" dirty="0"/>
          </a:p>
        </p:txBody>
      </p:sp>
      <p:sp>
        <p:nvSpPr>
          <p:cNvPr id="5" name="سداسي 4"/>
          <p:cNvSpPr/>
          <p:nvPr/>
        </p:nvSpPr>
        <p:spPr>
          <a:xfrm>
            <a:off x="1835696" y="3501008"/>
            <a:ext cx="792088" cy="504056"/>
          </a:xfrm>
          <a:prstGeom prst="hexag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[S]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سداسي 7"/>
          <p:cNvSpPr/>
          <p:nvPr/>
        </p:nvSpPr>
        <p:spPr>
          <a:xfrm>
            <a:off x="6184467" y="3400151"/>
            <a:ext cx="796904" cy="46089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[P]</a:t>
            </a:r>
            <a:endParaRPr lang="ar-SA" b="1" dirty="0">
              <a:solidFill>
                <a:schemeClr val="tx1"/>
              </a:solidFill>
            </a:endParaRPr>
          </a:p>
        </p:txBody>
      </p:sp>
      <p:cxnSp>
        <p:nvCxnSpPr>
          <p:cNvPr id="14" name="رابط منحني 13"/>
          <p:cNvCxnSpPr/>
          <p:nvPr/>
        </p:nvCxnSpPr>
        <p:spPr>
          <a:xfrm rot="5400000" flipH="1" flipV="1">
            <a:off x="4192904" y="2059796"/>
            <a:ext cx="308140" cy="3582396"/>
          </a:xfrm>
          <a:prstGeom prst="curvedConnector4">
            <a:avLst>
              <a:gd name="adj1" fmla="val -309701"/>
              <a:gd name="adj2" fmla="val 51759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4751671" y="5322307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/>
              <a:t>2ry antibody</a:t>
            </a:r>
          </a:p>
          <a:p>
            <a:pPr algn="ctr" rtl="0"/>
            <a:r>
              <a:rPr lang="en-US" dirty="0"/>
              <a:t>[Specific for 1ry antibody and linked to an enzyme]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727716" y="3991773"/>
            <a:ext cx="17104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Colored product</a:t>
            </a:r>
            <a:endParaRPr lang="ar-SA" dirty="0"/>
          </a:p>
        </p:txBody>
      </p:sp>
      <p:sp>
        <p:nvSpPr>
          <p:cNvPr id="25" name="مستطيل 24"/>
          <p:cNvSpPr/>
          <p:nvPr/>
        </p:nvSpPr>
        <p:spPr>
          <a:xfrm>
            <a:off x="1432007" y="4005064"/>
            <a:ext cx="112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Substrate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8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509923"/>
            <a:ext cx="903649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en-US" sz="2000" b="1" dirty="0">
              <a:solidFill>
                <a:schemeClr val="accent6"/>
              </a:solidFill>
            </a:endParaRPr>
          </a:p>
          <a:p>
            <a:pPr algn="l" rtl="0"/>
            <a:r>
              <a:rPr lang="en-US" sz="2000" b="1" dirty="0">
                <a:solidFill>
                  <a:schemeClr val="accent6"/>
                </a:solidFill>
              </a:rPr>
              <a:t>What are Antigens [Ag]: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sz="2000" b="1" dirty="0">
                <a:solidFill>
                  <a:schemeClr val="accent6"/>
                </a:solidFill>
              </a:rPr>
              <a:t>What are Antibody [Ab]</a:t>
            </a:r>
            <a:r>
              <a:rPr lang="en-US" sz="2400" b="1" dirty="0">
                <a:solidFill>
                  <a:schemeClr val="accent6"/>
                </a:solidFill>
              </a:rPr>
              <a:t>: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sz="2000" b="1" dirty="0">
                <a:solidFill>
                  <a:schemeClr val="accent6"/>
                </a:solidFill>
              </a:rPr>
              <a:t>Immunoassay </a:t>
            </a:r>
            <a:r>
              <a:rPr lang="en-US" dirty="0"/>
              <a:t>is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: a test that uses antibody and antigen complexes[</a:t>
            </a:r>
            <a:r>
              <a:rPr lang="en-US" dirty="0" err="1"/>
              <a:t>immuno</a:t>
            </a:r>
            <a:r>
              <a:rPr lang="en-US" dirty="0"/>
              <a:t>-complexes]</a:t>
            </a:r>
          </a:p>
          <a:p>
            <a:pPr algn="l" rtl="0"/>
            <a:r>
              <a:rPr lang="en-US" dirty="0"/>
              <a:t> as a means of generating measurable results.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90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6"/>
          <a:stretch/>
        </p:blipFill>
        <p:spPr bwMode="auto">
          <a:xfrm>
            <a:off x="611560" y="5297714"/>
            <a:ext cx="7724114" cy="65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1" t="32992" r="48501" b="52254"/>
          <a:stretch/>
        </p:blipFill>
        <p:spPr bwMode="auto">
          <a:xfrm>
            <a:off x="3732234" y="2464738"/>
            <a:ext cx="1127798" cy="154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9" t="11798" r="9031" b="4130"/>
          <a:stretch/>
        </p:blipFill>
        <p:spPr bwMode="auto">
          <a:xfrm rot="9569581">
            <a:off x="3395796" y="3903356"/>
            <a:ext cx="1304649" cy="133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سداسي 4"/>
          <p:cNvSpPr/>
          <p:nvPr/>
        </p:nvSpPr>
        <p:spPr>
          <a:xfrm>
            <a:off x="1835696" y="2132857"/>
            <a:ext cx="792088" cy="504056"/>
          </a:xfrm>
          <a:prstGeom prst="hexagon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[S]</a:t>
            </a:r>
            <a:endParaRPr lang="ar-SA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سداسي 5"/>
          <p:cNvSpPr/>
          <p:nvPr/>
        </p:nvSpPr>
        <p:spPr>
          <a:xfrm>
            <a:off x="5940152" y="1844824"/>
            <a:ext cx="796904" cy="460896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[P]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599370" y="299695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>
                <a:solidFill>
                  <a:srgbClr val="C00000"/>
                </a:solidFill>
              </a:rPr>
              <a:t>2ry antibody</a:t>
            </a:r>
          </a:p>
          <a:p>
            <a:pPr algn="ctr" rtl="0"/>
            <a:r>
              <a:rPr lang="en-US" dirty="0">
                <a:solidFill>
                  <a:srgbClr val="C00000"/>
                </a:solidFill>
              </a:rPr>
              <a:t>[Specific for 1ry antibody]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6737056" y="2254290"/>
            <a:ext cx="17104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Colored product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1432007" y="2636913"/>
            <a:ext cx="1123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Substrate </a:t>
            </a:r>
            <a:endParaRPr lang="ar-SA" dirty="0"/>
          </a:p>
        </p:txBody>
      </p:sp>
      <p:cxnSp>
        <p:nvCxnSpPr>
          <p:cNvPr id="10" name="رابط منحني 9"/>
          <p:cNvCxnSpPr/>
          <p:nvPr/>
        </p:nvCxnSpPr>
        <p:spPr>
          <a:xfrm flipV="1">
            <a:off x="2915816" y="2262448"/>
            <a:ext cx="2811900" cy="361174"/>
          </a:xfrm>
          <a:prstGeom prst="curvedConnector3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4644009" y="3234901"/>
            <a:ext cx="108370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5159381" y="4149080"/>
            <a:ext cx="427787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Primary antibody</a:t>
            </a:r>
          </a:p>
          <a:p>
            <a:pPr algn="ctr" rtl="0"/>
            <a:r>
              <a:rPr lang="en-US" dirty="0"/>
              <a:t>“antibody specified</a:t>
            </a:r>
          </a:p>
          <a:p>
            <a:pPr algn="ctr" rtl="0"/>
            <a:r>
              <a:rPr lang="en-US" dirty="0"/>
              <a:t> to specific antigen”</a:t>
            </a:r>
          </a:p>
          <a:p>
            <a:pPr algn="ctr" rtl="0"/>
            <a:endParaRPr lang="ar-SA" dirty="0"/>
          </a:p>
          <a:p>
            <a:endParaRPr lang="ar-SA" dirty="0"/>
          </a:p>
        </p:txBody>
      </p:sp>
      <p:cxnSp>
        <p:nvCxnSpPr>
          <p:cNvPr id="22" name="رابط كسهم مستقيم 21"/>
          <p:cNvCxnSpPr/>
          <p:nvPr/>
        </p:nvCxnSpPr>
        <p:spPr>
          <a:xfrm flipH="1">
            <a:off x="4644009" y="4581128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/>
          <p:nvPr/>
        </p:nvCxnSpPr>
        <p:spPr>
          <a:xfrm>
            <a:off x="2339752" y="5001322"/>
            <a:ext cx="1224136" cy="420194"/>
          </a:xfrm>
          <a:prstGeom prst="straightConnector1">
            <a:avLst/>
          </a:prstGeom>
          <a:ln w="28575">
            <a:solidFill>
              <a:srgbClr val="3737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" name="مربع نص 3072"/>
          <p:cNvSpPr txBox="1"/>
          <p:nvPr/>
        </p:nvSpPr>
        <p:spPr>
          <a:xfrm>
            <a:off x="467544" y="4725144"/>
            <a:ext cx="192892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3737FB"/>
                </a:solidFill>
              </a:rPr>
              <a:t>Antigen of interest</a:t>
            </a:r>
            <a:endParaRPr lang="ar-SA" dirty="0">
              <a:solidFill>
                <a:srgbClr val="3737FB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2411760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0" name="مستطيل 39"/>
          <p:cNvSpPr/>
          <p:nvPr/>
        </p:nvSpPr>
        <p:spPr>
          <a:xfrm>
            <a:off x="2699792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2987824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3832663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3" name="مستطيل 42"/>
          <p:cNvSpPr/>
          <p:nvPr/>
        </p:nvSpPr>
        <p:spPr>
          <a:xfrm>
            <a:off x="4120695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4408727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4696759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4984791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292080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1835696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2123728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0" name="مستطيل 49"/>
          <p:cNvSpPr/>
          <p:nvPr/>
        </p:nvSpPr>
        <p:spPr>
          <a:xfrm>
            <a:off x="1600415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1" name="مستطيل 50"/>
          <p:cNvSpPr/>
          <p:nvPr/>
        </p:nvSpPr>
        <p:spPr>
          <a:xfrm>
            <a:off x="1331640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ستطيل 51"/>
          <p:cNvSpPr/>
          <p:nvPr/>
        </p:nvSpPr>
        <p:spPr>
          <a:xfrm>
            <a:off x="1088741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ستطيل 52"/>
          <p:cNvSpPr/>
          <p:nvPr/>
        </p:nvSpPr>
        <p:spPr>
          <a:xfrm>
            <a:off x="827584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ستطيل 53"/>
          <p:cNvSpPr/>
          <p:nvPr/>
        </p:nvSpPr>
        <p:spPr>
          <a:xfrm>
            <a:off x="3275856" y="5445224"/>
            <a:ext cx="235281" cy="98425"/>
          </a:xfrm>
          <a:prstGeom prst="rect">
            <a:avLst/>
          </a:prstGeom>
          <a:solidFill>
            <a:srgbClr val="F69C9E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522450" y="267153"/>
            <a:ext cx="5425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>
                <a:solidFill>
                  <a:schemeClr val="accent6"/>
                </a:solidFill>
              </a:rPr>
              <a:t>Detection of specific protein using Western bolt</a:t>
            </a:r>
            <a:endParaRPr lang="ar-SA" sz="2000" dirty="0">
              <a:solidFill>
                <a:schemeClr val="accent6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65927" y="836712"/>
            <a:ext cx="7920880" cy="5400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4067944" y="2623231"/>
            <a:ext cx="437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[E]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5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0" y="334397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chemeClr val="accent6"/>
                </a:solidFill>
              </a:rPr>
              <a:t>7.</a:t>
            </a:r>
            <a:r>
              <a:rPr lang="en-US" dirty="0"/>
              <a:t>Thus the molecular weight and amount of the desired protein can be characterized from a complex mixture of proteins by western blotting.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710523" cy="3600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مستطيل 3"/>
          <p:cNvSpPr/>
          <p:nvPr/>
        </p:nvSpPr>
        <p:spPr>
          <a:xfrm>
            <a:off x="395536" y="58052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solidFill>
                  <a:schemeClr val="accent6"/>
                </a:solidFill>
                <a:hlinkClick r:id="rId5"/>
              </a:rPr>
              <a:t>http://www.youtube.com/watch?v=VgAuZ6dBOfs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84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51520" y="404664"/>
            <a:ext cx="506452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 err="1">
                <a:solidFill>
                  <a:schemeClr val="accent6"/>
                </a:solidFill>
              </a:rPr>
              <a:t>Ponceau</a:t>
            </a:r>
            <a:r>
              <a:rPr lang="en-US" b="1" dirty="0">
                <a:solidFill>
                  <a:schemeClr val="accent6"/>
                </a:solidFill>
              </a:rPr>
              <a:t> S Staining:</a:t>
            </a:r>
          </a:p>
          <a:p>
            <a:pPr algn="l" rtl="0"/>
            <a:r>
              <a:rPr lang="en-US" dirty="0">
                <a:hlinkClick r:id="rId4"/>
              </a:rPr>
              <a:t>http://www.youtube.com/watch?v=Jj_37cDsO7o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b="1" dirty="0">
                <a:solidFill>
                  <a:schemeClr val="accent6"/>
                </a:solidFill>
              </a:rPr>
              <a:t>Western Blot:</a:t>
            </a:r>
          </a:p>
          <a:p>
            <a:pPr algn="l" rtl="0"/>
            <a:r>
              <a:rPr lang="en-US" b="1" dirty="0">
                <a:solidFill>
                  <a:schemeClr val="accent6"/>
                </a:solidFill>
                <a:hlinkClick r:id="rId5"/>
              </a:rPr>
              <a:t>https://www.youtube.com/watch?v=VgAuZ6dBOfs</a:t>
            </a:r>
            <a:endParaRPr lang="en-US" b="1" dirty="0">
              <a:solidFill>
                <a:schemeClr val="accent6"/>
              </a:solidFill>
            </a:endParaRPr>
          </a:p>
          <a:p>
            <a:pPr algn="l" rtl="0"/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1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53" y="404664"/>
            <a:ext cx="3518693" cy="496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72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672"/>
            <a:ext cx="6912768" cy="5791228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380312" y="2348880"/>
            <a:ext cx="88915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antigen</a:t>
            </a:r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2875957" y="5908630"/>
            <a:ext cx="101450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antibody</a:t>
            </a: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6832877" y="1787139"/>
            <a:ext cx="576064" cy="5040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رابط مستقيم 9"/>
          <p:cNvCxnSpPr>
            <a:stCxn id="4" idx="1"/>
          </p:cNvCxnSpPr>
          <p:nvPr/>
        </p:nvCxnSpPr>
        <p:spPr>
          <a:xfrm flipH="1" flipV="1">
            <a:off x="6485069" y="1427099"/>
            <a:ext cx="432171" cy="4338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5757294" y="1057767"/>
            <a:ext cx="9085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epitope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2760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-43436" y="4030775"/>
            <a:ext cx="3851119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000" b="1" dirty="0"/>
              <a:t>Primary antibody</a:t>
            </a:r>
          </a:p>
          <a:p>
            <a:pPr algn="ctr" rtl="0"/>
            <a:r>
              <a:rPr lang="en-US" dirty="0"/>
              <a:t>“antibody specified to specific antigen”</a:t>
            </a:r>
          </a:p>
          <a:p>
            <a:pPr algn="ctr" rtl="0"/>
            <a:endParaRPr lang="ar-SA" dirty="0"/>
          </a:p>
        </p:txBody>
      </p:sp>
      <p:cxnSp>
        <p:nvCxnSpPr>
          <p:cNvPr id="4" name="رابط مستقيم 3"/>
          <p:cNvCxnSpPr/>
          <p:nvPr/>
        </p:nvCxnSpPr>
        <p:spPr>
          <a:xfrm flipH="1">
            <a:off x="4283968" y="195520"/>
            <a:ext cx="29592" cy="647384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7887" r="54444" b="38962"/>
          <a:stretch/>
        </p:blipFill>
        <p:spPr>
          <a:xfrm>
            <a:off x="5551727" y="645806"/>
            <a:ext cx="2634932" cy="2538046"/>
          </a:xfrm>
          <a:prstGeom prst="rect">
            <a:avLst/>
          </a:prstGeom>
        </p:spPr>
      </p:pic>
      <p:sp>
        <p:nvSpPr>
          <p:cNvPr id="7" name="شكل بيضاوي 6"/>
          <p:cNvSpPr/>
          <p:nvPr/>
        </p:nvSpPr>
        <p:spPr>
          <a:xfrm>
            <a:off x="6411993" y="2852936"/>
            <a:ext cx="914400" cy="9144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4656355" y="4046318"/>
            <a:ext cx="4425675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000" b="1" dirty="0"/>
              <a:t>Secondary antibody</a:t>
            </a:r>
          </a:p>
          <a:p>
            <a:pPr algn="ctr" rtl="0"/>
            <a:r>
              <a:rPr lang="en-US" dirty="0"/>
              <a:t>“antibody specified to Primary antibody”</a:t>
            </a:r>
            <a:endParaRPr lang="ar-SA" dirty="0"/>
          </a:p>
        </p:txBody>
      </p:sp>
      <p:sp>
        <p:nvSpPr>
          <p:cNvPr id="9" name="مربع نص 8"/>
          <p:cNvSpPr txBox="1"/>
          <p:nvPr/>
        </p:nvSpPr>
        <p:spPr>
          <a:xfrm>
            <a:off x="7326393" y="3121321"/>
            <a:ext cx="91518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Enzyme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2533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مربع نص 9"/>
          <p:cNvSpPr txBox="1"/>
          <p:nvPr/>
        </p:nvSpPr>
        <p:spPr>
          <a:xfrm>
            <a:off x="4888972" y="5042522"/>
            <a:ext cx="396044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The enzyme linked: will convert colorless substrate to colored product, </a:t>
            </a:r>
          </a:p>
          <a:p>
            <a:pPr algn="l" rtl="0"/>
            <a:r>
              <a:rPr lang="en-US" dirty="0"/>
              <a:t>Indicate the presence of the antibody - antigen [</a:t>
            </a:r>
            <a:r>
              <a:rPr lang="en-US" dirty="0" err="1"/>
              <a:t>Ab</a:t>
            </a:r>
            <a:r>
              <a:rPr lang="en-US" dirty="0"/>
              <a:t>-Ag] binding complex.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011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95536" y="548680"/>
            <a:ext cx="79208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</a:rPr>
              <a:t>Objective:</a:t>
            </a:r>
          </a:p>
          <a:p>
            <a:pPr algn="l" rtl="0"/>
            <a:endParaRPr lang="en-US" sz="2400" b="1" dirty="0">
              <a:solidFill>
                <a:schemeClr val="accent6"/>
              </a:solidFill>
            </a:endParaRPr>
          </a:p>
          <a:p>
            <a:pPr algn="l" rtl="0"/>
            <a:r>
              <a:rPr lang="en-US" dirty="0"/>
              <a:t>-Western blotting of proteins from SDS-PAGE.</a:t>
            </a:r>
          </a:p>
          <a:p>
            <a:pPr marL="285750" indent="-285750" algn="l" rtl="0">
              <a:buFontTx/>
              <a:buChar char="-"/>
            </a:pPr>
            <a:endParaRPr lang="en-US" dirty="0"/>
          </a:p>
          <a:p>
            <a:pPr algn="l" rtl="0"/>
            <a:r>
              <a:rPr lang="en-US" dirty="0"/>
              <a:t>- For the lab we will Electroblotting the pre-stained maker only.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3703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323528" y="260648"/>
            <a:ext cx="206601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/>
                </a:solidFill>
              </a:rPr>
              <a:t> Western blot:</a:t>
            </a:r>
            <a:endParaRPr lang="ar-SA" sz="2400" b="1" dirty="0">
              <a:solidFill>
                <a:schemeClr val="accent6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03478" y="732550"/>
            <a:ext cx="8833018" cy="5170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/>
              <a:t>-Is used to identify specific proteins [antigens] in a sample of tissue homogenate or extract, based on their ability[the antigens] to bind to antibodies resulting in color indicate the presence of this specific protein.  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-</a:t>
            </a:r>
            <a:r>
              <a:rPr lang="en-US" u="sng" dirty="0"/>
              <a:t>I</a:t>
            </a:r>
            <a:r>
              <a:rPr lang="ar-SA" u="sng" dirty="0" err="1"/>
              <a:t>mmunoblot</a:t>
            </a:r>
            <a:endParaRPr lang="en-US" u="sng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- Western blot is a widely used immunoassay technique, used to identify proteins.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sz="2400" b="1" dirty="0">
                <a:solidFill>
                  <a:schemeClr val="accent6"/>
                </a:solidFill>
              </a:rPr>
              <a:t>Principle:</a:t>
            </a:r>
          </a:p>
          <a:p>
            <a:pPr algn="l" rtl="0"/>
            <a:r>
              <a:rPr lang="en-US" dirty="0"/>
              <a:t>It is an analytical method where in a protein sample is electrophoresed on an SDS-PAGE  then electro-transferred onto nitrocellulose membrane. The transferred protein is detected using specific primary antibody [1ry-antibody],secondary antibody labeled with an enzyme, and substrate which in the end you will get colored product. The color indicate the presence of the protein of interest. </a:t>
            </a:r>
          </a:p>
          <a:p>
            <a:pPr algn="l" rtl="0"/>
            <a:endParaRPr lang="en-US" b="1" dirty="0">
              <a:solidFill>
                <a:schemeClr val="accent1"/>
              </a:solidFill>
            </a:endParaRPr>
          </a:p>
          <a:p>
            <a:pPr algn="l" rtl="0"/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9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1561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000" b="1" i="0" dirty="0">
                <a:solidFill>
                  <a:schemeClr val="accent6"/>
                </a:solidFill>
                <a:effectLst/>
              </a:rPr>
              <a:t>The technique uses three elements to accomplish this task</a:t>
            </a:r>
            <a:endParaRPr lang="ar-SA" sz="2000" b="1" dirty="0">
              <a:solidFill>
                <a:schemeClr val="accent6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1"/>
          <a:stretch/>
        </p:blipFill>
        <p:spPr>
          <a:xfrm>
            <a:off x="935765" y="836712"/>
            <a:ext cx="2160240" cy="177966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6191" r="5113"/>
          <a:stretch/>
        </p:blipFill>
        <p:spPr>
          <a:xfrm>
            <a:off x="2038565" y="3050380"/>
            <a:ext cx="1639742" cy="127398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4" y="3036181"/>
            <a:ext cx="1822022" cy="14226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/>
          <a:srcRect l="20588" t="36000" r="36613" b="20600"/>
          <a:stretch/>
        </p:blipFill>
        <p:spPr>
          <a:xfrm>
            <a:off x="154578" y="4725144"/>
            <a:ext cx="3498795" cy="199568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266186" y="1285203"/>
            <a:ext cx="5026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schemeClr val="accent6"/>
                </a:solidFill>
              </a:rPr>
              <a:t>1. </a:t>
            </a:r>
            <a:r>
              <a:rPr lang="en-US" dirty="0"/>
              <a:t>Separating the sample mixture using SDS-PAGE.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2150" y="335570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chemeClr val="accent6"/>
                </a:solidFill>
              </a:rPr>
              <a:t>2. </a:t>
            </a:r>
            <a:r>
              <a:rPr lang="en-US" dirty="0"/>
              <a:t>Transfer step [</a:t>
            </a:r>
            <a:r>
              <a:rPr lang="en-US" dirty="0" err="1"/>
              <a:t>Electroblotting</a:t>
            </a:r>
            <a:r>
              <a:rPr lang="en-US" dirty="0"/>
              <a:t>], transfer the proteins bands from the gel to the membrane.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5279609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chemeClr val="accent6"/>
                </a:solidFill>
              </a:rPr>
              <a:t>3. </a:t>
            </a:r>
            <a:r>
              <a:rPr lang="en-US" dirty="0"/>
              <a:t>Marking target protein using a proper primary and secondary antibody to visualize.  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763688" y="2780928"/>
            <a:ext cx="576064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63688" y="4581128"/>
            <a:ext cx="5900928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2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761CA2F-9BF3-460E-A6C6-929C781B63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E5B293A-16AB-4DF7-B446-2749252EE8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1"/>
          <a:stretch/>
        </p:blipFill>
        <p:spPr>
          <a:xfrm>
            <a:off x="2483768" y="476672"/>
            <a:ext cx="4284307" cy="352952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A13CA5C7-55BD-4132-BE76-2611F727B283}"/>
              </a:ext>
            </a:extLst>
          </p:cNvPr>
          <p:cNvSpPr txBox="1"/>
          <p:nvPr/>
        </p:nvSpPr>
        <p:spPr>
          <a:xfrm>
            <a:off x="2260818" y="4509120"/>
            <a:ext cx="4783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4000" b="1" dirty="0">
                <a:solidFill>
                  <a:schemeClr val="accent6"/>
                </a:solidFill>
              </a:rPr>
              <a:t>1</a:t>
            </a:r>
            <a:r>
              <a:rPr lang="en-US" sz="4000" b="1" baseline="30000" dirty="0">
                <a:solidFill>
                  <a:schemeClr val="accent6"/>
                </a:solidFill>
              </a:rPr>
              <a:t>st</a:t>
            </a:r>
            <a:r>
              <a:rPr lang="en-US" sz="4000" b="1" dirty="0">
                <a:solidFill>
                  <a:schemeClr val="accent6"/>
                </a:solidFill>
              </a:rPr>
              <a:t> Phase: </a:t>
            </a:r>
            <a:r>
              <a:rPr lang="en-US" sz="4000" b="1" dirty="0"/>
              <a:t>SDS-PAGE.  </a:t>
            </a:r>
          </a:p>
        </p:txBody>
      </p:sp>
    </p:spTree>
    <p:extLst>
      <p:ext uri="{BB962C8B-B14F-4D97-AF65-F5344CB8AC3E}">
        <p14:creationId xmlns:p14="http://schemas.microsoft.com/office/powerpoint/2010/main" val="33135342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4692</TotalTime>
  <Words>901</Words>
  <Application>Microsoft Office PowerPoint</Application>
  <PresentationFormat>عرض على الشاشة (4:3)</PresentationFormat>
  <Paragraphs>121</Paragraphs>
  <Slides>22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نسق Office</vt:lpstr>
      <vt:lpstr>Western Blot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Blotting</dc:title>
  <dc:creator>لينة</dc:creator>
  <cp:lastModifiedBy>لينة</cp:lastModifiedBy>
  <cp:revision>81</cp:revision>
  <dcterms:created xsi:type="dcterms:W3CDTF">2013-08-30T18:57:49Z</dcterms:created>
  <dcterms:modified xsi:type="dcterms:W3CDTF">2017-10-31T20:11:31Z</dcterms:modified>
</cp:coreProperties>
</file>