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604;&#1610;&#1606;&#1577;\Desktop\BCH%20312\pre-labs\buffer%20capacity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&#1604;&#1610;&#1606;&#1577;\Desktop\BCH%20312\pre-labs\buffer%20capac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Titration of 0.1 M of acetate buffer with 2M HCl</a:t>
            </a:r>
            <a:endParaRPr lang="ar-SA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ورقة1!$B$2:$B$17</c:f>
              <c:numCache>
                <c:formatCode>General</c:formatCode>
                <c:ptCount val="16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ورقة1!$A$2:$A$17</c:f>
              <c:numCache>
                <c:formatCode>General</c:formatCode>
                <c:ptCount val="16"/>
                <c:pt idx="0">
                  <c:v>5.58</c:v>
                </c:pt>
                <c:pt idx="1">
                  <c:v>5.37</c:v>
                </c:pt>
                <c:pt idx="2">
                  <c:v>5.23</c:v>
                </c:pt>
                <c:pt idx="3">
                  <c:v>5.0999999999999996</c:v>
                </c:pt>
                <c:pt idx="4">
                  <c:v>4.9800000000000004</c:v>
                </c:pt>
                <c:pt idx="5">
                  <c:v>4.8600000000000003</c:v>
                </c:pt>
                <c:pt idx="6">
                  <c:v>4.67</c:v>
                </c:pt>
                <c:pt idx="7">
                  <c:v>4.59</c:v>
                </c:pt>
                <c:pt idx="8">
                  <c:v>4.5</c:v>
                </c:pt>
                <c:pt idx="9">
                  <c:v>4.41</c:v>
                </c:pt>
                <c:pt idx="10">
                  <c:v>4.34</c:v>
                </c:pt>
                <c:pt idx="11">
                  <c:v>4.2699999999999996</c:v>
                </c:pt>
                <c:pt idx="12">
                  <c:v>4.1900000000000004</c:v>
                </c:pt>
                <c:pt idx="13">
                  <c:v>4.12</c:v>
                </c:pt>
                <c:pt idx="14">
                  <c:v>4.04</c:v>
                </c:pt>
                <c:pt idx="15">
                  <c:v>3.98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6448"/>
        <c:axId val="63112320"/>
      </c:scatterChart>
      <c:valAx>
        <c:axId val="34536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amount of HCl </a:t>
                </a:r>
              </a:p>
              <a:p>
                <a:pPr>
                  <a:defRPr/>
                </a:pPr>
                <a:r>
                  <a:rPr lang="en-US"/>
                  <a:t>[ml]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3112320"/>
        <c:crosses val="autoZero"/>
        <c:crossBetween val="midCat"/>
        <c:majorUnit val="0.5"/>
      </c:valAx>
      <c:valAx>
        <c:axId val="6311232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pH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36448"/>
        <c:crosses val="autoZero"/>
        <c:crossBetween val="midCat"/>
        <c:majorUnit val="0.2"/>
      </c:valAx>
    </c:plotArea>
    <c:plotVisOnly val="1"/>
    <c:dispBlanksAs val="gap"/>
    <c:showDLblsOverMax val="0"/>
  </c:chart>
  <c:spPr>
    <a:solidFill>
      <a:schemeClr val="lt1"/>
    </a:solidFill>
    <a:ln w="285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Titration of 0.2 M of acetate buffer with 2M HCl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ورقة2!$B$1</c:f>
              <c:strCache>
                <c:ptCount val="1"/>
                <c:pt idx="0">
                  <c:v>pH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ورقة2!$A$2:$A$20</c:f>
              <c:numCache>
                <c:formatCode>General</c:formatCode>
                <c:ptCount val="19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</c:numCache>
            </c:numRef>
          </c:xVal>
          <c:yVal>
            <c:numRef>
              <c:f>ورقة2!$B$2:$B$20</c:f>
              <c:numCache>
                <c:formatCode>General</c:formatCode>
                <c:ptCount val="19"/>
                <c:pt idx="0">
                  <c:v>5.41</c:v>
                </c:pt>
                <c:pt idx="1">
                  <c:v>5.35</c:v>
                </c:pt>
                <c:pt idx="2">
                  <c:v>5.22</c:v>
                </c:pt>
                <c:pt idx="3">
                  <c:v>5.1100000000000003</c:v>
                </c:pt>
                <c:pt idx="4">
                  <c:v>4.9800000000000004</c:v>
                </c:pt>
                <c:pt idx="5">
                  <c:v>4.87</c:v>
                </c:pt>
                <c:pt idx="6">
                  <c:v>4.8</c:v>
                </c:pt>
                <c:pt idx="7">
                  <c:v>4.67</c:v>
                </c:pt>
                <c:pt idx="8">
                  <c:v>4.62</c:v>
                </c:pt>
                <c:pt idx="9">
                  <c:v>4.54</c:v>
                </c:pt>
                <c:pt idx="10">
                  <c:v>4.46</c:v>
                </c:pt>
                <c:pt idx="11">
                  <c:v>4.3899999999999997</c:v>
                </c:pt>
                <c:pt idx="12">
                  <c:v>4.29</c:v>
                </c:pt>
                <c:pt idx="13">
                  <c:v>4.24</c:v>
                </c:pt>
                <c:pt idx="14">
                  <c:v>4.18</c:v>
                </c:pt>
                <c:pt idx="15">
                  <c:v>4.1100000000000003</c:v>
                </c:pt>
                <c:pt idx="16">
                  <c:v>4.0599999999999996</c:v>
                </c:pt>
                <c:pt idx="17">
                  <c:v>4</c:v>
                </c:pt>
                <c:pt idx="18">
                  <c:v>3.94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21856"/>
        <c:axId val="34523776"/>
      </c:scatterChart>
      <c:valAx>
        <c:axId val="34521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amount of 2M HCl </a:t>
                </a:r>
              </a:p>
              <a:p>
                <a:pPr>
                  <a:defRPr/>
                </a:pPr>
                <a:r>
                  <a:rPr lang="en-US"/>
                  <a:t>[ml] 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523776"/>
        <c:crosses val="autoZero"/>
        <c:crossBetween val="midCat"/>
        <c:majorUnit val="0.5"/>
      </c:valAx>
      <c:valAx>
        <c:axId val="3452377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pH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1.2152779439082929E-2"/>
              <c:y val="0.443199381630694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4521856"/>
        <c:crosses val="autoZero"/>
        <c:crossBetween val="midCat"/>
        <c:majorUnit val="0.2"/>
      </c:valAx>
    </c:plotArea>
    <c:plotVisOnly val="1"/>
    <c:dispBlanksAs val="gap"/>
    <c:showDLblsOverMax val="0"/>
  </c:chart>
  <c:spPr>
    <a:solidFill>
      <a:schemeClr val="lt1"/>
    </a:solidFill>
    <a:ln w="285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0.12416</cdr:x>
      <cdr:y>0.26829</cdr:y>
    </cdr:from>
    <cdr:to>
      <cdr:x>0.48113</cdr:x>
      <cdr:y>0.27244</cdr:y>
    </cdr:to>
    <cdr:cxnSp macro="">
      <cdr:nvCxnSpPr>
        <cdr:cNvPr id="7" name="رابط مستقيم 3"/>
        <cdr:cNvCxnSpPr/>
      </cdr:nvCxnSpPr>
      <cdr:spPr>
        <a:xfrm xmlns:a="http://schemas.openxmlformats.org/drawingml/2006/main" flipH="1">
          <a:off x="947694" y="1584176"/>
          <a:ext cx="2724714" cy="2448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0.49057</cdr:x>
      <cdr:y>0.26829</cdr:y>
    </cdr:from>
    <cdr:to>
      <cdr:x>0.49057</cdr:x>
      <cdr:y>0.87805</cdr:y>
    </cdr:to>
    <cdr:cxnSp macro="">
      <cdr:nvCxnSpPr>
        <cdr:cNvPr id="8" name="رابط مستقيم 5"/>
        <cdr:cNvCxnSpPr/>
      </cdr:nvCxnSpPr>
      <cdr:spPr>
        <a:xfrm xmlns:a="http://schemas.openxmlformats.org/drawingml/2006/main">
          <a:off x="3744416" y="1584176"/>
          <a:ext cx="0" cy="36004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0.10547</cdr:x>
      <cdr:y>0.27994</cdr:y>
    </cdr:from>
    <cdr:to>
      <cdr:x>0.60938</cdr:x>
      <cdr:y>0.27994</cdr:y>
    </cdr:to>
    <cdr:cxnSp macro="">
      <cdr:nvCxnSpPr>
        <cdr:cNvPr id="4" name="رابط مستقيم 3"/>
        <cdr:cNvCxnSpPr/>
      </cdr:nvCxnSpPr>
      <cdr:spPr>
        <a:xfrm xmlns:a="http://schemas.openxmlformats.org/drawingml/2006/main" flipH="1">
          <a:off x="771526" y="1647825"/>
          <a:ext cx="3686174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0.60677</cdr:x>
      <cdr:y>0.27832</cdr:y>
    </cdr:from>
    <cdr:to>
      <cdr:x>0.60677</cdr:x>
      <cdr:y>0.8754</cdr:y>
    </cdr:to>
    <cdr:cxnSp macro="">
      <cdr:nvCxnSpPr>
        <cdr:cNvPr id="6" name="رابط مستقيم 5"/>
        <cdr:cNvCxnSpPr/>
      </cdr:nvCxnSpPr>
      <cdr:spPr>
        <a:xfrm xmlns:a="http://schemas.openxmlformats.org/drawingml/2006/main">
          <a:off x="4438650" y="1638300"/>
          <a:ext cx="0" cy="351472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7A06-E8DB-4D99-B2D4-9651A0D08537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1254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14/05/36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276872"/>
            <a:ext cx="88924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x-none" sz="3200" b="1">
                <a:solidFill>
                  <a:schemeClr val="tx2"/>
                </a:solidFill>
              </a:rPr>
              <a:t>Buffer Capacity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3442" y="1351426"/>
            <a:ext cx="880104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1. To </a:t>
            </a:r>
            <a:r>
              <a:rPr lang="en-US" dirty="0">
                <a:latin typeface="Calibri" panose="020F0502020204030204" pitchFamily="34" charset="0"/>
              </a:rPr>
              <a:t>understand the concept of buffer capacity.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2.To </a:t>
            </a:r>
            <a:r>
              <a:rPr lang="en-US" dirty="0">
                <a:latin typeface="Calibri" panose="020F0502020204030204" pitchFamily="34" charset="0"/>
              </a:rPr>
              <a:t>determine the maximum buffer capacity of a number of buffer solutions.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3.To </a:t>
            </a:r>
            <a:r>
              <a:rPr lang="en-US" dirty="0">
                <a:latin typeface="Calibri" panose="020F0502020204030204" pitchFamily="34" charset="0"/>
              </a:rPr>
              <a:t>establish the relationship between buffer capacity and buffer concentration. </a:t>
            </a:r>
          </a:p>
          <a:p>
            <a:pPr lvl="1" algn="l" rtl="0"/>
            <a:endParaRPr 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720" y="280387"/>
            <a:ext cx="894476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Introduction: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-Buffer </a:t>
            </a:r>
            <a:r>
              <a:rPr lang="en-US" dirty="0">
                <a:latin typeface="Calibri" panose="020F0502020204030204" pitchFamily="34" charset="0"/>
              </a:rPr>
              <a:t>solutions are solutions that can resist changes in pH upon addition of small amounts of acid/base.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-Common </a:t>
            </a:r>
            <a:r>
              <a:rPr lang="en-US" dirty="0">
                <a:latin typeface="Calibri" panose="020F0502020204030204" pitchFamily="34" charset="0"/>
              </a:rPr>
              <a:t>buffer mixtures contain two substances, a conjugate acid and a conjugate base .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Together </a:t>
            </a:r>
            <a:r>
              <a:rPr lang="en-US" dirty="0">
                <a:latin typeface="Calibri" panose="020F0502020204030204" pitchFamily="34" charset="0"/>
              </a:rPr>
              <a:t>the two species (conjugate acid and conjugate base) resist large changes in pH by absorbing the H+ ions or OH- ions added to the system. When H+ ions are added to the system they will react with the conjugate base in the buffer .When OH- ions are added they will react with the conjugate acid in the buffer </a:t>
            </a:r>
          </a:p>
        </p:txBody>
      </p:sp>
    </p:spTree>
    <p:extLst>
      <p:ext uri="{BB962C8B-B14F-4D97-AF65-F5344CB8AC3E}">
        <p14:creationId xmlns:p14="http://schemas.microsoft.com/office/powerpoint/2010/main" val="31506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89644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When H</a:t>
            </a:r>
            <a:r>
              <a:rPr lang="en-US" sz="2000" baseline="30000" dirty="0">
                <a:latin typeface="Calibri" panose="020F0502020204030204" pitchFamily="34" charset="0"/>
                <a:cs typeface="Aparajita" pitchFamily="34" charset="0"/>
              </a:rPr>
              <a:t>+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ions are added to the system they will react with the conjugate base in the buffer as follows, </a:t>
            </a:r>
          </a:p>
          <a:p>
            <a:pPr algn="l" rtl="0"/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                                     </a:t>
            </a:r>
            <a:endParaRPr lang="en-US" sz="2000" b="1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ctr" rtl="0"/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      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H</a:t>
            </a:r>
            <a:r>
              <a:rPr lang="en-US" sz="2000" b="1" baseline="30000" dirty="0">
                <a:latin typeface="Calibri" panose="020F0502020204030204" pitchFamily="34" charset="0"/>
                <a:cs typeface="Aparajita" pitchFamily="34" charset="0"/>
              </a:rPr>
              <a:t>+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+ A</a:t>
            </a:r>
            <a:r>
              <a:rPr lang="en-US" sz="2000" b="1" baseline="30000" dirty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          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HA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When OH</a:t>
            </a:r>
            <a:r>
              <a:rPr lang="en-US" sz="2000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ions are added they will react with the conjugate acid in the buffer as follows,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                                        </a:t>
            </a: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ctr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OH</a:t>
            </a:r>
            <a:r>
              <a:rPr lang="en-US" sz="2000" b="1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 + HA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          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 A</a:t>
            </a:r>
            <a:r>
              <a:rPr lang="en-US" sz="2000" b="1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+ H</a:t>
            </a:r>
            <a:r>
              <a:rPr lang="en-US" sz="2000" b="1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O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Thus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buffer is effective as long as it does not run out of one of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its components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.</a:t>
            </a:r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4644008" y="1412776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4"/>
          <p:cNvCxnSpPr/>
          <p:nvPr/>
        </p:nvCxnSpPr>
        <p:spPr>
          <a:xfrm>
            <a:off x="4427984" y="3212976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5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latin typeface="Calibri" panose="020F0502020204030204" pitchFamily="34" charset="0"/>
              </a:rPr>
              <a:t>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</a:rPr>
              <a:t>Quantitative </a:t>
            </a:r>
            <a:r>
              <a:rPr lang="en-US" sz="2000" dirty="0">
                <a:latin typeface="Calibri" panose="020F0502020204030204" pitchFamily="34" charset="0"/>
              </a:rPr>
              <a:t>measure of this resistance to pH changes is called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buffer capacity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</a:p>
          <a:p>
            <a:pPr algn="l" rtl="0"/>
            <a:endParaRPr lang="en-US" sz="20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-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Buffer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capacity </a:t>
            </a:r>
            <a:r>
              <a:rPr lang="en-US" sz="2000" dirty="0">
                <a:latin typeface="Calibri" panose="020F0502020204030204" pitchFamily="34" charset="0"/>
              </a:rPr>
              <a:t>can be defined in many ways, it can be defined as the number of moles of H+/OH- ions that must be added to one liter of the buffer in order to decrease /increase the pH by one unit respectively. 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2708920"/>
            <a:ext cx="8820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-The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buffer capacity is expressed as  β and can be derived from 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Henderson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Hasselbalch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equation;</a:t>
            </a:r>
          </a:p>
          <a:p>
            <a:pPr rtl="0"/>
            <a:endParaRPr lang="en-US" sz="2000" dirty="0">
              <a:latin typeface="Calibri" panose="020F0502020204030204" pitchFamily="34" charset="0"/>
            </a:endParaRPr>
          </a:p>
          <a:p>
            <a:pPr rtl="0"/>
            <a:endParaRPr lang="en-US" sz="2000" dirty="0">
              <a:latin typeface="Calibri" panose="020F0502020204030204" pitchFamily="34" charset="0"/>
            </a:endParaRPr>
          </a:p>
          <a:p>
            <a:pPr rtl="0"/>
            <a:endParaRPr lang="en-US" sz="2000" dirty="0" smtClean="0">
              <a:latin typeface="Calibri" panose="020F0502020204030204" pitchFamily="34" charset="0"/>
            </a:endParaRPr>
          </a:p>
          <a:p>
            <a:pPr rtl="0"/>
            <a:endParaRPr lang="en-US" sz="2000" dirty="0">
              <a:latin typeface="Calibri" panose="020F0502020204030204" pitchFamily="34" charset="0"/>
            </a:endParaRPr>
          </a:p>
          <a:p>
            <a:pPr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-Where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β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is the buffer capacity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H</a:t>
            </a:r>
            <a:r>
              <a:rPr lang="en-US" sz="2000" b="1" baseline="30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+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] =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hydrogen ion concentration of the buffer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[C]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is concentration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of the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b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uffer.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From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equation that the buffer capacity is directly proportional to the buffer concentration.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3418" y="3573016"/>
            <a:ext cx="3857652" cy="123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86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43608" y="2327777"/>
            <a:ext cx="7335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How to calculate the buffer capacity </a:t>
            </a:r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practically?</a:t>
            </a:r>
            <a:endParaRPr lang="en-US" sz="2800" b="1" dirty="0">
              <a:solidFill>
                <a:srgbClr val="C00000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24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88640"/>
            <a:ext cx="8820472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Method</a:t>
            </a:r>
            <a:r>
              <a:rPr lang="en-US" sz="2000" u="sng" dirty="0" smtClean="0">
                <a:latin typeface="Calibri" panose="020F0502020204030204" pitchFamily="34" charset="0"/>
                <a:cs typeface="Aparajita" pitchFamily="34" charset="0"/>
              </a:rPr>
              <a:t> :</a:t>
            </a:r>
          </a:p>
          <a:p>
            <a:pPr algn="l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You are provided with two acetate buffer (pH=5) ;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0.1 M acetate buffer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and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0.2 M acetate buffer . </a:t>
            </a:r>
          </a:p>
          <a:p>
            <a:pPr algn="l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-Calculate the buffer capacity by titration for both buffers (using 8 ml), by 2 M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(0.5 ml)  then compare between them (which one has higher buffer capacity and why?) 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4367762"/>
            <a:ext cx="8964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Question: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What do you conclude finally about the relationship between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,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Buffer concentration and buffer capacity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754569"/>
              </p:ext>
            </p:extLst>
          </p:nvPr>
        </p:nvGraphicFramePr>
        <p:xfrm>
          <a:off x="683568" y="476672"/>
          <a:ext cx="7632847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996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7264431"/>
              </p:ext>
            </p:extLst>
          </p:nvPr>
        </p:nvGraphicFramePr>
        <p:xfrm>
          <a:off x="914400" y="485775"/>
          <a:ext cx="7315199" cy="588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3474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2">
      <a:dk1>
        <a:sysClr val="windowText" lastClr="000000"/>
      </a:dk1>
      <a:lt1>
        <a:sysClr val="window" lastClr="FFFFFF"/>
      </a:lt1>
      <a:dk2>
        <a:srgbClr val="C00000"/>
      </a:dk2>
      <a:lt2>
        <a:srgbClr val="DEDEE0"/>
      </a:lt2>
      <a:accent1>
        <a:srgbClr val="C0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13748</TotalTime>
  <Words>468</Words>
  <Application>Microsoft Office PowerPoint</Application>
  <PresentationFormat>عرض على الشاشة (3:4)‏</PresentationFormat>
  <Paragraphs>57</Paragraphs>
  <Slides>9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110</cp:revision>
  <dcterms:created xsi:type="dcterms:W3CDTF">2015-01-31T18:51:18Z</dcterms:created>
  <dcterms:modified xsi:type="dcterms:W3CDTF">2015-03-04T06:49:14Z</dcterms:modified>
</cp:coreProperties>
</file>