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ags/tag2.xml" ContentType="application/vnd.openxmlformats-officedocument.presentationml.tags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18" r:id="rId1"/>
  </p:sldMasterIdLst>
  <p:notesMasterIdLst>
    <p:notesMasterId r:id="rId72"/>
  </p:notesMasterIdLst>
  <p:handoutMasterIdLst>
    <p:handoutMasterId r:id="rId73"/>
  </p:handoutMasterIdLst>
  <p:sldIdLst>
    <p:sldId id="277" r:id="rId2"/>
    <p:sldId id="282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5" r:id="rId15"/>
    <p:sldId id="296" r:id="rId16"/>
    <p:sldId id="297" r:id="rId17"/>
    <p:sldId id="298" r:id="rId18"/>
    <p:sldId id="299" r:id="rId19"/>
    <p:sldId id="300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1" r:id="rId29"/>
    <p:sldId id="312" r:id="rId30"/>
    <p:sldId id="313" r:id="rId31"/>
    <p:sldId id="315" r:id="rId32"/>
    <p:sldId id="316" r:id="rId33"/>
    <p:sldId id="319" r:id="rId34"/>
    <p:sldId id="322" r:id="rId35"/>
    <p:sldId id="324" r:id="rId36"/>
    <p:sldId id="329" r:id="rId37"/>
    <p:sldId id="330" r:id="rId38"/>
    <p:sldId id="331" r:id="rId39"/>
    <p:sldId id="332" r:id="rId40"/>
    <p:sldId id="334" r:id="rId41"/>
    <p:sldId id="335" r:id="rId42"/>
    <p:sldId id="336" r:id="rId43"/>
    <p:sldId id="337" r:id="rId44"/>
    <p:sldId id="338" r:id="rId45"/>
    <p:sldId id="339" r:id="rId46"/>
    <p:sldId id="340" r:id="rId47"/>
    <p:sldId id="341" r:id="rId48"/>
    <p:sldId id="350" r:id="rId49"/>
    <p:sldId id="352" r:id="rId50"/>
    <p:sldId id="361" r:id="rId51"/>
    <p:sldId id="362" r:id="rId52"/>
    <p:sldId id="367" r:id="rId53"/>
    <p:sldId id="368" r:id="rId54"/>
    <p:sldId id="369" r:id="rId55"/>
    <p:sldId id="370" r:id="rId56"/>
    <p:sldId id="371" r:id="rId57"/>
    <p:sldId id="372" r:id="rId58"/>
    <p:sldId id="373" r:id="rId59"/>
    <p:sldId id="374" r:id="rId60"/>
    <p:sldId id="378" r:id="rId61"/>
    <p:sldId id="380" r:id="rId62"/>
    <p:sldId id="384" r:id="rId63"/>
    <p:sldId id="385" r:id="rId64"/>
    <p:sldId id="386" r:id="rId65"/>
    <p:sldId id="387" r:id="rId66"/>
    <p:sldId id="388" r:id="rId67"/>
    <p:sldId id="389" r:id="rId68"/>
    <p:sldId id="390" r:id="rId69"/>
    <p:sldId id="391" r:id="rId70"/>
    <p:sldId id="392" r:id="rId71"/>
  </p:sldIdLst>
  <p:sldSz cx="9144000" cy="6858000" type="screen4x3"/>
  <p:notesSz cx="6623050" cy="9810750"/>
  <p:defaultTextStyle>
    <a:defPPr>
      <a:defRPr lang="en-US"/>
    </a:defPPr>
    <a:lvl1pPr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2000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r" defTabSz="914400" rtl="1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r" defTabSz="914400" rtl="1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r" defTabSz="914400" rtl="1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r" defTabSz="914400" rtl="1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AB34"/>
    <a:srgbClr val="FF9900"/>
    <a:srgbClr val="0000FF"/>
    <a:srgbClr val="333300"/>
    <a:srgbClr val="A50021"/>
    <a:srgbClr val="99CC00"/>
    <a:srgbClr val="170B3D"/>
    <a:srgbClr val="9966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4714" autoAdjust="0"/>
  </p:normalViewPr>
  <p:slideViewPr>
    <p:cSldViewPr>
      <p:cViewPr>
        <p:scale>
          <a:sx n="95" d="100"/>
          <a:sy n="95" d="100"/>
        </p:scale>
        <p:origin x="-294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39.xml"/><Relationship Id="rId1" Type="http://schemas.openxmlformats.org/officeDocument/2006/relationships/slide" Target="slides/slide1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751263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751263" y="9320213"/>
            <a:ext cx="28702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0" y="9320213"/>
            <a:ext cx="28702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fld id="{3FFDA9D9-1638-4EFD-A5E5-2FD568F1CD2D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751263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9950" y="746125"/>
            <a:ext cx="4883150" cy="36623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2650" y="4659313"/>
            <a:ext cx="4857750" cy="441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900" tIns="44450" rIns="88900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noProof="0" smtClean="0"/>
              <a:t>ÇäÞÑ áÊÍÑíÑ ÃäãÇØ ÇáäÕ ÇáÑÆíÓí</a:t>
            </a:r>
          </a:p>
          <a:p>
            <a:pPr lvl="1"/>
            <a:r>
              <a:rPr lang="en-US" altLang="ar-SA" noProof="0" smtClean="0"/>
              <a:t>ÇáãÓÊæì ÇáËÇäì</a:t>
            </a:r>
          </a:p>
          <a:p>
            <a:pPr lvl="2"/>
            <a:r>
              <a:rPr lang="en-US" altLang="ar-SA" noProof="0" smtClean="0"/>
              <a:t>ÇáãÓÊæì ÇáËÇáË</a:t>
            </a:r>
          </a:p>
          <a:p>
            <a:pPr lvl="3"/>
            <a:r>
              <a:rPr lang="en-US" altLang="ar-SA" noProof="0" smtClean="0"/>
              <a:t>ÇáãÓÊæì ÇáÑÇÈÚ</a:t>
            </a:r>
          </a:p>
          <a:p>
            <a:pPr lvl="4"/>
            <a:r>
              <a:rPr lang="en-US" altLang="ar-SA" noProof="0" smtClean="0"/>
              <a:t>ÇáãÓÊæì ÇáÎÇãÓ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751263" y="9320213"/>
            <a:ext cx="28702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9318625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711200" eaLnBrk="0" hangingPunct="0">
              <a:spcBef>
                <a:spcPct val="0"/>
              </a:spcBef>
              <a:defRPr sz="1000" i="1" smtClean="0">
                <a:cs typeface="Times New Roman (Arabic)" charset="-78"/>
              </a:defRPr>
            </a:lvl1pPr>
          </a:lstStyle>
          <a:p>
            <a:pPr>
              <a:defRPr/>
            </a:pPr>
            <a:fld id="{AA3F9ACC-0DF0-4468-8525-68856E6B3B9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defTabSz="711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charset="-78"/>
      </a:defRPr>
    </a:lvl1pPr>
    <a:lvl2pPr marL="441325" algn="r" defTabSz="711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charset="-78"/>
      </a:defRPr>
    </a:lvl2pPr>
    <a:lvl3pPr marL="882650" algn="r" defTabSz="711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charset="-78"/>
      </a:defRPr>
    </a:lvl3pPr>
    <a:lvl4pPr marL="1325563" algn="r" defTabSz="711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charset="-78"/>
      </a:defRPr>
    </a:lvl4pPr>
    <a:lvl5pPr marL="1766888" algn="r" defTabSz="711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Arabic)" charset="-78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249C8F-96F0-4C68-9D0C-D8CBE7D6FE3F}" type="slidenum">
              <a:rPr lang="ar-SA"/>
              <a:pPr/>
              <a:t>2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0C5F9A-B3C2-4D3E-BDED-E4B4292BB81E}" type="slidenum">
              <a:rPr lang="ar-SA"/>
              <a:pPr/>
              <a:t>17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2838" y="490538"/>
            <a:ext cx="4470400" cy="3352800"/>
          </a:xfrm>
          <a:ln w="12700" cap="flat">
            <a:solidFill>
              <a:schemeClr val="tx1"/>
            </a:solidFill>
          </a:ln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D049DD-CEDA-4970-920D-807CBA71337F}" type="slidenum">
              <a:rPr lang="ar-SA"/>
              <a:pPr/>
              <a:t>18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4713" y="407988"/>
            <a:ext cx="4578350" cy="3435350"/>
          </a:xfrm>
          <a:ln w="12700" cap="flat">
            <a:solidFill>
              <a:schemeClr val="tx1"/>
            </a:solidFill>
          </a:ln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4D609D-B87D-41DD-8590-DFD1CD1B01EC}" type="slidenum">
              <a:rPr lang="ar-SA"/>
              <a:pPr/>
              <a:t>19</a:t>
            </a:fld>
            <a:endParaRPr lang="en-US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F96C8D-5934-4C8E-8CD4-5075B92E9D6A}" type="slidenum">
              <a:rPr lang="ar-SA"/>
              <a:pPr/>
              <a:t>23</a:t>
            </a:fld>
            <a:endParaRPr lang="en-US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1842F2-009F-417A-9B91-789936CD6505}" type="slidenum">
              <a:rPr lang="ar-SA"/>
              <a:pPr/>
              <a:t>27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45EE13-2BF9-4958-9A87-36CB5B5E58D9}" type="slidenum">
              <a:rPr lang="ar-SA"/>
              <a:pPr/>
              <a:t>30</a:t>
            </a:fld>
            <a:endParaRPr lang="en-US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D6F292-4B05-41A7-96B9-E31721EC2847}" type="slidenum">
              <a:rPr lang="ar-SA"/>
              <a:pPr/>
              <a:t>31</a:t>
            </a:fld>
            <a:endParaRPr lang="en-US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3325" y="817563"/>
            <a:ext cx="3905250" cy="2928937"/>
          </a:xfrm>
          <a:ln w="12700" cap="flat">
            <a:solidFill>
              <a:schemeClr val="tx1"/>
            </a:solidFill>
          </a:ln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AC7B6F-6978-4042-A402-3DCB3C688F98}" type="slidenum">
              <a:rPr lang="ar-SA"/>
              <a:pPr/>
              <a:t>32</a:t>
            </a:fld>
            <a:endParaRPr lang="en-U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18683" y="497350"/>
            <a:ext cx="4985685" cy="4155943"/>
          </a:xfrm>
          <a:ln w="12700" cap="flat">
            <a:solidFill>
              <a:schemeClr val="tx1"/>
            </a:solidFill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3CA7CA-5C46-48DB-A8E8-D071FD41A192}" type="slidenum">
              <a:rPr lang="ar-SA"/>
              <a:pPr/>
              <a:t>33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3AA3D6-7689-4109-AD87-B5436A825560}" type="slidenum">
              <a:rPr lang="ar-SA"/>
              <a:pPr/>
              <a:t>34</a:t>
            </a:fld>
            <a:endParaRPr lang="en-U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  <a:ln/>
        </p:spPr>
        <p:txBody>
          <a:bodyPr lIns="90488" tIns="44450" rIns="90488" bIns="44450"/>
          <a:lstStyle/>
          <a:p>
            <a:endParaRPr lang="ar-SA"/>
          </a:p>
        </p:txBody>
      </p:sp>
      <p:sp>
        <p:nvSpPr>
          <p:cNvPr id="3789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8363" y="742950"/>
            <a:ext cx="4886325" cy="3665538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376D67-57FE-426C-A8F4-F45292BB3827}" type="slidenum">
              <a:rPr lang="ar-SA"/>
              <a:pPr/>
              <a:t>3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A0B742-9BDD-454A-97CB-B6D8DD5770D1}" type="slidenum">
              <a:rPr lang="ar-SA"/>
              <a:pPr/>
              <a:t>35</a:t>
            </a:fld>
            <a:endParaRPr lang="en-US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  <a:ln/>
        </p:spPr>
        <p:txBody>
          <a:bodyPr lIns="90488" tIns="44450" rIns="90488" bIns="44450"/>
          <a:lstStyle/>
          <a:p>
            <a:endParaRPr lang="ar-SA"/>
          </a:p>
        </p:txBody>
      </p:sp>
      <p:sp>
        <p:nvSpPr>
          <p:cNvPr id="4198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9950" y="742950"/>
            <a:ext cx="4884738" cy="3665538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2E0289-449F-4ACD-959D-0E9071CAE2FE}" type="slidenum">
              <a:rPr lang="ar-SA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20951B-A31D-43F3-97F3-405ED0C70E12}" type="slidenum">
              <a:rPr lang="ar-SA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7E77EE-EE4A-4974-A2A9-3E7EAFC3C655}" type="slidenum">
              <a:rPr lang="ar-SA"/>
              <a:pPr/>
              <a:t>41</a:t>
            </a:fld>
            <a:endParaRPr lang="en-US"/>
          </a:p>
        </p:txBody>
      </p:sp>
      <p:sp>
        <p:nvSpPr>
          <p:cNvPr id="454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174596-947E-41FD-9D4A-A9D9F85D11DA}" type="slidenum">
              <a:rPr lang="ar-SA"/>
              <a:pPr/>
              <a:t>42</a:t>
            </a:fld>
            <a:endParaRPr lang="en-US"/>
          </a:p>
        </p:txBody>
      </p:sp>
      <p:sp>
        <p:nvSpPr>
          <p:cNvPr id="456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3CF59B-7DC2-497B-98B0-D07B99263D9E}" type="slidenum">
              <a:rPr lang="ar-SA"/>
              <a:pPr/>
              <a:t>44</a:t>
            </a:fld>
            <a:endParaRPr lang="en-US"/>
          </a:p>
        </p:txBody>
      </p:sp>
      <p:sp>
        <p:nvSpPr>
          <p:cNvPr id="4587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  <a:ln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3F7A4A-C9E4-4168-89D2-C0A0880883F4}" type="slidenum">
              <a:rPr lang="ar-SA"/>
              <a:pPr/>
              <a:t>51</a:t>
            </a:fld>
            <a:endParaRPr lang="en-US"/>
          </a:p>
        </p:txBody>
      </p:sp>
      <p:sp>
        <p:nvSpPr>
          <p:cNvPr id="4730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  <a:ln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89162E-8CDA-4319-9564-B8F1230033BA}" type="slidenum">
              <a:rPr lang="ar-SA"/>
              <a:pPr/>
              <a:t>53</a:t>
            </a:fld>
            <a:endParaRPr lang="en-US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2452DF-A19C-4535-983D-8F6596823E96}" type="slidenum">
              <a:rPr lang="ar-SA"/>
              <a:pPr/>
              <a:t>54</a:t>
            </a:fld>
            <a:endParaRPr 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A4967F-3A5B-44E0-BA9C-27B508D7AA25}" type="slidenum">
              <a:rPr lang="ar-SA"/>
              <a:pPr/>
              <a:t>55</a:t>
            </a:fld>
            <a:endParaRPr lang="en-US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17FFAA-5856-48B2-B6B9-428DBC77F690}" type="slidenum">
              <a:rPr lang="ar-SA"/>
              <a:pPr/>
              <a:t>5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2013" y="738188"/>
            <a:ext cx="4899025" cy="3675062"/>
          </a:xfrm>
          <a:ln w="12700"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  <a:ln/>
        </p:spPr>
        <p:txBody>
          <a:bodyPr lIns="92075" tIns="46038" rIns="92075" bIns="46038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F17678-6E43-4568-B2CB-E8247EE79F80}" type="slidenum">
              <a:rPr lang="ar-SA"/>
              <a:pPr/>
              <a:t>56</a:t>
            </a:fld>
            <a:endParaRPr lang="en-US"/>
          </a:p>
        </p:txBody>
      </p:sp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9950" y="742950"/>
            <a:ext cx="4884738" cy="3665538"/>
          </a:xfrm>
          <a:ln w="12700" cap="flat">
            <a:solidFill>
              <a:schemeClr val="tx1"/>
            </a:solidFill>
          </a:ln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58404"/>
            <a:ext cx="4856903" cy="4416540"/>
          </a:xfrm>
          <a:ln/>
        </p:spPr>
        <p:txBody>
          <a:bodyPr lIns="92075" tIns="46038" rIns="92075" bIns="46038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76DBA3-6401-4C3E-9D4C-B0D3BE70BCB1}" type="slidenum">
              <a:rPr lang="ar-SA"/>
              <a:pPr/>
              <a:t>57</a:t>
            </a:fld>
            <a:endParaRPr lang="en-US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9950" y="742950"/>
            <a:ext cx="4884738" cy="3665538"/>
          </a:xfrm>
          <a:ln w="12700" cap="flat">
            <a:solidFill>
              <a:schemeClr val="tx1"/>
            </a:solidFill>
          </a:ln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58404"/>
            <a:ext cx="4856903" cy="4416540"/>
          </a:xfrm>
          <a:ln/>
        </p:spPr>
        <p:txBody>
          <a:bodyPr lIns="92075" tIns="46038" rIns="92075" bIns="46038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24C2EE-F63E-4089-8500-4C1EECED53B0}" type="slidenum">
              <a:rPr lang="ar-SA"/>
              <a:pPr/>
              <a:t>58</a:t>
            </a:fld>
            <a:endParaRPr 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021638-8762-45D9-A534-A9A23FC01F10}" type="slidenum">
              <a:rPr lang="ar-SA"/>
              <a:pPr/>
              <a:t>59</a:t>
            </a:fld>
            <a:endParaRPr lang="en-U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776E39-5928-47C4-BC7F-E4F6A169EBBF}" type="slidenum">
              <a:rPr lang="ar-SA"/>
              <a:pPr/>
              <a:t>60</a:t>
            </a:fld>
            <a:endParaRPr lang="en-US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327025"/>
            <a:ext cx="4211638" cy="3159125"/>
          </a:xfrm>
          <a:ln w="12700" cap="flat">
            <a:solidFill>
              <a:schemeClr val="tx1"/>
            </a:solidFill>
          </a:ln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CE290C-5381-4158-B0D7-6CC9FEB42382}" type="slidenum">
              <a:rPr lang="ar-SA"/>
              <a:pPr/>
              <a:t>61</a:t>
            </a:fld>
            <a:endParaRPr lang="en-US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409575"/>
            <a:ext cx="4210050" cy="3159125"/>
          </a:xfrm>
          <a:ln w="12700" cap="flat">
            <a:solidFill>
              <a:schemeClr val="tx1"/>
            </a:solidFill>
          </a:ln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76C876-EDA3-4C2C-B2A2-D221378D61AF}" type="slidenum">
              <a:rPr lang="ar-SA"/>
              <a:pPr/>
              <a:t>62</a:t>
            </a:fld>
            <a:endParaRPr lang="en-U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AB3CDE-4B1A-4B50-BEF6-2D519C848011}" type="slidenum">
              <a:rPr lang="ar-SA"/>
              <a:pPr/>
              <a:t>63</a:t>
            </a:fld>
            <a:endParaRPr lang="en-US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432876-98BD-44E7-AA07-877AB57E0E59}" type="slidenum">
              <a:rPr lang="ar-SA"/>
              <a:pPr/>
              <a:t>64</a:t>
            </a:fld>
            <a:endParaRPr lang="en-US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B7A53A-2A08-4BB9-80C7-EEC8462311D9}" type="slidenum">
              <a:rPr lang="ar-SA"/>
              <a:pPr/>
              <a:t>65</a:t>
            </a:fld>
            <a:endParaRPr lang="en-US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B76775-F4B8-4CE9-BC38-DD3E4D1AB115}" type="slidenum">
              <a:rPr lang="ar-SA"/>
              <a:pPr/>
              <a:t>6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3325" y="817563"/>
            <a:ext cx="3905250" cy="2928937"/>
          </a:xfrm>
          <a:ln w="12700" cap="flat">
            <a:solidFill>
              <a:schemeClr val="tx1"/>
            </a:solidFill>
          </a:ln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FD9342-1F24-4454-A0A5-48B2022DE012}" type="slidenum">
              <a:rPr lang="ar-SA"/>
              <a:pPr/>
              <a:t>66</a:t>
            </a:fld>
            <a:endParaRPr 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C2F780-2DB0-44D1-AC61-7C460A596871}" type="slidenum">
              <a:rPr lang="ar-SA"/>
              <a:pPr/>
              <a:t>67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C444F0-2753-479C-9597-A333FDDEC5AE}" type="slidenum">
              <a:rPr lang="ar-SA"/>
              <a:pPr/>
              <a:t>68</a:t>
            </a:fld>
            <a:endParaRPr lang="en-US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64204A-4127-486F-9B0C-33897587983E}" type="slidenum">
              <a:rPr lang="ar-SA"/>
              <a:pPr/>
              <a:t>69</a:t>
            </a:fld>
            <a:endParaRPr lang="en-US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1B0662-06A2-4446-9764-6A5108D9ABEE}" type="slidenum">
              <a:rPr lang="ar-SA"/>
              <a:pPr/>
              <a:t>70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F0498F-8713-4D2C-B2B2-432F2ED65B25}" type="slidenum">
              <a:rPr lang="ar-SA"/>
              <a:pPr/>
              <a:t>7</a:t>
            </a:fld>
            <a:endParaRPr lang="en-US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45D9CB-039D-4E91-8C82-D54354966C0B}" type="slidenum">
              <a:rPr lang="ar-SA"/>
              <a:pPr/>
              <a:t>12</a:t>
            </a:fld>
            <a:endParaRPr lang="en-US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14D4B9-A664-4591-A992-21EED242CBA3}" type="slidenum">
              <a:rPr lang="ar-SA"/>
              <a:pPr/>
              <a:t>14</a:t>
            </a:fld>
            <a:endParaRPr lang="en-U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2013" y="738188"/>
            <a:ext cx="4899025" cy="3675062"/>
          </a:xfrm>
          <a:ln w="12700"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  <a:ln/>
        </p:spPr>
        <p:txBody>
          <a:bodyPr lIns="92075" tIns="46038" rIns="92075" bIns="46038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620559-39DC-4559-B87C-61F7B0DC7652}" type="slidenum">
              <a:rPr lang="ar-SA"/>
              <a:pPr/>
              <a:t>15</a:t>
            </a:fld>
            <a:endParaRPr lang="en-US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  <a:ln/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6041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8363" y="742950"/>
            <a:ext cx="4886325" cy="3665538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A184DD-0159-41EA-A798-4610DA0E2524}" type="slidenum">
              <a:rPr lang="ar-SA"/>
              <a:pPr/>
              <a:t>16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62075" y="735013"/>
            <a:ext cx="3824288" cy="2868612"/>
          </a:xfrm>
          <a:ln w="12700" cap="flat">
            <a:solidFill>
              <a:schemeClr val="tx1"/>
            </a:solidFill>
          </a:ln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074" y="4660106"/>
            <a:ext cx="4856903" cy="44148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altLang="en-US" smtClean="0"/>
              <a:t>التسويق الفعال 1</a:t>
            </a:r>
            <a:endParaRPr lang="en-US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772CB8F-A508-44B6-9C87-7AE89234C417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43EBCCD-A37F-46E6-A69E-8A11A08206DF}" type="datetimeFigureOut">
              <a:rPr lang="en-US" smtClean="0"/>
              <a:pPr>
                <a:defRPr/>
              </a:pPr>
              <a:t>8/31/2009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75702BF-2002-46B0-ABCE-C10C4C3BD48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65A86D1-A299-4A00-A3E1-0A4ECEF66A5D}" type="datetimeFigureOut">
              <a:rPr lang="en-US" smtClean="0"/>
              <a:pPr>
                <a:defRPr/>
              </a:pPr>
              <a:t>8/31/2009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C2A7DAC-4002-45FB-8EAC-7570329B49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>
  <p:cSld name="1_Title Slide">
    <p:bg bwMode="gray">
      <p:bgPr>
        <a:blipFill dpi="0" rotWithShape="0">
          <a:blip r:embed="rId2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3284538"/>
            <a:ext cx="8229600" cy="838200"/>
          </a:xfrm>
        </p:spPr>
        <p:txBody>
          <a:bodyPr anchor="b"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5442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19200"/>
            <a:ext cx="8686800" cy="5257800"/>
          </a:xfrm>
        </p:spPr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308725"/>
            <a:ext cx="9144000" cy="247650"/>
          </a:xfrm>
        </p:spPr>
        <p:txBody>
          <a:bodyPr/>
          <a:lstStyle>
            <a:lvl1pPr>
              <a:defRPr/>
            </a:lvl1pPr>
          </a:lstStyle>
          <a:p>
            <a:r>
              <a:rPr lang="ar-SA"/>
              <a:t>د. صالح القحطاني                                                                                                                 ادارة الترويج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77025"/>
            <a:ext cx="2895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677025"/>
            <a:ext cx="2133600" cy="136525"/>
          </a:xfrm>
        </p:spPr>
        <p:txBody>
          <a:bodyPr/>
          <a:lstStyle>
            <a:lvl1pPr>
              <a:defRPr/>
            </a:lvl1pPr>
          </a:lstStyle>
          <a:p>
            <a:r>
              <a:rPr lang="ar-SA"/>
              <a:t>د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072DC94-B598-4F7D-87A3-4C2BC9EE6315}" type="datetimeFigureOut">
              <a:rPr lang="en-US" smtClean="0"/>
              <a:pPr>
                <a:defRPr/>
              </a:pPr>
              <a:t>8/31/2009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92140F4-630B-4DB3-9B75-6D2172529D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C36B1F-AACD-4A74-93E6-85C9CB534FE5}" type="datetimeFigureOut">
              <a:rPr lang="en-US" smtClean="0"/>
              <a:pPr>
                <a:defRPr/>
              </a:pPr>
              <a:t>8/31/2009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D52826A-F879-4E8A-8717-9E165BA269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B5F99D3-385C-477D-828E-C26524F51112}" type="datetimeFigureOut">
              <a:rPr lang="en-US" smtClean="0"/>
              <a:pPr>
                <a:defRPr/>
              </a:pPr>
              <a:t>8/31/2009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A9C928D-37E2-4EFD-879A-234528DDE1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746C478-7CD6-49D3-9762-DE8C5821CEF1}" type="datetimeFigureOut">
              <a:rPr lang="en-US" smtClean="0"/>
              <a:pPr>
                <a:defRPr/>
              </a:pPr>
              <a:t>8/31/2009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B289C3F-DABB-4059-BF18-F383CE11AC6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16E06E2-5921-460A-8549-D3933DCB2CDF}" type="datetimeFigureOut">
              <a:rPr lang="en-US" smtClean="0"/>
              <a:pPr>
                <a:defRPr/>
              </a:pPr>
              <a:t>8/31/2009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9906E6D-F539-4E1B-9B2B-890ABE35E9E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73EF70D-5173-4E22-B604-63AFA94D203D}" type="datetimeFigureOut">
              <a:rPr lang="en-US" smtClean="0"/>
              <a:pPr>
                <a:defRPr/>
              </a:pPr>
              <a:t>8/31/2009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02AF224-8201-447E-B806-D5193319D66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A2139591-8069-48DB-A7EF-3424F6D47978}" type="datetimeFigureOut">
              <a:rPr lang="en-US" smtClean="0"/>
              <a:pPr>
                <a:defRPr/>
              </a:pPr>
              <a:t>8/31/2009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264CA56-5405-4C7E-9494-BA940E9BEC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AFD9613-F7B7-4511-BFE7-8B728344B4A2}" type="datetimeFigureOut">
              <a:rPr lang="en-US" smtClean="0"/>
              <a:pPr>
                <a:defRPr/>
              </a:pPr>
              <a:t>8/31/2009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B3669FB-DCD2-42C5-9690-35DD1F9826A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C7B8A25-13D4-4B3B-8AC7-31725BD41B97}" type="datetimeFigureOut">
              <a:rPr lang="en-US" smtClean="0"/>
              <a:pPr>
                <a:defRPr/>
              </a:pPr>
              <a:t>8/31/2009</a:t>
            </a:fld>
            <a:endParaRPr lang="en-US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ar-SA" altLang="en-US" smtClean="0"/>
              <a:t>معنى التسويق 		د. صالح القحطاني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13E0812-A138-4013-8CAB-552C916BA414}" type="slidenum">
              <a:rPr lang="en-US" smtClean="0"/>
              <a:pPr>
                <a:defRPr/>
              </a:pPr>
              <a:t>‹#›</a:t>
            </a:fld>
            <a:endParaRPr lang="en-US">
              <a:solidFill>
                <a:schemeClr val="bg2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</p:sldLayoutIdLst>
  <p:transition spd="med">
    <p:dissolve/>
  </p:transition>
  <p:hf sldNum="0" hdr="0" dt="0"/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221365"/>
          </a:xfrm>
        </p:spPr>
        <p:txBody>
          <a:bodyPr/>
          <a:lstStyle/>
          <a:p>
            <a:r>
              <a:rPr lang="ar-SA" dirty="0" smtClean="0"/>
              <a:t>الاتصالات التسويقية المتكاملة</a:t>
            </a:r>
          </a:p>
          <a:p>
            <a:r>
              <a:rPr lang="ar-SA" dirty="0" smtClean="0"/>
              <a:t>البيع الشخصي </a:t>
            </a:r>
            <a:r>
              <a:rPr lang="ar-SA" dirty="0" err="1" smtClean="0"/>
              <a:t>و</a:t>
            </a:r>
            <a:r>
              <a:rPr lang="ar-SA" dirty="0" smtClean="0"/>
              <a:t> إدارة المبيعات</a:t>
            </a:r>
          </a:p>
          <a:p>
            <a:r>
              <a:rPr lang="ar-SA" dirty="0" smtClean="0"/>
              <a:t>الإعلان</a:t>
            </a:r>
          </a:p>
          <a:p>
            <a:r>
              <a:rPr lang="ar-SA" dirty="0" smtClean="0"/>
              <a:t>ترويج المبيعات</a:t>
            </a:r>
          </a:p>
          <a:p>
            <a:r>
              <a:rPr lang="ar-SA" dirty="0" smtClean="0"/>
              <a:t>العلاقات العامة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/>
              <a:t>مواضيع الجزء السادس</a:t>
            </a:r>
            <a:br>
              <a:rPr lang="ar-SA" dirty="0" smtClean="0"/>
            </a:br>
            <a:r>
              <a:rPr lang="ar-SA" sz="3200" dirty="0" smtClean="0">
                <a:solidFill>
                  <a:srgbClr val="FF0000"/>
                </a:solidFill>
              </a:rPr>
              <a:t>الفصول ( السابع عشر, الثامن عشر, التاسع عشر)</a:t>
            </a:r>
            <a:endParaRPr lang="ar-SA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407988"/>
          </a:xfrm>
        </p:spPr>
        <p:txBody>
          <a:bodyPr>
            <a:normAutofit fontScale="90000"/>
          </a:bodyPr>
          <a:lstStyle/>
          <a:p>
            <a:pPr algn="ctr"/>
            <a:r>
              <a:rPr lang="ar-SA" sz="3200">
                <a:solidFill>
                  <a:schemeClr val="tx1"/>
                </a:solidFill>
                <a:cs typeface="Tahoma" pitchFamily="34" charset="0"/>
              </a:rPr>
              <a:t>المفهوم الحديث للاتصالات التسويقية المتكاملة</a:t>
            </a:r>
            <a:endParaRPr lang="en-GB" sz="3200">
              <a:solidFill>
                <a:schemeClr val="tx1"/>
              </a:solidFill>
              <a:cs typeface="Tahoma" pitchFamily="34" charset="0"/>
            </a:endParaRPr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6781800" y="762000"/>
            <a:ext cx="1524000" cy="838200"/>
          </a:xfrm>
          <a:prstGeom prst="rect">
            <a:avLst/>
          </a:prstGeom>
          <a:solidFill>
            <a:srgbClr val="FBCDDB"/>
          </a:solidFill>
          <a:ln w="9525">
            <a:solidFill>
              <a:srgbClr val="FBCDDB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4212" name="Text Box 4"/>
          <p:cNvSpPr txBox="1">
            <a:spLocks noChangeArrowheads="1"/>
          </p:cNvSpPr>
          <p:nvPr/>
        </p:nvSpPr>
        <p:spPr bwMode="auto">
          <a:xfrm>
            <a:off x="6400800" y="914400"/>
            <a:ext cx="2286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800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المُنْتَــج</a:t>
            </a:r>
            <a:endParaRPr lang="en-GB" sz="2800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4213" name="Rectangle 5"/>
          <p:cNvSpPr>
            <a:spLocks noChangeArrowheads="1"/>
          </p:cNvSpPr>
          <p:nvPr/>
        </p:nvSpPr>
        <p:spPr bwMode="auto">
          <a:xfrm>
            <a:off x="6781800" y="2743200"/>
            <a:ext cx="1524000" cy="838200"/>
          </a:xfrm>
          <a:prstGeom prst="rect">
            <a:avLst/>
          </a:prstGeom>
          <a:solidFill>
            <a:srgbClr val="FBCDDB"/>
          </a:solidFill>
          <a:ln w="9525">
            <a:solidFill>
              <a:srgbClr val="FBCDDB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4214" name="Rectangle 6"/>
          <p:cNvSpPr>
            <a:spLocks noChangeArrowheads="1"/>
          </p:cNvSpPr>
          <p:nvPr/>
        </p:nvSpPr>
        <p:spPr bwMode="auto">
          <a:xfrm>
            <a:off x="6781800" y="1752600"/>
            <a:ext cx="1524000" cy="838200"/>
          </a:xfrm>
          <a:prstGeom prst="rect">
            <a:avLst/>
          </a:prstGeom>
          <a:solidFill>
            <a:srgbClr val="FBCDDB"/>
          </a:solidFill>
          <a:ln w="9525">
            <a:solidFill>
              <a:srgbClr val="FBCDDB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4215" name="Rectangle 7"/>
          <p:cNvSpPr>
            <a:spLocks noChangeArrowheads="1"/>
          </p:cNvSpPr>
          <p:nvPr/>
        </p:nvSpPr>
        <p:spPr bwMode="auto">
          <a:xfrm>
            <a:off x="6781800" y="3733800"/>
            <a:ext cx="1524000" cy="838200"/>
          </a:xfrm>
          <a:prstGeom prst="rect">
            <a:avLst/>
          </a:prstGeom>
          <a:solidFill>
            <a:srgbClr val="FBCDDB"/>
          </a:solidFill>
          <a:ln w="9525">
            <a:solidFill>
              <a:srgbClr val="FBCDDB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6477000" y="1905000"/>
            <a:ext cx="213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800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الســعر</a:t>
            </a:r>
            <a:endParaRPr lang="en-GB" sz="2800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4217" name="Text Box 9"/>
          <p:cNvSpPr txBox="1">
            <a:spLocks noChangeArrowheads="1"/>
          </p:cNvSpPr>
          <p:nvPr/>
        </p:nvSpPr>
        <p:spPr bwMode="auto">
          <a:xfrm>
            <a:off x="6477000" y="2895600"/>
            <a:ext cx="213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800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التوزيـع</a:t>
            </a:r>
            <a:endParaRPr lang="en-GB" sz="2800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4218" name="Text Box 10"/>
          <p:cNvSpPr txBox="1">
            <a:spLocks noChangeArrowheads="1"/>
          </p:cNvSpPr>
          <p:nvPr/>
        </p:nvSpPr>
        <p:spPr bwMode="auto">
          <a:xfrm>
            <a:off x="6477000" y="3886200"/>
            <a:ext cx="2209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800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الترويـج</a:t>
            </a:r>
            <a:endParaRPr lang="en-GB" sz="2800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4219" name="Rectangle 11"/>
          <p:cNvSpPr>
            <a:spLocks noChangeArrowheads="1"/>
          </p:cNvSpPr>
          <p:nvPr/>
        </p:nvSpPr>
        <p:spPr bwMode="auto">
          <a:xfrm>
            <a:off x="4038600" y="3352800"/>
            <a:ext cx="1752600" cy="457200"/>
          </a:xfrm>
          <a:prstGeom prst="rect">
            <a:avLst/>
          </a:prstGeom>
          <a:solidFill>
            <a:srgbClr val="FBCDDB"/>
          </a:solidFill>
          <a:ln w="9525">
            <a:solidFill>
              <a:srgbClr val="FBCDDB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4220" name="Text Box 12"/>
          <p:cNvSpPr txBox="1">
            <a:spLocks noChangeArrowheads="1"/>
          </p:cNvSpPr>
          <p:nvPr/>
        </p:nvSpPr>
        <p:spPr bwMode="auto">
          <a:xfrm>
            <a:off x="3886200" y="3352800"/>
            <a:ext cx="198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الإعــلان</a:t>
            </a:r>
            <a:endParaRPr lang="en-GB" sz="2000" b="1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4221" name="Rectangle 13"/>
          <p:cNvSpPr>
            <a:spLocks noChangeArrowheads="1"/>
          </p:cNvSpPr>
          <p:nvPr/>
        </p:nvSpPr>
        <p:spPr bwMode="auto">
          <a:xfrm>
            <a:off x="4038600" y="3886200"/>
            <a:ext cx="1752600" cy="457200"/>
          </a:xfrm>
          <a:prstGeom prst="rect">
            <a:avLst/>
          </a:prstGeom>
          <a:solidFill>
            <a:srgbClr val="FBCDDB"/>
          </a:solidFill>
          <a:ln w="9525">
            <a:solidFill>
              <a:srgbClr val="FBCDDB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4222" name="Text Box 14"/>
          <p:cNvSpPr txBox="1">
            <a:spLocks noChangeArrowheads="1"/>
          </p:cNvSpPr>
          <p:nvPr/>
        </p:nvSpPr>
        <p:spPr bwMode="auto">
          <a:xfrm>
            <a:off x="3886200" y="3886200"/>
            <a:ext cx="198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البيع الشخصي</a:t>
            </a:r>
            <a:endParaRPr lang="en-GB" sz="2000" b="1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4223" name="Rectangle 15"/>
          <p:cNvSpPr>
            <a:spLocks noChangeArrowheads="1"/>
          </p:cNvSpPr>
          <p:nvPr/>
        </p:nvSpPr>
        <p:spPr bwMode="auto">
          <a:xfrm>
            <a:off x="4038600" y="4419600"/>
            <a:ext cx="1752600" cy="457200"/>
          </a:xfrm>
          <a:prstGeom prst="rect">
            <a:avLst/>
          </a:prstGeom>
          <a:solidFill>
            <a:srgbClr val="FBCDDB"/>
          </a:solidFill>
          <a:ln w="9525">
            <a:solidFill>
              <a:srgbClr val="FBCDDB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4224" name="Text Box 16"/>
          <p:cNvSpPr txBox="1">
            <a:spLocks noChangeArrowheads="1"/>
          </p:cNvSpPr>
          <p:nvPr/>
        </p:nvSpPr>
        <p:spPr bwMode="auto">
          <a:xfrm>
            <a:off x="3886200" y="44196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b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تنشيط المبيعات</a:t>
            </a:r>
            <a:endParaRPr lang="en-GB" b="1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4225" name="Rectangle 17"/>
          <p:cNvSpPr>
            <a:spLocks noChangeArrowheads="1"/>
          </p:cNvSpPr>
          <p:nvPr/>
        </p:nvSpPr>
        <p:spPr bwMode="auto">
          <a:xfrm>
            <a:off x="4038600" y="4953000"/>
            <a:ext cx="1752600" cy="457200"/>
          </a:xfrm>
          <a:prstGeom prst="rect">
            <a:avLst/>
          </a:prstGeom>
          <a:solidFill>
            <a:srgbClr val="FBCDDB"/>
          </a:solidFill>
          <a:ln w="9525">
            <a:solidFill>
              <a:srgbClr val="FBCDDB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4226" name="Text Box 18"/>
          <p:cNvSpPr txBox="1">
            <a:spLocks noChangeArrowheads="1"/>
          </p:cNvSpPr>
          <p:nvPr/>
        </p:nvSpPr>
        <p:spPr bwMode="auto">
          <a:xfrm>
            <a:off x="3886200" y="49530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b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الدعاية والنشر</a:t>
            </a:r>
            <a:endParaRPr lang="en-GB" b="1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4227" name="Line 19"/>
          <p:cNvSpPr>
            <a:spLocks noChangeShapeType="1"/>
          </p:cNvSpPr>
          <p:nvPr/>
        </p:nvSpPr>
        <p:spPr bwMode="auto">
          <a:xfrm flipH="1">
            <a:off x="2819400" y="3124200"/>
            <a:ext cx="3962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4228" name="Line 20"/>
          <p:cNvSpPr>
            <a:spLocks noChangeShapeType="1"/>
          </p:cNvSpPr>
          <p:nvPr/>
        </p:nvSpPr>
        <p:spPr bwMode="auto">
          <a:xfrm flipH="1">
            <a:off x="2819400" y="2133600"/>
            <a:ext cx="3962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4229" name="Line 21"/>
          <p:cNvSpPr>
            <a:spLocks noChangeShapeType="1"/>
          </p:cNvSpPr>
          <p:nvPr/>
        </p:nvSpPr>
        <p:spPr bwMode="auto">
          <a:xfrm flipH="1">
            <a:off x="2819400" y="1143000"/>
            <a:ext cx="3962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4230" name="Rectangle 22"/>
          <p:cNvSpPr>
            <a:spLocks noChangeArrowheads="1"/>
          </p:cNvSpPr>
          <p:nvPr/>
        </p:nvSpPr>
        <p:spPr bwMode="auto">
          <a:xfrm>
            <a:off x="4038600" y="5486400"/>
            <a:ext cx="1752600" cy="457200"/>
          </a:xfrm>
          <a:prstGeom prst="rect">
            <a:avLst/>
          </a:prstGeom>
          <a:solidFill>
            <a:srgbClr val="FBCDDB"/>
          </a:solidFill>
          <a:ln w="9525">
            <a:solidFill>
              <a:srgbClr val="FBCDDB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4231" name="Rectangle 23"/>
          <p:cNvSpPr>
            <a:spLocks noChangeArrowheads="1"/>
          </p:cNvSpPr>
          <p:nvPr/>
        </p:nvSpPr>
        <p:spPr bwMode="auto">
          <a:xfrm>
            <a:off x="4038600" y="6019800"/>
            <a:ext cx="1752600" cy="457200"/>
          </a:xfrm>
          <a:prstGeom prst="rect">
            <a:avLst/>
          </a:prstGeom>
          <a:solidFill>
            <a:srgbClr val="FBCDDB"/>
          </a:solidFill>
          <a:ln w="9525">
            <a:solidFill>
              <a:srgbClr val="FBCDDB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4232" name="Text Box 24"/>
          <p:cNvSpPr txBox="1">
            <a:spLocks noChangeArrowheads="1"/>
          </p:cNvSpPr>
          <p:nvPr/>
        </p:nvSpPr>
        <p:spPr bwMode="auto">
          <a:xfrm>
            <a:off x="3886200" y="5486400"/>
            <a:ext cx="198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الانترنــت</a:t>
            </a:r>
            <a:endParaRPr lang="en-GB" sz="2000" b="1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4233" name="Text Box 25"/>
          <p:cNvSpPr txBox="1">
            <a:spLocks noChangeArrowheads="1"/>
          </p:cNvSpPr>
          <p:nvPr/>
        </p:nvSpPr>
        <p:spPr bwMode="auto">
          <a:xfrm>
            <a:off x="3886200" y="6019800"/>
            <a:ext cx="198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البريد المباشر</a:t>
            </a:r>
            <a:endParaRPr lang="en-GB" sz="2000" b="1" dirty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4234" name="Line 26"/>
          <p:cNvSpPr>
            <a:spLocks noChangeShapeType="1"/>
          </p:cNvSpPr>
          <p:nvPr/>
        </p:nvSpPr>
        <p:spPr bwMode="auto">
          <a:xfrm>
            <a:off x="5791200" y="35814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4235" name="Line 27"/>
          <p:cNvSpPr>
            <a:spLocks noChangeShapeType="1"/>
          </p:cNvSpPr>
          <p:nvPr/>
        </p:nvSpPr>
        <p:spPr bwMode="auto">
          <a:xfrm>
            <a:off x="5791200" y="4114800"/>
            <a:ext cx="99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4236" name="Line 28"/>
          <p:cNvSpPr>
            <a:spLocks noChangeShapeType="1"/>
          </p:cNvSpPr>
          <p:nvPr/>
        </p:nvSpPr>
        <p:spPr bwMode="auto">
          <a:xfrm>
            <a:off x="3657600" y="61722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4237" name="Line 29"/>
          <p:cNvSpPr>
            <a:spLocks noChangeShapeType="1"/>
          </p:cNvSpPr>
          <p:nvPr/>
        </p:nvSpPr>
        <p:spPr bwMode="auto">
          <a:xfrm>
            <a:off x="5791200" y="62484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4238" name="Line 30"/>
          <p:cNvSpPr>
            <a:spLocks noChangeShapeType="1"/>
          </p:cNvSpPr>
          <p:nvPr/>
        </p:nvSpPr>
        <p:spPr bwMode="auto">
          <a:xfrm>
            <a:off x="3657600" y="57150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4239" name="Line 31"/>
          <p:cNvSpPr>
            <a:spLocks noChangeShapeType="1"/>
          </p:cNvSpPr>
          <p:nvPr/>
        </p:nvSpPr>
        <p:spPr bwMode="auto">
          <a:xfrm>
            <a:off x="5791200" y="57150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4240" name="Line 32"/>
          <p:cNvSpPr>
            <a:spLocks noChangeShapeType="1"/>
          </p:cNvSpPr>
          <p:nvPr/>
        </p:nvSpPr>
        <p:spPr bwMode="auto">
          <a:xfrm>
            <a:off x="3657600" y="51816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4241" name="Line 33"/>
          <p:cNvSpPr>
            <a:spLocks noChangeShapeType="1"/>
          </p:cNvSpPr>
          <p:nvPr/>
        </p:nvSpPr>
        <p:spPr bwMode="auto">
          <a:xfrm>
            <a:off x="5791200" y="51816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4242" name="Line 34"/>
          <p:cNvSpPr>
            <a:spLocks noChangeShapeType="1"/>
          </p:cNvSpPr>
          <p:nvPr/>
        </p:nvSpPr>
        <p:spPr bwMode="auto">
          <a:xfrm>
            <a:off x="5791200" y="46482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4243" name="Line 35"/>
          <p:cNvSpPr>
            <a:spLocks noChangeShapeType="1"/>
          </p:cNvSpPr>
          <p:nvPr/>
        </p:nvSpPr>
        <p:spPr bwMode="auto">
          <a:xfrm>
            <a:off x="3657600" y="46482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4244" name="Line 36"/>
          <p:cNvSpPr>
            <a:spLocks noChangeShapeType="1"/>
          </p:cNvSpPr>
          <p:nvPr/>
        </p:nvSpPr>
        <p:spPr bwMode="auto">
          <a:xfrm>
            <a:off x="3657600" y="35814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4245" name="Line 37"/>
          <p:cNvSpPr>
            <a:spLocks noChangeShapeType="1"/>
          </p:cNvSpPr>
          <p:nvPr/>
        </p:nvSpPr>
        <p:spPr bwMode="auto">
          <a:xfrm>
            <a:off x="3657600" y="3581400"/>
            <a:ext cx="0" cy="2590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4246" name="Line 38"/>
          <p:cNvSpPr>
            <a:spLocks noChangeShapeType="1"/>
          </p:cNvSpPr>
          <p:nvPr/>
        </p:nvSpPr>
        <p:spPr bwMode="auto">
          <a:xfrm>
            <a:off x="6172200" y="3581400"/>
            <a:ext cx="0" cy="2590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4247" name="Line 39"/>
          <p:cNvSpPr>
            <a:spLocks noChangeShapeType="1"/>
          </p:cNvSpPr>
          <p:nvPr/>
        </p:nvSpPr>
        <p:spPr bwMode="auto">
          <a:xfrm>
            <a:off x="2819400" y="4114800"/>
            <a:ext cx="121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4248" name="Oval 40" descr="Blue tissue paper"/>
          <p:cNvSpPr>
            <a:spLocks noChangeArrowheads="1"/>
          </p:cNvSpPr>
          <p:nvPr/>
        </p:nvSpPr>
        <p:spPr bwMode="auto">
          <a:xfrm>
            <a:off x="228600" y="1066800"/>
            <a:ext cx="1600200" cy="3200400"/>
          </a:xfrm>
          <a:prstGeom prst="ellipse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4249" name="Text Box 41"/>
          <p:cNvSpPr txBox="1">
            <a:spLocks noChangeArrowheads="1"/>
          </p:cNvSpPr>
          <p:nvPr/>
        </p:nvSpPr>
        <p:spPr bwMode="auto">
          <a:xfrm>
            <a:off x="228600" y="1887538"/>
            <a:ext cx="160020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400" dirty="0">
                <a:solidFill>
                  <a:srgbClr val="003300"/>
                </a:solidFill>
                <a:latin typeface="Tahoma" pitchFamily="34" charset="0"/>
                <a:cs typeface="Tahoma" pitchFamily="34" charset="0"/>
              </a:rPr>
              <a:t>السوق</a:t>
            </a:r>
          </a:p>
          <a:p>
            <a:pPr algn="ctr">
              <a:spcBef>
                <a:spcPct val="50000"/>
              </a:spcBef>
            </a:pPr>
            <a:r>
              <a:rPr lang="ar-SA" sz="2400" dirty="0">
                <a:solidFill>
                  <a:srgbClr val="003300"/>
                </a:solidFill>
                <a:latin typeface="Tahoma" pitchFamily="34" charset="0"/>
                <a:cs typeface="Tahoma" pitchFamily="34" charset="0"/>
              </a:rPr>
              <a:t>المستهدف</a:t>
            </a:r>
            <a:endParaRPr lang="en-GB" sz="2400" dirty="0">
              <a:solidFill>
                <a:srgbClr val="0033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4250" name="Line 42"/>
          <p:cNvSpPr>
            <a:spLocks noChangeShapeType="1"/>
          </p:cNvSpPr>
          <p:nvPr/>
        </p:nvSpPr>
        <p:spPr bwMode="auto">
          <a:xfrm flipH="1">
            <a:off x="1828800" y="2667000"/>
            <a:ext cx="99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4251" name="Line 43"/>
          <p:cNvSpPr>
            <a:spLocks noChangeShapeType="1"/>
          </p:cNvSpPr>
          <p:nvPr/>
        </p:nvSpPr>
        <p:spPr bwMode="auto">
          <a:xfrm>
            <a:off x="2819400" y="1143000"/>
            <a:ext cx="0" cy="297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4252" name="Line 44"/>
          <p:cNvSpPr>
            <a:spLocks noChangeShapeType="1"/>
          </p:cNvSpPr>
          <p:nvPr/>
        </p:nvSpPr>
        <p:spPr bwMode="auto">
          <a:xfrm>
            <a:off x="990600" y="4267200"/>
            <a:ext cx="0" cy="2438400"/>
          </a:xfrm>
          <a:prstGeom prst="line">
            <a:avLst/>
          </a:prstGeom>
          <a:noFill/>
          <a:ln w="38100">
            <a:solidFill>
              <a:srgbClr val="06882E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4253" name="Line 45"/>
          <p:cNvSpPr>
            <a:spLocks noChangeShapeType="1"/>
          </p:cNvSpPr>
          <p:nvPr/>
        </p:nvSpPr>
        <p:spPr bwMode="auto">
          <a:xfrm>
            <a:off x="8305800" y="4114800"/>
            <a:ext cx="381000" cy="0"/>
          </a:xfrm>
          <a:prstGeom prst="line">
            <a:avLst/>
          </a:prstGeom>
          <a:noFill/>
          <a:ln w="38100">
            <a:solidFill>
              <a:srgbClr val="06882E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4254" name="Line 46"/>
          <p:cNvSpPr>
            <a:spLocks noChangeShapeType="1"/>
          </p:cNvSpPr>
          <p:nvPr/>
        </p:nvSpPr>
        <p:spPr bwMode="auto">
          <a:xfrm>
            <a:off x="8305800" y="3124200"/>
            <a:ext cx="381000" cy="0"/>
          </a:xfrm>
          <a:prstGeom prst="line">
            <a:avLst/>
          </a:prstGeom>
          <a:noFill/>
          <a:ln w="38100">
            <a:solidFill>
              <a:srgbClr val="06882E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4255" name="Line 47"/>
          <p:cNvSpPr>
            <a:spLocks noChangeShapeType="1"/>
          </p:cNvSpPr>
          <p:nvPr/>
        </p:nvSpPr>
        <p:spPr bwMode="auto">
          <a:xfrm>
            <a:off x="8305800" y="2133600"/>
            <a:ext cx="381000" cy="0"/>
          </a:xfrm>
          <a:prstGeom prst="line">
            <a:avLst/>
          </a:prstGeom>
          <a:noFill/>
          <a:ln w="38100">
            <a:solidFill>
              <a:srgbClr val="06882E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4256" name="Line 48"/>
          <p:cNvSpPr>
            <a:spLocks noChangeShapeType="1"/>
          </p:cNvSpPr>
          <p:nvPr/>
        </p:nvSpPr>
        <p:spPr bwMode="auto">
          <a:xfrm>
            <a:off x="8305800" y="1143000"/>
            <a:ext cx="381000" cy="0"/>
          </a:xfrm>
          <a:prstGeom prst="line">
            <a:avLst/>
          </a:prstGeom>
          <a:noFill/>
          <a:ln w="38100">
            <a:solidFill>
              <a:srgbClr val="06882E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4257" name="Line 49"/>
          <p:cNvSpPr>
            <a:spLocks noChangeShapeType="1"/>
          </p:cNvSpPr>
          <p:nvPr/>
        </p:nvSpPr>
        <p:spPr bwMode="auto">
          <a:xfrm>
            <a:off x="8686800" y="1223986"/>
            <a:ext cx="0" cy="5562600"/>
          </a:xfrm>
          <a:prstGeom prst="line">
            <a:avLst/>
          </a:prstGeom>
          <a:noFill/>
          <a:ln w="38100">
            <a:solidFill>
              <a:srgbClr val="06882E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4258" name="Line 50"/>
          <p:cNvSpPr>
            <a:spLocks noChangeShapeType="1"/>
          </p:cNvSpPr>
          <p:nvPr/>
        </p:nvSpPr>
        <p:spPr bwMode="auto">
          <a:xfrm>
            <a:off x="990600" y="6705600"/>
            <a:ext cx="7696200" cy="0"/>
          </a:xfrm>
          <a:prstGeom prst="line">
            <a:avLst/>
          </a:prstGeom>
          <a:noFill/>
          <a:ln w="38100">
            <a:solidFill>
              <a:srgbClr val="06882E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5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494483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4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4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4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4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4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4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4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4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4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4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4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4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2000"/>
                                        <p:tgtEl>
                                          <p:spTgt spid="94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2" grpId="0"/>
      <p:bldP spid="94216" grpId="0"/>
      <p:bldP spid="94217" grpId="0"/>
      <p:bldP spid="94218" grpId="0"/>
      <p:bldP spid="94220" grpId="0"/>
      <p:bldP spid="94222" grpId="0"/>
      <p:bldP spid="94224" grpId="0"/>
      <p:bldP spid="94226" grpId="0"/>
      <p:bldP spid="94232" grpId="0"/>
      <p:bldP spid="94233" grpId="0"/>
      <p:bldP spid="942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404813"/>
            <a:ext cx="8532812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>
                <a:solidFill>
                  <a:srgbClr val="CCFF33"/>
                </a:solidFill>
                <a:cs typeface="Tahoma" pitchFamily="34" charset="0"/>
              </a:rPr>
              <a:t>المفهوم المتكامل للاتصالات التسويقية</a:t>
            </a:r>
            <a:endParaRPr lang="en-US" b="1">
              <a:solidFill>
                <a:srgbClr val="CCFF33"/>
              </a:solidFill>
              <a:cs typeface="Tahoma" pitchFamily="34" charset="0"/>
            </a:endParaRP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6011863" y="3141663"/>
            <a:ext cx="23288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/>
            <a:r>
              <a:rPr lang="ar-SA" sz="2400" b="1">
                <a:solidFill>
                  <a:srgbClr val="8AFEA6"/>
                </a:solidFill>
                <a:latin typeface="Tahoma" pitchFamily="34" charset="0"/>
                <a:cs typeface="Tahoma" pitchFamily="34" charset="0"/>
              </a:rPr>
              <a:t>الدعاية و النشر</a:t>
            </a:r>
          </a:p>
          <a:p>
            <a:pPr algn="ctr" rtl="0"/>
            <a:r>
              <a:rPr lang="en-US" sz="2400">
                <a:solidFill>
                  <a:srgbClr val="8AFEA6"/>
                </a:solidFill>
                <a:latin typeface="Tahoma" pitchFamily="34" charset="0"/>
                <a:cs typeface="Tahoma" pitchFamily="34" charset="0"/>
              </a:rPr>
              <a:t>publishing</a:t>
            </a: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6043613" y="4724400"/>
            <a:ext cx="22891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/>
            <a:r>
              <a:rPr lang="ar-SA" sz="2400" b="1">
                <a:solidFill>
                  <a:srgbClr val="FF5050"/>
                </a:solidFill>
                <a:latin typeface="Tahoma" pitchFamily="34" charset="0"/>
                <a:cs typeface="Tahoma" pitchFamily="34" charset="0"/>
              </a:rPr>
              <a:t>العلاقات العامة</a:t>
            </a:r>
          </a:p>
          <a:p>
            <a:pPr algn="ctr" rtl="0"/>
            <a:r>
              <a:rPr lang="en-US" sz="2400">
                <a:solidFill>
                  <a:srgbClr val="FF5050"/>
                </a:solidFill>
                <a:latin typeface="Tahoma" pitchFamily="34" charset="0"/>
                <a:cs typeface="Tahoma" pitchFamily="34" charset="0"/>
              </a:rPr>
              <a:t>Public Relations</a:t>
            </a:r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3132138" y="5734050"/>
            <a:ext cx="2641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/>
            <a:r>
              <a:rPr lang="ar-SA" sz="2400" b="1">
                <a:latin typeface="Tahoma" pitchFamily="34" charset="0"/>
                <a:cs typeface="Tahoma" pitchFamily="34" charset="0"/>
              </a:rPr>
              <a:t>التسويق المباشر</a:t>
            </a:r>
          </a:p>
          <a:p>
            <a:pPr algn="l" rtl="0"/>
            <a:r>
              <a:rPr lang="en-US" sz="2400">
                <a:latin typeface="Tahoma" pitchFamily="34" charset="0"/>
                <a:cs typeface="Tahoma" pitchFamily="34" charset="0"/>
              </a:rPr>
              <a:t>Direct Marketing</a:t>
            </a:r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755650" y="4292600"/>
            <a:ext cx="24828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/>
            <a:r>
              <a:rPr lang="ar-SA" sz="2400" b="1">
                <a:solidFill>
                  <a:srgbClr val="8C8CE2"/>
                </a:solidFill>
                <a:latin typeface="Tahoma" pitchFamily="34" charset="0"/>
                <a:cs typeface="Tahoma" pitchFamily="34" charset="0"/>
              </a:rPr>
              <a:t>تنشيط المبيعات</a:t>
            </a:r>
          </a:p>
          <a:p>
            <a:pPr algn="l" rtl="0"/>
            <a:r>
              <a:rPr lang="en-US" sz="2400">
                <a:solidFill>
                  <a:srgbClr val="8C8CE2"/>
                </a:solidFill>
                <a:latin typeface="Tahoma" pitchFamily="34" charset="0"/>
                <a:cs typeface="Tahoma" pitchFamily="34" charset="0"/>
              </a:rPr>
              <a:t>Sales Promotions</a:t>
            </a:r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1752600" y="2667000"/>
            <a:ext cx="15176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/>
            <a:r>
              <a:rPr lang="ar-SA" sz="2400" b="1">
                <a:solidFill>
                  <a:srgbClr val="CCFF33"/>
                </a:solidFill>
                <a:latin typeface="Tahoma" pitchFamily="34" charset="0"/>
                <a:cs typeface="Tahoma" pitchFamily="34" charset="0"/>
              </a:rPr>
              <a:t>الاعلان</a:t>
            </a:r>
          </a:p>
          <a:p>
            <a:pPr algn="ctr" rtl="0"/>
            <a:r>
              <a:rPr lang="en-US" sz="2000" b="1">
                <a:solidFill>
                  <a:srgbClr val="95E3FF"/>
                </a:solidFill>
              </a:rPr>
              <a:t>Advertising</a:t>
            </a:r>
          </a:p>
        </p:txBody>
      </p:sp>
      <p:pic>
        <p:nvPicPr>
          <p:cNvPr id="53256" name="Picture 8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3124200"/>
            <a:ext cx="2374900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3635375" y="1773238"/>
            <a:ext cx="23352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/>
            <a:r>
              <a:rPr lang="ar-SA" sz="2400" b="1">
                <a:solidFill>
                  <a:srgbClr val="95E3FF"/>
                </a:solidFill>
                <a:latin typeface="Tahoma" pitchFamily="34" charset="0"/>
                <a:cs typeface="Tahoma" pitchFamily="34" charset="0"/>
              </a:rPr>
              <a:t>البيع الشخصي</a:t>
            </a:r>
          </a:p>
          <a:p>
            <a:pPr algn="ctr" rtl="0"/>
            <a:r>
              <a:rPr lang="en-US" sz="2400">
                <a:solidFill>
                  <a:srgbClr val="95E3FF"/>
                </a:solidFill>
                <a:latin typeface="Tahoma" pitchFamily="34" charset="0"/>
                <a:cs typeface="Tahoma" pitchFamily="34" charset="0"/>
              </a:rPr>
              <a:t>Personal selling</a:t>
            </a: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494483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1524000" y="3352800"/>
            <a:ext cx="2427288" cy="1304925"/>
          </a:xfrm>
          <a:prstGeom prst="rect">
            <a:avLst/>
          </a:prstGeom>
          <a:solidFill>
            <a:srgbClr val="3366FF"/>
          </a:solidFill>
          <a:ln w="12700">
            <a:solidFill>
              <a:schemeClr val="bg2"/>
            </a:solidFill>
            <a:miter lim="800000"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wrap="none" lIns="81204" tIns="39889" rIns="81204" bIns="39889" anchor="ctr"/>
          <a:lstStyle/>
          <a:p>
            <a:pPr algn="ctr" defTabSz="820738" rtl="0" eaLnBrk="0" hangingPunct="0">
              <a:lnSpc>
                <a:spcPct val="80000"/>
              </a:lnSpc>
            </a:pPr>
            <a:r>
              <a:rPr lang="ar-SA" sz="2800" dirty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قبل البيع</a:t>
            </a:r>
            <a:endParaRPr lang="en-US" sz="2800" dirty="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5181600" y="3352800"/>
            <a:ext cx="2427288" cy="1244600"/>
          </a:xfrm>
          <a:prstGeom prst="rect">
            <a:avLst/>
          </a:prstGeom>
          <a:solidFill>
            <a:srgbClr val="3366FF"/>
          </a:solidFill>
          <a:ln w="12700">
            <a:solidFill>
              <a:schemeClr val="bg2"/>
            </a:solidFill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 lIns="81204" tIns="39889" rIns="81204" bIns="39889" anchor="ctr"/>
          <a:lstStyle/>
          <a:p>
            <a:pPr algn="ctr" defTabSz="820738" rtl="0" eaLnBrk="0" hangingPunct="0">
              <a:lnSpc>
                <a:spcPct val="80000"/>
              </a:lnSpc>
            </a:pPr>
            <a:r>
              <a:rPr lang="ar-SA" sz="2800" dirty="0">
                <a:solidFill>
                  <a:srgbClr val="8AFEA6"/>
                </a:solidFill>
                <a:latin typeface="Tahoma" pitchFamily="34" charset="0"/>
                <a:cs typeface="Tahoma" pitchFamily="34" charset="0"/>
              </a:rPr>
              <a:t>البيع</a:t>
            </a:r>
            <a:endParaRPr lang="en-US" sz="2800" dirty="0">
              <a:solidFill>
                <a:srgbClr val="8AFEA6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1524000" y="5097463"/>
            <a:ext cx="2427288" cy="1303337"/>
          </a:xfrm>
          <a:prstGeom prst="rect">
            <a:avLst/>
          </a:prstGeom>
          <a:solidFill>
            <a:srgbClr val="3366FF"/>
          </a:solidFill>
          <a:ln w="12700">
            <a:solidFill>
              <a:schemeClr val="bg2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lIns="81204" tIns="39889" rIns="81204" bIns="39889" anchor="ctr"/>
          <a:lstStyle/>
          <a:p>
            <a:pPr algn="ctr" defTabSz="820738" rtl="0" eaLnBrk="0" hangingPunct="0">
              <a:lnSpc>
                <a:spcPct val="80000"/>
              </a:lnSpc>
            </a:pPr>
            <a:r>
              <a:rPr lang="ar-SA" sz="28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بعد الاستهلاك</a:t>
            </a:r>
            <a:endParaRPr lang="en-US" sz="28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268913" y="5097463"/>
            <a:ext cx="2427287" cy="1303337"/>
          </a:xfrm>
          <a:prstGeom prst="rect">
            <a:avLst/>
          </a:prstGeom>
          <a:solidFill>
            <a:srgbClr val="3366FF"/>
          </a:solidFill>
          <a:ln w="12700">
            <a:solidFill>
              <a:schemeClr val="bg2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81204" tIns="39889" rIns="81204" bIns="39889" anchor="ctr"/>
          <a:lstStyle/>
          <a:p>
            <a:pPr algn="ctr" defTabSz="820738" rtl="0" eaLnBrk="0" hangingPunct="0">
              <a:lnSpc>
                <a:spcPct val="80000"/>
              </a:lnSpc>
            </a:pPr>
            <a:r>
              <a:rPr lang="ar-SA" sz="2800" dirty="0">
                <a:latin typeface="Tahoma" pitchFamily="34" charset="0"/>
                <a:cs typeface="Tahoma" pitchFamily="34" charset="0"/>
              </a:rPr>
              <a:t>الاستهلاك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4278" name="AutoShape 6"/>
          <p:cNvSpPr>
            <a:spLocks noChangeArrowheads="1"/>
          </p:cNvSpPr>
          <p:nvPr/>
        </p:nvSpPr>
        <p:spPr bwMode="auto">
          <a:xfrm>
            <a:off x="3810000" y="3886200"/>
            <a:ext cx="1450975" cy="298450"/>
          </a:xfrm>
          <a:prstGeom prst="rightArrow">
            <a:avLst>
              <a:gd name="adj1" fmla="val 50000"/>
              <a:gd name="adj2" fmla="val 139211"/>
            </a:avLst>
          </a:prstGeom>
          <a:solidFill>
            <a:srgbClr val="FF0000"/>
          </a:solidFill>
          <a:ln w="12700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54279" name="AutoShape 7"/>
          <p:cNvSpPr>
            <a:spLocks noChangeArrowheads="1"/>
          </p:cNvSpPr>
          <p:nvPr/>
        </p:nvSpPr>
        <p:spPr bwMode="auto">
          <a:xfrm flipH="1">
            <a:off x="3886200" y="5643563"/>
            <a:ext cx="1531938" cy="300037"/>
          </a:xfrm>
          <a:prstGeom prst="rightArrow">
            <a:avLst>
              <a:gd name="adj1" fmla="val 50000"/>
              <a:gd name="adj2" fmla="val 146202"/>
            </a:avLst>
          </a:prstGeom>
          <a:solidFill>
            <a:srgbClr val="FC0128"/>
          </a:solidFill>
          <a:ln w="12700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FC0128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54280" name="AutoShape 8"/>
          <p:cNvSpPr>
            <a:spLocks noChangeArrowheads="1"/>
          </p:cNvSpPr>
          <p:nvPr/>
        </p:nvSpPr>
        <p:spPr bwMode="auto">
          <a:xfrm rot="16200000" flipH="1">
            <a:off x="6227762" y="4594226"/>
            <a:ext cx="588963" cy="392112"/>
          </a:xfrm>
          <a:prstGeom prst="rightArrow">
            <a:avLst>
              <a:gd name="adj1" fmla="val 50000"/>
              <a:gd name="adj2" fmla="val 43009"/>
            </a:avLst>
          </a:prstGeom>
          <a:solidFill>
            <a:srgbClr val="FF0000"/>
          </a:solidFill>
          <a:ln w="12700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54281" name="Rectangle 9"/>
          <p:cNvSpPr>
            <a:spLocks noChangeArrowheads="1"/>
          </p:cNvSpPr>
          <p:nvPr/>
        </p:nvSpPr>
        <p:spPr bwMode="auto">
          <a:xfrm>
            <a:off x="227013" y="1905000"/>
            <a:ext cx="8413750" cy="873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81204" tIns="39889" rIns="81204" bIns="39889">
            <a:spAutoFit/>
          </a:bodyPr>
          <a:lstStyle/>
          <a:p>
            <a:pPr algn="ctr" defTabSz="820738" rtl="0" eaLnBrk="0" hangingPunct="0">
              <a:lnSpc>
                <a:spcPct val="90000"/>
              </a:lnSpc>
              <a:spcBef>
                <a:spcPct val="50000"/>
              </a:spcBef>
            </a:pPr>
            <a:r>
              <a:rPr lang="ar-SA" sz="2900">
                <a:solidFill>
                  <a:srgbClr val="996600"/>
                </a:solidFill>
                <a:latin typeface="Tahoma" pitchFamily="34" charset="0"/>
                <a:cs typeface="Tahoma" pitchFamily="34" charset="0"/>
              </a:rPr>
              <a:t>الاتصالات عبارة عن ادارة العلاقات مع العملاء خلال وقت معين من خلال المراحل التالية: </a:t>
            </a:r>
            <a:endParaRPr lang="en-US" sz="2900">
              <a:solidFill>
                <a:srgbClr val="9966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4282" name="Rectangle 10"/>
          <p:cNvSpPr>
            <a:spLocks noGrp="1" noChangeArrowheads="1"/>
          </p:cNvSpPr>
          <p:nvPr>
            <p:ph type="title"/>
          </p:nvPr>
        </p:nvSpPr>
        <p:spPr>
          <a:xfrm>
            <a:off x="611188" y="549275"/>
            <a:ext cx="8532812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>
                <a:solidFill>
                  <a:srgbClr val="CCFF33"/>
                </a:solidFill>
                <a:cs typeface="Tahoma" pitchFamily="34" charset="0"/>
              </a:rPr>
              <a:t>عملية الاتصالات التسويقية</a:t>
            </a:r>
            <a:r>
              <a:rPr lang="ar-SA" b="1">
                <a:cs typeface="Tahoma" pitchFamily="34" charset="0"/>
              </a:rPr>
              <a:t/>
            </a:r>
            <a:br>
              <a:rPr lang="ar-SA" b="1">
                <a:cs typeface="Tahoma" pitchFamily="34" charset="0"/>
              </a:rPr>
            </a:br>
            <a:r>
              <a:rPr lang="en-US" b="1">
                <a:solidFill>
                  <a:schemeClr val="tx1"/>
                </a:solidFill>
                <a:cs typeface="Tahoma" pitchFamily="34" charset="0"/>
              </a:rPr>
              <a:t>Process</a:t>
            </a:r>
          </a:p>
        </p:txBody>
      </p:sp>
      <p:sp>
        <p:nvSpPr>
          <p:cNvPr id="54286" name="AutoShape 14"/>
          <p:cNvSpPr>
            <a:spLocks noChangeArrowheads="1"/>
          </p:cNvSpPr>
          <p:nvPr/>
        </p:nvSpPr>
        <p:spPr bwMode="auto">
          <a:xfrm>
            <a:off x="2268538" y="4508500"/>
            <a:ext cx="485775" cy="647700"/>
          </a:xfrm>
          <a:prstGeom prst="upArrow">
            <a:avLst>
              <a:gd name="adj1" fmla="val 50000"/>
              <a:gd name="adj2" fmla="val 33333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ar-SA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animBg="1"/>
      <p:bldP spid="54275" grpId="0" animBg="1"/>
      <p:bldP spid="54276" grpId="0" animBg="1"/>
      <p:bldP spid="5427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264400" y="2063750"/>
            <a:ext cx="1797050" cy="1587500"/>
            <a:chOff x="4576" y="1300"/>
            <a:chExt cx="1132" cy="1000"/>
          </a:xfrm>
        </p:grpSpPr>
        <p:sp>
          <p:nvSpPr>
            <p:cNvPr id="56323" name="Rectangle 3"/>
            <p:cNvSpPr>
              <a:spLocks noChangeArrowheads="1"/>
            </p:cNvSpPr>
            <p:nvPr/>
          </p:nvSpPr>
          <p:spPr bwMode="auto">
            <a:xfrm>
              <a:off x="4804" y="1300"/>
              <a:ext cx="904" cy="1000"/>
            </a:xfrm>
            <a:prstGeom prst="rect">
              <a:avLst/>
            </a:prstGeom>
            <a:solidFill>
              <a:srgbClr val="C6FF03"/>
            </a:solidFill>
            <a:ln w="12700">
              <a:solidFill>
                <a:srgbClr val="96EDFE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lIns="90488" tIns="44450" rIns="90488" bIns="44450" anchor="ctr"/>
            <a:lstStyle/>
            <a:p>
              <a:pPr algn="ctr" rtl="0" eaLnBrk="0" hangingPunct="0">
                <a:lnSpc>
                  <a:spcPct val="75000"/>
                </a:lnSpc>
              </a:pPr>
              <a:r>
                <a:rPr lang="ar-SA" sz="2200" b="1">
                  <a:solidFill>
                    <a:srgbClr val="000099"/>
                  </a:solidFill>
                  <a:latin typeface="Tahoma" pitchFamily="34" charset="0"/>
                  <a:cs typeface="Tahoma" pitchFamily="34" charset="0"/>
                </a:rPr>
                <a:t>المرسل</a:t>
              </a:r>
              <a:endParaRPr lang="en-US" sz="2200" b="1">
                <a:solidFill>
                  <a:srgbClr val="000099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56324" name="Line 4"/>
            <p:cNvSpPr>
              <a:spLocks noChangeShapeType="1"/>
            </p:cNvSpPr>
            <p:nvPr/>
          </p:nvSpPr>
          <p:spPr bwMode="auto">
            <a:xfrm>
              <a:off x="4576" y="1920"/>
              <a:ext cx="208" cy="0"/>
            </a:xfrm>
            <a:prstGeom prst="line">
              <a:avLst/>
            </a:prstGeom>
            <a:noFill/>
            <a:ln w="50800">
              <a:solidFill>
                <a:schemeClr val="accent1">
                  <a:lumMod val="75000"/>
                </a:schemeClr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1187450" y="549275"/>
            <a:ext cx="7177088" cy="669925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0488" tIns="44450" rIns="90488" bIns="44450" anchor="b"/>
          <a:lstStyle/>
          <a:p>
            <a:pPr algn="ctr"/>
            <a:r>
              <a:rPr lang="ar-SA" sz="3600" b="1" dirty="0">
                <a:solidFill>
                  <a:srgbClr val="CCFF33"/>
                </a:solidFill>
                <a:latin typeface="Arial Black" pitchFamily="34" charset="0"/>
                <a:cs typeface="Tahoma" pitchFamily="34" charset="0"/>
              </a:rPr>
              <a:t>نموذج الاتصالات الترويجية</a:t>
            </a:r>
            <a:endParaRPr lang="en-US" sz="3600" b="1" dirty="0">
              <a:solidFill>
                <a:srgbClr val="CCFF33"/>
              </a:solidFill>
              <a:latin typeface="Arial Black" pitchFamily="34" charset="0"/>
              <a:cs typeface="Tahoma" pitchFamily="34" charset="0"/>
            </a:endParaRPr>
          </a:p>
        </p:txBody>
      </p:sp>
      <p:sp>
        <p:nvSpPr>
          <p:cNvPr id="56326" name="Rectangle 6"/>
          <p:cNvSpPr>
            <a:spLocks noChangeArrowheads="1"/>
          </p:cNvSpPr>
          <p:nvPr/>
        </p:nvSpPr>
        <p:spPr bwMode="auto">
          <a:xfrm>
            <a:off x="158750" y="2063750"/>
            <a:ext cx="1358900" cy="1587500"/>
          </a:xfrm>
          <a:prstGeom prst="rect">
            <a:avLst/>
          </a:prstGeom>
          <a:solidFill>
            <a:srgbClr val="C6FF03"/>
          </a:solidFill>
          <a:ln w="12700">
            <a:solidFill>
              <a:srgbClr val="40007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488" tIns="44450" rIns="90488" bIns="44450" anchor="ctr"/>
          <a:lstStyle/>
          <a:p>
            <a:pPr algn="ctr" rtl="0" eaLnBrk="0" hangingPunct="0">
              <a:lnSpc>
                <a:spcPct val="75000"/>
              </a:lnSpc>
            </a:pPr>
            <a:r>
              <a:rPr lang="ar-SA" sz="240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المستقبل</a:t>
            </a:r>
            <a:endParaRPr lang="en-US" sz="2400">
              <a:solidFill>
                <a:srgbClr val="000099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1625600" y="2444750"/>
            <a:ext cx="1720850" cy="1206500"/>
            <a:chOff x="1024" y="1540"/>
            <a:chExt cx="1084" cy="760"/>
          </a:xfrm>
        </p:grpSpPr>
        <p:sp>
          <p:nvSpPr>
            <p:cNvPr id="56328" name="Rectangle 8"/>
            <p:cNvSpPr>
              <a:spLocks noChangeArrowheads="1"/>
            </p:cNvSpPr>
            <p:nvPr/>
          </p:nvSpPr>
          <p:spPr bwMode="auto">
            <a:xfrm>
              <a:off x="1252" y="1540"/>
              <a:ext cx="856" cy="760"/>
            </a:xfrm>
            <a:prstGeom prst="rect">
              <a:avLst/>
            </a:prstGeom>
            <a:solidFill>
              <a:srgbClr val="C6FF03"/>
            </a:solidFill>
            <a:ln w="12700">
              <a:solidFill>
                <a:srgbClr val="96EDFE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lIns="90488" tIns="44450" rIns="90488" bIns="44450" anchor="ctr"/>
            <a:lstStyle/>
            <a:p>
              <a:pPr algn="ctr" rtl="0" eaLnBrk="0" hangingPunct="0"/>
              <a:r>
                <a:rPr lang="ar-SA" sz="1400" b="1" dirty="0">
                  <a:solidFill>
                    <a:srgbClr val="5D5DD7"/>
                  </a:solidFill>
                  <a:latin typeface="Tahoma" pitchFamily="34" charset="0"/>
                  <a:cs typeface="Tahoma" pitchFamily="34" charset="0"/>
                </a:rPr>
                <a:t>ترجمة المعلومة</a:t>
              </a:r>
              <a:endParaRPr lang="en-US" sz="1400" b="1" dirty="0">
                <a:solidFill>
                  <a:srgbClr val="5D5DD7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56329" name="Line 9"/>
            <p:cNvSpPr>
              <a:spLocks noChangeShapeType="1"/>
            </p:cNvSpPr>
            <p:nvPr/>
          </p:nvSpPr>
          <p:spPr bwMode="auto">
            <a:xfrm>
              <a:off x="1024" y="1920"/>
              <a:ext cx="208" cy="0"/>
            </a:xfrm>
            <a:prstGeom prst="line">
              <a:avLst/>
            </a:prstGeom>
            <a:noFill/>
            <a:ln w="50800">
              <a:solidFill>
                <a:schemeClr val="accent1">
                  <a:lumMod val="75000"/>
                </a:schemeClr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5359400" y="2444750"/>
            <a:ext cx="1797050" cy="1206500"/>
            <a:chOff x="3376" y="1540"/>
            <a:chExt cx="1132" cy="760"/>
          </a:xfrm>
        </p:grpSpPr>
        <p:sp>
          <p:nvSpPr>
            <p:cNvPr id="56331" name="Rectangle 11"/>
            <p:cNvSpPr>
              <a:spLocks noChangeArrowheads="1"/>
            </p:cNvSpPr>
            <p:nvPr/>
          </p:nvSpPr>
          <p:spPr bwMode="auto">
            <a:xfrm>
              <a:off x="3652" y="1540"/>
              <a:ext cx="856" cy="760"/>
            </a:xfrm>
            <a:prstGeom prst="rect">
              <a:avLst/>
            </a:prstGeom>
            <a:solidFill>
              <a:srgbClr val="C6FF03"/>
            </a:solidFill>
            <a:ln w="12700">
              <a:solidFill>
                <a:srgbClr val="96EDFE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lIns="90488" tIns="44450" rIns="90488" bIns="44450" anchor="ctr"/>
            <a:lstStyle/>
            <a:p>
              <a:pPr algn="ctr" rtl="0" eaLnBrk="0" hangingPunct="0">
                <a:lnSpc>
                  <a:spcPct val="75000"/>
                </a:lnSpc>
              </a:pPr>
              <a:r>
                <a:rPr lang="ar-SA" sz="1400" b="1">
                  <a:solidFill>
                    <a:srgbClr val="990000"/>
                  </a:solidFill>
                  <a:latin typeface="Tahoma" pitchFamily="34" charset="0"/>
                  <a:cs typeface="Tahoma" pitchFamily="34" charset="0"/>
                </a:rPr>
                <a:t>تحليل المعلومة</a:t>
              </a:r>
              <a:endParaRPr lang="en-US" sz="1400" b="1">
                <a:solidFill>
                  <a:srgbClr val="99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56332" name="Line 12"/>
            <p:cNvSpPr>
              <a:spLocks noChangeShapeType="1"/>
            </p:cNvSpPr>
            <p:nvPr/>
          </p:nvSpPr>
          <p:spPr bwMode="auto">
            <a:xfrm>
              <a:off x="3376" y="1920"/>
              <a:ext cx="208" cy="0"/>
            </a:xfrm>
            <a:prstGeom prst="line">
              <a:avLst/>
            </a:prstGeom>
            <a:noFill/>
            <a:ln w="50800">
              <a:solidFill>
                <a:schemeClr val="accent1">
                  <a:lumMod val="75000"/>
                </a:schemeClr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3378200" y="2063750"/>
            <a:ext cx="1901825" cy="1587500"/>
            <a:chOff x="2128" y="1300"/>
            <a:chExt cx="1198" cy="1000"/>
          </a:xfrm>
        </p:grpSpPr>
        <p:sp>
          <p:nvSpPr>
            <p:cNvPr id="56334" name="Rectangle 14"/>
            <p:cNvSpPr>
              <a:spLocks noChangeArrowheads="1"/>
            </p:cNvSpPr>
            <p:nvPr/>
          </p:nvSpPr>
          <p:spPr bwMode="auto">
            <a:xfrm>
              <a:off x="2434" y="1300"/>
              <a:ext cx="892" cy="1000"/>
            </a:xfrm>
            <a:prstGeom prst="rect">
              <a:avLst/>
            </a:prstGeom>
            <a:solidFill>
              <a:srgbClr val="C6FF03"/>
            </a:solidFill>
            <a:ln w="12700">
              <a:solidFill>
                <a:srgbClr val="96EDFE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lIns="90488" tIns="44450" rIns="90488" bIns="44450" anchor="b"/>
            <a:lstStyle/>
            <a:p>
              <a:pPr algn="ctr" rtl="0" eaLnBrk="0" hangingPunct="0">
                <a:lnSpc>
                  <a:spcPct val="75000"/>
                </a:lnSpc>
              </a:pPr>
              <a:r>
                <a:rPr lang="ar-SA" sz="2400" b="1">
                  <a:solidFill>
                    <a:schemeClr val="hlink"/>
                  </a:solidFill>
                  <a:latin typeface="Arial" pitchFamily="34" charset="0"/>
                </a:rPr>
                <a:t>الوسيلة</a:t>
              </a:r>
              <a:endParaRPr lang="en-US" sz="2400" b="1">
                <a:solidFill>
                  <a:schemeClr val="hlink"/>
                </a:solidFill>
                <a:latin typeface="Arial" pitchFamily="34" charset="0"/>
              </a:endParaRPr>
            </a:p>
          </p:txBody>
        </p:sp>
        <p:sp>
          <p:nvSpPr>
            <p:cNvPr id="56335" name="Line 15"/>
            <p:cNvSpPr>
              <a:spLocks noChangeShapeType="1"/>
            </p:cNvSpPr>
            <p:nvPr/>
          </p:nvSpPr>
          <p:spPr bwMode="auto">
            <a:xfrm>
              <a:off x="2128" y="1920"/>
              <a:ext cx="208" cy="0"/>
            </a:xfrm>
            <a:prstGeom prst="line">
              <a:avLst/>
            </a:prstGeom>
            <a:noFill/>
            <a:ln w="50800">
              <a:solidFill>
                <a:schemeClr val="accent1">
                  <a:lumMod val="75000"/>
                </a:schemeClr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56336" name="Rectangle 16"/>
            <p:cNvSpPr>
              <a:spLocks noChangeArrowheads="1"/>
            </p:cNvSpPr>
            <p:nvPr/>
          </p:nvSpPr>
          <p:spPr bwMode="auto">
            <a:xfrm>
              <a:off x="2476" y="1492"/>
              <a:ext cx="808" cy="280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rgbClr val="96EDFE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rtl="0" eaLnBrk="0" hangingPunct="0"/>
              <a:r>
                <a:rPr lang="ar-SA" sz="2000" b="1">
                  <a:solidFill>
                    <a:srgbClr val="000099"/>
                  </a:solidFill>
                  <a:latin typeface="Tahoma" pitchFamily="34" charset="0"/>
                  <a:cs typeface="Tahoma" pitchFamily="34" charset="0"/>
                </a:rPr>
                <a:t>الرسالة</a:t>
              </a:r>
              <a:endParaRPr lang="en-US" sz="2000" b="1">
                <a:solidFill>
                  <a:srgbClr val="000099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1758950" y="5035550"/>
            <a:ext cx="4133850" cy="977900"/>
            <a:chOff x="1108" y="3172"/>
            <a:chExt cx="2604" cy="616"/>
          </a:xfrm>
        </p:grpSpPr>
        <p:sp>
          <p:nvSpPr>
            <p:cNvPr id="56338" name="Rectangle 18"/>
            <p:cNvSpPr>
              <a:spLocks noChangeArrowheads="1"/>
            </p:cNvSpPr>
            <p:nvPr/>
          </p:nvSpPr>
          <p:spPr bwMode="auto">
            <a:xfrm>
              <a:off x="1108" y="3172"/>
              <a:ext cx="952" cy="616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rgbClr val="96EDFE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lIns="90488" tIns="44450" rIns="90488" bIns="44450" anchor="ctr"/>
            <a:lstStyle/>
            <a:p>
              <a:pPr algn="ctr" rtl="0" eaLnBrk="0" hangingPunct="0"/>
              <a:r>
                <a:rPr lang="ar-SA" sz="2400" b="1">
                  <a:solidFill>
                    <a:srgbClr val="990000"/>
                  </a:solidFill>
                  <a:latin typeface="Arial" pitchFamily="34" charset="0"/>
                </a:rPr>
                <a:t>رد الفعل</a:t>
              </a:r>
              <a:endParaRPr lang="en-US" sz="2400" b="1">
                <a:solidFill>
                  <a:srgbClr val="990000"/>
                </a:solidFill>
                <a:latin typeface="Arial" pitchFamily="34" charset="0"/>
              </a:endParaRPr>
            </a:p>
          </p:txBody>
        </p:sp>
        <p:sp>
          <p:nvSpPr>
            <p:cNvPr id="56339" name="Line 19"/>
            <p:cNvSpPr>
              <a:spLocks noChangeShapeType="1"/>
            </p:cNvSpPr>
            <p:nvPr/>
          </p:nvSpPr>
          <p:spPr bwMode="auto">
            <a:xfrm flipH="1">
              <a:off x="2048" y="3600"/>
              <a:ext cx="1664" cy="0"/>
            </a:xfrm>
            <a:prstGeom prst="line">
              <a:avLst/>
            </a:prstGeom>
            <a:noFill/>
            <a:ln w="50800">
              <a:solidFill>
                <a:schemeClr val="accent1">
                  <a:lumMod val="75000"/>
                </a:schemeClr>
              </a:solidFill>
              <a:prstDash val="dash"/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762000" y="3632200"/>
            <a:ext cx="1016000" cy="2108200"/>
            <a:chOff x="480" y="2288"/>
            <a:chExt cx="640" cy="1328"/>
          </a:xfrm>
        </p:grpSpPr>
        <p:sp>
          <p:nvSpPr>
            <p:cNvPr id="56341" name="Line 21"/>
            <p:cNvSpPr>
              <a:spLocks noChangeShapeType="1"/>
            </p:cNvSpPr>
            <p:nvPr/>
          </p:nvSpPr>
          <p:spPr bwMode="auto">
            <a:xfrm flipH="1">
              <a:off x="480" y="3600"/>
              <a:ext cx="640" cy="0"/>
            </a:xfrm>
            <a:prstGeom prst="line">
              <a:avLst/>
            </a:prstGeom>
            <a:noFill/>
            <a:ln w="50800">
              <a:solidFill>
                <a:schemeClr val="accent1">
                  <a:lumMod val="75000"/>
                </a:schemeClr>
              </a:solidFill>
              <a:prstDash val="dash"/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56342" name="Line 22"/>
            <p:cNvSpPr>
              <a:spLocks noChangeShapeType="1"/>
            </p:cNvSpPr>
            <p:nvPr/>
          </p:nvSpPr>
          <p:spPr bwMode="auto">
            <a:xfrm flipV="1">
              <a:off x="480" y="2288"/>
              <a:ext cx="0" cy="1328"/>
            </a:xfrm>
            <a:prstGeom prst="line">
              <a:avLst/>
            </a:prstGeom>
            <a:noFill/>
            <a:ln w="50800">
              <a:solidFill>
                <a:schemeClr val="accent1">
                  <a:lumMod val="75000"/>
                </a:schemeClr>
              </a:solidFill>
              <a:prstDash val="dash"/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8" name="Group 23"/>
          <p:cNvGrpSpPr>
            <a:grpSpLocks/>
          </p:cNvGrpSpPr>
          <p:nvPr/>
        </p:nvGrpSpPr>
        <p:grpSpPr bwMode="auto">
          <a:xfrm>
            <a:off x="5873750" y="3632200"/>
            <a:ext cx="2508250" cy="2381250"/>
            <a:chOff x="3700" y="2288"/>
            <a:chExt cx="1580" cy="1500"/>
          </a:xfrm>
        </p:grpSpPr>
        <p:sp>
          <p:nvSpPr>
            <p:cNvPr id="56344" name="Rectangle 24"/>
            <p:cNvSpPr>
              <a:spLocks noChangeArrowheads="1"/>
            </p:cNvSpPr>
            <p:nvPr/>
          </p:nvSpPr>
          <p:spPr bwMode="auto">
            <a:xfrm>
              <a:off x="3700" y="3172"/>
              <a:ext cx="952" cy="616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rgbClr val="96EDFE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lIns="90488" tIns="44450" rIns="90488" bIns="44450" anchor="ctr"/>
            <a:lstStyle/>
            <a:p>
              <a:pPr algn="ctr" rtl="0" eaLnBrk="0" hangingPunct="0"/>
              <a:r>
                <a:rPr lang="ar-SA" sz="2400" b="1">
                  <a:solidFill>
                    <a:srgbClr val="990000"/>
                  </a:solidFill>
                  <a:latin typeface="Arial" pitchFamily="34" charset="0"/>
                </a:rPr>
                <a:t>الاثر المرتد </a:t>
              </a:r>
              <a:endParaRPr lang="en-US" sz="2400" b="1">
                <a:solidFill>
                  <a:srgbClr val="990000"/>
                </a:solidFill>
                <a:latin typeface="Arial" pitchFamily="34" charset="0"/>
              </a:endParaRPr>
            </a:p>
          </p:txBody>
        </p:sp>
        <p:sp>
          <p:nvSpPr>
            <p:cNvPr id="56345" name="Line 25"/>
            <p:cNvSpPr>
              <a:spLocks noChangeShapeType="1"/>
            </p:cNvSpPr>
            <p:nvPr/>
          </p:nvSpPr>
          <p:spPr bwMode="auto">
            <a:xfrm flipH="1">
              <a:off x="4640" y="3600"/>
              <a:ext cx="592" cy="0"/>
            </a:xfrm>
            <a:prstGeom prst="line">
              <a:avLst/>
            </a:prstGeom>
            <a:noFill/>
            <a:ln w="50800">
              <a:solidFill>
                <a:schemeClr val="accent1">
                  <a:lumMod val="75000"/>
                </a:schemeClr>
              </a:solidFill>
              <a:prstDash val="dash"/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56346" name="Line 26"/>
            <p:cNvSpPr>
              <a:spLocks noChangeShapeType="1"/>
            </p:cNvSpPr>
            <p:nvPr/>
          </p:nvSpPr>
          <p:spPr bwMode="auto">
            <a:xfrm flipV="1">
              <a:off x="5280" y="2288"/>
              <a:ext cx="0" cy="1328"/>
            </a:xfrm>
            <a:prstGeom prst="line">
              <a:avLst/>
            </a:prstGeom>
            <a:noFill/>
            <a:ln w="50800">
              <a:solidFill>
                <a:schemeClr val="accent1">
                  <a:lumMod val="75000"/>
                </a:schemeClr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9" name="Group 27"/>
          <p:cNvGrpSpPr>
            <a:grpSpLocks/>
          </p:cNvGrpSpPr>
          <p:nvPr/>
        </p:nvGrpSpPr>
        <p:grpSpPr bwMode="auto">
          <a:xfrm>
            <a:off x="3251200" y="3683000"/>
            <a:ext cx="2590800" cy="2057400"/>
            <a:chOff x="2048" y="2320"/>
            <a:chExt cx="1632" cy="1296"/>
          </a:xfrm>
        </p:grpSpPr>
        <p:sp>
          <p:nvSpPr>
            <p:cNvPr id="56348" name="Rectangle 28"/>
            <p:cNvSpPr>
              <a:spLocks noChangeArrowheads="1"/>
            </p:cNvSpPr>
            <p:nvPr/>
          </p:nvSpPr>
          <p:spPr bwMode="auto">
            <a:xfrm>
              <a:off x="2404" y="2644"/>
              <a:ext cx="952" cy="616"/>
            </a:xfrm>
            <a:prstGeom prst="rect">
              <a:avLst/>
            </a:prstGeom>
            <a:gradFill rotWithShape="0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rgbClr val="96EDFE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lIns="90488" tIns="44450" rIns="90488" bIns="44450" anchor="ctr"/>
            <a:lstStyle/>
            <a:p>
              <a:pPr algn="ctr" rtl="0" eaLnBrk="0" hangingPunct="0"/>
              <a:r>
                <a:rPr lang="ar-SA" sz="2400" b="1">
                  <a:solidFill>
                    <a:srgbClr val="FFFFFF"/>
                  </a:solidFill>
                  <a:latin typeface="Arial" pitchFamily="34" charset="0"/>
                </a:rPr>
                <a:t>الضوضاء</a:t>
              </a:r>
              <a:endParaRPr lang="en-US" sz="2400" b="1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56349" name="Line 29"/>
            <p:cNvSpPr>
              <a:spLocks noChangeShapeType="1"/>
            </p:cNvSpPr>
            <p:nvPr/>
          </p:nvSpPr>
          <p:spPr bwMode="auto">
            <a:xfrm>
              <a:off x="3376" y="2976"/>
              <a:ext cx="304" cy="0"/>
            </a:xfrm>
            <a:prstGeom prst="line">
              <a:avLst/>
            </a:prstGeom>
            <a:noFill/>
            <a:ln w="57150">
              <a:solidFill>
                <a:schemeClr val="accent1">
                  <a:lumMod val="75000"/>
                </a:schemeClr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56350" name="Line 30"/>
            <p:cNvSpPr>
              <a:spLocks noChangeShapeType="1"/>
            </p:cNvSpPr>
            <p:nvPr/>
          </p:nvSpPr>
          <p:spPr bwMode="auto">
            <a:xfrm flipH="1">
              <a:off x="2048" y="2976"/>
              <a:ext cx="320" cy="0"/>
            </a:xfrm>
            <a:prstGeom prst="line">
              <a:avLst/>
            </a:prstGeom>
            <a:noFill/>
            <a:ln w="57150">
              <a:solidFill>
                <a:schemeClr val="accent1">
                  <a:lumMod val="75000"/>
                </a:schemeClr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56351" name="Line 31"/>
            <p:cNvSpPr>
              <a:spLocks noChangeShapeType="1"/>
            </p:cNvSpPr>
            <p:nvPr/>
          </p:nvSpPr>
          <p:spPr bwMode="auto">
            <a:xfrm>
              <a:off x="2880" y="2320"/>
              <a:ext cx="0" cy="304"/>
            </a:xfrm>
            <a:prstGeom prst="line">
              <a:avLst/>
            </a:prstGeom>
            <a:noFill/>
            <a:ln w="57150">
              <a:solidFill>
                <a:schemeClr val="accent1">
                  <a:lumMod val="75000"/>
                </a:schemeClr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56352" name="Line 32"/>
            <p:cNvSpPr>
              <a:spLocks noChangeShapeType="1"/>
            </p:cNvSpPr>
            <p:nvPr/>
          </p:nvSpPr>
          <p:spPr bwMode="auto">
            <a:xfrm flipV="1">
              <a:off x="2880" y="3312"/>
              <a:ext cx="0" cy="304"/>
            </a:xfrm>
            <a:prstGeom prst="line">
              <a:avLst/>
            </a:prstGeom>
            <a:noFill/>
            <a:ln w="57150">
              <a:solidFill>
                <a:schemeClr val="accent1">
                  <a:lumMod val="75000"/>
                </a:schemeClr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56353" name="Text Box 33"/>
          <p:cNvSpPr txBox="1">
            <a:spLocks noChangeArrowheads="1"/>
          </p:cNvSpPr>
          <p:nvPr/>
        </p:nvSpPr>
        <p:spPr bwMode="auto">
          <a:xfrm>
            <a:off x="7524750" y="4076700"/>
            <a:ext cx="135255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ar-SA" sz="16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البيئة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ar-SA" sz="16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السياسية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ar-SA" sz="16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والقانونية</a:t>
            </a:r>
            <a:endParaRPr lang="en-US" sz="16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56354" name="Text Box 34"/>
          <p:cNvSpPr txBox="1">
            <a:spLocks noChangeArrowheads="1"/>
          </p:cNvSpPr>
          <p:nvPr/>
        </p:nvSpPr>
        <p:spPr bwMode="auto">
          <a:xfrm>
            <a:off x="1908175" y="1557338"/>
            <a:ext cx="16764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ar-SA" sz="16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البيئة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ar-SA" sz="16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الاقتصادية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ar-SA" sz="16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والتكنولوجية</a:t>
            </a:r>
            <a:endParaRPr lang="en-US" sz="16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56355" name="Text Box 35"/>
          <p:cNvSpPr txBox="1">
            <a:spLocks noChangeArrowheads="1"/>
          </p:cNvSpPr>
          <p:nvPr/>
        </p:nvSpPr>
        <p:spPr bwMode="auto">
          <a:xfrm>
            <a:off x="323850" y="4005263"/>
            <a:ext cx="13335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البيئة الاجتماعية والحضارية</a:t>
            </a:r>
            <a:endParaRPr lang="en-US" sz="16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3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363541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6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971550" y="1628775"/>
            <a:ext cx="3771900" cy="2089150"/>
          </a:xfrm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</a:pPr>
            <a:r>
              <a:rPr lang="ar-SA" sz="2000">
                <a:latin typeface="Tahoma" pitchFamily="34" charset="0"/>
                <a:cs typeface="Tahoma" pitchFamily="34" charset="0"/>
              </a:rPr>
              <a:t>العمر</a:t>
            </a:r>
            <a:endParaRPr lang="en-US" sz="2000">
              <a:latin typeface="Tahoma" pitchFamily="34" charset="0"/>
              <a:cs typeface="Tahoma" pitchFamily="34" charset="0"/>
            </a:endParaRPr>
          </a:p>
          <a:p>
            <a:pPr>
              <a:buClr>
                <a:schemeClr val="tx1"/>
              </a:buClr>
            </a:pPr>
            <a:r>
              <a:rPr lang="ar-SA" sz="2000">
                <a:latin typeface="Tahoma" pitchFamily="34" charset="0"/>
                <a:cs typeface="Tahoma" pitchFamily="34" charset="0"/>
              </a:rPr>
              <a:t>الجنس</a:t>
            </a:r>
            <a:endParaRPr lang="en-US" sz="2000">
              <a:latin typeface="Tahoma" pitchFamily="34" charset="0"/>
              <a:cs typeface="Tahoma" pitchFamily="34" charset="0"/>
            </a:endParaRPr>
          </a:p>
          <a:p>
            <a:pPr>
              <a:buClr>
                <a:schemeClr val="tx1"/>
              </a:buClr>
            </a:pPr>
            <a:r>
              <a:rPr lang="ar-SA" sz="2000">
                <a:latin typeface="Tahoma" pitchFamily="34" charset="0"/>
                <a:cs typeface="Tahoma" pitchFamily="34" charset="0"/>
              </a:rPr>
              <a:t>الثقافة</a:t>
            </a:r>
            <a:endParaRPr lang="en-US" sz="2000">
              <a:latin typeface="Tahoma" pitchFamily="34" charset="0"/>
              <a:cs typeface="Tahoma" pitchFamily="34" charset="0"/>
            </a:endParaRPr>
          </a:p>
          <a:p>
            <a:pPr>
              <a:buClr>
                <a:schemeClr val="tx1"/>
              </a:buClr>
            </a:pPr>
            <a:r>
              <a:rPr lang="ar-SA" sz="2000">
                <a:latin typeface="Tahoma" pitchFamily="34" charset="0"/>
                <a:cs typeface="Tahoma" pitchFamily="34" charset="0"/>
              </a:rPr>
              <a:t>المركز الاجتماعي</a:t>
            </a:r>
            <a:endParaRPr lang="en-US" sz="2000">
              <a:latin typeface="Tahoma" pitchFamily="34" charset="0"/>
              <a:cs typeface="Tahoma" pitchFamily="34" charset="0"/>
            </a:endParaRPr>
          </a:p>
          <a:p>
            <a:pPr>
              <a:buClr>
                <a:schemeClr val="tx1"/>
              </a:buClr>
            </a:pPr>
            <a:r>
              <a:rPr lang="ar-SA" sz="2000">
                <a:latin typeface="Tahoma" pitchFamily="34" charset="0"/>
                <a:cs typeface="Tahoma" pitchFamily="34" charset="0"/>
              </a:rPr>
              <a:t>الشخصية</a:t>
            </a:r>
            <a:endParaRPr lang="en-US" sz="20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767263" y="1341438"/>
            <a:ext cx="4125912" cy="2297112"/>
          </a:xfrm>
          <a:noFill/>
          <a:ln/>
        </p:spPr>
        <p:txBody>
          <a:bodyPr lIns="92075" tIns="46038" rIns="92075" bIns="46038"/>
          <a:lstStyle/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ar-SA" sz="2000">
                <a:latin typeface="Tahoma" pitchFamily="34" charset="0"/>
                <a:cs typeface="Tahoma" pitchFamily="34" charset="0"/>
              </a:rPr>
              <a:t>تقنية ضعيفة للبيع الشخصي</a:t>
            </a:r>
            <a:endParaRPr lang="en-US" sz="200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ar-SA" sz="2000">
                <a:latin typeface="Tahoma" pitchFamily="34" charset="0"/>
                <a:cs typeface="Tahoma" pitchFamily="34" charset="0"/>
              </a:rPr>
              <a:t>اعلانات غير مركزة</a:t>
            </a:r>
            <a:endParaRPr lang="en-US" sz="200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ar-SA" sz="2000">
                <a:latin typeface="Tahoma" pitchFamily="34" charset="0"/>
                <a:cs typeface="Tahoma" pitchFamily="34" charset="0"/>
              </a:rPr>
              <a:t>اختيار ضعيف للوسائل</a:t>
            </a:r>
            <a:endParaRPr lang="en-US" sz="200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ar-SA" sz="2000">
                <a:latin typeface="Tahoma" pitchFamily="34" charset="0"/>
                <a:cs typeface="Tahoma" pitchFamily="34" charset="0"/>
              </a:rPr>
              <a:t>الفشل في معرفة متخذ القرار</a:t>
            </a:r>
            <a:endParaRPr lang="en-US" sz="20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2771775" y="1052513"/>
            <a:ext cx="1631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 rtl="0" eaLnBrk="0" hangingPunct="0"/>
            <a:r>
              <a:rPr lang="ar-SA" sz="2400" b="1">
                <a:solidFill>
                  <a:srgbClr val="FF3300"/>
                </a:solidFill>
                <a:latin typeface="Times New Roman" pitchFamily="18" charset="0"/>
                <a:cs typeface="Tahoma" pitchFamily="34" charset="0"/>
              </a:rPr>
              <a:t>بين الافراد</a:t>
            </a:r>
            <a:endParaRPr lang="en-US" sz="2400" b="1">
              <a:solidFill>
                <a:srgbClr val="FF3300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7285" name="Rectangle 5"/>
          <p:cNvSpPr>
            <a:spLocks noChangeArrowheads="1"/>
          </p:cNvSpPr>
          <p:nvPr/>
        </p:nvSpPr>
        <p:spPr bwMode="auto">
          <a:xfrm>
            <a:off x="5867400" y="765175"/>
            <a:ext cx="200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 rtl="0" eaLnBrk="0" hangingPunct="0"/>
            <a:r>
              <a:rPr lang="ar-SA" sz="2400" b="1">
                <a:solidFill>
                  <a:schemeClr val="bg1"/>
                </a:solidFill>
                <a:latin typeface="Times New Roman" pitchFamily="18" charset="0"/>
                <a:cs typeface="Tahoma" pitchFamily="34" charset="0"/>
              </a:rPr>
              <a:t>بين الشركات</a:t>
            </a:r>
            <a:endParaRPr lang="en-US" sz="2400" b="1">
              <a:solidFill>
                <a:schemeClr val="bg1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7286" name="Rectangle 6"/>
          <p:cNvSpPr>
            <a:spLocks noChangeArrowheads="1"/>
          </p:cNvSpPr>
          <p:nvPr/>
        </p:nvSpPr>
        <p:spPr bwMode="auto">
          <a:xfrm>
            <a:off x="5003800" y="3716338"/>
            <a:ext cx="2265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 rtl="0" eaLnBrk="0" hangingPunct="0"/>
            <a:r>
              <a:rPr lang="ar-SA" sz="2400" b="1">
                <a:solidFill>
                  <a:srgbClr val="FF3300"/>
                </a:solidFill>
                <a:latin typeface="Times New Roman" pitchFamily="18" charset="0"/>
                <a:cs typeface="Tahoma" pitchFamily="34" charset="0"/>
              </a:rPr>
              <a:t>داخل الشركات</a:t>
            </a:r>
            <a:endParaRPr lang="en-US" sz="2400" b="1">
              <a:solidFill>
                <a:srgbClr val="FF3300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1219200" y="4191000"/>
            <a:ext cx="7543800" cy="190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55000"/>
              <a:buFontTx/>
              <a:buChar char="•"/>
            </a:pPr>
            <a:r>
              <a:rPr lang="ar-SA" sz="2000">
                <a:latin typeface="Tahoma" pitchFamily="34" charset="0"/>
                <a:cs typeface="Tahoma" pitchFamily="34" charset="0"/>
              </a:rPr>
              <a:t>ضعف الاجراءات و التتابع </a:t>
            </a:r>
            <a:endParaRPr lang="en-US" sz="2000">
              <a:latin typeface="Tahoma" pitchFamily="34" charset="0"/>
              <a:cs typeface="Tahoma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55000"/>
              <a:buFontTx/>
              <a:buChar char="•"/>
            </a:pPr>
            <a:r>
              <a:rPr lang="ar-SA" sz="2000">
                <a:latin typeface="Tahoma" pitchFamily="34" charset="0"/>
                <a:cs typeface="Tahoma" pitchFamily="34" charset="0"/>
              </a:rPr>
              <a:t>ضعف وصول و مرور الرسائل من قسم لأخر (من اعلى لأسفل)</a:t>
            </a:r>
            <a:endParaRPr lang="en-US" sz="2000">
              <a:latin typeface="Tahoma" pitchFamily="34" charset="0"/>
              <a:cs typeface="Tahoma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55000"/>
              <a:buFontTx/>
              <a:buChar char="•"/>
            </a:pPr>
            <a:r>
              <a:rPr lang="ar-SA" sz="2000">
                <a:latin typeface="Tahoma" pitchFamily="34" charset="0"/>
                <a:cs typeface="Tahoma" pitchFamily="34" charset="0"/>
              </a:rPr>
              <a:t>ضعف الوصول لأعلى (الموظفون خائفون من الادارة العليا)</a:t>
            </a:r>
            <a:endParaRPr lang="en-US" sz="2000">
              <a:latin typeface="Tahoma" pitchFamily="34" charset="0"/>
              <a:cs typeface="Tahoma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55000"/>
              <a:buFontTx/>
              <a:buChar char="•"/>
            </a:pPr>
            <a:r>
              <a:rPr lang="ar-SA" sz="2000">
                <a:latin typeface="Tahoma" pitchFamily="34" charset="0"/>
                <a:cs typeface="Tahoma" pitchFamily="34" charset="0"/>
              </a:rPr>
              <a:t>ضعف الالات (الحاسب, التصوير، الفاكس..)</a:t>
            </a:r>
            <a:endParaRPr lang="en-US" sz="2000">
              <a:latin typeface="Tahoma" pitchFamily="34" charset="0"/>
              <a:cs typeface="Tahoma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55000"/>
              <a:buFontTx/>
              <a:buChar char="•"/>
            </a:pPr>
            <a:r>
              <a:rPr lang="ar-SA" sz="2000">
                <a:latin typeface="Tahoma" pitchFamily="34" charset="0"/>
                <a:cs typeface="Tahoma" pitchFamily="34" charset="0"/>
              </a:rPr>
              <a:t>المعلومات لا تحفظ للاستخدام مستقبلا او بطرق بدائية تصعب من الحصول عليها</a:t>
            </a:r>
            <a:endParaRPr lang="en-US" sz="20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0" y="0"/>
            <a:ext cx="838200" cy="3048000"/>
          </a:xfrm>
          <a:prstGeom prst="rect">
            <a:avLst/>
          </a:prstGeom>
          <a:solidFill>
            <a:srgbClr val="FF9900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7290" name="Rectangle 10"/>
          <p:cNvSpPr>
            <a:spLocks noChangeArrowheads="1"/>
          </p:cNvSpPr>
          <p:nvPr/>
        </p:nvSpPr>
        <p:spPr bwMode="auto">
          <a:xfrm>
            <a:off x="0" y="3048000"/>
            <a:ext cx="838200" cy="3810000"/>
          </a:xfrm>
          <a:prstGeom prst="rect">
            <a:avLst/>
          </a:prstGeom>
          <a:solidFill>
            <a:srgbClr val="E5FFCD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7294" name="Rectangle 14"/>
          <p:cNvSpPr>
            <a:spLocks noChangeArrowheads="1"/>
          </p:cNvSpPr>
          <p:nvPr/>
        </p:nvSpPr>
        <p:spPr bwMode="auto">
          <a:xfrm>
            <a:off x="827088" y="188913"/>
            <a:ext cx="77057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rtl="0" eaLnBrk="0" hangingPunct="0"/>
            <a:r>
              <a:rPr lang="ar-SA" sz="3200" b="1">
                <a:solidFill>
                  <a:srgbClr val="CCFF33"/>
                </a:solidFill>
                <a:latin typeface="Tahoma" pitchFamily="34" charset="0"/>
                <a:cs typeface="Tahoma" pitchFamily="34" charset="0"/>
              </a:rPr>
              <a:t>معوقات الاتصال</a:t>
            </a:r>
            <a:r>
              <a:rPr lang="en-US" sz="3600">
                <a:solidFill>
                  <a:srgbClr val="B2B2B2"/>
                </a:solidFill>
                <a:latin typeface="Book Antiqua" pitchFamily="18" charset="0"/>
              </a:rPr>
              <a:t> </a:t>
            </a: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494459"/>
            <a:ext cx="4857784" cy="363541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4" dur="500"/>
                                        <p:tgtEl>
                                          <p:spTgt spid="97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7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" dur="500"/>
                                        <p:tgtEl>
                                          <p:spTgt spid="97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97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 animBg="1" autoUpdateAnimBg="0"/>
      <p:bldP spid="97283" grpId="0" animBg="1" autoUpdateAnimBg="0"/>
      <p:bldP spid="97284" grpId="0" autoUpdateAnimBg="0"/>
      <p:bldP spid="97285" grpId="0" autoUpdateAnimBg="0"/>
      <p:bldP spid="97286" grpId="0" autoUpdateAnimBg="0"/>
      <p:bldP spid="9728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Oval 3"/>
          <p:cNvSpPr>
            <a:spLocks noChangeArrowheads="1"/>
          </p:cNvSpPr>
          <p:nvPr/>
        </p:nvSpPr>
        <p:spPr bwMode="auto">
          <a:xfrm>
            <a:off x="900113" y="2133600"/>
            <a:ext cx="3581400" cy="2262188"/>
          </a:xfrm>
          <a:prstGeom prst="ellipse">
            <a:avLst/>
          </a:prstGeom>
          <a:solidFill>
            <a:srgbClr val="003300"/>
          </a:solidFill>
          <a:ln w="12700">
            <a:noFill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80963" tIns="41275" rIns="80963" bIns="41275" anchor="ctr"/>
          <a:lstStyle/>
          <a:p>
            <a:pPr algn="ctr" defTabSz="804863" rtl="0" eaLnBrk="0" hangingPunct="0">
              <a:lnSpc>
                <a:spcPct val="90000"/>
              </a:lnSpc>
            </a:pPr>
            <a:endParaRPr lang="en-US" sz="2500">
              <a:solidFill>
                <a:srgbClr val="000000"/>
              </a:solidFill>
              <a:latin typeface="Tahoma" pitchFamily="34" charset="0"/>
            </a:endParaRPr>
          </a:p>
          <a:p>
            <a:pPr algn="ctr" defTabSz="804863" rtl="0" eaLnBrk="0" hangingPunct="0">
              <a:lnSpc>
                <a:spcPct val="90000"/>
              </a:lnSpc>
            </a:pPr>
            <a:r>
              <a:rPr lang="ar-SA" sz="250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ينبغي على البائع </a:t>
            </a:r>
          </a:p>
          <a:p>
            <a:pPr algn="ctr" defTabSz="804863" rtl="0" eaLnBrk="0" hangingPunct="0">
              <a:lnSpc>
                <a:spcPct val="90000"/>
              </a:lnSpc>
            </a:pPr>
            <a:r>
              <a:rPr lang="ar-SA" sz="250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ان يتعرف على الجمهور</a:t>
            </a:r>
          </a:p>
          <a:p>
            <a:pPr algn="ctr" defTabSz="804863" rtl="0" eaLnBrk="0" hangingPunct="0">
              <a:lnSpc>
                <a:spcPct val="90000"/>
              </a:lnSpc>
            </a:pPr>
            <a:r>
              <a:rPr lang="ar-SA" sz="250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 الراغب في التعامل معه</a:t>
            </a:r>
            <a:r>
              <a:rPr lang="en-US" sz="2500">
                <a:solidFill>
                  <a:srgbClr val="FFFFFF"/>
                </a:solidFill>
                <a:latin typeface="Tahoma" pitchFamily="34" charset="0"/>
              </a:rPr>
              <a:t> </a:t>
            </a:r>
          </a:p>
          <a:p>
            <a:pPr algn="ctr" defTabSz="804863" rtl="0" eaLnBrk="0" hangingPunct="0">
              <a:lnSpc>
                <a:spcPct val="90000"/>
              </a:lnSpc>
            </a:pPr>
            <a:endParaRPr lang="en-US" sz="25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59396" name="Oval 4"/>
          <p:cNvSpPr>
            <a:spLocks noChangeArrowheads="1"/>
          </p:cNvSpPr>
          <p:nvPr/>
        </p:nvSpPr>
        <p:spPr bwMode="auto">
          <a:xfrm>
            <a:off x="1143000" y="4114800"/>
            <a:ext cx="3581400" cy="2438400"/>
          </a:xfrm>
          <a:prstGeom prst="ellipse">
            <a:avLst/>
          </a:prstGeom>
          <a:gradFill rotWithShape="0">
            <a:gsLst>
              <a:gs pos="0">
                <a:srgbClr val="618FFD">
                  <a:gamma/>
                  <a:tint val="0"/>
                  <a:invGamma/>
                </a:srgbClr>
              </a:gs>
              <a:gs pos="100000">
                <a:srgbClr val="618FFD"/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80963" tIns="41275" rIns="80963" bIns="41275" anchor="ctr"/>
          <a:lstStyle/>
          <a:p>
            <a:pPr algn="ctr" defTabSz="804863" rtl="0" eaLnBrk="0" hangingPunct="0">
              <a:lnSpc>
                <a:spcPct val="90000"/>
              </a:lnSpc>
            </a:pPr>
            <a:endParaRPr lang="en-US" sz="2500">
              <a:solidFill>
                <a:srgbClr val="000000"/>
              </a:solidFill>
              <a:latin typeface="Tahoma" pitchFamily="34" charset="0"/>
            </a:endParaRPr>
          </a:p>
          <a:p>
            <a:pPr algn="ctr" defTabSz="804863" rtl="0" eaLnBrk="0" hangingPunct="0">
              <a:lnSpc>
                <a:spcPct val="90000"/>
              </a:lnSpc>
            </a:pPr>
            <a:r>
              <a:rPr lang="ar-SA" sz="25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يجب ان يكون البائع</a:t>
            </a:r>
          </a:p>
          <a:p>
            <a:pPr algn="ctr" defTabSz="804863" rtl="0" eaLnBrk="0" hangingPunct="0">
              <a:lnSpc>
                <a:spcPct val="90000"/>
              </a:lnSpc>
            </a:pPr>
            <a:r>
              <a:rPr lang="ar-SA" sz="25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بارعاً في فهم الرسالة</a:t>
            </a:r>
          </a:p>
          <a:p>
            <a:pPr algn="ctr" defTabSz="804863" rtl="0" eaLnBrk="0" hangingPunct="0">
              <a:lnSpc>
                <a:spcPct val="90000"/>
              </a:lnSpc>
            </a:pPr>
            <a:r>
              <a:rPr lang="ar-SA" sz="25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القادمة من الجمهور </a:t>
            </a:r>
          </a:p>
          <a:p>
            <a:pPr algn="ctr" defTabSz="804863" rtl="0" eaLnBrk="0" hangingPunct="0">
              <a:lnSpc>
                <a:spcPct val="90000"/>
              </a:lnSpc>
            </a:pPr>
            <a:r>
              <a:rPr lang="ar-SA" sz="25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المستهدف</a:t>
            </a:r>
            <a:endParaRPr lang="en-US" sz="25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496175" cy="1143000"/>
          </a:xfrm>
          <a:noFill/>
          <a:ln/>
        </p:spPr>
        <p:txBody>
          <a:bodyPr lIns="90488" tIns="44450" rIns="90488" bIns="44450">
            <a:normAutofit fontScale="90000"/>
          </a:bodyPr>
          <a:lstStyle/>
          <a:p>
            <a:pPr algn="ctr"/>
            <a:r>
              <a:rPr lang="ar-SA" b="1">
                <a:solidFill>
                  <a:srgbClr val="CCFF33"/>
                </a:solidFill>
                <a:cs typeface="Tahoma" pitchFamily="34" charset="0"/>
              </a:rPr>
              <a:t>عوامل مهمة في عملية الاتصال</a:t>
            </a:r>
            <a:endParaRPr lang="en-US" b="1">
              <a:solidFill>
                <a:srgbClr val="CCFF33"/>
              </a:solidFill>
              <a:cs typeface="Tahoma" pitchFamily="34" charset="0"/>
            </a:endParaRPr>
          </a:p>
        </p:txBody>
      </p:sp>
      <p:sp>
        <p:nvSpPr>
          <p:cNvPr id="59398" name="Oval 6"/>
          <p:cNvSpPr>
            <a:spLocks noChangeArrowheads="1"/>
          </p:cNvSpPr>
          <p:nvPr/>
        </p:nvSpPr>
        <p:spPr bwMode="auto">
          <a:xfrm>
            <a:off x="4648200" y="4114800"/>
            <a:ext cx="3303588" cy="2514600"/>
          </a:xfrm>
          <a:prstGeom prst="ellipse">
            <a:avLst/>
          </a:prstGeom>
          <a:solidFill>
            <a:srgbClr val="800080"/>
          </a:solidFill>
          <a:ln w="12700">
            <a:noFill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80963" tIns="41275" rIns="80963" bIns="41275" anchor="ctr"/>
          <a:lstStyle/>
          <a:p>
            <a:pPr algn="ctr" defTabSz="804863" rtl="0" eaLnBrk="0" hangingPunct="0">
              <a:lnSpc>
                <a:spcPct val="90000"/>
              </a:lnSpc>
            </a:pPr>
            <a:endParaRPr lang="en-US" sz="2500" b="1">
              <a:solidFill>
                <a:srgbClr val="000000"/>
              </a:solidFill>
              <a:latin typeface="Tahoma" pitchFamily="34" charset="0"/>
            </a:endParaRPr>
          </a:p>
          <a:p>
            <a:pPr algn="ctr" defTabSz="804863" rtl="0" eaLnBrk="0" hangingPunct="0">
              <a:lnSpc>
                <a:spcPct val="90000"/>
              </a:lnSpc>
            </a:pPr>
            <a:r>
              <a:rPr lang="en-US" sz="2500">
                <a:solidFill>
                  <a:srgbClr val="000000"/>
                </a:solidFill>
                <a:latin typeface="Tahoma" pitchFamily="34" charset="0"/>
              </a:rPr>
              <a:t>  </a:t>
            </a:r>
            <a:r>
              <a:rPr lang="ar-SA" sz="2000" b="1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يجب على البائع ان يرسل</a:t>
            </a:r>
          </a:p>
          <a:p>
            <a:pPr algn="ctr" defTabSz="804863" rtl="0" eaLnBrk="0" hangingPunct="0">
              <a:lnSpc>
                <a:spcPct val="90000"/>
              </a:lnSpc>
            </a:pPr>
            <a:r>
              <a:rPr lang="ar-SA" sz="2000" b="1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رسائل من خلال وسائل</a:t>
            </a:r>
          </a:p>
          <a:p>
            <a:pPr algn="ctr" defTabSz="804863" rtl="0" eaLnBrk="0" hangingPunct="0">
              <a:lnSpc>
                <a:spcPct val="90000"/>
              </a:lnSpc>
            </a:pPr>
            <a:r>
              <a:rPr lang="ar-SA" sz="2000" b="1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تصل للجمهور المستهدف</a:t>
            </a:r>
            <a:endParaRPr lang="en-US" sz="2000" b="1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9399" name="Oval 7"/>
          <p:cNvSpPr>
            <a:spLocks noChangeArrowheads="1"/>
          </p:cNvSpPr>
          <p:nvPr/>
        </p:nvSpPr>
        <p:spPr bwMode="auto">
          <a:xfrm>
            <a:off x="5029200" y="1981200"/>
            <a:ext cx="3532188" cy="2438400"/>
          </a:xfrm>
          <a:prstGeom prst="ellipse">
            <a:avLst/>
          </a:prstGeom>
          <a:solidFill>
            <a:srgbClr val="800000"/>
          </a:solidFill>
          <a:ln w="12700">
            <a:noFill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80963" tIns="41275" rIns="80963" bIns="41275" anchor="ctr"/>
          <a:lstStyle/>
          <a:p>
            <a:pPr algn="ctr" defTabSz="804863" rtl="0" eaLnBrk="0" hangingPunct="0">
              <a:lnSpc>
                <a:spcPct val="90000"/>
              </a:lnSpc>
            </a:pPr>
            <a:endParaRPr lang="en-US" sz="2500" b="1">
              <a:solidFill>
                <a:srgbClr val="000000"/>
              </a:solidFill>
              <a:latin typeface="Tahoma" pitchFamily="34" charset="0"/>
            </a:endParaRPr>
          </a:p>
          <a:p>
            <a:pPr algn="ctr" defTabSz="804863" rtl="0" eaLnBrk="0" hangingPunct="0">
              <a:lnSpc>
                <a:spcPct val="90000"/>
              </a:lnSpc>
            </a:pPr>
            <a:endParaRPr lang="en-US" sz="2500">
              <a:solidFill>
                <a:srgbClr val="000000"/>
              </a:solidFill>
              <a:latin typeface="Tahoma" pitchFamily="34" charset="0"/>
            </a:endParaRPr>
          </a:p>
          <a:p>
            <a:pPr algn="ctr" defTabSz="804863" rtl="0" eaLnBrk="0" hangingPunct="0">
              <a:lnSpc>
                <a:spcPct val="90000"/>
              </a:lnSpc>
            </a:pPr>
            <a:r>
              <a:rPr lang="ar-SA" sz="250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يجب على البائع ان يكون</a:t>
            </a:r>
          </a:p>
          <a:p>
            <a:pPr algn="ctr" defTabSz="804863" rtl="0" eaLnBrk="0" hangingPunct="0">
              <a:lnSpc>
                <a:spcPct val="90000"/>
              </a:lnSpc>
            </a:pPr>
            <a:r>
              <a:rPr lang="ar-SA" sz="250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 لديه قنوات لمعرفة رد</a:t>
            </a:r>
          </a:p>
          <a:p>
            <a:pPr algn="ctr" defTabSz="804863" rtl="0" eaLnBrk="0" hangingPunct="0">
              <a:lnSpc>
                <a:spcPct val="90000"/>
              </a:lnSpc>
            </a:pPr>
            <a:r>
              <a:rPr lang="ar-SA" sz="250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فعل الجمهور المستهدف</a:t>
            </a:r>
            <a:endParaRPr lang="en-US" sz="250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  <a:p>
            <a:pPr algn="ctr" defTabSz="804863" rtl="0" eaLnBrk="0" hangingPunct="0">
              <a:lnSpc>
                <a:spcPct val="90000"/>
              </a:lnSpc>
            </a:pPr>
            <a:endParaRPr lang="en-US" sz="25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animBg="1" autoUpdateAnimBg="0"/>
      <p:bldP spid="59396" grpId="0" animBg="1" autoUpdateAnimBg="0"/>
      <p:bldP spid="59398" grpId="0" animBg="1" autoUpdateAnimBg="0"/>
      <p:bldP spid="59399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 rot="5400000">
            <a:off x="3294062" y="-982662"/>
            <a:ext cx="696913" cy="6472238"/>
          </a:xfrm>
          <a:prstGeom prst="rect">
            <a:avLst/>
          </a:prstGeom>
          <a:solidFill>
            <a:srgbClr val="CCFFFF"/>
          </a:solidFill>
          <a:ln w="12700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CCFFFF"/>
            </a:extrusionClr>
          </a:sp3d>
        </p:spPr>
        <p:txBody>
          <a:bodyPr rot="10800000" vert="eaVert" wrap="none" lIns="84053" tIns="41315" rIns="84053" bIns="41315" anchor="ctr">
            <a:flatTx/>
          </a:bodyPr>
          <a:lstStyle/>
          <a:p>
            <a:pPr algn="ctr" defTabSz="831850" rtl="0" eaLnBrk="0" hangingPunct="0"/>
            <a:r>
              <a:rPr lang="ar-SA" sz="25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1. حدد الجمهور المستهدف</a:t>
            </a:r>
            <a:endParaRPr lang="en-US" sz="2500" b="1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 rot="5400000">
            <a:off x="4511675" y="-628650"/>
            <a:ext cx="692150" cy="8178800"/>
          </a:xfrm>
          <a:prstGeom prst="rect">
            <a:avLst/>
          </a:prstGeom>
          <a:solidFill>
            <a:srgbClr val="CCFFFF"/>
          </a:solidFill>
          <a:ln w="12700">
            <a:miter lim="800000"/>
            <a:headEnd/>
            <a:tailEnd/>
          </a:ln>
          <a:effectLst/>
          <a:scene3d>
            <a:camera prst="legacyPerspectiveBottomLeft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CCFFFF"/>
            </a:extrusionClr>
          </a:sp3d>
        </p:spPr>
        <p:txBody>
          <a:bodyPr rot="10800000" vert="eaVert" wrap="none" lIns="84053" tIns="41315" rIns="84053" bIns="41315" anchor="ctr">
            <a:flatTx/>
          </a:bodyPr>
          <a:lstStyle/>
          <a:p>
            <a:pPr algn="ctr" defTabSz="831850" rtl="0" eaLnBrk="0" hangingPunct="0">
              <a:lnSpc>
                <a:spcPct val="90000"/>
              </a:lnSpc>
            </a:pPr>
            <a:r>
              <a:rPr lang="ar-SA" sz="25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2. حدد الهدف من الاتصالات</a:t>
            </a:r>
            <a:endParaRPr lang="en-US" sz="2200" b="1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ctr" defTabSz="831850" rtl="0" eaLnBrk="0" hangingPunct="0">
              <a:lnSpc>
                <a:spcPct val="90000"/>
              </a:lnSpc>
            </a:pPr>
            <a:r>
              <a:rPr lang="ar-SA" sz="22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(مرحلة تجهيز المشتري)</a:t>
            </a:r>
            <a:endParaRPr lang="en-US" sz="22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1444" name="AutoShape 4"/>
          <p:cNvSpPr>
            <a:spLocks noChangeArrowheads="1"/>
          </p:cNvSpPr>
          <p:nvPr/>
        </p:nvSpPr>
        <p:spPr bwMode="auto">
          <a:xfrm rot="16200000" flipH="1">
            <a:off x="5552282" y="2604294"/>
            <a:ext cx="446087" cy="530225"/>
          </a:xfrm>
          <a:prstGeom prst="rightArrow">
            <a:avLst>
              <a:gd name="adj1" fmla="val 75000"/>
              <a:gd name="adj2" fmla="val 50005"/>
            </a:avLst>
          </a:prstGeom>
          <a:solidFill>
            <a:schemeClr val="tx2"/>
          </a:solidFill>
          <a:ln w="12700">
            <a:noFill/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61445" name="AutoShape 5"/>
          <p:cNvSpPr>
            <a:spLocks noChangeArrowheads="1"/>
          </p:cNvSpPr>
          <p:nvPr/>
        </p:nvSpPr>
        <p:spPr bwMode="auto">
          <a:xfrm>
            <a:off x="5724525" y="6021388"/>
            <a:ext cx="1885950" cy="585787"/>
          </a:xfrm>
          <a:prstGeom prst="cube">
            <a:avLst>
              <a:gd name="adj" fmla="val 18250"/>
            </a:avLst>
          </a:prstGeom>
          <a:solidFill>
            <a:srgbClr val="3366FF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wrap="none" lIns="81204" tIns="39889" rIns="81204" bIns="39889" anchor="ctr"/>
          <a:lstStyle/>
          <a:p>
            <a:pPr algn="ctr" defTabSz="820738" rtl="0" eaLnBrk="0" hangingPunct="0"/>
            <a:r>
              <a:rPr lang="ar-SA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الشراء</a:t>
            </a:r>
            <a:endParaRPr lang="en-US" sz="20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1446" name="AutoShape 6"/>
          <p:cNvSpPr>
            <a:spLocks noChangeArrowheads="1"/>
          </p:cNvSpPr>
          <p:nvPr/>
        </p:nvSpPr>
        <p:spPr bwMode="auto">
          <a:xfrm>
            <a:off x="5237163" y="5607050"/>
            <a:ext cx="1885950" cy="554038"/>
          </a:xfrm>
          <a:prstGeom prst="cube">
            <a:avLst>
              <a:gd name="adj" fmla="val 18250"/>
            </a:avLst>
          </a:prstGeom>
          <a:solidFill>
            <a:srgbClr val="FF505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1204" tIns="39889" rIns="81204" bIns="39889" anchor="ctr"/>
          <a:lstStyle/>
          <a:p>
            <a:pPr algn="ctr" defTabSz="820738" rtl="0" eaLnBrk="0" hangingPunct="0"/>
            <a:r>
              <a:rPr lang="ar-SA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الاقتناع</a:t>
            </a:r>
            <a:endParaRPr lang="en-US" sz="20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1447" name="AutoShape 7"/>
          <p:cNvSpPr>
            <a:spLocks noChangeArrowheads="1"/>
          </p:cNvSpPr>
          <p:nvPr/>
        </p:nvSpPr>
        <p:spPr bwMode="auto">
          <a:xfrm>
            <a:off x="4551363" y="5103813"/>
            <a:ext cx="1885950" cy="601662"/>
          </a:xfrm>
          <a:prstGeom prst="cube">
            <a:avLst>
              <a:gd name="adj" fmla="val 18250"/>
            </a:avLst>
          </a:prstGeom>
          <a:solidFill>
            <a:srgbClr val="FFE15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1204" tIns="39889" rIns="81204" bIns="39889" anchor="ctr"/>
          <a:lstStyle/>
          <a:p>
            <a:pPr algn="ctr" defTabSz="820738" rtl="0" eaLnBrk="0" hangingPunct="0"/>
            <a:r>
              <a:rPr lang="ar-SA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التفضيل</a:t>
            </a:r>
            <a:endParaRPr lang="en-US" sz="20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1448" name="AutoShape 8"/>
          <p:cNvSpPr>
            <a:spLocks noChangeArrowheads="1"/>
          </p:cNvSpPr>
          <p:nvPr/>
        </p:nvSpPr>
        <p:spPr bwMode="auto">
          <a:xfrm>
            <a:off x="3810000" y="4648200"/>
            <a:ext cx="1885950" cy="584200"/>
          </a:xfrm>
          <a:prstGeom prst="cube">
            <a:avLst>
              <a:gd name="adj" fmla="val 18250"/>
            </a:avLst>
          </a:prstGeom>
          <a:solidFill>
            <a:srgbClr val="00C28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1204" tIns="39889" rIns="81204" bIns="39889" anchor="ctr"/>
          <a:lstStyle/>
          <a:p>
            <a:pPr algn="ctr" defTabSz="820738" rtl="0" eaLnBrk="0" hangingPunct="0"/>
            <a:r>
              <a:rPr lang="ar-SA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المحبة</a:t>
            </a:r>
            <a:endParaRPr lang="en-US" sz="20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1449" name="AutoShape 9"/>
          <p:cNvSpPr>
            <a:spLocks noChangeArrowheads="1"/>
          </p:cNvSpPr>
          <p:nvPr/>
        </p:nvSpPr>
        <p:spPr bwMode="auto">
          <a:xfrm>
            <a:off x="3105150" y="4230688"/>
            <a:ext cx="1887538" cy="539750"/>
          </a:xfrm>
          <a:prstGeom prst="cube">
            <a:avLst>
              <a:gd name="adj" fmla="val 18250"/>
            </a:avLst>
          </a:prstGeom>
          <a:solidFill>
            <a:srgbClr val="6666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1204" tIns="39889" rIns="81204" bIns="39889" anchor="ctr"/>
          <a:lstStyle/>
          <a:p>
            <a:pPr algn="ctr" defTabSz="820738" rtl="0" eaLnBrk="0" hangingPunct="0"/>
            <a:r>
              <a:rPr lang="ar-SA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المعرفة</a:t>
            </a:r>
            <a:endParaRPr lang="en-US" sz="20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1450" name="AutoShape 10"/>
          <p:cNvSpPr>
            <a:spLocks noChangeArrowheads="1"/>
          </p:cNvSpPr>
          <p:nvPr/>
        </p:nvSpPr>
        <p:spPr bwMode="auto">
          <a:xfrm>
            <a:off x="2371725" y="3843338"/>
            <a:ext cx="1885950" cy="493712"/>
          </a:xfrm>
          <a:prstGeom prst="cube">
            <a:avLst>
              <a:gd name="adj" fmla="val 18250"/>
            </a:avLst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1204" tIns="39889" rIns="81204" bIns="39889" anchor="ctr"/>
          <a:lstStyle/>
          <a:p>
            <a:pPr algn="ctr" defTabSz="820738" rtl="0" eaLnBrk="0" hangingPunct="0"/>
            <a:r>
              <a:rPr lang="ar-SA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العلم</a:t>
            </a:r>
            <a:endParaRPr lang="en-US" sz="20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1451" name="Rectangle 11"/>
          <p:cNvSpPr>
            <a:spLocks noGrp="1" noChangeArrowheads="1"/>
          </p:cNvSpPr>
          <p:nvPr>
            <p:ph type="title"/>
          </p:nvPr>
        </p:nvSpPr>
        <p:spPr>
          <a:xfrm>
            <a:off x="971550" y="333375"/>
            <a:ext cx="7648575" cy="1143000"/>
          </a:xfrm>
        </p:spPr>
        <p:txBody>
          <a:bodyPr/>
          <a:lstStyle/>
          <a:p>
            <a:pPr algn="ctr"/>
            <a:r>
              <a:rPr lang="ar-SA" b="1">
                <a:solidFill>
                  <a:srgbClr val="CCFF33"/>
                </a:solidFill>
                <a:cs typeface="Tahoma" pitchFamily="34" charset="0"/>
              </a:rPr>
              <a:t>خطوات تطوير اتصالات فعالة</a:t>
            </a:r>
            <a:endParaRPr lang="en-US" b="1">
              <a:solidFill>
                <a:srgbClr val="CCFF33"/>
              </a:solidFill>
              <a:cs typeface="Tahoma" pitchFamily="34" charset="0"/>
            </a:endParaRPr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 animBg="1" autoUpdateAnimBg="0"/>
      <p:bldP spid="61443" grpId="0" animBg="1" autoUpdateAnimBg="0"/>
      <p:bldP spid="61444" grpId="0" animBg="1"/>
      <p:bldP spid="61445" grpId="0" animBg="1" autoUpdateAnimBg="0"/>
      <p:bldP spid="61446" grpId="0" animBg="1" autoUpdateAnimBg="0"/>
      <p:bldP spid="61447" grpId="0" animBg="1" autoUpdateAnimBg="0"/>
      <p:bldP spid="61448" grpId="0" animBg="1" autoUpdateAnimBg="0"/>
      <p:bldP spid="61449" grpId="0" animBg="1" autoUpdateAnimBg="0"/>
      <p:bldP spid="61450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 rot="5400000">
            <a:off x="3117057" y="-797719"/>
            <a:ext cx="769938" cy="6175375"/>
          </a:xfrm>
          <a:prstGeom prst="rect">
            <a:avLst/>
          </a:prstGeom>
          <a:solidFill>
            <a:srgbClr val="CCFFFF"/>
          </a:solidFill>
          <a:ln w="12700">
            <a:miter lim="800000"/>
            <a:headEnd/>
            <a:tailEnd/>
          </a:ln>
          <a:effectLst/>
          <a:scene3d>
            <a:camera prst="legacyPerspectiveBottomLeft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CCFFFF"/>
            </a:extrusionClr>
          </a:sp3d>
        </p:spPr>
        <p:txBody>
          <a:bodyPr rot="10800000" vert="eaVert" wrap="none" lIns="84053" tIns="41315" rIns="84053" bIns="41315" anchor="ctr">
            <a:flatTx/>
          </a:bodyPr>
          <a:lstStyle/>
          <a:p>
            <a:pPr algn="ctr" defTabSz="831850" rtl="0" eaLnBrk="0" hangingPunct="0"/>
            <a:r>
              <a:rPr lang="ar-SA" sz="32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3. تصميم الرسالة</a:t>
            </a:r>
            <a:endParaRPr lang="en-US" sz="3200" b="1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3491" name="AutoShape 3"/>
          <p:cNvSpPr>
            <a:spLocks noChangeArrowheads="1"/>
          </p:cNvSpPr>
          <p:nvPr/>
        </p:nvSpPr>
        <p:spPr bwMode="auto">
          <a:xfrm>
            <a:off x="214313" y="2752725"/>
            <a:ext cx="2986087" cy="1584325"/>
          </a:xfrm>
          <a:prstGeom prst="cube">
            <a:avLst>
              <a:gd name="adj" fmla="val 18250"/>
            </a:avLst>
          </a:prstGeom>
          <a:gradFill rotWithShape="0">
            <a:gsLst>
              <a:gs pos="0">
                <a:srgbClr val="00B7A5">
                  <a:gamma/>
                  <a:tint val="0"/>
                  <a:invGamma/>
                </a:srgbClr>
              </a:gs>
              <a:gs pos="100000">
                <a:srgbClr val="00B7A5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1204" tIns="39889" rIns="81204" bIns="39889" anchor="ctr"/>
          <a:lstStyle/>
          <a:p>
            <a:pPr algn="ctr" defTabSz="820738" rtl="0" eaLnBrk="0" hangingPunct="0"/>
            <a:endParaRPr lang="en-US" sz="2200" dirty="0">
              <a:solidFill>
                <a:srgbClr val="000000"/>
              </a:solidFill>
              <a:latin typeface="Tahoma" pitchFamily="34" charset="0"/>
            </a:endParaRPr>
          </a:p>
          <a:p>
            <a:pPr algn="ctr" defTabSz="820738" rtl="0" eaLnBrk="0" hangingPunct="0"/>
            <a:r>
              <a:rPr lang="ar-SA" sz="2400" dirty="0">
                <a:solidFill>
                  <a:schemeClr val="accent2">
                    <a:lumMod val="20000"/>
                    <a:lumOff val="80000"/>
                  </a:schemeClr>
                </a:solidFill>
                <a:latin typeface="Tahoma" pitchFamily="34" charset="0"/>
                <a:cs typeface="Tahoma" pitchFamily="34" charset="0"/>
              </a:rPr>
              <a:t>مضمون الرسالة</a:t>
            </a:r>
            <a:endParaRPr lang="en-US" sz="2400" dirty="0">
              <a:solidFill>
                <a:schemeClr val="accent2">
                  <a:lumMod val="20000"/>
                  <a:lumOff val="8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 algn="ctr" defTabSz="820738" rtl="0" eaLnBrk="0" hangingPunct="0"/>
            <a:r>
              <a:rPr lang="ar-SA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عقلانية</a:t>
            </a:r>
          </a:p>
          <a:p>
            <a:pPr algn="ctr" defTabSz="820738" rtl="0" eaLnBrk="0" hangingPunct="0"/>
            <a:r>
              <a:rPr lang="ar-SA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عاطفية</a:t>
            </a:r>
          </a:p>
          <a:p>
            <a:pPr algn="ctr" defTabSz="820738" rtl="0" eaLnBrk="0" hangingPunct="0"/>
            <a:r>
              <a:rPr lang="ar-SA" sz="20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أخلاقية</a:t>
            </a:r>
            <a:endParaRPr lang="en-US" sz="2000" dirty="0">
              <a:solidFill>
                <a:srgbClr val="000000"/>
              </a:solidFill>
              <a:latin typeface="Tahoma" pitchFamily="34" charset="0"/>
            </a:endParaRPr>
          </a:p>
          <a:p>
            <a:pPr algn="ctr" defTabSz="820738" rtl="0"/>
            <a:endParaRPr lang="en-US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3492" name="AutoShape 4"/>
          <p:cNvSpPr>
            <a:spLocks noChangeArrowheads="1"/>
          </p:cNvSpPr>
          <p:nvPr/>
        </p:nvSpPr>
        <p:spPr bwMode="auto">
          <a:xfrm>
            <a:off x="2886075" y="3368675"/>
            <a:ext cx="3076575" cy="1558925"/>
          </a:xfrm>
          <a:prstGeom prst="cube">
            <a:avLst>
              <a:gd name="adj" fmla="val 18250"/>
            </a:avLst>
          </a:prstGeom>
          <a:gradFill rotWithShape="0">
            <a:gsLst>
              <a:gs pos="0">
                <a:srgbClr val="00B7A5">
                  <a:gamma/>
                  <a:tint val="0"/>
                  <a:invGamma/>
                </a:srgbClr>
              </a:gs>
              <a:gs pos="100000">
                <a:srgbClr val="00B7A5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1204" tIns="39889" rIns="81204" bIns="39889" anchor="ctr"/>
          <a:lstStyle/>
          <a:p>
            <a:pPr algn="ctr" defTabSz="820738" rtl="0" eaLnBrk="0" hangingPunct="0"/>
            <a:endParaRPr lang="en-US" sz="2200" dirty="0">
              <a:solidFill>
                <a:srgbClr val="000000"/>
              </a:solidFill>
              <a:latin typeface="Tahoma" pitchFamily="34" charset="0"/>
            </a:endParaRPr>
          </a:p>
          <a:p>
            <a:pPr algn="ctr" defTabSz="820738" rtl="0" eaLnBrk="0" hangingPunct="0"/>
            <a:endParaRPr lang="en-US" sz="2200" dirty="0">
              <a:solidFill>
                <a:srgbClr val="000000"/>
              </a:solidFill>
              <a:latin typeface="Tahoma" pitchFamily="34" charset="0"/>
            </a:endParaRPr>
          </a:p>
          <a:p>
            <a:pPr algn="ctr" defTabSz="820738" rtl="0" eaLnBrk="0" hangingPunct="0"/>
            <a:r>
              <a:rPr lang="ar-SA" sz="2400" dirty="0">
                <a:solidFill>
                  <a:schemeClr val="accent2">
                    <a:lumMod val="20000"/>
                    <a:lumOff val="80000"/>
                  </a:schemeClr>
                </a:solidFill>
                <a:latin typeface="Tahoma" pitchFamily="34" charset="0"/>
                <a:cs typeface="Tahoma" pitchFamily="34" charset="0"/>
              </a:rPr>
              <a:t>هيكل الرسالة</a:t>
            </a:r>
            <a:endParaRPr lang="en-US" sz="2400" dirty="0">
              <a:solidFill>
                <a:schemeClr val="accent2">
                  <a:lumMod val="20000"/>
                  <a:lumOff val="8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 algn="ctr" defTabSz="820738" rtl="0" eaLnBrk="0" hangingPunct="0"/>
            <a:r>
              <a:rPr lang="ar-SA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الخلاصة</a:t>
            </a:r>
            <a:endParaRPr lang="en-US" sz="20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ctr" defTabSz="820738" rtl="0" eaLnBrk="0" hangingPunct="0"/>
            <a:r>
              <a:rPr lang="ar-SA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براهين</a:t>
            </a:r>
            <a:endParaRPr lang="en-US" sz="20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ctr" defTabSz="820738" rtl="0" eaLnBrk="0" hangingPunct="0"/>
            <a:r>
              <a:rPr lang="ar-SA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ترتيب البراهين</a:t>
            </a:r>
            <a:endParaRPr lang="en-US" sz="20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ctr" defTabSz="820738" rtl="0" eaLnBrk="0" hangingPunct="0"/>
            <a:endParaRPr lang="en-US" dirty="0">
              <a:solidFill>
                <a:srgbClr val="000000"/>
              </a:solidFill>
              <a:latin typeface="Tahoma" pitchFamily="34" charset="0"/>
            </a:endParaRPr>
          </a:p>
          <a:p>
            <a:pPr algn="ctr" defTabSz="820738" rtl="0"/>
            <a:endParaRPr lang="en-US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3493" name="AutoShape 5"/>
          <p:cNvSpPr>
            <a:spLocks noChangeArrowheads="1"/>
          </p:cNvSpPr>
          <p:nvPr/>
        </p:nvSpPr>
        <p:spPr bwMode="auto">
          <a:xfrm>
            <a:off x="5649913" y="4002088"/>
            <a:ext cx="3113087" cy="1557337"/>
          </a:xfrm>
          <a:prstGeom prst="cube">
            <a:avLst>
              <a:gd name="adj" fmla="val 18250"/>
            </a:avLst>
          </a:prstGeom>
          <a:gradFill rotWithShape="0">
            <a:gsLst>
              <a:gs pos="0">
                <a:srgbClr val="00B7A5">
                  <a:gamma/>
                  <a:tint val="0"/>
                  <a:invGamma/>
                </a:srgbClr>
              </a:gs>
              <a:gs pos="100000">
                <a:srgbClr val="00B7A5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1204" tIns="39889" rIns="81204" bIns="39889" anchor="ctr"/>
          <a:lstStyle/>
          <a:p>
            <a:pPr algn="ctr" defTabSz="820738" rtl="0" eaLnBrk="0" hangingPunct="0"/>
            <a:endParaRPr lang="en-US" sz="2200" dirty="0">
              <a:solidFill>
                <a:srgbClr val="000000"/>
              </a:solidFill>
              <a:latin typeface="Tahoma" pitchFamily="34" charset="0"/>
            </a:endParaRPr>
          </a:p>
          <a:p>
            <a:pPr algn="ctr" defTabSz="820738" rtl="0" eaLnBrk="0" hangingPunct="0"/>
            <a:endParaRPr lang="en-US" sz="2200" dirty="0">
              <a:solidFill>
                <a:srgbClr val="000000"/>
              </a:solidFill>
              <a:latin typeface="Tahoma" pitchFamily="34" charset="0"/>
            </a:endParaRPr>
          </a:p>
          <a:p>
            <a:pPr algn="ctr" defTabSz="820738" rtl="0" eaLnBrk="0" hangingPunct="0"/>
            <a:r>
              <a:rPr lang="ar-SA" sz="2400" dirty="0">
                <a:solidFill>
                  <a:schemeClr val="accent2">
                    <a:lumMod val="20000"/>
                    <a:lumOff val="80000"/>
                  </a:schemeClr>
                </a:solidFill>
                <a:latin typeface="Tahoma" pitchFamily="34" charset="0"/>
                <a:cs typeface="Tahoma" pitchFamily="34" charset="0"/>
              </a:rPr>
              <a:t>تصميم الرسالة</a:t>
            </a:r>
            <a:endParaRPr lang="en-US" sz="2400" dirty="0">
              <a:solidFill>
                <a:schemeClr val="accent2">
                  <a:lumMod val="20000"/>
                  <a:lumOff val="8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 algn="ctr" defTabSz="820738" rtl="0" eaLnBrk="0" hangingPunct="0"/>
            <a:r>
              <a:rPr lang="ar-SA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العنوان</a:t>
            </a:r>
            <a:r>
              <a:rPr lang="en-US" sz="2000" dirty="0">
                <a:solidFill>
                  <a:srgbClr val="000000"/>
                </a:solidFill>
                <a:latin typeface="Tahoma" pitchFamily="34" charset="0"/>
              </a:rPr>
              <a:t>, </a:t>
            </a:r>
            <a:r>
              <a:rPr lang="ar-SA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الصور</a:t>
            </a:r>
            <a:r>
              <a:rPr lang="en-US" sz="2000" dirty="0">
                <a:solidFill>
                  <a:srgbClr val="000000"/>
                </a:solidFill>
                <a:latin typeface="Tahoma" pitchFamily="34" charset="0"/>
              </a:rPr>
              <a:t>, </a:t>
            </a:r>
          </a:p>
          <a:p>
            <a:pPr algn="ctr" defTabSz="820738" rtl="0" eaLnBrk="0" hangingPunct="0"/>
            <a:r>
              <a:rPr lang="en-US" sz="2000" dirty="0">
                <a:solidFill>
                  <a:srgbClr val="000000"/>
                </a:solidFill>
                <a:latin typeface="Tahoma" pitchFamily="34" charset="0"/>
              </a:rPr>
              <a:t> &amp; </a:t>
            </a:r>
            <a:r>
              <a:rPr lang="ar-SA" sz="20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الألوان</a:t>
            </a:r>
            <a:endParaRPr lang="en-US" sz="20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ctr" defTabSz="820738" rtl="0" eaLnBrk="0" hangingPunct="0"/>
            <a:r>
              <a:rPr lang="ar-SA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اللغة..</a:t>
            </a:r>
            <a:endParaRPr lang="en-US" sz="20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ctr" defTabSz="820738" rtl="0" eaLnBrk="0" hangingPunct="0"/>
            <a:endParaRPr lang="en-US" dirty="0">
              <a:solidFill>
                <a:srgbClr val="000000"/>
              </a:solidFill>
              <a:latin typeface="Tahoma" pitchFamily="34" charset="0"/>
            </a:endParaRPr>
          </a:p>
          <a:p>
            <a:pPr algn="ctr" defTabSz="820738" rtl="0"/>
            <a:endParaRPr lang="en-US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title"/>
          </p:nvPr>
        </p:nvSpPr>
        <p:spPr>
          <a:xfrm>
            <a:off x="900113" y="404813"/>
            <a:ext cx="7648575" cy="1143000"/>
          </a:xfrm>
        </p:spPr>
        <p:txBody>
          <a:bodyPr/>
          <a:lstStyle/>
          <a:p>
            <a:pPr algn="ctr"/>
            <a:r>
              <a:rPr lang="ar-SA" b="1">
                <a:solidFill>
                  <a:srgbClr val="CCFF33"/>
                </a:solidFill>
                <a:cs typeface="Tahoma" pitchFamily="34" charset="0"/>
              </a:rPr>
              <a:t>خطوات تطوير اتصالات فعالة</a:t>
            </a:r>
            <a:endParaRPr lang="en-US" b="1">
              <a:solidFill>
                <a:srgbClr val="CCFF33"/>
              </a:solidFill>
              <a:cs typeface="Tahoma" pitchFamily="34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47675" y="5715000"/>
            <a:ext cx="2101850" cy="603250"/>
            <a:chOff x="282" y="3600"/>
            <a:chExt cx="1324" cy="380"/>
          </a:xfrm>
        </p:grpSpPr>
        <p:sp>
          <p:nvSpPr>
            <p:cNvPr id="63496" name="AutoShape 8"/>
            <p:cNvSpPr>
              <a:spLocks noChangeArrowheads="1"/>
            </p:cNvSpPr>
            <p:nvPr/>
          </p:nvSpPr>
          <p:spPr bwMode="auto">
            <a:xfrm rot="5400000">
              <a:off x="800" y="3175"/>
              <a:ext cx="287" cy="1324"/>
            </a:xfrm>
            <a:prstGeom prst="cube">
              <a:avLst>
                <a:gd name="adj" fmla="val 18250"/>
              </a:avLst>
            </a:prstGeom>
            <a:gradFill rotWithShape="0">
              <a:gsLst>
                <a:gs pos="0">
                  <a:srgbClr val="FEFF72">
                    <a:gamma/>
                    <a:tint val="0"/>
                    <a:invGamma/>
                  </a:srgbClr>
                </a:gs>
                <a:gs pos="100000">
                  <a:srgbClr val="FEFF72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 rot="10800000" vert="eaVert" wrap="none" lIns="81204" tIns="39889" rIns="81204" bIns="39889" anchor="ctr"/>
            <a:lstStyle/>
            <a:p>
              <a:pPr algn="ctr" defTabSz="820738" rtl="0" eaLnBrk="0" hangingPunct="0"/>
              <a:endParaRPr lang="en-US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63497" name="WordArt 9"/>
            <p:cNvSpPr>
              <a:spLocks noChangeArrowheads="1" noChangeShapeType="1" noTextEdit="1"/>
            </p:cNvSpPr>
            <p:nvPr/>
          </p:nvSpPr>
          <p:spPr bwMode="auto">
            <a:xfrm>
              <a:off x="576" y="3600"/>
              <a:ext cx="744" cy="2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ar-SA" kern="10">
                  <a:ln w="12700">
                    <a:solidFill>
                      <a:srgbClr val="EAEAEA"/>
                    </a:solidFill>
                    <a:miter lim="800000"/>
                    <a:headEnd/>
                    <a:tailEnd/>
                  </a:ln>
                  <a:solidFill>
                    <a:srgbClr val="5D5DD7"/>
                  </a:solidFill>
                  <a:effectLst>
                    <a:outerShdw dist="35921" dir="2700000" sy="50000" kx="2115830" algn="bl" rotWithShape="0">
                      <a:srgbClr val="C0C0C0"/>
                    </a:outerShdw>
                  </a:effectLst>
                  <a:latin typeface="Arial Black"/>
                </a:rPr>
                <a:t>انتباه</a:t>
              </a: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2452688" y="5791200"/>
            <a:ext cx="1957387" cy="527050"/>
            <a:chOff x="1545" y="3648"/>
            <a:chExt cx="1233" cy="332"/>
          </a:xfrm>
        </p:grpSpPr>
        <p:sp>
          <p:nvSpPr>
            <p:cNvPr id="63499" name="AutoShape 11"/>
            <p:cNvSpPr>
              <a:spLocks noChangeArrowheads="1"/>
            </p:cNvSpPr>
            <p:nvPr/>
          </p:nvSpPr>
          <p:spPr bwMode="auto">
            <a:xfrm rot="5400000">
              <a:off x="2018" y="3219"/>
              <a:ext cx="288" cy="1233"/>
            </a:xfrm>
            <a:prstGeom prst="cube">
              <a:avLst>
                <a:gd name="adj" fmla="val 18250"/>
              </a:avLst>
            </a:prstGeom>
            <a:gradFill rotWithShape="0">
              <a:gsLst>
                <a:gs pos="0">
                  <a:srgbClr val="3366FF">
                    <a:gamma/>
                    <a:tint val="30196"/>
                    <a:invGamma/>
                  </a:srgbClr>
                </a:gs>
                <a:gs pos="100000">
                  <a:srgbClr val="3366FF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 rot="10800000" vert="eaVert" wrap="none" lIns="81204" tIns="39889" rIns="81204" bIns="39889" anchor="ctr"/>
            <a:lstStyle/>
            <a:p>
              <a:pPr algn="ctr" defTabSz="820738" rtl="0" eaLnBrk="0" hangingPunct="0"/>
              <a:endParaRPr lang="en-US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63500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1776" y="3648"/>
              <a:ext cx="726" cy="24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ar-SA" kern="10">
                  <a:ln w="12700">
                    <a:solidFill>
                      <a:srgbClr val="EAEAEA"/>
                    </a:solidFill>
                    <a:miter lim="800000"/>
                    <a:headEnd/>
                    <a:tailEnd/>
                  </a:ln>
                  <a:solidFill>
                    <a:srgbClr val="FFFF00"/>
                  </a:solidFill>
                  <a:effectLst>
                    <a:outerShdw dist="35921" dir="2700000" sy="50000" kx="2115830" algn="bl" rotWithShape="0">
                      <a:srgbClr val="C0C0C0"/>
                    </a:outerShdw>
                  </a:effectLst>
                  <a:latin typeface="Arial Black"/>
                </a:rPr>
                <a:t>اهتمام</a:t>
              </a:r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4337050" y="5861050"/>
            <a:ext cx="1970088" cy="460375"/>
            <a:chOff x="2732" y="3692"/>
            <a:chExt cx="1241" cy="290"/>
          </a:xfrm>
        </p:grpSpPr>
        <p:sp>
          <p:nvSpPr>
            <p:cNvPr id="63502" name="AutoShape 14"/>
            <p:cNvSpPr>
              <a:spLocks noChangeArrowheads="1"/>
            </p:cNvSpPr>
            <p:nvPr/>
          </p:nvSpPr>
          <p:spPr bwMode="auto">
            <a:xfrm rot="5400000">
              <a:off x="3208" y="3216"/>
              <a:ext cx="290" cy="1241"/>
            </a:xfrm>
            <a:prstGeom prst="cube">
              <a:avLst>
                <a:gd name="adj" fmla="val 18250"/>
              </a:avLst>
            </a:prstGeom>
            <a:gradFill rotWithShape="0">
              <a:gsLst>
                <a:gs pos="0">
                  <a:srgbClr val="00B7A5">
                    <a:gamma/>
                    <a:tint val="0"/>
                    <a:invGamma/>
                  </a:srgbClr>
                </a:gs>
                <a:gs pos="100000">
                  <a:srgbClr val="00B7A5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 rot="10800000" vert="eaVert" wrap="none" lIns="81204" tIns="39889" rIns="81204" bIns="39889" anchor="ctr"/>
            <a:lstStyle/>
            <a:p>
              <a:pPr algn="ctr" defTabSz="820738" rtl="0" eaLnBrk="0" hangingPunct="0"/>
              <a:endParaRPr lang="en-US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63503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2880" y="3696"/>
              <a:ext cx="816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ar-SA" kern="10">
                  <a:ln w="12700">
                    <a:solidFill>
                      <a:srgbClr val="EAEAEA"/>
                    </a:solidFill>
                    <a:miter lim="800000"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sy="50000" kx="2115830" algn="bl" rotWithShape="0">
                      <a:srgbClr val="C0C0C0"/>
                    </a:outerShdw>
                  </a:effectLst>
                  <a:latin typeface="Arial Black"/>
                </a:rPr>
                <a:t>رغبة</a:t>
              </a:r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6210300" y="5867400"/>
            <a:ext cx="1793875" cy="457200"/>
            <a:chOff x="3912" y="3696"/>
            <a:chExt cx="1130" cy="288"/>
          </a:xfrm>
        </p:grpSpPr>
        <p:sp>
          <p:nvSpPr>
            <p:cNvPr id="63505" name="AutoShape 17"/>
            <p:cNvSpPr>
              <a:spLocks noChangeArrowheads="1"/>
            </p:cNvSpPr>
            <p:nvPr/>
          </p:nvSpPr>
          <p:spPr bwMode="auto">
            <a:xfrm rot="5400000">
              <a:off x="4334" y="3276"/>
              <a:ext cx="286" cy="1130"/>
            </a:xfrm>
            <a:prstGeom prst="cube">
              <a:avLst>
                <a:gd name="adj" fmla="val 18250"/>
              </a:avLst>
            </a:prstGeom>
            <a:gradFill rotWithShape="0">
              <a:gsLst>
                <a:gs pos="0">
                  <a:srgbClr val="FF5050">
                    <a:gamma/>
                    <a:tint val="50196"/>
                    <a:invGamma/>
                  </a:srgbClr>
                </a:gs>
                <a:gs pos="100000">
                  <a:srgbClr val="FF5050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 rot="10800000" vert="eaVert" wrap="none" lIns="81204" tIns="39889" rIns="81204" bIns="39889" anchor="ctr"/>
            <a:lstStyle/>
            <a:p>
              <a:pPr algn="ctr" defTabSz="820738" rtl="0" eaLnBrk="0" hangingPunct="0"/>
              <a:endParaRPr lang="en-US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63506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4128" y="3696"/>
              <a:ext cx="672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ar-SA" kern="10">
                  <a:ln w="12700">
                    <a:solidFill>
                      <a:srgbClr val="EAEAEA"/>
                    </a:solidFill>
                    <a:miter lim="800000"/>
                    <a:headEnd/>
                    <a:tailEnd/>
                  </a:ln>
                  <a:solidFill>
                    <a:srgbClr val="CCFFFF"/>
                  </a:solidFill>
                  <a:effectLst>
                    <a:outerShdw dist="35921" dir="2700000" sy="50000" kx="2115830" algn="bl" rotWithShape="0">
                      <a:srgbClr val="C0C0C0"/>
                    </a:outerShdw>
                  </a:effectLst>
                  <a:latin typeface="Arial Black"/>
                </a:rPr>
                <a:t>تصرف</a:t>
              </a:r>
            </a:p>
          </p:txBody>
        </p:sp>
      </p:grpSp>
      <p:sp>
        <p:nvSpPr>
          <p:cNvPr id="2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 animBg="1" autoUpdateAnimBg="0"/>
      <p:bldP spid="63491" grpId="0" animBg="1" autoUpdateAnimBg="0"/>
      <p:bldP spid="63492" grpId="0" animBg="1" autoUpdateAnimBg="0"/>
      <p:bldP spid="63493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04788" y="1828800"/>
            <a:ext cx="7997825" cy="2465388"/>
            <a:chOff x="129" y="1152"/>
            <a:chExt cx="5038" cy="1553"/>
          </a:xfrm>
        </p:grpSpPr>
        <p:sp>
          <p:nvSpPr>
            <p:cNvPr id="65539" name="AutoShape 3"/>
            <p:cNvSpPr>
              <a:spLocks noChangeArrowheads="1"/>
            </p:cNvSpPr>
            <p:nvPr/>
          </p:nvSpPr>
          <p:spPr bwMode="auto">
            <a:xfrm>
              <a:off x="2393" y="2126"/>
              <a:ext cx="2774" cy="579"/>
            </a:xfrm>
            <a:prstGeom prst="cube">
              <a:avLst>
                <a:gd name="adj" fmla="val 18250"/>
              </a:avLst>
            </a:prstGeom>
            <a:gradFill rotWithShape="0">
              <a:gsLst>
                <a:gs pos="0">
                  <a:schemeClr val="folHlink">
                    <a:gamma/>
                    <a:tint val="40000"/>
                    <a:invGamma/>
                  </a:schemeClr>
                </a:gs>
                <a:gs pos="100000">
                  <a:schemeClr val="folHlink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81204" tIns="39889" rIns="81204" bIns="39889" anchor="ctr"/>
            <a:lstStyle/>
            <a:p>
              <a:pPr algn="ctr" defTabSz="820738" rtl="0" eaLnBrk="0" hangingPunct="0"/>
              <a:endParaRPr lang="en-US" sz="2200">
                <a:solidFill>
                  <a:srgbClr val="000000"/>
                </a:solidFill>
                <a:latin typeface="Tahoma" pitchFamily="34" charset="0"/>
              </a:endParaRPr>
            </a:p>
            <a:p>
              <a:pPr algn="ctr" defTabSz="820738" rtl="0" eaLnBrk="0" hangingPunct="0"/>
              <a:endParaRPr lang="en-US" sz="220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65540" name="Rectangle 4"/>
            <p:cNvSpPr>
              <a:spLocks noChangeArrowheads="1"/>
            </p:cNvSpPr>
            <p:nvPr/>
          </p:nvSpPr>
          <p:spPr bwMode="auto">
            <a:xfrm rot="5400000">
              <a:off x="1937" y="-656"/>
              <a:ext cx="461" cy="4078"/>
            </a:xfrm>
            <a:prstGeom prst="rect">
              <a:avLst/>
            </a:prstGeom>
            <a:solidFill>
              <a:srgbClr val="CCFFFF"/>
            </a:solidFill>
            <a:ln w="12700">
              <a:miter lim="800000"/>
              <a:headEnd/>
              <a:tailEnd/>
            </a:ln>
            <a:effectLst/>
            <a:scene3d>
              <a:camera prst="legacyPerspectiveBottomLeft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rot="10800000" vert="eaVert" wrap="none" lIns="84053" tIns="41315" rIns="84053" bIns="41315" anchor="ctr">
              <a:flatTx/>
            </a:bodyPr>
            <a:lstStyle/>
            <a:p>
              <a:pPr algn="ctr" defTabSz="831850" rtl="0" eaLnBrk="0" hangingPunct="0">
                <a:lnSpc>
                  <a:spcPct val="90000"/>
                </a:lnSpc>
              </a:pPr>
              <a:endParaRPr lang="en-US" sz="2500">
                <a:solidFill>
                  <a:srgbClr val="000000"/>
                </a:solidFill>
                <a:latin typeface="Tahoma" pitchFamily="34" charset="0"/>
              </a:endParaRPr>
            </a:p>
            <a:p>
              <a:pPr algn="ctr" defTabSz="831850" rtl="0" eaLnBrk="0" hangingPunct="0">
                <a:lnSpc>
                  <a:spcPct val="90000"/>
                </a:lnSpc>
              </a:pPr>
              <a:r>
                <a:rPr lang="ar-SA" sz="3200" b="1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4. اختيار الوسيلة</a:t>
              </a:r>
              <a:endParaRPr lang="en-US" sz="3200" b="1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  <a:p>
              <a:pPr algn="ctr" defTabSz="831850" rtl="0">
                <a:lnSpc>
                  <a:spcPct val="90000"/>
                </a:lnSpc>
              </a:pPr>
              <a:endParaRPr lang="en-US" sz="250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65541" name="AutoShape 5"/>
            <p:cNvSpPr>
              <a:spLocks noChangeArrowheads="1"/>
            </p:cNvSpPr>
            <p:nvPr/>
          </p:nvSpPr>
          <p:spPr bwMode="auto">
            <a:xfrm>
              <a:off x="756" y="1647"/>
              <a:ext cx="2317" cy="579"/>
            </a:xfrm>
            <a:prstGeom prst="cube">
              <a:avLst>
                <a:gd name="adj" fmla="val 18250"/>
              </a:avLst>
            </a:prstGeom>
            <a:gradFill rotWithShape="0">
              <a:gsLst>
                <a:gs pos="0">
                  <a:schemeClr val="folHlink">
                    <a:gamma/>
                    <a:tint val="40000"/>
                    <a:invGamma/>
                  </a:schemeClr>
                </a:gs>
                <a:gs pos="100000">
                  <a:schemeClr val="folHlink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81204" tIns="39889" rIns="81204" bIns="39889" anchor="ctr"/>
            <a:lstStyle/>
            <a:p>
              <a:pPr algn="ctr" defTabSz="820738" rtl="0" eaLnBrk="0" hangingPunct="0"/>
              <a:endParaRPr lang="en-US" sz="2200">
                <a:solidFill>
                  <a:srgbClr val="000000"/>
                </a:solidFill>
                <a:latin typeface="Tahoma" pitchFamily="34" charset="0"/>
              </a:endParaRPr>
            </a:p>
            <a:p>
              <a:pPr algn="ctr" defTabSz="820738" rtl="0" eaLnBrk="0" hangingPunct="0"/>
              <a:endParaRPr lang="en-US" sz="2200">
                <a:solidFill>
                  <a:srgbClr val="000000"/>
                </a:solidFill>
                <a:latin typeface="Tahoma" pitchFamily="34" charset="0"/>
              </a:endParaRPr>
            </a:p>
            <a:p>
              <a:pPr algn="ctr" defTabSz="820738" rtl="0" eaLnBrk="0" hangingPunct="0"/>
              <a:r>
                <a:rPr lang="ar-SA" sz="2000" b="1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قنوات الاتصال الشخصي</a:t>
              </a:r>
              <a:endParaRPr lang="en-US" sz="2000" b="1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  <a:p>
              <a:pPr algn="ctr" defTabSz="820738" rtl="0" eaLnBrk="0" hangingPunct="0"/>
              <a:endParaRPr lang="en-US">
                <a:solidFill>
                  <a:srgbClr val="000000"/>
                </a:solidFill>
                <a:latin typeface="Tahoma" pitchFamily="34" charset="0"/>
              </a:endParaRPr>
            </a:p>
            <a:p>
              <a:pPr algn="ctr" defTabSz="820738" rtl="0"/>
              <a:endParaRPr lang="en-US">
                <a:solidFill>
                  <a:srgbClr val="000000"/>
                </a:solidFill>
                <a:latin typeface="Tahoma" pitchFamily="34" charset="0"/>
              </a:endParaRPr>
            </a:p>
          </p:txBody>
        </p:sp>
      </p:grpSp>
      <p:sp>
        <p:nvSpPr>
          <p:cNvPr id="65542" name="Rectangle 6"/>
          <p:cNvSpPr>
            <a:spLocks noChangeArrowheads="1"/>
          </p:cNvSpPr>
          <p:nvPr/>
        </p:nvSpPr>
        <p:spPr bwMode="auto">
          <a:xfrm rot="5400000">
            <a:off x="4388644" y="1735931"/>
            <a:ext cx="730250" cy="6345238"/>
          </a:xfrm>
          <a:prstGeom prst="rect">
            <a:avLst/>
          </a:prstGeom>
          <a:solidFill>
            <a:srgbClr val="CCFFFF"/>
          </a:solidFill>
          <a:ln w="12700">
            <a:miter lim="800000"/>
            <a:headEnd/>
            <a:tailEnd/>
          </a:ln>
          <a:effectLst/>
          <a:scene3d>
            <a:camera prst="legacyPerspectiveBottomLeft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CCFFFF"/>
            </a:extrusionClr>
          </a:sp3d>
        </p:spPr>
        <p:txBody>
          <a:bodyPr rot="10800000" vert="eaVert" wrap="none" lIns="84053" tIns="41315" rIns="84053" bIns="41315" anchor="ctr">
            <a:flatTx/>
          </a:bodyPr>
          <a:lstStyle/>
          <a:p>
            <a:pPr algn="ctr" defTabSz="831850" rtl="0" eaLnBrk="0" hangingPunct="0">
              <a:lnSpc>
                <a:spcPct val="90000"/>
              </a:lnSpc>
            </a:pPr>
            <a:r>
              <a:rPr lang="ar-SA" sz="28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5. اختيار مصدر الرسالة</a:t>
            </a:r>
            <a:endParaRPr lang="en-US" sz="2800" b="1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5543" name="Rectangle 7"/>
          <p:cNvSpPr>
            <a:spLocks noChangeArrowheads="1"/>
          </p:cNvSpPr>
          <p:nvPr/>
        </p:nvSpPr>
        <p:spPr bwMode="auto">
          <a:xfrm rot="5400000">
            <a:off x="5583238" y="3259138"/>
            <a:ext cx="731837" cy="5513387"/>
          </a:xfrm>
          <a:prstGeom prst="rect">
            <a:avLst/>
          </a:prstGeom>
          <a:solidFill>
            <a:srgbClr val="CCFFFF"/>
          </a:solidFill>
          <a:ln w="12700">
            <a:miter lim="800000"/>
            <a:headEnd/>
            <a:tailEnd/>
          </a:ln>
          <a:effectLst/>
          <a:scene3d>
            <a:camera prst="legacyPerspectiveBottomLeft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CCFFFF"/>
            </a:extrusionClr>
          </a:sp3d>
        </p:spPr>
        <p:txBody>
          <a:bodyPr rot="10800000" vert="eaVert" wrap="none" lIns="84053" tIns="41315" rIns="84053" bIns="41315" anchor="ctr">
            <a:flatTx/>
          </a:bodyPr>
          <a:lstStyle/>
          <a:p>
            <a:pPr algn="ctr" defTabSz="831850" rtl="0" eaLnBrk="0" hangingPunct="0">
              <a:lnSpc>
                <a:spcPct val="90000"/>
              </a:lnSpc>
            </a:pPr>
            <a:endParaRPr lang="en-US" sz="2200">
              <a:solidFill>
                <a:srgbClr val="000000"/>
              </a:solidFill>
              <a:latin typeface="Tahoma" pitchFamily="34" charset="0"/>
            </a:endParaRPr>
          </a:p>
          <a:p>
            <a:pPr algn="ctr" defTabSz="831850" rtl="0" eaLnBrk="0" hangingPunct="0">
              <a:lnSpc>
                <a:spcPct val="90000"/>
              </a:lnSpc>
            </a:pPr>
            <a:r>
              <a:rPr lang="ar-SA" sz="28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6. جمع ردود الفعل</a:t>
            </a:r>
            <a:endParaRPr lang="en-US" sz="2800" b="1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ctr" defTabSz="831850" rtl="0">
              <a:lnSpc>
                <a:spcPct val="90000"/>
              </a:lnSpc>
            </a:pPr>
            <a:endParaRPr lang="en-US" sz="25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5544" name="AutoShape 8"/>
          <p:cNvSpPr>
            <a:spLocks noChangeArrowheads="1"/>
          </p:cNvSpPr>
          <p:nvPr/>
        </p:nvSpPr>
        <p:spPr bwMode="auto">
          <a:xfrm rot="16200000" flipH="1">
            <a:off x="6369844" y="5230019"/>
            <a:ext cx="439737" cy="530225"/>
          </a:xfrm>
          <a:prstGeom prst="rightArrow">
            <a:avLst>
              <a:gd name="adj1" fmla="val 75000"/>
              <a:gd name="adj2" fmla="val 50005"/>
            </a:avLst>
          </a:prstGeom>
          <a:solidFill>
            <a:schemeClr val="tx2"/>
          </a:solidFill>
          <a:ln w="12700">
            <a:noFill/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65545" name="Rectangle 9"/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7648575" cy="1143000"/>
          </a:xfrm>
        </p:spPr>
        <p:txBody>
          <a:bodyPr/>
          <a:lstStyle/>
          <a:p>
            <a:pPr algn="ctr"/>
            <a:r>
              <a:rPr lang="ar-SA" b="1">
                <a:solidFill>
                  <a:srgbClr val="CCFF33"/>
                </a:solidFill>
                <a:cs typeface="Tahoma" pitchFamily="34" charset="0"/>
              </a:rPr>
              <a:t>خطوات تطوير اتصالات فعالة</a:t>
            </a:r>
            <a:endParaRPr lang="en-US" b="1">
              <a:solidFill>
                <a:srgbClr val="CCFF33"/>
              </a:solidFill>
              <a:cs typeface="Tahoma" pitchFamily="34" charset="0"/>
            </a:endParaRPr>
          </a:p>
        </p:txBody>
      </p:sp>
      <p:sp>
        <p:nvSpPr>
          <p:cNvPr id="65546" name="Rectangle 10"/>
          <p:cNvSpPr>
            <a:spLocks noChangeArrowheads="1"/>
          </p:cNvSpPr>
          <p:nvPr/>
        </p:nvSpPr>
        <p:spPr bwMode="auto">
          <a:xfrm>
            <a:off x="3851275" y="3694113"/>
            <a:ext cx="3559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/>
            <a:r>
              <a:rPr lang="ar-SA" sz="20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قنوات الاتصال غير الشخصي</a:t>
            </a:r>
            <a:endParaRPr lang="en-US" sz="2000" b="1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2" grpId="0" animBg="1" autoUpdateAnimBg="0"/>
      <p:bldP spid="65543" grpId="0" animBg="1" autoUpdateAnimBg="0"/>
      <p:bldP spid="6554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AutoShape 2"/>
          <p:cNvSpPr>
            <a:spLocks noChangeArrowheads="1"/>
          </p:cNvSpPr>
          <p:nvPr/>
        </p:nvSpPr>
        <p:spPr bwMode="auto">
          <a:xfrm rot="5400000">
            <a:off x="1709738" y="1871662"/>
            <a:ext cx="1836738" cy="4189413"/>
          </a:xfrm>
          <a:prstGeom prst="cube">
            <a:avLst>
              <a:gd name="adj" fmla="val 18250"/>
            </a:avLst>
          </a:prstGeom>
          <a:solidFill>
            <a:srgbClr val="FFCC99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rot="10800000" vert="eaVert" wrap="none" lIns="80963" tIns="41275" rIns="80963" bIns="41275" anchor="ctr"/>
          <a:lstStyle/>
          <a:p>
            <a:pPr algn="ctr" defTabSz="804863" rtl="0" eaLnBrk="0" hangingPunct="0"/>
            <a:r>
              <a:rPr lang="en-US" sz="2400" b="1">
                <a:solidFill>
                  <a:srgbClr val="000000"/>
                </a:solidFill>
                <a:latin typeface="Tahoma" pitchFamily="34" charset="0"/>
              </a:rPr>
              <a:t>                </a:t>
            </a:r>
            <a:r>
              <a:rPr lang="ar-SA" sz="2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         حسب الامكانية</a:t>
            </a:r>
            <a:r>
              <a:rPr lang="en-US" sz="2400" b="1">
                <a:solidFill>
                  <a:srgbClr val="000000"/>
                </a:solidFill>
                <a:latin typeface="Tahoma" pitchFamily="34" charset="0"/>
              </a:rPr>
              <a:t>                  </a:t>
            </a:r>
          </a:p>
          <a:p>
            <a:pPr algn="ctr" defTabSz="804863" rtl="0" eaLnBrk="0" hangingPunct="0"/>
            <a:endParaRPr lang="en-US" sz="2000" b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7587" name="AutoShape 3"/>
          <p:cNvSpPr>
            <a:spLocks noChangeArrowheads="1"/>
          </p:cNvSpPr>
          <p:nvPr/>
        </p:nvSpPr>
        <p:spPr bwMode="auto">
          <a:xfrm rot="5400000">
            <a:off x="1709738" y="3311525"/>
            <a:ext cx="1836737" cy="4189413"/>
          </a:xfrm>
          <a:prstGeom prst="cube">
            <a:avLst>
              <a:gd name="adj" fmla="val 18250"/>
            </a:avLst>
          </a:prstGeom>
          <a:solidFill>
            <a:srgbClr val="CC99FF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rot="10800000" vert="eaVert" wrap="none" lIns="80963" tIns="41275" rIns="80963" bIns="41275" anchor="ctr"/>
          <a:lstStyle/>
          <a:p>
            <a:pPr algn="ctr" defTabSz="804863" rtl="0" eaLnBrk="0" hangingPunct="0"/>
            <a:r>
              <a:rPr lang="ar-SA" sz="2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توضع التكلفة</a:t>
            </a:r>
          </a:p>
          <a:p>
            <a:pPr algn="ctr" defTabSz="804863" rtl="0" eaLnBrk="0" hangingPunct="0"/>
            <a:r>
              <a:rPr lang="ar-SA" sz="2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وفقاً للأهداف</a:t>
            </a:r>
            <a:endParaRPr lang="en-US" sz="2400" b="1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7588" name="AutoShape 4"/>
          <p:cNvSpPr>
            <a:spLocks noChangeArrowheads="1"/>
          </p:cNvSpPr>
          <p:nvPr/>
        </p:nvSpPr>
        <p:spPr bwMode="auto">
          <a:xfrm rot="5400000">
            <a:off x="5121275" y="1871663"/>
            <a:ext cx="1836738" cy="4189412"/>
          </a:xfrm>
          <a:prstGeom prst="cube">
            <a:avLst>
              <a:gd name="adj" fmla="val 18250"/>
            </a:avLst>
          </a:prstGeom>
          <a:solidFill>
            <a:srgbClr val="CCFFCC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rot="10800000" vert="eaVert" wrap="none" lIns="80963" tIns="41275" rIns="80963" bIns="41275" anchor="ctr"/>
          <a:lstStyle/>
          <a:p>
            <a:pPr algn="ctr" defTabSz="804863" rtl="0" eaLnBrk="0" hangingPunct="0"/>
            <a:r>
              <a:rPr lang="ar-SA" sz="2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نسبة من المبيعات الحالية</a:t>
            </a:r>
          </a:p>
          <a:p>
            <a:pPr algn="ctr" defTabSz="804863" rtl="0" eaLnBrk="0" hangingPunct="0"/>
            <a:r>
              <a:rPr lang="ar-SA" sz="2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او المتوقعة</a:t>
            </a:r>
            <a:endParaRPr lang="en-US" sz="2400" b="1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7589" name="AutoShape 5"/>
          <p:cNvSpPr>
            <a:spLocks noChangeArrowheads="1"/>
          </p:cNvSpPr>
          <p:nvPr/>
        </p:nvSpPr>
        <p:spPr bwMode="auto">
          <a:xfrm rot="5400000">
            <a:off x="5121275" y="3311526"/>
            <a:ext cx="1836737" cy="4189412"/>
          </a:xfrm>
          <a:prstGeom prst="cube">
            <a:avLst>
              <a:gd name="adj" fmla="val 18250"/>
            </a:avLst>
          </a:prstGeom>
          <a:solidFill>
            <a:srgbClr val="00FFFF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rot="10800000" vert="eaVert" wrap="none" lIns="80963" tIns="41275" rIns="80963" bIns="41275" anchor="ctr"/>
          <a:lstStyle/>
          <a:p>
            <a:pPr algn="ctr" defTabSz="804863" rtl="0" eaLnBrk="0" hangingPunct="0"/>
            <a:r>
              <a:rPr lang="ar-SA" sz="2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الاقتداء بالمنافسين</a:t>
            </a:r>
            <a:endParaRPr lang="en-US" sz="2400" b="1">
              <a:solidFill>
                <a:srgbClr val="000000"/>
              </a:solidFill>
              <a:latin typeface="Tahoma" pitchFamily="34" charset="0"/>
            </a:endParaRPr>
          </a:p>
          <a:p>
            <a:pPr algn="ctr" defTabSz="804863" rtl="0" eaLnBrk="0" hangingPunct="0"/>
            <a:endParaRPr lang="en-US" sz="20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title"/>
          </p:nvPr>
        </p:nvSpPr>
        <p:spPr>
          <a:xfrm>
            <a:off x="539750" y="928669"/>
            <a:ext cx="7648575" cy="763605"/>
          </a:xfrm>
        </p:spPr>
        <p:txBody>
          <a:bodyPr/>
          <a:lstStyle/>
          <a:p>
            <a:pPr algn="ctr"/>
            <a:r>
              <a:rPr lang="ar-SA" b="1" dirty="0">
                <a:solidFill>
                  <a:srgbClr val="CCFF33"/>
                </a:solidFill>
                <a:cs typeface="Tahoma" pitchFamily="34" charset="0"/>
              </a:rPr>
              <a:t>تحديد ميزانية الترويج</a:t>
            </a:r>
            <a:endParaRPr lang="en-US" b="1" dirty="0">
              <a:solidFill>
                <a:srgbClr val="CCFF33"/>
              </a:solidFill>
              <a:cs typeface="Tahoma" pitchFamily="34" charset="0"/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7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 animBg="1" autoUpdateAnimBg="0"/>
      <p:bldP spid="67587" grpId="0" animBg="1" autoUpdateAnimBg="0"/>
      <p:bldP spid="67588" grpId="0" animBg="1" autoUpdateAnimBg="0"/>
      <p:bldP spid="67589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8943975" cy="1143000"/>
          </a:xfrm>
        </p:spPr>
        <p:txBody>
          <a:bodyPr/>
          <a:lstStyle/>
          <a:p>
            <a:pPr algn="ctr"/>
            <a:r>
              <a:rPr lang="ar-SA" sz="2800" b="1">
                <a:solidFill>
                  <a:srgbClr val="CCFF33"/>
                </a:solidFill>
                <a:cs typeface="Tahoma" pitchFamily="34" charset="0"/>
              </a:rPr>
              <a:t>المفهوم المتكامل للاتصالات التسويقية</a:t>
            </a:r>
            <a:r>
              <a:rPr lang="ar-SA" sz="2800" b="1">
                <a:cs typeface="Tahoma" pitchFamily="34" charset="0"/>
              </a:rPr>
              <a:t> </a:t>
            </a:r>
            <a:br>
              <a:rPr lang="ar-SA" sz="2800" b="1">
                <a:cs typeface="Tahoma" pitchFamily="34" charset="0"/>
              </a:rPr>
            </a:br>
            <a:r>
              <a:rPr lang="en-US" sz="2000" b="1">
                <a:solidFill>
                  <a:schemeClr val="tx1"/>
                </a:solidFill>
                <a:latin typeface="Arial" pitchFamily="34" charset="0"/>
              </a:rPr>
              <a:t>Integrated Marketing communications</a:t>
            </a:r>
            <a:r>
              <a:rPr lang="en-US" sz="2400" b="1">
                <a:solidFill>
                  <a:schemeClr val="tx1"/>
                </a:solidFill>
                <a:latin typeface="Arial" pitchFamily="34" charset="0"/>
              </a:rPr>
              <a:t> (IMC)</a:t>
            </a:r>
            <a:r>
              <a:rPr lang="ar-SA" sz="2400" b="1">
                <a:cs typeface="Tahoma" pitchFamily="34" charset="0"/>
              </a:rPr>
              <a:t> </a:t>
            </a:r>
            <a:endParaRPr lang="en-US" sz="2400" b="1">
              <a:cs typeface="Tahoma" pitchFamily="34" charset="0"/>
            </a:endParaRPr>
          </a:p>
        </p:txBody>
      </p:sp>
      <p:sp>
        <p:nvSpPr>
          <p:cNvPr id="45059" name="AutoShape 3"/>
          <p:cNvSpPr>
            <a:spLocks noGrp="1" noChangeArrowheads="1"/>
          </p:cNvSpPr>
          <p:nvPr>
            <p:ph type="body" idx="1"/>
          </p:nvPr>
        </p:nvSpPr>
        <p:spPr>
          <a:xfrm>
            <a:off x="611188" y="1628775"/>
            <a:ext cx="7924800" cy="4300555"/>
          </a:xfrm>
          <a:prstGeom prst="bevel">
            <a:avLst>
              <a:gd name="adj" fmla="val 12500"/>
            </a:avLst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Clr>
                <a:schemeClr val="tx2"/>
              </a:buClr>
              <a:buFontTx/>
              <a:buNone/>
            </a:pPr>
            <a:r>
              <a:rPr lang="ar-SA" b="0" dirty="0">
                <a:solidFill>
                  <a:schemeClr val="accent2"/>
                </a:solidFill>
                <a:cs typeface="Tahoma" pitchFamily="34" charset="0"/>
              </a:rPr>
              <a:t>مجموعة الاتصالات التي يجريها المنتج بالمشترين المرتقبين بغرض تعريفهم </a:t>
            </a:r>
            <a:r>
              <a:rPr lang="ar-SA" b="0" dirty="0" err="1">
                <a:solidFill>
                  <a:schemeClr val="accent2"/>
                </a:solidFill>
                <a:cs typeface="Tahoma" pitchFamily="34" charset="0"/>
              </a:rPr>
              <a:t>و</a:t>
            </a:r>
            <a:r>
              <a:rPr lang="ar-SA" b="0" dirty="0">
                <a:solidFill>
                  <a:schemeClr val="accent2"/>
                </a:solidFill>
                <a:cs typeface="Tahoma" pitchFamily="34" charset="0"/>
              </a:rPr>
              <a:t> </a:t>
            </a:r>
            <a:r>
              <a:rPr lang="ar-SA" b="0" dirty="0" smtClean="0">
                <a:solidFill>
                  <a:schemeClr val="accent2"/>
                </a:solidFill>
                <a:cs typeface="Tahoma" pitchFamily="34" charset="0"/>
              </a:rPr>
              <a:t>إقناعهم </a:t>
            </a:r>
            <a:r>
              <a:rPr lang="ar-SA" b="0" dirty="0">
                <a:solidFill>
                  <a:schemeClr val="accent2"/>
                </a:solidFill>
                <a:cs typeface="Tahoma" pitchFamily="34" charset="0"/>
              </a:rPr>
              <a:t>بالسلع </a:t>
            </a:r>
            <a:r>
              <a:rPr lang="ar-SA" b="0" dirty="0" err="1">
                <a:solidFill>
                  <a:schemeClr val="accent2"/>
                </a:solidFill>
                <a:cs typeface="Tahoma" pitchFamily="34" charset="0"/>
              </a:rPr>
              <a:t>و</a:t>
            </a:r>
            <a:r>
              <a:rPr lang="ar-SA" b="0" dirty="0">
                <a:solidFill>
                  <a:schemeClr val="accent2"/>
                </a:solidFill>
                <a:cs typeface="Tahoma" pitchFamily="34" charset="0"/>
              </a:rPr>
              <a:t> الخدمات المنتجة </a:t>
            </a:r>
            <a:r>
              <a:rPr lang="ar-SA" b="0" dirty="0" err="1">
                <a:solidFill>
                  <a:schemeClr val="accent2"/>
                </a:solidFill>
                <a:cs typeface="Tahoma" pitchFamily="34" charset="0"/>
              </a:rPr>
              <a:t>و</a:t>
            </a:r>
            <a:r>
              <a:rPr lang="ar-SA" b="0" dirty="0">
                <a:solidFill>
                  <a:schemeClr val="accent2"/>
                </a:solidFill>
                <a:cs typeface="Tahoma" pitchFamily="34" charset="0"/>
              </a:rPr>
              <a:t> دفعهم للشراء خلال فترة معينه.</a:t>
            </a:r>
          </a:p>
          <a:p>
            <a:pPr algn="ctr">
              <a:buClr>
                <a:schemeClr val="tx2"/>
              </a:buClr>
              <a:buFontTx/>
              <a:buNone/>
            </a:pPr>
            <a:r>
              <a:rPr lang="ar-SA" sz="2800" dirty="0">
                <a:solidFill>
                  <a:schemeClr val="tx1">
                    <a:lumMod val="85000"/>
                    <a:lumOff val="15000"/>
                  </a:schemeClr>
                </a:solidFill>
                <a:cs typeface="Tahoma" pitchFamily="34" charset="0"/>
              </a:rPr>
              <a:t>هدفها</a:t>
            </a:r>
            <a:r>
              <a:rPr lang="ar-SA" sz="2800" dirty="0">
                <a:solidFill>
                  <a:srgbClr val="FFFFFF"/>
                </a:solidFill>
                <a:cs typeface="Tahoma" pitchFamily="34" charset="0"/>
              </a:rPr>
              <a:t>: </a:t>
            </a:r>
            <a:r>
              <a:rPr lang="ar-SA" sz="2800" dirty="0">
                <a:solidFill>
                  <a:srgbClr val="FF9900"/>
                </a:solidFill>
                <a:cs typeface="Tahoma" pitchFamily="34" charset="0"/>
              </a:rPr>
              <a:t>التأثير على سلوك الجمهور المستهدف</a:t>
            </a:r>
          </a:p>
          <a:p>
            <a:pPr algn="ctr">
              <a:buClr>
                <a:schemeClr val="tx2"/>
              </a:buClr>
              <a:buFontTx/>
              <a:buNone/>
            </a:pPr>
            <a:r>
              <a:rPr lang="ar-SA" sz="2800" dirty="0">
                <a:solidFill>
                  <a:schemeClr val="tx1">
                    <a:lumMod val="85000"/>
                    <a:lumOff val="15000"/>
                  </a:schemeClr>
                </a:solidFill>
                <a:cs typeface="Tahoma" pitchFamily="34" charset="0"/>
              </a:rPr>
              <a:t>تستخدم</a:t>
            </a:r>
            <a:r>
              <a:rPr lang="ar-SA" sz="2800" dirty="0">
                <a:solidFill>
                  <a:srgbClr val="FFFFFF"/>
                </a:solidFill>
                <a:cs typeface="Tahoma" pitchFamily="34" charset="0"/>
              </a:rPr>
              <a:t>: </a:t>
            </a:r>
            <a:r>
              <a:rPr lang="ar-SA" sz="2800" dirty="0">
                <a:solidFill>
                  <a:srgbClr val="FF9900"/>
                </a:solidFill>
                <a:cs typeface="Tahoma" pitchFamily="34" charset="0"/>
              </a:rPr>
              <a:t>جميع الوسائل المؤثرة </a:t>
            </a:r>
            <a:r>
              <a:rPr lang="ar-SA" sz="2800" dirty="0" err="1">
                <a:solidFill>
                  <a:srgbClr val="FF9900"/>
                </a:solidFill>
                <a:cs typeface="Tahoma" pitchFamily="34" charset="0"/>
              </a:rPr>
              <a:t>و</a:t>
            </a:r>
            <a:r>
              <a:rPr lang="ar-SA" sz="2800" dirty="0">
                <a:solidFill>
                  <a:srgbClr val="FF9900"/>
                </a:solidFill>
                <a:cs typeface="Tahoma" pitchFamily="34" charset="0"/>
              </a:rPr>
              <a:t> الممكنة</a:t>
            </a:r>
            <a:r>
              <a:rPr lang="ar-SA" sz="2800" dirty="0">
                <a:solidFill>
                  <a:srgbClr val="FFFFFF"/>
                </a:solidFill>
                <a:cs typeface="Tahoma" pitchFamily="34" charset="0"/>
              </a:rPr>
              <a:t> </a:t>
            </a:r>
            <a:endParaRPr lang="en-US" sz="2800" dirty="0">
              <a:solidFill>
                <a:srgbClr val="FFFFFF"/>
              </a:solidFill>
              <a:cs typeface="Tahoma" pitchFamily="34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  <p:custDataLst>
      <p:tags r:id="rId1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4505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autoUpdateAnimBg="0"/>
      <p:bldP spid="45059" grpId="1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76200"/>
            <a:ext cx="8686800" cy="914400"/>
          </a:xfrm>
        </p:spPr>
        <p:txBody>
          <a:bodyPr/>
          <a:lstStyle/>
          <a:p>
            <a:r>
              <a:rPr lang="ar-SA" sz="2600" b="1">
                <a:solidFill>
                  <a:srgbClr val="CCFF33"/>
                </a:solidFill>
                <a:cs typeface="Tahoma" pitchFamily="34" charset="0"/>
              </a:rPr>
              <a:t>أهم الفروق بين الترويج والاتصالات التسويقية المتكاملة</a:t>
            </a:r>
            <a:endParaRPr lang="en-GB" sz="2600" b="1">
              <a:solidFill>
                <a:srgbClr val="CCFF33"/>
              </a:solidFill>
              <a:cs typeface="Tahoma" pitchFamily="34" charset="0"/>
            </a:endParaRPr>
          </a:p>
        </p:txBody>
      </p:sp>
      <p:graphicFrame>
        <p:nvGraphicFramePr>
          <p:cNvPr id="72905" name="Group 201"/>
          <p:cNvGraphicFramePr>
            <a:graphicFrameLocks noGrp="1"/>
          </p:cNvGraphicFramePr>
          <p:nvPr>
            <p:ph idx="1"/>
          </p:nvPr>
        </p:nvGraphicFramePr>
        <p:xfrm>
          <a:off x="457200" y="762000"/>
          <a:ext cx="8229600" cy="556222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المفهوم الحديث للاتصالات التسويقية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المفهـــوم  التقليــــدي  للترويـــــج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وجــــــه  المقـــــارنــة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اتصال تبادلي في الاتجاهين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اتجاه واحد من المنشأة إلى السوق المستهدف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33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اتجاه عملية الاتصال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33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الاتصال أكثر ومستمر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الاتصال قليل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33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الاتصال والتفاهم مع السوق المستهدف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33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جميع عناصر المزيج التسويقي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عنصر الترويج في المزيج التسويقي فقط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CFF33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33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عناصر النشاط الترويجي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33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الإعلان أقل أهمية وأقل فاعلية بسبب تزايد وسائله وقنواته واتساع السوق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الإعلان أكثر أهمية وأكثر فاعلية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33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33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أهمية الإعلان في النشاط الترويجي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33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أكثــر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قليل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33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التنسيق بين عناصر وطرق الترويج 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33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أكثر وفي نفس الوقت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قليل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33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عدد طرق الترويج الموجهة للسوق المستهدف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33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2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260350"/>
            <a:ext cx="7696200" cy="685800"/>
          </a:xfrm>
        </p:spPr>
        <p:txBody>
          <a:bodyPr/>
          <a:lstStyle/>
          <a:p>
            <a:r>
              <a:rPr lang="ar-SA" sz="3200" b="1">
                <a:solidFill>
                  <a:srgbClr val="CCFF33"/>
                </a:solidFill>
                <a:cs typeface="Tahoma" pitchFamily="34" charset="0"/>
              </a:rPr>
              <a:t>الأهداف الرئيسية للاتصالات التسويقية</a:t>
            </a:r>
            <a:endParaRPr lang="en-GB" sz="3200" b="1">
              <a:solidFill>
                <a:srgbClr val="CCFF33"/>
              </a:solidFill>
              <a:cs typeface="Tahoma" pitchFamily="34" charset="0"/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876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ar-SA" sz="2400" b="0" dirty="0">
                <a:latin typeface="Tahoma" pitchFamily="34" charset="0"/>
                <a:cs typeface="Tahoma" pitchFamily="34" charset="0"/>
              </a:rPr>
              <a:t>نقل المعلومات الخاصة بالشركة ومنتجاتها إلى الجمهور.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ar-SA" sz="2400" b="0" dirty="0">
                <a:latin typeface="Tahoma" pitchFamily="34" charset="0"/>
                <a:cs typeface="Tahoma" pitchFamily="34" charset="0"/>
              </a:rPr>
              <a:t>التأثير في الاتجاهات النفسية للمستهلكين من أجل تحسين الصورة الذهنية للشركة ومنتجاتها:</a:t>
            </a:r>
          </a:p>
          <a:p>
            <a:pPr marL="1371600" lvl="2" indent="-457200">
              <a:lnSpc>
                <a:spcPct val="90000"/>
              </a:lnSpc>
              <a:buClr>
                <a:srgbClr val="FFFF00"/>
              </a:buClr>
              <a:buFont typeface="Wingdings" pitchFamily="2" charset="2"/>
              <a:buAutoNum type="alphaLcPeriod"/>
            </a:pPr>
            <a:r>
              <a:rPr lang="ar-SA" sz="1800" b="0" dirty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بناء الشعور الإيجابي نحو علامة الشركة في نفوس المستهلكين.</a:t>
            </a:r>
          </a:p>
          <a:p>
            <a:pPr marL="1371600" lvl="2" indent="-457200">
              <a:lnSpc>
                <a:spcPct val="90000"/>
              </a:lnSpc>
              <a:buClr>
                <a:srgbClr val="FFFF00"/>
              </a:buClr>
              <a:buFont typeface="Wingdings" pitchFamily="2" charset="2"/>
              <a:buAutoNum type="alphaLcPeriod"/>
            </a:pPr>
            <a:r>
              <a:rPr lang="ar-SA" sz="1800" b="0" dirty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تصحيح معلومات المستهلكين عن علامة الشركة.</a:t>
            </a:r>
          </a:p>
          <a:p>
            <a:pPr marL="1371600" lvl="2" indent="-457200">
              <a:lnSpc>
                <a:spcPct val="90000"/>
              </a:lnSpc>
              <a:buClr>
                <a:srgbClr val="FFFF00"/>
              </a:buClr>
              <a:buFont typeface="Wingdings" pitchFamily="2" charset="2"/>
              <a:buAutoNum type="alphaLcPeriod"/>
            </a:pPr>
            <a:r>
              <a:rPr lang="ar-SA" sz="1800" b="0" dirty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تحويل الاتجاهات النفسية السلبية للمستهلكين نحو علامة الشركة إلى اتجاهات إيجابية</a:t>
            </a:r>
            <a:r>
              <a:rPr lang="ar-SA" sz="1800" b="0" dirty="0">
                <a:solidFill>
                  <a:srgbClr val="96EDFE"/>
                </a:solidFill>
                <a:latin typeface="Tahoma" pitchFamily="34" charset="0"/>
                <a:cs typeface="Tahoma" pitchFamily="34" charset="0"/>
              </a:rPr>
              <a:t>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ar-SA" sz="2400" b="0" dirty="0">
                <a:latin typeface="Tahoma" pitchFamily="34" charset="0"/>
                <a:cs typeface="Tahoma" pitchFamily="34" charset="0"/>
              </a:rPr>
              <a:t>بناء رغبة المستهلك في المنتَج (</a:t>
            </a:r>
            <a:r>
              <a:rPr lang="ar-SA" sz="2400" b="0" dirty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بناء الطلب الأولي على المنتَج</a:t>
            </a:r>
            <a:r>
              <a:rPr lang="ar-SA" sz="2400" b="0" dirty="0">
                <a:latin typeface="Tahoma" pitchFamily="34" charset="0"/>
                <a:cs typeface="Tahoma" pitchFamily="34" charset="0"/>
              </a:rPr>
              <a:t>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ar-SA" sz="2400" b="0" dirty="0">
                <a:latin typeface="Tahoma" pitchFamily="34" charset="0"/>
                <a:cs typeface="Tahoma" pitchFamily="34" charset="0"/>
              </a:rPr>
              <a:t>زيادة معرفة المستهلك بالعلامات التجارية للشركة.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ar-SA" sz="2400" b="0" dirty="0">
                <a:latin typeface="Tahoma" pitchFamily="34" charset="0"/>
                <a:cs typeface="Tahoma" pitchFamily="34" charset="0"/>
              </a:rPr>
              <a:t>تذكير المستهلكين بعلامة الشركة.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ar-SA" sz="2400" b="0" dirty="0">
                <a:latin typeface="Tahoma" pitchFamily="34" charset="0"/>
                <a:cs typeface="Tahoma" pitchFamily="34" charset="0"/>
              </a:rPr>
              <a:t>تشجيع المستهلكين على شراء علامة الشركة (</a:t>
            </a:r>
            <a:r>
              <a:rPr lang="ar-SA" sz="2400" b="0" dirty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بناء الطلب الثانوي على المنتج</a:t>
            </a:r>
            <a:r>
              <a:rPr lang="ar-SA" sz="2400" b="0" dirty="0">
                <a:latin typeface="Tahoma" pitchFamily="34" charset="0"/>
                <a:cs typeface="Tahoma" pitchFamily="34" charset="0"/>
              </a:rPr>
              <a:t>).</a:t>
            </a:r>
            <a:endParaRPr lang="en-GB" sz="2400" b="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363541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73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737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73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737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build="p"/>
      <p:bldP spid="73731" grpI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algn="ctr">
              <a:buClr>
                <a:schemeClr val="folHlink"/>
              </a:buClr>
              <a:buSzPct val="105000"/>
              <a:buFont typeface="Wingdings" pitchFamily="2" charset="2"/>
              <a:buNone/>
            </a:pPr>
            <a:r>
              <a:rPr lang="ar-SA" sz="4000" b="1">
                <a:solidFill>
                  <a:srgbClr val="CCFF33"/>
                </a:solidFill>
                <a:cs typeface="Tahoma" pitchFamily="34" charset="0"/>
              </a:rPr>
              <a:t>أهداف الترويج</a:t>
            </a:r>
            <a:endParaRPr lang="en-US" sz="4000" b="1">
              <a:solidFill>
                <a:srgbClr val="CCFF33"/>
              </a:solidFill>
              <a:cs typeface="Tahoma" pitchFamily="34" charset="0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876800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AutoNum type="arabicPeriod"/>
            </a:pPr>
            <a:r>
              <a:rPr lang="ar-SA" sz="2800" b="0" dirty="0">
                <a:latin typeface="Tahoma" pitchFamily="34" charset="0"/>
                <a:cs typeface="Tahoma" pitchFamily="34" charset="0"/>
              </a:rPr>
              <a:t>تزويد العملاء بالمعلومات.</a:t>
            </a:r>
          </a:p>
          <a:p>
            <a:pPr marL="533400" indent="-533400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AutoNum type="arabicPeriod"/>
            </a:pPr>
            <a:r>
              <a:rPr lang="ar-SA" sz="2800" b="0" dirty="0">
                <a:latin typeface="Tahoma" pitchFamily="34" charset="0"/>
                <a:cs typeface="Tahoma" pitchFamily="34" charset="0"/>
              </a:rPr>
              <a:t>إثارة اهتمام العملاء بالمنتج.</a:t>
            </a:r>
          </a:p>
          <a:p>
            <a:pPr marL="533400" indent="-533400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AutoNum type="arabicPeriod"/>
            </a:pPr>
            <a:r>
              <a:rPr lang="ar-SA" sz="2800" b="0" dirty="0">
                <a:latin typeface="Tahoma" pitchFamily="34" charset="0"/>
                <a:cs typeface="Tahoma" pitchFamily="34" charset="0"/>
              </a:rPr>
              <a:t>بناء سمعة الشركة وكسب ثقة الجمهور.</a:t>
            </a:r>
          </a:p>
          <a:p>
            <a:pPr marL="533400" indent="-533400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AutoNum type="arabicPeriod"/>
            </a:pPr>
            <a:r>
              <a:rPr lang="ar-SA" sz="2800" b="0" dirty="0">
                <a:latin typeface="Tahoma" pitchFamily="34" charset="0"/>
                <a:cs typeface="Tahoma" pitchFamily="34" charset="0"/>
              </a:rPr>
              <a:t>تغيير اتجاهات العملاء.</a:t>
            </a:r>
          </a:p>
          <a:p>
            <a:pPr marL="533400" indent="-533400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AutoNum type="arabicPeriod"/>
            </a:pPr>
            <a:r>
              <a:rPr lang="ar-SA" sz="2800" b="0" dirty="0">
                <a:latin typeface="Tahoma" pitchFamily="34" charset="0"/>
                <a:cs typeface="Tahoma" pitchFamily="34" charset="0"/>
              </a:rPr>
              <a:t>خلق الرغبة لدى العملاء في شراء المنتج.</a:t>
            </a:r>
          </a:p>
          <a:p>
            <a:pPr marL="533400" indent="-533400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AutoNum type="arabicPeriod"/>
            </a:pPr>
            <a:r>
              <a:rPr lang="ar-SA" sz="2800" b="0" dirty="0">
                <a:latin typeface="Tahoma" pitchFamily="34" charset="0"/>
                <a:cs typeface="Tahoma" pitchFamily="34" charset="0"/>
              </a:rPr>
              <a:t>مساعدة العميل على اتخاذ قرار الشراء.</a:t>
            </a:r>
          </a:p>
          <a:p>
            <a:pPr marL="533400" indent="-533400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AutoNum type="arabicPeriod"/>
            </a:pPr>
            <a:r>
              <a:rPr lang="ar-SA" sz="2800" b="0" dirty="0">
                <a:latin typeface="Tahoma" pitchFamily="34" charset="0"/>
                <a:cs typeface="Tahoma" pitchFamily="34" charset="0"/>
              </a:rPr>
              <a:t>تسهيل انجاز عملية البيع.</a:t>
            </a:r>
          </a:p>
          <a:p>
            <a:pPr marL="533400" indent="-533400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AutoNum type="arabicPeriod"/>
            </a:pPr>
            <a:r>
              <a:rPr lang="ar-SA" sz="2800" b="0" dirty="0">
                <a:latin typeface="Tahoma" pitchFamily="34" charset="0"/>
                <a:cs typeface="Tahoma" pitchFamily="34" charset="0"/>
              </a:rPr>
              <a:t>تنشيط وزيادة المبيعات.</a:t>
            </a:r>
          </a:p>
          <a:p>
            <a:pPr marL="533400" indent="-533400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AutoNum type="arabicPeriod"/>
            </a:pPr>
            <a:r>
              <a:rPr lang="ar-SA" sz="2800" b="0" dirty="0">
                <a:latin typeface="Tahoma" pitchFamily="34" charset="0"/>
                <a:cs typeface="Tahoma" pitchFamily="34" charset="0"/>
              </a:rPr>
              <a:t>الوصول إلى أفراد يصعب على البائعين الوصول إليهم.</a:t>
            </a:r>
          </a:p>
          <a:p>
            <a:pPr marL="533400" indent="-533400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AutoNum type="arabicPeriod"/>
            </a:pPr>
            <a:r>
              <a:rPr lang="ar-SA" sz="2800" b="0" dirty="0">
                <a:latin typeface="Tahoma" pitchFamily="34" charset="0"/>
                <a:cs typeface="Tahoma" pitchFamily="34" charset="0"/>
              </a:rPr>
              <a:t>تذكير المستهلك بالمنتج.</a:t>
            </a:r>
            <a:endParaRPr lang="en-US" sz="2800" b="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363541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4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4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4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4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4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4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47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47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47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47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AutoShape 2"/>
          <p:cNvSpPr>
            <a:spLocks noChangeArrowheads="1"/>
          </p:cNvSpPr>
          <p:nvPr/>
        </p:nvSpPr>
        <p:spPr bwMode="auto">
          <a:xfrm flipH="1">
            <a:off x="228600" y="1981200"/>
            <a:ext cx="3200400" cy="4114800"/>
          </a:xfrm>
          <a:prstGeom prst="homePlate">
            <a:avLst>
              <a:gd name="adj" fmla="val 33333"/>
            </a:avLst>
          </a:prstGeom>
          <a:gradFill rotWithShape="0">
            <a:gsLst>
              <a:gs pos="0">
                <a:srgbClr val="FCFEB9"/>
              </a:gs>
              <a:gs pos="100000">
                <a:srgbClr val="FCFEB9">
                  <a:gamma/>
                  <a:shade val="89804"/>
                  <a:invGamma/>
                </a:srgbClr>
              </a:gs>
            </a:gsLst>
            <a:lin ang="2700000" scaled="1"/>
          </a:gradFill>
          <a:ln w="12700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vert="eaVert" wrap="none" lIns="81204" tIns="39889" rIns="81204" bIns="39889"/>
          <a:lstStyle/>
          <a:p>
            <a:pPr algn="ctr" defTabSz="820738" rtl="0" eaLnBrk="0" hangingPunct="0">
              <a:lnSpc>
                <a:spcPct val="90000"/>
              </a:lnSpc>
            </a:pPr>
            <a:endParaRPr lang="en-US" sz="2200" b="1">
              <a:latin typeface="Tahoma" pitchFamily="34" charset="0"/>
            </a:endParaRPr>
          </a:p>
          <a:p>
            <a:pPr algn="ctr" defTabSz="820738" rtl="0" eaLnBrk="0" hangingPunct="0">
              <a:lnSpc>
                <a:spcPct val="90000"/>
              </a:lnSpc>
            </a:pPr>
            <a:endParaRPr lang="en-US" sz="2200" b="1">
              <a:latin typeface="Tahoma" pitchFamily="34" charset="0"/>
            </a:endParaRPr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1143000" y="2590800"/>
            <a:ext cx="23622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sz="2400" dirty="0">
                <a:solidFill>
                  <a:srgbClr val="09090D"/>
                </a:solidFill>
                <a:latin typeface="Tahoma" pitchFamily="34" charset="0"/>
                <a:cs typeface="Tahoma" pitchFamily="34" charset="0"/>
              </a:rPr>
              <a:t>تقوم على صرف الكثير على </a:t>
            </a:r>
            <a:r>
              <a:rPr lang="ar-SA" sz="2400" dirty="0" smtClean="0">
                <a:solidFill>
                  <a:srgbClr val="09090D"/>
                </a:solidFill>
                <a:latin typeface="Tahoma" pitchFamily="34" charset="0"/>
                <a:cs typeface="Tahoma" pitchFamily="34" charset="0"/>
              </a:rPr>
              <a:t>الإعلانات </a:t>
            </a:r>
            <a:r>
              <a:rPr lang="ar-SA" sz="2400" dirty="0">
                <a:solidFill>
                  <a:srgbClr val="09090D"/>
                </a:solidFill>
                <a:latin typeface="Tahoma" pitchFamily="34" charset="0"/>
                <a:cs typeface="Tahoma" pitchFamily="34" charset="0"/>
              </a:rPr>
              <a:t>و تنشيط المبيعات لبناء طلب العميل</a:t>
            </a:r>
          </a:p>
          <a:p>
            <a:pPr algn="l" rtl="0">
              <a:spcBef>
                <a:spcPct val="50000"/>
              </a:spcBef>
            </a:pPr>
            <a:r>
              <a:rPr lang="ar-SA" sz="2400" dirty="0">
                <a:solidFill>
                  <a:srgbClr val="09090D"/>
                </a:solidFill>
                <a:latin typeface="Tahoma" pitchFamily="34" charset="0"/>
                <a:cs typeface="Tahoma" pitchFamily="34" charset="0"/>
              </a:rPr>
              <a:t>(</a:t>
            </a:r>
            <a:r>
              <a:rPr lang="ar-SA" sz="2400" dirty="0">
                <a:solidFill>
                  <a:schemeClr val="hlink"/>
                </a:solidFill>
                <a:latin typeface="Tahoma" pitchFamily="34" charset="0"/>
                <a:cs typeface="Tahoma" pitchFamily="34" charset="0"/>
              </a:rPr>
              <a:t>موجهة للعميل</a:t>
            </a:r>
            <a:r>
              <a:rPr lang="ar-SA" sz="2400" dirty="0">
                <a:solidFill>
                  <a:srgbClr val="09090D"/>
                </a:solidFill>
                <a:latin typeface="Tahoma" pitchFamily="34" charset="0"/>
                <a:cs typeface="Tahoma" pitchFamily="34" charset="0"/>
              </a:rPr>
              <a:t>)</a:t>
            </a:r>
            <a:r>
              <a:rPr lang="en-US" sz="2400" dirty="0">
                <a:solidFill>
                  <a:srgbClr val="09090D"/>
                </a:solidFill>
                <a:latin typeface="Tahoma" pitchFamily="34" charset="0"/>
              </a:rPr>
              <a:t>.</a:t>
            </a:r>
          </a:p>
        </p:txBody>
      </p:sp>
      <p:sp>
        <p:nvSpPr>
          <p:cNvPr id="75780" name="WordArt 4"/>
          <p:cNvSpPr>
            <a:spLocks noChangeArrowheads="1" noChangeShapeType="1" noTextEdit="1"/>
          </p:cNvSpPr>
          <p:nvPr/>
        </p:nvSpPr>
        <p:spPr bwMode="auto">
          <a:xfrm>
            <a:off x="1187450" y="2133600"/>
            <a:ext cx="2149475" cy="50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SA" sz="2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إستراتيجية </a:t>
            </a:r>
            <a:r>
              <a:rPr lang="ar-SA" sz="20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الجذب</a:t>
            </a:r>
          </a:p>
          <a:p>
            <a:pPr algn="ctr"/>
            <a:r>
              <a:rPr lang="en-US" sz="20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Pull</a:t>
            </a:r>
            <a:endParaRPr lang="ar-SA" sz="20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708400" y="1916113"/>
            <a:ext cx="2016125" cy="4116387"/>
            <a:chOff x="2400" y="1200"/>
            <a:chExt cx="1152" cy="2640"/>
          </a:xfrm>
        </p:grpSpPr>
        <p:sp>
          <p:nvSpPr>
            <p:cNvPr id="75782" name="Rectangle 6"/>
            <p:cNvSpPr>
              <a:spLocks noChangeArrowheads="1"/>
            </p:cNvSpPr>
            <p:nvPr/>
          </p:nvSpPr>
          <p:spPr bwMode="auto">
            <a:xfrm>
              <a:off x="2400" y="1248"/>
              <a:ext cx="1152" cy="2592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Left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00"/>
              </a:extrusionClr>
            </a:sp3d>
          </p:spPr>
          <p:txBody>
            <a:bodyPr wrap="none" anchor="ctr">
              <a:flatTx/>
            </a:bodyPr>
            <a:lstStyle/>
            <a:p>
              <a:endParaRPr lang="ar-SA"/>
            </a:p>
          </p:txBody>
        </p:sp>
        <p:sp>
          <p:nvSpPr>
            <p:cNvPr id="75783" name="Text Box 7"/>
            <p:cNvSpPr txBox="1">
              <a:spLocks noChangeArrowheads="1"/>
            </p:cNvSpPr>
            <p:nvPr/>
          </p:nvSpPr>
          <p:spPr bwMode="auto">
            <a:xfrm>
              <a:off x="2400" y="1200"/>
              <a:ext cx="1152" cy="2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0">
                <a:spcBef>
                  <a:spcPct val="50000"/>
                </a:spcBef>
              </a:pPr>
              <a:r>
                <a:rPr lang="ar-SA" sz="2400" b="1">
                  <a:solidFill>
                    <a:srgbClr val="000099"/>
                  </a:solidFill>
                  <a:latin typeface="Tahoma" pitchFamily="34" charset="0"/>
                  <a:cs typeface="Tahoma" pitchFamily="34" charset="0"/>
                </a:rPr>
                <a:t>اختيار </a:t>
              </a:r>
            </a:p>
            <a:p>
              <a:pPr algn="ctr" rtl="0">
                <a:spcBef>
                  <a:spcPct val="50000"/>
                </a:spcBef>
              </a:pPr>
              <a:r>
                <a:rPr lang="ar-SA" sz="2400" b="1">
                  <a:solidFill>
                    <a:srgbClr val="000099"/>
                  </a:solidFill>
                  <a:latin typeface="Tahoma" pitchFamily="34" charset="0"/>
                  <a:cs typeface="Tahoma" pitchFamily="34" charset="0"/>
                </a:rPr>
                <a:t>الاستراتيجية</a:t>
              </a:r>
            </a:p>
            <a:p>
              <a:pPr algn="ctr" rtl="0">
                <a:spcBef>
                  <a:spcPct val="50000"/>
                </a:spcBef>
              </a:pPr>
              <a:r>
                <a:rPr lang="ar-SA" sz="2400" b="1">
                  <a:solidFill>
                    <a:srgbClr val="000099"/>
                  </a:solidFill>
                  <a:latin typeface="Tahoma" pitchFamily="34" charset="0"/>
                  <a:cs typeface="Tahoma" pitchFamily="34" charset="0"/>
                </a:rPr>
                <a:t>بناء على:</a:t>
              </a:r>
              <a:endParaRPr lang="en-US" sz="2400" b="1">
                <a:solidFill>
                  <a:srgbClr val="000099"/>
                </a:solidFill>
                <a:latin typeface="Tahoma" pitchFamily="34" charset="0"/>
              </a:endParaRPr>
            </a:p>
            <a:p>
              <a:pPr algn="ctr" rtl="0">
                <a:spcBef>
                  <a:spcPct val="50000"/>
                </a:spcBef>
              </a:pPr>
              <a:r>
                <a:rPr lang="ar-SA" sz="2400" b="1">
                  <a:solidFill>
                    <a:srgbClr val="000099"/>
                  </a:solidFill>
                  <a:latin typeface="Tahoma" pitchFamily="34" charset="0"/>
                  <a:cs typeface="Tahoma" pitchFamily="34" charset="0"/>
                </a:rPr>
                <a:t>- نوع المنتج</a:t>
              </a:r>
              <a:r>
                <a:rPr lang="en-US" sz="2400" b="1">
                  <a:solidFill>
                    <a:srgbClr val="000099"/>
                  </a:solidFill>
                  <a:latin typeface="Tahoma" pitchFamily="34" charset="0"/>
                </a:rPr>
                <a:t> &amp;</a:t>
              </a:r>
            </a:p>
            <a:p>
              <a:pPr algn="ctr" rtl="0">
                <a:spcBef>
                  <a:spcPct val="50000"/>
                </a:spcBef>
              </a:pPr>
              <a:r>
                <a:rPr lang="ar-SA" sz="2400" b="1">
                  <a:solidFill>
                    <a:srgbClr val="000099"/>
                  </a:solidFill>
                  <a:latin typeface="Tahoma" pitchFamily="34" charset="0"/>
                  <a:cs typeface="Tahoma" pitchFamily="34" charset="0"/>
                </a:rPr>
                <a:t>دورة حياة المنتج</a:t>
              </a:r>
              <a:endParaRPr lang="en-US" sz="2400" b="1">
                <a:solidFill>
                  <a:srgbClr val="000099"/>
                </a:solidFill>
                <a:latin typeface="Tahoma" pitchFamily="34" charset="0"/>
                <a:cs typeface="Tahoma" pitchFamily="34" charset="0"/>
              </a:endParaRPr>
            </a:p>
            <a:p>
              <a:pPr algn="ctr" rtl="0">
                <a:spcBef>
                  <a:spcPct val="50000"/>
                </a:spcBef>
              </a:pPr>
              <a:r>
                <a:rPr lang="en-US" sz="2400">
                  <a:solidFill>
                    <a:srgbClr val="09090D"/>
                  </a:solidFill>
                  <a:latin typeface="Tahoma" pitchFamily="34" charset="0"/>
                </a:rPr>
                <a:t> </a:t>
              </a:r>
            </a:p>
          </p:txBody>
        </p:sp>
      </p:grpSp>
      <p:sp>
        <p:nvSpPr>
          <p:cNvPr id="75784" name="AutoShape 8"/>
          <p:cNvSpPr>
            <a:spLocks noChangeArrowheads="1"/>
          </p:cNvSpPr>
          <p:nvPr/>
        </p:nvSpPr>
        <p:spPr bwMode="auto">
          <a:xfrm rot="10800000" flipH="1">
            <a:off x="5791200" y="1905000"/>
            <a:ext cx="3048000" cy="4114800"/>
          </a:xfrm>
          <a:prstGeom prst="homePlate">
            <a:avLst>
              <a:gd name="adj" fmla="val 33333"/>
            </a:avLst>
          </a:prstGeom>
          <a:gradFill rotWithShape="0">
            <a:gsLst>
              <a:gs pos="0">
                <a:srgbClr val="FCFEB9"/>
              </a:gs>
              <a:gs pos="100000">
                <a:srgbClr val="FCFEB9">
                  <a:gamma/>
                  <a:shade val="89804"/>
                  <a:invGamma/>
                </a:srgbClr>
              </a:gs>
            </a:gsLst>
            <a:lin ang="2700000" scaled="1"/>
          </a:gradFill>
          <a:ln w="12700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rot="10800000" wrap="none" lIns="81204" tIns="39889" rIns="81204" bIns="39889"/>
          <a:lstStyle/>
          <a:p>
            <a:pPr algn="ctr" defTabSz="820738" rtl="0" eaLnBrk="0" hangingPunct="0">
              <a:lnSpc>
                <a:spcPct val="90000"/>
              </a:lnSpc>
            </a:pPr>
            <a:endParaRPr lang="en-US" sz="2200" b="1">
              <a:latin typeface="Tahoma" pitchFamily="34" charset="0"/>
            </a:endParaRPr>
          </a:p>
        </p:txBody>
      </p:sp>
      <p:sp>
        <p:nvSpPr>
          <p:cNvPr id="75785" name="Text Box 9"/>
          <p:cNvSpPr txBox="1">
            <a:spLocks noChangeArrowheads="1"/>
          </p:cNvSpPr>
          <p:nvPr/>
        </p:nvSpPr>
        <p:spPr bwMode="auto">
          <a:xfrm>
            <a:off x="5943600" y="2743200"/>
            <a:ext cx="2514600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ar-SA" sz="2400" dirty="0">
                <a:solidFill>
                  <a:srgbClr val="09090D"/>
                </a:solidFill>
                <a:latin typeface="Tahoma" pitchFamily="34" charset="0"/>
                <a:cs typeface="Tahoma" pitchFamily="34" charset="0"/>
              </a:rPr>
              <a:t>تقوم على رجال البيع </a:t>
            </a:r>
            <a:r>
              <a:rPr lang="ar-SA" sz="2400" dirty="0" err="1">
                <a:solidFill>
                  <a:srgbClr val="09090D"/>
                </a:solidFill>
                <a:latin typeface="Tahoma" pitchFamily="34" charset="0"/>
                <a:cs typeface="Tahoma" pitchFamily="34" charset="0"/>
              </a:rPr>
              <a:t>و</a:t>
            </a:r>
            <a:r>
              <a:rPr lang="ar-SA" sz="2400" dirty="0">
                <a:solidFill>
                  <a:srgbClr val="09090D"/>
                </a:solidFill>
                <a:latin typeface="Tahoma" pitchFamily="34" charset="0"/>
                <a:cs typeface="Tahoma" pitchFamily="34" charset="0"/>
              </a:rPr>
              <a:t> التنشيط التجاري لدفع المنتج من خلال الوسطاء</a:t>
            </a:r>
          </a:p>
          <a:p>
            <a:pPr algn="l" rtl="0">
              <a:spcBef>
                <a:spcPct val="50000"/>
              </a:spcBef>
            </a:pPr>
            <a:r>
              <a:rPr lang="ar-SA" sz="2400" dirty="0">
                <a:solidFill>
                  <a:srgbClr val="09090D"/>
                </a:solidFill>
                <a:latin typeface="Tahoma" pitchFamily="34" charset="0"/>
                <a:cs typeface="Tahoma" pitchFamily="34" charset="0"/>
              </a:rPr>
              <a:t>(</a:t>
            </a:r>
            <a:r>
              <a:rPr lang="ar-SA" sz="2400" dirty="0">
                <a:solidFill>
                  <a:schemeClr val="hlink"/>
                </a:solidFill>
                <a:latin typeface="Tahoma" pitchFamily="34" charset="0"/>
                <a:cs typeface="Tahoma" pitchFamily="34" charset="0"/>
              </a:rPr>
              <a:t>موجهة للوسطاء</a:t>
            </a:r>
            <a:r>
              <a:rPr lang="ar-SA" sz="2400" dirty="0">
                <a:solidFill>
                  <a:srgbClr val="09090D"/>
                </a:solidFill>
                <a:latin typeface="Tahoma" pitchFamily="34" charset="0"/>
                <a:cs typeface="Tahoma" pitchFamily="34" charset="0"/>
              </a:rPr>
              <a:t>)</a:t>
            </a:r>
            <a:endParaRPr lang="en-US" sz="2400" i="1" dirty="0">
              <a:solidFill>
                <a:srgbClr val="09090D"/>
              </a:solidFill>
              <a:latin typeface="Tahoma" pitchFamily="34" charset="0"/>
            </a:endParaRPr>
          </a:p>
        </p:txBody>
      </p:sp>
      <p:sp>
        <p:nvSpPr>
          <p:cNvPr id="75786" name="WordArt 10"/>
          <p:cNvSpPr>
            <a:spLocks noChangeArrowheads="1" noChangeShapeType="1" noTextEdit="1"/>
          </p:cNvSpPr>
          <p:nvPr/>
        </p:nvSpPr>
        <p:spPr bwMode="auto">
          <a:xfrm>
            <a:off x="5867400" y="1981200"/>
            <a:ext cx="1800225" cy="723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SA" sz="2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إستراتيجية </a:t>
            </a:r>
            <a:r>
              <a:rPr lang="ar-SA" sz="20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الدفع</a:t>
            </a:r>
          </a:p>
          <a:p>
            <a:pPr algn="ctr"/>
            <a:r>
              <a:rPr lang="en-US" sz="20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Push</a:t>
            </a:r>
            <a:endParaRPr lang="ar-SA" sz="20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75787" name="Rectangle 11"/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7648575" cy="1143000"/>
          </a:xfrm>
        </p:spPr>
        <p:txBody>
          <a:bodyPr/>
          <a:lstStyle/>
          <a:p>
            <a:pPr algn="ctr"/>
            <a:r>
              <a:rPr lang="ar-SA" b="1">
                <a:solidFill>
                  <a:srgbClr val="CCFF33"/>
                </a:solidFill>
                <a:cs typeface="Tahoma" pitchFamily="34" charset="0"/>
              </a:rPr>
              <a:t>استراتيجيات المزيج التسويقي</a:t>
            </a:r>
            <a:endParaRPr lang="en-US" b="1">
              <a:solidFill>
                <a:srgbClr val="CCFF33"/>
              </a:solidFill>
              <a:cs typeface="Tahoma" pitchFamily="34" charset="0"/>
            </a:endParaRP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363541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5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/>
      <p:bldP spid="75780" grpId="0"/>
      <p:bldP spid="75785" grpId="0"/>
      <p:bldP spid="7578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5607050" y="293688"/>
            <a:ext cx="28257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ar-SA" sz="2500" b="1">
                <a:solidFill>
                  <a:srgbClr val="CC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استراتيجية الجذب</a:t>
            </a:r>
            <a:endParaRPr lang="en-US" sz="2500" b="1">
              <a:solidFill>
                <a:srgbClr val="CCFF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650875" y="293688"/>
            <a:ext cx="26781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>
              <a:lnSpc>
                <a:spcPct val="120000"/>
              </a:lnSpc>
              <a:spcBef>
                <a:spcPct val="50000"/>
              </a:spcBef>
            </a:pPr>
            <a:r>
              <a:rPr lang="ar-SA" sz="2500" b="1">
                <a:solidFill>
                  <a:srgbClr val="CC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استراتيجية الدفع</a:t>
            </a:r>
            <a:endParaRPr lang="en-US" sz="2500" b="1">
              <a:solidFill>
                <a:srgbClr val="CCFF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6324600" y="914400"/>
            <a:ext cx="1447800" cy="685800"/>
          </a:xfrm>
          <a:prstGeom prst="rect">
            <a:avLst/>
          </a:prstGeom>
          <a:solidFill>
            <a:srgbClr val="FF9900"/>
          </a:solidFill>
          <a:ln w="28575">
            <a:solidFill>
              <a:schemeClr val="folHlink"/>
            </a:solidFill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endParaRPr lang="ar-SA"/>
          </a:p>
        </p:txBody>
      </p:sp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6324600" y="990600"/>
            <a:ext cx="10826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  <a:spcBef>
                <a:spcPct val="50000"/>
              </a:spcBef>
            </a:pPr>
            <a:r>
              <a:rPr lang="ar-SA" sz="2200" b="1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المنتج</a:t>
            </a:r>
            <a:endParaRPr lang="en-US" sz="2200" b="1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7830" name="Rectangle 6"/>
          <p:cNvSpPr>
            <a:spLocks noChangeArrowheads="1"/>
          </p:cNvSpPr>
          <p:nvPr/>
        </p:nvSpPr>
        <p:spPr bwMode="auto">
          <a:xfrm>
            <a:off x="1143000" y="914400"/>
            <a:ext cx="1447800" cy="685800"/>
          </a:xfrm>
          <a:prstGeom prst="rect">
            <a:avLst/>
          </a:prstGeom>
          <a:solidFill>
            <a:srgbClr val="993300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ar-SA"/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1508125" y="990600"/>
            <a:ext cx="10826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rtl="0">
              <a:lnSpc>
                <a:spcPct val="120000"/>
              </a:lnSpc>
              <a:spcBef>
                <a:spcPct val="50000"/>
              </a:spcBef>
            </a:pPr>
            <a:r>
              <a:rPr lang="ar-SA" sz="2200" b="1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المنتج</a:t>
            </a:r>
            <a:endParaRPr lang="en-US" sz="2200" b="1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7832" name="Rectangle 8"/>
          <p:cNvSpPr>
            <a:spLocks noChangeArrowheads="1"/>
          </p:cNvSpPr>
          <p:nvPr/>
        </p:nvSpPr>
        <p:spPr bwMode="auto">
          <a:xfrm>
            <a:off x="1143000" y="3124200"/>
            <a:ext cx="1447800" cy="685800"/>
          </a:xfrm>
          <a:prstGeom prst="rect">
            <a:avLst/>
          </a:prstGeom>
          <a:solidFill>
            <a:srgbClr val="FFCC00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ar-SA"/>
          </a:p>
        </p:txBody>
      </p:sp>
      <p:sp>
        <p:nvSpPr>
          <p:cNvPr id="77833" name="Text Box 9"/>
          <p:cNvSpPr txBox="1">
            <a:spLocks noChangeArrowheads="1"/>
          </p:cNvSpPr>
          <p:nvPr/>
        </p:nvSpPr>
        <p:spPr bwMode="auto">
          <a:xfrm>
            <a:off x="1187450" y="3068638"/>
            <a:ext cx="1295400" cy="72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lnSpc>
                <a:spcPct val="120000"/>
              </a:lnSpc>
              <a:spcBef>
                <a:spcPct val="50000"/>
              </a:spcBef>
            </a:pPr>
            <a:r>
              <a:rPr lang="ar-SA" sz="1800" b="1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تاجر الجملة</a:t>
            </a:r>
            <a:endParaRPr lang="en-US" sz="1800" b="1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7834" name="Rectangle 10"/>
          <p:cNvSpPr>
            <a:spLocks noChangeArrowheads="1"/>
          </p:cNvSpPr>
          <p:nvPr/>
        </p:nvSpPr>
        <p:spPr bwMode="auto">
          <a:xfrm>
            <a:off x="6400800" y="3124200"/>
            <a:ext cx="1447800" cy="685800"/>
          </a:xfrm>
          <a:prstGeom prst="rect">
            <a:avLst/>
          </a:prstGeom>
          <a:solidFill>
            <a:srgbClr val="CCFFFF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ar-SA"/>
          </a:p>
        </p:txBody>
      </p:sp>
      <p:sp>
        <p:nvSpPr>
          <p:cNvPr id="77835" name="Text Box 11"/>
          <p:cNvSpPr txBox="1">
            <a:spLocks noChangeArrowheads="1"/>
          </p:cNvSpPr>
          <p:nvPr/>
        </p:nvSpPr>
        <p:spPr bwMode="auto">
          <a:xfrm>
            <a:off x="6516688" y="3068638"/>
            <a:ext cx="1295400" cy="72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lnSpc>
                <a:spcPct val="120000"/>
              </a:lnSpc>
              <a:spcBef>
                <a:spcPct val="50000"/>
              </a:spcBef>
            </a:pPr>
            <a:r>
              <a:rPr lang="ar-SA" sz="1800" b="1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تاجر الجملة</a:t>
            </a:r>
            <a:endParaRPr lang="en-US" sz="1800" b="1" dirty="0">
              <a:solidFill>
                <a:schemeClr val="bg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7836" name="Rectangle 12"/>
          <p:cNvSpPr>
            <a:spLocks noChangeArrowheads="1"/>
          </p:cNvSpPr>
          <p:nvPr/>
        </p:nvSpPr>
        <p:spPr bwMode="auto">
          <a:xfrm>
            <a:off x="6400800" y="4267200"/>
            <a:ext cx="1447800" cy="685800"/>
          </a:xfrm>
          <a:prstGeom prst="rect">
            <a:avLst/>
          </a:prstGeom>
          <a:solidFill>
            <a:srgbClr val="FFFF99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ar-SA"/>
          </a:p>
        </p:txBody>
      </p:sp>
      <p:sp>
        <p:nvSpPr>
          <p:cNvPr id="77837" name="Text Box 13"/>
          <p:cNvSpPr txBox="1">
            <a:spLocks noChangeArrowheads="1"/>
          </p:cNvSpPr>
          <p:nvPr/>
        </p:nvSpPr>
        <p:spPr bwMode="auto">
          <a:xfrm>
            <a:off x="6443663" y="4365625"/>
            <a:ext cx="1447800" cy="389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lnSpc>
                <a:spcPct val="120000"/>
              </a:lnSpc>
              <a:spcBef>
                <a:spcPct val="50000"/>
              </a:spcBef>
            </a:pPr>
            <a:r>
              <a:rPr lang="ar-SA" sz="1800" b="1" dirty="0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تاجر التجزئة</a:t>
            </a:r>
            <a:endParaRPr lang="en-US" sz="1800" b="1" dirty="0">
              <a:solidFill>
                <a:schemeClr val="bg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7838" name="Rectangle 14"/>
          <p:cNvSpPr>
            <a:spLocks noChangeArrowheads="1"/>
          </p:cNvSpPr>
          <p:nvPr/>
        </p:nvSpPr>
        <p:spPr bwMode="auto">
          <a:xfrm>
            <a:off x="1066800" y="4267200"/>
            <a:ext cx="1447800" cy="685800"/>
          </a:xfrm>
          <a:prstGeom prst="rect">
            <a:avLst/>
          </a:prstGeom>
          <a:solidFill>
            <a:srgbClr val="00FFFF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ar-SA"/>
          </a:p>
        </p:txBody>
      </p:sp>
      <p:sp>
        <p:nvSpPr>
          <p:cNvPr id="77839" name="Text Box 15"/>
          <p:cNvSpPr txBox="1">
            <a:spLocks noChangeArrowheads="1"/>
          </p:cNvSpPr>
          <p:nvPr/>
        </p:nvSpPr>
        <p:spPr bwMode="auto">
          <a:xfrm>
            <a:off x="1116013" y="4365625"/>
            <a:ext cx="1511300" cy="389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rtl="0">
              <a:lnSpc>
                <a:spcPct val="120000"/>
              </a:lnSpc>
              <a:spcBef>
                <a:spcPct val="50000"/>
              </a:spcBef>
            </a:pPr>
            <a:r>
              <a:rPr lang="ar-SA" sz="1800" b="1" dirty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تاجر التجزئة</a:t>
            </a:r>
            <a:endParaRPr lang="en-US" sz="1800" b="1" dirty="0">
              <a:solidFill>
                <a:schemeClr val="accent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7840" name="Rectangle 16"/>
          <p:cNvSpPr>
            <a:spLocks noChangeArrowheads="1"/>
          </p:cNvSpPr>
          <p:nvPr/>
        </p:nvSpPr>
        <p:spPr bwMode="auto">
          <a:xfrm>
            <a:off x="1066800" y="5346700"/>
            <a:ext cx="1447800" cy="685800"/>
          </a:xfrm>
          <a:prstGeom prst="rect">
            <a:avLst/>
          </a:prstGeom>
          <a:solidFill>
            <a:srgbClr val="FF99CC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ar-SA"/>
          </a:p>
        </p:txBody>
      </p:sp>
      <p:sp>
        <p:nvSpPr>
          <p:cNvPr id="77841" name="Text Box 17"/>
          <p:cNvSpPr txBox="1">
            <a:spLocks noChangeArrowheads="1"/>
          </p:cNvSpPr>
          <p:nvPr/>
        </p:nvSpPr>
        <p:spPr bwMode="auto">
          <a:xfrm>
            <a:off x="1042988" y="5373688"/>
            <a:ext cx="1447800" cy="356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lnSpc>
                <a:spcPct val="120000"/>
              </a:lnSpc>
              <a:spcBef>
                <a:spcPct val="50000"/>
              </a:spcBef>
            </a:pPr>
            <a:r>
              <a:rPr lang="ar-SA" sz="1600" b="1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المستهلكون</a:t>
            </a:r>
            <a:endParaRPr lang="en-US" sz="1600" b="1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7842" name="Rectangle 18"/>
          <p:cNvSpPr>
            <a:spLocks noChangeArrowheads="1"/>
          </p:cNvSpPr>
          <p:nvPr/>
        </p:nvSpPr>
        <p:spPr bwMode="auto">
          <a:xfrm>
            <a:off x="6324600" y="5368925"/>
            <a:ext cx="1447800" cy="685800"/>
          </a:xfrm>
          <a:prstGeom prst="rect">
            <a:avLst/>
          </a:prstGeom>
          <a:solidFill>
            <a:srgbClr val="FF6600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ar-SA"/>
          </a:p>
        </p:txBody>
      </p:sp>
      <p:sp>
        <p:nvSpPr>
          <p:cNvPr id="77843" name="Text Box 19"/>
          <p:cNvSpPr txBox="1">
            <a:spLocks noChangeArrowheads="1"/>
          </p:cNvSpPr>
          <p:nvPr/>
        </p:nvSpPr>
        <p:spPr bwMode="auto">
          <a:xfrm>
            <a:off x="6300788" y="5445125"/>
            <a:ext cx="1447800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lnSpc>
                <a:spcPct val="120000"/>
              </a:lnSpc>
              <a:spcBef>
                <a:spcPct val="50000"/>
              </a:spcBef>
            </a:pPr>
            <a:r>
              <a:rPr lang="ar-SA" sz="1600" b="1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المستهلكون</a:t>
            </a:r>
            <a:endParaRPr lang="en-US" sz="1600" b="1">
              <a:solidFill>
                <a:srgbClr val="0000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7844" name="Text Box 20"/>
          <p:cNvSpPr txBox="1">
            <a:spLocks noChangeArrowheads="1"/>
          </p:cNvSpPr>
          <p:nvPr/>
        </p:nvSpPr>
        <p:spPr bwMode="auto">
          <a:xfrm>
            <a:off x="7315200" y="1752600"/>
            <a:ext cx="1379538" cy="138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ar-SA" sz="1800" b="1" dirty="0">
                <a:latin typeface="Tahoma" pitchFamily="34" charset="0"/>
                <a:cs typeface="Tahoma" pitchFamily="34" charset="0"/>
              </a:rPr>
              <a:t>تدفق الترويج مباشرة للمستهلك</a:t>
            </a:r>
            <a:endParaRPr lang="en-US" sz="18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7845" name="Text Box 21"/>
          <p:cNvSpPr txBox="1">
            <a:spLocks noChangeArrowheads="1"/>
          </p:cNvSpPr>
          <p:nvPr/>
        </p:nvSpPr>
        <p:spPr bwMode="auto">
          <a:xfrm>
            <a:off x="5105400" y="1752600"/>
            <a:ext cx="1379538" cy="1160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lnSpc>
                <a:spcPct val="120000"/>
              </a:lnSpc>
              <a:spcBef>
                <a:spcPct val="50000"/>
              </a:spcBef>
            </a:pPr>
            <a:r>
              <a:rPr lang="ar-SA" sz="2000" b="1" dirty="0">
                <a:latin typeface="Tahoma" pitchFamily="34" charset="0"/>
                <a:cs typeface="Tahoma" pitchFamily="34" charset="0"/>
              </a:rPr>
              <a:t>تدفق</a:t>
            </a:r>
            <a:r>
              <a:rPr lang="ar-SA" sz="2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ar-SA" sz="2000" b="1" dirty="0">
                <a:latin typeface="Tahoma" pitchFamily="34" charset="0"/>
                <a:cs typeface="Tahoma" pitchFamily="34" charset="0"/>
              </a:rPr>
              <a:t>الطلب المثار</a:t>
            </a:r>
            <a:endParaRPr lang="en-US" sz="20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7846" name="Text Box 22"/>
          <p:cNvSpPr txBox="1">
            <a:spLocks noChangeArrowheads="1"/>
          </p:cNvSpPr>
          <p:nvPr/>
        </p:nvSpPr>
        <p:spPr bwMode="auto">
          <a:xfrm>
            <a:off x="2209800" y="1752600"/>
            <a:ext cx="1752600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lnSpc>
                <a:spcPct val="120000"/>
              </a:lnSpc>
              <a:spcBef>
                <a:spcPct val="50000"/>
              </a:spcBef>
            </a:pPr>
            <a:r>
              <a:rPr lang="ar-SA" sz="1600" b="1" dirty="0">
                <a:latin typeface="Tahoma" pitchFamily="34" charset="0"/>
                <a:cs typeface="Tahoma" pitchFamily="34" charset="0"/>
              </a:rPr>
              <a:t>تدفق الترويج بصفة رئيسية للوسطاء</a:t>
            </a:r>
            <a:endParaRPr lang="en-US" sz="16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7847" name="Text Box 23"/>
          <p:cNvSpPr txBox="1">
            <a:spLocks noChangeArrowheads="1"/>
          </p:cNvSpPr>
          <p:nvPr/>
        </p:nvSpPr>
        <p:spPr bwMode="auto">
          <a:xfrm>
            <a:off x="304800" y="1752600"/>
            <a:ext cx="12954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lnSpc>
                <a:spcPct val="80000"/>
              </a:lnSpc>
              <a:spcBef>
                <a:spcPct val="50000"/>
              </a:spcBef>
            </a:pPr>
            <a:r>
              <a:rPr lang="ar-SA" sz="2000" b="1" dirty="0">
                <a:latin typeface="Tahoma" pitchFamily="34" charset="0"/>
                <a:cs typeface="Tahoma" pitchFamily="34" charset="0"/>
              </a:rPr>
              <a:t>تدفق </a:t>
            </a:r>
          </a:p>
          <a:p>
            <a:pPr algn="ctr" rtl="0">
              <a:lnSpc>
                <a:spcPct val="80000"/>
              </a:lnSpc>
              <a:spcBef>
                <a:spcPct val="50000"/>
              </a:spcBef>
            </a:pPr>
            <a:r>
              <a:rPr lang="ar-SA" sz="2000" b="1" dirty="0">
                <a:latin typeface="Tahoma" pitchFamily="34" charset="0"/>
                <a:cs typeface="Tahoma" pitchFamily="34" charset="0"/>
              </a:rPr>
              <a:t>إثارة</a:t>
            </a:r>
          </a:p>
          <a:p>
            <a:pPr algn="ctr" rtl="0">
              <a:lnSpc>
                <a:spcPct val="80000"/>
              </a:lnSpc>
              <a:spcBef>
                <a:spcPct val="50000"/>
              </a:spcBef>
            </a:pPr>
            <a:r>
              <a:rPr lang="ar-SA" sz="2000" b="1" dirty="0">
                <a:latin typeface="Tahoma" pitchFamily="34" charset="0"/>
                <a:cs typeface="Tahoma" pitchFamily="34" charset="0"/>
              </a:rPr>
              <a:t>الطلب</a:t>
            </a:r>
            <a:endParaRPr lang="en-US" sz="20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7848" name="Text Box 24"/>
          <p:cNvSpPr txBox="1">
            <a:spLocks noChangeArrowheads="1"/>
          </p:cNvSpPr>
          <p:nvPr/>
        </p:nvSpPr>
        <p:spPr bwMode="auto">
          <a:xfrm>
            <a:off x="0" y="3500438"/>
            <a:ext cx="10429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lnSpc>
                <a:spcPct val="120000"/>
              </a:lnSpc>
              <a:spcBef>
                <a:spcPct val="50000"/>
              </a:spcBef>
            </a:pPr>
            <a:r>
              <a:rPr lang="ar-SA" sz="1400" b="1">
                <a:latin typeface="Tahoma" pitchFamily="34" charset="0"/>
                <a:cs typeface="Tahoma" pitchFamily="34" charset="0"/>
              </a:rPr>
              <a:t>البيع</a:t>
            </a:r>
            <a:r>
              <a:rPr lang="ar-SA" sz="2000" b="1">
                <a:latin typeface="Tahoma" pitchFamily="34" charset="0"/>
                <a:cs typeface="Tahoma" pitchFamily="34" charset="0"/>
              </a:rPr>
              <a:t> ا</a:t>
            </a:r>
            <a:r>
              <a:rPr lang="ar-SA" sz="1200" b="1">
                <a:latin typeface="Tahoma" pitchFamily="34" charset="0"/>
                <a:cs typeface="Tahoma" pitchFamily="34" charset="0"/>
              </a:rPr>
              <a:t>لشخصي</a:t>
            </a:r>
            <a:endParaRPr lang="en-US" sz="12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77849" name="Line 25"/>
          <p:cNvSpPr>
            <a:spLocks noChangeShapeType="1"/>
          </p:cNvSpPr>
          <p:nvPr/>
        </p:nvSpPr>
        <p:spPr bwMode="auto">
          <a:xfrm flipV="1">
            <a:off x="7010400" y="1600200"/>
            <a:ext cx="0" cy="1524000"/>
          </a:xfrm>
          <a:prstGeom prst="line">
            <a:avLst/>
          </a:prstGeom>
          <a:noFill/>
          <a:ln w="38100">
            <a:solidFill>
              <a:srgbClr val="CCFF33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77850" name="Line 26"/>
          <p:cNvSpPr>
            <a:spLocks noChangeShapeType="1"/>
          </p:cNvSpPr>
          <p:nvPr/>
        </p:nvSpPr>
        <p:spPr bwMode="auto">
          <a:xfrm flipV="1">
            <a:off x="7010400" y="3810000"/>
            <a:ext cx="0" cy="381000"/>
          </a:xfrm>
          <a:prstGeom prst="line">
            <a:avLst/>
          </a:prstGeom>
          <a:noFill/>
          <a:ln w="38100">
            <a:solidFill>
              <a:srgbClr val="CCFF33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77851" name="Line 27"/>
          <p:cNvSpPr>
            <a:spLocks noChangeShapeType="1"/>
          </p:cNvSpPr>
          <p:nvPr/>
        </p:nvSpPr>
        <p:spPr bwMode="auto">
          <a:xfrm flipV="1">
            <a:off x="7010400" y="4987925"/>
            <a:ext cx="0" cy="381000"/>
          </a:xfrm>
          <a:prstGeom prst="line">
            <a:avLst/>
          </a:prstGeom>
          <a:noFill/>
          <a:ln w="38100">
            <a:solidFill>
              <a:srgbClr val="CCFF33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77852" name="Line 28"/>
          <p:cNvSpPr>
            <a:spLocks noChangeShapeType="1"/>
          </p:cNvSpPr>
          <p:nvPr/>
        </p:nvSpPr>
        <p:spPr bwMode="auto">
          <a:xfrm flipV="1">
            <a:off x="2133600" y="1600200"/>
            <a:ext cx="0" cy="1524000"/>
          </a:xfrm>
          <a:prstGeom prst="line">
            <a:avLst/>
          </a:prstGeom>
          <a:noFill/>
          <a:ln w="38100">
            <a:solidFill>
              <a:srgbClr val="CCFF33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77853" name="Line 29"/>
          <p:cNvSpPr>
            <a:spLocks noChangeShapeType="1"/>
          </p:cNvSpPr>
          <p:nvPr/>
        </p:nvSpPr>
        <p:spPr bwMode="auto">
          <a:xfrm flipV="1">
            <a:off x="1676400" y="1600200"/>
            <a:ext cx="0" cy="1524000"/>
          </a:xfrm>
          <a:prstGeom prst="line">
            <a:avLst/>
          </a:prstGeom>
          <a:noFill/>
          <a:ln w="38100">
            <a:solidFill>
              <a:srgbClr val="CCFF33"/>
            </a:solidFill>
            <a:round/>
            <a:headEnd type="triangle" w="med" len="med"/>
            <a:tailEnd/>
          </a:ln>
          <a:effectLst/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77854" name="Line 30"/>
          <p:cNvSpPr>
            <a:spLocks noChangeShapeType="1"/>
          </p:cNvSpPr>
          <p:nvPr/>
        </p:nvSpPr>
        <p:spPr bwMode="auto">
          <a:xfrm flipV="1">
            <a:off x="1600200" y="3810000"/>
            <a:ext cx="0" cy="381000"/>
          </a:xfrm>
          <a:prstGeom prst="line">
            <a:avLst/>
          </a:prstGeom>
          <a:noFill/>
          <a:ln w="38100">
            <a:solidFill>
              <a:srgbClr val="CCFF33"/>
            </a:solidFill>
            <a:round/>
            <a:headEnd type="triangle" w="med" len="med"/>
            <a:tailEnd/>
          </a:ln>
          <a:effectLst/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77855" name="Line 31"/>
          <p:cNvSpPr>
            <a:spLocks noChangeShapeType="1"/>
          </p:cNvSpPr>
          <p:nvPr/>
        </p:nvSpPr>
        <p:spPr bwMode="auto">
          <a:xfrm flipV="1">
            <a:off x="2057400" y="3810000"/>
            <a:ext cx="0" cy="381000"/>
          </a:xfrm>
          <a:prstGeom prst="line">
            <a:avLst/>
          </a:prstGeom>
          <a:noFill/>
          <a:ln w="38100">
            <a:solidFill>
              <a:srgbClr val="CCFF33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77856" name="Line 32"/>
          <p:cNvSpPr>
            <a:spLocks noChangeShapeType="1"/>
          </p:cNvSpPr>
          <p:nvPr/>
        </p:nvSpPr>
        <p:spPr bwMode="auto">
          <a:xfrm flipV="1">
            <a:off x="1524000" y="4975225"/>
            <a:ext cx="0" cy="381000"/>
          </a:xfrm>
          <a:prstGeom prst="line">
            <a:avLst/>
          </a:prstGeom>
          <a:noFill/>
          <a:ln w="38100">
            <a:solidFill>
              <a:srgbClr val="CCFF33"/>
            </a:solidFill>
            <a:round/>
            <a:headEnd type="triangle" w="med" len="med"/>
            <a:tailEnd/>
          </a:ln>
          <a:effectLst/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77857" name="Line 33"/>
          <p:cNvSpPr>
            <a:spLocks noChangeShapeType="1"/>
          </p:cNvSpPr>
          <p:nvPr/>
        </p:nvSpPr>
        <p:spPr bwMode="auto">
          <a:xfrm flipV="1">
            <a:off x="2057400" y="4975225"/>
            <a:ext cx="0" cy="381000"/>
          </a:xfrm>
          <a:prstGeom prst="line">
            <a:avLst/>
          </a:prstGeom>
          <a:noFill/>
          <a:ln w="38100">
            <a:solidFill>
              <a:srgbClr val="CCFF33"/>
            </a:solidFill>
            <a:round/>
            <a:headEnd type="triangle" w="med" len="med"/>
            <a:tailEnd/>
          </a:ln>
          <a:effectLst/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77858" name="Freeform 34"/>
          <p:cNvSpPr>
            <a:spLocks/>
          </p:cNvSpPr>
          <p:nvPr/>
        </p:nvSpPr>
        <p:spPr bwMode="auto">
          <a:xfrm>
            <a:off x="7772400" y="1219200"/>
            <a:ext cx="914400" cy="4495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76" y="0"/>
              </a:cxn>
              <a:cxn ang="0">
                <a:pos x="576" y="2832"/>
              </a:cxn>
              <a:cxn ang="0">
                <a:pos x="0" y="2832"/>
              </a:cxn>
            </a:cxnLst>
            <a:rect l="0" t="0" r="r" b="b"/>
            <a:pathLst>
              <a:path w="576" h="2832">
                <a:moveTo>
                  <a:pt x="0" y="0"/>
                </a:moveTo>
                <a:lnTo>
                  <a:pt x="576" y="0"/>
                </a:lnTo>
                <a:lnTo>
                  <a:pt x="576" y="2832"/>
                </a:lnTo>
                <a:lnTo>
                  <a:pt x="0" y="2832"/>
                </a:lnTo>
              </a:path>
            </a:pathLst>
          </a:custGeom>
          <a:noFill/>
          <a:ln w="38100" cap="flat" cmpd="sng">
            <a:solidFill>
              <a:srgbClr val="CCFF33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77859" name="Text Box 35"/>
          <p:cNvSpPr txBox="1">
            <a:spLocks noChangeArrowheads="1"/>
          </p:cNvSpPr>
          <p:nvPr/>
        </p:nvSpPr>
        <p:spPr bwMode="auto">
          <a:xfrm rot="16200000">
            <a:off x="8207375" y="3200401"/>
            <a:ext cx="13795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lnSpc>
                <a:spcPct val="120000"/>
              </a:lnSpc>
              <a:spcBef>
                <a:spcPct val="50000"/>
              </a:spcBef>
            </a:pPr>
            <a:r>
              <a:rPr lang="ar-SA" sz="2200" b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(إعلان)</a:t>
            </a:r>
            <a:endParaRPr lang="en-US" sz="2200" b="1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3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363541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686800" cy="1143000"/>
          </a:xfrm>
          <a:noFill/>
          <a:ln/>
        </p:spPr>
        <p:txBody>
          <a:bodyPr/>
          <a:lstStyle/>
          <a:p>
            <a:pPr algn="ctr"/>
            <a:r>
              <a:rPr lang="ar-SA" b="1">
                <a:solidFill>
                  <a:srgbClr val="CCFF33"/>
                </a:solidFill>
                <a:cs typeface="Tahoma" pitchFamily="34" charset="0"/>
              </a:rPr>
              <a:t>مقارنة استراتيجيات الدفع و الجذب</a:t>
            </a:r>
            <a:endParaRPr lang="en-US" b="1">
              <a:solidFill>
                <a:srgbClr val="CCFF33"/>
              </a:solidFill>
              <a:cs typeface="Tahoma" pitchFamily="34" charset="0"/>
            </a:endParaRPr>
          </a:p>
        </p:txBody>
      </p:sp>
      <p:graphicFrame>
        <p:nvGraphicFramePr>
          <p:cNvPr id="78886" name="Group 38"/>
          <p:cNvGraphicFramePr>
            <a:graphicFrameLocks noGrp="1"/>
          </p:cNvGraphicFramePr>
          <p:nvPr>
            <p:ph idx="1"/>
          </p:nvPr>
        </p:nvGraphicFramePr>
        <p:xfrm>
          <a:off x="228600" y="1598613"/>
          <a:ext cx="8686800" cy="4561523"/>
        </p:xfrm>
        <a:graphic>
          <a:graphicData uri="http://schemas.openxmlformats.org/drawingml/2006/table">
            <a:tbl>
              <a:tblPr/>
              <a:tblGrid>
                <a:gridCol w="2647950"/>
                <a:gridCol w="3295650"/>
                <a:gridCol w="2743200"/>
              </a:tblGrid>
              <a:tr h="76358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الجذب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الدفع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المقارنـــة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517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الإعــــلان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البيع الشخصي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7C8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نشاط الترويج الرئيسي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7C8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1063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الاستهلاكية الميسرة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الصناعية والاستهلاكية الخاصة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7C8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نـوع المنتجـــــــات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7C8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97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طويلــــة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قصـــيرة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7C8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قنـوات التوزيـــــع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7C8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517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رخيصـــة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غاليــــة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7C8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أسـعار المنتجـــات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7C8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بســـيطة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معقدة ، عالية التقنية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7C8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طبيعة المنتجــات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7C8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CFF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8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1484313"/>
            <a:ext cx="7632700" cy="1435100"/>
          </a:xfrm>
        </p:spPr>
        <p:txBody>
          <a:bodyPr/>
          <a:lstStyle/>
          <a:p>
            <a:pPr algn="ctr"/>
            <a:r>
              <a:rPr lang="ar-SA" sz="6000" b="1" dirty="0">
                <a:cs typeface="Tahoma" pitchFamily="34" charset="0"/>
              </a:rPr>
              <a:t>البيع الشخصي</a:t>
            </a:r>
            <a:endParaRPr lang="en-US" sz="6000" b="1" dirty="0">
              <a:cs typeface="Tahoma" pitchFamily="34" charset="0"/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3573463"/>
            <a:ext cx="8135937" cy="1544637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6000" b="1" dirty="0">
                <a:solidFill>
                  <a:srgbClr val="990000"/>
                </a:solidFill>
                <a:cs typeface="Tahoma" pitchFamily="34" charset="0"/>
              </a:rPr>
              <a:t>Personal selling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/>
      <p:bldP spid="5939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76250"/>
            <a:ext cx="7648575" cy="1143000"/>
          </a:xfrm>
        </p:spPr>
        <p:txBody>
          <a:bodyPr/>
          <a:lstStyle/>
          <a:p>
            <a:pPr algn="ctr"/>
            <a:r>
              <a:rPr lang="ar-SA" sz="4000" b="1">
                <a:cs typeface="Tahoma" pitchFamily="34" charset="0"/>
              </a:rPr>
              <a:t>البيع الشخصي</a:t>
            </a:r>
            <a:endParaRPr lang="en-US" sz="4000" b="1">
              <a:cs typeface="Tahoma" pitchFamily="34" charset="0"/>
            </a:endParaRPr>
          </a:p>
        </p:txBody>
      </p:sp>
      <p:sp>
        <p:nvSpPr>
          <p:cNvPr id="15363" name="AutoShape 3"/>
          <p:cNvSpPr>
            <a:spLocks noChangeArrowheads="1"/>
          </p:cNvSpPr>
          <p:nvPr/>
        </p:nvSpPr>
        <p:spPr bwMode="auto">
          <a:xfrm>
            <a:off x="611188" y="1700213"/>
            <a:ext cx="7772400" cy="4419600"/>
          </a:xfrm>
          <a:prstGeom prst="bevel">
            <a:avLst>
              <a:gd name="adj" fmla="val 1250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800">
                <a:latin typeface="Tahoma" pitchFamily="34" charset="0"/>
              </a:rPr>
              <a:t> 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371600" y="2071678"/>
            <a:ext cx="6324600" cy="345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</a:pPr>
            <a:r>
              <a:rPr lang="ar-SA" sz="28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يشمل كل اتصال متبادل بين البائع </a:t>
            </a:r>
            <a:r>
              <a:rPr lang="ar-SA" sz="2800" dirty="0" err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و</a:t>
            </a:r>
            <a:r>
              <a:rPr lang="ar-SA" sz="28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العميل من خلال طرق مختلفة مثل:</a:t>
            </a:r>
            <a:endParaRPr lang="en-US" sz="2800" dirty="0">
              <a:solidFill>
                <a:srgbClr val="FF0000"/>
              </a:solidFill>
              <a:latin typeface="Tahoma" pitchFamily="34" charset="0"/>
            </a:endParaRPr>
          </a:p>
          <a:p>
            <a:pPr lvl="1" algn="r" rtl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</a:pPr>
            <a:r>
              <a:rPr lang="ar-SA" sz="24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وجها </a:t>
            </a:r>
            <a:r>
              <a:rPr lang="ar-SA" sz="2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لوجه , </a:t>
            </a:r>
            <a:r>
              <a:rPr lang="en-US" sz="2400" dirty="0" smtClean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ar-SA" sz="24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التليفون </a:t>
            </a:r>
            <a:r>
              <a:rPr lang="ar-SA" sz="2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,  </a:t>
            </a:r>
            <a:r>
              <a:rPr lang="ar-SA" sz="24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الفيديو بالصوت و </a:t>
            </a:r>
            <a:r>
              <a:rPr lang="ar-SA" sz="240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الصورة ,  الانترنت ,  </a:t>
            </a:r>
            <a:r>
              <a:rPr lang="ar-SA" sz="24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أي طريق </a:t>
            </a:r>
            <a:r>
              <a:rPr lang="ar-SA" sz="20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أخر</a:t>
            </a:r>
          </a:p>
          <a:p>
            <a:pPr marL="457200" indent="-457200" algn="r" rtl="1">
              <a:buFont typeface="Arial" pitchFamily="34" charset="0"/>
              <a:buChar char="•"/>
            </a:pPr>
            <a:r>
              <a:rPr lang="ar-SA" sz="2000" b="1" dirty="0" smtClean="0">
                <a:solidFill>
                  <a:schemeClr val="accent4">
                    <a:lumMod val="75000"/>
                  </a:schemeClr>
                </a:solidFill>
                <a:cs typeface="Tahoma" pitchFamily="34" charset="0"/>
              </a:rPr>
              <a:t>اتصال شخص بأخر</a:t>
            </a:r>
            <a:endParaRPr lang="en-US" sz="2000" b="1" dirty="0" smtClean="0">
              <a:solidFill>
                <a:schemeClr val="accent4">
                  <a:lumMod val="75000"/>
                </a:schemeClr>
              </a:solidFill>
              <a:cs typeface="Tahoma" pitchFamily="34" charset="0"/>
            </a:endParaRPr>
          </a:p>
          <a:p>
            <a:pPr marL="457200" indent="-457200" algn="r" rtl="1">
              <a:buFont typeface="Arial" pitchFamily="34" charset="0"/>
              <a:buChar char="•"/>
            </a:pPr>
            <a:r>
              <a:rPr lang="ar-SA" sz="2000" b="1" dirty="0" smtClean="0">
                <a:solidFill>
                  <a:schemeClr val="accent4">
                    <a:lumMod val="75000"/>
                  </a:schemeClr>
                </a:solidFill>
                <a:cs typeface="Tahoma" pitchFamily="34" charset="0"/>
              </a:rPr>
              <a:t>بناء علاقات</a:t>
            </a:r>
            <a:endParaRPr lang="en-US" sz="2000" b="1" dirty="0" smtClean="0">
              <a:solidFill>
                <a:schemeClr val="accent4">
                  <a:lumMod val="75000"/>
                </a:schemeClr>
              </a:solidFill>
              <a:cs typeface="Tahoma" pitchFamily="34" charset="0"/>
            </a:endParaRPr>
          </a:p>
          <a:p>
            <a:pPr marL="457200" indent="-457200" algn="r" rtl="1">
              <a:buFont typeface="Arial" pitchFamily="34" charset="0"/>
              <a:buChar char="•"/>
            </a:pPr>
            <a:r>
              <a:rPr lang="ar-SA" sz="2000" b="1" dirty="0" smtClean="0">
                <a:solidFill>
                  <a:schemeClr val="accent4">
                    <a:lumMod val="75000"/>
                  </a:schemeClr>
                </a:solidFill>
                <a:cs typeface="Tahoma" pitchFamily="34" charset="0"/>
              </a:rPr>
              <a:t>استكشاف حاجات العميل</a:t>
            </a:r>
            <a:endParaRPr lang="en-US" sz="2000" b="1" dirty="0" smtClean="0">
              <a:solidFill>
                <a:schemeClr val="accent4">
                  <a:lumMod val="75000"/>
                </a:schemeClr>
              </a:solidFill>
              <a:cs typeface="Tahoma" pitchFamily="34" charset="0"/>
            </a:endParaRPr>
          </a:p>
          <a:p>
            <a:pPr marL="457200" indent="-457200" algn="r" rtl="1">
              <a:buFont typeface="Arial" pitchFamily="34" charset="0"/>
              <a:buChar char="•"/>
            </a:pPr>
            <a:r>
              <a:rPr lang="ar-SA" sz="2000" b="1" dirty="0" smtClean="0">
                <a:solidFill>
                  <a:schemeClr val="accent4">
                    <a:lumMod val="75000"/>
                  </a:schemeClr>
                </a:solidFill>
                <a:cs typeface="Tahoma" pitchFamily="34" charset="0"/>
              </a:rPr>
              <a:t>مطابقة المنتجات المناسبة لتلك الحاجات</a:t>
            </a:r>
            <a:endParaRPr lang="en-US" sz="2000" b="1" dirty="0" smtClean="0">
              <a:solidFill>
                <a:schemeClr val="accent4">
                  <a:lumMod val="75000"/>
                </a:schemeClr>
              </a:solidFill>
              <a:cs typeface="Tahoma" pitchFamily="34" charset="0"/>
            </a:endParaRPr>
          </a:p>
          <a:p>
            <a:pPr marL="457200" indent="-457200" algn="r" rtl="1">
              <a:buFont typeface="Arial" pitchFamily="34" charset="0"/>
              <a:buChar char="•"/>
            </a:pPr>
            <a:r>
              <a:rPr lang="ar-SA" sz="2000" b="1" dirty="0" smtClean="0">
                <a:solidFill>
                  <a:schemeClr val="accent4">
                    <a:lumMod val="75000"/>
                  </a:schemeClr>
                </a:solidFill>
                <a:cs typeface="Tahoma" pitchFamily="34" charset="0"/>
              </a:rPr>
              <a:t>حصد ثمار الاتصالات</a:t>
            </a:r>
            <a:endParaRPr lang="en-US" sz="2000" b="1" dirty="0" smtClean="0">
              <a:solidFill>
                <a:schemeClr val="accent4">
                  <a:lumMod val="75000"/>
                </a:schemeClr>
              </a:solidFill>
              <a:cs typeface="Tahoma" pitchFamily="34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5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5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uild="allAtOnce"/>
      <p:bldP spid="15364" grpId="1" build="allAtOnce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873125" y="390525"/>
            <a:ext cx="7564438" cy="849313"/>
          </a:xfrm>
          <a:noFill/>
        </p:spPr>
        <p:txBody>
          <a:bodyPr>
            <a:flatTx/>
          </a:bodyPr>
          <a:lstStyle/>
          <a:p>
            <a:pPr algn="ctr"/>
            <a:r>
              <a:rPr lang="ar-SA" b="1">
                <a:solidFill>
                  <a:schemeClr val="tx1"/>
                </a:solidFill>
                <a:cs typeface="Tahoma" pitchFamily="34" charset="0"/>
              </a:rPr>
              <a:t>انواع رجال البيع</a:t>
            </a:r>
            <a:endParaRPr lang="en-US" b="1">
              <a:solidFill>
                <a:schemeClr val="tx1"/>
              </a:solidFill>
              <a:cs typeface="Tahoma" pitchFamily="34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96850" y="5797550"/>
            <a:ext cx="8750300" cy="901700"/>
            <a:chOff x="124" y="3652"/>
            <a:chExt cx="5512" cy="568"/>
          </a:xfrm>
        </p:grpSpPr>
        <p:sp>
          <p:nvSpPr>
            <p:cNvPr id="60420" name="AutoShape 4"/>
            <p:cNvSpPr>
              <a:spLocks noChangeArrowheads="1"/>
            </p:cNvSpPr>
            <p:nvPr/>
          </p:nvSpPr>
          <p:spPr bwMode="auto">
            <a:xfrm flipV="1">
              <a:off x="124" y="3652"/>
              <a:ext cx="5512" cy="568"/>
            </a:xfrm>
            <a:custGeom>
              <a:avLst/>
              <a:gdLst>
                <a:gd name="G0" fmla="+- 1866 0 0"/>
                <a:gd name="G1" fmla="+- 21600 0 1866"/>
                <a:gd name="G2" fmla="*/ 1866 1 2"/>
                <a:gd name="G3" fmla="+- 21600 0 G2"/>
                <a:gd name="G4" fmla="+/ 1866 21600 2"/>
                <a:gd name="G5" fmla="+/ G1 0 2"/>
                <a:gd name="G6" fmla="*/ 21600 21600 1866"/>
                <a:gd name="G7" fmla="*/ G6 1 2"/>
                <a:gd name="G8" fmla="+- 21600 0 G7"/>
                <a:gd name="G9" fmla="*/ 21600 1 2"/>
                <a:gd name="G10" fmla="+- 1866 0 G9"/>
                <a:gd name="G11" fmla="?: G10 G8 0"/>
                <a:gd name="G12" fmla="?: G10 G7 21600"/>
                <a:gd name="T0" fmla="*/ 20667 w 21600"/>
                <a:gd name="T1" fmla="*/ 10800 h 21600"/>
                <a:gd name="T2" fmla="*/ 10800 w 21600"/>
                <a:gd name="T3" fmla="*/ 21600 h 21600"/>
                <a:gd name="T4" fmla="*/ 933 w 21600"/>
                <a:gd name="T5" fmla="*/ 10800 h 21600"/>
                <a:gd name="T6" fmla="*/ 10800 w 21600"/>
                <a:gd name="T7" fmla="*/ 0 h 21600"/>
                <a:gd name="T8" fmla="*/ 2733 w 21600"/>
                <a:gd name="T9" fmla="*/ 2733 h 21600"/>
                <a:gd name="T10" fmla="*/ 18867 w 21600"/>
                <a:gd name="T11" fmla="*/ 1886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866" y="21600"/>
                  </a:lnTo>
                  <a:lnTo>
                    <a:pt x="1973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B7A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 rot="10800000" wrap="none" lIns="90488" tIns="44450" rIns="90488" bIns="44450" anchor="ctr"/>
            <a:lstStyle/>
            <a:p>
              <a:pPr algn="ctr" eaLnBrk="0" hangingPunct="0"/>
              <a:r>
                <a:rPr lang="ar-SA" sz="2400" b="1">
                  <a:solidFill>
                    <a:srgbClr val="FF0101"/>
                  </a:solidFill>
                  <a:cs typeface="Tahoma" pitchFamily="34" charset="0"/>
                </a:rPr>
                <a:t>تسليم البضاعة</a:t>
              </a:r>
              <a:endParaRPr lang="en-US" sz="2400" b="1">
                <a:latin typeface="Verdana" pitchFamily="34" charset="0"/>
                <a:cs typeface="Tahoma" pitchFamily="34" charset="0"/>
              </a:endParaRPr>
            </a:p>
          </p:txBody>
        </p:sp>
        <p:sp>
          <p:nvSpPr>
            <p:cNvPr id="60421" name="Oval 5"/>
            <p:cNvSpPr>
              <a:spLocks noChangeArrowheads="1"/>
            </p:cNvSpPr>
            <p:nvPr/>
          </p:nvSpPr>
          <p:spPr bwMode="auto">
            <a:xfrm>
              <a:off x="480" y="3840"/>
              <a:ext cx="280" cy="232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2800" b="1">
                  <a:solidFill>
                    <a:schemeClr val="bg2"/>
                  </a:solidFill>
                  <a:cs typeface="Times New Roman" pitchFamily="18" charset="0"/>
                </a:rPr>
                <a:t>5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920750" y="4883150"/>
            <a:ext cx="7302500" cy="901700"/>
            <a:chOff x="580" y="3076"/>
            <a:chExt cx="4600" cy="568"/>
          </a:xfrm>
        </p:grpSpPr>
        <p:sp>
          <p:nvSpPr>
            <p:cNvPr id="60423" name="AutoShape 7"/>
            <p:cNvSpPr>
              <a:spLocks noChangeArrowheads="1"/>
            </p:cNvSpPr>
            <p:nvPr/>
          </p:nvSpPr>
          <p:spPr bwMode="auto">
            <a:xfrm flipV="1">
              <a:off x="580" y="3076"/>
              <a:ext cx="4600" cy="568"/>
            </a:xfrm>
            <a:custGeom>
              <a:avLst/>
              <a:gdLst>
                <a:gd name="G0" fmla="+- 2544 0 0"/>
                <a:gd name="G1" fmla="+- 21600 0 2544"/>
                <a:gd name="G2" fmla="*/ 2544 1 2"/>
                <a:gd name="G3" fmla="+- 21600 0 G2"/>
                <a:gd name="G4" fmla="+/ 2544 21600 2"/>
                <a:gd name="G5" fmla="+/ G1 0 2"/>
                <a:gd name="G6" fmla="*/ 21600 21600 2544"/>
                <a:gd name="G7" fmla="*/ G6 1 2"/>
                <a:gd name="G8" fmla="+- 21600 0 G7"/>
                <a:gd name="G9" fmla="*/ 21600 1 2"/>
                <a:gd name="G10" fmla="+- 2544 0 G9"/>
                <a:gd name="G11" fmla="?: G10 G8 0"/>
                <a:gd name="G12" fmla="?: G10 G7 21600"/>
                <a:gd name="T0" fmla="*/ 20328 w 21600"/>
                <a:gd name="T1" fmla="*/ 10800 h 21600"/>
                <a:gd name="T2" fmla="*/ 10800 w 21600"/>
                <a:gd name="T3" fmla="*/ 21600 h 21600"/>
                <a:gd name="T4" fmla="*/ 1272 w 21600"/>
                <a:gd name="T5" fmla="*/ 10800 h 21600"/>
                <a:gd name="T6" fmla="*/ 10800 w 21600"/>
                <a:gd name="T7" fmla="*/ 0 h 21600"/>
                <a:gd name="T8" fmla="*/ 3072 w 21600"/>
                <a:gd name="T9" fmla="*/ 3072 h 21600"/>
                <a:gd name="T10" fmla="*/ 18528 w 21600"/>
                <a:gd name="T11" fmla="*/ 1852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544" y="21600"/>
                  </a:lnTo>
                  <a:lnTo>
                    <a:pt x="1905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1FFEA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 rot="10800000" wrap="none" lIns="90488" tIns="44450" rIns="90488" bIns="44450" anchor="ctr"/>
            <a:lstStyle/>
            <a:p>
              <a:pPr algn="ctr" eaLnBrk="0" hangingPunct="0"/>
              <a:r>
                <a:rPr lang="ar-SA" sz="2400" b="1">
                  <a:solidFill>
                    <a:srgbClr val="640454"/>
                  </a:solidFill>
                  <a:latin typeface="Verdana" pitchFamily="34" charset="0"/>
                  <a:cs typeface="Tahoma" pitchFamily="34" charset="0"/>
                </a:rPr>
                <a:t>استقبال و تلبية الطلبات</a:t>
              </a:r>
              <a:endParaRPr lang="en-US" sz="2400" b="1">
                <a:solidFill>
                  <a:srgbClr val="640454"/>
                </a:solidFill>
                <a:latin typeface="Verdana" pitchFamily="34" charset="0"/>
                <a:cs typeface="Tahoma" pitchFamily="34" charset="0"/>
              </a:endParaRPr>
            </a:p>
          </p:txBody>
        </p:sp>
        <p:sp>
          <p:nvSpPr>
            <p:cNvPr id="60424" name="Oval 8"/>
            <p:cNvSpPr>
              <a:spLocks noChangeArrowheads="1"/>
            </p:cNvSpPr>
            <p:nvPr/>
          </p:nvSpPr>
          <p:spPr bwMode="auto">
            <a:xfrm>
              <a:off x="960" y="3216"/>
              <a:ext cx="280" cy="232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2800" b="1">
                  <a:solidFill>
                    <a:schemeClr val="bg2"/>
                  </a:solidFill>
                  <a:cs typeface="Times New Roman" pitchFamily="18" charset="0"/>
                </a:rPr>
                <a:t>4</a:t>
              </a: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1758950" y="3968750"/>
            <a:ext cx="5626100" cy="901700"/>
            <a:chOff x="1108" y="2500"/>
            <a:chExt cx="3544" cy="568"/>
          </a:xfrm>
        </p:grpSpPr>
        <p:sp>
          <p:nvSpPr>
            <p:cNvPr id="60426" name="AutoShape 10"/>
            <p:cNvSpPr>
              <a:spLocks noChangeArrowheads="1"/>
            </p:cNvSpPr>
            <p:nvPr/>
          </p:nvSpPr>
          <p:spPr bwMode="auto">
            <a:xfrm flipV="1">
              <a:off x="1108" y="2500"/>
              <a:ext cx="3544" cy="568"/>
            </a:xfrm>
            <a:custGeom>
              <a:avLst/>
              <a:gdLst>
                <a:gd name="G0" fmla="+- 2869 0 0"/>
                <a:gd name="G1" fmla="+- 21600 0 2869"/>
                <a:gd name="G2" fmla="*/ 2869 1 2"/>
                <a:gd name="G3" fmla="+- 21600 0 G2"/>
                <a:gd name="G4" fmla="+/ 2869 21600 2"/>
                <a:gd name="G5" fmla="+/ G1 0 2"/>
                <a:gd name="G6" fmla="*/ 21600 21600 2869"/>
                <a:gd name="G7" fmla="*/ G6 1 2"/>
                <a:gd name="G8" fmla="+- 21600 0 G7"/>
                <a:gd name="G9" fmla="*/ 21600 1 2"/>
                <a:gd name="G10" fmla="+- 2869 0 G9"/>
                <a:gd name="G11" fmla="?: G10 G8 0"/>
                <a:gd name="G12" fmla="?: G10 G7 21600"/>
                <a:gd name="T0" fmla="*/ 20165 w 21600"/>
                <a:gd name="T1" fmla="*/ 10800 h 21600"/>
                <a:gd name="T2" fmla="*/ 10800 w 21600"/>
                <a:gd name="T3" fmla="*/ 21600 h 21600"/>
                <a:gd name="T4" fmla="*/ 1435 w 21600"/>
                <a:gd name="T5" fmla="*/ 10800 h 21600"/>
                <a:gd name="T6" fmla="*/ 10800 w 21600"/>
                <a:gd name="T7" fmla="*/ 0 h 21600"/>
                <a:gd name="T8" fmla="*/ 3235 w 21600"/>
                <a:gd name="T9" fmla="*/ 3235 h 21600"/>
                <a:gd name="T10" fmla="*/ 18365 w 21600"/>
                <a:gd name="T11" fmla="*/ 1836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869" y="21600"/>
                  </a:lnTo>
                  <a:lnTo>
                    <a:pt x="1873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 rot="10800000" wrap="none" lIns="90488" tIns="44450" rIns="90488" bIns="44450" anchor="ctr"/>
            <a:lstStyle/>
            <a:p>
              <a:pPr algn="ctr" eaLnBrk="0" hangingPunct="0"/>
              <a:r>
                <a:rPr lang="ar-SA" sz="2000" b="1">
                  <a:solidFill>
                    <a:srgbClr val="FF0101"/>
                  </a:solidFill>
                  <a:cs typeface="Tahoma" pitchFamily="34" charset="0"/>
                </a:rPr>
                <a:t>الترويج للشركة و منتجاتها</a:t>
              </a:r>
              <a:endParaRPr lang="en-US" sz="2000" b="1">
                <a:solidFill>
                  <a:srgbClr val="640454"/>
                </a:solidFill>
                <a:latin typeface="Verdana" pitchFamily="34" charset="0"/>
                <a:cs typeface="Tahoma" pitchFamily="34" charset="0"/>
              </a:endParaRPr>
            </a:p>
          </p:txBody>
        </p:sp>
        <p:sp>
          <p:nvSpPr>
            <p:cNvPr id="60427" name="Oval 11"/>
            <p:cNvSpPr>
              <a:spLocks noChangeArrowheads="1"/>
            </p:cNvSpPr>
            <p:nvPr/>
          </p:nvSpPr>
          <p:spPr bwMode="auto">
            <a:xfrm>
              <a:off x="1392" y="2688"/>
              <a:ext cx="280" cy="232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2800" b="1">
                  <a:solidFill>
                    <a:schemeClr val="bg2"/>
                  </a:solidFill>
                  <a:cs typeface="Times New Roman" pitchFamily="18" charset="0"/>
                </a:rPr>
                <a:t>3</a:t>
              </a:r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2486025" y="3054350"/>
            <a:ext cx="4102100" cy="901700"/>
            <a:chOff x="1588" y="1924"/>
            <a:chExt cx="2584" cy="568"/>
          </a:xfrm>
        </p:grpSpPr>
        <p:sp>
          <p:nvSpPr>
            <p:cNvPr id="60429" name="AutoShape 13"/>
            <p:cNvSpPr>
              <a:spLocks noChangeArrowheads="1"/>
            </p:cNvSpPr>
            <p:nvPr/>
          </p:nvSpPr>
          <p:spPr bwMode="auto">
            <a:xfrm flipV="1">
              <a:off x="1588" y="1924"/>
              <a:ext cx="2584" cy="568"/>
            </a:xfrm>
            <a:custGeom>
              <a:avLst/>
              <a:gdLst>
                <a:gd name="G0" fmla="+- 3841 0 0"/>
                <a:gd name="G1" fmla="+- 21600 0 3841"/>
                <a:gd name="G2" fmla="*/ 3841 1 2"/>
                <a:gd name="G3" fmla="+- 21600 0 G2"/>
                <a:gd name="G4" fmla="+/ 3841 21600 2"/>
                <a:gd name="G5" fmla="+/ G1 0 2"/>
                <a:gd name="G6" fmla="*/ 21600 21600 3841"/>
                <a:gd name="G7" fmla="*/ G6 1 2"/>
                <a:gd name="G8" fmla="+- 21600 0 G7"/>
                <a:gd name="G9" fmla="*/ 21600 1 2"/>
                <a:gd name="G10" fmla="+- 3841 0 G9"/>
                <a:gd name="G11" fmla="?: G10 G8 0"/>
                <a:gd name="G12" fmla="?: G10 G7 21600"/>
                <a:gd name="T0" fmla="*/ 19679 w 21600"/>
                <a:gd name="T1" fmla="*/ 10800 h 21600"/>
                <a:gd name="T2" fmla="*/ 10800 w 21600"/>
                <a:gd name="T3" fmla="*/ 21600 h 21600"/>
                <a:gd name="T4" fmla="*/ 1921 w 21600"/>
                <a:gd name="T5" fmla="*/ 10800 h 21600"/>
                <a:gd name="T6" fmla="*/ 10800 w 21600"/>
                <a:gd name="T7" fmla="*/ 0 h 21600"/>
                <a:gd name="T8" fmla="*/ 3721 w 21600"/>
                <a:gd name="T9" fmla="*/ 3721 h 21600"/>
                <a:gd name="T10" fmla="*/ 17879 w 21600"/>
                <a:gd name="T11" fmla="*/ 1787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841" y="21600"/>
                  </a:lnTo>
                  <a:lnTo>
                    <a:pt x="17759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 rot="10800000" wrap="none" lIns="90488" tIns="44450" rIns="90488" bIns="44450" anchor="ctr"/>
            <a:lstStyle/>
            <a:p>
              <a:pPr algn="ctr" eaLnBrk="0" hangingPunct="0"/>
              <a:r>
                <a:rPr lang="ar-SA" sz="2000" b="1">
                  <a:solidFill>
                    <a:srgbClr val="FFFF00"/>
                  </a:solidFill>
                  <a:latin typeface="Tahoma" pitchFamily="34" charset="0"/>
                  <a:cs typeface="Tahoma" pitchFamily="34" charset="0"/>
                </a:rPr>
                <a:t>تقديم الاستشارة الفنية</a:t>
              </a:r>
              <a:endParaRPr lang="en-US" sz="2000" b="1">
                <a:solidFill>
                  <a:srgbClr val="FFFF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0430" name="Oval 14"/>
            <p:cNvSpPr>
              <a:spLocks noChangeArrowheads="1"/>
            </p:cNvSpPr>
            <p:nvPr/>
          </p:nvSpPr>
          <p:spPr bwMode="auto">
            <a:xfrm>
              <a:off x="1940" y="1987"/>
              <a:ext cx="280" cy="232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2800" b="1">
                  <a:solidFill>
                    <a:schemeClr val="bg2"/>
                  </a:solidFill>
                  <a:cs typeface="Times New Roman" pitchFamily="18" charset="0"/>
                </a:rPr>
                <a:t>2</a:t>
              </a:r>
            </a:p>
          </p:txBody>
        </p:sp>
      </p:grp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3282950" y="1301750"/>
            <a:ext cx="2578100" cy="1739900"/>
            <a:chOff x="2068" y="820"/>
            <a:chExt cx="1624" cy="1096"/>
          </a:xfrm>
        </p:grpSpPr>
        <p:sp>
          <p:nvSpPr>
            <p:cNvPr id="60432" name="AutoShape 16"/>
            <p:cNvSpPr>
              <a:spLocks noChangeArrowheads="1"/>
            </p:cNvSpPr>
            <p:nvPr/>
          </p:nvSpPr>
          <p:spPr bwMode="auto">
            <a:xfrm>
              <a:off x="2068" y="820"/>
              <a:ext cx="1624" cy="1096"/>
            </a:xfrm>
            <a:prstGeom prst="triangle">
              <a:avLst>
                <a:gd name="adj" fmla="val 49995"/>
              </a:avLst>
            </a:prstGeom>
            <a:solidFill>
              <a:srgbClr val="FCFEB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ar-SA" sz="2000" b="1">
                  <a:solidFill>
                    <a:srgbClr val="0000FF"/>
                  </a:solidFill>
                  <a:cs typeface="Tahoma" pitchFamily="34" charset="0"/>
                </a:rPr>
                <a:t>البيع الابداعي</a:t>
              </a:r>
            </a:p>
            <a:p>
              <a:pPr algn="ctr" eaLnBrk="0" hangingPunct="0"/>
              <a:r>
                <a:rPr lang="ar-SA" sz="2000" b="1">
                  <a:solidFill>
                    <a:srgbClr val="0000FF"/>
                  </a:solidFill>
                  <a:cs typeface="Tahoma" pitchFamily="34" charset="0"/>
                </a:rPr>
                <a:t>(صنع الطلب)</a:t>
              </a:r>
              <a:endParaRPr lang="en-US" sz="2400" b="1">
                <a:solidFill>
                  <a:srgbClr val="0000FF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0433" name="Oval 17"/>
            <p:cNvSpPr>
              <a:spLocks noChangeArrowheads="1"/>
            </p:cNvSpPr>
            <p:nvPr/>
          </p:nvSpPr>
          <p:spPr bwMode="auto">
            <a:xfrm>
              <a:off x="2736" y="960"/>
              <a:ext cx="280" cy="232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2800" b="1">
                  <a:solidFill>
                    <a:schemeClr val="bg2"/>
                  </a:solidFill>
                  <a:cs typeface="Times New Roman" pitchFamily="18" charset="0"/>
                </a:rPr>
                <a:t>1</a:t>
              </a: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313" y="568325"/>
            <a:ext cx="5511800" cy="828675"/>
          </a:xfrm>
          <a:noFill/>
        </p:spPr>
        <p:txBody>
          <a:bodyPr>
            <a:flatTx/>
          </a:bodyPr>
          <a:lstStyle/>
          <a:p>
            <a:pPr algn="ctr"/>
            <a:r>
              <a:rPr lang="ar-SA" b="1">
                <a:solidFill>
                  <a:schemeClr val="tx1"/>
                </a:solidFill>
                <a:cs typeface="Tahoma" pitchFamily="34" charset="0"/>
              </a:rPr>
              <a:t>واجبات رجل البيع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70175" y="2082800"/>
            <a:ext cx="5924550" cy="4022725"/>
          </a:xfrm>
          <a:noFill/>
          <a:ln/>
        </p:spPr>
        <p:txBody>
          <a:bodyPr/>
          <a:lstStyle/>
          <a:p>
            <a:pPr algn="r">
              <a:buFontTx/>
              <a:buNone/>
            </a:pPr>
            <a:r>
              <a:rPr lang="ar-SA" sz="2400">
                <a:solidFill>
                  <a:srgbClr val="A50021"/>
                </a:solidFill>
                <a:cs typeface="Tahoma" pitchFamily="34" charset="0"/>
              </a:rPr>
              <a:t> </a:t>
            </a:r>
            <a:r>
              <a:rPr lang="ar-SA" sz="2400" b="1">
                <a:solidFill>
                  <a:srgbClr val="A50021"/>
                </a:solidFill>
                <a:cs typeface="Tahoma" pitchFamily="34" charset="0"/>
              </a:rPr>
              <a:t>يجـمع المعلومات</a:t>
            </a:r>
          </a:p>
          <a:p>
            <a:pPr algn="r">
              <a:buFontTx/>
              <a:buNone/>
            </a:pPr>
            <a:r>
              <a:rPr lang="ar-SA" sz="2400" b="1">
                <a:solidFill>
                  <a:srgbClr val="A50021"/>
                </a:solidFill>
                <a:cs typeface="Tahoma" pitchFamily="34" charset="0"/>
              </a:rPr>
              <a:t>يقدم و يعرض السلع و الخدمات</a:t>
            </a:r>
          </a:p>
          <a:p>
            <a:pPr algn="r">
              <a:buFontTx/>
              <a:buNone/>
            </a:pPr>
            <a:r>
              <a:rPr lang="ar-SA" sz="2400" b="1">
                <a:solidFill>
                  <a:srgbClr val="A50021"/>
                </a:solidFill>
                <a:cs typeface="Tahoma" pitchFamily="34" charset="0"/>
              </a:rPr>
              <a:t>يعالج الاعتراضات</a:t>
            </a:r>
          </a:p>
          <a:p>
            <a:pPr algn="r">
              <a:buFontTx/>
              <a:buNone/>
            </a:pPr>
            <a:r>
              <a:rPr lang="ar-SA" sz="2400" b="1">
                <a:solidFill>
                  <a:srgbClr val="A50021"/>
                </a:solidFill>
                <a:cs typeface="Tahoma" pitchFamily="34" charset="0"/>
              </a:rPr>
              <a:t>يقـابل العملاء و يلتقي بهم</a:t>
            </a:r>
          </a:p>
          <a:p>
            <a:pPr algn="r">
              <a:buFontTx/>
              <a:buNone/>
            </a:pPr>
            <a:r>
              <a:rPr lang="ar-SA" sz="2400" b="1">
                <a:solidFill>
                  <a:srgbClr val="A50021"/>
                </a:solidFill>
                <a:cs typeface="Tahoma" pitchFamily="34" charset="0"/>
              </a:rPr>
              <a:t>يساعد تجار التجزئة في عرض سلعهم</a:t>
            </a:r>
          </a:p>
          <a:p>
            <a:pPr algn="r">
              <a:buFontTx/>
              <a:buNone/>
            </a:pPr>
            <a:r>
              <a:rPr lang="ar-SA" sz="2400" b="1">
                <a:solidFill>
                  <a:srgbClr val="A50021"/>
                </a:solidFill>
                <a:cs typeface="Tahoma" pitchFamily="34" charset="0"/>
              </a:rPr>
              <a:t>يربط بين الجودة و السعر</a:t>
            </a:r>
          </a:p>
          <a:p>
            <a:pPr algn="r">
              <a:buFontTx/>
              <a:buNone/>
            </a:pPr>
            <a:r>
              <a:rPr lang="ar-SA" sz="2400" b="1">
                <a:solidFill>
                  <a:srgbClr val="A50021"/>
                </a:solidFill>
                <a:cs typeface="Tahoma" pitchFamily="34" charset="0"/>
              </a:rPr>
              <a:t>التـحصيل</a:t>
            </a:r>
          </a:p>
          <a:p>
            <a:pPr algn="r">
              <a:buFontTx/>
              <a:buNone/>
            </a:pPr>
            <a:r>
              <a:rPr lang="ar-SA" sz="2400" b="1">
                <a:solidFill>
                  <a:srgbClr val="A50021"/>
                </a:solidFill>
                <a:cs typeface="Tahoma" pitchFamily="34" charset="0"/>
              </a:rPr>
              <a:t>بيع المنتج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363541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250"/>
            <a:ext cx="894397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>
                <a:solidFill>
                  <a:srgbClr val="CCFF33"/>
                </a:solidFill>
                <a:cs typeface="Tahoma" pitchFamily="34" charset="0"/>
              </a:rPr>
              <a:t>الحاجة الى تكامل للاتصالات التسويقية</a:t>
            </a:r>
            <a:r>
              <a:rPr lang="ar-SA" sz="3200" b="1">
                <a:cs typeface="Tahoma" pitchFamily="34" charset="0"/>
              </a:rPr>
              <a:t> </a:t>
            </a:r>
            <a:endParaRPr lang="en-US" sz="3200" b="1">
              <a:cs typeface="Tahoma" pitchFamily="34" charset="0"/>
            </a:endParaRPr>
          </a:p>
        </p:txBody>
      </p:sp>
      <p:sp>
        <p:nvSpPr>
          <p:cNvPr id="47107" name="AutoShape 3"/>
          <p:cNvSpPr>
            <a:spLocks noGrp="1" noChangeArrowheads="1"/>
          </p:cNvSpPr>
          <p:nvPr>
            <p:ph type="body" idx="1"/>
          </p:nvPr>
        </p:nvSpPr>
        <p:spPr>
          <a:xfrm>
            <a:off x="611188" y="1557338"/>
            <a:ext cx="7924800" cy="4443430"/>
          </a:xfrm>
          <a:prstGeom prst="bevel">
            <a:avLst>
              <a:gd name="adj" fmla="val 12500"/>
            </a:avLst>
          </a:prstGeom>
          <a:solidFill>
            <a:srgbClr val="FFFF00"/>
          </a:solidFill>
          <a:ln/>
        </p:spPr>
        <p:txBody>
          <a:bodyPr>
            <a:noAutofit/>
          </a:bodyPr>
          <a:lstStyle/>
          <a:p>
            <a:pPr algn="ctr">
              <a:buClr>
                <a:schemeClr val="tx2"/>
              </a:buClr>
              <a:buFontTx/>
              <a:buNone/>
            </a:pPr>
            <a:r>
              <a:rPr lang="ar-SA" sz="3200" dirty="0">
                <a:solidFill>
                  <a:srgbClr val="000099"/>
                </a:solidFill>
                <a:cs typeface="Tahoma" pitchFamily="34" charset="0"/>
              </a:rPr>
              <a:t>من خلال المفهوم المتكامل للاتصالات التسويقية تحاول الشركات </a:t>
            </a:r>
            <a:r>
              <a:rPr lang="ar-SA" sz="3200" dirty="0" smtClean="0">
                <a:solidFill>
                  <a:srgbClr val="000099"/>
                </a:solidFill>
                <a:cs typeface="Tahoma" pitchFamily="34" charset="0"/>
              </a:rPr>
              <a:t>أن </a:t>
            </a:r>
            <a:r>
              <a:rPr lang="ar-SA" sz="3200" dirty="0">
                <a:solidFill>
                  <a:srgbClr val="000099"/>
                </a:solidFill>
                <a:cs typeface="Tahoma" pitchFamily="34" charset="0"/>
              </a:rPr>
              <a:t>تكامل </a:t>
            </a:r>
            <a:r>
              <a:rPr lang="ar-SA" sz="3200" dirty="0" err="1">
                <a:solidFill>
                  <a:srgbClr val="000099"/>
                </a:solidFill>
                <a:cs typeface="Tahoma" pitchFamily="34" charset="0"/>
              </a:rPr>
              <a:t>و</a:t>
            </a:r>
            <a:r>
              <a:rPr lang="ar-SA" sz="3200" dirty="0">
                <a:solidFill>
                  <a:srgbClr val="000099"/>
                </a:solidFill>
                <a:cs typeface="Tahoma" pitchFamily="34" charset="0"/>
              </a:rPr>
              <a:t> تعاون قنوات الاتصال التسويقي لديها حتى تستطيع </a:t>
            </a:r>
            <a:r>
              <a:rPr lang="ar-SA" sz="3200" dirty="0" smtClean="0">
                <a:solidFill>
                  <a:srgbClr val="000099"/>
                </a:solidFill>
                <a:cs typeface="Tahoma" pitchFamily="34" charset="0"/>
              </a:rPr>
              <a:t>أن </a:t>
            </a:r>
            <a:r>
              <a:rPr lang="ar-SA" sz="3200" dirty="0">
                <a:solidFill>
                  <a:srgbClr val="000099"/>
                </a:solidFill>
                <a:cs typeface="Tahoma" pitchFamily="34" charset="0"/>
              </a:rPr>
              <a:t>توصل رسالة واضحة </a:t>
            </a:r>
            <a:r>
              <a:rPr lang="ar-SA" sz="3200" dirty="0" err="1">
                <a:solidFill>
                  <a:srgbClr val="000099"/>
                </a:solidFill>
                <a:cs typeface="Tahoma" pitchFamily="34" charset="0"/>
              </a:rPr>
              <a:t>و</a:t>
            </a:r>
            <a:r>
              <a:rPr lang="ar-SA" sz="3200" dirty="0">
                <a:solidFill>
                  <a:srgbClr val="000099"/>
                </a:solidFill>
                <a:cs typeface="Tahoma" pitchFamily="34" charset="0"/>
              </a:rPr>
              <a:t> بشكل مستمر عنها </a:t>
            </a:r>
            <a:r>
              <a:rPr lang="ar-SA" sz="3200" dirty="0" err="1">
                <a:solidFill>
                  <a:srgbClr val="000099"/>
                </a:solidFill>
                <a:cs typeface="Tahoma" pitchFamily="34" charset="0"/>
              </a:rPr>
              <a:t>و</a:t>
            </a:r>
            <a:r>
              <a:rPr lang="ar-SA" sz="3200" dirty="0">
                <a:solidFill>
                  <a:srgbClr val="000099"/>
                </a:solidFill>
                <a:cs typeface="Tahoma" pitchFamily="34" charset="0"/>
              </a:rPr>
              <a:t> عن منتجاتها </a:t>
            </a:r>
            <a:r>
              <a:rPr lang="ar-SA" sz="3200" dirty="0" err="1">
                <a:solidFill>
                  <a:srgbClr val="000099"/>
                </a:solidFill>
                <a:cs typeface="Tahoma" pitchFamily="34" charset="0"/>
              </a:rPr>
              <a:t>و</a:t>
            </a:r>
            <a:r>
              <a:rPr lang="ar-SA" sz="3200" dirty="0">
                <a:solidFill>
                  <a:srgbClr val="000099"/>
                </a:solidFill>
                <a:cs typeface="Tahoma" pitchFamily="34" charset="0"/>
              </a:rPr>
              <a:t> خدماتها</a:t>
            </a:r>
            <a:r>
              <a:rPr lang="ar-SA" sz="3200" dirty="0">
                <a:solidFill>
                  <a:srgbClr val="FFFFFF"/>
                </a:solidFill>
                <a:cs typeface="Tahoma" pitchFamily="34" charset="0"/>
              </a:rPr>
              <a:t> </a:t>
            </a:r>
            <a:endParaRPr lang="en-US" sz="3200" dirty="0">
              <a:solidFill>
                <a:srgbClr val="FFFFFF"/>
              </a:solidFill>
              <a:cs typeface="Tahoma" pitchFamily="34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  <p:custDataLst>
      <p:tags r:id="rId1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710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 autoUpdateAnimBg="0"/>
      <p:bldP spid="47107" grpId="1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059113" y="2924175"/>
            <a:ext cx="3200400" cy="1633538"/>
            <a:chOff x="192" y="3003"/>
            <a:chExt cx="2016" cy="1029"/>
          </a:xfrm>
        </p:grpSpPr>
        <p:sp>
          <p:nvSpPr>
            <p:cNvPr id="65539" name="Rectangle 3"/>
            <p:cNvSpPr>
              <a:spLocks noChangeArrowheads="1"/>
            </p:cNvSpPr>
            <p:nvPr/>
          </p:nvSpPr>
          <p:spPr bwMode="auto">
            <a:xfrm rot="5400000">
              <a:off x="685" y="2510"/>
              <a:ext cx="1029" cy="2016"/>
            </a:xfrm>
            <a:prstGeom prst="rect">
              <a:avLst/>
            </a:prstGeom>
            <a:gradFill rotWithShape="0">
              <a:gsLst>
                <a:gs pos="0">
                  <a:schemeClr val="hlink">
                    <a:gamma/>
                    <a:tint val="40000"/>
                    <a:invGamma/>
                  </a:schemeClr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 w="12700"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rot="10800000" vert="eaVert" wrap="none" lIns="80963" tIns="41275" rIns="80963" bIns="41275" anchor="ctr">
              <a:flatTx/>
            </a:bodyPr>
            <a:lstStyle/>
            <a:p>
              <a:pPr algn="ctr" defTabSz="804863" eaLnBrk="0" hangingPunct="0"/>
              <a:r>
                <a:rPr lang="en-US" sz="2400" b="1">
                  <a:solidFill>
                    <a:srgbClr val="000000"/>
                  </a:solidFill>
                </a:rPr>
                <a:t>    </a:t>
              </a:r>
              <a:endParaRPr lang="en-US" sz="2000" b="1">
                <a:solidFill>
                  <a:srgbClr val="000000"/>
                </a:solidFill>
              </a:endParaRPr>
            </a:p>
          </p:txBody>
        </p:sp>
        <p:sp>
          <p:nvSpPr>
            <p:cNvPr id="65540" name="WordArt 4"/>
            <p:cNvSpPr>
              <a:spLocks noChangeArrowheads="1" noChangeShapeType="1" noTextEdit="1"/>
            </p:cNvSpPr>
            <p:nvPr/>
          </p:nvSpPr>
          <p:spPr bwMode="auto">
            <a:xfrm>
              <a:off x="384" y="3264"/>
              <a:ext cx="1614" cy="57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BottomRight">
                  <a:rot lat="0" lon="21239999" rev="0"/>
                </a:camera>
                <a:lightRig rig="legacyHarsh3" dir="l"/>
              </a:scene3d>
              <a:sp3d extrusionH="430200" prstMaterial="legacyMatte">
                <a:extrusionClr>
                  <a:srgbClr val="C0C0C0"/>
                </a:extrusionClr>
              </a:sp3d>
            </a:bodyPr>
            <a:lstStyle/>
            <a:p>
              <a:pPr algn="ctr" rtl="1"/>
              <a:r>
                <a:rPr lang="ar-SA" sz="2400" kern="10">
                  <a:ln w="9525">
                    <a:miter lim="800000"/>
                    <a:headEnd/>
                    <a:tailEnd/>
                  </a:ln>
                  <a:gradFill rotWithShape="0">
                    <a:gsLst>
                      <a:gs pos="0">
                        <a:srgbClr val="DCEBF5"/>
                      </a:gs>
                      <a:gs pos="8000">
                        <a:srgbClr val="83A7C3"/>
                      </a:gs>
                      <a:gs pos="13000">
                        <a:srgbClr val="768FB9"/>
                      </a:gs>
                      <a:gs pos="21001">
                        <a:srgbClr val="83A7C3"/>
                      </a:gs>
                      <a:gs pos="52000">
                        <a:srgbClr val="FFFFFF"/>
                      </a:gs>
                      <a:gs pos="56000">
                        <a:srgbClr val="9C6563"/>
                      </a:gs>
                      <a:gs pos="58000">
                        <a:srgbClr val="80302D"/>
                      </a:gs>
                      <a:gs pos="71001">
                        <a:srgbClr val="C0524E"/>
                      </a:gs>
                      <a:gs pos="94000">
                        <a:srgbClr val="EBDAD4"/>
                      </a:gs>
                      <a:gs pos="100000">
                        <a:srgbClr val="55261C"/>
                      </a:gs>
                    </a:gsLst>
                    <a:lin ang="5400000" scaled="1"/>
                  </a:gradFill>
                  <a:latin typeface="Arial Black"/>
                </a:rPr>
                <a:t>الثقة في النفس</a:t>
              </a:r>
            </a:p>
          </p:txBody>
        </p:sp>
      </p:grpSp>
      <p:sp>
        <p:nvSpPr>
          <p:cNvPr id="65541" name="Rectangle 5"/>
          <p:cNvSpPr>
            <a:spLocks noGrp="1" noChangeArrowheads="1"/>
          </p:cNvSpPr>
          <p:nvPr>
            <p:ph type="title"/>
          </p:nvPr>
        </p:nvSpPr>
        <p:spPr>
          <a:xfrm>
            <a:off x="1258888" y="333375"/>
            <a:ext cx="6399212" cy="719138"/>
          </a:xfrm>
        </p:spPr>
        <p:txBody>
          <a:bodyPr>
            <a:normAutofit fontScale="90000"/>
          </a:bodyPr>
          <a:lstStyle/>
          <a:p>
            <a:pPr algn="ctr"/>
            <a:r>
              <a:rPr lang="ar-SA" sz="6600">
                <a:cs typeface="Tahoma" pitchFamily="34" charset="0"/>
              </a:rPr>
              <a:t>سمات البائع</a:t>
            </a:r>
            <a:endParaRPr lang="en-US" sz="6600">
              <a:cs typeface="Tahoma" pitchFamily="34" charset="0"/>
            </a:endParaRPr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5334000" y="4767263"/>
            <a:ext cx="3370263" cy="1633537"/>
            <a:chOff x="3360" y="3003"/>
            <a:chExt cx="2123" cy="1029"/>
          </a:xfrm>
        </p:grpSpPr>
        <p:sp>
          <p:nvSpPr>
            <p:cNvPr id="65543" name="Rectangle 7"/>
            <p:cNvSpPr>
              <a:spLocks noChangeArrowheads="1"/>
            </p:cNvSpPr>
            <p:nvPr/>
          </p:nvSpPr>
          <p:spPr bwMode="auto">
            <a:xfrm rot="5400000">
              <a:off x="3907" y="2456"/>
              <a:ext cx="1029" cy="2123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40000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12700"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rot="10800000" vert="eaVert" wrap="none" lIns="80963" tIns="41275" rIns="80963" bIns="41275" anchor="ctr">
              <a:flatTx/>
            </a:bodyPr>
            <a:lstStyle/>
            <a:p>
              <a:pPr algn="ctr" defTabSz="804863" eaLnBrk="0" hangingPunct="0"/>
              <a:endParaRPr lang="ar-SA" sz="2000" b="1">
                <a:solidFill>
                  <a:srgbClr val="000000"/>
                </a:solidFill>
              </a:endParaRPr>
            </a:p>
          </p:txBody>
        </p:sp>
        <p:sp>
          <p:nvSpPr>
            <p:cNvPr id="65544" name="WordArt 8"/>
            <p:cNvSpPr>
              <a:spLocks noChangeArrowheads="1" noChangeShapeType="1" noTextEdit="1"/>
            </p:cNvSpPr>
            <p:nvPr/>
          </p:nvSpPr>
          <p:spPr bwMode="auto">
            <a:xfrm>
              <a:off x="3456" y="3360"/>
              <a:ext cx="1968" cy="41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1"/>
              <a:r>
                <a:rPr lang="ar-SA" sz="2400" kern="10">
                  <a:ln w="12700">
                    <a:solidFill>
                      <a:srgbClr val="EAEAEA"/>
                    </a:solidFill>
                    <a:miter lim="800000"/>
                    <a:headEnd/>
                    <a:tailEnd/>
                  </a:ln>
                  <a:gradFill rotWithShape="0">
                    <a:gsLst>
                      <a:gs pos="0">
                        <a:srgbClr val="A603AB"/>
                      </a:gs>
                      <a:gs pos="12000">
                        <a:srgbClr val="E81766"/>
                      </a:gs>
                      <a:gs pos="27000">
                        <a:srgbClr val="EE3F17"/>
                      </a:gs>
                      <a:gs pos="48000">
                        <a:srgbClr val="FFFF00"/>
                      </a:gs>
                      <a:gs pos="64999">
                        <a:srgbClr val="1A8D48"/>
                      </a:gs>
                      <a:gs pos="78999">
                        <a:srgbClr val="0819FB"/>
                      </a:gs>
                      <a:gs pos="100000">
                        <a:srgbClr val="A603AB"/>
                      </a:gs>
                    </a:gsLst>
                    <a:lin ang="0" scaled="1"/>
                  </a:gradFill>
                  <a:effectLst>
                    <a:outerShdw dist="35921" dir="2700000" sy="50000" kx="2115830" algn="bl" rotWithShape="0">
                      <a:srgbClr val="C0C0C0"/>
                    </a:outerShdw>
                  </a:effectLst>
                  <a:latin typeface="Arial Black"/>
                </a:rPr>
                <a:t>الابتكارية</a:t>
              </a: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6300788" y="1916113"/>
            <a:ext cx="2538412" cy="1633537"/>
            <a:chOff x="3408" y="1296"/>
            <a:chExt cx="2075" cy="1029"/>
          </a:xfrm>
        </p:grpSpPr>
        <p:sp>
          <p:nvSpPr>
            <p:cNvPr id="65546" name="Rectangle 10"/>
            <p:cNvSpPr>
              <a:spLocks noChangeArrowheads="1"/>
            </p:cNvSpPr>
            <p:nvPr/>
          </p:nvSpPr>
          <p:spPr bwMode="auto">
            <a:xfrm rot="5400000">
              <a:off x="3931" y="773"/>
              <a:ext cx="1029" cy="2075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tint val="40000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12700"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rot="10800000" vert="eaVert" wrap="none" lIns="80963" tIns="41275" rIns="80963" bIns="41275" anchor="ctr">
              <a:flatTx/>
            </a:bodyPr>
            <a:lstStyle/>
            <a:p>
              <a:pPr algn="ctr" defTabSz="804863" eaLnBrk="0" hangingPunct="0"/>
              <a:endParaRPr lang="ar-SA" sz="2000" b="1">
                <a:solidFill>
                  <a:srgbClr val="000000"/>
                </a:solidFill>
              </a:endParaRPr>
            </a:p>
          </p:txBody>
        </p:sp>
        <p:sp>
          <p:nvSpPr>
            <p:cNvPr id="65547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3504" y="1392"/>
              <a:ext cx="1920" cy="768"/>
            </a:xfrm>
            <a:prstGeom prst="rect">
              <a:avLst/>
            </a:prstGeom>
          </p:spPr>
          <p:txBody>
            <a:bodyPr wrap="none" fromWordArt="1">
              <a:prstTxWarp prst="textCascadeUp">
                <a:avLst>
                  <a:gd name="adj" fmla="val 44444"/>
                </a:avLst>
              </a:prstTxWarp>
              <a:scene3d>
                <a:camera prst="legacyPerspectiveFront">
                  <a:rot lat="20519999" lon="1080000" rev="0"/>
                </a:camera>
                <a:lightRig rig="legacyHarsh2" dir="b"/>
              </a:scene3d>
              <a:sp3d extrusionH="430200" prstMaterial="legacyMatte">
                <a:extrusionClr>
                  <a:srgbClr val="FF6600"/>
                </a:extrusionClr>
              </a:sp3d>
            </a:bodyPr>
            <a:lstStyle/>
            <a:p>
              <a:pPr algn="ctr" rtl="1"/>
              <a:r>
                <a:rPr lang="ar-SA" sz="2400" kern="10">
                  <a:ln w="9525">
                    <a:miter lim="800000"/>
                    <a:headEnd/>
                    <a:tailEnd/>
                  </a:ln>
                  <a:gradFill rotWithShape="0">
                    <a:gsLst>
                      <a:gs pos="0">
                        <a:srgbClr val="FFE701"/>
                      </a:gs>
                      <a:gs pos="100000">
                        <a:srgbClr val="FE3E02"/>
                      </a:gs>
                    </a:gsLst>
                    <a:lin ang="5400000" scaled="1"/>
                  </a:gradFill>
                  <a:latin typeface="Impact"/>
                </a:rPr>
                <a:t>المثابره</a:t>
              </a:r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611188" y="2565400"/>
            <a:ext cx="2538412" cy="1633538"/>
            <a:chOff x="192" y="1296"/>
            <a:chExt cx="2016" cy="1029"/>
          </a:xfrm>
        </p:grpSpPr>
        <p:sp>
          <p:nvSpPr>
            <p:cNvPr id="65549" name="Rectangle 13"/>
            <p:cNvSpPr>
              <a:spLocks noChangeArrowheads="1"/>
            </p:cNvSpPr>
            <p:nvPr/>
          </p:nvSpPr>
          <p:spPr bwMode="auto">
            <a:xfrm rot="5400000">
              <a:off x="685" y="803"/>
              <a:ext cx="1029" cy="2016"/>
            </a:xfrm>
            <a:prstGeom prst="rect">
              <a:avLst/>
            </a:prstGeom>
            <a:gradFill rotWithShape="0">
              <a:gsLst>
                <a:gs pos="0">
                  <a:schemeClr val="tx1">
                    <a:gamma/>
                    <a:tint val="40000"/>
                    <a:invGamma/>
                  </a:schemeClr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12700"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tx1"/>
              </a:extrusionClr>
            </a:sp3d>
          </p:spPr>
          <p:txBody>
            <a:bodyPr rot="10800000" vert="eaVert" wrap="none" lIns="80963" tIns="41275" rIns="80963" bIns="41275" anchor="ctr">
              <a:flatTx/>
            </a:bodyPr>
            <a:lstStyle/>
            <a:p>
              <a:pPr algn="ctr" defTabSz="804863" eaLnBrk="0" hangingPunct="0"/>
              <a:r>
                <a:rPr lang="en-US" sz="2400" b="1">
                  <a:solidFill>
                    <a:srgbClr val="000000"/>
                  </a:solidFill>
                </a:rPr>
                <a:t>     </a:t>
              </a:r>
              <a:endParaRPr lang="en-US" sz="2000" b="1">
                <a:solidFill>
                  <a:srgbClr val="000000"/>
                </a:solidFill>
              </a:endParaRPr>
            </a:p>
          </p:txBody>
        </p:sp>
        <p:sp>
          <p:nvSpPr>
            <p:cNvPr id="65550" name="WordArt 14" descr="Narrow vertical"/>
            <p:cNvSpPr>
              <a:spLocks noChangeArrowheads="1" noChangeShapeType="1" noTextEdit="1"/>
            </p:cNvSpPr>
            <p:nvPr/>
          </p:nvSpPr>
          <p:spPr bwMode="auto">
            <a:xfrm>
              <a:off x="432" y="1392"/>
              <a:ext cx="1638" cy="672"/>
            </a:xfrm>
            <a:prstGeom prst="rect">
              <a:avLst/>
            </a:prstGeom>
          </p:spPr>
          <p:txBody>
            <a:bodyPr wrap="none" fromWordArt="1">
              <a:prstTxWarp prst="textCurveUp">
                <a:avLst>
                  <a:gd name="adj" fmla="val 40356"/>
                </a:avLst>
              </a:prstTxWarp>
            </a:bodyPr>
            <a:lstStyle/>
            <a:p>
              <a:pPr algn="ctr" rtl="1"/>
              <a:r>
                <a:rPr lang="ar-SA" sz="2400" kern="10"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pattFill prst="dashHorz">
                    <a:fgClr>
                      <a:srgbClr val="808080"/>
                    </a:fgClr>
                    <a:bgClr>
                      <a:srgbClr val="FFFF00"/>
                    </a:bgClr>
                  </a:pattFill>
                  <a:effectLst>
                    <a:outerShdw dist="45791" dir="2021404" algn="ctr" rotWithShape="0">
                      <a:srgbClr val="808080"/>
                    </a:outerShdw>
                  </a:effectLst>
                  <a:latin typeface="Arial Black"/>
                </a:rPr>
                <a:t>الحماس</a:t>
              </a:r>
            </a:p>
          </p:txBody>
        </p:sp>
      </p:grp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1547813" y="4868863"/>
            <a:ext cx="3657600" cy="1633537"/>
            <a:chOff x="1584" y="2192"/>
            <a:chExt cx="2304" cy="1029"/>
          </a:xfrm>
        </p:grpSpPr>
        <p:sp>
          <p:nvSpPr>
            <p:cNvPr id="65552" name="Rectangle 16"/>
            <p:cNvSpPr>
              <a:spLocks noChangeArrowheads="1"/>
            </p:cNvSpPr>
            <p:nvPr/>
          </p:nvSpPr>
          <p:spPr bwMode="auto">
            <a:xfrm rot="5400000">
              <a:off x="2221" y="1555"/>
              <a:ext cx="1029" cy="2304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0"/>
                    <a:invGamma/>
                  </a:schemeClr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12700"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</p:spPr>
          <p:txBody>
            <a:bodyPr rot="10800000" vert="eaVert" wrap="none" lIns="80963" tIns="41275" rIns="80963" bIns="41275" anchor="ctr">
              <a:flatTx/>
            </a:bodyPr>
            <a:lstStyle/>
            <a:p>
              <a:pPr algn="ctr" defTabSz="804863" eaLnBrk="0" hangingPunct="0"/>
              <a:endParaRPr lang="ar-SA" sz="240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65553" name="WordArt 17"/>
            <p:cNvSpPr>
              <a:spLocks noChangeArrowheads="1" noChangeShapeType="1" noTextEdit="1"/>
            </p:cNvSpPr>
            <p:nvPr/>
          </p:nvSpPr>
          <p:spPr bwMode="auto">
            <a:xfrm>
              <a:off x="1680" y="2496"/>
              <a:ext cx="2064" cy="41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1"/>
              <a:r>
                <a:rPr lang="ar-SA" sz="2800" kern="10">
                  <a:ln w="19050">
                    <a:solidFill>
                      <a:srgbClr val="99CCFF"/>
                    </a:solidFill>
                    <a:miter lim="800000"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حسن المظهر</a:t>
              </a:r>
            </a:p>
          </p:txBody>
        </p:sp>
      </p:grp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3563938" y="1412875"/>
            <a:ext cx="2952750" cy="1633538"/>
            <a:chOff x="1584" y="2192"/>
            <a:chExt cx="2304" cy="1029"/>
          </a:xfrm>
        </p:grpSpPr>
        <p:sp>
          <p:nvSpPr>
            <p:cNvPr id="65556" name="Rectangle 20"/>
            <p:cNvSpPr>
              <a:spLocks noChangeArrowheads="1"/>
            </p:cNvSpPr>
            <p:nvPr/>
          </p:nvSpPr>
          <p:spPr bwMode="auto">
            <a:xfrm rot="5400000">
              <a:off x="2221" y="1555"/>
              <a:ext cx="1029" cy="2304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0"/>
                    <a:invGamma/>
                  </a:schemeClr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12700"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</p:spPr>
          <p:txBody>
            <a:bodyPr rot="10800000" vert="eaVert" wrap="none" lIns="80963" tIns="41275" rIns="80963" bIns="41275" anchor="ctr">
              <a:flatTx/>
            </a:bodyPr>
            <a:lstStyle/>
            <a:p>
              <a:pPr algn="ctr" defTabSz="804863" eaLnBrk="0" hangingPunct="0"/>
              <a:endParaRPr lang="ar-SA" sz="240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65557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1680" y="2496"/>
              <a:ext cx="2064" cy="41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1"/>
              <a:r>
                <a:rPr lang="ar-SA" sz="2800" kern="10">
                  <a:ln w="19050">
                    <a:solidFill>
                      <a:srgbClr val="99CCFF"/>
                    </a:solidFill>
                    <a:miter lim="800000"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الالتزام بالعمل</a:t>
              </a:r>
            </a:p>
          </p:txBody>
        </p:sp>
      </p:grpSp>
      <p:grpSp>
        <p:nvGrpSpPr>
          <p:cNvPr id="8" name="Group 22"/>
          <p:cNvGrpSpPr>
            <a:grpSpLocks/>
          </p:cNvGrpSpPr>
          <p:nvPr/>
        </p:nvGrpSpPr>
        <p:grpSpPr bwMode="auto">
          <a:xfrm>
            <a:off x="0" y="4292600"/>
            <a:ext cx="2538413" cy="1368425"/>
            <a:chOff x="3408" y="1296"/>
            <a:chExt cx="2075" cy="1029"/>
          </a:xfrm>
        </p:grpSpPr>
        <p:sp>
          <p:nvSpPr>
            <p:cNvPr id="65559" name="Rectangle 23"/>
            <p:cNvSpPr>
              <a:spLocks noChangeArrowheads="1"/>
            </p:cNvSpPr>
            <p:nvPr/>
          </p:nvSpPr>
          <p:spPr bwMode="auto">
            <a:xfrm rot="5400000">
              <a:off x="3931" y="773"/>
              <a:ext cx="1029" cy="2075"/>
            </a:xfrm>
            <a:prstGeom prst="rect">
              <a:avLst/>
            </a:prstGeom>
            <a:ln w="12700"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style>
            <a:lnRef idx="0">
              <a:scrgbClr r="0" g="0" b="0"/>
            </a:lnRef>
            <a:fillRef idx="1002">
              <a:schemeClr val="lt1"/>
            </a:fillRef>
            <a:effectRef idx="0">
              <a:scrgbClr r="0" g="0" b="0"/>
            </a:effectRef>
            <a:fontRef idx="major"/>
          </p:style>
          <p:txBody>
            <a:bodyPr rot="10800000" vert="eaVert" wrap="none" lIns="80963" tIns="41275" rIns="80963" bIns="41275" anchor="ctr">
              <a:flatTx/>
            </a:bodyPr>
            <a:lstStyle/>
            <a:p>
              <a:pPr algn="ctr" defTabSz="804863" eaLnBrk="0" hangingPunct="0"/>
              <a:endParaRPr lang="ar-SA" sz="2000" b="1">
                <a:solidFill>
                  <a:srgbClr val="000000"/>
                </a:solidFill>
              </a:endParaRPr>
            </a:p>
          </p:txBody>
        </p:sp>
        <p:sp>
          <p:nvSpPr>
            <p:cNvPr id="65560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3504" y="1392"/>
              <a:ext cx="1920" cy="768"/>
            </a:xfrm>
            <a:prstGeom prst="rect">
              <a:avLst/>
            </a:prstGeom>
          </p:spPr>
          <p:txBody>
            <a:bodyPr wrap="none" fromWordArt="1">
              <a:prstTxWarp prst="textCascadeUp">
                <a:avLst>
                  <a:gd name="adj" fmla="val 44444"/>
                </a:avLst>
              </a:prstTxWarp>
              <a:scene3d>
                <a:camera prst="legacyPerspectiveFront">
                  <a:rot lat="20519999" lon="1080000" rev="0"/>
                </a:camera>
                <a:lightRig rig="legacyHarsh2" dir="b"/>
              </a:scene3d>
              <a:sp3d extrusionH="430200" prstMaterial="legacyMatte">
                <a:extrusionClr>
                  <a:srgbClr val="FF6600"/>
                </a:extrusionClr>
              </a:sp3d>
            </a:bodyPr>
            <a:lstStyle/>
            <a:p>
              <a:pPr algn="ctr" rtl="1"/>
              <a:r>
                <a:rPr lang="ar-SA" sz="2400" kern="10" dirty="0">
                  <a:ln w="9525">
                    <a:miter lim="800000"/>
                    <a:headEnd/>
                    <a:tailEnd/>
                  </a:ln>
                  <a:gradFill rotWithShape="0">
                    <a:gsLst>
                      <a:gs pos="0">
                        <a:srgbClr val="FFE701"/>
                      </a:gs>
                      <a:gs pos="100000">
                        <a:srgbClr val="FE3E02"/>
                      </a:gs>
                    </a:gsLst>
                    <a:lin ang="5400000" scaled="1"/>
                  </a:gradFill>
                  <a:latin typeface="Impact"/>
                </a:rPr>
                <a:t>التواضع</a:t>
              </a:r>
            </a:p>
          </p:txBody>
        </p:sp>
      </p:grpSp>
      <p:grpSp>
        <p:nvGrpSpPr>
          <p:cNvPr id="9" name="Group 25"/>
          <p:cNvGrpSpPr>
            <a:grpSpLocks/>
          </p:cNvGrpSpPr>
          <p:nvPr/>
        </p:nvGrpSpPr>
        <p:grpSpPr bwMode="auto">
          <a:xfrm>
            <a:off x="0" y="1341438"/>
            <a:ext cx="2843213" cy="1633537"/>
            <a:chOff x="3360" y="3003"/>
            <a:chExt cx="2123" cy="1029"/>
          </a:xfrm>
        </p:grpSpPr>
        <p:sp>
          <p:nvSpPr>
            <p:cNvPr id="65562" name="Rectangle 26"/>
            <p:cNvSpPr>
              <a:spLocks noChangeArrowheads="1"/>
            </p:cNvSpPr>
            <p:nvPr/>
          </p:nvSpPr>
          <p:spPr bwMode="auto">
            <a:xfrm rot="5400000">
              <a:off x="3907" y="2456"/>
              <a:ext cx="1029" cy="212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10800000" vert="eaVert" wrap="none" lIns="80963" tIns="41275" rIns="80963" bIns="41275" anchor="ctr">
              <a:flatTx/>
            </a:bodyPr>
            <a:lstStyle/>
            <a:p>
              <a:pPr algn="ctr" defTabSz="804863" eaLnBrk="0" hangingPunct="0"/>
              <a:endParaRPr lang="ar-SA" sz="2000" b="1">
                <a:solidFill>
                  <a:srgbClr val="000000"/>
                </a:solidFill>
              </a:endParaRPr>
            </a:p>
          </p:txBody>
        </p:sp>
        <p:sp>
          <p:nvSpPr>
            <p:cNvPr id="65563" name="WordArt 27"/>
            <p:cNvSpPr>
              <a:spLocks noChangeArrowheads="1" noChangeShapeType="1" noTextEdit="1"/>
            </p:cNvSpPr>
            <p:nvPr/>
          </p:nvSpPr>
          <p:spPr bwMode="auto">
            <a:xfrm>
              <a:off x="3456" y="3360"/>
              <a:ext cx="1968" cy="41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1"/>
              <a:r>
                <a:rPr lang="ar-SA" sz="2400" kern="10" dirty="0">
                  <a:ln w="12700">
                    <a:solidFill>
                      <a:srgbClr val="EAEAEA"/>
                    </a:solidFill>
                    <a:miter lim="800000"/>
                    <a:headEnd/>
                    <a:tailEnd/>
                  </a:ln>
                  <a:solidFill>
                    <a:srgbClr val="FFFF00"/>
                  </a:solidFill>
                  <a:effectLst>
                    <a:outerShdw dist="35921" dir="2700000" sy="50000" kx="2115830" algn="bl" rotWithShape="0">
                      <a:srgbClr val="C0C0C0"/>
                    </a:outerShdw>
                  </a:effectLst>
                  <a:latin typeface="Arial Black"/>
                </a:rPr>
                <a:t>اللباقة</a:t>
              </a:r>
            </a:p>
          </p:txBody>
        </p:sp>
      </p:grpSp>
      <p:grpSp>
        <p:nvGrpSpPr>
          <p:cNvPr id="10" name="Group 28"/>
          <p:cNvGrpSpPr>
            <a:grpSpLocks/>
          </p:cNvGrpSpPr>
          <p:nvPr/>
        </p:nvGrpSpPr>
        <p:grpSpPr bwMode="auto">
          <a:xfrm>
            <a:off x="6372225" y="3357563"/>
            <a:ext cx="2538413" cy="1633537"/>
            <a:chOff x="192" y="1296"/>
            <a:chExt cx="2016" cy="1029"/>
          </a:xfrm>
        </p:grpSpPr>
        <p:sp>
          <p:nvSpPr>
            <p:cNvPr id="65565" name="Rectangle 29"/>
            <p:cNvSpPr>
              <a:spLocks noChangeArrowheads="1"/>
            </p:cNvSpPr>
            <p:nvPr/>
          </p:nvSpPr>
          <p:spPr bwMode="auto">
            <a:xfrm rot="5400000">
              <a:off x="685" y="803"/>
              <a:ext cx="1029" cy="2016"/>
            </a:xfrm>
            <a:prstGeom prst="rect">
              <a:avLst/>
            </a:prstGeom>
            <a:gradFill rotWithShape="0">
              <a:gsLst>
                <a:gs pos="0">
                  <a:schemeClr val="tx1">
                    <a:gamma/>
                    <a:tint val="40000"/>
                    <a:invGamma/>
                  </a:schemeClr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12700"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tx1"/>
              </a:extrusionClr>
            </a:sp3d>
          </p:spPr>
          <p:txBody>
            <a:bodyPr rot="10800000" vert="eaVert" wrap="none" lIns="80963" tIns="41275" rIns="80963" bIns="41275" anchor="ctr">
              <a:flatTx/>
            </a:bodyPr>
            <a:lstStyle/>
            <a:p>
              <a:pPr algn="ctr" defTabSz="804863" eaLnBrk="0" hangingPunct="0"/>
              <a:r>
                <a:rPr lang="en-US" sz="2400" b="1">
                  <a:solidFill>
                    <a:srgbClr val="000000"/>
                  </a:solidFill>
                </a:rPr>
                <a:t>     </a:t>
              </a:r>
              <a:endParaRPr lang="en-US" sz="2000" b="1">
                <a:solidFill>
                  <a:srgbClr val="000000"/>
                </a:solidFill>
              </a:endParaRPr>
            </a:p>
          </p:txBody>
        </p:sp>
        <p:sp>
          <p:nvSpPr>
            <p:cNvPr id="65566" name="WordArt 30" descr="Narrow vertical"/>
            <p:cNvSpPr>
              <a:spLocks noChangeArrowheads="1" noChangeShapeType="1" noTextEdit="1"/>
            </p:cNvSpPr>
            <p:nvPr/>
          </p:nvSpPr>
          <p:spPr bwMode="auto">
            <a:xfrm>
              <a:off x="432" y="1392"/>
              <a:ext cx="1638" cy="672"/>
            </a:xfrm>
            <a:prstGeom prst="rect">
              <a:avLst/>
            </a:prstGeom>
          </p:spPr>
          <p:txBody>
            <a:bodyPr wrap="none" fromWordArt="1">
              <a:prstTxWarp prst="textCurveUp">
                <a:avLst>
                  <a:gd name="adj" fmla="val 40356"/>
                </a:avLst>
              </a:prstTxWarp>
            </a:bodyPr>
            <a:lstStyle/>
            <a:p>
              <a:pPr algn="ctr" rtl="1"/>
              <a:r>
                <a:rPr lang="ar-SA" sz="2400" kern="10"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pattFill prst="dashHorz">
                    <a:fgClr>
                      <a:srgbClr val="808080"/>
                    </a:fgClr>
                    <a:bgClr>
                      <a:srgbClr val="FFFF00"/>
                    </a:bgClr>
                  </a:pattFill>
                  <a:effectLst>
                    <a:outerShdw dist="45791" dir="2021404" algn="ctr" rotWithShape="0">
                      <a:srgbClr val="808080"/>
                    </a:outerShdw>
                  </a:effectLst>
                  <a:latin typeface="Arial Black"/>
                </a:rPr>
                <a:t>مفاوض</a:t>
              </a:r>
            </a:p>
          </p:txBody>
        </p:sp>
      </p:grpSp>
      <p:sp>
        <p:nvSpPr>
          <p:cNvPr id="3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604803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333375"/>
            <a:ext cx="7648575" cy="1143000"/>
          </a:xfrm>
        </p:spPr>
        <p:txBody>
          <a:bodyPr/>
          <a:lstStyle/>
          <a:p>
            <a:pPr algn="ctr"/>
            <a:r>
              <a:rPr lang="ar-SA" b="1">
                <a:cs typeface="Tahoma" pitchFamily="34" charset="0"/>
              </a:rPr>
              <a:t>دور القوة البيعية</a:t>
            </a:r>
            <a:endParaRPr lang="en-US" b="1">
              <a:cs typeface="Tahoma" pitchFamily="34" charset="0"/>
            </a:endParaRPr>
          </a:p>
        </p:txBody>
      </p:sp>
      <p:sp>
        <p:nvSpPr>
          <p:cNvPr id="20483" name="AutoShape 3"/>
          <p:cNvSpPr>
            <a:spLocks noChangeArrowheads="1"/>
          </p:cNvSpPr>
          <p:nvPr/>
        </p:nvSpPr>
        <p:spPr bwMode="auto">
          <a:xfrm>
            <a:off x="609600" y="3276600"/>
            <a:ext cx="7213600" cy="1676400"/>
          </a:xfrm>
          <a:prstGeom prst="upDownArrowCallout">
            <a:avLst>
              <a:gd name="adj1" fmla="val 107576"/>
              <a:gd name="adj2" fmla="val 107576"/>
              <a:gd name="adj3" fmla="val 12500"/>
              <a:gd name="adj4" fmla="val 50000"/>
            </a:avLst>
          </a:prstGeom>
          <a:solidFill>
            <a:srgbClr val="99CC00"/>
          </a:solidFill>
          <a:ln w="12700">
            <a:miter lim="800000"/>
            <a:headEnd/>
            <a:tailEnd/>
          </a:ln>
          <a:effectLst/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99CC00"/>
            </a:extrusionClr>
          </a:sp3d>
        </p:spPr>
        <p:txBody>
          <a:bodyPr wrap="none" lIns="81204" tIns="39889" rIns="81204" bIns="39889" anchor="ctr">
            <a:flatTx/>
          </a:bodyPr>
          <a:lstStyle/>
          <a:p>
            <a:pPr algn="ctr" defTabSz="820738" eaLnBrk="0" hangingPunct="0">
              <a:lnSpc>
                <a:spcPct val="90000"/>
              </a:lnSpc>
              <a:spcBef>
                <a:spcPct val="30000"/>
              </a:spcBef>
              <a:buClr>
                <a:srgbClr val="FAFD00"/>
              </a:buClr>
            </a:pPr>
            <a:endParaRPr lang="en-US" sz="2200">
              <a:latin typeface="Tahoma" pitchFamily="34" charset="0"/>
            </a:endParaRPr>
          </a:p>
          <a:p>
            <a:pPr algn="ctr" defTabSz="820738" eaLnBrk="0" hangingPunct="0">
              <a:lnSpc>
                <a:spcPct val="90000"/>
              </a:lnSpc>
              <a:spcBef>
                <a:spcPct val="30000"/>
              </a:spcBef>
              <a:buClr>
                <a:srgbClr val="FAFD00"/>
              </a:buClr>
            </a:pPr>
            <a:endParaRPr lang="en-US" sz="2200">
              <a:latin typeface="Tahoma" pitchFamily="34" charset="0"/>
            </a:endParaRPr>
          </a:p>
          <a:p>
            <a:pPr algn="ctr" defTabSz="820738" eaLnBrk="0" hangingPunct="0">
              <a:lnSpc>
                <a:spcPct val="90000"/>
              </a:lnSpc>
              <a:spcBef>
                <a:spcPct val="30000"/>
              </a:spcBef>
              <a:buClr>
                <a:srgbClr val="FAFD00"/>
              </a:buClr>
            </a:pPr>
            <a:endParaRPr lang="en-US" sz="2200">
              <a:latin typeface="Tahoma" pitchFamily="34" charset="0"/>
            </a:endParaRPr>
          </a:p>
          <a:p>
            <a:pPr algn="ctr" defTabSz="820738" eaLnBrk="0" hangingPunct="0">
              <a:lnSpc>
                <a:spcPct val="90000"/>
              </a:lnSpc>
              <a:spcBef>
                <a:spcPct val="30000"/>
              </a:spcBef>
              <a:buClr>
                <a:srgbClr val="FAFD00"/>
              </a:buClr>
            </a:pPr>
            <a:endParaRPr lang="en-US" sz="2200">
              <a:latin typeface="Tahoma" pitchFamily="34" charset="0"/>
            </a:endParaRPr>
          </a:p>
          <a:p>
            <a:pPr algn="ctr" defTabSz="820738" eaLnBrk="0" hangingPunct="0"/>
            <a:r>
              <a:rPr lang="en-US" sz="2400">
                <a:latin typeface="Tahoma" pitchFamily="34" charset="0"/>
              </a:rPr>
              <a:t> </a:t>
            </a:r>
            <a:r>
              <a:rPr lang="ar-SA" sz="2400">
                <a:latin typeface="Tahoma" pitchFamily="34" charset="0"/>
                <a:cs typeface="Tahoma" pitchFamily="34" charset="0"/>
              </a:rPr>
              <a:t>القوة البيعية</a:t>
            </a:r>
            <a:endParaRPr lang="en-US" sz="2400">
              <a:latin typeface="Tahoma" pitchFamily="34" charset="0"/>
              <a:cs typeface="Tahoma" pitchFamily="34" charset="0"/>
            </a:endParaRPr>
          </a:p>
          <a:p>
            <a:pPr algn="ctr" defTabSz="820738" eaLnBrk="0" hangingPunct="0"/>
            <a:r>
              <a:rPr lang="en-US" sz="2400">
                <a:latin typeface="Tahoma" pitchFamily="34" charset="0"/>
              </a:rPr>
              <a:t> </a:t>
            </a:r>
            <a:r>
              <a:rPr lang="ar-SA" sz="2400">
                <a:latin typeface="Tahoma" pitchFamily="34" charset="0"/>
                <a:cs typeface="Tahoma" pitchFamily="34" charset="0"/>
              </a:rPr>
              <a:t>تمثل اتصال حرج بين الشركة و العميل </a:t>
            </a:r>
          </a:p>
          <a:p>
            <a:pPr algn="ctr" defTabSz="820738" eaLnBrk="0" hangingPunct="0"/>
            <a:r>
              <a:rPr lang="ar-SA" sz="2400">
                <a:latin typeface="Tahoma" pitchFamily="34" charset="0"/>
                <a:cs typeface="Tahoma" pitchFamily="34" charset="0"/>
              </a:rPr>
              <a:t>بسبب انها:</a:t>
            </a:r>
            <a:endParaRPr lang="en-US" sz="2400">
              <a:latin typeface="Tahoma" pitchFamily="34" charset="0"/>
              <a:cs typeface="Tahoma" pitchFamily="34" charset="0"/>
            </a:endParaRPr>
          </a:p>
          <a:p>
            <a:pPr algn="ctr" defTabSz="820738" eaLnBrk="0" hangingPunct="0"/>
            <a:endParaRPr lang="en-US" sz="2400">
              <a:latin typeface="Tahoma" pitchFamily="34" charset="0"/>
            </a:endParaRPr>
          </a:p>
          <a:p>
            <a:pPr algn="ctr" defTabSz="820738" eaLnBrk="0" hangingPunct="0"/>
            <a:endParaRPr lang="en-US" sz="2400">
              <a:latin typeface="Tahoma" pitchFamily="34" charset="0"/>
            </a:endParaRPr>
          </a:p>
          <a:p>
            <a:pPr algn="ctr" defTabSz="820738" eaLnBrk="0" hangingPunct="0">
              <a:lnSpc>
                <a:spcPct val="90000"/>
              </a:lnSpc>
              <a:spcBef>
                <a:spcPct val="30000"/>
              </a:spcBef>
              <a:buClr>
                <a:srgbClr val="FAFD00"/>
              </a:buClr>
              <a:buFontTx/>
              <a:buChar char=" "/>
            </a:pPr>
            <a:endParaRPr lang="en-US" sz="2200">
              <a:latin typeface="Tahoma" pitchFamily="34" charset="0"/>
            </a:endParaRPr>
          </a:p>
          <a:p>
            <a:pPr algn="ctr" defTabSz="820738" eaLnBrk="0" hangingPunct="0">
              <a:lnSpc>
                <a:spcPct val="90000"/>
              </a:lnSpc>
              <a:spcBef>
                <a:spcPct val="30000"/>
              </a:spcBef>
              <a:buClr>
                <a:srgbClr val="FAFD00"/>
              </a:buClr>
              <a:buFontTx/>
              <a:buChar char=" "/>
            </a:pPr>
            <a:endParaRPr lang="en-US" sz="2200">
              <a:latin typeface="Tahoma" pitchFamily="34" charset="0"/>
            </a:endParaRPr>
          </a:p>
          <a:p>
            <a:pPr algn="ctr" defTabSz="820738" eaLnBrk="0" hangingPunct="0">
              <a:lnSpc>
                <a:spcPct val="90000"/>
              </a:lnSpc>
              <a:spcBef>
                <a:spcPct val="30000"/>
              </a:spcBef>
              <a:buClr>
                <a:srgbClr val="FAFD00"/>
              </a:buClr>
              <a:buFontTx/>
              <a:buChar char=" "/>
            </a:pPr>
            <a:endParaRPr lang="en-US" sz="2200">
              <a:latin typeface="Tahoma" pitchFamily="34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514600" y="5105400"/>
            <a:ext cx="3648075" cy="1571625"/>
          </a:xfrm>
          <a:prstGeom prst="rect">
            <a:avLst/>
          </a:prstGeom>
          <a:solidFill>
            <a:srgbClr val="CCFFCC"/>
          </a:solidFill>
          <a:ln w="12700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CCFFCC"/>
            </a:extrusionClr>
          </a:sp3d>
        </p:spPr>
        <p:txBody>
          <a:bodyPr lIns="84053" tIns="41315" rIns="84053" bIns="41315" anchor="ctr">
            <a:flatTx/>
          </a:bodyPr>
          <a:lstStyle/>
          <a:p>
            <a:pPr algn="ctr" defTabSz="831850" eaLnBrk="0" hangingPunct="0">
              <a:lnSpc>
                <a:spcPct val="90000"/>
              </a:lnSpc>
            </a:pPr>
            <a:endParaRPr lang="en-US" sz="2200">
              <a:solidFill>
                <a:srgbClr val="FFFFFF"/>
              </a:solidFill>
              <a:latin typeface="Tahoma" pitchFamily="34" charset="0"/>
            </a:endParaRPr>
          </a:p>
          <a:p>
            <a:pPr algn="ctr" defTabSz="831850" eaLnBrk="0" hangingPunct="0">
              <a:lnSpc>
                <a:spcPct val="90000"/>
              </a:lnSpc>
            </a:pPr>
            <a:endParaRPr lang="en-US" sz="2200">
              <a:solidFill>
                <a:srgbClr val="FFFFFF"/>
              </a:solidFill>
              <a:latin typeface="Tahoma" pitchFamily="34" charset="0"/>
            </a:endParaRPr>
          </a:p>
          <a:p>
            <a:pPr algn="ctr" defTabSz="831850" eaLnBrk="0" hangingPunct="0">
              <a:lnSpc>
                <a:spcPct val="90000"/>
              </a:lnSpc>
            </a:pPr>
            <a:r>
              <a:rPr lang="ar-SA" sz="2400" b="1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تمثيل العميل امام </a:t>
            </a:r>
            <a:r>
              <a:rPr lang="ar-SA" sz="2400" b="1">
                <a:latin typeface="Tahoma" pitchFamily="34" charset="0"/>
                <a:cs typeface="Tahoma" pitchFamily="34" charset="0"/>
              </a:rPr>
              <a:t>الشركة</a:t>
            </a:r>
          </a:p>
          <a:p>
            <a:pPr algn="ctr" defTabSz="831850" eaLnBrk="0" hangingPunct="0">
              <a:lnSpc>
                <a:spcPct val="90000"/>
              </a:lnSpc>
            </a:pPr>
            <a:r>
              <a:rPr lang="ar-SA" sz="2400" b="1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لصناعة رضى العميل</a:t>
            </a:r>
            <a:endParaRPr lang="en-US" sz="2400" b="1" i="1">
              <a:solidFill>
                <a:srgbClr val="990000"/>
              </a:solidFill>
              <a:latin typeface="Tahoma" pitchFamily="34" charset="0"/>
            </a:endParaRPr>
          </a:p>
          <a:p>
            <a:pPr algn="ctr" defTabSz="831850" eaLnBrk="0" hangingPunct="0">
              <a:lnSpc>
                <a:spcPct val="90000"/>
              </a:lnSpc>
            </a:pPr>
            <a:endParaRPr lang="en-US" sz="2200" i="1">
              <a:solidFill>
                <a:srgbClr val="990000"/>
              </a:solidFill>
              <a:latin typeface="Tahoma" pitchFamily="34" charset="0"/>
            </a:endParaRPr>
          </a:p>
          <a:p>
            <a:pPr algn="ctr" defTabSz="831850">
              <a:lnSpc>
                <a:spcPct val="90000"/>
              </a:lnSpc>
            </a:pPr>
            <a:endParaRPr lang="en-US" sz="2200">
              <a:solidFill>
                <a:srgbClr val="990000"/>
              </a:solidFill>
              <a:latin typeface="Tahoma" pitchFamily="34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2438400" y="1905000"/>
            <a:ext cx="3729038" cy="1219200"/>
          </a:xfrm>
          <a:prstGeom prst="rect">
            <a:avLst/>
          </a:prstGeom>
          <a:solidFill>
            <a:srgbClr val="CCFFCC"/>
          </a:solidFill>
          <a:ln w="12700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CCFFCC"/>
            </a:extrusionClr>
          </a:sp3d>
        </p:spPr>
        <p:txBody>
          <a:bodyPr lIns="84053" tIns="41315" rIns="84053" bIns="41315" anchor="ctr">
            <a:flatTx/>
          </a:bodyPr>
          <a:lstStyle/>
          <a:p>
            <a:pPr algn="ctr" defTabSz="831850" eaLnBrk="0" hangingPunct="0"/>
            <a:endParaRPr lang="en-US" sz="2200">
              <a:solidFill>
                <a:srgbClr val="000000"/>
              </a:solidFill>
              <a:latin typeface="Tahoma" pitchFamily="34" charset="0"/>
            </a:endParaRPr>
          </a:p>
          <a:p>
            <a:pPr algn="ctr" defTabSz="831850" eaLnBrk="0" hangingPunct="0"/>
            <a:r>
              <a:rPr lang="ar-SA" sz="2400" b="1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تمثيل الشركة امام </a:t>
            </a:r>
            <a:r>
              <a:rPr lang="ar-SA" sz="2400" b="1">
                <a:latin typeface="Tahoma" pitchFamily="34" charset="0"/>
                <a:cs typeface="Tahoma" pitchFamily="34" charset="0"/>
              </a:rPr>
              <a:t>العميل</a:t>
            </a:r>
          </a:p>
          <a:p>
            <a:pPr algn="ctr" defTabSz="831850" eaLnBrk="0" hangingPunct="0"/>
            <a:r>
              <a:rPr lang="ar-SA" sz="2400" b="1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لصناعة ارباحها</a:t>
            </a:r>
            <a:endParaRPr lang="en-US" sz="2400" b="1" i="1">
              <a:solidFill>
                <a:srgbClr val="990000"/>
              </a:solidFill>
              <a:latin typeface="Tahoma" pitchFamily="34" charset="0"/>
              <a:cs typeface="Tahoma" pitchFamily="34" charset="0"/>
            </a:endParaRPr>
          </a:p>
          <a:p>
            <a:pPr algn="ctr" defTabSz="831850" eaLnBrk="0" hangingPunct="0">
              <a:lnSpc>
                <a:spcPct val="90000"/>
              </a:lnSpc>
            </a:pPr>
            <a:endParaRPr lang="en-US" sz="2400">
              <a:solidFill>
                <a:srgbClr val="990000"/>
              </a:solidFill>
              <a:latin typeface="Tahoma" pitchFamily="34" charset="0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762000" y="3429000"/>
            <a:ext cx="716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 sz="2400">
              <a:latin typeface="Tahoma" pitchFamily="34" charset="0"/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762000" y="3429000"/>
            <a:ext cx="716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 sz="2400">
              <a:latin typeface="Tahoma" pitchFamily="34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 autoUpdateAnimBg="0"/>
      <p:bldP spid="20484" grpId="0" animBg="1" autoUpdateAnimBg="0"/>
      <p:bldP spid="20485" grpId="0" animBg="1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ChangeArrowheads="1"/>
          </p:cNvSpPr>
          <p:nvPr/>
        </p:nvSpPr>
        <p:spPr bwMode="auto">
          <a:xfrm rot="5400000">
            <a:off x="4359275" y="-1085850"/>
            <a:ext cx="549275" cy="6530975"/>
          </a:xfrm>
          <a:prstGeom prst="cube">
            <a:avLst>
              <a:gd name="adj" fmla="val 11648"/>
            </a:avLst>
          </a:prstGeom>
          <a:gradFill rotWithShape="0">
            <a:gsLst>
              <a:gs pos="0">
                <a:srgbClr val="3366FF"/>
              </a:gs>
              <a:gs pos="100000">
                <a:srgbClr val="3366FF">
                  <a:gamma/>
                  <a:tint val="3372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89803" dir="2700000" algn="ctr" rotWithShape="0">
              <a:srgbClr val="676767"/>
            </a:outerShdw>
          </a:effectLst>
        </p:spPr>
        <p:txBody>
          <a:bodyPr rot="10800000" vert="eaVert" wrap="none" lIns="84053" tIns="41315" rIns="84053" bIns="41315" anchor="ctr"/>
          <a:lstStyle/>
          <a:p>
            <a:pPr algn="ctr" defTabSz="831850" eaLnBrk="0" hangingPunct="0"/>
            <a:r>
              <a:rPr lang="ar-SA" sz="2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بناء استراتيجية القوة البيعية</a:t>
            </a:r>
            <a:endParaRPr lang="en-US" sz="2400" b="1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2531" name="AutoShape 3"/>
          <p:cNvSpPr>
            <a:spLocks noChangeArrowheads="1"/>
          </p:cNvSpPr>
          <p:nvPr/>
        </p:nvSpPr>
        <p:spPr bwMode="auto">
          <a:xfrm rot="5400000">
            <a:off x="4352132" y="-254794"/>
            <a:ext cx="563562" cy="6530975"/>
          </a:xfrm>
          <a:prstGeom prst="cube">
            <a:avLst>
              <a:gd name="adj" fmla="val 11648"/>
            </a:avLst>
          </a:prstGeom>
          <a:gradFill rotWithShape="0">
            <a:gsLst>
              <a:gs pos="0">
                <a:srgbClr val="3366FF"/>
              </a:gs>
              <a:gs pos="100000">
                <a:srgbClr val="3366FF">
                  <a:gamma/>
                  <a:tint val="3372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89803" dir="2700000" algn="ctr" rotWithShape="0">
              <a:srgbClr val="676767"/>
            </a:outerShdw>
          </a:effectLst>
        </p:spPr>
        <p:txBody>
          <a:bodyPr rot="10800000" vert="eaVert" wrap="none" lIns="84053" tIns="41315" rIns="84053" bIns="41315" anchor="ctr"/>
          <a:lstStyle/>
          <a:p>
            <a:pPr algn="ctr" defTabSz="831850" eaLnBrk="0" hangingPunct="0"/>
            <a:r>
              <a:rPr lang="ar-SA" sz="2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تجنيد و اختيار القوة البيعية</a:t>
            </a:r>
            <a:endParaRPr lang="en-US" sz="2400" b="1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2532" name="AutoShape 4"/>
          <p:cNvSpPr>
            <a:spLocks noChangeArrowheads="1"/>
          </p:cNvSpPr>
          <p:nvPr/>
        </p:nvSpPr>
        <p:spPr bwMode="auto">
          <a:xfrm rot="5400000">
            <a:off x="4375150" y="585788"/>
            <a:ext cx="565150" cy="6534150"/>
          </a:xfrm>
          <a:prstGeom prst="cube">
            <a:avLst>
              <a:gd name="adj" fmla="val 11648"/>
            </a:avLst>
          </a:prstGeom>
          <a:gradFill rotWithShape="0">
            <a:gsLst>
              <a:gs pos="0">
                <a:srgbClr val="3366FF"/>
              </a:gs>
              <a:gs pos="100000">
                <a:srgbClr val="3366FF">
                  <a:gamma/>
                  <a:tint val="3372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89803" dir="2700000" algn="ctr" rotWithShape="0">
              <a:srgbClr val="676767"/>
            </a:outerShdw>
          </a:effectLst>
        </p:spPr>
        <p:txBody>
          <a:bodyPr rot="10800000" vert="eaVert" wrap="none" lIns="84053" tIns="41315" rIns="84053" bIns="41315" anchor="ctr"/>
          <a:lstStyle/>
          <a:p>
            <a:pPr algn="ctr" defTabSz="820738" eaLnBrk="0" hangingPunct="0"/>
            <a:r>
              <a:rPr lang="ar-SA" sz="2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تدريب رجال البيع</a:t>
            </a:r>
            <a:endParaRPr lang="en-US" sz="2400" b="1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2533" name="AutoShape 5"/>
          <p:cNvSpPr>
            <a:spLocks noChangeArrowheads="1"/>
          </p:cNvSpPr>
          <p:nvPr/>
        </p:nvSpPr>
        <p:spPr bwMode="auto">
          <a:xfrm rot="5400000">
            <a:off x="4383087" y="1412876"/>
            <a:ext cx="549275" cy="6534150"/>
          </a:xfrm>
          <a:prstGeom prst="cube">
            <a:avLst>
              <a:gd name="adj" fmla="val 11648"/>
            </a:avLst>
          </a:prstGeom>
          <a:gradFill rotWithShape="0">
            <a:gsLst>
              <a:gs pos="0">
                <a:srgbClr val="3366FF"/>
              </a:gs>
              <a:gs pos="100000">
                <a:srgbClr val="3366FF">
                  <a:gamma/>
                  <a:tint val="3372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89803" dir="2700000" algn="ctr" rotWithShape="0">
              <a:srgbClr val="676767"/>
            </a:outerShdw>
          </a:effectLst>
        </p:spPr>
        <p:txBody>
          <a:bodyPr rot="10800000" vert="eaVert" wrap="none" lIns="84053" tIns="41315" rIns="84053" bIns="41315" anchor="ctr"/>
          <a:lstStyle/>
          <a:p>
            <a:pPr algn="ctr" defTabSz="831850" eaLnBrk="0" hangingPunct="0"/>
            <a:r>
              <a:rPr lang="ar-SA" sz="2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مكافأة رجال البيع</a:t>
            </a:r>
            <a:endParaRPr lang="en-US" sz="2400" b="1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2534" name="AutoShape 6"/>
          <p:cNvSpPr>
            <a:spLocks noChangeArrowheads="1"/>
          </p:cNvSpPr>
          <p:nvPr/>
        </p:nvSpPr>
        <p:spPr bwMode="auto">
          <a:xfrm rot="5400000">
            <a:off x="4365625" y="2263775"/>
            <a:ext cx="565150" cy="6553200"/>
          </a:xfrm>
          <a:prstGeom prst="cube">
            <a:avLst>
              <a:gd name="adj" fmla="val 11648"/>
            </a:avLst>
          </a:prstGeom>
          <a:gradFill rotWithShape="0">
            <a:gsLst>
              <a:gs pos="0">
                <a:srgbClr val="3366FF"/>
              </a:gs>
              <a:gs pos="100000">
                <a:srgbClr val="3366FF">
                  <a:gamma/>
                  <a:tint val="3372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89803" dir="2700000" algn="ctr" rotWithShape="0">
              <a:srgbClr val="676767"/>
            </a:outerShdw>
          </a:effectLst>
        </p:spPr>
        <p:txBody>
          <a:bodyPr rot="10800000" vert="eaVert" wrap="none" lIns="84053" tIns="41315" rIns="84053" bIns="41315" anchor="ctr"/>
          <a:lstStyle/>
          <a:p>
            <a:pPr algn="ctr" defTabSz="831850" eaLnBrk="0" hangingPunct="0"/>
            <a:r>
              <a:rPr lang="ar-SA" sz="2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الاشراف على رجال البيع</a:t>
            </a:r>
            <a:endParaRPr lang="en-US" sz="2400" b="1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2535" name="AutoShape 7"/>
          <p:cNvSpPr>
            <a:spLocks noChangeArrowheads="1"/>
          </p:cNvSpPr>
          <p:nvPr/>
        </p:nvSpPr>
        <p:spPr bwMode="auto">
          <a:xfrm rot="5400000">
            <a:off x="4348162" y="3052763"/>
            <a:ext cx="549275" cy="6604000"/>
          </a:xfrm>
          <a:prstGeom prst="cube">
            <a:avLst>
              <a:gd name="adj" fmla="val 11648"/>
            </a:avLst>
          </a:prstGeom>
          <a:gradFill rotWithShape="0">
            <a:gsLst>
              <a:gs pos="0">
                <a:srgbClr val="3366FF"/>
              </a:gs>
              <a:gs pos="100000">
                <a:srgbClr val="3366FF">
                  <a:gamma/>
                  <a:tint val="3372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89803" dir="2700000" algn="ctr" rotWithShape="0">
              <a:srgbClr val="676767"/>
            </a:outerShdw>
          </a:effectLst>
        </p:spPr>
        <p:txBody>
          <a:bodyPr rot="10800000" vert="eaVert" wrap="none" lIns="84053" tIns="41315" rIns="84053" bIns="41315" anchor="ctr"/>
          <a:lstStyle/>
          <a:p>
            <a:pPr algn="ctr" defTabSz="831850" eaLnBrk="0" hangingPunct="0"/>
            <a:r>
              <a:rPr lang="ar-SA" sz="2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تقييم رجال البيع</a:t>
            </a:r>
            <a:endParaRPr lang="en-US" sz="2400" b="1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2536" name="AutoShape 8"/>
          <p:cNvSpPr>
            <a:spLocks noChangeArrowheads="1"/>
          </p:cNvSpPr>
          <p:nvPr/>
        </p:nvSpPr>
        <p:spPr bwMode="auto">
          <a:xfrm rot="-5400000">
            <a:off x="4305300" y="2324100"/>
            <a:ext cx="304800" cy="533400"/>
          </a:xfrm>
          <a:prstGeom prst="leftArrow">
            <a:avLst>
              <a:gd name="adj1" fmla="val 50000"/>
              <a:gd name="adj2" fmla="val 25000"/>
            </a:avLst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969696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22537" name="AutoShape 9"/>
          <p:cNvSpPr>
            <a:spLocks noChangeArrowheads="1"/>
          </p:cNvSpPr>
          <p:nvPr/>
        </p:nvSpPr>
        <p:spPr bwMode="auto">
          <a:xfrm rot="-5400000">
            <a:off x="4305300" y="3162300"/>
            <a:ext cx="304800" cy="533400"/>
          </a:xfrm>
          <a:prstGeom prst="leftArrow">
            <a:avLst>
              <a:gd name="adj1" fmla="val 50000"/>
              <a:gd name="adj2" fmla="val 25000"/>
            </a:avLst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969696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22538" name="AutoShape 10"/>
          <p:cNvSpPr>
            <a:spLocks noChangeArrowheads="1"/>
          </p:cNvSpPr>
          <p:nvPr/>
        </p:nvSpPr>
        <p:spPr bwMode="auto">
          <a:xfrm rot="-5400000">
            <a:off x="4305300" y="4000500"/>
            <a:ext cx="304800" cy="533400"/>
          </a:xfrm>
          <a:prstGeom prst="leftArrow">
            <a:avLst>
              <a:gd name="adj1" fmla="val 50000"/>
              <a:gd name="adj2" fmla="val 25000"/>
            </a:avLst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969696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22539" name="AutoShape 11"/>
          <p:cNvSpPr>
            <a:spLocks noChangeArrowheads="1"/>
          </p:cNvSpPr>
          <p:nvPr/>
        </p:nvSpPr>
        <p:spPr bwMode="auto">
          <a:xfrm rot="-5400000">
            <a:off x="4305300" y="4838700"/>
            <a:ext cx="304800" cy="533400"/>
          </a:xfrm>
          <a:prstGeom prst="leftArrow">
            <a:avLst>
              <a:gd name="adj1" fmla="val 50000"/>
              <a:gd name="adj2" fmla="val 25000"/>
            </a:avLst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969696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22540" name="AutoShape 12"/>
          <p:cNvSpPr>
            <a:spLocks noChangeArrowheads="1"/>
          </p:cNvSpPr>
          <p:nvPr/>
        </p:nvSpPr>
        <p:spPr bwMode="auto">
          <a:xfrm rot="-5400000">
            <a:off x="4305300" y="5676900"/>
            <a:ext cx="304800" cy="533400"/>
          </a:xfrm>
          <a:prstGeom prst="leftArrow">
            <a:avLst>
              <a:gd name="adj1" fmla="val 50000"/>
              <a:gd name="adj2" fmla="val 25000"/>
            </a:avLst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969696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22541" name="Rectangle 13"/>
          <p:cNvSpPr>
            <a:spLocks noGrp="1" noChangeArrowheads="1"/>
          </p:cNvSpPr>
          <p:nvPr>
            <p:ph type="title"/>
          </p:nvPr>
        </p:nvSpPr>
        <p:spPr>
          <a:xfrm>
            <a:off x="827088" y="533400"/>
            <a:ext cx="8316912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>
                <a:cs typeface="Tahoma" pitchFamily="34" charset="0"/>
              </a:rPr>
              <a:t>الخطوات الرئيسية لإدارة القوة البيعية</a:t>
            </a:r>
            <a:endParaRPr lang="en-US" b="1">
              <a:cs typeface="Tahoma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6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2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 autoUpdateAnimBg="0"/>
      <p:bldP spid="22531" grpId="0" animBg="1" autoUpdateAnimBg="0"/>
      <p:bldP spid="22532" grpId="0" animBg="1" autoUpdateAnimBg="0"/>
      <p:bldP spid="22533" grpId="0" animBg="1" autoUpdateAnimBg="0"/>
      <p:bldP spid="22534" grpId="0" animBg="1" autoUpdateAnimBg="0"/>
      <p:bldP spid="22535" grpId="0" animBg="1" autoUpdateAnimBg="0"/>
      <p:bldP spid="22536" grpId="0" animBg="1"/>
      <p:bldP spid="22537" grpId="0" animBg="1"/>
      <p:bldP spid="22538" grpId="0" animBg="1"/>
      <p:bldP spid="22539" grpId="0" animBg="1"/>
      <p:bldP spid="2254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ChangeArrowheads="1"/>
          </p:cNvSpPr>
          <p:nvPr/>
        </p:nvSpPr>
        <p:spPr bwMode="auto">
          <a:xfrm rot="5400000">
            <a:off x="6266657" y="1235868"/>
            <a:ext cx="1225550" cy="2716213"/>
          </a:xfrm>
          <a:prstGeom prst="cube">
            <a:avLst>
              <a:gd name="adj" fmla="val 8755"/>
            </a:avLst>
          </a:prstGeom>
          <a:gradFill rotWithShape="0">
            <a:gsLst>
              <a:gs pos="0">
                <a:srgbClr val="618FFD">
                  <a:gamma/>
                  <a:tint val="0"/>
                  <a:invGamma/>
                </a:srgbClr>
              </a:gs>
              <a:gs pos="100000">
                <a:srgbClr val="618FFD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rot="10800000" vert="eaVert" wrap="none" lIns="115888" tIns="57150" rIns="115888" bIns="57150" anchor="ctr"/>
          <a:lstStyle/>
          <a:p>
            <a:pPr algn="ctr"/>
            <a:r>
              <a:rPr lang="ar-SA" sz="24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قوة بيعيه</a:t>
            </a:r>
          </a:p>
          <a:p>
            <a:pPr algn="ctr"/>
            <a:r>
              <a:rPr lang="ar-SA" sz="2400" b="1" dirty="0">
                <a:solidFill>
                  <a:srgbClr val="FD4A37"/>
                </a:solidFill>
                <a:latin typeface="Tahoma" pitchFamily="34" charset="0"/>
                <a:cs typeface="Tahoma" pitchFamily="34" charset="0"/>
              </a:rPr>
              <a:t>داخلية</a:t>
            </a:r>
            <a:endParaRPr lang="en-US" sz="2400" b="1" dirty="0">
              <a:solidFill>
                <a:srgbClr val="FD4A37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8675" name="AutoShape 3"/>
          <p:cNvSpPr>
            <a:spLocks noChangeArrowheads="1"/>
          </p:cNvSpPr>
          <p:nvPr/>
        </p:nvSpPr>
        <p:spPr bwMode="auto">
          <a:xfrm rot="16200000" flipH="1">
            <a:off x="6617495" y="2913856"/>
            <a:ext cx="404812" cy="892175"/>
          </a:xfrm>
          <a:prstGeom prst="rightArrow">
            <a:avLst>
              <a:gd name="adj1" fmla="val 50000"/>
              <a:gd name="adj2" fmla="val 37347"/>
            </a:avLst>
          </a:prstGeom>
          <a:gradFill rotWithShape="0">
            <a:gsLst>
              <a:gs pos="0">
                <a:srgbClr val="000000"/>
              </a:gs>
              <a:gs pos="100000">
                <a:srgbClr val="000000">
                  <a:gamma/>
                  <a:tint val="50196"/>
                  <a:invGamma/>
                </a:srgb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8676" name="AutoShape 4"/>
          <p:cNvSpPr>
            <a:spLocks noChangeArrowheads="1"/>
          </p:cNvSpPr>
          <p:nvPr/>
        </p:nvSpPr>
        <p:spPr bwMode="auto">
          <a:xfrm rot="5400000">
            <a:off x="1861344" y="1243807"/>
            <a:ext cx="1225550" cy="2716212"/>
          </a:xfrm>
          <a:prstGeom prst="cube">
            <a:avLst>
              <a:gd name="adj" fmla="val 8755"/>
            </a:avLst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tint val="60000"/>
                  <a:invGamma/>
                </a:schemeClr>
              </a:gs>
            </a:gsLst>
            <a:path path="rect">
              <a:fillToRect r="100000" b="100000"/>
            </a:path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rot="10800000" vert="eaVert" wrap="none" lIns="115888" tIns="57150" rIns="115888" bIns="57150" anchor="ctr"/>
          <a:lstStyle/>
          <a:p>
            <a:pPr algn="ctr" eaLnBrk="0" hangingPunct="0">
              <a:lnSpc>
                <a:spcPct val="90000"/>
              </a:lnSpc>
            </a:pPr>
            <a:r>
              <a:rPr lang="ar-SA" sz="24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قوة بيعيه</a:t>
            </a:r>
          </a:p>
          <a:p>
            <a:pPr algn="ctr" eaLnBrk="0" hangingPunct="0">
              <a:lnSpc>
                <a:spcPct val="90000"/>
              </a:lnSpc>
            </a:pPr>
            <a:r>
              <a:rPr lang="ar-SA" sz="2400" b="1" dirty="0">
                <a:solidFill>
                  <a:srgbClr val="FF6600"/>
                </a:solidFill>
                <a:latin typeface="Tahoma" pitchFamily="34" charset="0"/>
                <a:cs typeface="Tahoma" pitchFamily="34" charset="0"/>
              </a:rPr>
              <a:t>خارجية</a:t>
            </a:r>
            <a:endParaRPr lang="en-US" sz="2400" b="1" dirty="0">
              <a:solidFill>
                <a:srgbClr val="FF66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8677" name="AutoShape 5"/>
          <p:cNvSpPr>
            <a:spLocks noChangeArrowheads="1"/>
          </p:cNvSpPr>
          <p:nvPr/>
        </p:nvSpPr>
        <p:spPr bwMode="auto">
          <a:xfrm rot="16200000" flipH="1">
            <a:off x="2230438" y="2916238"/>
            <a:ext cx="404812" cy="893762"/>
          </a:xfrm>
          <a:prstGeom prst="rightArrow">
            <a:avLst>
              <a:gd name="adj1" fmla="val 50000"/>
              <a:gd name="adj2" fmla="val 37347"/>
            </a:avLst>
          </a:prstGeom>
          <a:gradFill rotWithShape="0">
            <a:gsLst>
              <a:gs pos="0">
                <a:srgbClr val="000000"/>
              </a:gs>
              <a:gs pos="100000">
                <a:srgbClr val="000000">
                  <a:gamma/>
                  <a:tint val="50196"/>
                  <a:invGamma/>
                </a:srgb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8678" name="AutoShape 6"/>
          <p:cNvSpPr>
            <a:spLocks noChangeArrowheads="1"/>
          </p:cNvSpPr>
          <p:nvPr/>
        </p:nvSpPr>
        <p:spPr bwMode="auto">
          <a:xfrm rot="5400000">
            <a:off x="1947863" y="2071688"/>
            <a:ext cx="823912" cy="3795712"/>
          </a:xfrm>
          <a:prstGeom prst="cube">
            <a:avLst>
              <a:gd name="adj" fmla="val 13630"/>
            </a:avLst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tint val="60000"/>
                  <a:invGamma/>
                </a:schemeClr>
              </a:gs>
            </a:gsLst>
            <a:path path="rect">
              <a:fillToRect r="100000" b="100000"/>
            </a:path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rot="10800000" vert="eaVert" wrap="none" lIns="115888" tIns="57150" rIns="115888" bIns="57150" anchor="ctr"/>
          <a:lstStyle/>
          <a:p>
            <a:pPr algn="ctr" defTabSz="1143000" eaLnBrk="0" hangingPunct="0">
              <a:lnSpc>
                <a:spcPct val="90000"/>
              </a:lnSpc>
            </a:pPr>
            <a:r>
              <a:rPr lang="ar-SA" sz="22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العمل خارج المكتب</a:t>
            </a:r>
            <a:endParaRPr lang="en-US" sz="22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8679" name="AutoShape 7"/>
          <p:cNvSpPr>
            <a:spLocks noChangeArrowheads="1"/>
          </p:cNvSpPr>
          <p:nvPr/>
        </p:nvSpPr>
        <p:spPr bwMode="auto">
          <a:xfrm rot="16200000" flipH="1">
            <a:off x="1117601" y="4111625"/>
            <a:ext cx="406400" cy="892175"/>
          </a:xfrm>
          <a:prstGeom prst="rightArrow">
            <a:avLst>
              <a:gd name="adj1" fmla="val 50000"/>
              <a:gd name="adj2" fmla="val 37347"/>
            </a:avLst>
          </a:prstGeom>
          <a:gradFill rotWithShape="0">
            <a:gsLst>
              <a:gs pos="0">
                <a:srgbClr val="000000"/>
              </a:gs>
              <a:gs pos="100000">
                <a:srgbClr val="000000">
                  <a:gamma/>
                  <a:tint val="50196"/>
                  <a:invGamma/>
                </a:srgb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8680" name="AutoShape 8"/>
          <p:cNvSpPr>
            <a:spLocks noChangeArrowheads="1"/>
          </p:cNvSpPr>
          <p:nvPr/>
        </p:nvSpPr>
        <p:spPr bwMode="auto">
          <a:xfrm rot="16200000" flipH="1">
            <a:off x="3086100" y="4103688"/>
            <a:ext cx="407988" cy="893762"/>
          </a:xfrm>
          <a:prstGeom prst="rightArrow">
            <a:avLst>
              <a:gd name="adj1" fmla="val 50000"/>
              <a:gd name="adj2" fmla="val 37347"/>
            </a:avLst>
          </a:prstGeom>
          <a:gradFill rotWithShape="0">
            <a:gsLst>
              <a:gs pos="0">
                <a:srgbClr val="000000"/>
              </a:gs>
              <a:gs pos="100000">
                <a:srgbClr val="000000">
                  <a:gamma/>
                  <a:tint val="50196"/>
                  <a:invGamma/>
                </a:srgb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8681" name="AutoShape 9"/>
          <p:cNvSpPr>
            <a:spLocks noChangeArrowheads="1"/>
          </p:cNvSpPr>
          <p:nvPr/>
        </p:nvSpPr>
        <p:spPr bwMode="auto">
          <a:xfrm rot="5400000">
            <a:off x="613569" y="4580731"/>
            <a:ext cx="1511300" cy="1824038"/>
          </a:xfrm>
          <a:prstGeom prst="cube">
            <a:avLst>
              <a:gd name="adj" fmla="val 8755"/>
            </a:avLst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tint val="70196"/>
                  <a:invGamma/>
                </a:schemeClr>
              </a:gs>
            </a:gsLst>
            <a:path path="rect">
              <a:fillToRect r="100000" b="100000"/>
            </a:path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rot="10800000" vert="eaVert" wrap="none" lIns="115888" tIns="57150" rIns="115888" bIns="57150" anchor="ctr"/>
          <a:lstStyle/>
          <a:p>
            <a:pPr algn="ctr" eaLnBrk="0" hangingPunct="0">
              <a:lnSpc>
                <a:spcPct val="90000"/>
              </a:lnSpc>
            </a:pPr>
            <a:r>
              <a:rPr lang="ar-SA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عملاء كبار</a:t>
            </a:r>
            <a:endParaRPr lang="en-US" sz="20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8682" name="AutoShape 10"/>
          <p:cNvSpPr>
            <a:spLocks noChangeArrowheads="1"/>
          </p:cNvSpPr>
          <p:nvPr/>
        </p:nvSpPr>
        <p:spPr bwMode="auto">
          <a:xfrm rot="5400000">
            <a:off x="2654300" y="4581525"/>
            <a:ext cx="1511300" cy="1822450"/>
          </a:xfrm>
          <a:prstGeom prst="cube">
            <a:avLst>
              <a:gd name="adj" fmla="val 8755"/>
            </a:avLst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tint val="70196"/>
                  <a:invGamma/>
                </a:schemeClr>
              </a:gs>
            </a:gsLst>
            <a:path path="rect">
              <a:fillToRect r="100000" b="100000"/>
            </a:path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rot="10800000" vert="eaVert" wrap="none" lIns="115888" tIns="57150" rIns="115888" bIns="57150" anchor="ctr"/>
          <a:lstStyle/>
          <a:p>
            <a:pPr algn="ctr" eaLnBrk="0" hangingPunct="0">
              <a:lnSpc>
                <a:spcPct val="90000"/>
              </a:lnSpc>
            </a:pPr>
            <a:r>
              <a:rPr lang="ar-SA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البحث عن فرص</a:t>
            </a:r>
          </a:p>
          <a:p>
            <a:pPr algn="ctr" eaLnBrk="0" hangingPunct="0">
              <a:lnSpc>
                <a:spcPct val="90000"/>
              </a:lnSpc>
            </a:pPr>
            <a:r>
              <a:rPr lang="ar-SA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موجودة</a:t>
            </a:r>
            <a:endParaRPr lang="en-US" sz="20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ctr" eaLnBrk="0" hangingPunct="0">
              <a:lnSpc>
                <a:spcPct val="90000"/>
              </a:lnSpc>
            </a:pPr>
            <a:endParaRPr lang="en-US" b="1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8683" name="AutoShape 11"/>
          <p:cNvSpPr>
            <a:spLocks noChangeArrowheads="1"/>
          </p:cNvSpPr>
          <p:nvPr/>
        </p:nvSpPr>
        <p:spPr bwMode="auto">
          <a:xfrm rot="5400000">
            <a:off x="6407150" y="1846263"/>
            <a:ext cx="825500" cy="4191000"/>
          </a:xfrm>
          <a:prstGeom prst="cube">
            <a:avLst>
              <a:gd name="adj" fmla="val 13630"/>
            </a:avLst>
          </a:prstGeom>
          <a:gradFill rotWithShape="0">
            <a:gsLst>
              <a:gs pos="0">
                <a:srgbClr val="618FFD">
                  <a:gamma/>
                  <a:tint val="0"/>
                  <a:invGamma/>
                </a:srgbClr>
              </a:gs>
              <a:gs pos="100000">
                <a:srgbClr val="618FFD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rot="10800000" vert="eaVert" wrap="none" lIns="115888" tIns="57150" rIns="115888" bIns="57150" anchor="ctr"/>
          <a:lstStyle/>
          <a:p>
            <a:pPr algn="ctr" defTabSz="1143000" eaLnBrk="0" hangingPunct="0">
              <a:lnSpc>
                <a:spcPct val="90000"/>
              </a:lnSpc>
            </a:pPr>
            <a:r>
              <a:rPr lang="ar-SA" sz="22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العمل في الموقع عن طريق</a:t>
            </a:r>
          </a:p>
          <a:p>
            <a:pPr algn="ctr" defTabSz="1143000" eaLnBrk="0" hangingPunct="0">
              <a:lnSpc>
                <a:spcPct val="90000"/>
              </a:lnSpc>
            </a:pPr>
            <a:r>
              <a:rPr lang="ar-SA" sz="22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التليفون </a:t>
            </a:r>
            <a:r>
              <a:rPr lang="ar-SA" sz="2200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او</a:t>
            </a:r>
            <a:r>
              <a:rPr lang="ar-SA" sz="22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زيارة العميل لهم</a:t>
            </a:r>
            <a:endParaRPr lang="en-US" sz="22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8684" name="AutoShape 12"/>
          <p:cNvSpPr>
            <a:spLocks noChangeArrowheads="1"/>
          </p:cNvSpPr>
          <p:nvPr/>
        </p:nvSpPr>
        <p:spPr bwMode="auto">
          <a:xfrm rot="16200000" flipH="1">
            <a:off x="5195888" y="4024312"/>
            <a:ext cx="407988" cy="893763"/>
          </a:xfrm>
          <a:prstGeom prst="rightArrow">
            <a:avLst>
              <a:gd name="adj1" fmla="val 50000"/>
              <a:gd name="adj2" fmla="val 37347"/>
            </a:avLst>
          </a:prstGeom>
          <a:gradFill rotWithShape="0">
            <a:gsLst>
              <a:gs pos="0">
                <a:srgbClr val="000000"/>
              </a:gs>
              <a:gs pos="100000">
                <a:srgbClr val="000000">
                  <a:gamma/>
                  <a:tint val="50196"/>
                  <a:invGamma/>
                </a:srgb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8685" name="AutoShape 13"/>
          <p:cNvSpPr>
            <a:spLocks noChangeArrowheads="1"/>
          </p:cNvSpPr>
          <p:nvPr/>
        </p:nvSpPr>
        <p:spPr bwMode="auto">
          <a:xfrm rot="16200000" flipH="1">
            <a:off x="7863681" y="4023519"/>
            <a:ext cx="404813" cy="892175"/>
          </a:xfrm>
          <a:prstGeom prst="rightArrow">
            <a:avLst>
              <a:gd name="adj1" fmla="val 50000"/>
              <a:gd name="adj2" fmla="val 37347"/>
            </a:avLst>
          </a:prstGeom>
          <a:gradFill rotWithShape="0">
            <a:gsLst>
              <a:gs pos="0">
                <a:srgbClr val="000000"/>
              </a:gs>
              <a:gs pos="100000">
                <a:srgbClr val="000000">
                  <a:gamma/>
                  <a:tint val="50196"/>
                  <a:invGamma/>
                </a:srgb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8686" name="AutoShape 14"/>
          <p:cNvSpPr>
            <a:spLocks noChangeArrowheads="1"/>
          </p:cNvSpPr>
          <p:nvPr/>
        </p:nvSpPr>
        <p:spPr bwMode="auto">
          <a:xfrm rot="5400000">
            <a:off x="4727575" y="4797425"/>
            <a:ext cx="1509713" cy="1363663"/>
          </a:xfrm>
          <a:prstGeom prst="cube">
            <a:avLst>
              <a:gd name="adj" fmla="val 8755"/>
            </a:avLst>
          </a:prstGeom>
          <a:gradFill rotWithShape="0">
            <a:gsLst>
              <a:gs pos="0">
                <a:srgbClr val="618FFD">
                  <a:gamma/>
                  <a:tint val="0"/>
                  <a:invGamma/>
                </a:srgbClr>
              </a:gs>
              <a:gs pos="100000">
                <a:srgbClr val="618FFD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rot="10800000" vert="eaVert" wrap="none" lIns="115888" tIns="57150" rIns="115888" bIns="57150" anchor="ctr"/>
          <a:lstStyle/>
          <a:p>
            <a:pPr algn="ctr" eaLnBrk="0" hangingPunct="0">
              <a:lnSpc>
                <a:spcPct val="90000"/>
              </a:lnSpc>
            </a:pPr>
            <a:r>
              <a:rPr lang="ar-SA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رجال الدعم</a:t>
            </a:r>
          </a:p>
          <a:p>
            <a:pPr algn="ctr" eaLnBrk="0" hangingPunct="0">
              <a:lnSpc>
                <a:spcPct val="90000"/>
              </a:lnSpc>
            </a:pPr>
            <a:r>
              <a:rPr lang="ar-SA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الفني</a:t>
            </a:r>
            <a:endParaRPr lang="en-US" sz="20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8687" name="AutoShape 15"/>
          <p:cNvSpPr>
            <a:spLocks noChangeArrowheads="1"/>
          </p:cNvSpPr>
          <p:nvPr/>
        </p:nvSpPr>
        <p:spPr bwMode="auto">
          <a:xfrm rot="5400000">
            <a:off x="7436644" y="4817269"/>
            <a:ext cx="1509712" cy="1295400"/>
          </a:xfrm>
          <a:prstGeom prst="cube">
            <a:avLst>
              <a:gd name="adj" fmla="val 8755"/>
            </a:avLst>
          </a:prstGeom>
          <a:gradFill rotWithShape="0">
            <a:gsLst>
              <a:gs pos="0">
                <a:srgbClr val="618FFD">
                  <a:gamma/>
                  <a:tint val="0"/>
                  <a:invGamma/>
                </a:srgbClr>
              </a:gs>
              <a:gs pos="100000">
                <a:srgbClr val="618FFD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rot="10800000" vert="eaVert" wrap="none" lIns="115888" tIns="57150" rIns="115888" bIns="57150" anchor="ctr"/>
          <a:lstStyle/>
          <a:p>
            <a:pPr algn="ctr" eaLnBrk="0" hangingPunct="0">
              <a:lnSpc>
                <a:spcPct val="90000"/>
              </a:lnSpc>
            </a:pPr>
            <a:r>
              <a:rPr lang="ar-SA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الكتروني</a:t>
            </a:r>
          </a:p>
          <a:p>
            <a:pPr algn="ctr" eaLnBrk="0" hangingPunct="0">
              <a:lnSpc>
                <a:spcPct val="90000"/>
              </a:lnSpc>
            </a:pPr>
            <a:r>
              <a:rPr lang="ar-SA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انترنت</a:t>
            </a:r>
            <a:endParaRPr lang="en-US" sz="20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8688" name="Rectangle 1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28689" name="Rectangle 17"/>
          <p:cNvSpPr>
            <a:spLocks noChangeArrowheads="1"/>
          </p:cNvSpPr>
          <p:nvPr/>
        </p:nvSpPr>
        <p:spPr bwMode="auto">
          <a:xfrm>
            <a:off x="468313" y="476250"/>
            <a:ext cx="7696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ar-SA" sz="4400">
                <a:latin typeface="Tahoma" pitchFamily="34" charset="0"/>
                <a:cs typeface="Tahoma" pitchFamily="34" charset="0"/>
              </a:rPr>
              <a:t>استراتيجيات اخرى للقوة البيعية</a:t>
            </a:r>
            <a:endParaRPr lang="en-US" sz="44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8690" name="AutoShape 18"/>
          <p:cNvSpPr>
            <a:spLocks noChangeArrowheads="1"/>
          </p:cNvSpPr>
          <p:nvPr/>
        </p:nvSpPr>
        <p:spPr bwMode="auto">
          <a:xfrm rot="5400000">
            <a:off x="6099175" y="4797425"/>
            <a:ext cx="1509713" cy="1363663"/>
          </a:xfrm>
          <a:prstGeom prst="cube">
            <a:avLst>
              <a:gd name="adj" fmla="val 8755"/>
            </a:avLst>
          </a:prstGeom>
          <a:gradFill rotWithShape="0">
            <a:gsLst>
              <a:gs pos="0">
                <a:srgbClr val="618FFD">
                  <a:gamma/>
                  <a:tint val="0"/>
                  <a:invGamma/>
                </a:srgbClr>
              </a:gs>
              <a:gs pos="100000">
                <a:srgbClr val="618FFD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rot="10800000" vert="eaVert" wrap="none" lIns="115888" tIns="57150" rIns="115888" bIns="57150" anchor="ctr"/>
          <a:lstStyle/>
          <a:p>
            <a:pPr algn="ctr" eaLnBrk="0" hangingPunct="0">
              <a:lnSpc>
                <a:spcPct val="90000"/>
              </a:lnSpc>
            </a:pPr>
            <a:r>
              <a:rPr lang="ar-SA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المساعدة </a:t>
            </a:r>
          </a:p>
          <a:p>
            <a:pPr algn="ctr" eaLnBrk="0" hangingPunct="0">
              <a:lnSpc>
                <a:spcPct val="90000"/>
              </a:lnSpc>
            </a:pPr>
            <a:r>
              <a:rPr lang="ar-SA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البيعية</a:t>
            </a:r>
            <a:endParaRPr lang="en-US" sz="20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8691" name="AutoShape 19"/>
          <p:cNvSpPr>
            <a:spLocks noChangeArrowheads="1"/>
          </p:cNvSpPr>
          <p:nvPr/>
        </p:nvSpPr>
        <p:spPr bwMode="auto">
          <a:xfrm rot="16200000" flipH="1">
            <a:off x="6568281" y="4023519"/>
            <a:ext cx="404813" cy="892175"/>
          </a:xfrm>
          <a:prstGeom prst="rightArrow">
            <a:avLst>
              <a:gd name="adj1" fmla="val 50000"/>
              <a:gd name="adj2" fmla="val 37347"/>
            </a:avLst>
          </a:prstGeom>
          <a:gradFill rotWithShape="0">
            <a:gsLst>
              <a:gs pos="0">
                <a:srgbClr val="000000"/>
              </a:gs>
              <a:gs pos="100000">
                <a:srgbClr val="000000">
                  <a:gamma/>
                  <a:tint val="50196"/>
                  <a:invGamma/>
                </a:srgb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nimBg="1"/>
      <p:bldP spid="28676" grpId="0" animBg="1"/>
      <p:bldP spid="28678" grpId="0" animBg="1"/>
      <p:bldP spid="28681" grpId="0" animBg="1"/>
      <p:bldP spid="28682" grpId="0" animBg="1"/>
      <p:bldP spid="28683" grpId="0" animBg="1"/>
      <p:bldP spid="28686" grpId="0" animBg="1"/>
      <p:bldP spid="28687" grpId="0" animBg="1"/>
      <p:bldP spid="2869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Oval 2"/>
          <p:cNvSpPr>
            <a:spLocks noChangeArrowheads="1"/>
          </p:cNvSpPr>
          <p:nvPr/>
        </p:nvSpPr>
        <p:spPr bwMode="auto">
          <a:xfrm>
            <a:off x="2820988" y="2497138"/>
            <a:ext cx="3608387" cy="3175000"/>
          </a:xfrm>
          <a:prstGeom prst="ellipse">
            <a:avLst/>
          </a:prstGeom>
          <a:gradFill rotWithShape="0">
            <a:gsLst>
              <a:gs pos="0">
                <a:srgbClr val="FAFD00">
                  <a:gamma/>
                  <a:tint val="30196"/>
                  <a:invGamma/>
                </a:srgbClr>
              </a:gs>
              <a:gs pos="100000">
                <a:srgbClr val="FAFD00"/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ar-SA"/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3563938" y="3068638"/>
            <a:ext cx="2060575" cy="20841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ar-SA" sz="2400" b="1" dirty="0">
                <a:solidFill>
                  <a:schemeClr val="accent5"/>
                </a:solidFill>
                <a:latin typeface="Tahoma" pitchFamily="34" charset="0"/>
                <a:cs typeface="Tahoma" pitchFamily="34" charset="0"/>
              </a:rPr>
              <a:t>عملية اختيار </a:t>
            </a:r>
            <a:r>
              <a:rPr lang="ar-SA" sz="2400" b="1" dirty="0" err="1">
                <a:solidFill>
                  <a:schemeClr val="accent5"/>
                </a:solidFill>
                <a:latin typeface="Tahoma" pitchFamily="34" charset="0"/>
                <a:cs typeface="Tahoma" pitchFamily="34" charset="0"/>
              </a:rPr>
              <a:t>و</a:t>
            </a:r>
            <a:endParaRPr lang="ar-SA" sz="2400" b="1" dirty="0">
              <a:solidFill>
                <a:schemeClr val="accent5"/>
              </a:solidFill>
              <a:latin typeface="Tahoma" pitchFamily="34" charset="0"/>
              <a:cs typeface="Tahoma" pitchFamily="34" charset="0"/>
            </a:endParaRPr>
          </a:p>
          <a:p>
            <a:pPr algn="ctr" eaLnBrk="0" hangingPunct="0"/>
            <a:r>
              <a:rPr lang="ar-SA" sz="2400" b="1" dirty="0">
                <a:solidFill>
                  <a:schemeClr val="accent5"/>
                </a:solidFill>
                <a:latin typeface="Tahoma" pitchFamily="34" charset="0"/>
                <a:cs typeface="Tahoma" pitchFamily="34" charset="0"/>
              </a:rPr>
              <a:t>تقييم </a:t>
            </a:r>
            <a:r>
              <a:rPr lang="ar-SA" sz="2400" b="1" dirty="0" smtClean="0">
                <a:solidFill>
                  <a:schemeClr val="accent5"/>
                </a:solidFill>
                <a:latin typeface="Tahoma" pitchFamily="34" charset="0"/>
                <a:cs typeface="Tahoma" pitchFamily="34" charset="0"/>
              </a:rPr>
              <a:t>الأشخاص</a:t>
            </a:r>
            <a:endParaRPr lang="ar-SA" sz="2400" b="1" dirty="0">
              <a:solidFill>
                <a:schemeClr val="accent5"/>
              </a:solidFill>
              <a:latin typeface="Tahoma" pitchFamily="34" charset="0"/>
              <a:cs typeface="Tahoma" pitchFamily="34" charset="0"/>
            </a:endParaRPr>
          </a:p>
          <a:p>
            <a:pPr algn="ctr" eaLnBrk="0" hangingPunct="0"/>
            <a:r>
              <a:rPr lang="ar-SA" sz="2400" b="1" dirty="0">
                <a:solidFill>
                  <a:schemeClr val="accent5"/>
                </a:solidFill>
                <a:latin typeface="Tahoma" pitchFamily="34" charset="0"/>
                <a:cs typeface="Tahoma" pitchFamily="34" charset="0"/>
              </a:rPr>
              <a:t>بناءً على:</a:t>
            </a:r>
            <a:endParaRPr lang="en-US" sz="2400" b="1" dirty="0">
              <a:solidFill>
                <a:schemeClr val="accent5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6868" name="Freeform 4"/>
          <p:cNvSpPr>
            <a:spLocks/>
          </p:cNvSpPr>
          <p:nvPr/>
        </p:nvSpPr>
        <p:spPr bwMode="auto">
          <a:xfrm>
            <a:off x="1524000" y="2057400"/>
            <a:ext cx="1550988" cy="1531938"/>
          </a:xfrm>
          <a:custGeom>
            <a:avLst/>
            <a:gdLst/>
            <a:ahLst/>
            <a:cxnLst>
              <a:cxn ang="0">
                <a:pos x="0" y="826"/>
              </a:cxn>
              <a:cxn ang="0">
                <a:pos x="7" y="805"/>
              </a:cxn>
              <a:cxn ang="0">
                <a:pos x="15" y="787"/>
              </a:cxn>
              <a:cxn ang="0">
                <a:pos x="20" y="769"/>
              </a:cxn>
              <a:cxn ang="0">
                <a:pos x="27" y="752"/>
              </a:cxn>
              <a:cxn ang="0">
                <a:pos x="36" y="735"/>
              </a:cxn>
              <a:cxn ang="0">
                <a:pos x="45" y="715"/>
              </a:cxn>
              <a:cxn ang="0">
                <a:pos x="53" y="697"/>
              </a:cxn>
              <a:cxn ang="0">
                <a:pos x="60" y="679"/>
              </a:cxn>
              <a:cxn ang="0">
                <a:pos x="71" y="658"/>
              </a:cxn>
              <a:cxn ang="0">
                <a:pos x="84" y="636"/>
              </a:cxn>
              <a:cxn ang="0">
                <a:pos x="93" y="618"/>
              </a:cxn>
              <a:cxn ang="0">
                <a:pos x="104" y="601"/>
              </a:cxn>
              <a:cxn ang="0">
                <a:pos x="116" y="582"/>
              </a:cxn>
              <a:cxn ang="0">
                <a:pos x="128" y="560"/>
              </a:cxn>
              <a:cxn ang="0">
                <a:pos x="141" y="540"/>
              </a:cxn>
              <a:cxn ang="0">
                <a:pos x="156" y="519"/>
              </a:cxn>
              <a:cxn ang="0">
                <a:pos x="169" y="502"/>
              </a:cxn>
              <a:cxn ang="0">
                <a:pos x="186" y="478"/>
              </a:cxn>
              <a:cxn ang="0">
                <a:pos x="202" y="459"/>
              </a:cxn>
              <a:cxn ang="0">
                <a:pos x="216" y="442"/>
              </a:cxn>
              <a:cxn ang="0">
                <a:pos x="233" y="421"/>
              </a:cxn>
              <a:cxn ang="0">
                <a:pos x="247" y="407"/>
              </a:cxn>
              <a:cxn ang="0">
                <a:pos x="263" y="390"/>
              </a:cxn>
              <a:cxn ang="0">
                <a:pos x="280" y="374"/>
              </a:cxn>
              <a:cxn ang="0">
                <a:pos x="300" y="356"/>
              </a:cxn>
              <a:cxn ang="0">
                <a:pos x="318" y="339"/>
              </a:cxn>
              <a:cxn ang="0">
                <a:pos x="336" y="321"/>
              </a:cxn>
              <a:cxn ang="0">
                <a:pos x="357" y="300"/>
              </a:cxn>
              <a:cxn ang="0">
                <a:pos x="379" y="280"/>
              </a:cxn>
              <a:cxn ang="0">
                <a:pos x="402" y="261"/>
              </a:cxn>
              <a:cxn ang="0">
                <a:pos x="427" y="244"/>
              </a:cxn>
              <a:cxn ang="0">
                <a:pos x="450" y="226"/>
              </a:cxn>
              <a:cxn ang="0">
                <a:pos x="478" y="207"/>
              </a:cxn>
              <a:cxn ang="0">
                <a:pos x="501" y="194"/>
              </a:cxn>
              <a:cxn ang="0">
                <a:pos x="522" y="178"/>
              </a:cxn>
              <a:cxn ang="0">
                <a:pos x="548" y="164"/>
              </a:cxn>
              <a:cxn ang="0">
                <a:pos x="565" y="155"/>
              </a:cxn>
              <a:cxn ang="0">
                <a:pos x="448" y="0"/>
              </a:cxn>
              <a:cxn ang="0">
                <a:pos x="976" y="164"/>
              </a:cxn>
              <a:cxn ang="0">
                <a:pos x="951" y="675"/>
              </a:cxn>
              <a:cxn ang="0">
                <a:pos x="844" y="541"/>
              </a:cxn>
              <a:cxn ang="0">
                <a:pos x="815" y="560"/>
              </a:cxn>
              <a:cxn ang="0">
                <a:pos x="787" y="577"/>
              </a:cxn>
              <a:cxn ang="0">
                <a:pos x="758" y="600"/>
              </a:cxn>
              <a:cxn ang="0">
                <a:pos x="725" y="626"/>
              </a:cxn>
              <a:cxn ang="0">
                <a:pos x="701" y="649"/>
              </a:cxn>
              <a:cxn ang="0">
                <a:pos x="678" y="673"/>
              </a:cxn>
              <a:cxn ang="0">
                <a:pos x="653" y="696"/>
              </a:cxn>
              <a:cxn ang="0">
                <a:pos x="637" y="720"/>
              </a:cxn>
              <a:cxn ang="0">
                <a:pos x="618" y="745"/>
              </a:cxn>
              <a:cxn ang="0">
                <a:pos x="599" y="773"/>
              </a:cxn>
              <a:cxn ang="0">
                <a:pos x="581" y="798"/>
              </a:cxn>
              <a:cxn ang="0">
                <a:pos x="565" y="822"/>
              </a:cxn>
              <a:cxn ang="0">
                <a:pos x="552" y="846"/>
              </a:cxn>
              <a:cxn ang="0">
                <a:pos x="537" y="876"/>
              </a:cxn>
              <a:cxn ang="0">
                <a:pos x="525" y="904"/>
              </a:cxn>
              <a:cxn ang="0">
                <a:pos x="518" y="925"/>
              </a:cxn>
              <a:cxn ang="0">
                <a:pos x="510" y="946"/>
              </a:cxn>
              <a:cxn ang="0">
                <a:pos x="0" y="826"/>
              </a:cxn>
            </a:cxnLst>
            <a:rect l="0" t="0" r="r" b="b"/>
            <a:pathLst>
              <a:path w="977" h="947">
                <a:moveTo>
                  <a:pt x="0" y="826"/>
                </a:moveTo>
                <a:lnTo>
                  <a:pt x="7" y="805"/>
                </a:lnTo>
                <a:lnTo>
                  <a:pt x="15" y="787"/>
                </a:lnTo>
                <a:lnTo>
                  <a:pt x="20" y="769"/>
                </a:lnTo>
                <a:lnTo>
                  <a:pt x="27" y="752"/>
                </a:lnTo>
                <a:lnTo>
                  <a:pt x="36" y="735"/>
                </a:lnTo>
                <a:lnTo>
                  <a:pt x="45" y="715"/>
                </a:lnTo>
                <a:lnTo>
                  <a:pt x="53" y="697"/>
                </a:lnTo>
                <a:lnTo>
                  <a:pt x="60" y="679"/>
                </a:lnTo>
                <a:lnTo>
                  <a:pt x="71" y="658"/>
                </a:lnTo>
                <a:lnTo>
                  <a:pt x="84" y="636"/>
                </a:lnTo>
                <a:lnTo>
                  <a:pt x="93" y="618"/>
                </a:lnTo>
                <a:lnTo>
                  <a:pt x="104" y="601"/>
                </a:lnTo>
                <a:lnTo>
                  <a:pt x="116" y="582"/>
                </a:lnTo>
                <a:lnTo>
                  <a:pt x="128" y="560"/>
                </a:lnTo>
                <a:lnTo>
                  <a:pt x="141" y="540"/>
                </a:lnTo>
                <a:lnTo>
                  <a:pt x="156" y="519"/>
                </a:lnTo>
                <a:lnTo>
                  <a:pt x="169" y="502"/>
                </a:lnTo>
                <a:lnTo>
                  <a:pt x="186" y="478"/>
                </a:lnTo>
                <a:lnTo>
                  <a:pt x="202" y="459"/>
                </a:lnTo>
                <a:lnTo>
                  <a:pt x="216" y="442"/>
                </a:lnTo>
                <a:lnTo>
                  <a:pt x="233" y="421"/>
                </a:lnTo>
                <a:lnTo>
                  <a:pt x="247" y="407"/>
                </a:lnTo>
                <a:lnTo>
                  <a:pt x="263" y="390"/>
                </a:lnTo>
                <a:lnTo>
                  <a:pt x="280" y="374"/>
                </a:lnTo>
                <a:lnTo>
                  <a:pt x="300" y="356"/>
                </a:lnTo>
                <a:lnTo>
                  <a:pt x="318" y="339"/>
                </a:lnTo>
                <a:lnTo>
                  <a:pt x="336" y="321"/>
                </a:lnTo>
                <a:lnTo>
                  <a:pt x="357" y="300"/>
                </a:lnTo>
                <a:lnTo>
                  <a:pt x="379" y="280"/>
                </a:lnTo>
                <a:lnTo>
                  <a:pt x="402" y="261"/>
                </a:lnTo>
                <a:lnTo>
                  <a:pt x="427" y="244"/>
                </a:lnTo>
                <a:lnTo>
                  <a:pt x="450" y="226"/>
                </a:lnTo>
                <a:lnTo>
                  <a:pt x="478" y="207"/>
                </a:lnTo>
                <a:lnTo>
                  <a:pt x="501" y="194"/>
                </a:lnTo>
                <a:lnTo>
                  <a:pt x="522" y="178"/>
                </a:lnTo>
                <a:lnTo>
                  <a:pt x="548" y="164"/>
                </a:lnTo>
                <a:lnTo>
                  <a:pt x="565" y="155"/>
                </a:lnTo>
                <a:lnTo>
                  <a:pt x="448" y="0"/>
                </a:lnTo>
                <a:lnTo>
                  <a:pt x="976" y="164"/>
                </a:lnTo>
                <a:lnTo>
                  <a:pt x="951" y="675"/>
                </a:lnTo>
                <a:lnTo>
                  <a:pt x="844" y="541"/>
                </a:lnTo>
                <a:lnTo>
                  <a:pt x="815" y="560"/>
                </a:lnTo>
                <a:lnTo>
                  <a:pt x="787" y="577"/>
                </a:lnTo>
                <a:lnTo>
                  <a:pt x="758" y="600"/>
                </a:lnTo>
                <a:lnTo>
                  <a:pt x="725" y="626"/>
                </a:lnTo>
                <a:lnTo>
                  <a:pt x="701" y="649"/>
                </a:lnTo>
                <a:lnTo>
                  <a:pt x="678" y="673"/>
                </a:lnTo>
                <a:lnTo>
                  <a:pt x="653" y="696"/>
                </a:lnTo>
                <a:lnTo>
                  <a:pt x="637" y="720"/>
                </a:lnTo>
                <a:lnTo>
                  <a:pt x="618" y="745"/>
                </a:lnTo>
                <a:lnTo>
                  <a:pt x="599" y="773"/>
                </a:lnTo>
                <a:lnTo>
                  <a:pt x="581" y="798"/>
                </a:lnTo>
                <a:lnTo>
                  <a:pt x="565" y="822"/>
                </a:lnTo>
                <a:lnTo>
                  <a:pt x="552" y="846"/>
                </a:lnTo>
                <a:lnTo>
                  <a:pt x="537" y="876"/>
                </a:lnTo>
                <a:lnTo>
                  <a:pt x="525" y="904"/>
                </a:lnTo>
                <a:lnTo>
                  <a:pt x="518" y="925"/>
                </a:lnTo>
                <a:lnTo>
                  <a:pt x="510" y="946"/>
                </a:lnTo>
                <a:lnTo>
                  <a:pt x="0" y="826"/>
                </a:lnTo>
              </a:path>
            </a:pathLst>
          </a:custGeom>
          <a:gradFill rotWithShape="0">
            <a:gsLst>
              <a:gs pos="0">
                <a:srgbClr val="676767">
                  <a:gamma/>
                  <a:shade val="89804"/>
                  <a:invGamma/>
                </a:srgbClr>
              </a:gs>
              <a:gs pos="50000">
                <a:srgbClr val="676767"/>
              </a:gs>
              <a:gs pos="100000">
                <a:srgbClr val="676767">
                  <a:gamma/>
                  <a:shade val="89804"/>
                  <a:invGamma/>
                </a:srgbClr>
              </a:gs>
            </a:gsLst>
            <a:lin ang="0" scaled="1"/>
          </a:gradFill>
          <a:ln w="12700" cap="rnd" cmpd="sng">
            <a:solidFill>
              <a:srgbClr val="05050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6869" name="Freeform 5"/>
          <p:cNvSpPr>
            <a:spLocks/>
          </p:cNvSpPr>
          <p:nvPr/>
        </p:nvSpPr>
        <p:spPr bwMode="auto">
          <a:xfrm>
            <a:off x="1295400" y="4572000"/>
            <a:ext cx="1663700" cy="1585913"/>
          </a:xfrm>
          <a:custGeom>
            <a:avLst/>
            <a:gdLst/>
            <a:ahLst/>
            <a:cxnLst>
              <a:cxn ang="0">
                <a:pos x="720" y="979"/>
              </a:cxn>
              <a:cxn ang="0">
                <a:pos x="700" y="965"/>
              </a:cxn>
              <a:cxn ang="0">
                <a:pos x="685" y="953"/>
              </a:cxn>
              <a:cxn ang="0">
                <a:pos x="668" y="941"/>
              </a:cxn>
              <a:cxn ang="0">
                <a:pos x="653" y="929"/>
              </a:cxn>
              <a:cxn ang="0">
                <a:pos x="635" y="916"/>
              </a:cxn>
              <a:cxn ang="0">
                <a:pos x="620" y="902"/>
              </a:cxn>
              <a:cxn ang="0">
                <a:pos x="604" y="888"/>
              </a:cxn>
              <a:cxn ang="0">
                <a:pos x="587" y="875"/>
              </a:cxn>
              <a:cxn ang="0">
                <a:pos x="568" y="857"/>
              </a:cxn>
              <a:cxn ang="0">
                <a:pos x="550" y="841"/>
              </a:cxn>
              <a:cxn ang="0">
                <a:pos x="535" y="825"/>
              </a:cxn>
              <a:cxn ang="0">
                <a:pos x="519" y="808"/>
              </a:cxn>
              <a:cxn ang="0">
                <a:pos x="503" y="791"/>
              </a:cxn>
              <a:cxn ang="0">
                <a:pos x="485" y="772"/>
              </a:cxn>
              <a:cxn ang="0">
                <a:pos x="469" y="754"/>
              </a:cxn>
              <a:cxn ang="0">
                <a:pos x="452" y="734"/>
              </a:cxn>
              <a:cxn ang="0">
                <a:pos x="440" y="719"/>
              </a:cxn>
              <a:cxn ang="0">
                <a:pos x="422" y="695"/>
              </a:cxn>
              <a:cxn ang="0">
                <a:pos x="408" y="677"/>
              </a:cxn>
              <a:cxn ang="0">
                <a:pos x="395" y="657"/>
              </a:cxn>
              <a:cxn ang="0">
                <a:pos x="379" y="635"/>
              </a:cxn>
              <a:cxn ang="0">
                <a:pos x="370" y="620"/>
              </a:cxn>
              <a:cxn ang="0">
                <a:pos x="357" y="599"/>
              </a:cxn>
              <a:cxn ang="0">
                <a:pos x="347" y="580"/>
              </a:cxn>
              <a:cxn ang="0">
                <a:pos x="333" y="557"/>
              </a:cxn>
              <a:cxn ang="0">
                <a:pos x="322" y="536"/>
              </a:cxn>
              <a:cxn ang="0">
                <a:pos x="309" y="514"/>
              </a:cxn>
              <a:cxn ang="0">
                <a:pos x="296" y="488"/>
              </a:cxn>
              <a:cxn ang="0">
                <a:pos x="286" y="464"/>
              </a:cxn>
              <a:cxn ang="0">
                <a:pos x="274" y="437"/>
              </a:cxn>
              <a:cxn ang="0">
                <a:pos x="265" y="411"/>
              </a:cxn>
              <a:cxn ang="0">
                <a:pos x="255" y="385"/>
              </a:cxn>
              <a:cxn ang="0">
                <a:pos x="246" y="357"/>
              </a:cxn>
              <a:cxn ang="0">
                <a:pos x="240" y="334"/>
              </a:cxn>
              <a:cxn ang="0">
                <a:pos x="231" y="311"/>
              </a:cxn>
              <a:cxn ang="0">
                <a:pos x="227" y="287"/>
              </a:cxn>
              <a:cxn ang="0">
                <a:pos x="0" y="328"/>
              </a:cxn>
              <a:cxn ang="0">
                <a:pos x="441" y="0"/>
              </a:cxn>
              <a:cxn ang="0">
                <a:pos x="997" y="156"/>
              </a:cxn>
              <a:cxn ang="0">
                <a:pos x="745" y="199"/>
              </a:cxn>
              <a:cxn ang="0">
                <a:pos x="753" y="226"/>
              </a:cxn>
              <a:cxn ang="0">
                <a:pos x="763" y="256"/>
              </a:cxn>
              <a:cxn ang="0">
                <a:pos x="776" y="288"/>
              </a:cxn>
              <a:cxn ang="0">
                <a:pos x="790" y="323"/>
              </a:cxn>
              <a:cxn ang="0">
                <a:pos x="806" y="351"/>
              </a:cxn>
              <a:cxn ang="0">
                <a:pos x="822" y="380"/>
              </a:cxn>
              <a:cxn ang="0">
                <a:pos x="838" y="408"/>
              </a:cxn>
              <a:cxn ang="0">
                <a:pos x="855" y="432"/>
              </a:cxn>
              <a:cxn ang="0">
                <a:pos x="875" y="457"/>
              </a:cxn>
              <a:cxn ang="0">
                <a:pos x="896" y="483"/>
              </a:cxn>
              <a:cxn ang="0">
                <a:pos x="917" y="506"/>
              </a:cxn>
              <a:cxn ang="0">
                <a:pos x="936" y="529"/>
              </a:cxn>
              <a:cxn ang="0">
                <a:pos x="958" y="549"/>
              </a:cxn>
              <a:cxn ang="0">
                <a:pos x="984" y="571"/>
              </a:cxn>
              <a:cxn ang="0">
                <a:pos x="1009" y="592"/>
              </a:cxn>
              <a:cxn ang="0">
                <a:pos x="1029" y="606"/>
              </a:cxn>
              <a:cxn ang="0">
                <a:pos x="1047" y="620"/>
              </a:cxn>
              <a:cxn ang="0">
                <a:pos x="720" y="979"/>
              </a:cxn>
            </a:cxnLst>
            <a:rect l="0" t="0" r="r" b="b"/>
            <a:pathLst>
              <a:path w="1048" h="980">
                <a:moveTo>
                  <a:pt x="720" y="979"/>
                </a:moveTo>
                <a:lnTo>
                  <a:pt x="700" y="965"/>
                </a:lnTo>
                <a:lnTo>
                  <a:pt x="685" y="953"/>
                </a:lnTo>
                <a:lnTo>
                  <a:pt x="668" y="941"/>
                </a:lnTo>
                <a:lnTo>
                  <a:pt x="653" y="929"/>
                </a:lnTo>
                <a:lnTo>
                  <a:pt x="635" y="916"/>
                </a:lnTo>
                <a:lnTo>
                  <a:pt x="620" y="902"/>
                </a:lnTo>
                <a:lnTo>
                  <a:pt x="604" y="888"/>
                </a:lnTo>
                <a:lnTo>
                  <a:pt x="587" y="875"/>
                </a:lnTo>
                <a:lnTo>
                  <a:pt x="568" y="857"/>
                </a:lnTo>
                <a:lnTo>
                  <a:pt x="550" y="841"/>
                </a:lnTo>
                <a:lnTo>
                  <a:pt x="535" y="825"/>
                </a:lnTo>
                <a:lnTo>
                  <a:pt x="519" y="808"/>
                </a:lnTo>
                <a:lnTo>
                  <a:pt x="503" y="791"/>
                </a:lnTo>
                <a:lnTo>
                  <a:pt x="485" y="772"/>
                </a:lnTo>
                <a:lnTo>
                  <a:pt x="469" y="754"/>
                </a:lnTo>
                <a:lnTo>
                  <a:pt x="452" y="734"/>
                </a:lnTo>
                <a:lnTo>
                  <a:pt x="440" y="719"/>
                </a:lnTo>
                <a:lnTo>
                  <a:pt x="422" y="695"/>
                </a:lnTo>
                <a:lnTo>
                  <a:pt x="408" y="677"/>
                </a:lnTo>
                <a:lnTo>
                  <a:pt x="395" y="657"/>
                </a:lnTo>
                <a:lnTo>
                  <a:pt x="379" y="635"/>
                </a:lnTo>
                <a:lnTo>
                  <a:pt x="370" y="620"/>
                </a:lnTo>
                <a:lnTo>
                  <a:pt x="357" y="599"/>
                </a:lnTo>
                <a:lnTo>
                  <a:pt x="347" y="580"/>
                </a:lnTo>
                <a:lnTo>
                  <a:pt x="333" y="557"/>
                </a:lnTo>
                <a:lnTo>
                  <a:pt x="322" y="536"/>
                </a:lnTo>
                <a:lnTo>
                  <a:pt x="309" y="514"/>
                </a:lnTo>
                <a:lnTo>
                  <a:pt x="296" y="488"/>
                </a:lnTo>
                <a:lnTo>
                  <a:pt x="286" y="464"/>
                </a:lnTo>
                <a:lnTo>
                  <a:pt x="274" y="437"/>
                </a:lnTo>
                <a:lnTo>
                  <a:pt x="265" y="411"/>
                </a:lnTo>
                <a:lnTo>
                  <a:pt x="255" y="385"/>
                </a:lnTo>
                <a:lnTo>
                  <a:pt x="246" y="357"/>
                </a:lnTo>
                <a:lnTo>
                  <a:pt x="240" y="334"/>
                </a:lnTo>
                <a:lnTo>
                  <a:pt x="231" y="311"/>
                </a:lnTo>
                <a:lnTo>
                  <a:pt x="227" y="287"/>
                </a:lnTo>
                <a:lnTo>
                  <a:pt x="0" y="328"/>
                </a:lnTo>
                <a:lnTo>
                  <a:pt x="441" y="0"/>
                </a:lnTo>
                <a:lnTo>
                  <a:pt x="997" y="156"/>
                </a:lnTo>
                <a:lnTo>
                  <a:pt x="745" y="199"/>
                </a:lnTo>
                <a:lnTo>
                  <a:pt x="753" y="226"/>
                </a:lnTo>
                <a:lnTo>
                  <a:pt x="763" y="256"/>
                </a:lnTo>
                <a:lnTo>
                  <a:pt x="776" y="288"/>
                </a:lnTo>
                <a:lnTo>
                  <a:pt x="790" y="323"/>
                </a:lnTo>
                <a:lnTo>
                  <a:pt x="806" y="351"/>
                </a:lnTo>
                <a:lnTo>
                  <a:pt x="822" y="380"/>
                </a:lnTo>
                <a:lnTo>
                  <a:pt x="838" y="408"/>
                </a:lnTo>
                <a:lnTo>
                  <a:pt x="855" y="432"/>
                </a:lnTo>
                <a:lnTo>
                  <a:pt x="875" y="457"/>
                </a:lnTo>
                <a:lnTo>
                  <a:pt x="896" y="483"/>
                </a:lnTo>
                <a:lnTo>
                  <a:pt x="917" y="506"/>
                </a:lnTo>
                <a:lnTo>
                  <a:pt x="936" y="529"/>
                </a:lnTo>
                <a:lnTo>
                  <a:pt x="958" y="549"/>
                </a:lnTo>
                <a:lnTo>
                  <a:pt x="984" y="571"/>
                </a:lnTo>
                <a:lnTo>
                  <a:pt x="1009" y="592"/>
                </a:lnTo>
                <a:lnTo>
                  <a:pt x="1029" y="606"/>
                </a:lnTo>
                <a:lnTo>
                  <a:pt x="1047" y="620"/>
                </a:lnTo>
                <a:lnTo>
                  <a:pt x="720" y="979"/>
                </a:lnTo>
              </a:path>
            </a:pathLst>
          </a:custGeom>
          <a:gradFill rotWithShape="0">
            <a:gsLst>
              <a:gs pos="0">
                <a:srgbClr val="676767">
                  <a:gamma/>
                  <a:shade val="69804"/>
                  <a:invGamma/>
                </a:srgbClr>
              </a:gs>
              <a:gs pos="50000">
                <a:srgbClr val="676767"/>
              </a:gs>
              <a:gs pos="100000">
                <a:srgbClr val="676767">
                  <a:gamma/>
                  <a:shade val="69804"/>
                  <a:invGamma/>
                </a:srgbClr>
              </a:gs>
            </a:gsLst>
            <a:lin ang="0" scaled="1"/>
          </a:gradFill>
          <a:ln w="12700" cap="rnd" cmpd="sng">
            <a:solidFill>
              <a:srgbClr val="05050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6870" name="Freeform 6"/>
          <p:cNvSpPr>
            <a:spLocks/>
          </p:cNvSpPr>
          <p:nvPr/>
        </p:nvSpPr>
        <p:spPr bwMode="auto">
          <a:xfrm>
            <a:off x="6172200" y="4648200"/>
            <a:ext cx="1516063" cy="1328738"/>
          </a:xfrm>
          <a:custGeom>
            <a:avLst/>
            <a:gdLst/>
            <a:ahLst/>
            <a:cxnLst>
              <a:cxn ang="0">
                <a:pos x="954" y="43"/>
              </a:cxn>
              <a:cxn ang="0">
                <a:pos x="949" y="63"/>
              </a:cxn>
              <a:cxn ang="0">
                <a:pos x="946" y="81"/>
              </a:cxn>
              <a:cxn ang="0">
                <a:pos x="943" y="101"/>
              </a:cxn>
              <a:cxn ang="0">
                <a:pos x="942" y="117"/>
              </a:cxn>
              <a:cxn ang="0">
                <a:pos x="937" y="138"/>
              </a:cxn>
              <a:cxn ang="0">
                <a:pos x="933" y="157"/>
              </a:cxn>
              <a:cxn ang="0">
                <a:pos x="929" y="175"/>
              </a:cxn>
              <a:cxn ang="0">
                <a:pos x="925" y="194"/>
              </a:cxn>
              <a:cxn ang="0">
                <a:pos x="917" y="217"/>
              </a:cxn>
              <a:cxn ang="0">
                <a:pos x="910" y="241"/>
              </a:cxn>
              <a:cxn ang="0">
                <a:pos x="905" y="258"/>
              </a:cxn>
              <a:cxn ang="0">
                <a:pos x="898" y="279"/>
              </a:cxn>
              <a:cxn ang="0">
                <a:pos x="889" y="302"/>
              </a:cxn>
              <a:cxn ang="0">
                <a:pos x="881" y="323"/>
              </a:cxn>
              <a:cxn ang="0">
                <a:pos x="872" y="344"/>
              </a:cxn>
              <a:cxn ang="0">
                <a:pos x="862" y="369"/>
              </a:cxn>
              <a:cxn ang="0">
                <a:pos x="852" y="388"/>
              </a:cxn>
              <a:cxn ang="0">
                <a:pos x="842" y="413"/>
              </a:cxn>
              <a:cxn ang="0">
                <a:pos x="831" y="434"/>
              </a:cxn>
              <a:cxn ang="0">
                <a:pos x="818" y="453"/>
              </a:cxn>
              <a:cxn ang="0">
                <a:pos x="805" y="475"/>
              </a:cxn>
              <a:cxn ang="0">
                <a:pos x="796" y="490"/>
              </a:cxn>
              <a:cxn ang="0">
                <a:pos x="783" y="510"/>
              </a:cxn>
              <a:cxn ang="0">
                <a:pos x="770" y="530"/>
              </a:cxn>
              <a:cxn ang="0">
                <a:pos x="755" y="552"/>
              </a:cxn>
              <a:cxn ang="0">
                <a:pos x="742" y="569"/>
              </a:cxn>
              <a:cxn ang="0">
                <a:pos x="726" y="590"/>
              </a:cxn>
              <a:cxn ang="0">
                <a:pos x="707" y="614"/>
              </a:cxn>
              <a:cxn ang="0">
                <a:pos x="690" y="635"/>
              </a:cxn>
              <a:cxn ang="0">
                <a:pos x="672" y="657"/>
              </a:cxn>
              <a:cxn ang="0">
                <a:pos x="651" y="680"/>
              </a:cxn>
              <a:cxn ang="0">
                <a:pos x="631" y="701"/>
              </a:cxn>
              <a:cxn ang="0">
                <a:pos x="832" y="820"/>
              </a:cxn>
              <a:cxn ang="0">
                <a:pos x="213" y="781"/>
              </a:cxn>
              <a:cxn ang="0">
                <a:pos x="0" y="384"/>
              </a:cxn>
              <a:cxn ang="0">
                <a:pos x="162" y="465"/>
              </a:cxn>
              <a:cxn ang="0">
                <a:pos x="181" y="447"/>
              </a:cxn>
              <a:cxn ang="0">
                <a:pos x="201" y="428"/>
              </a:cxn>
              <a:cxn ang="0">
                <a:pos x="229" y="402"/>
              </a:cxn>
              <a:cxn ang="0">
                <a:pos x="252" y="377"/>
              </a:cxn>
              <a:cxn ang="0">
                <a:pos x="278" y="348"/>
              </a:cxn>
              <a:cxn ang="0">
                <a:pos x="299" y="322"/>
              </a:cxn>
              <a:cxn ang="0">
                <a:pos x="317" y="293"/>
              </a:cxn>
              <a:cxn ang="0">
                <a:pos x="336" y="266"/>
              </a:cxn>
              <a:cxn ang="0">
                <a:pos x="348" y="240"/>
              </a:cxn>
              <a:cxn ang="0">
                <a:pos x="364" y="215"/>
              </a:cxn>
              <a:cxn ang="0">
                <a:pos x="377" y="184"/>
              </a:cxn>
              <a:cxn ang="0">
                <a:pos x="385" y="158"/>
              </a:cxn>
              <a:cxn ang="0">
                <a:pos x="397" y="130"/>
              </a:cxn>
              <a:cxn ang="0">
                <a:pos x="406" y="104"/>
              </a:cxn>
              <a:cxn ang="0">
                <a:pos x="415" y="73"/>
              </a:cxn>
              <a:cxn ang="0">
                <a:pos x="421" y="43"/>
              </a:cxn>
              <a:cxn ang="0">
                <a:pos x="424" y="23"/>
              </a:cxn>
              <a:cxn ang="0">
                <a:pos x="427" y="0"/>
              </a:cxn>
              <a:cxn ang="0">
                <a:pos x="954" y="43"/>
              </a:cxn>
            </a:cxnLst>
            <a:rect l="0" t="0" r="r" b="b"/>
            <a:pathLst>
              <a:path w="955" h="821">
                <a:moveTo>
                  <a:pt x="954" y="43"/>
                </a:moveTo>
                <a:lnTo>
                  <a:pt x="949" y="63"/>
                </a:lnTo>
                <a:lnTo>
                  <a:pt x="946" y="81"/>
                </a:lnTo>
                <a:lnTo>
                  <a:pt x="943" y="101"/>
                </a:lnTo>
                <a:lnTo>
                  <a:pt x="942" y="117"/>
                </a:lnTo>
                <a:lnTo>
                  <a:pt x="937" y="138"/>
                </a:lnTo>
                <a:lnTo>
                  <a:pt x="933" y="157"/>
                </a:lnTo>
                <a:lnTo>
                  <a:pt x="929" y="175"/>
                </a:lnTo>
                <a:lnTo>
                  <a:pt x="925" y="194"/>
                </a:lnTo>
                <a:lnTo>
                  <a:pt x="917" y="217"/>
                </a:lnTo>
                <a:lnTo>
                  <a:pt x="910" y="241"/>
                </a:lnTo>
                <a:lnTo>
                  <a:pt x="905" y="258"/>
                </a:lnTo>
                <a:lnTo>
                  <a:pt x="898" y="279"/>
                </a:lnTo>
                <a:lnTo>
                  <a:pt x="889" y="302"/>
                </a:lnTo>
                <a:lnTo>
                  <a:pt x="881" y="323"/>
                </a:lnTo>
                <a:lnTo>
                  <a:pt x="872" y="344"/>
                </a:lnTo>
                <a:lnTo>
                  <a:pt x="862" y="369"/>
                </a:lnTo>
                <a:lnTo>
                  <a:pt x="852" y="388"/>
                </a:lnTo>
                <a:lnTo>
                  <a:pt x="842" y="413"/>
                </a:lnTo>
                <a:lnTo>
                  <a:pt x="831" y="434"/>
                </a:lnTo>
                <a:lnTo>
                  <a:pt x="818" y="453"/>
                </a:lnTo>
                <a:lnTo>
                  <a:pt x="805" y="475"/>
                </a:lnTo>
                <a:lnTo>
                  <a:pt x="796" y="490"/>
                </a:lnTo>
                <a:lnTo>
                  <a:pt x="783" y="510"/>
                </a:lnTo>
                <a:lnTo>
                  <a:pt x="770" y="530"/>
                </a:lnTo>
                <a:lnTo>
                  <a:pt x="755" y="552"/>
                </a:lnTo>
                <a:lnTo>
                  <a:pt x="742" y="569"/>
                </a:lnTo>
                <a:lnTo>
                  <a:pt x="726" y="590"/>
                </a:lnTo>
                <a:lnTo>
                  <a:pt x="707" y="614"/>
                </a:lnTo>
                <a:lnTo>
                  <a:pt x="690" y="635"/>
                </a:lnTo>
                <a:lnTo>
                  <a:pt x="672" y="657"/>
                </a:lnTo>
                <a:lnTo>
                  <a:pt x="651" y="680"/>
                </a:lnTo>
                <a:lnTo>
                  <a:pt x="631" y="701"/>
                </a:lnTo>
                <a:lnTo>
                  <a:pt x="832" y="820"/>
                </a:lnTo>
                <a:lnTo>
                  <a:pt x="213" y="781"/>
                </a:lnTo>
                <a:lnTo>
                  <a:pt x="0" y="384"/>
                </a:lnTo>
                <a:lnTo>
                  <a:pt x="162" y="465"/>
                </a:lnTo>
                <a:lnTo>
                  <a:pt x="181" y="447"/>
                </a:lnTo>
                <a:lnTo>
                  <a:pt x="201" y="428"/>
                </a:lnTo>
                <a:lnTo>
                  <a:pt x="229" y="402"/>
                </a:lnTo>
                <a:lnTo>
                  <a:pt x="252" y="377"/>
                </a:lnTo>
                <a:lnTo>
                  <a:pt x="278" y="348"/>
                </a:lnTo>
                <a:lnTo>
                  <a:pt x="299" y="322"/>
                </a:lnTo>
                <a:lnTo>
                  <a:pt x="317" y="293"/>
                </a:lnTo>
                <a:lnTo>
                  <a:pt x="336" y="266"/>
                </a:lnTo>
                <a:lnTo>
                  <a:pt x="348" y="240"/>
                </a:lnTo>
                <a:lnTo>
                  <a:pt x="364" y="215"/>
                </a:lnTo>
                <a:lnTo>
                  <a:pt x="377" y="184"/>
                </a:lnTo>
                <a:lnTo>
                  <a:pt x="385" y="158"/>
                </a:lnTo>
                <a:lnTo>
                  <a:pt x="397" y="130"/>
                </a:lnTo>
                <a:lnTo>
                  <a:pt x="406" y="104"/>
                </a:lnTo>
                <a:lnTo>
                  <a:pt x="415" y="73"/>
                </a:lnTo>
                <a:lnTo>
                  <a:pt x="421" y="43"/>
                </a:lnTo>
                <a:lnTo>
                  <a:pt x="424" y="23"/>
                </a:lnTo>
                <a:lnTo>
                  <a:pt x="427" y="0"/>
                </a:lnTo>
                <a:lnTo>
                  <a:pt x="954" y="43"/>
                </a:lnTo>
              </a:path>
            </a:pathLst>
          </a:custGeom>
          <a:gradFill rotWithShape="0">
            <a:gsLst>
              <a:gs pos="0">
                <a:srgbClr val="676767"/>
              </a:gs>
              <a:gs pos="100000">
                <a:srgbClr val="676767">
                  <a:gamma/>
                  <a:shade val="80000"/>
                  <a:invGamma/>
                </a:srgbClr>
              </a:gs>
            </a:gsLst>
            <a:lin ang="0" scaled="1"/>
          </a:gradFill>
          <a:ln w="12700" cap="rnd" cmpd="sng">
            <a:solidFill>
              <a:srgbClr val="05050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6871" name="Freeform 7"/>
          <p:cNvSpPr>
            <a:spLocks/>
          </p:cNvSpPr>
          <p:nvPr/>
        </p:nvSpPr>
        <p:spPr bwMode="auto">
          <a:xfrm>
            <a:off x="6248400" y="2057400"/>
            <a:ext cx="1720850" cy="1573213"/>
          </a:xfrm>
          <a:custGeom>
            <a:avLst/>
            <a:gdLst/>
            <a:ahLst/>
            <a:cxnLst>
              <a:cxn ang="0">
                <a:pos x="290" y="0"/>
              </a:cxn>
              <a:cxn ang="0">
                <a:pos x="311" y="11"/>
              </a:cxn>
              <a:cxn ang="0">
                <a:pos x="327" y="24"/>
              </a:cxn>
              <a:cxn ang="0">
                <a:pos x="346" y="32"/>
              </a:cxn>
              <a:cxn ang="0">
                <a:pos x="363" y="43"/>
              </a:cxn>
              <a:cxn ang="0">
                <a:pos x="380" y="55"/>
              </a:cxn>
              <a:cxn ang="0">
                <a:pos x="396" y="69"/>
              </a:cxn>
              <a:cxn ang="0">
                <a:pos x="414" y="81"/>
              </a:cxn>
              <a:cxn ang="0">
                <a:pos x="431" y="93"/>
              </a:cxn>
              <a:cxn ang="0">
                <a:pos x="450" y="109"/>
              </a:cxn>
              <a:cxn ang="0">
                <a:pos x="473" y="126"/>
              </a:cxn>
              <a:cxn ang="0">
                <a:pos x="489" y="138"/>
              </a:cxn>
              <a:cxn ang="0">
                <a:pos x="504" y="154"/>
              </a:cxn>
              <a:cxn ang="0">
                <a:pos x="525" y="170"/>
              </a:cxn>
              <a:cxn ang="0">
                <a:pos x="545" y="186"/>
              </a:cxn>
              <a:cxn ang="0">
                <a:pos x="561" y="204"/>
              </a:cxn>
              <a:cxn ang="0">
                <a:pos x="579" y="222"/>
              </a:cxn>
              <a:cxn ang="0">
                <a:pos x="593" y="238"/>
              </a:cxn>
              <a:cxn ang="0">
                <a:pos x="613" y="259"/>
              </a:cxn>
              <a:cxn ang="0">
                <a:pos x="630" y="278"/>
              </a:cxn>
              <a:cxn ang="0">
                <a:pos x="644" y="295"/>
              </a:cxn>
              <a:cxn ang="0">
                <a:pos x="661" y="315"/>
              </a:cxn>
              <a:cxn ang="0">
                <a:pos x="673" y="330"/>
              </a:cxn>
              <a:cxn ang="0">
                <a:pos x="689" y="349"/>
              </a:cxn>
              <a:cxn ang="0">
                <a:pos x="702" y="367"/>
              </a:cxn>
              <a:cxn ang="0">
                <a:pos x="717" y="391"/>
              </a:cxn>
              <a:cxn ang="0">
                <a:pos x="728" y="409"/>
              </a:cxn>
              <a:cxn ang="0">
                <a:pos x="742" y="430"/>
              </a:cxn>
              <a:cxn ang="0">
                <a:pos x="757" y="455"/>
              </a:cxn>
              <a:cxn ang="0">
                <a:pos x="772" y="479"/>
              </a:cxn>
              <a:cxn ang="0">
                <a:pos x="785" y="503"/>
              </a:cxn>
              <a:cxn ang="0">
                <a:pos x="798" y="529"/>
              </a:cxn>
              <a:cxn ang="0">
                <a:pos x="809" y="554"/>
              </a:cxn>
              <a:cxn ang="0">
                <a:pos x="822" y="581"/>
              </a:cxn>
              <a:cxn ang="0">
                <a:pos x="831" y="605"/>
              </a:cxn>
              <a:cxn ang="0">
                <a:pos x="841" y="627"/>
              </a:cxn>
              <a:cxn ang="0">
                <a:pos x="848" y="649"/>
              </a:cxn>
              <a:cxn ang="0">
                <a:pos x="853" y="671"/>
              </a:cxn>
              <a:cxn ang="0">
                <a:pos x="1083" y="623"/>
              </a:cxn>
              <a:cxn ang="0">
                <a:pos x="680" y="971"/>
              </a:cxn>
              <a:cxn ang="0">
                <a:pos x="89" y="835"/>
              </a:cxn>
              <a:cxn ang="0">
                <a:pos x="342" y="780"/>
              </a:cxn>
              <a:cxn ang="0">
                <a:pos x="331" y="750"/>
              </a:cxn>
              <a:cxn ang="0">
                <a:pos x="319" y="721"/>
              </a:cxn>
              <a:cxn ang="0">
                <a:pos x="302" y="690"/>
              </a:cxn>
              <a:cxn ang="0">
                <a:pos x="283" y="658"/>
              </a:cxn>
              <a:cxn ang="0">
                <a:pos x="268" y="630"/>
              </a:cxn>
              <a:cxn ang="0">
                <a:pos x="248" y="602"/>
              </a:cxn>
              <a:cxn ang="0">
                <a:pos x="228" y="576"/>
              </a:cxn>
              <a:cxn ang="0">
                <a:pos x="209" y="552"/>
              </a:cxn>
              <a:cxn ang="0">
                <a:pos x="188" y="531"/>
              </a:cxn>
              <a:cxn ang="0">
                <a:pos x="164" y="506"/>
              </a:cxn>
              <a:cxn ang="0">
                <a:pos x="141" y="485"/>
              </a:cxn>
              <a:cxn ang="0">
                <a:pos x="118" y="464"/>
              </a:cxn>
              <a:cxn ang="0">
                <a:pos x="97" y="445"/>
              </a:cxn>
              <a:cxn ang="0">
                <a:pos x="68" y="425"/>
              </a:cxn>
              <a:cxn ang="0">
                <a:pos x="41" y="405"/>
              </a:cxn>
              <a:cxn ang="0">
                <a:pos x="21" y="395"/>
              </a:cxn>
              <a:cxn ang="0">
                <a:pos x="0" y="381"/>
              </a:cxn>
              <a:cxn ang="0">
                <a:pos x="290" y="0"/>
              </a:cxn>
            </a:cxnLst>
            <a:rect l="0" t="0" r="r" b="b"/>
            <a:pathLst>
              <a:path w="1084" h="972">
                <a:moveTo>
                  <a:pt x="290" y="0"/>
                </a:moveTo>
                <a:lnTo>
                  <a:pt x="311" y="11"/>
                </a:lnTo>
                <a:lnTo>
                  <a:pt x="327" y="24"/>
                </a:lnTo>
                <a:lnTo>
                  <a:pt x="346" y="32"/>
                </a:lnTo>
                <a:lnTo>
                  <a:pt x="363" y="43"/>
                </a:lnTo>
                <a:lnTo>
                  <a:pt x="380" y="55"/>
                </a:lnTo>
                <a:lnTo>
                  <a:pt x="396" y="69"/>
                </a:lnTo>
                <a:lnTo>
                  <a:pt x="414" y="81"/>
                </a:lnTo>
                <a:lnTo>
                  <a:pt x="431" y="93"/>
                </a:lnTo>
                <a:lnTo>
                  <a:pt x="450" y="109"/>
                </a:lnTo>
                <a:lnTo>
                  <a:pt x="473" y="126"/>
                </a:lnTo>
                <a:lnTo>
                  <a:pt x="489" y="138"/>
                </a:lnTo>
                <a:lnTo>
                  <a:pt x="504" y="154"/>
                </a:lnTo>
                <a:lnTo>
                  <a:pt x="525" y="170"/>
                </a:lnTo>
                <a:lnTo>
                  <a:pt x="545" y="186"/>
                </a:lnTo>
                <a:lnTo>
                  <a:pt x="561" y="204"/>
                </a:lnTo>
                <a:lnTo>
                  <a:pt x="579" y="222"/>
                </a:lnTo>
                <a:lnTo>
                  <a:pt x="593" y="238"/>
                </a:lnTo>
                <a:lnTo>
                  <a:pt x="613" y="259"/>
                </a:lnTo>
                <a:lnTo>
                  <a:pt x="630" y="278"/>
                </a:lnTo>
                <a:lnTo>
                  <a:pt x="644" y="295"/>
                </a:lnTo>
                <a:lnTo>
                  <a:pt x="661" y="315"/>
                </a:lnTo>
                <a:lnTo>
                  <a:pt x="673" y="330"/>
                </a:lnTo>
                <a:lnTo>
                  <a:pt x="689" y="349"/>
                </a:lnTo>
                <a:lnTo>
                  <a:pt x="702" y="367"/>
                </a:lnTo>
                <a:lnTo>
                  <a:pt x="717" y="391"/>
                </a:lnTo>
                <a:lnTo>
                  <a:pt x="728" y="409"/>
                </a:lnTo>
                <a:lnTo>
                  <a:pt x="742" y="430"/>
                </a:lnTo>
                <a:lnTo>
                  <a:pt x="757" y="455"/>
                </a:lnTo>
                <a:lnTo>
                  <a:pt x="772" y="479"/>
                </a:lnTo>
                <a:lnTo>
                  <a:pt x="785" y="503"/>
                </a:lnTo>
                <a:lnTo>
                  <a:pt x="798" y="529"/>
                </a:lnTo>
                <a:lnTo>
                  <a:pt x="809" y="554"/>
                </a:lnTo>
                <a:lnTo>
                  <a:pt x="822" y="581"/>
                </a:lnTo>
                <a:lnTo>
                  <a:pt x="831" y="605"/>
                </a:lnTo>
                <a:lnTo>
                  <a:pt x="841" y="627"/>
                </a:lnTo>
                <a:lnTo>
                  <a:pt x="848" y="649"/>
                </a:lnTo>
                <a:lnTo>
                  <a:pt x="853" y="671"/>
                </a:lnTo>
                <a:lnTo>
                  <a:pt x="1083" y="623"/>
                </a:lnTo>
                <a:lnTo>
                  <a:pt x="680" y="971"/>
                </a:lnTo>
                <a:lnTo>
                  <a:pt x="89" y="835"/>
                </a:lnTo>
                <a:lnTo>
                  <a:pt x="342" y="780"/>
                </a:lnTo>
                <a:lnTo>
                  <a:pt x="331" y="750"/>
                </a:lnTo>
                <a:lnTo>
                  <a:pt x="319" y="721"/>
                </a:lnTo>
                <a:lnTo>
                  <a:pt x="302" y="690"/>
                </a:lnTo>
                <a:lnTo>
                  <a:pt x="283" y="658"/>
                </a:lnTo>
                <a:lnTo>
                  <a:pt x="268" y="630"/>
                </a:lnTo>
                <a:lnTo>
                  <a:pt x="248" y="602"/>
                </a:lnTo>
                <a:lnTo>
                  <a:pt x="228" y="576"/>
                </a:lnTo>
                <a:lnTo>
                  <a:pt x="209" y="552"/>
                </a:lnTo>
                <a:lnTo>
                  <a:pt x="188" y="531"/>
                </a:lnTo>
                <a:lnTo>
                  <a:pt x="164" y="506"/>
                </a:lnTo>
                <a:lnTo>
                  <a:pt x="141" y="485"/>
                </a:lnTo>
                <a:lnTo>
                  <a:pt x="118" y="464"/>
                </a:lnTo>
                <a:lnTo>
                  <a:pt x="97" y="445"/>
                </a:lnTo>
                <a:lnTo>
                  <a:pt x="68" y="425"/>
                </a:lnTo>
                <a:lnTo>
                  <a:pt x="41" y="405"/>
                </a:lnTo>
                <a:lnTo>
                  <a:pt x="21" y="395"/>
                </a:lnTo>
                <a:lnTo>
                  <a:pt x="0" y="381"/>
                </a:lnTo>
                <a:lnTo>
                  <a:pt x="290" y="0"/>
                </a:lnTo>
              </a:path>
            </a:pathLst>
          </a:custGeom>
          <a:gradFill rotWithShape="0">
            <a:gsLst>
              <a:gs pos="0">
                <a:srgbClr val="676767">
                  <a:gamma/>
                  <a:shade val="69804"/>
                  <a:invGamma/>
                </a:srgbClr>
              </a:gs>
              <a:gs pos="50000">
                <a:srgbClr val="676767"/>
              </a:gs>
              <a:gs pos="100000">
                <a:srgbClr val="676767">
                  <a:gamma/>
                  <a:shade val="69804"/>
                  <a:invGamma/>
                </a:srgbClr>
              </a:gs>
            </a:gsLst>
            <a:lin ang="0" scaled="1"/>
          </a:gradFill>
          <a:ln w="12700" cap="rnd" cmpd="sng">
            <a:solidFill>
              <a:srgbClr val="05050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6872" name="AutoShape 8"/>
          <p:cNvSpPr>
            <a:spLocks noChangeArrowheads="1"/>
          </p:cNvSpPr>
          <p:nvPr/>
        </p:nvSpPr>
        <p:spPr bwMode="auto">
          <a:xfrm>
            <a:off x="381000" y="3694113"/>
            <a:ext cx="3144838" cy="763587"/>
          </a:xfrm>
          <a:prstGeom prst="cube">
            <a:avLst>
              <a:gd name="adj" fmla="val 18250"/>
            </a:avLst>
          </a:prstGeom>
          <a:gradFill rotWithShape="0">
            <a:gsLst>
              <a:gs pos="0">
                <a:srgbClr val="00B2A1">
                  <a:gamma/>
                  <a:tint val="30196"/>
                  <a:invGamma/>
                </a:srgbClr>
              </a:gs>
              <a:gs pos="100000">
                <a:srgbClr val="00B2A1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050507"/>
            </a:solidFill>
            <a:miter lim="800000"/>
            <a:headEnd/>
            <a:tailEnd/>
          </a:ln>
          <a:effectLst>
            <a:outerShdw dist="107763" dir="2700000" algn="ctr" rotWithShape="0">
              <a:srgbClr val="676767"/>
            </a:outerShdw>
          </a:effectLst>
        </p:spPr>
        <p:txBody>
          <a:bodyPr wrap="none" lIns="77788" tIns="39688" rIns="77788" bIns="39688" anchor="ctr"/>
          <a:lstStyle/>
          <a:p>
            <a:pPr algn="ctr" defTabSz="661988" eaLnBrk="0" hangingPunct="0"/>
            <a:r>
              <a:rPr lang="ar-SA" sz="22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صفات اخرى</a:t>
            </a:r>
            <a:endParaRPr lang="en-US" sz="2200" b="1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6873" name="AutoShape 9"/>
          <p:cNvSpPr>
            <a:spLocks noChangeArrowheads="1"/>
          </p:cNvSpPr>
          <p:nvPr/>
        </p:nvSpPr>
        <p:spPr bwMode="auto">
          <a:xfrm>
            <a:off x="3054350" y="5689600"/>
            <a:ext cx="3111500" cy="787400"/>
          </a:xfrm>
          <a:prstGeom prst="cube">
            <a:avLst>
              <a:gd name="adj" fmla="val 18250"/>
            </a:avLst>
          </a:prstGeom>
          <a:gradFill rotWithShape="0">
            <a:gsLst>
              <a:gs pos="0">
                <a:srgbClr val="00B2A1">
                  <a:gamma/>
                  <a:tint val="30196"/>
                  <a:invGamma/>
                </a:srgbClr>
              </a:gs>
              <a:gs pos="100000">
                <a:srgbClr val="00B2A1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050507"/>
            </a:solidFill>
            <a:miter lim="800000"/>
            <a:headEnd/>
            <a:tailEnd/>
          </a:ln>
          <a:effectLst>
            <a:outerShdw dist="107763" dir="2700000" algn="ctr" rotWithShape="0">
              <a:srgbClr val="676767"/>
            </a:outerShdw>
          </a:effectLst>
        </p:spPr>
        <p:txBody>
          <a:bodyPr wrap="none" lIns="77788" tIns="39688" rIns="77788" bIns="39688" anchor="ctr"/>
          <a:lstStyle/>
          <a:p>
            <a:pPr algn="ctr" defTabSz="661988" eaLnBrk="0" hangingPunct="0"/>
            <a:r>
              <a:rPr lang="ar-SA" sz="22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مميزات شخصية</a:t>
            </a:r>
            <a:endParaRPr lang="en-US" sz="2200" b="1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6874" name="AutoShape 10"/>
          <p:cNvSpPr>
            <a:spLocks noChangeArrowheads="1"/>
          </p:cNvSpPr>
          <p:nvPr/>
        </p:nvSpPr>
        <p:spPr bwMode="auto">
          <a:xfrm>
            <a:off x="3276600" y="1828800"/>
            <a:ext cx="2921000" cy="769938"/>
          </a:xfrm>
          <a:prstGeom prst="cube">
            <a:avLst>
              <a:gd name="adj" fmla="val 18250"/>
            </a:avLst>
          </a:prstGeom>
          <a:gradFill rotWithShape="0">
            <a:gsLst>
              <a:gs pos="0">
                <a:srgbClr val="00B2A1">
                  <a:gamma/>
                  <a:tint val="40000"/>
                  <a:invGamma/>
                </a:srgbClr>
              </a:gs>
              <a:gs pos="100000">
                <a:srgbClr val="00B2A1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050507"/>
            </a:solidFill>
            <a:miter lim="800000"/>
            <a:headEnd/>
            <a:tailEnd/>
          </a:ln>
          <a:effectLst>
            <a:outerShdw dist="107763" dir="2700000" algn="ctr" rotWithShape="0">
              <a:srgbClr val="676767"/>
            </a:outerShdw>
          </a:effectLst>
        </p:spPr>
        <p:txBody>
          <a:bodyPr wrap="none" lIns="77788" tIns="39688" rIns="77788" bIns="39688" anchor="ctr"/>
          <a:lstStyle/>
          <a:p>
            <a:pPr algn="ctr" defTabSz="661988" eaLnBrk="0" hangingPunct="0"/>
            <a:r>
              <a:rPr lang="ar-SA" sz="2200" b="1">
                <a:solidFill>
                  <a:srgbClr val="040408"/>
                </a:solidFill>
                <a:latin typeface="Tahoma" pitchFamily="34" charset="0"/>
                <a:cs typeface="Tahoma" pitchFamily="34" charset="0"/>
              </a:rPr>
              <a:t>القابلية للبيع</a:t>
            </a:r>
            <a:endParaRPr lang="en-US" sz="2200" b="1">
              <a:solidFill>
                <a:srgbClr val="040408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6875" name="AutoShape 11"/>
          <p:cNvSpPr>
            <a:spLocks noChangeArrowheads="1"/>
          </p:cNvSpPr>
          <p:nvPr/>
        </p:nvSpPr>
        <p:spPr bwMode="auto">
          <a:xfrm>
            <a:off x="5707063" y="3694113"/>
            <a:ext cx="3055937" cy="841375"/>
          </a:xfrm>
          <a:prstGeom prst="cube">
            <a:avLst>
              <a:gd name="adj" fmla="val 21481"/>
            </a:avLst>
          </a:prstGeom>
          <a:gradFill rotWithShape="0">
            <a:gsLst>
              <a:gs pos="0">
                <a:srgbClr val="00B2A1">
                  <a:gamma/>
                  <a:tint val="40000"/>
                  <a:invGamma/>
                </a:srgbClr>
              </a:gs>
              <a:gs pos="100000">
                <a:srgbClr val="00B2A1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050507"/>
            </a:solidFill>
            <a:miter lim="800000"/>
            <a:headEnd/>
            <a:tailEnd/>
          </a:ln>
          <a:effectLst>
            <a:outerShdw dist="107763" dir="2700000" algn="ctr" rotWithShape="0">
              <a:srgbClr val="676767"/>
            </a:outerShdw>
          </a:effectLst>
        </p:spPr>
        <p:txBody>
          <a:bodyPr wrap="none" lIns="77788" tIns="39688" rIns="77788" bIns="39688" anchor="ctr"/>
          <a:lstStyle/>
          <a:p>
            <a:pPr algn="ctr" defTabSz="661988" eaLnBrk="0" hangingPunct="0"/>
            <a:r>
              <a:rPr lang="ar-SA" sz="2000" b="1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قدرات تحليلية </a:t>
            </a:r>
            <a:r>
              <a:rPr lang="ar-SA" sz="2000" b="1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و</a:t>
            </a:r>
            <a:r>
              <a:rPr lang="ar-SA" sz="2000" b="1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algn="ctr" defTabSz="661988" eaLnBrk="0" hangingPunct="0"/>
            <a:r>
              <a:rPr lang="ar-SA" sz="2000" b="1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تنظيمية</a:t>
            </a:r>
            <a:endParaRPr lang="en-US" sz="2000" b="1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6876" name="Rectangle 12"/>
          <p:cNvSpPr>
            <a:spLocks noGrp="1" noChangeArrowheads="1"/>
          </p:cNvSpPr>
          <p:nvPr>
            <p:ph type="title"/>
          </p:nvPr>
        </p:nvSpPr>
        <p:spPr>
          <a:xfrm>
            <a:off x="1447800" y="304800"/>
            <a:ext cx="7010400" cy="1447800"/>
          </a:xfrm>
        </p:spPr>
        <p:txBody>
          <a:bodyPr/>
          <a:lstStyle/>
          <a:p>
            <a:pPr algn="ctr"/>
            <a:r>
              <a:rPr lang="ar-SA" sz="4400" b="1">
                <a:cs typeface="Tahoma" pitchFamily="34" charset="0"/>
              </a:rPr>
              <a:t>اختيار قوة البيع</a:t>
            </a:r>
            <a:endParaRPr lang="en-US" sz="4400" b="1">
              <a:cs typeface="Tahoma" pitchFamily="34" charset="0"/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604803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/>
      <p:bldP spid="36868" grpId="0" animBg="1"/>
      <p:bldP spid="36869" grpId="0" animBg="1"/>
      <p:bldP spid="36870" grpId="0" animBg="1"/>
      <p:bldP spid="36871" grpId="0" animBg="1"/>
      <p:bldP spid="36872" grpId="0" animBg="1"/>
      <p:bldP spid="36873" grpId="0" animBg="1"/>
      <p:bldP spid="36874" grpId="0" animBg="1"/>
      <p:bldP spid="3687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09600" y="2057400"/>
            <a:ext cx="7848600" cy="3886200"/>
            <a:chOff x="384" y="1296"/>
            <a:chExt cx="4944" cy="2688"/>
          </a:xfrm>
        </p:grpSpPr>
        <p:sp>
          <p:nvSpPr>
            <p:cNvPr id="40963" name="AutoShape 3"/>
            <p:cNvSpPr>
              <a:spLocks noChangeArrowheads="1"/>
            </p:cNvSpPr>
            <p:nvPr/>
          </p:nvSpPr>
          <p:spPr bwMode="auto">
            <a:xfrm rot="16200000" flipH="1">
              <a:off x="1106" y="1896"/>
              <a:ext cx="497" cy="592"/>
            </a:xfrm>
            <a:prstGeom prst="rightArrow">
              <a:avLst>
                <a:gd name="adj1" fmla="val 50000"/>
                <a:gd name="adj2" fmla="val 50005"/>
              </a:avLst>
            </a:prstGeom>
            <a:gradFill rotWithShape="0">
              <a:gsLst>
                <a:gs pos="0">
                  <a:srgbClr val="009999"/>
                </a:gs>
                <a:gs pos="100000">
                  <a:srgbClr val="009999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40964" name="AutoShape 4"/>
            <p:cNvSpPr>
              <a:spLocks noChangeArrowheads="1"/>
            </p:cNvSpPr>
            <p:nvPr/>
          </p:nvSpPr>
          <p:spPr bwMode="auto">
            <a:xfrm rot="16200000" flipH="1">
              <a:off x="2638" y="1897"/>
              <a:ext cx="497" cy="590"/>
            </a:xfrm>
            <a:prstGeom prst="rightArrow">
              <a:avLst>
                <a:gd name="adj1" fmla="val 50000"/>
                <a:gd name="adj2" fmla="val 50005"/>
              </a:avLst>
            </a:prstGeom>
            <a:gradFill rotWithShape="0">
              <a:gsLst>
                <a:gs pos="0">
                  <a:srgbClr val="009999"/>
                </a:gs>
                <a:gs pos="100000">
                  <a:srgbClr val="009999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40965" name="AutoShape 5"/>
            <p:cNvSpPr>
              <a:spLocks noChangeArrowheads="1"/>
            </p:cNvSpPr>
            <p:nvPr/>
          </p:nvSpPr>
          <p:spPr bwMode="auto">
            <a:xfrm rot="16200000" flipH="1">
              <a:off x="4203" y="1896"/>
              <a:ext cx="497" cy="592"/>
            </a:xfrm>
            <a:prstGeom prst="rightArrow">
              <a:avLst>
                <a:gd name="adj1" fmla="val 50000"/>
                <a:gd name="adj2" fmla="val 50005"/>
              </a:avLst>
            </a:prstGeom>
            <a:gradFill rotWithShape="0">
              <a:gsLst>
                <a:gs pos="0">
                  <a:srgbClr val="009999"/>
                </a:gs>
                <a:gs pos="100000">
                  <a:srgbClr val="009999">
                    <a:gamma/>
                    <a:tint val="73725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40966" name="AutoShape 6"/>
            <p:cNvSpPr>
              <a:spLocks noChangeArrowheads="1"/>
            </p:cNvSpPr>
            <p:nvPr/>
          </p:nvSpPr>
          <p:spPr bwMode="auto">
            <a:xfrm>
              <a:off x="624" y="2364"/>
              <a:ext cx="1350" cy="1620"/>
            </a:xfrm>
            <a:prstGeom prst="cube">
              <a:avLst>
                <a:gd name="adj" fmla="val 18250"/>
              </a:avLst>
            </a:prstGeom>
            <a:solidFill>
              <a:srgbClr val="0000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bg2"/>
              </a:outerShdw>
            </a:effectLst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ar-SA" sz="2400" b="1">
                  <a:solidFill>
                    <a:srgbClr val="FFFF00"/>
                  </a:solidFill>
                  <a:latin typeface="Tahoma" pitchFamily="34" charset="0"/>
                  <a:cs typeface="Tahoma" pitchFamily="34" charset="0"/>
                </a:rPr>
                <a:t>مبلغ ثابت</a:t>
              </a:r>
              <a:r>
                <a:rPr lang="en-US" sz="2000" b="1">
                  <a:solidFill>
                    <a:srgbClr val="FFFF00"/>
                  </a:solidFill>
                  <a:latin typeface="Tahoma" pitchFamily="34" charset="0"/>
                  <a:cs typeface="Tahoma" pitchFamily="34" charset="0"/>
                </a:rPr>
                <a:t>  </a:t>
              </a:r>
            </a:p>
            <a:p>
              <a:pPr algn="ctr" eaLnBrk="0" hangingPunct="0"/>
              <a:endParaRPr lang="en-US" sz="2000" b="1">
                <a:solidFill>
                  <a:srgbClr val="FFFF00"/>
                </a:solidFill>
                <a:latin typeface="Tahoma" pitchFamily="34" charset="0"/>
                <a:cs typeface="Tahoma" pitchFamily="34" charset="0"/>
              </a:endParaRPr>
            </a:p>
            <a:p>
              <a:pPr algn="ctr" eaLnBrk="0" hangingPunct="0"/>
              <a:r>
                <a:rPr lang="ar-SA" sz="2000">
                  <a:solidFill>
                    <a:srgbClr val="FFFF00"/>
                  </a:solidFill>
                  <a:latin typeface="Tahoma" pitchFamily="34" charset="0"/>
                  <a:cs typeface="Tahoma" pitchFamily="34" charset="0"/>
                </a:rPr>
                <a:t>(مرتب</a:t>
              </a:r>
              <a:r>
                <a:rPr lang="ar-SA" sz="2000">
                  <a:solidFill>
                    <a:srgbClr val="FFFF00"/>
                  </a:solidFill>
                  <a:cs typeface="Arial" pitchFamily="34" charset="0"/>
                </a:rPr>
                <a:t>)</a:t>
              </a:r>
              <a:endParaRPr lang="en-US" sz="2000">
                <a:solidFill>
                  <a:srgbClr val="FFFF00"/>
                </a:solidFill>
                <a:cs typeface="Arial" pitchFamily="34" charset="0"/>
              </a:endParaRPr>
            </a:p>
            <a:p>
              <a:pPr algn="ctr" eaLnBrk="0" hangingPunct="0"/>
              <a:endParaRPr lang="en-US" sz="2000" b="1">
                <a:solidFill>
                  <a:srgbClr val="000000"/>
                </a:solidFill>
              </a:endParaRPr>
            </a:p>
          </p:txBody>
        </p:sp>
        <p:sp>
          <p:nvSpPr>
            <p:cNvPr id="40967" name="AutoShape 7"/>
            <p:cNvSpPr>
              <a:spLocks noChangeArrowheads="1"/>
            </p:cNvSpPr>
            <p:nvPr/>
          </p:nvSpPr>
          <p:spPr bwMode="auto">
            <a:xfrm>
              <a:off x="2160" y="2364"/>
              <a:ext cx="1371" cy="1620"/>
            </a:xfrm>
            <a:prstGeom prst="cube">
              <a:avLst>
                <a:gd name="adj" fmla="val 18250"/>
              </a:avLst>
            </a:prstGeom>
            <a:solidFill>
              <a:srgbClr val="0000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bg2"/>
              </a:outerShdw>
            </a:effectLst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ar-SA" sz="2400" b="1">
                  <a:solidFill>
                    <a:srgbClr val="FFFF00"/>
                  </a:solidFill>
                  <a:latin typeface="Tahoma" pitchFamily="34" charset="0"/>
                  <a:cs typeface="Tahoma" pitchFamily="34" charset="0"/>
                </a:rPr>
                <a:t>مبلغ متغير</a:t>
              </a:r>
            </a:p>
            <a:p>
              <a:pPr algn="ctr" eaLnBrk="0" hangingPunct="0"/>
              <a:endParaRPr lang="ar-SA" sz="2000" b="1">
                <a:solidFill>
                  <a:srgbClr val="FFFF00"/>
                </a:solidFill>
                <a:latin typeface="Tahoma" pitchFamily="34" charset="0"/>
                <a:cs typeface="Tahoma" pitchFamily="34" charset="0"/>
              </a:endParaRPr>
            </a:p>
            <a:p>
              <a:pPr algn="ctr" eaLnBrk="0" hangingPunct="0"/>
              <a:r>
                <a:rPr lang="ar-SA" sz="2000">
                  <a:solidFill>
                    <a:srgbClr val="FFFF00"/>
                  </a:solidFill>
                  <a:latin typeface="Tahoma" pitchFamily="34" charset="0"/>
                  <a:cs typeface="Tahoma" pitchFamily="34" charset="0"/>
                </a:rPr>
                <a:t>(عمولة و حوافز)</a:t>
              </a:r>
              <a:endParaRPr lang="en-US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0968" name="AutoShape 8"/>
            <p:cNvSpPr>
              <a:spLocks noChangeArrowheads="1"/>
            </p:cNvSpPr>
            <p:nvPr/>
          </p:nvSpPr>
          <p:spPr bwMode="auto">
            <a:xfrm>
              <a:off x="384" y="1296"/>
              <a:ext cx="4944" cy="701"/>
            </a:xfrm>
            <a:prstGeom prst="cube">
              <a:avLst>
                <a:gd name="adj" fmla="val 10838"/>
              </a:avLst>
            </a:prstGeom>
            <a:solidFill>
              <a:srgbClr val="FFFF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bg2"/>
              </a:outerShdw>
            </a:effectLst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ar-SA" sz="2400" b="1" dirty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لجذب رجال البيع المميزين يجب </a:t>
              </a:r>
              <a:r>
                <a:rPr lang="ar-SA" sz="2400" b="1" dirty="0" err="1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ان</a:t>
              </a:r>
              <a:r>
                <a:rPr lang="ar-SA" sz="2400" b="1" dirty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 يكون لدى الشركة</a:t>
              </a:r>
            </a:p>
            <a:p>
              <a:pPr algn="ctr" eaLnBrk="0" hangingPunct="0"/>
              <a:r>
                <a:rPr lang="ar-SA" sz="2400" b="1" dirty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 خطة مكونه من عدة محاور</a:t>
              </a:r>
              <a:r>
                <a:rPr lang="ar-SA" sz="2400" dirty="0">
                  <a:solidFill>
                    <a:srgbClr val="000000"/>
                  </a:solidFill>
                  <a:cs typeface="Arial" pitchFamily="34" charset="0"/>
                </a:rPr>
                <a:t>:</a:t>
              </a:r>
              <a:endParaRPr lang="en-US" sz="2400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40969" name="AutoShape 9"/>
            <p:cNvSpPr>
              <a:spLocks noChangeArrowheads="1"/>
            </p:cNvSpPr>
            <p:nvPr/>
          </p:nvSpPr>
          <p:spPr bwMode="auto">
            <a:xfrm>
              <a:off x="3687" y="2364"/>
              <a:ext cx="1325" cy="1620"/>
            </a:xfrm>
            <a:prstGeom prst="cube">
              <a:avLst>
                <a:gd name="adj" fmla="val 18250"/>
              </a:avLst>
            </a:prstGeom>
            <a:solidFill>
              <a:srgbClr val="0000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bg2"/>
              </a:outerShdw>
            </a:effectLst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ar-SA" sz="2000" b="1" dirty="0">
                  <a:solidFill>
                    <a:srgbClr val="FFFF00"/>
                  </a:solidFill>
                  <a:latin typeface="Tahoma" pitchFamily="34" charset="0"/>
                  <a:cs typeface="Tahoma" pitchFamily="34" charset="0"/>
                </a:rPr>
                <a:t>مصاريف نثرية</a:t>
              </a:r>
              <a:endParaRPr lang="en-US" sz="20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endParaRPr>
            </a:p>
            <a:p>
              <a:pPr algn="ctr" eaLnBrk="0" hangingPunct="0"/>
              <a:endParaRPr lang="en-US" sz="2000" dirty="0">
                <a:solidFill>
                  <a:srgbClr val="FFFF00"/>
                </a:solidFill>
              </a:endParaRPr>
            </a:p>
            <a:p>
              <a:pPr algn="ctr" eaLnBrk="0" hangingPunct="0"/>
              <a:r>
                <a:rPr lang="ar-SA" sz="2000" dirty="0">
                  <a:solidFill>
                    <a:srgbClr val="FFFF00"/>
                  </a:solidFill>
                  <a:latin typeface="Tahoma" pitchFamily="34" charset="0"/>
                  <a:cs typeface="Tahoma" pitchFamily="34" charset="0"/>
                </a:rPr>
                <a:t>(تكاليف </a:t>
              </a:r>
              <a:r>
                <a:rPr lang="ar-SA" sz="2000" dirty="0" err="1">
                  <a:solidFill>
                    <a:srgbClr val="FFFF00"/>
                  </a:solidFill>
                  <a:latin typeface="Tahoma" pitchFamily="34" charset="0"/>
                  <a:cs typeface="Tahoma" pitchFamily="34" charset="0"/>
                </a:rPr>
                <a:t>و</a:t>
              </a:r>
              <a:r>
                <a:rPr lang="ar-SA" sz="2000" dirty="0">
                  <a:solidFill>
                    <a:srgbClr val="FFFF00"/>
                  </a:solidFill>
                  <a:latin typeface="Tahoma" pitchFamily="34" charset="0"/>
                  <a:cs typeface="Tahoma" pitchFamily="34" charset="0"/>
                </a:rPr>
                <a:t> مصاريف</a:t>
              </a:r>
            </a:p>
            <a:p>
              <a:pPr algn="ctr" eaLnBrk="0" hangingPunct="0"/>
              <a:r>
                <a:rPr lang="ar-SA" sz="2000" dirty="0">
                  <a:solidFill>
                    <a:srgbClr val="FFFF00"/>
                  </a:solidFill>
                  <a:latin typeface="Tahoma" pitchFamily="34" charset="0"/>
                  <a:cs typeface="Tahoma" pitchFamily="34" charset="0"/>
                </a:rPr>
                <a:t> العمل)</a:t>
              </a:r>
              <a:endParaRPr lang="en-US" sz="2000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0970" name="AutoShape 10"/>
            <p:cNvSpPr>
              <a:spLocks noChangeArrowheads="1"/>
            </p:cNvSpPr>
            <p:nvPr/>
          </p:nvSpPr>
          <p:spPr bwMode="auto">
            <a:xfrm rot="16200000" flipH="1">
              <a:off x="1062" y="1949"/>
              <a:ext cx="493" cy="590"/>
            </a:xfrm>
            <a:prstGeom prst="rightArrow">
              <a:avLst>
                <a:gd name="adj1" fmla="val 50000"/>
                <a:gd name="adj2" fmla="val 50005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6275"/>
                    <a:invGamma/>
                  </a:scheme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40971" name="AutoShape 11"/>
            <p:cNvSpPr>
              <a:spLocks noChangeArrowheads="1"/>
            </p:cNvSpPr>
            <p:nvPr/>
          </p:nvSpPr>
          <p:spPr bwMode="auto">
            <a:xfrm rot="16200000" flipH="1">
              <a:off x="2594" y="1949"/>
              <a:ext cx="493" cy="590"/>
            </a:xfrm>
            <a:prstGeom prst="rightArrow">
              <a:avLst>
                <a:gd name="adj1" fmla="val 50000"/>
                <a:gd name="adj2" fmla="val 50005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76078"/>
                    <a:invGamma/>
                  </a:scheme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40972" name="AutoShape 12"/>
            <p:cNvSpPr>
              <a:spLocks noChangeArrowheads="1"/>
            </p:cNvSpPr>
            <p:nvPr/>
          </p:nvSpPr>
          <p:spPr bwMode="auto">
            <a:xfrm rot="16200000" flipH="1">
              <a:off x="4159" y="1948"/>
              <a:ext cx="493" cy="592"/>
            </a:xfrm>
            <a:prstGeom prst="rightArrow">
              <a:avLst>
                <a:gd name="adj1" fmla="val 50000"/>
                <a:gd name="adj2" fmla="val 50005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76078"/>
                    <a:invGamma/>
                  </a:scheme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40973" name="WordArt 13"/>
          <p:cNvSpPr>
            <a:spLocks noChangeArrowheads="1" noChangeShapeType="1" noTextEdit="1"/>
          </p:cNvSpPr>
          <p:nvPr/>
        </p:nvSpPr>
        <p:spPr bwMode="auto">
          <a:xfrm>
            <a:off x="762000" y="6096000"/>
            <a:ext cx="7562850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2800" kern="10" dirty="0">
                <a:ln w="12700">
                  <a:solidFill>
                    <a:srgbClr val="EAEAEA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/>
              </a:rPr>
              <a:t>فوائد </a:t>
            </a:r>
            <a:r>
              <a:rPr lang="ar-SA" sz="2800" kern="10" dirty="0" smtClean="0">
                <a:ln w="12700">
                  <a:solidFill>
                    <a:srgbClr val="EAEAEA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/>
              </a:rPr>
              <a:t>إضافية </a:t>
            </a:r>
            <a:r>
              <a:rPr lang="ar-SA" sz="2800" kern="10" dirty="0">
                <a:ln w="12700">
                  <a:solidFill>
                    <a:srgbClr val="EAEAEA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/>
              </a:rPr>
              <a:t>تعطي </a:t>
            </a:r>
            <a:r>
              <a:rPr lang="ar-SA" sz="2800" kern="10" dirty="0" smtClean="0">
                <a:ln w="12700">
                  <a:solidFill>
                    <a:srgbClr val="EAEAEA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/>
              </a:rPr>
              <a:t>إشباع </a:t>
            </a:r>
            <a:r>
              <a:rPr lang="ar-SA" sz="2800" kern="10" dirty="0" err="1">
                <a:ln w="12700">
                  <a:solidFill>
                    <a:srgbClr val="EAEAEA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/>
              </a:rPr>
              <a:t>و</a:t>
            </a:r>
            <a:r>
              <a:rPr lang="ar-SA" sz="2800" kern="10" dirty="0">
                <a:ln w="12700">
                  <a:solidFill>
                    <a:srgbClr val="EAEAEA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/>
              </a:rPr>
              <a:t> </a:t>
            </a:r>
            <a:r>
              <a:rPr lang="ar-SA" sz="2800" kern="10" dirty="0" smtClean="0">
                <a:ln w="12700">
                  <a:solidFill>
                    <a:srgbClr val="EAEAEA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/>
              </a:rPr>
              <a:t>أمان </a:t>
            </a:r>
            <a:r>
              <a:rPr lang="ar-SA" sz="2800" kern="10" dirty="0">
                <a:ln w="12700">
                  <a:solidFill>
                    <a:srgbClr val="EAEAEA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/>
              </a:rPr>
              <a:t>وظيفي</a:t>
            </a:r>
          </a:p>
        </p:txBody>
      </p:sp>
      <p:sp>
        <p:nvSpPr>
          <p:cNvPr id="40974" name="Rectangle 14"/>
          <p:cNvSpPr>
            <a:spLocks noGrp="1" noChangeArrowheads="1"/>
          </p:cNvSpPr>
          <p:nvPr>
            <p:ph type="title"/>
          </p:nvPr>
        </p:nvSpPr>
        <p:spPr>
          <a:xfrm>
            <a:off x="1331913" y="549275"/>
            <a:ext cx="6399212" cy="1219200"/>
          </a:xfrm>
        </p:spPr>
        <p:txBody>
          <a:bodyPr/>
          <a:lstStyle/>
          <a:p>
            <a:pPr algn="ctr"/>
            <a:r>
              <a:rPr lang="ar-SA" sz="4400" b="1">
                <a:cs typeface="Tahoma" pitchFamily="34" charset="0"/>
              </a:rPr>
              <a:t>مكافأة رجال البيع</a:t>
            </a:r>
            <a:endParaRPr lang="en-US" sz="4400" b="1">
              <a:cs typeface="Tahoma" pitchFamily="34" charset="0"/>
            </a:endParaRPr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547688" y="9631363"/>
            <a:ext cx="1814512" cy="730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2870200" y="9631363"/>
            <a:ext cx="2759075" cy="730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381000" y="2514600"/>
            <a:ext cx="2582863" cy="881063"/>
          </a:xfrm>
          <a:prstGeom prst="rect">
            <a:avLst/>
          </a:prstGeom>
          <a:gradFill rotWithShape="0">
            <a:gsLst>
              <a:gs pos="0">
                <a:srgbClr val="618FFD"/>
              </a:gs>
              <a:gs pos="50000">
                <a:srgbClr val="618FFD">
                  <a:gamma/>
                  <a:tint val="50196"/>
                  <a:invGamma/>
                </a:srgbClr>
              </a:gs>
              <a:gs pos="100000">
                <a:srgbClr val="618FFD"/>
              </a:gs>
            </a:gsLst>
            <a:lin ang="2700000" scaled="1"/>
          </a:gra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1204" tIns="39889" rIns="81204" bIns="39889" anchor="ctr" anchorCtr="1"/>
          <a:lstStyle/>
          <a:p>
            <a:pPr algn="ctr" defTabSz="820738" eaLnBrk="0" hangingPunct="0">
              <a:lnSpc>
                <a:spcPct val="90000"/>
              </a:lnSpc>
            </a:pPr>
            <a:r>
              <a:rPr lang="ar-SA" sz="24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البحث</a:t>
            </a:r>
            <a:endParaRPr lang="en-US" sz="24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3535363" y="2514600"/>
            <a:ext cx="4846637" cy="881063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tint val="69804"/>
                  <a:invGamma/>
                </a:scheme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lIns="81204" tIns="39889" rIns="81204" bIns="39889" anchor="ctr" anchorCtr="1"/>
          <a:lstStyle/>
          <a:p>
            <a:pPr algn="ctr" defTabSz="820738" eaLnBrk="0" hangingPunct="0">
              <a:lnSpc>
                <a:spcPct val="90000"/>
              </a:lnSpc>
            </a:pPr>
            <a:r>
              <a:rPr lang="ar-SA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لتحديد العملاء الممكن البيع لهم</a:t>
            </a:r>
            <a:endParaRPr lang="en-US" sz="20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1206" name="AutoShape 6"/>
          <p:cNvSpPr>
            <a:spLocks noChangeArrowheads="1"/>
          </p:cNvSpPr>
          <p:nvPr/>
        </p:nvSpPr>
        <p:spPr bwMode="auto">
          <a:xfrm>
            <a:off x="3033713" y="2595563"/>
            <a:ext cx="525462" cy="846137"/>
          </a:xfrm>
          <a:prstGeom prst="rightArrow">
            <a:avLst>
              <a:gd name="adj1" fmla="val 50000"/>
              <a:gd name="adj2" fmla="val 50005"/>
            </a:avLst>
          </a:prstGeom>
          <a:gradFill rotWithShape="0">
            <a:gsLst>
              <a:gs pos="0">
                <a:srgbClr val="714400"/>
              </a:gs>
              <a:gs pos="100000">
                <a:srgbClr val="714400">
                  <a:gamma/>
                  <a:tint val="70196"/>
                  <a:invGamma/>
                </a:srgbClr>
              </a:gs>
            </a:gsLst>
            <a:lin ang="2700000" scaled="1"/>
          </a:gradFill>
          <a:ln w="12700">
            <a:noFill/>
            <a:miter lim="800000"/>
            <a:headEnd/>
            <a:tailEnd/>
          </a:ln>
          <a:effectLst>
            <a:outerShdw dist="107763" dir="2700000" algn="ctr" rotWithShape="0">
              <a:srgbClr val="714400"/>
            </a:outerShdw>
          </a:effectLst>
        </p:spPr>
        <p:txBody>
          <a:bodyPr wrap="none" anchor="ctr"/>
          <a:lstStyle/>
          <a:p>
            <a:endParaRPr lang="ar-SA"/>
          </a:p>
        </p:txBody>
      </p:sp>
      <p:sp>
        <p:nvSpPr>
          <p:cNvPr id="51207" name="Rectangle 7"/>
          <p:cNvSpPr>
            <a:spLocks noChangeArrowheads="1"/>
          </p:cNvSpPr>
          <p:nvPr/>
        </p:nvSpPr>
        <p:spPr bwMode="auto">
          <a:xfrm>
            <a:off x="547688" y="9636125"/>
            <a:ext cx="1814512" cy="739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2870200" y="9636125"/>
            <a:ext cx="2759075" cy="739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381000" y="4411663"/>
            <a:ext cx="2582863" cy="898525"/>
          </a:xfrm>
          <a:prstGeom prst="rect">
            <a:avLst/>
          </a:prstGeom>
          <a:gradFill rotWithShape="0">
            <a:gsLst>
              <a:gs pos="0">
                <a:srgbClr val="618FFD"/>
              </a:gs>
              <a:gs pos="50000">
                <a:srgbClr val="618FFD">
                  <a:gamma/>
                  <a:tint val="50196"/>
                  <a:invGamma/>
                </a:srgbClr>
              </a:gs>
              <a:gs pos="100000">
                <a:srgbClr val="618FFD"/>
              </a:gs>
            </a:gsLst>
            <a:lin ang="2700000" scaled="1"/>
          </a:gra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1204" tIns="39889" rIns="81204" bIns="39889" anchor="ctr" anchorCtr="1"/>
          <a:lstStyle/>
          <a:p>
            <a:pPr algn="ctr" defTabSz="820738" eaLnBrk="0" hangingPunct="0">
              <a:lnSpc>
                <a:spcPct val="90000"/>
              </a:lnSpc>
            </a:pPr>
            <a:r>
              <a:rPr lang="ar-SA" sz="24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التجهيز</a:t>
            </a:r>
            <a:endParaRPr lang="en-US" sz="24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3535363" y="4411663"/>
            <a:ext cx="4846637" cy="898525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tint val="69804"/>
                  <a:invGamma/>
                </a:scheme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lIns="81204" tIns="39889" rIns="81204" bIns="39889" anchor="ctr" anchorCtr="1"/>
          <a:lstStyle/>
          <a:p>
            <a:pPr algn="ctr" defTabSz="820738" eaLnBrk="0" hangingPunct="0">
              <a:lnSpc>
                <a:spcPct val="90000"/>
              </a:lnSpc>
            </a:pPr>
            <a:r>
              <a:rPr lang="ar-SA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دراسة العملاء قبل مقابلتهم</a:t>
            </a:r>
            <a:endParaRPr lang="en-US" sz="20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1211" name="AutoShape 11"/>
          <p:cNvSpPr>
            <a:spLocks noChangeArrowheads="1"/>
          </p:cNvSpPr>
          <p:nvPr/>
        </p:nvSpPr>
        <p:spPr bwMode="auto">
          <a:xfrm>
            <a:off x="3014663" y="4508500"/>
            <a:ext cx="528637" cy="860425"/>
          </a:xfrm>
          <a:prstGeom prst="rightArrow">
            <a:avLst>
              <a:gd name="adj1" fmla="val 50000"/>
              <a:gd name="adj2" fmla="val 50005"/>
            </a:avLst>
          </a:prstGeom>
          <a:gradFill rotWithShape="0">
            <a:gsLst>
              <a:gs pos="0">
                <a:srgbClr val="714400"/>
              </a:gs>
              <a:gs pos="100000">
                <a:srgbClr val="714400">
                  <a:gamma/>
                  <a:tint val="70196"/>
                  <a:invGamma/>
                </a:srgbClr>
              </a:gs>
            </a:gsLst>
            <a:lin ang="2700000" scaled="1"/>
          </a:gradFill>
          <a:ln w="12700">
            <a:noFill/>
            <a:miter lim="800000"/>
            <a:headEnd/>
            <a:tailEnd/>
          </a:ln>
          <a:effectLst>
            <a:outerShdw dist="107763" dir="2700000" algn="ctr" rotWithShape="0">
              <a:srgbClr val="714400"/>
            </a:outerShdw>
          </a:effectLst>
        </p:spPr>
        <p:txBody>
          <a:bodyPr wrap="none" anchor="ctr"/>
          <a:lstStyle/>
          <a:p>
            <a:endParaRPr lang="ar-SA"/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547688" y="8686800"/>
            <a:ext cx="1814512" cy="7413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51213" name="Rectangle 13"/>
          <p:cNvSpPr>
            <a:spLocks noChangeArrowheads="1"/>
          </p:cNvSpPr>
          <p:nvPr/>
        </p:nvSpPr>
        <p:spPr bwMode="auto">
          <a:xfrm>
            <a:off x="2870200" y="8686800"/>
            <a:ext cx="2759075" cy="7413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51214" name="Rectangle 14"/>
          <p:cNvSpPr>
            <a:spLocks noChangeArrowheads="1"/>
          </p:cNvSpPr>
          <p:nvPr/>
        </p:nvSpPr>
        <p:spPr bwMode="auto">
          <a:xfrm>
            <a:off x="381000" y="3463925"/>
            <a:ext cx="2582863" cy="896938"/>
          </a:xfrm>
          <a:prstGeom prst="rect">
            <a:avLst/>
          </a:prstGeom>
          <a:gradFill rotWithShape="0">
            <a:gsLst>
              <a:gs pos="0">
                <a:srgbClr val="618FFD"/>
              </a:gs>
              <a:gs pos="50000">
                <a:srgbClr val="618FFD">
                  <a:gamma/>
                  <a:tint val="50196"/>
                  <a:invGamma/>
                </a:srgbClr>
              </a:gs>
              <a:gs pos="100000">
                <a:srgbClr val="618FFD"/>
              </a:gs>
            </a:gsLst>
            <a:lin ang="2700000" scaled="1"/>
          </a:gra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1204" tIns="39889" rIns="81204" bIns="39889" anchor="ctr" anchorCtr="1"/>
          <a:lstStyle/>
          <a:p>
            <a:pPr algn="ctr" defTabSz="820738" eaLnBrk="0" hangingPunct="0">
              <a:lnSpc>
                <a:spcPct val="90000"/>
              </a:lnSpc>
            </a:pPr>
            <a:r>
              <a:rPr lang="ar-SA" sz="24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التقييم</a:t>
            </a:r>
            <a:endParaRPr lang="en-US" sz="24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1215" name="Rectangle 15"/>
          <p:cNvSpPr>
            <a:spLocks noChangeArrowheads="1"/>
          </p:cNvSpPr>
          <p:nvPr/>
        </p:nvSpPr>
        <p:spPr bwMode="auto">
          <a:xfrm>
            <a:off x="3535363" y="3463925"/>
            <a:ext cx="4846637" cy="896938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tint val="69804"/>
                  <a:invGamma/>
                </a:scheme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lIns="81204" tIns="39889" rIns="81204" bIns="39889" anchor="ctr" anchorCtr="1"/>
          <a:lstStyle/>
          <a:p>
            <a:pPr algn="ctr" defTabSz="820738" eaLnBrk="0" hangingPunct="0">
              <a:lnSpc>
                <a:spcPct val="90000"/>
              </a:lnSpc>
            </a:pPr>
            <a:r>
              <a:rPr lang="ar-SA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تصفية العملاء و اختيار الجيد منهم</a:t>
            </a:r>
            <a:endParaRPr lang="en-US" sz="20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1216" name="AutoShape 16"/>
          <p:cNvSpPr>
            <a:spLocks noChangeArrowheads="1"/>
          </p:cNvSpPr>
          <p:nvPr/>
        </p:nvSpPr>
        <p:spPr bwMode="auto">
          <a:xfrm>
            <a:off x="3014663" y="3560763"/>
            <a:ext cx="528637" cy="860425"/>
          </a:xfrm>
          <a:prstGeom prst="rightArrow">
            <a:avLst>
              <a:gd name="adj1" fmla="val 50000"/>
              <a:gd name="adj2" fmla="val 50005"/>
            </a:avLst>
          </a:prstGeom>
          <a:gradFill rotWithShape="0">
            <a:gsLst>
              <a:gs pos="0">
                <a:srgbClr val="714400"/>
              </a:gs>
              <a:gs pos="100000">
                <a:srgbClr val="714400">
                  <a:gamma/>
                  <a:tint val="70196"/>
                  <a:invGamma/>
                </a:srgbClr>
              </a:gs>
            </a:gsLst>
            <a:lin ang="2700000" scaled="1"/>
          </a:gradFill>
          <a:ln w="12700">
            <a:noFill/>
            <a:miter lim="800000"/>
            <a:headEnd/>
            <a:tailEnd/>
          </a:ln>
          <a:effectLst>
            <a:outerShdw dist="107763" dir="2700000" algn="ctr" rotWithShape="0">
              <a:srgbClr val="714400"/>
            </a:outerShdw>
          </a:effectLst>
        </p:spPr>
        <p:txBody>
          <a:bodyPr wrap="none" anchor="ctr"/>
          <a:lstStyle/>
          <a:p>
            <a:endParaRPr lang="ar-SA"/>
          </a:p>
        </p:txBody>
      </p:sp>
      <p:sp>
        <p:nvSpPr>
          <p:cNvPr id="51217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b="1">
                <a:cs typeface="Tahoma" pitchFamily="34" charset="0"/>
              </a:rPr>
              <a:t>خطوات العملية البيعية</a:t>
            </a:r>
            <a:endParaRPr lang="en-US" b="1">
              <a:cs typeface="Tahoma" pitchFamily="34" charset="0"/>
            </a:endParaRPr>
          </a:p>
        </p:txBody>
      </p:sp>
      <p:sp>
        <p:nvSpPr>
          <p:cNvPr id="51218" name="Rectangle 18"/>
          <p:cNvSpPr>
            <a:spLocks noChangeArrowheads="1"/>
          </p:cNvSpPr>
          <p:nvPr/>
        </p:nvSpPr>
        <p:spPr bwMode="auto">
          <a:xfrm>
            <a:off x="381000" y="5410200"/>
            <a:ext cx="2582863" cy="898525"/>
          </a:xfrm>
          <a:prstGeom prst="rect">
            <a:avLst/>
          </a:prstGeom>
          <a:gradFill rotWithShape="0">
            <a:gsLst>
              <a:gs pos="0">
                <a:srgbClr val="618FFD"/>
              </a:gs>
              <a:gs pos="50000">
                <a:srgbClr val="618FFD">
                  <a:gamma/>
                  <a:tint val="50196"/>
                  <a:invGamma/>
                </a:srgbClr>
              </a:gs>
              <a:gs pos="100000">
                <a:srgbClr val="618FFD"/>
              </a:gs>
            </a:gsLst>
            <a:lin ang="2700000" scaled="1"/>
          </a:gra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1204" tIns="39889" rIns="81204" bIns="39889" anchor="ctr" anchorCtr="1"/>
          <a:lstStyle/>
          <a:p>
            <a:pPr algn="ctr" defTabSz="820738" eaLnBrk="0" hangingPunct="0">
              <a:lnSpc>
                <a:spcPct val="90000"/>
              </a:lnSpc>
            </a:pPr>
            <a:r>
              <a:rPr lang="ar-SA" sz="24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المقابلة</a:t>
            </a:r>
            <a:endParaRPr lang="en-US" sz="24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1219" name="Rectangle 19"/>
          <p:cNvSpPr>
            <a:spLocks noChangeArrowheads="1"/>
          </p:cNvSpPr>
          <p:nvPr/>
        </p:nvSpPr>
        <p:spPr bwMode="auto">
          <a:xfrm>
            <a:off x="3581400" y="5410200"/>
            <a:ext cx="4846638" cy="898525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tint val="69804"/>
                  <a:invGamma/>
                </a:scheme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lIns="81204" tIns="39889" rIns="81204" bIns="39889" anchor="ctr" anchorCtr="1"/>
          <a:lstStyle/>
          <a:p>
            <a:pPr algn="ctr" defTabSz="820738" eaLnBrk="0" hangingPunct="0">
              <a:lnSpc>
                <a:spcPct val="90000"/>
              </a:lnSpc>
            </a:pPr>
            <a:r>
              <a:rPr lang="ar-SA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مقابلة العميل و ترك انطباع اولي جيد</a:t>
            </a:r>
            <a:endParaRPr lang="en-US" sz="20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1220" name="AutoShape 20"/>
          <p:cNvSpPr>
            <a:spLocks noChangeArrowheads="1"/>
          </p:cNvSpPr>
          <p:nvPr/>
        </p:nvSpPr>
        <p:spPr bwMode="auto">
          <a:xfrm>
            <a:off x="2971800" y="5410200"/>
            <a:ext cx="609600" cy="860425"/>
          </a:xfrm>
          <a:prstGeom prst="rightArrow">
            <a:avLst>
              <a:gd name="adj1" fmla="val 50000"/>
              <a:gd name="adj2" fmla="val 50005"/>
            </a:avLst>
          </a:prstGeom>
          <a:gradFill rotWithShape="0">
            <a:gsLst>
              <a:gs pos="0">
                <a:srgbClr val="714400"/>
              </a:gs>
              <a:gs pos="100000">
                <a:srgbClr val="714400">
                  <a:gamma/>
                  <a:tint val="70196"/>
                  <a:invGamma/>
                </a:srgbClr>
              </a:gs>
            </a:gsLst>
            <a:lin ang="2700000" scaled="1"/>
          </a:gradFill>
          <a:ln w="12700">
            <a:noFill/>
            <a:miter lim="800000"/>
            <a:headEnd/>
            <a:tailEnd/>
          </a:ln>
          <a:effectLst>
            <a:outerShdw dist="107763" dir="2700000" algn="ctr" rotWithShape="0">
              <a:srgbClr val="714400"/>
            </a:outerShdw>
          </a:effectLst>
        </p:spPr>
        <p:txBody>
          <a:bodyPr wrap="none" anchor="ctr"/>
          <a:lstStyle/>
          <a:p>
            <a:endParaRPr lang="ar-SA"/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1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1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 animBg="1"/>
      <p:bldP spid="51205" grpId="0" animBg="1"/>
      <p:bldP spid="51209" grpId="0" animBg="1"/>
      <p:bldP spid="51210" grpId="0" animBg="1"/>
      <p:bldP spid="51214" grpId="0" animBg="1"/>
      <p:bldP spid="51215" grpId="0" animBg="1"/>
      <p:bldP spid="51218" grpId="0" animBg="1"/>
      <p:bldP spid="5121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547688" y="9631363"/>
            <a:ext cx="1814512" cy="730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2870200" y="9631363"/>
            <a:ext cx="2759075" cy="730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381000" y="2514600"/>
            <a:ext cx="2582863" cy="881063"/>
          </a:xfrm>
          <a:prstGeom prst="rect">
            <a:avLst/>
          </a:prstGeom>
          <a:gradFill rotWithShape="0">
            <a:gsLst>
              <a:gs pos="0">
                <a:srgbClr val="618FFD"/>
              </a:gs>
              <a:gs pos="50000">
                <a:srgbClr val="618FFD">
                  <a:gamma/>
                  <a:tint val="50196"/>
                  <a:invGamma/>
                </a:srgbClr>
              </a:gs>
              <a:gs pos="100000">
                <a:srgbClr val="618FFD"/>
              </a:gs>
            </a:gsLst>
            <a:lin ang="2700000" scaled="1"/>
          </a:gra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1204" tIns="39889" rIns="81204" bIns="39889" anchor="ctr" anchorCtr="1"/>
          <a:lstStyle/>
          <a:p>
            <a:pPr algn="ctr" defTabSz="820738" eaLnBrk="0" hangingPunct="0">
              <a:lnSpc>
                <a:spcPct val="90000"/>
              </a:lnSpc>
            </a:pPr>
            <a:r>
              <a:rPr lang="ar-SA" sz="24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العرض</a:t>
            </a:r>
            <a:endParaRPr lang="en-US" sz="24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3535363" y="2514600"/>
            <a:ext cx="4846637" cy="881063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tint val="69804"/>
                  <a:invGamma/>
                </a:scheme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lIns="81204" tIns="39889" rIns="81204" bIns="39889" anchor="ctr" anchorCtr="1"/>
          <a:lstStyle/>
          <a:p>
            <a:pPr algn="ctr" defTabSz="820738" eaLnBrk="0" hangingPunct="0">
              <a:lnSpc>
                <a:spcPct val="90000"/>
              </a:lnSpc>
            </a:pPr>
            <a:r>
              <a:rPr lang="ar-SA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قصة المنتج (الحاجة/ الاشباع)</a:t>
            </a:r>
            <a:endParaRPr lang="en-US" sz="20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2230" name="AutoShape 6"/>
          <p:cNvSpPr>
            <a:spLocks noChangeArrowheads="1"/>
          </p:cNvSpPr>
          <p:nvPr/>
        </p:nvSpPr>
        <p:spPr bwMode="auto">
          <a:xfrm>
            <a:off x="3033713" y="2595563"/>
            <a:ext cx="525462" cy="846137"/>
          </a:xfrm>
          <a:prstGeom prst="rightArrow">
            <a:avLst>
              <a:gd name="adj1" fmla="val 50000"/>
              <a:gd name="adj2" fmla="val 50005"/>
            </a:avLst>
          </a:prstGeom>
          <a:gradFill rotWithShape="0">
            <a:gsLst>
              <a:gs pos="0">
                <a:srgbClr val="714400"/>
              </a:gs>
              <a:gs pos="100000">
                <a:srgbClr val="714400">
                  <a:gamma/>
                  <a:tint val="70196"/>
                  <a:invGamma/>
                </a:srgbClr>
              </a:gs>
            </a:gsLst>
            <a:lin ang="2700000" scaled="1"/>
          </a:gradFill>
          <a:ln w="12700">
            <a:noFill/>
            <a:miter lim="800000"/>
            <a:headEnd/>
            <a:tailEnd/>
          </a:ln>
          <a:effectLst>
            <a:outerShdw dist="107763" dir="2700000" algn="ctr" rotWithShape="0">
              <a:srgbClr val="714400"/>
            </a:outerShdw>
          </a:effectLst>
        </p:spPr>
        <p:txBody>
          <a:bodyPr wrap="none" anchor="ctr"/>
          <a:lstStyle/>
          <a:p>
            <a:endParaRPr lang="ar-SA"/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547688" y="9636125"/>
            <a:ext cx="1814512" cy="739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2870200" y="9636125"/>
            <a:ext cx="2759075" cy="739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52233" name="Rectangle 9"/>
          <p:cNvSpPr>
            <a:spLocks noChangeArrowheads="1"/>
          </p:cNvSpPr>
          <p:nvPr/>
        </p:nvSpPr>
        <p:spPr bwMode="auto">
          <a:xfrm>
            <a:off x="381000" y="4411663"/>
            <a:ext cx="2582863" cy="898525"/>
          </a:xfrm>
          <a:prstGeom prst="rect">
            <a:avLst/>
          </a:prstGeom>
          <a:gradFill rotWithShape="0">
            <a:gsLst>
              <a:gs pos="0">
                <a:srgbClr val="618FFD"/>
              </a:gs>
              <a:gs pos="50000">
                <a:srgbClr val="618FFD">
                  <a:gamma/>
                  <a:tint val="50196"/>
                  <a:invGamma/>
                </a:srgbClr>
              </a:gs>
              <a:gs pos="100000">
                <a:srgbClr val="618FFD"/>
              </a:gs>
            </a:gsLst>
            <a:lin ang="2700000" scaled="1"/>
          </a:gra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1204" tIns="39889" rIns="81204" bIns="39889" anchor="ctr" anchorCtr="1"/>
          <a:lstStyle/>
          <a:p>
            <a:pPr algn="ctr" defTabSz="820738" eaLnBrk="0" hangingPunct="0">
              <a:lnSpc>
                <a:spcPct val="90000"/>
              </a:lnSpc>
            </a:pPr>
            <a:r>
              <a:rPr lang="ar-SA" sz="24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الاقفال</a:t>
            </a:r>
            <a:endParaRPr lang="en-US" sz="24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2234" name="Rectangle 10"/>
          <p:cNvSpPr>
            <a:spLocks noChangeArrowheads="1"/>
          </p:cNvSpPr>
          <p:nvPr/>
        </p:nvSpPr>
        <p:spPr bwMode="auto">
          <a:xfrm>
            <a:off x="3535363" y="4411663"/>
            <a:ext cx="4846637" cy="898525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tint val="69804"/>
                  <a:invGamma/>
                </a:scheme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lIns="81204" tIns="39889" rIns="81204" bIns="39889" anchor="ctr" anchorCtr="1"/>
          <a:lstStyle/>
          <a:p>
            <a:pPr algn="ctr" defTabSz="820738" eaLnBrk="0" hangingPunct="0">
              <a:lnSpc>
                <a:spcPct val="90000"/>
              </a:lnSpc>
            </a:pPr>
            <a:r>
              <a:rPr lang="ar-SA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سؤل العميل عن طلب الشراء</a:t>
            </a:r>
            <a:endParaRPr lang="en-US" sz="20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2235" name="AutoShape 11"/>
          <p:cNvSpPr>
            <a:spLocks noChangeArrowheads="1"/>
          </p:cNvSpPr>
          <p:nvPr/>
        </p:nvSpPr>
        <p:spPr bwMode="auto">
          <a:xfrm>
            <a:off x="3014663" y="4508500"/>
            <a:ext cx="528637" cy="860425"/>
          </a:xfrm>
          <a:prstGeom prst="rightArrow">
            <a:avLst>
              <a:gd name="adj1" fmla="val 50000"/>
              <a:gd name="adj2" fmla="val 50005"/>
            </a:avLst>
          </a:prstGeom>
          <a:gradFill rotWithShape="0">
            <a:gsLst>
              <a:gs pos="0">
                <a:srgbClr val="714400"/>
              </a:gs>
              <a:gs pos="100000">
                <a:srgbClr val="714400">
                  <a:gamma/>
                  <a:tint val="70196"/>
                  <a:invGamma/>
                </a:srgbClr>
              </a:gs>
            </a:gsLst>
            <a:lin ang="2700000" scaled="1"/>
          </a:gradFill>
          <a:ln w="12700">
            <a:noFill/>
            <a:miter lim="800000"/>
            <a:headEnd/>
            <a:tailEnd/>
          </a:ln>
          <a:effectLst>
            <a:outerShdw dist="107763" dir="2700000" algn="ctr" rotWithShape="0">
              <a:srgbClr val="714400"/>
            </a:outerShdw>
          </a:effectLst>
        </p:spPr>
        <p:txBody>
          <a:bodyPr wrap="none" anchor="ctr"/>
          <a:lstStyle/>
          <a:p>
            <a:endParaRPr lang="ar-SA"/>
          </a:p>
        </p:txBody>
      </p:sp>
      <p:sp>
        <p:nvSpPr>
          <p:cNvPr id="52236" name="Rectangle 12"/>
          <p:cNvSpPr>
            <a:spLocks noChangeArrowheads="1"/>
          </p:cNvSpPr>
          <p:nvPr/>
        </p:nvSpPr>
        <p:spPr bwMode="auto">
          <a:xfrm>
            <a:off x="547688" y="8686800"/>
            <a:ext cx="1814512" cy="7413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52237" name="Rectangle 13"/>
          <p:cNvSpPr>
            <a:spLocks noChangeArrowheads="1"/>
          </p:cNvSpPr>
          <p:nvPr/>
        </p:nvSpPr>
        <p:spPr bwMode="auto">
          <a:xfrm>
            <a:off x="2870200" y="8686800"/>
            <a:ext cx="2759075" cy="7413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52238" name="Rectangle 14"/>
          <p:cNvSpPr>
            <a:spLocks noChangeArrowheads="1"/>
          </p:cNvSpPr>
          <p:nvPr/>
        </p:nvSpPr>
        <p:spPr bwMode="auto">
          <a:xfrm>
            <a:off x="381000" y="3463925"/>
            <a:ext cx="2582863" cy="896938"/>
          </a:xfrm>
          <a:prstGeom prst="rect">
            <a:avLst/>
          </a:prstGeom>
          <a:gradFill rotWithShape="0">
            <a:gsLst>
              <a:gs pos="0">
                <a:srgbClr val="618FFD"/>
              </a:gs>
              <a:gs pos="50000">
                <a:srgbClr val="618FFD">
                  <a:gamma/>
                  <a:tint val="50196"/>
                  <a:invGamma/>
                </a:srgbClr>
              </a:gs>
              <a:gs pos="100000">
                <a:srgbClr val="618FFD"/>
              </a:gs>
            </a:gsLst>
            <a:lin ang="2700000" scaled="1"/>
          </a:gra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1204" tIns="39889" rIns="81204" bIns="39889" anchor="ctr" anchorCtr="1"/>
          <a:lstStyle/>
          <a:p>
            <a:pPr algn="ctr" defTabSz="820738" eaLnBrk="0" hangingPunct="0">
              <a:lnSpc>
                <a:spcPct val="90000"/>
              </a:lnSpc>
            </a:pPr>
            <a:r>
              <a:rPr lang="ar-SA" sz="24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الرد على الاعتراضات</a:t>
            </a:r>
            <a:endParaRPr lang="en-US" sz="24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2239" name="Rectangle 15"/>
          <p:cNvSpPr>
            <a:spLocks noChangeArrowheads="1"/>
          </p:cNvSpPr>
          <p:nvPr/>
        </p:nvSpPr>
        <p:spPr bwMode="auto">
          <a:xfrm>
            <a:off x="3535363" y="3463925"/>
            <a:ext cx="4846637" cy="896938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tint val="69804"/>
                  <a:invGamma/>
                </a:scheme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lIns="81204" tIns="39889" rIns="81204" bIns="39889" anchor="ctr" anchorCtr="1"/>
          <a:lstStyle/>
          <a:p>
            <a:pPr algn="ctr" defTabSz="820738" eaLnBrk="0" hangingPunct="0">
              <a:lnSpc>
                <a:spcPct val="90000"/>
              </a:lnSpc>
            </a:pPr>
            <a:r>
              <a:rPr lang="ar-SA" sz="20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الرد على اعتراضات قد يثيرها العميل</a:t>
            </a:r>
            <a:endParaRPr lang="en-US" sz="20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2240" name="AutoShape 16"/>
          <p:cNvSpPr>
            <a:spLocks noChangeArrowheads="1"/>
          </p:cNvSpPr>
          <p:nvPr/>
        </p:nvSpPr>
        <p:spPr bwMode="auto">
          <a:xfrm>
            <a:off x="3014663" y="3560763"/>
            <a:ext cx="528637" cy="860425"/>
          </a:xfrm>
          <a:prstGeom prst="rightArrow">
            <a:avLst>
              <a:gd name="adj1" fmla="val 50000"/>
              <a:gd name="adj2" fmla="val 50005"/>
            </a:avLst>
          </a:prstGeom>
          <a:gradFill rotWithShape="0">
            <a:gsLst>
              <a:gs pos="0">
                <a:srgbClr val="714400"/>
              </a:gs>
              <a:gs pos="100000">
                <a:srgbClr val="714400">
                  <a:gamma/>
                  <a:tint val="70196"/>
                  <a:invGamma/>
                </a:srgbClr>
              </a:gs>
            </a:gsLst>
            <a:lin ang="2700000" scaled="1"/>
          </a:gradFill>
          <a:ln w="12700">
            <a:noFill/>
            <a:miter lim="800000"/>
            <a:headEnd/>
            <a:tailEnd/>
          </a:ln>
          <a:effectLst>
            <a:outerShdw dist="107763" dir="2700000" algn="ctr" rotWithShape="0">
              <a:srgbClr val="714400"/>
            </a:outerShdw>
          </a:effectLst>
        </p:spPr>
        <p:txBody>
          <a:bodyPr wrap="none" anchor="ctr"/>
          <a:lstStyle/>
          <a:p>
            <a:endParaRPr lang="ar-SA"/>
          </a:p>
        </p:txBody>
      </p:sp>
      <p:sp>
        <p:nvSpPr>
          <p:cNvPr id="52241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cs typeface="Tahoma" pitchFamily="34" charset="0"/>
              </a:rPr>
              <a:t>خطوات العملية البيعية</a:t>
            </a:r>
            <a:endParaRPr lang="en-US" b="1" dirty="0">
              <a:cs typeface="Tahoma" pitchFamily="34" charset="0"/>
            </a:endParaRPr>
          </a:p>
        </p:txBody>
      </p:sp>
      <p:sp>
        <p:nvSpPr>
          <p:cNvPr id="52242" name="Rectangle 18"/>
          <p:cNvSpPr>
            <a:spLocks noChangeArrowheads="1"/>
          </p:cNvSpPr>
          <p:nvPr/>
        </p:nvSpPr>
        <p:spPr bwMode="auto">
          <a:xfrm>
            <a:off x="381000" y="5410200"/>
            <a:ext cx="2582863" cy="898525"/>
          </a:xfrm>
          <a:prstGeom prst="rect">
            <a:avLst/>
          </a:prstGeom>
          <a:gradFill rotWithShape="0">
            <a:gsLst>
              <a:gs pos="0">
                <a:srgbClr val="618FFD"/>
              </a:gs>
              <a:gs pos="50000">
                <a:srgbClr val="618FFD">
                  <a:gamma/>
                  <a:tint val="50196"/>
                  <a:invGamma/>
                </a:srgbClr>
              </a:gs>
              <a:gs pos="100000">
                <a:srgbClr val="618FFD"/>
              </a:gs>
            </a:gsLst>
            <a:lin ang="2700000" scaled="1"/>
          </a:gra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81204" tIns="39889" rIns="81204" bIns="39889" anchor="ctr" anchorCtr="1"/>
          <a:lstStyle/>
          <a:p>
            <a:pPr algn="ctr" defTabSz="820738" eaLnBrk="0" hangingPunct="0">
              <a:lnSpc>
                <a:spcPct val="90000"/>
              </a:lnSpc>
            </a:pPr>
            <a:r>
              <a:rPr lang="ar-SA" sz="24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المتابعة</a:t>
            </a:r>
            <a:endParaRPr lang="en-US" sz="240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2243" name="Rectangle 19"/>
          <p:cNvSpPr>
            <a:spLocks noChangeArrowheads="1"/>
          </p:cNvSpPr>
          <p:nvPr/>
        </p:nvSpPr>
        <p:spPr bwMode="auto">
          <a:xfrm>
            <a:off x="3581400" y="5410200"/>
            <a:ext cx="4846638" cy="898525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tint val="69804"/>
                  <a:invGamma/>
                </a:schemeClr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lIns="81204" tIns="39889" rIns="81204" bIns="39889" anchor="ctr" anchorCtr="1"/>
          <a:lstStyle/>
          <a:p>
            <a:pPr algn="ctr" defTabSz="820738" eaLnBrk="0" hangingPunct="0">
              <a:lnSpc>
                <a:spcPct val="90000"/>
              </a:lnSpc>
            </a:pPr>
            <a:r>
              <a:rPr lang="ar-SA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بعد البيع للتأكد من رضى العميل</a:t>
            </a:r>
            <a:endParaRPr lang="en-US" sz="20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2244" name="AutoShape 20"/>
          <p:cNvSpPr>
            <a:spLocks noChangeArrowheads="1"/>
          </p:cNvSpPr>
          <p:nvPr/>
        </p:nvSpPr>
        <p:spPr bwMode="auto">
          <a:xfrm>
            <a:off x="2971800" y="5410200"/>
            <a:ext cx="609600" cy="860425"/>
          </a:xfrm>
          <a:prstGeom prst="rightArrow">
            <a:avLst>
              <a:gd name="adj1" fmla="val 50000"/>
              <a:gd name="adj2" fmla="val 50005"/>
            </a:avLst>
          </a:prstGeom>
          <a:gradFill rotWithShape="0">
            <a:gsLst>
              <a:gs pos="0">
                <a:srgbClr val="714400"/>
              </a:gs>
              <a:gs pos="100000">
                <a:srgbClr val="714400">
                  <a:gamma/>
                  <a:tint val="70196"/>
                  <a:invGamma/>
                </a:srgbClr>
              </a:gs>
            </a:gsLst>
            <a:lin ang="2700000" scaled="1"/>
          </a:gradFill>
          <a:ln w="12700">
            <a:noFill/>
            <a:miter lim="800000"/>
            <a:headEnd/>
            <a:tailEnd/>
          </a:ln>
          <a:effectLst>
            <a:outerShdw dist="107763" dir="2700000" algn="ctr" rotWithShape="0">
              <a:srgbClr val="714400"/>
            </a:outerShdw>
          </a:effectLst>
        </p:spPr>
        <p:txBody>
          <a:bodyPr wrap="none" anchor="ctr"/>
          <a:lstStyle/>
          <a:p>
            <a:endParaRPr lang="ar-SA"/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2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2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2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52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 animBg="1"/>
      <p:bldP spid="52229" grpId="0" animBg="1"/>
      <p:bldP spid="52233" grpId="0" animBg="1"/>
      <p:bldP spid="52234" grpId="0" animBg="1"/>
      <p:bldP spid="52238" grpId="0" animBg="1"/>
      <p:bldP spid="52239" grpId="0" animBg="1"/>
      <p:bldP spid="52242" grpId="0" animBg="1"/>
      <p:bldP spid="5224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333375"/>
            <a:ext cx="5273675" cy="992188"/>
          </a:xfrm>
          <a:noFill/>
        </p:spPr>
        <p:txBody>
          <a:bodyPr>
            <a:flatTx/>
          </a:bodyPr>
          <a:lstStyle/>
          <a:p>
            <a:pPr algn="ctr"/>
            <a:r>
              <a:rPr lang="ar-SA" sz="4000" b="1">
                <a:solidFill>
                  <a:schemeClr val="tx1"/>
                </a:solidFill>
                <a:cs typeface="Tahoma" pitchFamily="34" charset="0"/>
              </a:rPr>
              <a:t>بعض انواع العملاء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76350" y="1425575"/>
            <a:ext cx="3498850" cy="4867275"/>
          </a:xfrm>
        </p:spPr>
        <p:txBody>
          <a:bodyPr/>
          <a:lstStyle/>
          <a:p>
            <a:pPr marL="533400" indent="-533400" algn="r">
              <a:buClr>
                <a:schemeClr val="folHlink"/>
              </a:buClr>
              <a:buFont typeface="Wingdings" pitchFamily="2" charset="2"/>
              <a:buNone/>
            </a:pPr>
            <a:r>
              <a:rPr lang="ar-SA" b="1" dirty="0">
                <a:solidFill>
                  <a:srgbClr val="0000FF"/>
                </a:solidFill>
                <a:cs typeface="Tahoma" pitchFamily="34" charset="0"/>
              </a:rPr>
              <a:t>الملح في </a:t>
            </a:r>
            <a:r>
              <a:rPr lang="ar-SA" b="1" dirty="0" smtClean="0">
                <a:solidFill>
                  <a:srgbClr val="0000FF"/>
                </a:solidFill>
                <a:cs typeface="Tahoma" pitchFamily="34" charset="0"/>
              </a:rPr>
              <a:t>الأسئلة</a:t>
            </a:r>
            <a:endParaRPr lang="ar-SA" b="1" dirty="0">
              <a:solidFill>
                <a:srgbClr val="0000FF"/>
              </a:solidFill>
              <a:cs typeface="Tahoma" pitchFamily="34" charset="0"/>
            </a:endParaRPr>
          </a:p>
          <a:p>
            <a:pPr marL="533400" indent="-533400" algn="r">
              <a:buClr>
                <a:schemeClr val="folHlink"/>
              </a:buClr>
              <a:buFont typeface="Wingdings" pitchFamily="2" charset="2"/>
              <a:buNone/>
            </a:pPr>
            <a:r>
              <a:rPr lang="ar-SA" b="1" dirty="0">
                <a:cs typeface="Tahoma" pitchFamily="34" charset="0"/>
              </a:rPr>
              <a:t>المعوق</a:t>
            </a:r>
          </a:p>
          <a:p>
            <a:pPr marL="533400" indent="-533400" algn="r">
              <a:buClr>
                <a:schemeClr val="folHlink"/>
              </a:buClr>
              <a:buFont typeface="Wingdings" pitchFamily="2" charset="2"/>
              <a:buNone/>
            </a:pPr>
            <a:r>
              <a:rPr lang="ar-SA" b="1" dirty="0">
                <a:solidFill>
                  <a:schemeClr val="accent4">
                    <a:lumMod val="75000"/>
                  </a:schemeClr>
                </a:solidFill>
                <a:cs typeface="Tahoma" pitchFamily="34" charset="0"/>
              </a:rPr>
              <a:t>الايجابي</a:t>
            </a:r>
          </a:p>
          <a:p>
            <a:pPr marL="533400" indent="-533400" algn="r">
              <a:buClr>
                <a:schemeClr val="folHlink"/>
              </a:buClr>
              <a:buFont typeface="Wingdings" pitchFamily="2" charset="2"/>
              <a:buNone/>
            </a:pPr>
            <a:r>
              <a:rPr lang="ar-SA" b="1" dirty="0">
                <a:solidFill>
                  <a:schemeClr val="folHlink"/>
                </a:solidFill>
                <a:cs typeface="Tahoma" pitchFamily="34" charset="0"/>
              </a:rPr>
              <a:t>الودود</a:t>
            </a:r>
          </a:p>
          <a:p>
            <a:pPr marL="533400" indent="-533400" algn="r">
              <a:buClr>
                <a:schemeClr val="folHlink"/>
              </a:buClr>
              <a:buFont typeface="Wingdings" pitchFamily="2" charset="2"/>
              <a:buNone/>
            </a:pPr>
            <a:r>
              <a:rPr lang="ar-SA" b="1" dirty="0">
                <a:cs typeface="Tahoma" pitchFamily="34" charset="0"/>
              </a:rPr>
              <a:t>الخجول</a:t>
            </a:r>
          </a:p>
          <a:p>
            <a:pPr marL="533400" indent="-533400" algn="r">
              <a:buClr>
                <a:schemeClr val="folHlink"/>
              </a:buClr>
              <a:buFont typeface="Wingdings" pitchFamily="2" charset="2"/>
              <a:buNone/>
            </a:pPr>
            <a:r>
              <a:rPr lang="ar-SA" b="1" dirty="0">
                <a:solidFill>
                  <a:srgbClr val="990000"/>
                </a:solidFill>
                <a:cs typeface="Tahoma" pitchFamily="34" charset="0"/>
              </a:rPr>
              <a:t>المشاغب</a:t>
            </a:r>
          </a:p>
          <a:p>
            <a:pPr marL="533400" indent="-533400" algn="r">
              <a:buClr>
                <a:schemeClr val="folHlink"/>
              </a:buClr>
              <a:buFont typeface="Wingdings" pitchFamily="2" charset="2"/>
              <a:buNone/>
            </a:pPr>
            <a:r>
              <a:rPr lang="ar-SA" b="1" dirty="0">
                <a:cs typeface="Tahoma" pitchFamily="34" charset="0"/>
              </a:rPr>
              <a:t>المتعجل</a:t>
            </a:r>
            <a:endParaRPr lang="ar-SA" sz="2400" b="1" dirty="0">
              <a:cs typeface="Tahoma" pitchFamily="34" charset="0"/>
            </a:endParaRPr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38738" y="1427163"/>
            <a:ext cx="3498850" cy="4848225"/>
          </a:xfrm>
        </p:spPr>
        <p:txBody>
          <a:bodyPr/>
          <a:lstStyle/>
          <a:p>
            <a:pPr marL="533400" indent="-533400" algn="r">
              <a:buFont typeface="Wingdings" pitchFamily="2" charset="2"/>
              <a:buNone/>
            </a:pPr>
            <a:r>
              <a:rPr lang="ar-SA" b="1" dirty="0">
                <a:cs typeface="Tahoma" pitchFamily="34" charset="0"/>
              </a:rPr>
              <a:t>الثرثار</a:t>
            </a:r>
          </a:p>
          <a:p>
            <a:pPr marL="533400" indent="-533400" algn="r">
              <a:buFont typeface="Wingdings" pitchFamily="2" charset="2"/>
              <a:buNone/>
            </a:pPr>
            <a:r>
              <a:rPr lang="ar-SA" b="1" dirty="0">
                <a:solidFill>
                  <a:schemeClr val="folHlink"/>
                </a:solidFill>
                <a:cs typeface="Tahoma" pitchFamily="34" charset="0"/>
              </a:rPr>
              <a:t>الصامت</a:t>
            </a:r>
          </a:p>
          <a:p>
            <a:pPr marL="533400" indent="-533400" algn="r">
              <a:buFont typeface="Wingdings" pitchFamily="2" charset="2"/>
              <a:buNone/>
            </a:pPr>
            <a:r>
              <a:rPr lang="ar-SA" b="1" dirty="0">
                <a:solidFill>
                  <a:srgbClr val="CC3300"/>
                </a:solidFill>
                <a:cs typeface="Tahoma" pitchFamily="34" charset="0"/>
              </a:rPr>
              <a:t>المتذمر</a:t>
            </a:r>
          </a:p>
          <a:p>
            <a:pPr marL="533400" indent="-533400" algn="r">
              <a:buFont typeface="Wingdings" pitchFamily="2" charset="2"/>
              <a:buNone/>
            </a:pPr>
            <a:r>
              <a:rPr lang="ar-SA" b="1" dirty="0">
                <a:cs typeface="Tahoma" pitchFamily="34" charset="0"/>
              </a:rPr>
              <a:t>المتعالم</a:t>
            </a:r>
          </a:p>
          <a:p>
            <a:pPr marL="533400" indent="-533400" algn="r">
              <a:buFont typeface="Wingdings" pitchFamily="2" charset="2"/>
              <a:buNone/>
            </a:pPr>
            <a:r>
              <a:rPr lang="ar-SA" b="1" dirty="0">
                <a:solidFill>
                  <a:srgbClr val="990000"/>
                </a:solidFill>
                <a:cs typeface="Tahoma" pitchFamily="34" charset="0"/>
              </a:rPr>
              <a:t>المتردد</a:t>
            </a:r>
          </a:p>
          <a:p>
            <a:pPr marL="533400" indent="-533400" algn="r">
              <a:buFont typeface="Wingdings" pitchFamily="2" charset="2"/>
              <a:buNone/>
            </a:pPr>
            <a:r>
              <a:rPr lang="ar-SA" b="1" dirty="0">
                <a:solidFill>
                  <a:schemeClr val="accent2"/>
                </a:solidFill>
                <a:cs typeface="Tahoma" pitchFamily="34" charset="0"/>
              </a:rPr>
              <a:t>المفكر</a:t>
            </a:r>
          </a:p>
          <a:p>
            <a:pPr marL="533400" indent="-533400" algn="r">
              <a:buFont typeface="Wingdings" pitchFamily="2" charset="2"/>
              <a:buNone/>
            </a:pPr>
            <a:r>
              <a:rPr lang="ar-SA" b="1" dirty="0">
                <a:solidFill>
                  <a:srgbClr val="F4AB34"/>
                </a:solidFill>
                <a:cs typeface="Tahoma" pitchFamily="34" charset="0"/>
              </a:rPr>
              <a:t>المغلق</a:t>
            </a:r>
          </a:p>
          <a:p>
            <a:pPr marL="533400" indent="-533400" algn="r">
              <a:buFont typeface="Wingdings" pitchFamily="2" charset="2"/>
              <a:buNone/>
            </a:pPr>
            <a:r>
              <a:rPr lang="ar-SA" b="1" dirty="0">
                <a:solidFill>
                  <a:srgbClr val="660033"/>
                </a:solidFill>
                <a:cs typeface="Tahoma" pitchFamily="34" charset="0"/>
              </a:rPr>
              <a:t>العارف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3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4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4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34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34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34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34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34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34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34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34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34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34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3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3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build="p" autoUpdateAnimBg="0"/>
      <p:bldP spid="63492" grpId="0" build="p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50950" y="341313"/>
            <a:ext cx="7112000" cy="750887"/>
          </a:xfrm>
          <a:noFill/>
        </p:spPr>
        <p:txBody>
          <a:bodyPr>
            <a:flatTx/>
          </a:bodyPr>
          <a:lstStyle/>
          <a:p>
            <a:pPr algn="ctr"/>
            <a:r>
              <a:rPr lang="ar-SA" b="1">
                <a:cs typeface="Tahoma" pitchFamily="34" charset="0"/>
              </a:rPr>
              <a:t>البائع التقليدي و الحديث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7025" y="1820863"/>
            <a:ext cx="3606800" cy="4271962"/>
          </a:xfrm>
          <a:solidFill>
            <a:srgbClr val="FFFF00"/>
          </a:solidFill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ar-SA" sz="3600" b="1">
                <a:solidFill>
                  <a:srgbClr val="0000FF"/>
                </a:solidFill>
                <a:cs typeface="Tahoma" pitchFamily="34" charset="0"/>
              </a:rPr>
              <a:t>الحديث</a:t>
            </a:r>
            <a:endParaRPr lang="ar-SA" b="1">
              <a:solidFill>
                <a:srgbClr val="0000FF"/>
              </a:solidFill>
              <a:cs typeface="Tahoma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400">
              <a:solidFill>
                <a:srgbClr val="0000FF"/>
              </a:solidFill>
            </a:endParaRPr>
          </a:p>
          <a:p>
            <a:pPr algn="r">
              <a:lnSpc>
                <a:spcPct val="90000"/>
              </a:lnSpc>
              <a:buFontTx/>
              <a:buNone/>
            </a:pPr>
            <a:r>
              <a:rPr lang="ar-SA" sz="2400" b="1">
                <a:solidFill>
                  <a:srgbClr val="0000FF"/>
                </a:solidFill>
                <a:cs typeface="Tahoma" pitchFamily="34" charset="0"/>
              </a:rPr>
              <a:t>يتحدث باسم 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ar-SA" sz="2400" b="1">
                <a:solidFill>
                  <a:srgbClr val="0000FF"/>
                </a:solidFill>
                <a:cs typeface="Tahoma" pitchFamily="34" charset="0"/>
              </a:rPr>
              <a:t>المتعاملين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ar-SA" sz="2400" b="1">
                <a:solidFill>
                  <a:srgbClr val="0000FF"/>
                </a:solidFill>
                <a:cs typeface="Tahoma" pitchFamily="34" charset="0"/>
              </a:rPr>
              <a:t>يكتشف الرغبات و يحفزها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ar-SA" sz="2400" b="1">
                <a:solidFill>
                  <a:srgbClr val="0000FF"/>
                </a:solidFill>
                <a:cs typeface="Tahoma" pitchFamily="34" charset="0"/>
              </a:rPr>
              <a:t>يتناقش مع عملائه</a:t>
            </a:r>
          </a:p>
          <a:p>
            <a:pPr algn="r">
              <a:lnSpc>
                <a:spcPct val="90000"/>
              </a:lnSpc>
              <a:buFontTx/>
              <a:buNone/>
            </a:pPr>
            <a:endParaRPr lang="ar-SA" sz="2400" b="1">
              <a:solidFill>
                <a:srgbClr val="0000FF"/>
              </a:solidFill>
              <a:cs typeface="Tahoma" pitchFamily="34" charset="0"/>
            </a:endParaRPr>
          </a:p>
          <a:p>
            <a:pPr algn="r">
              <a:lnSpc>
                <a:spcPct val="90000"/>
              </a:lnSpc>
              <a:buFontTx/>
              <a:buNone/>
            </a:pPr>
            <a:r>
              <a:rPr lang="ar-SA" sz="2400" b="1">
                <a:solidFill>
                  <a:srgbClr val="0000FF"/>
                </a:solidFill>
                <a:cs typeface="Tahoma" pitchFamily="34" charset="0"/>
              </a:rPr>
              <a:t>يصنع العملاء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ar-SA" sz="2400" b="1">
                <a:solidFill>
                  <a:srgbClr val="0000FF"/>
                </a:solidFill>
                <a:cs typeface="Tahoma" pitchFamily="34" charset="0"/>
              </a:rPr>
              <a:t>يبيع المنافع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57788" y="1857375"/>
            <a:ext cx="3768725" cy="4308475"/>
          </a:xfrm>
          <a:solidFill>
            <a:srgbClr val="0000FF"/>
          </a:solidFill>
        </p:spPr>
        <p:txBody>
          <a:bodyPr/>
          <a:lstStyle/>
          <a:p>
            <a:pPr algn="ctr">
              <a:buFontTx/>
              <a:buNone/>
            </a:pPr>
            <a:r>
              <a:rPr lang="ar-SA" sz="3600" b="1">
                <a:solidFill>
                  <a:srgbClr val="FFFF00"/>
                </a:solidFill>
                <a:cs typeface="Tahoma" pitchFamily="34" charset="0"/>
              </a:rPr>
              <a:t>التقليدي</a:t>
            </a:r>
            <a:endParaRPr lang="ar-SA" sz="3200" b="1">
              <a:solidFill>
                <a:srgbClr val="FFFF00"/>
              </a:solidFill>
              <a:cs typeface="Tahoma" pitchFamily="34" charset="0"/>
            </a:endParaRPr>
          </a:p>
          <a:p>
            <a:pPr algn="ctr">
              <a:buFontTx/>
              <a:buNone/>
            </a:pPr>
            <a:endParaRPr lang="en-US" sz="2400">
              <a:solidFill>
                <a:srgbClr val="FFFF00"/>
              </a:solidFill>
            </a:endParaRPr>
          </a:p>
          <a:p>
            <a:pPr algn="r">
              <a:buFontTx/>
              <a:buNone/>
            </a:pPr>
            <a:r>
              <a:rPr lang="ar-SA" sz="2400" b="1">
                <a:solidFill>
                  <a:srgbClr val="FFFF00"/>
                </a:solidFill>
                <a:cs typeface="Tahoma" pitchFamily="34" charset="0"/>
              </a:rPr>
              <a:t>يتحدث باسمة واسم مؤسسته</a:t>
            </a:r>
          </a:p>
          <a:p>
            <a:pPr algn="r">
              <a:buFontTx/>
              <a:buNone/>
            </a:pPr>
            <a:r>
              <a:rPr lang="ar-SA" sz="2400" b="1">
                <a:solidFill>
                  <a:srgbClr val="FFFF00"/>
                </a:solidFill>
                <a:cs typeface="Tahoma" pitchFamily="34" charset="0"/>
              </a:rPr>
              <a:t>يسعى لإيجاد الرغبات</a:t>
            </a:r>
          </a:p>
          <a:p>
            <a:pPr algn="r">
              <a:buFontTx/>
              <a:buNone/>
            </a:pPr>
            <a:r>
              <a:rPr lang="ar-SA" sz="2400" b="1">
                <a:solidFill>
                  <a:srgbClr val="FFFF00"/>
                </a:solidFill>
                <a:cs typeface="Tahoma" pitchFamily="34" charset="0"/>
              </a:rPr>
              <a:t>يتحدث مع عملائه ليقنعهم</a:t>
            </a:r>
          </a:p>
          <a:p>
            <a:pPr algn="r">
              <a:buFontTx/>
              <a:buNone/>
            </a:pPr>
            <a:r>
              <a:rPr lang="ar-SA" sz="2400" b="1">
                <a:solidFill>
                  <a:srgbClr val="FFFF00"/>
                </a:solidFill>
                <a:cs typeface="Tahoma" pitchFamily="34" charset="0"/>
              </a:rPr>
              <a:t>يصنع المبيعات</a:t>
            </a:r>
          </a:p>
          <a:p>
            <a:pPr algn="r">
              <a:buFontTx/>
              <a:buNone/>
            </a:pPr>
            <a:r>
              <a:rPr lang="ar-SA" sz="2400" b="1">
                <a:solidFill>
                  <a:srgbClr val="FFFF00"/>
                </a:solidFill>
                <a:cs typeface="Tahoma" pitchFamily="34" charset="0"/>
              </a:rPr>
              <a:t>يبيع السلع و الخدمات</a:t>
            </a:r>
            <a:endParaRPr lang="en-US" sz="2400" b="1">
              <a:solidFill>
                <a:srgbClr val="FFFF00"/>
              </a:solidFill>
            </a:endParaRPr>
          </a:p>
        </p:txBody>
      </p:sp>
      <p:sp>
        <p:nvSpPr>
          <p:cNvPr id="64517" name="AutoShape 5"/>
          <p:cNvSpPr>
            <a:spLocks noChangeArrowheads="1"/>
          </p:cNvSpPr>
          <p:nvPr/>
        </p:nvSpPr>
        <p:spPr bwMode="auto">
          <a:xfrm>
            <a:off x="3854450" y="3998913"/>
            <a:ext cx="1344613" cy="806450"/>
          </a:xfrm>
          <a:prstGeom prst="leftRightArrow">
            <a:avLst>
              <a:gd name="adj1" fmla="val 50000"/>
              <a:gd name="adj2" fmla="val 33346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5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5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45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45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45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5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45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45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45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45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45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45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build="p" autoUpdateAnimBg="0"/>
      <p:bldP spid="64516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33374"/>
            <a:ext cx="8604250" cy="881047"/>
          </a:xfrm>
        </p:spPr>
        <p:txBody>
          <a:bodyPr>
            <a:normAutofit fontScale="90000"/>
          </a:bodyPr>
          <a:lstStyle/>
          <a:p>
            <a:pPr algn="ctr"/>
            <a:r>
              <a:rPr lang="ar-SA" sz="3200" b="1" dirty="0">
                <a:solidFill>
                  <a:srgbClr val="CCFF33"/>
                </a:solidFill>
                <a:cs typeface="Tahoma" pitchFamily="34" charset="0"/>
              </a:rPr>
              <a:t>العوامل </a:t>
            </a:r>
            <a:r>
              <a:rPr lang="ar-SA" sz="3200" b="1" dirty="0" smtClean="0">
                <a:solidFill>
                  <a:srgbClr val="CCFF33"/>
                </a:solidFill>
                <a:cs typeface="Tahoma" pitchFamily="34" charset="0"/>
              </a:rPr>
              <a:t>المؤدية </a:t>
            </a:r>
            <a:r>
              <a:rPr lang="ar-SA" sz="3200" b="1" dirty="0">
                <a:solidFill>
                  <a:srgbClr val="CCFF33"/>
                </a:solidFill>
                <a:cs typeface="Tahoma" pitchFamily="34" charset="0"/>
              </a:rPr>
              <a:t>للاهتمام بالمفهوم الحديث للاتصالات التسويقية</a:t>
            </a:r>
            <a:endParaRPr lang="en-US" sz="3200" b="1" dirty="0">
              <a:solidFill>
                <a:srgbClr val="CCFF33"/>
              </a:solidFill>
              <a:cs typeface="Tahoma" pitchFamily="34" charset="0"/>
            </a:endParaRP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1571611"/>
            <a:ext cx="7445375" cy="4429157"/>
          </a:xfrm>
        </p:spPr>
        <p:txBody>
          <a:bodyPr/>
          <a:lstStyle/>
          <a:p>
            <a:r>
              <a:rPr lang="ar-SA" b="0" dirty="0">
                <a:latin typeface="Tahoma" pitchFamily="34" charset="0"/>
                <a:cs typeface="Tahoma" pitchFamily="34" charset="0"/>
              </a:rPr>
              <a:t>انتقال </a:t>
            </a:r>
            <a:r>
              <a:rPr lang="ar-SA" b="0" dirty="0" smtClean="0">
                <a:latin typeface="Tahoma" pitchFamily="34" charset="0"/>
                <a:cs typeface="Tahoma" pitchFamily="34" charset="0"/>
              </a:rPr>
              <a:t>الإنفاق </a:t>
            </a:r>
            <a:r>
              <a:rPr lang="ar-SA" b="0" dirty="0">
                <a:latin typeface="Tahoma" pitchFamily="34" charset="0"/>
                <a:cs typeface="Tahoma" pitchFamily="34" charset="0"/>
              </a:rPr>
              <a:t>من </a:t>
            </a:r>
            <a:r>
              <a:rPr lang="ar-SA" b="0" dirty="0" smtClean="0">
                <a:latin typeface="Tahoma" pitchFamily="34" charset="0"/>
                <a:cs typeface="Tahoma" pitchFamily="34" charset="0"/>
              </a:rPr>
              <a:t>الإعلان </a:t>
            </a:r>
            <a:r>
              <a:rPr lang="ar-SA" b="0" dirty="0">
                <a:latin typeface="Tahoma" pitchFamily="34" charset="0"/>
                <a:cs typeface="Tahoma" pitchFamily="34" charset="0"/>
              </a:rPr>
              <a:t>فقط </a:t>
            </a:r>
            <a:r>
              <a:rPr lang="ar-SA" b="0" dirty="0" smtClean="0">
                <a:latin typeface="Tahoma" pitchFamily="34" charset="0"/>
                <a:cs typeface="Tahoma" pitchFamily="34" charset="0"/>
              </a:rPr>
              <a:t>إلى </a:t>
            </a:r>
            <a:r>
              <a:rPr lang="ar-SA" b="0" dirty="0">
                <a:latin typeface="Tahoma" pitchFamily="34" charset="0"/>
                <a:cs typeface="Tahoma" pitchFamily="34" charset="0"/>
              </a:rPr>
              <a:t>مجموعة من الوسائل الترويجية </a:t>
            </a:r>
            <a:r>
              <a:rPr lang="ar-SA" b="0" dirty="0" smtClean="0">
                <a:latin typeface="Tahoma" pitchFamily="34" charset="0"/>
                <a:cs typeface="Tahoma" pitchFamily="34" charset="0"/>
              </a:rPr>
              <a:t>الأخرى</a:t>
            </a:r>
            <a:endParaRPr lang="ar-SA" b="0" dirty="0">
              <a:latin typeface="Tahoma" pitchFamily="34" charset="0"/>
              <a:cs typeface="Tahoma" pitchFamily="34" charset="0"/>
            </a:endParaRPr>
          </a:p>
          <a:p>
            <a:r>
              <a:rPr lang="ar-SA" b="0" dirty="0">
                <a:solidFill>
                  <a:srgbClr val="FF7C80"/>
                </a:solidFill>
                <a:latin typeface="Tahoma" pitchFamily="34" charset="0"/>
                <a:cs typeface="Tahoma" pitchFamily="34" charset="0"/>
              </a:rPr>
              <a:t>انتقال التركيز من الوسائل </a:t>
            </a:r>
            <a:r>
              <a:rPr lang="ar-SA" b="0" dirty="0">
                <a:latin typeface="Tahoma" pitchFamily="34" charset="0"/>
                <a:cs typeface="Tahoma" pitchFamily="34" charset="0"/>
              </a:rPr>
              <a:t>العامة</a:t>
            </a:r>
            <a:r>
              <a:rPr lang="ar-SA" b="0" dirty="0">
                <a:solidFill>
                  <a:srgbClr val="FF7C80"/>
                </a:solidFill>
                <a:latin typeface="Tahoma" pitchFamily="34" charset="0"/>
                <a:cs typeface="Tahoma" pitchFamily="34" charset="0"/>
              </a:rPr>
              <a:t> واسعة الانتشار </a:t>
            </a:r>
            <a:r>
              <a:rPr lang="ar-SA" b="0" dirty="0" smtClean="0">
                <a:solidFill>
                  <a:srgbClr val="FF7C80"/>
                </a:solidFill>
                <a:latin typeface="Tahoma" pitchFamily="34" charset="0"/>
                <a:cs typeface="Tahoma" pitchFamily="34" charset="0"/>
              </a:rPr>
              <a:t>إلى </a:t>
            </a:r>
            <a:r>
              <a:rPr lang="ar-SA" b="0" dirty="0">
                <a:solidFill>
                  <a:srgbClr val="FF7C80"/>
                </a:solidFill>
                <a:latin typeface="Tahoma" pitchFamily="34" charset="0"/>
                <a:cs typeface="Tahoma" pitchFamily="34" charset="0"/>
              </a:rPr>
              <a:t>الوسائل </a:t>
            </a:r>
            <a:r>
              <a:rPr lang="ar-SA" b="0" dirty="0" smtClean="0">
                <a:solidFill>
                  <a:srgbClr val="FF7C80"/>
                </a:solidFill>
                <a:latin typeface="Tahoma" pitchFamily="34" charset="0"/>
                <a:cs typeface="Tahoma" pitchFamily="34" charset="0"/>
              </a:rPr>
              <a:t>الأكثر </a:t>
            </a:r>
            <a:r>
              <a:rPr lang="ar-SA" b="0" dirty="0">
                <a:solidFill>
                  <a:srgbClr val="FF7C80"/>
                </a:solidFill>
                <a:latin typeface="Tahoma" pitchFamily="34" charset="0"/>
                <a:cs typeface="Tahoma" pitchFamily="34" charset="0"/>
              </a:rPr>
              <a:t>ارتباطا بالمستهلك</a:t>
            </a:r>
          </a:p>
          <a:p>
            <a:r>
              <a:rPr lang="ar-SA" b="0" dirty="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انتقال السلطة </a:t>
            </a:r>
            <a:r>
              <a:rPr lang="ar-SA" b="0" dirty="0" err="1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و</a:t>
            </a:r>
            <a:r>
              <a:rPr lang="ar-SA" b="0" dirty="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b="0" dirty="0" smtClean="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الإنفاق الإعلاني </a:t>
            </a:r>
            <a:r>
              <a:rPr lang="ar-SA" b="0" dirty="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من </a:t>
            </a:r>
            <a:r>
              <a:rPr lang="ar-SA" b="0" dirty="0">
                <a:solidFill>
                  <a:schemeClr val="accent5"/>
                </a:solidFill>
                <a:latin typeface="Tahoma" pitchFamily="34" charset="0"/>
                <a:cs typeface="Tahoma" pitchFamily="34" charset="0"/>
              </a:rPr>
              <a:t>المنتجين</a:t>
            </a:r>
            <a:r>
              <a:rPr lang="ar-SA" b="0" dirty="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b="0" dirty="0" smtClean="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إلى </a:t>
            </a:r>
            <a:r>
              <a:rPr lang="ar-SA" b="0" dirty="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الموزعين </a:t>
            </a:r>
            <a:r>
              <a:rPr lang="ar-SA" b="0" dirty="0" err="1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و</a:t>
            </a:r>
            <a:r>
              <a:rPr lang="ar-SA" b="0" dirty="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 الوسطاء</a:t>
            </a:r>
          </a:p>
          <a:p>
            <a:r>
              <a:rPr lang="ar-SA" b="0" dirty="0">
                <a:solidFill>
                  <a:schemeClr val="accent5"/>
                </a:solidFill>
                <a:latin typeface="Tahoma" pitchFamily="34" charset="0"/>
                <a:cs typeface="Tahoma" pitchFamily="34" charset="0"/>
              </a:rPr>
              <a:t>النمو السريع لقواعد المعلومات التسويقية </a:t>
            </a:r>
            <a:r>
              <a:rPr lang="ar-SA" b="0" dirty="0" err="1">
                <a:solidFill>
                  <a:schemeClr val="accent5"/>
                </a:solidFill>
                <a:latin typeface="Tahoma" pitchFamily="34" charset="0"/>
                <a:cs typeface="Tahoma" pitchFamily="34" charset="0"/>
              </a:rPr>
              <a:t>و</a:t>
            </a:r>
            <a:r>
              <a:rPr lang="ar-SA" b="0" dirty="0">
                <a:solidFill>
                  <a:schemeClr val="accent5"/>
                </a:solidFill>
                <a:latin typeface="Tahoma" pitchFamily="34" charset="0"/>
                <a:cs typeface="Tahoma" pitchFamily="34" charset="0"/>
              </a:rPr>
              <a:t> تكنولوجيا الاتصال</a:t>
            </a:r>
            <a:endParaRPr lang="en-US" b="0" dirty="0">
              <a:solidFill>
                <a:schemeClr val="accent5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143644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1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8" grpId="0"/>
      <p:bldP spid="91139" grpId="0" build="p"/>
      <p:bldP spid="91139" grpI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1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3357563"/>
            <a:ext cx="8280400" cy="2232025"/>
          </a:xfrm>
          <a:noFill/>
          <a:ln/>
        </p:spPr>
        <p:txBody>
          <a:bodyPr>
            <a:normAutofit fontScale="90000"/>
          </a:bodyPr>
          <a:lstStyle/>
          <a:p>
            <a:pPr algn="ctr"/>
            <a:r>
              <a:rPr lang="ar-SA" sz="8800" dirty="0">
                <a:solidFill>
                  <a:schemeClr val="accent2"/>
                </a:solidFill>
                <a:cs typeface="Tahoma" pitchFamily="34" charset="0"/>
              </a:rPr>
              <a:t>الإعلان</a:t>
            </a:r>
            <a:r>
              <a:rPr lang="ar-SA" sz="8800" dirty="0">
                <a:cs typeface="Tahoma" pitchFamily="34" charset="0"/>
              </a:rPr>
              <a:t/>
            </a:r>
            <a:br>
              <a:rPr lang="ar-SA" sz="8800" dirty="0">
                <a:cs typeface="Tahoma" pitchFamily="34" charset="0"/>
              </a:rPr>
            </a:br>
            <a:r>
              <a:rPr lang="ar-SA" sz="8800" dirty="0">
                <a:cs typeface="Tahoma" pitchFamily="34" charset="0"/>
              </a:rPr>
              <a:t/>
            </a:r>
            <a:br>
              <a:rPr lang="ar-SA" sz="8800" dirty="0">
                <a:cs typeface="Tahoma" pitchFamily="34" charset="0"/>
              </a:rPr>
            </a:br>
            <a:r>
              <a:rPr lang="en-US" sz="8800" dirty="0">
                <a:solidFill>
                  <a:srgbClr val="CCFF33"/>
                </a:solidFill>
                <a:cs typeface="Tahoma" pitchFamily="34" charset="0"/>
              </a:rPr>
              <a:t>Advertising</a:t>
            </a:r>
          </a:p>
        </p:txBody>
      </p:sp>
      <p:sp>
        <p:nvSpPr>
          <p:cNvPr id="3" name="Footer Placeholder 3"/>
          <p:cNvSpPr txBox="1">
            <a:spLocks/>
          </p:cNvSpPr>
          <p:nvPr/>
        </p:nvSpPr>
        <p:spPr>
          <a:xfrm>
            <a:off x="3571868" y="6351607"/>
            <a:ext cx="4857784" cy="50639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الترويج		الدكتور. صالح القحطاني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616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800" b="1" dirty="0" err="1">
                <a:cs typeface="Tahoma" pitchFamily="34" charset="0"/>
              </a:rPr>
              <a:t>الاعلان</a:t>
            </a:r>
            <a:endParaRPr lang="en-US" sz="4800" b="1" dirty="0">
              <a:cs typeface="Tahoma" pitchFamily="34" charset="0"/>
            </a:endParaRPr>
          </a:p>
        </p:txBody>
      </p:sp>
      <p:sp>
        <p:nvSpPr>
          <p:cNvPr id="452611" name="AutoShape 3"/>
          <p:cNvSpPr>
            <a:spLocks noChangeArrowheads="1"/>
          </p:cNvSpPr>
          <p:nvPr/>
        </p:nvSpPr>
        <p:spPr bwMode="auto">
          <a:xfrm>
            <a:off x="611188" y="1557338"/>
            <a:ext cx="8032778" cy="4419600"/>
          </a:xfrm>
          <a:prstGeom prst="bevel">
            <a:avLst>
              <a:gd name="adj" fmla="val 12500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800">
                <a:latin typeface="Tahoma" pitchFamily="34" charset="0"/>
              </a:rPr>
              <a:t> </a:t>
            </a:r>
          </a:p>
        </p:txBody>
      </p:sp>
      <p:sp>
        <p:nvSpPr>
          <p:cNvPr id="452612" name="Text Box 4"/>
          <p:cNvSpPr txBox="1">
            <a:spLocks noChangeArrowheads="1"/>
          </p:cNvSpPr>
          <p:nvPr/>
        </p:nvSpPr>
        <p:spPr bwMode="auto">
          <a:xfrm>
            <a:off x="900113" y="2636838"/>
            <a:ext cx="712946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>
              <a:spcBef>
                <a:spcPct val="20000"/>
              </a:spcBef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n-US" sz="3600" b="1" i="1" dirty="0">
                <a:solidFill>
                  <a:schemeClr val="accent2"/>
                </a:solidFill>
                <a:latin typeface="Tahoma" pitchFamily="34" charset="0"/>
              </a:rPr>
              <a:t>“</a:t>
            </a:r>
            <a:r>
              <a:rPr lang="ar-SA" sz="3600" b="1" dirty="0">
                <a:solidFill>
                  <a:srgbClr val="FFFF66"/>
                </a:solidFill>
                <a:latin typeface="Tahoma" pitchFamily="34" charset="0"/>
              </a:rPr>
              <a:t>اتصال</a:t>
            </a:r>
            <a:r>
              <a:rPr lang="en-US" sz="3600" b="1" dirty="0">
                <a:solidFill>
                  <a:srgbClr val="FFFF66"/>
                </a:solidFill>
                <a:latin typeface="Tahoma" pitchFamily="34" charset="0"/>
              </a:rPr>
              <a:t> </a:t>
            </a:r>
            <a:r>
              <a:rPr lang="ar-SA" sz="3600" b="1" dirty="0">
                <a:solidFill>
                  <a:srgbClr val="FFFF66"/>
                </a:solidFill>
                <a:latin typeface="Tahoma" pitchFamily="34" charset="0"/>
              </a:rPr>
              <a:t>غير</a:t>
            </a:r>
            <a:r>
              <a:rPr lang="en-US" sz="3600" b="1" dirty="0">
                <a:solidFill>
                  <a:srgbClr val="FFFF66"/>
                </a:solidFill>
                <a:latin typeface="Tahoma" pitchFamily="34" charset="0"/>
              </a:rPr>
              <a:t> </a:t>
            </a:r>
            <a:r>
              <a:rPr lang="ar-SA" sz="3600" b="1" dirty="0" smtClean="0">
                <a:solidFill>
                  <a:srgbClr val="FFFF66"/>
                </a:solidFill>
                <a:latin typeface="Tahoma" pitchFamily="34" charset="0"/>
              </a:rPr>
              <a:t>شخصي</a:t>
            </a:r>
            <a:r>
              <a:rPr lang="en-US" sz="3600" b="1" dirty="0" smtClean="0">
                <a:solidFill>
                  <a:srgbClr val="FFFF66"/>
                </a:solidFill>
                <a:latin typeface="Tahoma" pitchFamily="34" charset="0"/>
              </a:rPr>
              <a:t> </a:t>
            </a:r>
            <a:r>
              <a:rPr lang="ar-SA" sz="3600" b="1" dirty="0">
                <a:solidFill>
                  <a:srgbClr val="FFFF66"/>
                </a:solidFill>
                <a:latin typeface="Tahoma" pitchFamily="34" charset="0"/>
              </a:rPr>
              <a:t>، مدفوع</a:t>
            </a:r>
            <a:r>
              <a:rPr lang="en-US" sz="3600" b="1" dirty="0">
                <a:solidFill>
                  <a:srgbClr val="FFFF66"/>
                </a:solidFill>
                <a:latin typeface="Tahoma" pitchFamily="34" charset="0"/>
              </a:rPr>
              <a:t> </a:t>
            </a:r>
            <a:r>
              <a:rPr lang="ar-SA" sz="3600" b="1" dirty="0">
                <a:solidFill>
                  <a:srgbClr val="FFFF66"/>
                </a:solidFill>
                <a:latin typeface="Tahoma" pitchFamily="34" charset="0"/>
              </a:rPr>
              <a:t>الثمن</a:t>
            </a:r>
            <a:r>
              <a:rPr lang="en-US" sz="3600" b="1" dirty="0">
                <a:solidFill>
                  <a:srgbClr val="FFFF66"/>
                </a:solidFill>
                <a:latin typeface="Tahoma" pitchFamily="34" charset="0"/>
              </a:rPr>
              <a:t> </a:t>
            </a:r>
            <a:r>
              <a:rPr lang="ar-SA" sz="3600" b="1" dirty="0">
                <a:solidFill>
                  <a:srgbClr val="FFFF66"/>
                </a:solidFill>
                <a:latin typeface="Tahoma" pitchFamily="34" charset="0"/>
              </a:rPr>
              <a:t>،</a:t>
            </a:r>
            <a:r>
              <a:rPr lang="en-US" sz="3600" b="1" dirty="0">
                <a:solidFill>
                  <a:srgbClr val="FFFF66"/>
                </a:solidFill>
                <a:latin typeface="Tahoma" pitchFamily="34" charset="0"/>
              </a:rPr>
              <a:t> </a:t>
            </a:r>
            <a:r>
              <a:rPr lang="ar-SA" sz="3600" b="1" dirty="0">
                <a:solidFill>
                  <a:srgbClr val="FFFF66"/>
                </a:solidFill>
                <a:latin typeface="Tahoma" pitchFamily="34" charset="0"/>
              </a:rPr>
              <a:t>لتقــديم</a:t>
            </a:r>
            <a:r>
              <a:rPr lang="en-US" sz="3600" b="1" dirty="0">
                <a:solidFill>
                  <a:srgbClr val="FFFF66"/>
                </a:solidFill>
                <a:latin typeface="Tahoma" pitchFamily="34" charset="0"/>
              </a:rPr>
              <a:t> </a:t>
            </a:r>
            <a:r>
              <a:rPr lang="ar-SA" sz="3600" b="1" dirty="0">
                <a:solidFill>
                  <a:srgbClr val="FFFF66"/>
                </a:solidFill>
                <a:latin typeface="Tahoma" pitchFamily="34" charset="0"/>
              </a:rPr>
              <a:t>السلع والخـدمات</a:t>
            </a:r>
            <a:r>
              <a:rPr lang="en-US" sz="3600" b="1" dirty="0">
                <a:solidFill>
                  <a:srgbClr val="FFFF66"/>
                </a:solidFill>
                <a:latin typeface="Tahoma" pitchFamily="34" charset="0"/>
              </a:rPr>
              <a:t> </a:t>
            </a:r>
            <a:r>
              <a:rPr lang="ar-SA" sz="3600" b="1" dirty="0">
                <a:solidFill>
                  <a:srgbClr val="FFFF66"/>
                </a:solidFill>
                <a:latin typeface="Tahoma" pitchFamily="34" charset="0"/>
              </a:rPr>
              <a:t>و</a:t>
            </a:r>
            <a:r>
              <a:rPr lang="ar-SA" sz="3600" b="1" dirty="0">
                <a:solidFill>
                  <a:srgbClr val="FFFF66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b="1" dirty="0" smtClean="0">
                <a:solidFill>
                  <a:srgbClr val="FFFF66"/>
                </a:solidFill>
                <a:latin typeface="Tahoma" pitchFamily="34" charset="0"/>
              </a:rPr>
              <a:t>الأفكار</a:t>
            </a:r>
            <a:r>
              <a:rPr lang="en-US" sz="3600" b="1" dirty="0" smtClean="0">
                <a:solidFill>
                  <a:srgbClr val="FFFF66"/>
                </a:solidFill>
                <a:latin typeface="Tahoma" pitchFamily="34" charset="0"/>
              </a:rPr>
              <a:t> </a:t>
            </a:r>
            <a:r>
              <a:rPr lang="ar-SA" sz="3600" b="1" dirty="0">
                <a:solidFill>
                  <a:srgbClr val="FFFF66"/>
                </a:solidFill>
                <a:latin typeface="Tahoma" pitchFamily="34" charset="0"/>
              </a:rPr>
              <a:t>لمجمـوعة</a:t>
            </a:r>
            <a:r>
              <a:rPr lang="en-US" sz="3600" b="1" dirty="0">
                <a:solidFill>
                  <a:srgbClr val="FFFF66"/>
                </a:solidFill>
                <a:latin typeface="Tahoma" pitchFamily="34" charset="0"/>
              </a:rPr>
              <a:t> </a:t>
            </a:r>
            <a:r>
              <a:rPr lang="ar-SA" sz="3600" b="1" dirty="0">
                <a:solidFill>
                  <a:srgbClr val="FFFF66"/>
                </a:solidFill>
                <a:latin typeface="Tahoma" pitchFamily="34" charset="0"/>
              </a:rPr>
              <a:t>من</a:t>
            </a:r>
            <a:r>
              <a:rPr lang="en-US" sz="3600" b="1" dirty="0">
                <a:solidFill>
                  <a:srgbClr val="FFFF66"/>
                </a:solidFill>
                <a:latin typeface="Tahoma" pitchFamily="34" charset="0"/>
              </a:rPr>
              <a:t> </a:t>
            </a:r>
            <a:r>
              <a:rPr lang="ar-SA" sz="3600" b="1" dirty="0">
                <a:solidFill>
                  <a:srgbClr val="FFFF66"/>
                </a:solidFill>
                <a:latin typeface="Tahoma" pitchFamily="34" charset="0"/>
              </a:rPr>
              <a:t>العملاء</a:t>
            </a:r>
            <a:r>
              <a:rPr lang="ar-SA" sz="3600" b="1" dirty="0">
                <a:solidFill>
                  <a:srgbClr val="FFFF66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3600" b="1" dirty="0" err="1">
                <a:solidFill>
                  <a:srgbClr val="FFFF66"/>
                </a:solidFill>
                <a:latin typeface="Tahoma" pitchFamily="34" charset="0"/>
                <a:cs typeface="Tahoma" pitchFamily="34" charset="0"/>
              </a:rPr>
              <a:t>و</a:t>
            </a:r>
            <a:r>
              <a:rPr lang="ar-SA" sz="3600" b="1" dirty="0">
                <a:solidFill>
                  <a:srgbClr val="FFFF66"/>
                </a:solidFill>
                <a:latin typeface="Tahoma" pitchFamily="34" charset="0"/>
                <a:cs typeface="Tahoma" pitchFamily="34" charset="0"/>
              </a:rPr>
              <a:t> محاولة </a:t>
            </a:r>
            <a:r>
              <a:rPr lang="ar-SA" sz="3600" b="1" dirty="0">
                <a:solidFill>
                  <a:srgbClr val="FFFF66"/>
                </a:solidFill>
                <a:latin typeface="Tahoma" pitchFamily="34" charset="0"/>
              </a:rPr>
              <a:t>إقناعهم</a:t>
            </a:r>
            <a:r>
              <a:rPr lang="ar-SA" sz="3600" b="1" dirty="0">
                <a:solidFill>
                  <a:srgbClr val="FFFF66"/>
                </a:solidFill>
                <a:latin typeface="Tahoma" pitchFamily="34" charset="0"/>
                <a:cs typeface="Tahoma" pitchFamily="34" charset="0"/>
              </a:rPr>
              <a:t> بها</a:t>
            </a:r>
            <a:r>
              <a:rPr lang="ar-SA" sz="3600" b="1" dirty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“</a:t>
            </a:r>
            <a:endParaRPr lang="en-US" sz="3600" b="1" dirty="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2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52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2612" grpId="0" autoUpdateAnimBg="0"/>
      <p:bldP spid="452612" grpId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64857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sz="4000" b="1" dirty="0">
                <a:cs typeface="Tahoma" pitchFamily="34" charset="0"/>
              </a:rPr>
              <a:t>قرارات </a:t>
            </a:r>
            <a:r>
              <a:rPr lang="ar-SA" sz="4000" b="1" dirty="0" err="1">
                <a:cs typeface="Tahoma" pitchFamily="34" charset="0"/>
              </a:rPr>
              <a:t>الاعلان</a:t>
            </a:r>
            <a:r>
              <a:rPr lang="ar-SA" sz="4000" b="1" dirty="0">
                <a:cs typeface="Tahoma" pitchFamily="34" charset="0"/>
              </a:rPr>
              <a:t> الرئيسية</a:t>
            </a:r>
            <a:br>
              <a:rPr lang="ar-SA" sz="4000" b="1" dirty="0">
                <a:cs typeface="Tahoma" pitchFamily="34" charset="0"/>
              </a:rPr>
            </a:br>
            <a:r>
              <a:rPr lang="ar-SA" sz="4000" b="1" dirty="0">
                <a:cs typeface="Tahoma" pitchFamily="34" charset="0"/>
              </a:rPr>
              <a:t> </a:t>
            </a:r>
            <a:r>
              <a:rPr lang="en-US" sz="4000" dirty="0">
                <a:solidFill>
                  <a:schemeClr val="bg2"/>
                </a:solidFill>
                <a:cs typeface="Arial" pitchFamily="34" charset="0"/>
              </a:rPr>
              <a:t>5Ms</a:t>
            </a:r>
            <a:r>
              <a:rPr lang="ar-SA" sz="4000" dirty="0">
                <a:cs typeface="Arial" pitchFamily="34" charset="0"/>
              </a:rPr>
              <a:t> </a:t>
            </a:r>
            <a:endParaRPr lang="en-US" sz="4000" dirty="0">
              <a:cs typeface="Arial" pitchFamily="34" charset="0"/>
            </a:endParaRPr>
          </a:p>
        </p:txBody>
      </p:sp>
      <p:sp>
        <p:nvSpPr>
          <p:cNvPr id="455683" name="Text Box 3"/>
          <p:cNvSpPr txBox="1">
            <a:spLocks noChangeArrowheads="1"/>
          </p:cNvSpPr>
          <p:nvPr/>
        </p:nvSpPr>
        <p:spPr bwMode="auto">
          <a:xfrm>
            <a:off x="179388" y="3352800"/>
            <a:ext cx="2106612" cy="1877437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 b="1" u="sng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Mission</a:t>
            </a:r>
            <a:endParaRPr lang="ar-SA" sz="2000" b="1" u="sng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ctr"/>
            <a:r>
              <a:rPr lang="ar-SA" sz="2000" b="1" u="sng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الاهداف</a:t>
            </a:r>
            <a:endParaRPr lang="en-US" b="1" u="sng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r" rtl="1">
              <a:buFontTx/>
              <a:buChar char="•"/>
            </a:pPr>
            <a:r>
              <a:rPr lang="ar-SA" sz="16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أهداف </a:t>
            </a:r>
            <a:r>
              <a:rPr lang="ar-SA" sz="1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الاتصال</a:t>
            </a:r>
            <a:endParaRPr lang="en-US" sz="16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r" rtl="1">
              <a:buFontTx/>
              <a:buChar char="•"/>
            </a:pPr>
            <a:r>
              <a:rPr lang="ar-SA" sz="16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أهداف </a:t>
            </a:r>
            <a:r>
              <a:rPr lang="ar-SA" sz="1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البيع</a:t>
            </a:r>
            <a:endParaRPr lang="en-US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ctr"/>
            <a:endParaRPr lang="en-US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455684" name="Text Box 4"/>
          <p:cNvSpPr txBox="1">
            <a:spLocks noChangeArrowheads="1"/>
          </p:cNvSpPr>
          <p:nvPr/>
        </p:nvSpPr>
        <p:spPr bwMode="auto">
          <a:xfrm>
            <a:off x="2438400" y="3352800"/>
            <a:ext cx="2114550" cy="2246769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 b="1" u="sng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Money</a:t>
            </a:r>
            <a:endParaRPr lang="ar-SA" sz="2000" b="1" u="sng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ctr"/>
            <a:r>
              <a:rPr lang="ar-SA" sz="2000" b="1" u="sng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الميزانيه</a:t>
            </a:r>
            <a:endParaRPr lang="en-US" sz="1600" b="1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r" rtl="1">
              <a:buFontTx/>
              <a:buChar char="•"/>
            </a:pPr>
            <a:r>
              <a:rPr lang="en-US" sz="1600" dirty="0">
                <a:solidFill>
                  <a:srgbClr val="000000"/>
                </a:solidFill>
                <a:latin typeface="Tahoma" pitchFamily="34" charset="0"/>
              </a:rPr>
              <a:t> </a:t>
            </a:r>
            <a:r>
              <a:rPr lang="ar-SA" sz="1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حسب المتاح</a:t>
            </a:r>
            <a:endParaRPr lang="en-US" sz="16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r" rtl="1">
              <a:buFontTx/>
              <a:buChar char="•"/>
            </a:pPr>
            <a:r>
              <a:rPr lang="ar-SA" sz="1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نسبة من المبيعات</a:t>
            </a:r>
            <a:endParaRPr lang="en-US" sz="16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r" rtl="1">
              <a:buFontTx/>
              <a:buChar char="•"/>
            </a:pPr>
            <a:r>
              <a:rPr lang="ar-SA" sz="1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المنافسين</a:t>
            </a:r>
            <a:endParaRPr lang="en-US" sz="16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r" rtl="1">
              <a:buFontTx/>
              <a:buChar char="•"/>
            </a:pPr>
            <a:r>
              <a:rPr lang="ar-SA" sz="1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المهام </a:t>
            </a:r>
            <a:r>
              <a:rPr lang="ar-SA" sz="1600" dirty="0" err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و</a:t>
            </a:r>
            <a:r>
              <a:rPr lang="ar-SA" sz="1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16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الأهداف</a:t>
            </a:r>
            <a:endParaRPr lang="en-US" sz="16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>
              <a:buFontTx/>
              <a:buChar char="•"/>
            </a:pPr>
            <a:endParaRPr lang="en-US" sz="1600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455685" name="AutoShape 5"/>
          <p:cNvSpPr>
            <a:spLocks noChangeArrowheads="1"/>
          </p:cNvSpPr>
          <p:nvPr/>
        </p:nvSpPr>
        <p:spPr bwMode="auto">
          <a:xfrm rot="8190446">
            <a:off x="4572000" y="3357563"/>
            <a:ext cx="1346200" cy="1371600"/>
          </a:xfrm>
          <a:custGeom>
            <a:avLst/>
            <a:gdLst>
              <a:gd name="G0" fmla="+- 14119 0 0"/>
              <a:gd name="G1" fmla="+- 18492 0 0"/>
              <a:gd name="G2" fmla="+- 2728 0 0"/>
              <a:gd name="G3" fmla="*/ 14119 1 2"/>
              <a:gd name="G4" fmla="+- G3 10800 0"/>
              <a:gd name="G5" fmla="+- 21600 14119 18492"/>
              <a:gd name="G6" fmla="+- 18492 2728 0"/>
              <a:gd name="G7" fmla="*/ G6 1 2"/>
              <a:gd name="G8" fmla="*/ 18492 2 1"/>
              <a:gd name="G9" fmla="+- G8 0 21600"/>
              <a:gd name="G10" fmla="+- G5 0 G4"/>
              <a:gd name="G11" fmla="+- 14119 0 G4"/>
              <a:gd name="G12" fmla="*/ G2 G10 G11"/>
              <a:gd name="T0" fmla="*/ 17860 w 21600"/>
              <a:gd name="T1" fmla="*/ 0 h 21600"/>
              <a:gd name="T2" fmla="*/ 14119 w 21600"/>
              <a:gd name="T3" fmla="*/ 2728 h 21600"/>
              <a:gd name="T4" fmla="*/ 2728 w 21600"/>
              <a:gd name="T5" fmla="*/ 14119 h 21600"/>
              <a:gd name="T6" fmla="*/ 0 w 21600"/>
              <a:gd name="T7" fmla="*/ 17860 h 21600"/>
              <a:gd name="T8" fmla="*/ 2728 w 21600"/>
              <a:gd name="T9" fmla="*/ 21600 h 21600"/>
              <a:gd name="T10" fmla="*/ 10610 w 21600"/>
              <a:gd name="T11" fmla="*/ 18492 h 21600"/>
              <a:gd name="T12" fmla="*/ 18492 w 21600"/>
              <a:gd name="T13" fmla="*/ 10610 h 21600"/>
              <a:gd name="T14" fmla="*/ 21600 w 21600"/>
              <a:gd name="T15" fmla="*/ 2728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7860" y="0"/>
                </a:moveTo>
                <a:lnTo>
                  <a:pt x="14119" y="2728"/>
                </a:lnTo>
                <a:lnTo>
                  <a:pt x="17227" y="2728"/>
                </a:lnTo>
                <a:lnTo>
                  <a:pt x="17227" y="17227"/>
                </a:lnTo>
                <a:lnTo>
                  <a:pt x="2728" y="17227"/>
                </a:lnTo>
                <a:lnTo>
                  <a:pt x="2728" y="14119"/>
                </a:lnTo>
                <a:lnTo>
                  <a:pt x="0" y="17860"/>
                </a:lnTo>
                <a:lnTo>
                  <a:pt x="2728" y="21600"/>
                </a:lnTo>
                <a:lnTo>
                  <a:pt x="2728" y="18492"/>
                </a:lnTo>
                <a:lnTo>
                  <a:pt x="18492" y="18492"/>
                </a:lnTo>
                <a:lnTo>
                  <a:pt x="18492" y="2728"/>
                </a:lnTo>
                <a:lnTo>
                  <a:pt x="21600" y="2728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455686" name="Text Box 6"/>
          <p:cNvSpPr txBox="1">
            <a:spLocks noChangeArrowheads="1"/>
          </p:cNvSpPr>
          <p:nvPr/>
        </p:nvSpPr>
        <p:spPr bwMode="auto">
          <a:xfrm>
            <a:off x="5056188" y="1785926"/>
            <a:ext cx="1892300" cy="1360372"/>
          </a:xfrm>
          <a:prstGeom prst="rect">
            <a:avLst/>
          </a:prstGeom>
          <a:noFill/>
          <a:ln w="285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Message</a:t>
            </a:r>
            <a:endParaRPr lang="ar-SA" sz="2000" b="1" u="sng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ctr"/>
            <a:r>
              <a:rPr lang="ar-SA" sz="2000" b="1" u="sng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الرسالة</a:t>
            </a:r>
            <a:endParaRPr lang="en-US" sz="1600" b="1" u="sng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ctr" rtl="1">
              <a:buFontTx/>
              <a:buChar char="•"/>
            </a:pPr>
            <a:r>
              <a:rPr lang="ar-SA" sz="1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16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إستراتجية </a:t>
            </a:r>
            <a:r>
              <a:rPr lang="ar-SA" sz="1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الرسالة</a:t>
            </a:r>
            <a:endParaRPr lang="en-US" sz="16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ctr" rtl="1">
              <a:buFontTx/>
              <a:buChar char="•"/>
            </a:pPr>
            <a:r>
              <a:rPr lang="ar-SA" sz="1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تنفيذ الرسالة</a:t>
            </a:r>
            <a:endParaRPr lang="en-US" sz="16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55687" name="Text Box 7"/>
          <p:cNvSpPr txBox="1">
            <a:spLocks noChangeArrowheads="1"/>
          </p:cNvSpPr>
          <p:nvPr/>
        </p:nvSpPr>
        <p:spPr bwMode="auto">
          <a:xfrm>
            <a:off x="4968875" y="4883150"/>
            <a:ext cx="2198038" cy="1581972"/>
          </a:xfrm>
          <a:prstGeom prst="rect">
            <a:avLst/>
          </a:prstGeom>
          <a:noFill/>
          <a:ln w="285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b="1" u="sng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Media </a:t>
            </a:r>
            <a:r>
              <a:rPr lang="ar-SA" sz="2000" b="1" u="sng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الوسائل</a:t>
            </a:r>
            <a:endParaRPr lang="en-US" sz="1600" b="1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ctr" rtl="1">
              <a:buFontTx/>
              <a:buChar char="•"/>
            </a:pPr>
            <a:r>
              <a:rPr lang="ar-SA" sz="1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الوصول</a:t>
            </a:r>
            <a:r>
              <a:rPr lang="en-US" sz="1600" dirty="0">
                <a:solidFill>
                  <a:srgbClr val="000000"/>
                </a:solidFill>
                <a:latin typeface="Tahoma" pitchFamily="34" charset="0"/>
              </a:rPr>
              <a:t>, </a:t>
            </a:r>
            <a:r>
              <a:rPr lang="ar-SA" sz="1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التكرار</a:t>
            </a:r>
            <a:r>
              <a:rPr lang="en-US" sz="1600" dirty="0">
                <a:solidFill>
                  <a:srgbClr val="000000"/>
                </a:solidFill>
                <a:latin typeface="Tahoma" pitchFamily="34" charset="0"/>
              </a:rPr>
              <a:t>, </a:t>
            </a:r>
            <a:r>
              <a:rPr lang="ar-SA" sz="1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التأثير, </a:t>
            </a:r>
            <a:endParaRPr lang="en-US" sz="16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ctr" rtl="1">
              <a:buFontTx/>
              <a:buChar char="•"/>
            </a:pPr>
            <a:r>
              <a:rPr lang="ar-SA" sz="1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16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أنواع </a:t>
            </a:r>
            <a:r>
              <a:rPr lang="ar-SA" sz="1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الوسائل</a:t>
            </a:r>
            <a:endParaRPr lang="en-US" sz="16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ctr" rtl="1">
              <a:buFontTx/>
              <a:buChar char="•"/>
            </a:pPr>
            <a:r>
              <a:rPr lang="ar-SA" sz="1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16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أنواع </a:t>
            </a:r>
            <a:r>
              <a:rPr lang="ar-SA" sz="1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الوسائل الخاصة</a:t>
            </a:r>
            <a:endParaRPr lang="en-US" sz="16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ctr" rtl="1">
              <a:buFontTx/>
              <a:buChar char="•"/>
            </a:pPr>
            <a:r>
              <a:rPr lang="ar-SA" sz="1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التوقيت</a:t>
            </a:r>
            <a:endParaRPr lang="en-US" sz="16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55688" name="Line 8"/>
          <p:cNvSpPr>
            <a:spLocks noChangeShapeType="1"/>
          </p:cNvSpPr>
          <p:nvPr/>
        </p:nvSpPr>
        <p:spPr bwMode="auto">
          <a:xfrm flipV="1">
            <a:off x="7143768" y="5357826"/>
            <a:ext cx="533400" cy="6096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455689" name="Line 9"/>
          <p:cNvSpPr>
            <a:spLocks noChangeShapeType="1"/>
          </p:cNvSpPr>
          <p:nvPr/>
        </p:nvSpPr>
        <p:spPr bwMode="auto">
          <a:xfrm rot="5514295" flipV="1">
            <a:off x="7045325" y="2859088"/>
            <a:ext cx="685800" cy="7620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455690" name="Text Box 10"/>
          <p:cNvSpPr txBox="1">
            <a:spLocks noChangeArrowheads="1"/>
          </p:cNvSpPr>
          <p:nvPr/>
        </p:nvSpPr>
        <p:spPr bwMode="auto">
          <a:xfrm>
            <a:off x="7143768" y="3657600"/>
            <a:ext cx="1714512" cy="1298817"/>
          </a:xfrm>
          <a:prstGeom prst="rect">
            <a:avLst/>
          </a:prstGeom>
          <a:noFill/>
          <a:ln w="38100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u="sng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Measurement</a:t>
            </a:r>
            <a:endParaRPr lang="ar-SA" sz="1600" b="1" u="sng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ctr"/>
            <a:r>
              <a:rPr lang="ar-SA" sz="2000" b="1" u="sng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تقييم الحملة</a:t>
            </a:r>
            <a:endParaRPr lang="en-US" sz="1600" b="1" u="sng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ctr" rtl="1">
              <a:buFontTx/>
              <a:buChar char="•"/>
            </a:pPr>
            <a:r>
              <a:rPr lang="ar-SA" sz="1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تأثير الاتصالات</a:t>
            </a:r>
            <a:endParaRPr lang="en-US" sz="16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algn="ctr" rtl="1">
              <a:buFontTx/>
              <a:buChar char="•"/>
            </a:pPr>
            <a:r>
              <a:rPr lang="ar-SA" sz="16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تأثير البيع</a:t>
            </a:r>
            <a:endParaRPr lang="en-US" sz="16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5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55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55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55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55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455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455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455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5683" grpId="0" animBg="1"/>
      <p:bldP spid="455684" grpId="0" animBg="1"/>
      <p:bldP spid="455685" grpId="0" animBg="1"/>
      <p:bldP spid="455686" grpId="0" animBg="1"/>
      <p:bldP spid="455687" grpId="0" animBg="1"/>
      <p:bldP spid="455688" grpId="0" animBg="1"/>
      <p:bldP spid="455689" grpId="0" animBg="1"/>
      <p:bldP spid="455690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6000" b="1" dirty="0">
                <a:effectLst/>
                <a:latin typeface="Tahoma" pitchFamily="34" charset="0"/>
                <a:cs typeface="Tahoma" pitchFamily="34" charset="0"/>
              </a:rPr>
              <a:t>أهــداف الإعلان</a:t>
            </a:r>
            <a:endParaRPr lang="en-US" sz="6000" b="1" dirty="0">
              <a:effectLst/>
              <a:latin typeface="Tahoma" pitchFamily="34" charset="0"/>
              <a:cs typeface="Tahoma" pitchFamily="34" charset="0"/>
            </a:endParaRPr>
          </a:p>
        </p:txBody>
      </p:sp>
      <p:sp>
        <p:nvSpPr>
          <p:cNvPr id="478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828800"/>
            <a:ext cx="7626350" cy="4114800"/>
          </a:xfrm>
        </p:spPr>
        <p:txBody>
          <a:bodyPr>
            <a:normAutofit lnSpcReduction="10000"/>
          </a:bodyPr>
          <a:lstStyle/>
          <a:p>
            <a:pPr algn="r" rtl="1">
              <a:lnSpc>
                <a:spcPct val="90000"/>
              </a:lnSpc>
              <a:buFont typeface="Monotype Sorts" charset="2"/>
              <a:buChar char="`"/>
            </a:pPr>
            <a:r>
              <a:rPr lang="ar-SA" sz="28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تقديم المنشأة أو منتجاتها </a:t>
            </a:r>
            <a:r>
              <a:rPr lang="ar-SA" sz="2800" b="1" dirty="0" smtClean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إلى </a:t>
            </a:r>
            <a:r>
              <a:rPr lang="ar-SA" sz="28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السوق والمتعاملين</a:t>
            </a:r>
            <a:endParaRPr lang="en-US" sz="2800" b="1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 algn="r" rtl="1">
              <a:lnSpc>
                <a:spcPct val="90000"/>
              </a:lnSpc>
              <a:buFont typeface="Monotype Sorts" charset="2"/>
              <a:buChar char="`"/>
            </a:pPr>
            <a:r>
              <a:rPr lang="ar-SA" sz="2800" b="1" dirty="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تعريف المتعاملين بالمغريات البيعية</a:t>
            </a:r>
            <a:endParaRPr lang="en-US" sz="2800" b="1" dirty="0">
              <a:solidFill>
                <a:schemeClr val="folHlink"/>
              </a:solidFill>
              <a:latin typeface="Tahoma" pitchFamily="34" charset="0"/>
              <a:cs typeface="Tahoma" pitchFamily="34" charset="0"/>
            </a:endParaRPr>
          </a:p>
          <a:p>
            <a:pPr algn="r" rtl="1">
              <a:lnSpc>
                <a:spcPct val="90000"/>
              </a:lnSpc>
              <a:buFont typeface="Monotype Sorts" charset="2"/>
              <a:buChar char="`"/>
            </a:pPr>
            <a:r>
              <a:rPr lang="ar-SA" sz="28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بناء مفهوم مجموعة السلعة</a:t>
            </a:r>
            <a:endParaRPr lang="en-US" sz="2800" b="1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 algn="r" rtl="1">
              <a:lnSpc>
                <a:spcPct val="90000"/>
              </a:lnSpc>
              <a:buFont typeface="Monotype Sorts" charset="2"/>
              <a:buChar char="`"/>
            </a:pPr>
            <a:r>
              <a:rPr lang="ar-SA" sz="2800" b="1" dirty="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حث المشترين على زيادة المشتريات الحالية من المنتجات</a:t>
            </a:r>
            <a:endParaRPr lang="en-US" sz="2800" b="1" dirty="0">
              <a:solidFill>
                <a:srgbClr val="008000"/>
              </a:solidFill>
              <a:latin typeface="Tahoma" pitchFamily="34" charset="0"/>
              <a:cs typeface="Tahoma" pitchFamily="34" charset="0"/>
            </a:endParaRPr>
          </a:p>
          <a:p>
            <a:pPr algn="r" rtl="1">
              <a:lnSpc>
                <a:spcPct val="90000"/>
              </a:lnSpc>
              <a:buFont typeface="Monotype Sorts" charset="2"/>
              <a:buChar char="`"/>
            </a:pPr>
            <a:r>
              <a:rPr lang="ar-SA" sz="28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اجتذاب جيل جديد للتعامل </a:t>
            </a:r>
            <a:r>
              <a:rPr lang="ar-SA" sz="2800" b="1" dirty="0" smtClean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في </a:t>
            </a:r>
            <a:r>
              <a:rPr lang="ar-SA" sz="28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المنتجات</a:t>
            </a:r>
            <a:endParaRPr lang="en-US" sz="2800" b="1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 algn="r" rtl="1">
              <a:lnSpc>
                <a:spcPct val="90000"/>
              </a:lnSpc>
              <a:buFont typeface="Monotype Sorts" charset="2"/>
              <a:buChar char="`"/>
            </a:pPr>
            <a:r>
              <a:rPr lang="ar-SA" sz="2800" b="1" dirty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إعادة توزيع الحصة السوقية لصالح المنشأة أو منتجاتها</a:t>
            </a:r>
            <a:endParaRPr lang="en-US" sz="2800" b="1" dirty="0">
              <a:solidFill>
                <a:srgbClr val="000099"/>
              </a:solidFill>
              <a:latin typeface="Tahoma" pitchFamily="34" charset="0"/>
              <a:cs typeface="Tahoma" pitchFamily="34" charset="0"/>
            </a:endParaRPr>
          </a:p>
          <a:p>
            <a:pPr algn="r" rtl="1">
              <a:lnSpc>
                <a:spcPct val="90000"/>
              </a:lnSpc>
              <a:buFont typeface="Monotype Sorts" charset="2"/>
              <a:buChar char="`"/>
            </a:pPr>
            <a:r>
              <a:rPr lang="ar-SA" sz="28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محاربة </a:t>
            </a:r>
            <a:r>
              <a:rPr lang="ar-SA" sz="2800" b="1" dirty="0" smtClean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الإشاعات </a:t>
            </a:r>
            <a:r>
              <a:rPr lang="ar-SA" sz="28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الضارة</a:t>
            </a:r>
            <a:endParaRPr lang="en-US" sz="2800" b="1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8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8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8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8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8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8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8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8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8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8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8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8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8211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7730" name="Picture 2" descr="ph01579j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0" y="1484313"/>
            <a:ext cx="9144000" cy="4589462"/>
          </a:xfrm>
          <a:prstGeom prst="rect">
            <a:avLst/>
          </a:prstGeom>
          <a:noFill/>
        </p:spPr>
      </p:pic>
      <p:sp>
        <p:nvSpPr>
          <p:cNvPr id="457731" name="Rectangle 3"/>
          <p:cNvSpPr>
            <a:spLocks noChangeArrowheads="1"/>
          </p:cNvSpPr>
          <p:nvPr/>
        </p:nvSpPr>
        <p:spPr bwMode="auto">
          <a:xfrm rot="5400000">
            <a:off x="1043781" y="1166019"/>
            <a:ext cx="1722438" cy="3200400"/>
          </a:xfrm>
          <a:prstGeom prst="rect">
            <a:avLst/>
          </a:prstGeom>
          <a:solidFill>
            <a:srgbClr val="FFFF00"/>
          </a:solidFill>
          <a:ln w="12700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rot="10800000" vert="eaVert" wrap="none" lIns="80963" tIns="41275" rIns="80963" bIns="41275" anchor="ctr">
            <a:flatTx/>
          </a:bodyPr>
          <a:lstStyle/>
          <a:p>
            <a:pPr algn="ctr" defTabSz="804863" eaLnBrk="0" hangingPunct="0"/>
            <a:r>
              <a:rPr lang="ar-SA" dirty="0" smtClean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إعلان </a:t>
            </a:r>
            <a:r>
              <a:rPr lang="ar-SA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تعليمي</a:t>
            </a:r>
            <a:endParaRPr lang="en-US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 algn="ctr" defTabSz="804863" eaLnBrk="0" hangingPunct="0"/>
            <a:r>
              <a:rPr lang="ar-SA" sz="2000" dirty="0" smtClean="0">
                <a:solidFill>
                  <a:srgbClr val="3950FB"/>
                </a:solidFill>
                <a:latin typeface="Tahoma" pitchFamily="34" charset="0"/>
                <a:cs typeface="Tahoma" pitchFamily="34" charset="0"/>
              </a:rPr>
              <a:t>إعلام </a:t>
            </a:r>
            <a:r>
              <a:rPr lang="ar-SA" sz="2000" dirty="0">
                <a:solidFill>
                  <a:srgbClr val="3950FB"/>
                </a:solidFill>
                <a:latin typeface="Tahoma" pitchFamily="34" charset="0"/>
                <a:cs typeface="Tahoma" pitchFamily="34" charset="0"/>
              </a:rPr>
              <a:t>العميل </a:t>
            </a:r>
            <a:r>
              <a:rPr lang="ar-SA" sz="2000" dirty="0" smtClean="0">
                <a:solidFill>
                  <a:srgbClr val="3950FB"/>
                </a:solidFill>
                <a:latin typeface="Tahoma" pitchFamily="34" charset="0"/>
                <a:cs typeface="Tahoma" pitchFamily="34" charset="0"/>
              </a:rPr>
              <a:t>أو </a:t>
            </a:r>
            <a:endParaRPr lang="ar-SA" sz="2000" dirty="0">
              <a:solidFill>
                <a:srgbClr val="3950FB"/>
              </a:solidFill>
              <a:latin typeface="Tahoma" pitchFamily="34" charset="0"/>
              <a:cs typeface="Tahoma" pitchFamily="34" charset="0"/>
            </a:endParaRPr>
          </a:p>
          <a:p>
            <a:pPr algn="ctr" defTabSz="804863" eaLnBrk="0" hangingPunct="0"/>
            <a:r>
              <a:rPr lang="ar-SA" sz="2000" dirty="0">
                <a:solidFill>
                  <a:srgbClr val="3950FB"/>
                </a:solidFill>
                <a:latin typeface="Tahoma" pitchFamily="34" charset="0"/>
                <a:cs typeface="Tahoma" pitchFamily="34" charset="0"/>
              </a:rPr>
              <a:t>بناء طلب محدد</a:t>
            </a:r>
            <a:endParaRPr lang="en-US" sz="2000" dirty="0">
              <a:solidFill>
                <a:srgbClr val="3950FB"/>
              </a:solidFill>
              <a:latin typeface="Tahoma" pitchFamily="34" charset="0"/>
              <a:cs typeface="Tahoma" pitchFamily="34" charset="0"/>
            </a:endParaRPr>
          </a:p>
          <a:p>
            <a:pPr algn="ctr" defTabSz="804863" eaLnBrk="0" hangingPunct="0"/>
            <a:endParaRPr lang="en-US" sz="2000" dirty="0">
              <a:solidFill>
                <a:srgbClr val="3950FB"/>
              </a:solidFill>
              <a:latin typeface="Tahoma" pitchFamily="34" charset="0"/>
              <a:cs typeface="Tahoma" pitchFamily="34" charset="0"/>
            </a:endParaRPr>
          </a:p>
          <a:p>
            <a:pPr algn="ctr" defTabSz="804863"/>
            <a:endParaRPr lang="en-US" sz="20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57732" name="Rectangle 4"/>
          <p:cNvSpPr>
            <a:spLocks noChangeArrowheads="1"/>
          </p:cNvSpPr>
          <p:nvPr/>
        </p:nvSpPr>
        <p:spPr bwMode="auto">
          <a:xfrm rot="5400000">
            <a:off x="1081881" y="3985419"/>
            <a:ext cx="1722438" cy="3276600"/>
          </a:xfrm>
          <a:prstGeom prst="rect">
            <a:avLst/>
          </a:prstGeom>
          <a:solidFill>
            <a:srgbClr val="FFFF00"/>
          </a:solidFill>
          <a:ln w="12700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rot="10800000" vert="eaVert" wrap="none" lIns="80963" tIns="41275" rIns="80963" bIns="41275" anchor="ctr">
            <a:flatTx/>
          </a:bodyPr>
          <a:lstStyle/>
          <a:p>
            <a:pPr algn="ctr" defTabSz="804863" eaLnBrk="0" hangingPunct="0"/>
            <a:r>
              <a:rPr lang="en-US" b="1">
                <a:solidFill>
                  <a:srgbClr val="000000"/>
                </a:solidFill>
                <a:latin typeface="Arial" pitchFamily="34" charset="0"/>
              </a:rPr>
              <a:t>    </a:t>
            </a:r>
          </a:p>
          <a:p>
            <a:pPr algn="ctr" defTabSz="804863" eaLnBrk="0" hangingPunct="0"/>
            <a:r>
              <a:rPr lang="ar-SA">
                <a:solidFill>
                  <a:srgbClr val="D460BE"/>
                </a:solidFill>
                <a:latin typeface="Tahoma" pitchFamily="34" charset="0"/>
                <a:cs typeface="Tahoma" pitchFamily="34" charset="0"/>
              </a:rPr>
              <a:t>اعلان مقارنة</a:t>
            </a:r>
            <a:endParaRPr lang="en-US">
              <a:solidFill>
                <a:srgbClr val="D460BE"/>
              </a:solidFill>
              <a:latin typeface="Tahoma" pitchFamily="34" charset="0"/>
              <a:cs typeface="Tahoma" pitchFamily="34" charset="0"/>
            </a:endParaRPr>
          </a:p>
          <a:p>
            <a:pPr algn="ctr" defTabSz="804863" eaLnBrk="0" hangingPunct="0"/>
            <a:r>
              <a:rPr lang="ar-SA" sz="2000">
                <a:solidFill>
                  <a:srgbClr val="3950FB"/>
                </a:solidFill>
                <a:latin typeface="Tahoma" pitchFamily="34" charset="0"/>
                <a:cs typeface="Tahoma" pitchFamily="34" charset="0"/>
              </a:rPr>
              <a:t>مقارنة علامة تجارية بأخرى</a:t>
            </a:r>
            <a:endParaRPr lang="en-US" sz="2000">
              <a:solidFill>
                <a:srgbClr val="3950FB"/>
              </a:solidFill>
              <a:latin typeface="Tahoma" pitchFamily="34" charset="0"/>
              <a:cs typeface="Tahoma" pitchFamily="34" charset="0"/>
            </a:endParaRPr>
          </a:p>
          <a:p>
            <a:pPr algn="ctr" defTabSz="804863" eaLnBrk="0" hangingPunct="0"/>
            <a:r>
              <a:rPr lang="ar-SA" sz="2000">
                <a:solidFill>
                  <a:srgbClr val="3950FB"/>
                </a:solidFill>
                <a:latin typeface="Tahoma" pitchFamily="34" charset="0"/>
                <a:cs typeface="Tahoma" pitchFamily="34" charset="0"/>
              </a:rPr>
              <a:t>بيبسي مع كوكاكولا</a:t>
            </a:r>
            <a:endParaRPr lang="en-US" sz="2000">
              <a:solidFill>
                <a:srgbClr val="3950FB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57733" name="Rectangle 5"/>
          <p:cNvSpPr>
            <a:spLocks noChangeArrowheads="1"/>
          </p:cNvSpPr>
          <p:nvPr/>
        </p:nvSpPr>
        <p:spPr bwMode="auto">
          <a:xfrm rot="5400000">
            <a:off x="6196013" y="1119187"/>
            <a:ext cx="1722438" cy="3294063"/>
          </a:xfrm>
          <a:prstGeom prst="rect">
            <a:avLst/>
          </a:prstGeom>
          <a:solidFill>
            <a:srgbClr val="FFFF00"/>
          </a:solidFill>
          <a:ln w="12700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rot="10800000" vert="eaVert" wrap="none" lIns="80963" tIns="41275" rIns="80963" bIns="41275" anchor="ctr">
            <a:flatTx/>
          </a:bodyPr>
          <a:lstStyle/>
          <a:p>
            <a:pPr algn="ctr" defTabSz="804863" eaLnBrk="0" hangingPunct="0"/>
            <a:endParaRPr lang="en-US" b="1">
              <a:solidFill>
                <a:srgbClr val="000000"/>
              </a:solidFill>
              <a:latin typeface="Arial" pitchFamily="34" charset="0"/>
            </a:endParaRPr>
          </a:p>
          <a:p>
            <a:pPr algn="ctr" defTabSz="804863" eaLnBrk="0" hangingPunct="0"/>
            <a:r>
              <a:rPr lang="ar-SA">
                <a:solidFill>
                  <a:srgbClr val="FB5939"/>
                </a:solidFill>
                <a:latin typeface="Tahoma" pitchFamily="34" charset="0"/>
                <a:cs typeface="Tahoma" pitchFamily="34" charset="0"/>
              </a:rPr>
              <a:t>اعلان اقناعي</a:t>
            </a:r>
            <a:endParaRPr lang="en-US">
              <a:solidFill>
                <a:srgbClr val="FB5939"/>
              </a:solidFill>
              <a:latin typeface="Tahoma" pitchFamily="34" charset="0"/>
              <a:cs typeface="Tahoma" pitchFamily="34" charset="0"/>
            </a:endParaRPr>
          </a:p>
          <a:p>
            <a:pPr algn="ctr" defTabSz="804863" eaLnBrk="0" hangingPunct="0"/>
            <a:r>
              <a:rPr lang="ar-SA" sz="2000">
                <a:solidFill>
                  <a:srgbClr val="3950FB"/>
                </a:solidFill>
                <a:latin typeface="Tahoma" pitchFamily="34" charset="0"/>
                <a:cs typeface="Tahoma" pitchFamily="34" charset="0"/>
              </a:rPr>
              <a:t>بناء طلب محدد</a:t>
            </a:r>
            <a:endParaRPr lang="en-US" sz="2000">
              <a:solidFill>
                <a:srgbClr val="3950FB"/>
              </a:solidFill>
              <a:latin typeface="Tahoma" pitchFamily="34" charset="0"/>
              <a:cs typeface="Tahoma" pitchFamily="34" charset="0"/>
            </a:endParaRPr>
          </a:p>
          <a:p>
            <a:pPr algn="ctr" defTabSz="804863" eaLnBrk="0" hangingPunct="0"/>
            <a:endParaRPr lang="en-US" sz="2000">
              <a:solidFill>
                <a:srgbClr val="3950FB"/>
              </a:solidFill>
              <a:latin typeface="Tahoma" pitchFamily="34" charset="0"/>
              <a:cs typeface="Tahoma" pitchFamily="34" charset="0"/>
            </a:endParaRPr>
          </a:p>
          <a:p>
            <a:pPr algn="ctr" defTabSz="804863" eaLnBrk="0" hangingPunct="0"/>
            <a:endParaRPr lang="en-US" sz="20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57734" name="Rectangle 6"/>
          <p:cNvSpPr>
            <a:spLocks noChangeArrowheads="1"/>
          </p:cNvSpPr>
          <p:nvPr/>
        </p:nvSpPr>
        <p:spPr bwMode="auto">
          <a:xfrm rot="5400000">
            <a:off x="6157913" y="3938587"/>
            <a:ext cx="1722438" cy="3370263"/>
          </a:xfrm>
          <a:prstGeom prst="rect">
            <a:avLst/>
          </a:prstGeom>
          <a:solidFill>
            <a:srgbClr val="FFFF00"/>
          </a:solidFill>
          <a:ln w="12700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rot="10800000" vert="eaVert" wrap="none" lIns="80963" tIns="41275" rIns="80963" bIns="41275" anchor="ctr">
            <a:flatTx/>
          </a:bodyPr>
          <a:lstStyle/>
          <a:p>
            <a:pPr algn="ctr" defTabSz="804863" eaLnBrk="0" hangingPunct="0"/>
            <a:endParaRPr lang="en-US" sz="2000" b="1">
              <a:solidFill>
                <a:srgbClr val="000000"/>
              </a:solidFill>
              <a:latin typeface="Arial" pitchFamily="34" charset="0"/>
            </a:endParaRPr>
          </a:p>
          <a:p>
            <a:pPr algn="ctr" defTabSz="804863" eaLnBrk="0" hangingPunct="0"/>
            <a:r>
              <a:rPr lang="ar-SA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اعلان تذكيري</a:t>
            </a:r>
            <a:endParaRPr lang="en-US">
              <a:solidFill>
                <a:schemeClr val="bg2"/>
              </a:solidFill>
              <a:latin typeface="Tahoma" pitchFamily="34" charset="0"/>
              <a:cs typeface="Tahoma" pitchFamily="34" charset="0"/>
            </a:endParaRPr>
          </a:p>
          <a:p>
            <a:pPr algn="ctr" defTabSz="804863" eaLnBrk="0" hangingPunct="0"/>
            <a:r>
              <a:rPr lang="ar-SA" sz="2000">
                <a:solidFill>
                  <a:srgbClr val="3950FB"/>
                </a:solidFill>
                <a:latin typeface="Tahoma" pitchFamily="34" charset="0"/>
                <a:cs typeface="Tahoma" pitchFamily="34" charset="0"/>
              </a:rPr>
              <a:t>تجعل العميل يستمر في </a:t>
            </a:r>
          </a:p>
          <a:p>
            <a:pPr algn="ctr" defTabSz="804863" eaLnBrk="0" hangingPunct="0"/>
            <a:r>
              <a:rPr lang="ar-SA" sz="2000">
                <a:solidFill>
                  <a:srgbClr val="3950FB"/>
                </a:solidFill>
                <a:latin typeface="Tahoma" pitchFamily="34" charset="0"/>
                <a:cs typeface="Tahoma" pitchFamily="34" charset="0"/>
              </a:rPr>
              <a:t>تذكر العلامة</a:t>
            </a:r>
            <a:endParaRPr lang="en-US" sz="2000">
              <a:solidFill>
                <a:srgbClr val="3950FB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57735" name="Rectangle 7"/>
          <p:cNvSpPr>
            <a:spLocks noChangeArrowheads="1"/>
          </p:cNvSpPr>
          <p:nvPr/>
        </p:nvSpPr>
        <p:spPr bwMode="auto">
          <a:xfrm rot="5400000">
            <a:off x="3543300" y="1714500"/>
            <a:ext cx="1676400" cy="4800600"/>
          </a:xfrm>
          <a:prstGeom prst="rect">
            <a:avLst/>
          </a:prstGeom>
          <a:solidFill>
            <a:srgbClr val="0000FF"/>
          </a:solidFill>
          <a:ln w="12700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00FF"/>
            </a:extrusionClr>
          </a:sp3d>
        </p:spPr>
        <p:txBody>
          <a:bodyPr rot="10800000" vert="eaVert" wrap="none" lIns="80963" tIns="41275" rIns="80963" bIns="41275" anchor="ctr">
            <a:flatTx/>
          </a:bodyPr>
          <a:lstStyle/>
          <a:p>
            <a:pPr algn="ctr" defTabSz="804863" eaLnBrk="0" hangingPunct="0"/>
            <a:r>
              <a:rPr lang="ar-SA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ahoma" pitchFamily="34" charset="0"/>
                <a:cs typeface="Tahoma" pitchFamily="34" charset="0"/>
              </a:rPr>
              <a:t>أهداف الإعلان</a:t>
            </a:r>
            <a:endParaRPr lang="en-US" b="1" dirty="0">
              <a:solidFill>
                <a:schemeClr val="tx2">
                  <a:lumMod val="20000"/>
                  <a:lumOff val="8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 algn="ctr" defTabSz="804863" eaLnBrk="0" hangingPunct="0"/>
            <a:r>
              <a:rPr lang="ar-SA" sz="20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Tahoma" pitchFamily="34" charset="0"/>
                <a:cs typeface="Tahoma" pitchFamily="34" charset="0"/>
              </a:rPr>
              <a:t>مهام</a:t>
            </a:r>
            <a:r>
              <a:rPr lang="ar-SA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ahoma" pitchFamily="34" charset="0"/>
                <a:cs typeface="Tahoma" pitchFamily="34" charset="0"/>
              </a:rPr>
              <a:t> اتصال محددة </a:t>
            </a:r>
          </a:p>
          <a:p>
            <a:pPr algn="ctr" defTabSz="804863" eaLnBrk="0" hangingPunct="0"/>
            <a:r>
              <a:rPr lang="ar-SA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ahoma" pitchFamily="34" charset="0"/>
                <a:cs typeface="Tahoma" pitchFamily="34" charset="0"/>
              </a:rPr>
              <a:t>للوصول للجمهور </a:t>
            </a:r>
            <a:r>
              <a:rPr lang="ar-SA" sz="20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Tahoma" pitchFamily="34" charset="0"/>
                <a:cs typeface="Tahoma" pitchFamily="34" charset="0"/>
              </a:rPr>
              <a:t>المستهدف</a:t>
            </a:r>
          </a:p>
          <a:p>
            <a:pPr algn="ctr" defTabSz="804863" eaLnBrk="0" hangingPunct="0"/>
            <a:r>
              <a:rPr lang="ar-SA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ahoma" pitchFamily="34" charset="0"/>
                <a:cs typeface="Tahoma" pitchFamily="34" charset="0"/>
              </a:rPr>
              <a:t> خلال </a:t>
            </a:r>
            <a:r>
              <a:rPr lang="ar-SA" sz="20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Tahoma" pitchFamily="34" charset="0"/>
                <a:cs typeface="Tahoma" pitchFamily="34" charset="0"/>
              </a:rPr>
              <a:t>وقت</a:t>
            </a:r>
            <a:r>
              <a:rPr lang="ar-SA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ahoma" pitchFamily="34" charset="0"/>
                <a:cs typeface="Tahoma" pitchFamily="34" charset="0"/>
              </a:rPr>
              <a:t> محدد</a:t>
            </a:r>
            <a:endParaRPr lang="en-US" sz="2000" b="1" i="1" dirty="0">
              <a:solidFill>
                <a:schemeClr val="tx2">
                  <a:lumMod val="20000"/>
                  <a:lumOff val="8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57736" name="Rectangle 8"/>
          <p:cNvSpPr>
            <a:spLocks noGrp="1" noChangeArrowheads="1"/>
          </p:cNvSpPr>
          <p:nvPr>
            <p:ph type="title"/>
          </p:nvPr>
        </p:nvSpPr>
        <p:spPr>
          <a:xfrm>
            <a:off x="900113" y="260350"/>
            <a:ext cx="7648575" cy="647700"/>
          </a:xfrm>
        </p:spPr>
        <p:txBody>
          <a:bodyPr>
            <a:normAutofit fontScale="90000"/>
          </a:bodyPr>
          <a:lstStyle/>
          <a:p>
            <a:r>
              <a:rPr lang="ar-SA" sz="4000" b="1">
                <a:effectLst/>
                <a:cs typeface="Tahoma" pitchFamily="34" charset="0"/>
              </a:rPr>
              <a:t>تصميم اهداف الاعلان</a:t>
            </a:r>
            <a:endParaRPr lang="en-US" sz="4000" b="1">
              <a:effectLst/>
              <a:cs typeface="Tahoma" pitchFamily="34" charset="0"/>
            </a:endParaRP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00430" y="6604803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57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7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57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57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57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7731" grpId="0" animBg="1" autoUpdateAnimBg="0"/>
      <p:bldP spid="457732" grpId="0" animBg="1" autoUpdateAnimBg="0"/>
      <p:bldP spid="457733" grpId="0" animBg="1" autoUpdateAnimBg="0"/>
      <p:bldP spid="457734" grpId="0" animBg="1" autoUpdateAnimBg="0"/>
      <p:bldP spid="457735" grpId="0" animBg="1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>
              <a:buClr>
                <a:schemeClr val="folHlink"/>
              </a:buClr>
            </a:pPr>
            <a:r>
              <a:rPr lang="ar-SA" sz="4800" b="1">
                <a:effectLst/>
                <a:latin typeface="Tahoma" pitchFamily="34" charset="0"/>
                <a:cs typeface="Tahoma" pitchFamily="34" charset="0"/>
              </a:rPr>
              <a:t>عملية الإعلان</a:t>
            </a:r>
            <a:endParaRPr lang="en-US" sz="4800" b="1">
              <a:effectLst/>
              <a:latin typeface="Tahoma" pitchFamily="34" charset="0"/>
              <a:cs typeface="Tahoma" pitchFamily="34" charset="0"/>
            </a:endParaRPr>
          </a:p>
        </p:txBody>
      </p:sp>
      <p:sp>
        <p:nvSpPr>
          <p:cNvPr id="499715" name="Rectangle 3"/>
          <p:cNvSpPr>
            <a:spLocks noChangeArrowheads="1"/>
          </p:cNvSpPr>
          <p:nvPr/>
        </p:nvSpPr>
        <p:spPr bwMode="auto">
          <a:xfrm>
            <a:off x="7391400" y="914400"/>
            <a:ext cx="1295400" cy="838200"/>
          </a:xfrm>
          <a:prstGeom prst="rect">
            <a:avLst/>
          </a:prstGeom>
          <a:solidFill>
            <a:srgbClr val="00B0F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499716" name="Text Box 4"/>
          <p:cNvSpPr txBox="1">
            <a:spLocks noChangeArrowheads="1"/>
          </p:cNvSpPr>
          <p:nvPr/>
        </p:nvSpPr>
        <p:spPr bwMode="auto">
          <a:xfrm>
            <a:off x="7467600" y="990600"/>
            <a:ext cx="1143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</a:pPr>
            <a:r>
              <a:rPr lang="ar-SA" sz="1400" b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إستراتيجية </a:t>
            </a:r>
            <a:r>
              <a:rPr lang="ar-SA" sz="14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التسويق</a:t>
            </a:r>
            <a:endParaRPr lang="en-US" sz="1400" b="1" dirty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99717" name="Rectangle 5"/>
          <p:cNvSpPr>
            <a:spLocks noChangeArrowheads="1"/>
          </p:cNvSpPr>
          <p:nvPr/>
        </p:nvSpPr>
        <p:spPr bwMode="auto">
          <a:xfrm>
            <a:off x="7391400" y="2286000"/>
            <a:ext cx="1295400" cy="838200"/>
          </a:xfrm>
          <a:prstGeom prst="rect">
            <a:avLst/>
          </a:prstGeom>
          <a:solidFill>
            <a:srgbClr val="00B0F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499718" name="Text Box 6"/>
          <p:cNvSpPr txBox="1">
            <a:spLocks noChangeArrowheads="1"/>
          </p:cNvSpPr>
          <p:nvPr/>
        </p:nvSpPr>
        <p:spPr bwMode="auto">
          <a:xfrm>
            <a:off x="7467600" y="2362200"/>
            <a:ext cx="11430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lnSpc>
                <a:spcPct val="70000"/>
              </a:lnSpc>
              <a:spcBef>
                <a:spcPct val="50000"/>
              </a:spcBef>
            </a:pPr>
            <a:r>
              <a:rPr lang="ar-SA" sz="1400" b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إستراتيجية</a:t>
            </a:r>
            <a:endParaRPr lang="ar-SA" sz="1400" b="1" dirty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  <a:p>
            <a:pPr algn="ctr" rtl="1">
              <a:lnSpc>
                <a:spcPct val="70000"/>
              </a:lnSpc>
              <a:spcBef>
                <a:spcPct val="50000"/>
              </a:spcBef>
            </a:pPr>
            <a:r>
              <a:rPr lang="ar-SA" sz="14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الترويج</a:t>
            </a:r>
            <a:endParaRPr lang="en-US" sz="1400" b="1" dirty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99719" name="Rectangle 7"/>
          <p:cNvSpPr>
            <a:spLocks noChangeArrowheads="1"/>
          </p:cNvSpPr>
          <p:nvPr/>
        </p:nvSpPr>
        <p:spPr bwMode="auto">
          <a:xfrm>
            <a:off x="7391400" y="3717925"/>
            <a:ext cx="1295400" cy="838200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499720" name="Text Box 8"/>
          <p:cNvSpPr txBox="1">
            <a:spLocks noChangeArrowheads="1"/>
          </p:cNvSpPr>
          <p:nvPr/>
        </p:nvSpPr>
        <p:spPr bwMode="auto">
          <a:xfrm>
            <a:off x="7467600" y="3794125"/>
            <a:ext cx="1208088" cy="651525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rtl="1">
              <a:lnSpc>
                <a:spcPct val="40000"/>
              </a:lnSpc>
              <a:spcBef>
                <a:spcPct val="50000"/>
              </a:spcBef>
            </a:pPr>
            <a:r>
              <a:rPr lang="ar-SA" sz="16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الإعلان</a:t>
            </a:r>
          </a:p>
          <a:p>
            <a:pPr algn="just" rtl="1">
              <a:lnSpc>
                <a:spcPct val="40000"/>
              </a:lnSpc>
              <a:spcBef>
                <a:spcPct val="50000"/>
              </a:spcBef>
              <a:buClr>
                <a:schemeClr val="folHlink"/>
              </a:buClr>
              <a:buFontTx/>
              <a:buChar char="-"/>
            </a:pPr>
            <a:r>
              <a:rPr lang="ar-SA" sz="16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دوره</a:t>
            </a:r>
          </a:p>
          <a:p>
            <a:pPr algn="just" rtl="1">
              <a:lnSpc>
                <a:spcPct val="40000"/>
              </a:lnSpc>
              <a:spcBef>
                <a:spcPct val="50000"/>
              </a:spcBef>
              <a:buClr>
                <a:schemeClr val="folHlink"/>
              </a:buClr>
              <a:buFontTx/>
              <a:buChar char="-"/>
            </a:pPr>
            <a:r>
              <a:rPr lang="ar-SA" sz="16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الأهداف</a:t>
            </a:r>
            <a:endParaRPr lang="en-US" sz="1600" b="1" dirty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99721" name="Rectangle 9"/>
          <p:cNvSpPr>
            <a:spLocks noChangeArrowheads="1"/>
          </p:cNvSpPr>
          <p:nvPr/>
        </p:nvSpPr>
        <p:spPr bwMode="auto">
          <a:xfrm>
            <a:off x="7391400" y="5638800"/>
            <a:ext cx="1295400" cy="838200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499722" name="Text Box 10"/>
          <p:cNvSpPr txBox="1">
            <a:spLocks noChangeArrowheads="1"/>
          </p:cNvSpPr>
          <p:nvPr/>
        </p:nvSpPr>
        <p:spPr bwMode="auto">
          <a:xfrm>
            <a:off x="7467600" y="5715000"/>
            <a:ext cx="1143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14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الموازنة</a:t>
            </a:r>
            <a:endParaRPr lang="en-US" sz="1400" b="1" dirty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99723" name="Rectangle 11"/>
          <p:cNvSpPr>
            <a:spLocks noChangeArrowheads="1"/>
          </p:cNvSpPr>
          <p:nvPr/>
        </p:nvSpPr>
        <p:spPr bwMode="auto">
          <a:xfrm>
            <a:off x="5334000" y="3717925"/>
            <a:ext cx="1295400" cy="838200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499724" name="Text Box 12"/>
          <p:cNvSpPr txBox="1">
            <a:spLocks noChangeArrowheads="1"/>
          </p:cNvSpPr>
          <p:nvPr/>
        </p:nvSpPr>
        <p:spPr bwMode="auto">
          <a:xfrm>
            <a:off x="5410200" y="3794125"/>
            <a:ext cx="1143000" cy="65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rtl="1">
              <a:lnSpc>
                <a:spcPct val="40000"/>
              </a:lnSpc>
              <a:spcBef>
                <a:spcPct val="50000"/>
              </a:spcBef>
            </a:pPr>
            <a:r>
              <a:rPr lang="ar-SA" sz="16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الرسائل:</a:t>
            </a:r>
          </a:p>
          <a:p>
            <a:pPr algn="just" rtl="1">
              <a:lnSpc>
                <a:spcPct val="40000"/>
              </a:lnSpc>
              <a:spcBef>
                <a:spcPct val="50000"/>
              </a:spcBef>
              <a:buClr>
                <a:schemeClr val="folHlink"/>
              </a:buClr>
              <a:buFontTx/>
              <a:buChar char="•"/>
            </a:pPr>
            <a:r>
              <a:rPr lang="ar-SA" sz="16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فكرة.</a:t>
            </a:r>
          </a:p>
          <a:p>
            <a:pPr algn="just" rtl="1">
              <a:lnSpc>
                <a:spcPct val="40000"/>
              </a:lnSpc>
              <a:spcBef>
                <a:spcPct val="50000"/>
              </a:spcBef>
              <a:buClr>
                <a:schemeClr val="folHlink"/>
              </a:buClr>
              <a:buFontTx/>
              <a:buChar char="•"/>
            </a:pPr>
            <a:r>
              <a:rPr lang="ar-SA" sz="16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تقيمها</a:t>
            </a:r>
            <a:endParaRPr lang="en-US" sz="1600" b="1" dirty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99725" name="Rectangle 13"/>
          <p:cNvSpPr>
            <a:spLocks noChangeArrowheads="1"/>
          </p:cNvSpPr>
          <p:nvPr/>
        </p:nvSpPr>
        <p:spPr bwMode="auto">
          <a:xfrm>
            <a:off x="3200400" y="3717925"/>
            <a:ext cx="1447800" cy="1387475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499726" name="Text Box 14"/>
          <p:cNvSpPr txBox="1">
            <a:spLocks noChangeArrowheads="1"/>
          </p:cNvSpPr>
          <p:nvPr/>
        </p:nvSpPr>
        <p:spPr bwMode="auto">
          <a:xfrm>
            <a:off x="3352800" y="3886200"/>
            <a:ext cx="1143000" cy="873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rtl="1">
              <a:lnSpc>
                <a:spcPct val="40000"/>
              </a:lnSpc>
              <a:spcBef>
                <a:spcPct val="50000"/>
              </a:spcBef>
            </a:pPr>
            <a:r>
              <a:rPr lang="ar-SA" sz="16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الوسيلة:</a:t>
            </a:r>
          </a:p>
          <a:p>
            <a:pPr algn="just" rtl="1">
              <a:lnSpc>
                <a:spcPct val="40000"/>
              </a:lnSpc>
              <a:spcBef>
                <a:spcPct val="50000"/>
              </a:spcBef>
              <a:buClr>
                <a:schemeClr val="folHlink"/>
              </a:buClr>
              <a:buFontTx/>
              <a:buChar char="•"/>
            </a:pPr>
            <a:r>
              <a:rPr lang="ar-SA" sz="16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لقطاع.</a:t>
            </a:r>
          </a:p>
          <a:p>
            <a:pPr algn="just" rtl="1">
              <a:lnSpc>
                <a:spcPct val="40000"/>
              </a:lnSpc>
              <a:spcBef>
                <a:spcPct val="50000"/>
              </a:spcBef>
              <a:buClr>
                <a:schemeClr val="folHlink"/>
              </a:buClr>
              <a:buFontTx/>
              <a:buChar char="•"/>
            </a:pPr>
            <a:r>
              <a:rPr lang="ar-SA" sz="16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الإدارة.</a:t>
            </a:r>
          </a:p>
          <a:p>
            <a:pPr algn="just" rtl="1">
              <a:lnSpc>
                <a:spcPct val="40000"/>
              </a:lnSpc>
              <a:spcBef>
                <a:spcPct val="50000"/>
              </a:spcBef>
              <a:buClr>
                <a:schemeClr val="folHlink"/>
              </a:buClr>
              <a:buFontTx/>
              <a:buChar char="•"/>
            </a:pPr>
            <a:r>
              <a:rPr lang="ar-SA" sz="16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الدولة</a:t>
            </a:r>
            <a:endParaRPr lang="en-US" sz="1600" b="1" dirty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99727" name="Rectangle 15"/>
          <p:cNvSpPr>
            <a:spLocks noChangeArrowheads="1"/>
          </p:cNvSpPr>
          <p:nvPr/>
        </p:nvSpPr>
        <p:spPr bwMode="auto">
          <a:xfrm>
            <a:off x="838200" y="3717925"/>
            <a:ext cx="1676400" cy="1006475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499728" name="Text Box 16"/>
          <p:cNvSpPr txBox="1">
            <a:spLocks noChangeArrowheads="1"/>
          </p:cNvSpPr>
          <p:nvPr/>
        </p:nvSpPr>
        <p:spPr bwMode="auto">
          <a:xfrm>
            <a:off x="900113" y="3794125"/>
            <a:ext cx="1538287" cy="65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rtl="1">
              <a:lnSpc>
                <a:spcPct val="40000"/>
              </a:lnSpc>
              <a:spcBef>
                <a:spcPct val="50000"/>
              </a:spcBef>
            </a:pPr>
            <a:r>
              <a:rPr lang="ar-SA" sz="16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قياس  النتائج:</a:t>
            </a:r>
          </a:p>
          <a:p>
            <a:pPr algn="just" rtl="1">
              <a:lnSpc>
                <a:spcPct val="40000"/>
              </a:lnSpc>
              <a:spcBef>
                <a:spcPct val="50000"/>
              </a:spcBef>
              <a:buClr>
                <a:schemeClr val="folHlink"/>
              </a:buClr>
              <a:buFontTx/>
              <a:buChar char="•"/>
            </a:pPr>
            <a:r>
              <a:rPr lang="ar-SA" sz="16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الاتصال.</a:t>
            </a:r>
          </a:p>
          <a:p>
            <a:pPr algn="just" rtl="1">
              <a:lnSpc>
                <a:spcPct val="40000"/>
              </a:lnSpc>
              <a:spcBef>
                <a:spcPct val="50000"/>
              </a:spcBef>
              <a:buClr>
                <a:schemeClr val="folHlink"/>
              </a:buClr>
              <a:buFontTx/>
              <a:buChar char="•"/>
            </a:pPr>
            <a:r>
              <a:rPr lang="ar-SA" sz="1600" b="1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المبيعات</a:t>
            </a:r>
            <a:endParaRPr lang="en-US" sz="1600" b="1" dirty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99729" name="Rectangle 17"/>
          <p:cNvSpPr>
            <a:spLocks noChangeArrowheads="1"/>
          </p:cNvSpPr>
          <p:nvPr/>
        </p:nvSpPr>
        <p:spPr bwMode="auto">
          <a:xfrm>
            <a:off x="1255713" y="5867400"/>
            <a:ext cx="5180012" cy="762000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499730" name="Text Box 18"/>
          <p:cNvSpPr txBox="1">
            <a:spLocks noChangeArrowheads="1"/>
          </p:cNvSpPr>
          <p:nvPr/>
        </p:nvSpPr>
        <p:spPr bwMode="auto">
          <a:xfrm>
            <a:off x="1524000" y="5943600"/>
            <a:ext cx="4572000" cy="36671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1800" b="1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الجمهــــــــــــــــــور</a:t>
            </a:r>
            <a:endParaRPr lang="en-US" sz="1800" b="1" dirty="0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99731" name="Text Box 19"/>
          <p:cNvSpPr txBox="1">
            <a:spLocks noChangeArrowheads="1"/>
          </p:cNvSpPr>
          <p:nvPr/>
        </p:nvSpPr>
        <p:spPr bwMode="auto">
          <a:xfrm>
            <a:off x="5994400" y="4941888"/>
            <a:ext cx="1169988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lnSpc>
                <a:spcPct val="60000"/>
              </a:lnSpc>
              <a:spcBef>
                <a:spcPct val="50000"/>
              </a:spcBef>
            </a:pPr>
            <a:r>
              <a:rPr lang="ar-SA" sz="1400" b="1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بحوث</a:t>
            </a:r>
          </a:p>
          <a:p>
            <a:pPr algn="ctr" rtl="1">
              <a:lnSpc>
                <a:spcPct val="60000"/>
              </a:lnSpc>
              <a:spcBef>
                <a:spcPct val="50000"/>
              </a:spcBef>
            </a:pPr>
            <a:r>
              <a:rPr lang="ar-SA" sz="1400" b="1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المستهلك</a:t>
            </a:r>
            <a:endParaRPr lang="en-US" sz="1400" b="1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99732" name="Text Box 20"/>
          <p:cNvSpPr txBox="1">
            <a:spLocks noChangeArrowheads="1"/>
          </p:cNvSpPr>
          <p:nvPr/>
        </p:nvSpPr>
        <p:spPr bwMode="auto">
          <a:xfrm>
            <a:off x="4851400" y="4953000"/>
            <a:ext cx="9398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lnSpc>
                <a:spcPct val="60000"/>
              </a:lnSpc>
              <a:spcBef>
                <a:spcPct val="50000"/>
              </a:spcBef>
            </a:pPr>
            <a:r>
              <a:rPr lang="ar-SA" sz="1400" b="1">
                <a:solidFill>
                  <a:srgbClr val="FB5939"/>
                </a:solidFill>
                <a:latin typeface="Tahoma" pitchFamily="34" charset="0"/>
                <a:cs typeface="Tahoma" pitchFamily="34" charset="0"/>
              </a:rPr>
              <a:t>اختبار أولي</a:t>
            </a:r>
            <a:endParaRPr lang="en-US" sz="1400" b="1">
              <a:solidFill>
                <a:srgbClr val="FB593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99733" name="Text Box 21"/>
          <p:cNvSpPr txBox="1">
            <a:spLocks noChangeArrowheads="1"/>
          </p:cNvSpPr>
          <p:nvPr/>
        </p:nvSpPr>
        <p:spPr bwMode="auto">
          <a:xfrm>
            <a:off x="2794000" y="5257800"/>
            <a:ext cx="2463800" cy="428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1">
              <a:lnSpc>
                <a:spcPct val="60000"/>
              </a:lnSpc>
              <a:spcBef>
                <a:spcPct val="50000"/>
              </a:spcBef>
            </a:pPr>
            <a:r>
              <a:rPr lang="ar-SA" sz="1200" dirty="0">
                <a:solidFill>
                  <a:srgbClr val="D460BE"/>
                </a:solidFill>
                <a:latin typeface="Tahoma" pitchFamily="34" charset="0"/>
                <a:cs typeface="Tahoma" pitchFamily="34" charset="0"/>
              </a:rPr>
              <a:t>بحوث</a:t>
            </a:r>
            <a:r>
              <a:rPr lang="ar-SA" sz="1400" b="1" dirty="0">
                <a:solidFill>
                  <a:srgbClr val="D460BE"/>
                </a:solidFill>
                <a:latin typeface="Tahoma" pitchFamily="34" charset="0"/>
                <a:cs typeface="Tahoma" pitchFamily="34" charset="0"/>
              </a:rPr>
              <a:t>   </a:t>
            </a:r>
            <a:r>
              <a:rPr lang="ar-SA" sz="1200" dirty="0">
                <a:solidFill>
                  <a:srgbClr val="D460BE"/>
                </a:solidFill>
                <a:latin typeface="Tahoma" pitchFamily="34" charset="0"/>
                <a:cs typeface="Tahoma" pitchFamily="34" charset="0"/>
              </a:rPr>
              <a:t>اختيار</a:t>
            </a:r>
            <a:r>
              <a:rPr lang="ar-SA" sz="1400" b="1" dirty="0">
                <a:solidFill>
                  <a:srgbClr val="D460BE"/>
                </a:solidFill>
                <a:latin typeface="Tahoma" pitchFamily="34" charset="0"/>
                <a:cs typeface="Tahoma" pitchFamily="34" charset="0"/>
              </a:rPr>
              <a:t>     </a:t>
            </a:r>
            <a:r>
              <a:rPr lang="ar-SA" sz="1200" dirty="0">
                <a:solidFill>
                  <a:srgbClr val="D460BE"/>
                </a:solidFill>
                <a:latin typeface="Tahoma" pitchFamily="34" charset="0"/>
                <a:cs typeface="Tahoma" pitchFamily="34" charset="0"/>
              </a:rPr>
              <a:t>تصميم</a:t>
            </a:r>
          </a:p>
          <a:p>
            <a:pPr algn="ctr" rtl="1">
              <a:lnSpc>
                <a:spcPct val="60000"/>
              </a:lnSpc>
              <a:spcBef>
                <a:spcPct val="50000"/>
              </a:spcBef>
            </a:pPr>
            <a:r>
              <a:rPr lang="ar-SA" sz="1200" dirty="0">
                <a:solidFill>
                  <a:srgbClr val="D460BE"/>
                </a:solidFill>
                <a:latin typeface="Tahoma" pitchFamily="34" charset="0"/>
                <a:cs typeface="Tahoma" pitchFamily="34" charset="0"/>
              </a:rPr>
              <a:t>الوسيلة     أولي    الرسالة</a:t>
            </a:r>
            <a:endParaRPr lang="en-US" sz="1200" dirty="0">
              <a:solidFill>
                <a:srgbClr val="D460BE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99734" name="Text Box 22"/>
          <p:cNvSpPr txBox="1">
            <a:spLocks noChangeArrowheads="1"/>
          </p:cNvSpPr>
          <p:nvPr/>
        </p:nvSpPr>
        <p:spPr bwMode="auto">
          <a:xfrm>
            <a:off x="1516063" y="5351463"/>
            <a:ext cx="1008609" cy="208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 rtl="1">
              <a:lnSpc>
                <a:spcPct val="40000"/>
              </a:lnSpc>
              <a:spcBef>
                <a:spcPct val="50000"/>
              </a:spcBef>
            </a:pPr>
            <a:r>
              <a:rPr lang="ar-SA" sz="16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الاستجابة</a:t>
            </a:r>
            <a:endParaRPr lang="en-US" sz="1600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99735" name="Text Box 23"/>
          <p:cNvSpPr txBox="1">
            <a:spLocks noChangeArrowheads="1"/>
          </p:cNvSpPr>
          <p:nvPr/>
        </p:nvSpPr>
        <p:spPr bwMode="auto">
          <a:xfrm>
            <a:off x="628650" y="5275263"/>
            <a:ext cx="781050" cy="41116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 rtl="1">
              <a:lnSpc>
                <a:spcPct val="40000"/>
              </a:lnSpc>
              <a:spcBef>
                <a:spcPct val="50000"/>
              </a:spcBef>
            </a:pPr>
            <a:r>
              <a:rPr lang="ar-SA" sz="1600" b="1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اختبار </a:t>
            </a:r>
          </a:p>
          <a:p>
            <a:pPr algn="just" rtl="1">
              <a:lnSpc>
                <a:spcPct val="40000"/>
              </a:lnSpc>
              <a:spcBef>
                <a:spcPct val="50000"/>
              </a:spcBef>
            </a:pPr>
            <a:r>
              <a:rPr lang="ar-SA" sz="1600" b="1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نهائي</a:t>
            </a:r>
            <a:endParaRPr lang="en-US" sz="1600" b="1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99736" name="Line 24"/>
          <p:cNvSpPr>
            <a:spLocks noChangeShapeType="1"/>
          </p:cNvSpPr>
          <p:nvPr/>
        </p:nvSpPr>
        <p:spPr bwMode="auto">
          <a:xfrm>
            <a:off x="8001000" y="1752600"/>
            <a:ext cx="0" cy="5334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499737" name="Line 25"/>
          <p:cNvSpPr>
            <a:spLocks noChangeShapeType="1"/>
          </p:cNvSpPr>
          <p:nvPr/>
        </p:nvSpPr>
        <p:spPr bwMode="auto">
          <a:xfrm>
            <a:off x="8305800" y="3124200"/>
            <a:ext cx="0" cy="6096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499738" name="Line 26"/>
          <p:cNvSpPr>
            <a:spLocks noChangeShapeType="1"/>
          </p:cNvSpPr>
          <p:nvPr/>
        </p:nvSpPr>
        <p:spPr bwMode="auto">
          <a:xfrm>
            <a:off x="8305800" y="1828800"/>
            <a:ext cx="0" cy="457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499739" name="Line 27"/>
          <p:cNvSpPr>
            <a:spLocks noChangeShapeType="1"/>
          </p:cNvSpPr>
          <p:nvPr/>
        </p:nvSpPr>
        <p:spPr bwMode="auto">
          <a:xfrm>
            <a:off x="8305800" y="4572000"/>
            <a:ext cx="0" cy="11430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499740" name="Freeform 28"/>
          <p:cNvSpPr>
            <a:spLocks/>
          </p:cNvSpPr>
          <p:nvPr/>
        </p:nvSpPr>
        <p:spPr bwMode="auto">
          <a:xfrm>
            <a:off x="1676400" y="3352800"/>
            <a:ext cx="6096000" cy="381000"/>
          </a:xfrm>
          <a:custGeom>
            <a:avLst/>
            <a:gdLst/>
            <a:ahLst/>
            <a:cxnLst>
              <a:cxn ang="0">
                <a:pos x="0" y="240"/>
              </a:cxn>
              <a:cxn ang="0">
                <a:pos x="0" y="0"/>
              </a:cxn>
              <a:cxn ang="0">
                <a:pos x="3840" y="0"/>
              </a:cxn>
              <a:cxn ang="0">
                <a:pos x="3840" y="240"/>
              </a:cxn>
            </a:cxnLst>
            <a:rect l="0" t="0" r="r" b="b"/>
            <a:pathLst>
              <a:path w="3840" h="240">
                <a:moveTo>
                  <a:pt x="0" y="240"/>
                </a:moveTo>
                <a:lnTo>
                  <a:pt x="0" y="0"/>
                </a:lnTo>
                <a:lnTo>
                  <a:pt x="3840" y="0"/>
                </a:lnTo>
                <a:lnTo>
                  <a:pt x="3840" y="240"/>
                </a:lnTo>
              </a:path>
            </a:pathLst>
          </a:custGeom>
          <a:noFill/>
          <a:ln w="38100" cap="flat" cmpd="sng">
            <a:solidFill>
              <a:schemeClr val="folHlink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499741" name="Line 29"/>
          <p:cNvSpPr>
            <a:spLocks noChangeShapeType="1"/>
          </p:cNvSpPr>
          <p:nvPr/>
        </p:nvSpPr>
        <p:spPr bwMode="auto">
          <a:xfrm flipH="1">
            <a:off x="6629400" y="4114800"/>
            <a:ext cx="762000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499742" name="Line 30"/>
          <p:cNvSpPr>
            <a:spLocks noChangeShapeType="1"/>
          </p:cNvSpPr>
          <p:nvPr/>
        </p:nvSpPr>
        <p:spPr bwMode="auto">
          <a:xfrm flipH="1">
            <a:off x="4572000" y="4114800"/>
            <a:ext cx="762000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499743" name="Line 31"/>
          <p:cNvSpPr>
            <a:spLocks noChangeShapeType="1"/>
          </p:cNvSpPr>
          <p:nvPr/>
        </p:nvSpPr>
        <p:spPr bwMode="auto">
          <a:xfrm flipH="1">
            <a:off x="2514600" y="4114800"/>
            <a:ext cx="685800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499744" name="Line 32"/>
          <p:cNvSpPr>
            <a:spLocks noChangeShapeType="1"/>
          </p:cNvSpPr>
          <p:nvPr/>
        </p:nvSpPr>
        <p:spPr bwMode="auto">
          <a:xfrm flipV="1">
            <a:off x="6248400" y="4495800"/>
            <a:ext cx="0" cy="13716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499745" name="Line 33"/>
          <p:cNvSpPr>
            <a:spLocks noChangeShapeType="1"/>
          </p:cNvSpPr>
          <p:nvPr/>
        </p:nvSpPr>
        <p:spPr bwMode="auto">
          <a:xfrm>
            <a:off x="5715000" y="4572000"/>
            <a:ext cx="0" cy="12954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499746" name="Line 34"/>
          <p:cNvSpPr>
            <a:spLocks noChangeShapeType="1"/>
          </p:cNvSpPr>
          <p:nvPr/>
        </p:nvSpPr>
        <p:spPr bwMode="auto">
          <a:xfrm flipV="1">
            <a:off x="4460875" y="5105400"/>
            <a:ext cx="0" cy="7620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499747" name="Line 35"/>
          <p:cNvSpPr>
            <a:spLocks noChangeShapeType="1"/>
          </p:cNvSpPr>
          <p:nvPr/>
        </p:nvSpPr>
        <p:spPr bwMode="auto">
          <a:xfrm>
            <a:off x="3810000" y="5105400"/>
            <a:ext cx="0" cy="76200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499748" name="Line 36"/>
          <p:cNvSpPr>
            <a:spLocks noChangeShapeType="1"/>
          </p:cNvSpPr>
          <p:nvPr/>
        </p:nvSpPr>
        <p:spPr bwMode="auto">
          <a:xfrm>
            <a:off x="3581400" y="5105400"/>
            <a:ext cx="0" cy="6858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499749" name="Line 37"/>
          <p:cNvSpPr>
            <a:spLocks noChangeShapeType="1"/>
          </p:cNvSpPr>
          <p:nvPr/>
        </p:nvSpPr>
        <p:spPr bwMode="auto">
          <a:xfrm flipV="1">
            <a:off x="1752600" y="4724400"/>
            <a:ext cx="0" cy="11430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499750" name="Line 38"/>
          <p:cNvSpPr>
            <a:spLocks noChangeShapeType="1"/>
          </p:cNvSpPr>
          <p:nvPr/>
        </p:nvSpPr>
        <p:spPr bwMode="auto">
          <a:xfrm>
            <a:off x="1447800" y="4724400"/>
            <a:ext cx="0" cy="11430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ar-SA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99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99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997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997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499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499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99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499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499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499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499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499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499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499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499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499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0" dur="500"/>
                                        <p:tgtEl>
                                          <p:spTgt spid="499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499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0" dur="500"/>
                                        <p:tgtEl>
                                          <p:spTgt spid="499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5" dur="500"/>
                                        <p:tgtEl>
                                          <p:spTgt spid="499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0" dur="500"/>
                                        <p:tgtEl>
                                          <p:spTgt spid="499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5" dur="500"/>
                                        <p:tgtEl>
                                          <p:spTgt spid="499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9715" grpId="0" animBg="1"/>
      <p:bldP spid="499717" grpId="0" animBg="1"/>
      <p:bldP spid="499720" grpId="0" animBg="1"/>
      <p:bldP spid="499723" grpId="0" animBg="1"/>
      <p:bldP spid="499725" grpId="0" animBg="1"/>
      <p:bldP spid="499727" grpId="0" animBg="1"/>
      <p:bldP spid="499729" grpId="0" animBg="1"/>
      <p:bldP spid="499737" grpId="0" animBg="1"/>
      <p:bldP spid="499738" grpId="0" animBg="1"/>
      <p:bldP spid="499739" grpId="0" animBg="1"/>
      <p:bldP spid="499740" grpId="0" animBg="1"/>
      <p:bldP spid="499741" grpId="0" animBg="1"/>
      <p:bldP spid="499742" grpId="0" animBg="1"/>
      <p:bldP spid="499743" grpId="0" animBg="1"/>
      <p:bldP spid="499744" grpId="0" animBg="1"/>
      <p:bldP spid="499745" grpId="0" animBg="1"/>
      <p:bldP spid="499746" grpId="0" animBg="1"/>
      <p:bldP spid="499747" grpId="0" animBg="1"/>
      <p:bldP spid="499748" grpId="0" animBg="1"/>
      <p:bldP spid="499749" grpId="0" animBg="1"/>
      <p:bldP spid="499750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6000" b="1" dirty="0">
                <a:effectLst/>
                <a:latin typeface="Tahoma" pitchFamily="34" charset="0"/>
                <a:cs typeface="Tahoma" pitchFamily="34" charset="0"/>
              </a:rPr>
              <a:t>أنواع </a:t>
            </a:r>
            <a:r>
              <a:rPr lang="ar-SA" sz="6000" b="1" dirty="0" smtClean="0">
                <a:effectLst/>
                <a:latin typeface="Tahoma" pitchFamily="34" charset="0"/>
                <a:cs typeface="Tahoma" pitchFamily="34" charset="0"/>
              </a:rPr>
              <a:t>الإعلان</a:t>
            </a:r>
            <a:endParaRPr lang="en-US" sz="6000" b="1" dirty="0">
              <a:effectLst/>
              <a:latin typeface="Tahoma" pitchFamily="34" charset="0"/>
              <a:cs typeface="Tahoma" pitchFamily="34" charset="0"/>
            </a:endParaRPr>
          </a:p>
        </p:txBody>
      </p:sp>
      <p:sp>
        <p:nvSpPr>
          <p:cNvPr id="477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1484313"/>
            <a:ext cx="7626350" cy="4114800"/>
          </a:xfrm>
        </p:spPr>
        <p:txBody>
          <a:bodyPr>
            <a:normAutofit lnSpcReduction="10000"/>
          </a:bodyPr>
          <a:lstStyle/>
          <a:p>
            <a:pPr algn="ctr" rtl="1">
              <a:lnSpc>
                <a:spcPct val="90000"/>
              </a:lnSpc>
              <a:buFont typeface="Monotype Sorts" charset="2"/>
              <a:buChar char="o"/>
            </a:pPr>
            <a:r>
              <a:rPr lang="ar-SA" sz="44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إعلان</a:t>
            </a:r>
            <a:r>
              <a:rPr lang="en-US" sz="44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4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المنشآت</a:t>
            </a:r>
            <a:endParaRPr lang="en-US" sz="4400" b="1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 algn="r" rtl="1">
              <a:lnSpc>
                <a:spcPct val="90000"/>
              </a:lnSpc>
              <a:buFont typeface="Monotype Sorts" charset="2"/>
              <a:buChar char="o"/>
            </a:pPr>
            <a:r>
              <a:rPr lang="ar-SA" sz="2800" b="1" dirty="0">
                <a:solidFill>
                  <a:srgbClr val="990099"/>
                </a:solidFill>
                <a:latin typeface="Tahoma" pitchFamily="34" charset="0"/>
                <a:cs typeface="Tahoma" pitchFamily="34" charset="0"/>
              </a:rPr>
              <a:t>إعلان سمعة المنشأة</a:t>
            </a:r>
            <a:endParaRPr lang="en-US" sz="2800" b="1" dirty="0">
              <a:solidFill>
                <a:srgbClr val="990099"/>
              </a:solidFill>
              <a:latin typeface="Tahoma" pitchFamily="34" charset="0"/>
              <a:cs typeface="Tahoma" pitchFamily="34" charset="0"/>
            </a:endParaRPr>
          </a:p>
          <a:p>
            <a:pPr algn="r" rtl="1">
              <a:lnSpc>
                <a:spcPct val="90000"/>
              </a:lnSpc>
              <a:buFont typeface="Monotype Sorts" charset="2"/>
              <a:buChar char="o"/>
            </a:pPr>
            <a:r>
              <a:rPr lang="ar-SA" sz="2800" b="1" dirty="0">
                <a:solidFill>
                  <a:srgbClr val="990099"/>
                </a:solidFill>
                <a:latin typeface="Tahoma" pitchFamily="34" charset="0"/>
                <a:cs typeface="Tahoma" pitchFamily="34" charset="0"/>
              </a:rPr>
              <a:t>إعلان العلاقات العامة</a:t>
            </a:r>
            <a:endParaRPr lang="en-US" sz="2800" b="1" dirty="0">
              <a:solidFill>
                <a:srgbClr val="990099"/>
              </a:solidFill>
              <a:latin typeface="Tahoma" pitchFamily="34" charset="0"/>
              <a:cs typeface="Tahoma" pitchFamily="34" charset="0"/>
            </a:endParaRPr>
          </a:p>
          <a:p>
            <a:pPr algn="r" rtl="1">
              <a:lnSpc>
                <a:spcPct val="90000"/>
              </a:lnSpc>
              <a:buFont typeface="Monotype Sorts" charset="2"/>
              <a:buChar char="o"/>
            </a:pPr>
            <a:r>
              <a:rPr lang="ar-SA" sz="2800" b="1" dirty="0">
                <a:solidFill>
                  <a:srgbClr val="990099"/>
                </a:solidFill>
                <a:latin typeface="Tahoma" pitchFamily="34" charset="0"/>
                <a:cs typeface="Tahoma" pitchFamily="34" charset="0"/>
              </a:rPr>
              <a:t> إعلان الخدمة العامة</a:t>
            </a:r>
            <a:endParaRPr lang="en-US" sz="2800" b="1" dirty="0">
              <a:solidFill>
                <a:srgbClr val="990099"/>
              </a:solidFill>
              <a:latin typeface="Tahoma" pitchFamily="34" charset="0"/>
              <a:cs typeface="Tahoma" pitchFamily="34" charset="0"/>
            </a:endParaRPr>
          </a:p>
          <a:p>
            <a:pPr algn="ctr" rtl="1">
              <a:lnSpc>
                <a:spcPct val="90000"/>
              </a:lnSpc>
              <a:buFont typeface="Monotype Sorts" charset="2"/>
              <a:buChar char="o"/>
            </a:pPr>
            <a:r>
              <a:rPr lang="ar-SA" sz="4400" b="1" dirty="0">
                <a:solidFill>
                  <a:srgbClr val="FB5939"/>
                </a:solidFill>
                <a:latin typeface="Tahoma" pitchFamily="34" charset="0"/>
                <a:cs typeface="Tahoma" pitchFamily="34" charset="0"/>
              </a:rPr>
              <a:t>إعلان</a:t>
            </a:r>
            <a:r>
              <a:rPr lang="en-US" sz="4400" b="1" dirty="0">
                <a:solidFill>
                  <a:srgbClr val="FB5939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4400" b="1" dirty="0">
                <a:solidFill>
                  <a:srgbClr val="FB5939"/>
                </a:solidFill>
                <a:latin typeface="Tahoma" pitchFamily="34" charset="0"/>
                <a:cs typeface="Tahoma" pitchFamily="34" charset="0"/>
              </a:rPr>
              <a:t>المنتجات</a:t>
            </a:r>
            <a:endParaRPr lang="en-US" sz="4400" b="1" dirty="0">
              <a:solidFill>
                <a:srgbClr val="FB5939"/>
              </a:solidFill>
              <a:latin typeface="Tahoma" pitchFamily="34" charset="0"/>
              <a:cs typeface="Tahoma" pitchFamily="34" charset="0"/>
            </a:endParaRPr>
          </a:p>
          <a:p>
            <a:pPr algn="r" rtl="1">
              <a:lnSpc>
                <a:spcPct val="90000"/>
              </a:lnSpc>
              <a:buFont typeface="Monotype Sorts" charset="2"/>
              <a:buChar char="o"/>
            </a:pPr>
            <a:r>
              <a:rPr lang="ar-SA" sz="2800" b="1" dirty="0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إعلان </a:t>
            </a:r>
            <a:r>
              <a:rPr lang="ar-SA" sz="2800" b="1" dirty="0" smtClean="0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تعليمي</a:t>
            </a:r>
            <a:endParaRPr lang="en-US" sz="2800" b="1" dirty="0">
              <a:solidFill>
                <a:srgbClr val="990000"/>
              </a:solidFill>
              <a:latin typeface="Tahoma" pitchFamily="34" charset="0"/>
              <a:cs typeface="Tahoma" pitchFamily="34" charset="0"/>
            </a:endParaRPr>
          </a:p>
          <a:p>
            <a:pPr algn="r" rtl="1">
              <a:lnSpc>
                <a:spcPct val="90000"/>
              </a:lnSpc>
              <a:buFont typeface="Monotype Sorts" charset="2"/>
              <a:buChar char="o"/>
            </a:pPr>
            <a:r>
              <a:rPr lang="ar-SA" sz="2800" b="1" dirty="0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 إعلان </a:t>
            </a:r>
            <a:r>
              <a:rPr lang="ar-SA" sz="2800" b="1" dirty="0" smtClean="0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إرشادي</a:t>
            </a:r>
            <a:endParaRPr lang="en-US" sz="2800" b="1" dirty="0">
              <a:solidFill>
                <a:srgbClr val="990000"/>
              </a:solidFill>
              <a:latin typeface="Tahoma" pitchFamily="34" charset="0"/>
              <a:cs typeface="Tahoma" pitchFamily="34" charset="0"/>
            </a:endParaRPr>
          </a:p>
          <a:p>
            <a:pPr algn="r" rtl="1">
              <a:lnSpc>
                <a:spcPct val="90000"/>
              </a:lnSpc>
              <a:buFont typeface="Monotype Sorts" charset="2"/>
              <a:buChar char="o"/>
            </a:pPr>
            <a:r>
              <a:rPr lang="ar-SA" sz="2800" b="1" dirty="0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إعلان </a:t>
            </a:r>
            <a:r>
              <a:rPr lang="ar-SA" sz="2800" b="1" dirty="0" smtClean="0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تذكيري</a:t>
            </a:r>
            <a:endParaRPr lang="en-US" sz="2800" b="1" dirty="0">
              <a:solidFill>
                <a:srgbClr val="990000"/>
              </a:solidFill>
              <a:latin typeface="Tahoma" pitchFamily="34" charset="0"/>
              <a:cs typeface="Tahoma" pitchFamily="34" charset="0"/>
            </a:endParaRPr>
          </a:p>
          <a:p>
            <a:pPr algn="r" rtl="1">
              <a:lnSpc>
                <a:spcPct val="90000"/>
              </a:lnSpc>
              <a:buFont typeface="Monotype Sorts" charset="2"/>
              <a:buChar char="o"/>
            </a:pPr>
            <a:r>
              <a:rPr lang="ar-SA" sz="2800" b="1" dirty="0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 إعلان </a:t>
            </a:r>
            <a:r>
              <a:rPr lang="ar-SA" sz="2800" b="1" dirty="0" smtClean="0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إعلامي</a:t>
            </a:r>
            <a:endParaRPr lang="en-US" sz="2800" b="1" dirty="0">
              <a:solidFill>
                <a:srgbClr val="99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77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77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77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77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77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77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77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4771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4771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7187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5400" b="1">
                <a:effectLst/>
                <a:latin typeface="Tahoma" pitchFamily="34" charset="0"/>
                <a:cs typeface="Tahoma" pitchFamily="34" charset="0"/>
              </a:rPr>
              <a:t>وسائل نشر الاعلانات</a:t>
            </a:r>
            <a:endParaRPr lang="en-US" sz="5400" b="1">
              <a:effectLst/>
              <a:latin typeface="Tahoma" pitchFamily="34" charset="0"/>
              <a:cs typeface="Tahoma" pitchFamily="34" charset="0"/>
            </a:endParaRPr>
          </a:p>
        </p:txBody>
      </p:sp>
      <p:sp>
        <p:nvSpPr>
          <p:cNvPr id="480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844675"/>
            <a:ext cx="8394700" cy="4495800"/>
          </a:xfrm>
        </p:spPr>
        <p:txBody>
          <a:bodyPr/>
          <a:lstStyle/>
          <a:p>
            <a:pPr algn="r" rtl="1">
              <a:lnSpc>
                <a:spcPct val="80000"/>
              </a:lnSpc>
            </a:pPr>
            <a:r>
              <a:rPr lang="ar-SA" sz="2400" b="1" dirty="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الصحف</a:t>
            </a:r>
            <a:r>
              <a:rPr lang="ar-SA" sz="2400" b="1" dirty="0">
                <a:solidFill>
                  <a:srgbClr val="99CC00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US" sz="2400" b="1" dirty="0">
              <a:solidFill>
                <a:srgbClr val="99CC00"/>
              </a:solidFill>
              <a:latin typeface="Tahoma" pitchFamily="34" charset="0"/>
              <a:cs typeface="Tahoma" pitchFamily="34" charset="0"/>
            </a:endParaRPr>
          </a:p>
          <a:p>
            <a:pPr algn="r" rtl="1">
              <a:lnSpc>
                <a:spcPct val="80000"/>
              </a:lnSpc>
            </a:pPr>
            <a:r>
              <a:rPr lang="ar-SA" sz="2400" b="1" dirty="0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الطرق ووسائل نقل الركاب</a:t>
            </a:r>
            <a:endParaRPr lang="en-US" sz="2400" b="1" dirty="0">
              <a:solidFill>
                <a:srgbClr val="990000"/>
              </a:solidFill>
              <a:latin typeface="Tahoma" pitchFamily="34" charset="0"/>
              <a:cs typeface="Tahoma" pitchFamily="34" charset="0"/>
            </a:endParaRPr>
          </a:p>
          <a:p>
            <a:pPr algn="r" rtl="1">
              <a:lnSpc>
                <a:spcPct val="80000"/>
              </a:lnSpc>
            </a:pPr>
            <a:r>
              <a:rPr lang="ar-SA" sz="2400" b="1" dirty="0" smtClean="0">
                <a:solidFill>
                  <a:srgbClr val="000099"/>
                </a:solidFill>
                <a:latin typeface="Tahoma" pitchFamily="34" charset="0"/>
                <a:cs typeface="Tahoma" pitchFamily="34" charset="0"/>
              </a:rPr>
              <a:t>الإذاعة</a:t>
            </a:r>
            <a:r>
              <a:rPr lang="ar-SA" sz="2400" b="1" dirty="0" smtClean="0">
                <a:latin typeface="Tahoma" pitchFamily="34" charset="0"/>
                <a:cs typeface="Tahoma" pitchFamily="34" charset="0"/>
              </a:rPr>
              <a:t> </a:t>
            </a:r>
            <a:endParaRPr lang="en-US" sz="2400" b="1" dirty="0">
              <a:latin typeface="Tahoma" pitchFamily="34" charset="0"/>
              <a:cs typeface="Tahoma" pitchFamily="34" charset="0"/>
            </a:endParaRPr>
          </a:p>
          <a:p>
            <a:pPr algn="r" rtl="1">
              <a:lnSpc>
                <a:spcPct val="80000"/>
              </a:lnSpc>
            </a:pPr>
            <a:r>
              <a:rPr lang="ar-SA" sz="2400" b="1" dirty="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التليفزيون</a:t>
            </a:r>
          </a:p>
          <a:p>
            <a:pPr algn="r" rtl="1">
              <a:lnSpc>
                <a:spcPct val="80000"/>
              </a:lnSpc>
            </a:pPr>
            <a:r>
              <a:rPr lang="ar-SA" sz="2400" b="1" dirty="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التليفون</a:t>
            </a:r>
            <a:endParaRPr lang="en-US" sz="2400" b="1" dirty="0">
              <a:solidFill>
                <a:schemeClr val="folHlink"/>
              </a:solidFill>
              <a:latin typeface="Tahoma" pitchFamily="34" charset="0"/>
              <a:cs typeface="Tahoma" pitchFamily="34" charset="0"/>
            </a:endParaRPr>
          </a:p>
          <a:p>
            <a:pPr algn="r" rtl="1">
              <a:lnSpc>
                <a:spcPct val="80000"/>
              </a:lnSpc>
            </a:pPr>
            <a:r>
              <a:rPr lang="ar-SA" sz="2400" b="1" dirty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السينما</a:t>
            </a:r>
            <a:endParaRPr lang="en-US" sz="2400" b="1" dirty="0">
              <a:solidFill>
                <a:schemeClr val="accent1"/>
              </a:solidFill>
              <a:latin typeface="Tahoma" pitchFamily="34" charset="0"/>
              <a:cs typeface="Tahoma" pitchFamily="34" charset="0"/>
            </a:endParaRPr>
          </a:p>
          <a:p>
            <a:pPr algn="r" rtl="1">
              <a:lnSpc>
                <a:spcPct val="80000"/>
              </a:lnSpc>
            </a:pPr>
            <a:r>
              <a:rPr lang="ar-SA" sz="2400" b="1" dirty="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البريد المباشر</a:t>
            </a:r>
            <a:endParaRPr lang="en-US" sz="2400" b="1" dirty="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  <a:p>
            <a:pPr algn="r" rtl="1">
              <a:lnSpc>
                <a:spcPct val="80000"/>
              </a:lnSpc>
            </a:pPr>
            <a:r>
              <a:rPr lang="ar-SA" sz="2400" b="1" dirty="0">
                <a:solidFill>
                  <a:srgbClr val="996600"/>
                </a:solidFill>
                <a:latin typeface="Tahoma" pitchFamily="34" charset="0"/>
                <a:cs typeface="Tahoma" pitchFamily="34" charset="0"/>
              </a:rPr>
              <a:t>مكان الشراء</a:t>
            </a:r>
            <a:endParaRPr lang="en-US" sz="2400" b="1" dirty="0">
              <a:solidFill>
                <a:srgbClr val="996600"/>
              </a:solidFill>
              <a:latin typeface="Tahoma" pitchFamily="34" charset="0"/>
              <a:cs typeface="Tahoma" pitchFamily="34" charset="0"/>
            </a:endParaRPr>
          </a:p>
          <a:p>
            <a:pPr algn="r" rtl="1">
              <a:lnSpc>
                <a:spcPct val="80000"/>
              </a:lnSpc>
            </a:pPr>
            <a:r>
              <a:rPr lang="ar-SA" sz="2400" b="1" dirty="0">
                <a:solidFill>
                  <a:srgbClr val="990099"/>
                </a:solidFill>
                <a:latin typeface="Tahoma" pitchFamily="34" charset="0"/>
                <a:cs typeface="Tahoma" pitchFamily="34" charset="0"/>
              </a:rPr>
              <a:t>نماذج أخرى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1800" b="1" dirty="0">
                <a:latin typeface="Tahoma" pitchFamily="34" charset="0"/>
                <a:cs typeface="Tahoma" pitchFamily="34" charset="0"/>
              </a:rPr>
              <a:t>( الادلة - الطائرات - المجسمات - الملصقات- مظاريف البريد - فواتير الكهرباء- الاغلفة - تجهيز مقار التوزيع- الفاكس, </a:t>
            </a:r>
            <a:r>
              <a:rPr lang="en-US" sz="1800" b="1" dirty="0">
                <a:latin typeface="Tahoma" pitchFamily="34" charset="0"/>
                <a:cs typeface="Tahoma" pitchFamily="34" charset="0"/>
              </a:rPr>
              <a:t>CDs</a:t>
            </a:r>
            <a:r>
              <a:rPr lang="ar-SA" sz="1800" b="1" dirty="0">
                <a:latin typeface="Tahoma" pitchFamily="34" charset="0"/>
                <a:cs typeface="Tahoma" pitchFamily="34" charset="0"/>
              </a:rPr>
              <a:t>.....)</a:t>
            </a:r>
          </a:p>
          <a:p>
            <a:pPr algn="r" rtl="1">
              <a:lnSpc>
                <a:spcPct val="80000"/>
              </a:lnSpc>
            </a:pPr>
            <a:r>
              <a:rPr lang="ar-SA" sz="2400" b="1" dirty="0">
                <a:solidFill>
                  <a:srgbClr val="FB5939"/>
                </a:solidFill>
                <a:latin typeface="Tahoma" pitchFamily="34" charset="0"/>
                <a:cs typeface="Tahoma" pitchFamily="34" charset="0"/>
              </a:rPr>
              <a:t>الانترنت</a:t>
            </a:r>
            <a:endParaRPr lang="en-US" sz="2400" b="1" dirty="0">
              <a:solidFill>
                <a:srgbClr val="FB593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0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0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0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0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0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0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0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0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0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0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0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0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0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0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0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0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802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802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802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802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0259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ar-SA"/>
              <a:t>د. صالح القحطاني                                                                                                  ادارة الترويج</a:t>
            </a:r>
            <a:endParaRPr lang="en-US"/>
          </a:p>
        </p:txBody>
      </p:sp>
      <p:sp>
        <p:nvSpPr>
          <p:cNvPr id="4864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838200"/>
          </a:xfrm>
        </p:spPr>
        <p:txBody>
          <a:bodyPr/>
          <a:lstStyle/>
          <a:p>
            <a:pPr rtl="1"/>
            <a:r>
              <a:rPr lang="ar-SA" sz="4800" b="1">
                <a:effectLst/>
                <a:cs typeface="Tahoma" pitchFamily="34" charset="0"/>
              </a:rPr>
              <a:t>عوامل اختيار وسائل الإعلان</a:t>
            </a:r>
            <a:endParaRPr lang="en-US" sz="4800" b="1">
              <a:effectLst/>
              <a:cs typeface="Tahoma" pitchFamily="34" charset="0"/>
            </a:endParaRP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91512" cy="4833937"/>
          </a:xfrm>
          <a:noFill/>
          <a:ln/>
        </p:spPr>
        <p:txBody>
          <a:bodyPr/>
          <a:lstStyle/>
          <a:p>
            <a:pPr algn="r" rtl="1">
              <a:buFont typeface="Wingdings" pitchFamily="2" charset="2"/>
              <a:buNone/>
            </a:pPr>
            <a:r>
              <a:rPr lang="ar-SA" altLang="en-US" b="1" dirty="0">
                <a:solidFill>
                  <a:srgbClr val="990099"/>
                </a:solidFill>
                <a:latin typeface="Tahoma" pitchFamily="34" charset="0"/>
                <a:cs typeface="Tahoma" pitchFamily="34" charset="0"/>
              </a:rPr>
              <a:t>العوامل الكمية</a:t>
            </a:r>
            <a:endParaRPr lang="en-US" altLang="en-US" b="1" dirty="0">
              <a:solidFill>
                <a:srgbClr val="990099"/>
              </a:solidFill>
              <a:latin typeface="Tahoma" pitchFamily="34" charset="0"/>
              <a:cs typeface="Tahoma" pitchFamily="34" charset="0"/>
            </a:endParaRPr>
          </a:p>
          <a:p>
            <a:pPr lvl="1" algn="r" rtl="1"/>
            <a:r>
              <a:rPr lang="ar-SA" altLang="en-US" sz="2000" b="1" dirty="0">
                <a:solidFill>
                  <a:srgbClr val="800000"/>
                </a:solidFill>
                <a:latin typeface="Tahoma" pitchFamily="34" charset="0"/>
                <a:cs typeface="Tahoma" pitchFamily="34" charset="0"/>
              </a:rPr>
              <a:t>عوامل تسويقية</a:t>
            </a:r>
            <a:endParaRPr lang="en-US" altLang="en-US" sz="2000" b="1" dirty="0">
              <a:solidFill>
                <a:srgbClr val="800000"/>
              </a:solidFill>
              <a:latin typeface="Tahoma" pitchFamily="34" charset="0"/>
              <a:cs typeface="Tahoma" pitchFamily="34" charset="0"/>
            </a:endParaRPr>
          </a:p>
          <a:p>
            <a:pPr lvl="1" algn="r" rtl="1"/>
            <a:r>
              <a:rPr lang="ar-SA" altLang="en-US" sz="2000" b="1" dirty="0">
                <a:solidFill>
                  <a:srgbClr val="800000"/>
                </a:solidFill>
                <a:latin typeface="Tahoma" pitchFamily="34" charset="0"/>
                <a:cs typeface="Tahoma" pitchFamily="34" charset="0"/>
              </a:rPr>
              <a:t>التوزيع</a:t>
            </a:r>
            <a:endParaRPr lang="en-US" altLang="en-US" sz="2000" b="1" dirty="0">
              <a:solidFill>
                <a:srgbClr val="800000"/>
              </a:solidFill>
              <a:latin typeface="Tahoma" pitchFamily="34" charset="0"/>
              <a:cs typeface="Tahoma" pitchFamily="34" charset="0"/>
            </a:endParaRPr>
          </a:p>
          <a:p>
            <a:pPr lvl="1" algn="r" rtl="1"/>
            <a:r>
              <a:rPr lang="ar-SA" altLang="en-US" sz="2000" b="1" dirty="0">
                <a:solidFill>
                  <a:srgbClr val="800000"/>
                </a:solidFill>
                <a:latin typeface="Tahoma" pitchFamily="34" charset="0"/>
                <a:cs typeface="Tahoma" pitchFamily="34" charset="0"/>
              </a:rPr>
              <a:t>عدد القراء </a:t>
            </a:r>
            <a:r>
              <a:rPr lang="ar-SA" altLang="en-US" sz="2000" b="1" dirty="0" err="1">
                <a:solidFill>
                  <a:srgbClr val="800000"/>
                </a:solidFill>
                <a:latin typeface="Tahoma" pitchFamily="34" charset="0"/>
                <a:cs typeface="Tahoma" pitchFamily="34" charset="0"/>
              </a:rPr>
              <a:t>او</a:t>
            </a:r>
            <a:r>
              <a:rPr lang="ar-SA" altLang="en-US" sz="2000" b="1" dirty="0">
                <a:solidFill>
                  <a:srgbClr val="800000"/>
                </a:solidFill>
                <a:latin typeface="Tahoma" pitchFamily="34" charset="0"/>
                <a:cs typeface="Tahoma" pitchFamily="34" charset="0"/>
              </a:rPr>
              <a:t> المشاهدين أو المستمعين (نسبة الوصول)</a:t>
            </a:r>
            <a:endParaRPr lang="en-US" altLang="en-US" sz="2000" b="1" dirty="0">
              <a:solidFill>
                <a:srgbClr val="800000"/>
              </a:solidFill>
              <a:latin typeface="Tahoma" pitchFamily="34" charset="0"/>
              <a:cs typeface="Tahoma" pitchFamily="34" charset="0"/>
            </a:endParaRPr>
          </a:p>
          <a:p>
            <a:pPr lvl="1" algn="r" rtl="1"/>
            <a:r>
              <a:rPr lang="ar-SA" altLang="en-US" sz="2000" b="1" dirty="0">
                <a:solidFill>
                  <a:srgbClr val="800000"/>
                </a:solidFill>
                <a:latin typeface="Tahoma" pitchFamily="34" charset="0"/>
                <a:cs typeface="Tahoma" pitchFamily="34" charset="0"/>
              </a:rPr>
              <a:t>التكاليف</a:t>
            </a:r>
          </a:p>
          <a:p>
            <a:pPr lvl="1" algn="r" rtl="1"/>
            <a:r>
              <a:rPr lang="ar-SA" sz="2000" b="1" dirty="0">
                <a:solidFill>
                  <a:srgbClr val="800000"/>
                </a:solidFill>
                <a:cs typeface="Tahoma" pitchFamily="34" charset="0"/>
              </a:rPr>
              <a:t>المرونة</a:t>
            </a:r>
            <a:r>
              <a:rPr lang="ar-SA" sz="2000" dirty="0">
                <a:solidFill>
                  <a:srgbClr val="800000"/>
                </a:solidFill>
                <a:cs typeface="Tahoma" pitchFamily="34" charset="0"/>
              </a:rPr>
              <a:t> </a:t>
            </a:r>
          </a:p>
          <a:p>
            <a:pPr lvl="1" algn="r" rtl="1"/>
            <a:r>
              <a:rPr lang="ar-SA" sz="2000" b="1" dirty="0">
                <a:solidFill>
                  <a:srgbClr val="800000"/>
                </a:solidFill>
                <a:cs typeface="Tahoma" pitchFamily="34" charset="0"/>
              </a:rPr>
              <a:t>درجة الازدحام </a:t>
            </a:r>
          </a:p>
          <a:p>
            <a:pPr lvl="1" algn="r" rtl="1"/>
            <a:r>
              <a:rPr lang="ar-SA" sz="2000" b="1" dirty="0">
                <a:solidFill>
                  <a:srgbClr val="800000"/>
                </a:solidFill>
                <a:cs typeface="Tahoma" pitchFamily="34" charset="0"/>
              </a:rPr>
              <a:t>التوفير في تكاليف إعداد الإعلان</a:t>
            </a:r>
            <a:endParaRPr lang="en-US" altLang="en-US" sz="2000" b="1" dirty="0">
              <a:solidFill>
                <a:srgbClr val="800000"/>
              </a:solidFill>
              <a:latin typeface="Tahoma" pitchFamily="34" charset="0"/>
              <a:cs typeface="Tahoma" pitchFamily="34" charset="0"/>
            </a:endParaRPr>
          </a:p>
          <a:p>
            <a:pPr algn="r" rtl="1">
              <a:buFont typeface="Wingdings" pitchFamily="2" charset="2"/>
              <a:buNone/>
            </a:pPr>
            <a:r>
              <a:rPr lang="ar-SA" altLang="en-US" b="1" dirty="0">
                <a:solidFill>
                  <a:srgbClr val="FD4A37"/>
                </a:solidFill>
                <a:latin typeface="Tahoma" pitchFamily="34" charset="0"/>
                <a:cs typeface="Tahoma" pitchFamily="34" charset="0"/>
              </a:rPr>
              <a:t>عوامل كيفية</a:t>
            </a:r>
            <a:endParaRPr lang="en-US" altLang="en-US" b="1" dirty="0">
              <a:solidFill>
                <a:srgbClr val="FD4A37"/>
              </a:solidFill>
              <a:latin typeface="Tahoma" pitchFamily="34" charset="0"/>
              <a:cs typeface="Tahoma" pitchFamily="34" charset="0"/>
            </a:endParaRPr>
          </a:p>
          <a:p>
            <a:pPr lvl="1" algn="r" rtl="1"/>
            <a:r>
              <a:rPr lang="ar-SA" altLang="en-US" sz="2000" b="1" dirty="0">
                <a:solidFill>
                  <a:srgbClr val="4374BB"/>
                </a:solidFill>
                <a:latin typeface="Tahoma" pitchFamily="34" charset="0"/>
                <a:cs typeface="Tahoma" pitchFamily="34" charset="0"/>
              </a:rPr>
              <a:t>مدى احترام الوسيلة لنفسها</a:t>
            </a:r>
            <a:endParaRPr lang="en-US" altLang="en-US" sz="2000" b="1" dirty="0">
              <a:solidFill>
                <a:srgbClr val="4374BB"/>
              </a:solidFill>
              <a:latin typeface="Tahoma" pitchFamily="34" charset="0"/>
              <a:cs typeface="Tahoma" pitchFamily="34" charset="0"/>
            </a:endParaRPr>
          </a:p>
          <a:p>
            <a:pPr lvl="1" algn="r" rtl="1"/>
            <a:r>
              <a:rPr lang="ar-SA" altLang="en-US" sz="2000" b="1" dirty="0">
                <a:solidFill>
                  <a:srgbClr val="4374BB"/>
                </a:solidFill>
                <a:latin typeface="Tahoma" pitchFamily="34" charset="0"/>
                <a:cs typeface="Tahoma" pitchFamily="34" charset="0"/>
              </a:rPr>
              <a:t> شعور الأفراد تجاه الوسيلة</a:t>
            </a:r>
            <a:endParaRPr lang="en-US" sz="2000" b="1" dirty="0">
              <a:solidFill>
                <a:srgbClr val="4374BB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640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86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86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86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86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86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86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86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864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864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486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4864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48640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486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486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486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486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486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486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486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4864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4864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3" dur="500"/>
                                        <p:tgtEl>
                                          <p:spTgt spid="486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4864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6403" grpId="0" build="p" animBg="1"/>
      <p:bldP spid="486403" grpId="1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74638"/>
            <a:ext cx="857256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sz="4000" b="1" dirty="0">
                <a:effectLst/>
                <a:latin typeface="Tahoma" pitchFamily="34" charset="0"/>
                <a:cs typeface="Tahoma" pitchFamily="34" charset="0"/>
              </a:rPr>
              <a:t>ا</a:t>
            </a:r>
            <a:r>
              <a:rPr lang="ar-SA" sz="3600" dirty="0">
                <a:effectLst/>
                <a:latin typeface="Tahoma" pitchFamily="34" charset="0"/>
                <a:cs typeface="Tahoma" pitchFamily="34" charset="0"/>
              </a:rPr>
              <a:t>لعوامل المؤثرة في تحديد مخصصات </a:t>
            </a:r>
            <a:r>
              <a:rPr lang="ar-SA" sz="3600" dirty="0" smtClean="0">
                <a:effectLst/>
                <a:latin typeface="Tahoma" pitchFamily="34" charset="0"/>
                <a:cs typeface="Tahoma" pitchFamily="34" charset="0"/>
              </a:rPr>
              <a:t>الإعلان</a:t>
            </a:r>
            <a:r>
              <a:rPr lang="en-US" sz="3600" i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US" sz="3600" i="1" dirty="0">
              <a:solidFill>
                <a:srgbClr val="0000CC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79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1844675"/>
            <a:ext cx="7626350" cy="4114800"/>
          </a:xfrm>
        </p:spPr>
        <p:txBody>
          <a:bodyPr/>
          <a:lstStyle/>
          <a:p>
            <a:pPr marL="609600" indent="-609600" algn="r" rtl="1">
              <a:lnSpc>
                <a:spcPct val="90000"/>
              </a:lnSpc>
              <a:buFont typeface="Monotype Sorts" charset="2"/>
              <a:buBlip>
                <a:blip r:embed="rId2"/>
              </a:buBlip>
            </a:pPr>
            <a:r>
              <a:rPr lang="ar-SA" sz="2800" b="1" dirty="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دورة حياة السلعة </a:t>
            </a:r>
            <a:r>
              <a:rPr lang="ar-SA" sz="2800" b="1" dirty="0" smtClean="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في </a:t>
            </a:r>
            <a:r>
              <a:rPr lang="ar-SA" sz="2800" b="1" dirty="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السوق</a:t>
            </a:r>
            <a:endParaRPr lang="en-US" sz="2800" b="1" dirty="0">
              <a:solidFill>
                <a:schemeClr val="folHlink"/>
              </a:solidFill>
              <a:latin typeface="Tahoma" pitchFamily="34" charset="0"/>
              <a:cs typeface="Tahoma" pitchFamily="34" charset="0"/>
            </a:endParaRPr>
          </a:p>
          <a:p>
            <a:pPr marL="609600" indent="-609600" algn="r" rtl="1">
              <a:lnSpc>
                <a:spcPct val="90000"/>
              </a:lnSpc>
              <a:buFont typeface="Monotype Sorts" charset="2"/>
              <a:buBlip>
                <a:blip r:embed="rId2"/>
              </a:buBlip>
            </a:pPr>
            <a:r>
              <a:rPr lang="ar-SA" sz="28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800" b="1" dirty="0" smtClean="0">
                <a:solidFill>
                  <a:srgbClr val="99CC00"/>
                </a:solidFill>
                <a:latin typeface="Tahoma" pitchFamily="34" charset="0"/>
                <a:cs typeface="Tahoma" pitchFamily="34" charset="0"/>
              </a:rPr>
              <a:t>الإستراتيجية </a:t>
            </a:r>
            <a:r>
              <a:rPr lang="ar-SA" sz="2800" b="1" dirty="0">
                <a:solidFill>
                  <a:srgbClr val="99CC00"/>
                </a:solidFill>
                <a:latin typeface="Tahoma" pitchFamily="34" charset="0"/>
                <a:cs typeface="Tahoma" pitchFamily="34" charset="0"/>
              </a:rPr>
              <a:t>التسويقية المتبعة</a:t>
            </a:r>
            <a:endParaRPr lang="en-US" sz="2800" b="1" dirty="0">
              <a:solidFill>
                <a:srgbClr val="99CC00"/>
              </a:solidFill>
              <a:latin typeface="Tahoma" pitchFamily="34" charset="0"/>
              <a:cs typeface="Tahoma" pitchFamily="34" charset="0"/>
            </a:endParaRPr>
          </a:p>
          <a:p>
            <a:pPr marL="609600" indent="-609600" algn="r" rtl="1">
              <a:lnSpc>
                <a:spcPct val="90000"/>
              </a:lnSpc>
              <a:buFont typeface="Monotype Sorts" charset="2"/>
              <a:buBlip>
                <a:blip r:embed="rId2"/>
              </a:buBlip>
            </a:pPr>
            <a:r>
              <a:rPr lang="ar-SA" sz="28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800" b="1" dirty="0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نوعية السلع والخدمات</a:t>
            </a:r>
            <a:endParaRPr lang="en-US" sz="2800" dirty="0">
              <a:solidFill>
                <a:srgbClr val="990000"/>
              </a:solidFill>
              <a:latin typeface="Tahoma" pitchFamily="34" charset="0"/>
              <a:cs typeface="Tahoma" pitchFamily="34" charset="0"/>
            </a:endParaRPr>
          </a:p>
          <a:p>
            <a:pPr marL="990600" lvl="1" indent="-533400" algn="r" rtl="1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ar-SA" sz="2400" b="1" dirty="0">
                <a:latin typeface="Tahoma" pitchFamily="34" charset="0"/>
                <a:cs typeface="Tahoma" pitchFamily="34" charset="0"/>
              </a:rPr>
              <a:t>مدى التنوع </a:t>
            </a:r>
            <a:r>
              <a:rPr lang="ar-SA" sz="2400" b="1" dirty="0" smtClean="0">
                <a:latin typeface="Tahoma" pitchFamily="34" charset="0"/>
                <a:cs typeface="Tahoma" pitchFamily="34" charset="0"/>
              </a:rPr>
              <a:t>في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السلع والخدمات</a:t>
            </a:r>
            <a:endParaRPr lang="en-US" sz="2400" b="1" dirty="0">
              <a:latin typeface="Tahoma" pitchFamily="34" charset="0"/>
              <a:cs typeface="Tahoma" pitchFamily="34" charset="0"/>
            </a:endParaRPr>
          </a:p>
          <a:p>
            <a:pPr marL="990600" lvl="1" indent="-533400" algn="r" rtl="1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ar-SA" sz="2400" b="1" dirty="0" smtClean="0">
                <a:latin typeface="Tahoma" pitchFamily="34" charset="0"/>
                <a:cs typeface="Tahoma" pitchFamily="34" charset="0"/>
              </a:rPr>
              <a:t>إمكانية</a:t>
            </a:r>
            <a:r>
              <a:rPr lang="en-US" sz="2400" b="1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تمييز</a:t>
            </a:r>
            <a:r>
              <a:rPr lang="en-US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السلعة</a:t>
            </a:r>
            <a:r>
              <a:rPr lang="en-US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من</a:t>
            </a:r>
            <a:r>
              <a:rPr lang="en-US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المستهلك</a:t>
            </a:r>
            <a:endParaRPr lang="en-US" sz="2400" b="1" dirty="0">
              <a:latin typeface="Tahoma" pitchFamily="34" charset="0"/>
              <a:cs typeface="Tahoma" pitchFamily="34" charset="0"/>
            </a:endParaRPr>
          </a:p>
          <a:p>
            <a:pPr marL="990600" lvl="1" indent="-533400" algn="r" rtl="1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ar-SA" sz="2400" b="1" dirty="0">
                <a:latin typeface="Tahoma" pitchFamily="34" charset="0"/>
                <a:cs typeface="Tahoma" pitchFamily="34" charset="0"/>
              </a:rPr>
              <a:t>القدرة</a:t>
            </a:r>
            <a:r>
              <a:rPr lang="en-US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على</a:t>
            </a:r>
            <a:r>
              <a:rPr lang="en-US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اكتشاف</a:t>
            </a:r>
            <a:r>
              <a:rPr lang="en-US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خصائص</a:t>
            </a:r>
            <a:r>
              <a:rPr lang="en-US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ومكونات</a:t>
            </a:r>
            <a:endParaRPr lang="en-US" sz="2400" b="1" dirty="0">
              <a:latin typeface="Tahoma" pitchFamily="34" charset="0"/>
              <a:cs typeface="Tahoma" pitchFamily="34" charset="0"/>
            </a:endParaRPr>
          </a:p>
          <a:p>
            <a:pPr marL="990600" lvl="1" indent="-533400" algn="r" rtl="1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ar-SA" sz="2400" b="1" dirty="0">
                <a:latin typeface="Tahoma" pitchFamily="34" charset="0"/>
                <a:cs typeface="Tahoma" pitchFamily="34" charset="0"/>
              </a:rPr>
              <a:t> السلعة</a:t>
            </a:r>
            <a:endParaRPr lang="en-US" sz="2400" b="1" dirty="0">
              <a:latin typeface="Tahoma" pitchFamily="34" charset="0"/>
              <a:cs typeface="Tahoma" pitchFamily="34" charset="0"/>
            </a:endParaRPr>
          </a:p>
          <a:p>
            <a:pPr marL="990600" lvl="1" indent="-533400" algn="r" rtl="1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ar-SA" sz="2400" b="1" dirty="0">
                <a:latin typeface="Tahoma" pitchFamily="34" charset="0"/>
                <a:cs typeface="Tahoma" pitchFamily="34" charset="0"/>
              </a:rPr>
              <a:t>سلوك</a:t>
            </a:r>
            <a:r>
              <a:rPr lang="en-US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المشترى</a:t>
            </a:r>
            <a:r>
              <a:rPr lang="en-US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تجاه</a:t>
            </a:r>
            <a:r>
              <a:rPr lang="en-US" sz="2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400" b="1" dirty="0">
                <a:latin typeface="Tahoma" pitchFamily="34" charset="0"/>
                <a:cs typeface="Tahoma" pitchFamily="34" charset="0"/>
              </a:rPr>
              <a:t>السلعة</a:t>
            </a:r>
            <a:endParaRPr lang="en-US" sz="2400" dirty="0">
              <a:latin typeface="Tahoma" pitchFamily="34" charset="0"/>
              <a:cs typeface="Tahoma" pitchFamily="34" charset="0"/>
            </a:endParaRPr>
          </a:p>
          <a:p>
            <a:pPr marL="609600" indent="-609600" algn="r" rtl="1">
              <a:lnSpc>
                <a:spcPct val="90000"/>
              </a:lnSpc>
              <a:buFont typeface="Monotype Sorts" charset="2"/>
              <a:buBlip>
                <a:blip r:embed="rId2"/>
              </a:buBlip>
            </a:pPr>
            <a:r>
              <a:rPr lang="ar-SA" sz="2800" b="1" i="1" dirty="0">
                <a:latin typeface="Tahoma" pitchFamily="34" charset="0"/>
                <a:cs typeface="Tahoma" pitchFamily="34" charset="0"/>
              </a:rPr>
              <a:t> </a:t>
            </a:r>
            <a:r>
              <a:rPr lang="ar-SA" sz="2800" b="1" dirty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النطاق </a:t>
            </a:r>
            <a:r>
              <a:rPr lang="ar-SA" sz="28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الجغرافي </a:t>
            </a:r>
            <a:r>
              <a:rPr lang="ar-SA" sz="2800" b="1" dirty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لنشاط المنشأة</a:t>
            </a:r>
            <a:endParaRPr lang="en-US" sz="2800" b="1" dirty="0">
              <a:solidFill>
                <a:srgbClr val="0000CC"/>
              </a:solidFill>
              <a:latin typeface="Tahoma" pitchFamily="34" charset="0"/>
              <a:cs typeface="Tahoma" pitchFamily="34" charset="0"/>
            </a:endParaRPr>
          </a:p>
          <a:p>
            <a:pPr marL="609600" indent="-609600" algn="r" rtl="1">
              <a:lnSpc>
                <a:spcPct val="90000"/>
              </a:lnSpc>
              <a:buFont typeface="Monotype Sorts" charset="2"/>
              <a:buBlip>
                <a:blip r:embed="rId2"/>
              </a:buBlip>
            </a:pPr>
            <a:r>
              <a:rPr lang="ar-SA" sz="2800" b="1" dirty="0">
                <a:latin typeface="Tahoma" pitchFamily="34" charset="0"/>
                <a:cs typeface="Tahoma" pitchFamily="34" charset="0"/>
              </a:rPr>
              <a:t> نوعية </a:t>
            </a:r>
            <a:r>
              <a:rPr lang="ar-SA" sz="2800" b="1" dirty="0" err="1">
                <a:latin typeface="Tahoma" pitchFamily="34" charset="0"/>
                <a:cs typeface="Tahoma" pitchFamily="34" charset="0"/>
              </a:rPr>
              <a:t>و</a:t>
            </a:r>
            <a:r>
              <a:rPr lang="ar-SA" sz="2800" b="1" dirty="0">
                <a:latin typeface="Tahoma" pitchFamily="34" charset="0"/>
                <a:cs typeface="Tahoma" pitchFamily="34" charset="0"/>
              </a:rPr>
              <a:t> شدة المنافسة</a:t>
            </a:r>
            <a:endParaRPr lang="en-US" sz="28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9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9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9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9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9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9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9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9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79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79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9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9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9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9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9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9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792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792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792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92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923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14414" y="1600200"/>
            <a:ext cx="3814786" cy="4543444"/>
          </a:xfrm>
          <a:noFill/>
          <a:ln/>
        </p:spPr>
        <p:txBody>
          <a:bodyPr lIns="92075" tIns="46038" rIns="92075" bIns="46038"/>
          <a:lstStyle/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ar-SA" sz="2000" b="0" dirty="0">
                <a:latin typeface="Tahoma" pitchFamily="34" charset="0"/>
                <a:cs typeface="Tahoma" pitchFamily="34" charset="0"/>
              </a:rPr>
              <a:t>(</a:t>
            </a:r>
            <a:r>
              <a:rPr lang="en-US" sz="2000" b="0" dirty="0">
                <a:latin typeface="Tahoma" pitchFamily="34" charset="0"/>
                <a:cs typeface="Tahoma" pitchFamily="34" charset="0"/>
              </a:rPr>
              <a:t>Logo</a:t>
            </a:r>
            <a:r>
              <a:rPr lang="ar-SA" sz="2000" b="0" dirty="0">
                <a:latin typeface="Tahoma" pitchFamily="34" charset="0"/>
                <a:cs typeface="Tahoma" pitchFamily="34" charset="0"/>
              </a:rPr>
              <a:t>) الشركة</a:t>
            </a:r>
            <a:endParaRPr lang="en-US" sz="2000" b="0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ar-SA" sz="2000" b="0" dirty="0">
                <a:latin typeface="Tahoma" pitchFamily="34" charset="0"/>
                <a:cs typeface="Tahoma" pitchFamily="34" charset="0"/>
              </a:rPr>
              <a:t>اسم الشركة </a:t>
            </a:r>
            <a:r>
              <a:rPr lang="ar-SA" sz="2000" b="0" dirty="0" err="1">
                <a:latin typeface="Tahoma" pitchFamily="34" charset="0"/>
                <a:cs typeface="Tahoma" pitchFamily="34" charset="0"/>
              </a:rPr>
              <a:t>و</a:t>
            </a:r>
            <a:r>
              <a:rPr lang="ar-SA" sz="2000" b="0" dirty="0">
                <a:latin typeface="Tahoma" pitchFamily="34" charset="0"/>
                <a:cs typeface="Tahoma" pitchFamily="34" charset="0"/>
              </a:rPr>
              <a:t> علاماتها التجارية</a:t>
            </a:r>
            <a:endParaRPr lang="en-US" sz="2000" b="0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ar-SA" sz="2000" b="0" dirty="0">
                <a:latin typeface="Tahoma" pitchFamily="34" charset="0"/>
                <a:cs typeface="Tahoma" pitchFamily="34" charset="0"/>
              </a:rPr>
              <a:t>بطاقات </a:t>
            </a:r>
            <a:r>
              <a:rPr lang="ar-SA" sz="2000" b="0" dirty="0" smtClean="0">
                <a:latin typeface="Tahoma" pitchFamily="34" charset="0"/>
                <a:cs typeface="Tahoma" pitchFamily="34" charset="0"/>
              </a:rPr>
              <a:t>الأسماء</a:t>
            </a:r>
            <a:endParaRPr lang="en-US" sz="2000" b="0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ar-SA" sz="2000" b="0" dirty="0" err="1">
                <a:latin typeface="Tahoma" pitchFamily="34" charset="0"/>
                <a:cs typeface="Tahoma" pitchFamily="34" charset="0"/>
              </a:rPr>
              <a:t>ترويسة</a:t>
            </a:r>
            <a:r>
              <a:rPr lang="ar-SA" sz="2000" b="0" dirty="0">
                <a:latin typeface="Tahoma" pitchFamily="34" charset="0"/>
                <a:cs typeface="Tahoma" pitchFamily="34" charset="0"/>
              </a:rPr>
              <a:t> مطبوعاتها</a:t>
            </a:r>
            <a:endParaRPr lang="en-US" sz="2000" b="0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ar-SA" sz="2000" b="0" dirty="0" smtClean="0">
                <a:latin typeface="Tahoma" pitchFamily="34" charset="0"/>
                <a:cs typeface="Tahoma" pitchFamily="34" charset="0"/>
              </a:rPr>
              <a:t>الأكياس </a:t>
            </a:r>
            <a:r>
              <a:rPr lang="ar-SA" sz="2000" b="0" dirty="0">
                <a:latin typeface="Tahoma" pitchFamily="34" charset="0"/>
                <a:cs typeface="Tahoma" pitchFamily="34" charset="0"/>
              </a:rPr>
              <a:t>الورقية </a:t>
            </a:r>
            <a:r>
              <a:rPr lang="ar-SA" sz="2000" b="0" dirty="0" err="1">
                <a:latin typeface="Tahoma" pitchFamily="34" charset="0"/>
                <a:cs typeface="Tahoma" pitchFamily="34" charset="0"/>
              </a:rPr>
              <a:t>او</a:t>
            </a:r>
            <a:r>
              <a:rPr lang="ar-SA" sz="2000" b="0" dirty="0">
                <a:latin typeface="Tahoma" pitchFamily="34" charset="0"/>
                <a:cs typeface="Tahoma" pitchFamily="34" charset="0"/>
              </a:rPr>
              <a:t> البلاستيكية</a:t>
            </a:r>
            <a:endParaRPr lang="en-US" sz="2000" b="0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ar-SA" sz="2000" b="0" dirty="0">
                <a:latin typeface="Tahoma" pitchFamily="34" charset="0"/>
                <a:cs typeface="Tahoma" pitchFamily="34" charset="0"/>
              </a:rPr>
              <a:t>ورق تنظيف</a:t>
            </a:r>
            <a:endParaRPr lang="en-US" sz="2000" b="0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ar-SA" sz="2000" b="0" dirty="0">
                <a:latin typeface="Tahoma" pitchFamily="34" charset="0"/>
                <a:cs typeface="Tahoma" pitchFamily="34" charset="0"/>
              </a:rPr>
              <a:t>كوبونات</a:t>
            </a:r>
            <a:endParaRPr lang="en-US" sz="2000" b="0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ar-SA" sz="2000" b="0" dirty="0">
                <a:latin typeface="Tahoma" pitchFamily="34" charset="0"/>
                <a:cs typeface="Tahoma" pitchFamily="34" charset="0"/>
              </a:rPr>
              <a:t>هدايا ترويجية (اقلام, اكواب..)</a:t>
            </a:r>
            <a:endParaRPr lang="en-US" sz="2000" b="0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ar-SA" sz="2000" b="0" dirty="0">
                <a:latin typeface="Tahoma" pitchFamily="34" charset="0"/>
                <a:cs typeface="Tahoma" pitchFamily="34" charset="0"/>
              </a:rPr>
              <a:t>تصميم منصات عرض للمعارض</a:t>
            </a:r>
            <a:endParaRPr lang="en-US" sz="2000" b="0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ar-SA" sz="2000" b="0" dirty="0" smtClean="0">
                <a:latin typeface="Tahoma" pitchFamily="34" charset="0"/>
                <a:cs typeface="Tahoma" pitchFamily="34" charset="0"/>
              </a:rPr>
              <a:t>الإعلانات </a:t>
            </a:r>
            <a:r>
              <a:rPr lang="ar-SA" sz="2000" b="0" dirty="0">
                <a:latin typeface="Tahoma" pitchFamily="34" charset="0"/>
                <a:cs typeface="Tahoma" pitchFamily="34" charset="0"/>
              </a:rPr>
              <a:t>بمختلف طرقها</a:t>
            </a:r>
            <a:endParaRPr lang="en-US" sz="2000" b="0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ar-SA" sz="2000" b="0" dirty="0">
                <a:latin typeface="Tahoma" pitchFamily="34" charset="0"/>
                <a:cs typeface="Tahoma" pitchFamily="34" charset="0"/>
              </a:rPr>
              <a:t>الرقم المجاني 800</a:t>
            </a:r>
            <a:endParaRPr lang="en-US" sz="2000" b="0" dirty="0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ar-SA" sz="2000" b="0" dirty="0">
                <a:latin typeface="Tahoma" pitchFamily="34" charset="0"/>
                <a:cs typeface="Tahoma" pitchFamily="34" charset="0"/>
              </a:rPr>
              <a:t>معلومات الشركة (</a:t>
            </a:r>
            <a:r>
              <a:rPr lang="en-US" sz="2000" b="0" dirty="0">
                <a:latin typeface="Tahoma" pitchFamily="34" charset="0"/>
                <a:cs typeface="Tahoma" pitchFamily="34" charset="0"/>
              </a:rPr>
              <a:t>(Database</a:t>
            </a: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5076825" y="1600200"/>
            <a:ext cx="3781455" cy="4614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55000"/>
              <a:buFontTx/>
              <a:buChar char="•"/>
            </a:pPr>
            <a:r>
              <a:rPr lang="ar-SA" sz="1800" dirty="0" smtClean="0">
                <a:latin typeface="Tahoma" pitchFamily="34" charset="0"/>
                <a:cs typeface="Tahoma" pitchFamily="34" charset="0"/>
              </a:rPr>
              <a:t>إعلانات </a:t>
            </a:r>
            <a:r>
              <a:rPr lang="ar-SA" sz="1800" dirty="0">
                <a:latin typeface="Tahoma" pitchFamily="34" charset="0"/>
                <a:cs typeface="Tahoma" pitchFamily="34" charset="0"/>
              </a:rPr>
              <a:t>تعاونية مع جهات </a:t>
            </a:r>
            <a:r>
              <a:rPr lang="ar-SA" sz="1800" dirty="0" smtClean="0">
                <a:latin typeface="Tahoma" pitchFamily="34" charset="0"/>
                <a:cs typeface="Tahoma" pitchFamily="34" charset="0"/>
              </a:rPr>
              <a:t>أخرى</a:t>
            </a:r>
            <a:endParaRPr lang="en-US" sz="1800" dirty="0">
              <a:latin typeface="Tahoma" pitchFamily="34" charset="0"/>
              <a:cs typeface="Tahoma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55000"/>
              <a:buFontTx/>
              <a:buChar char="•"/>
            </a:pPr>
            <a:r>
              <a:rPr lang="ar-SA" sz="1800" dirty="0">
                <a:latin typeface="Tahoma" pitchFamily="34" charset="0"/>
                <a:cs typeface="Tahoma" pitchFamily="34" charset="0"/>
              </a:rPr>
              <a:t>البيع الشخصي</a:t>
            </a:r>
            <a:endParaRPr lang="en-US" sz="1800" dirty="0">
              <a:latin typeface="Tahoma" pitchFamily="34" charset="0"/>
              <a:cs typeface="Tahoma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55000"/>
              <a:buFontTx/>
              <a:buChar char="•"/>
            </a:pPr>
            <a:r>
              <a:rPr lang="ar-SA" sz="1800" dirty="0">
                <a:latin typeface="Tahoma" pitchFamily="34" charset="0"/>
                <a:cs typeface="Tahoma" pitchFamily="34" charset="0"/>
              </a:rPr>
              <a:t>مواصفات السوق المستهدف (العميل)</a:t>
            </a:r>
            <a:endParaRPr lang="en-US" sz="1800" dirty="0">
              <a:latin typeface="Tahoma" pitchFamily="34" charset="0"/>
              <a:cs typeface="Tahoma" pitchFamily="34" charset="0"/>
            </a:endParaRPr>
          </a:p>
          <a:p>
            <a:pPr marL="342900" indent="-342900">
              <a:buFontTx/>
              <a:buChar char="•"/>
            </a:pPr>
            <a:r>
              <a:rPr lang="ar-SA" sz="1800" dirty="0">
                <a:latin typeface="Tahoma" pitchFamily="34" charset="0"/>
                <a:cs typeface="Tahoma" pitchFamily="34" charset="0"/>
              </a:rPr>
              <a:t>مواصفات السوق المستهدف </a:t>
            </a:r>
            <a:r>
              <a:rPr lang="ar-SA" sz="1800" dirty="0" smtClean="0">
                <a:latin typeface="Tahoma" pitchFamily="34" charset="0"/>
                <a:cs typeface="Tahoma" pitchFamily="34" charset="0"/>
              </a:rPr>
              <a:t>)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Business</a:t>
            </a:r>
            <a:r>
              <a:rPr lang="ar-SA" sz="1800" dirty="0" smtClean="0">
                <a:latin typeface="Tahoma" pitchFamily="34" charset="0"/>
                <a:cs typeface="Tahoma" pitchFamily="34" charset="0"/>
              </a:rPr>
              <a:t>(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 </a:t>
            </a:r>
            <a:endParaRPr lang="en-US" sz="1800" dirty="0">
              <a:latin typeface="Tahoma" pitchFamily="34" charset="0"/>
              <a:cs typeface="Tahoma" pitchFamily="34" charset="0"/>
            </a:endParaRPr>
          </a:p>
          <a:p>
            <a:pPr marL="342900" indent="-342900">
              <a:buFontTx/>
              <a:buChar char="•"/>
            </a:pPr>
            <a:r>
              <a:rPr lang="ar-SA" sz="1800" dirty="0">
                <a:latin typeface="Tahoma" pitchFamily="34" charset="0"/>
                <a:cs typeface="Tahoma" pitchFamily="34" charset="0"/>
              </a:rPr>
              <a:t>حوافز القوة البيعية</a:t>
            </a:r>
            <a:endParaRPr lang="en-US" sz="1800" dirty="0">
              <a:latin typeface="Tahoma" pitchFamily="34" charset="0"/>
              <a:cs typeface="Tahoma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55000"/>
              <a:buFontTx/>
              <a:buChar char="•"/>
            </a:pPr>
            <a:r>
              <a:rPr lang="ar-SA" sz="1800" dirty="0">
                <a:latin typeface="Tahoma" pitchFamily="34" charset="0"/>
                <a:cs typeface="Tahoma" pitchFamily="34" charset="0"/>
              </a:rPr>
              <a:t>الرسائل الداخلية</a:t>
            </a:r>
            <a:endParaRPr lang="en-US" sz="1800" dirty="0">
              <a:latin typeface="Tahoma" pitchFamily="34" charset="0"/>
              <a:cs typeface="Tahoma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55000"/>
              <a:buFontTx/>
              <a:buChar char="•"/>
            </a:pPr>
            <a:r>
              <a:rPr lang="ar-SA" sz="1800" dirty="0">
                <a:latin typeface="Tahoma" pitchFamily="34" charset="0"/>
                <a:cs typeface="Tahoma" pitchFamily="34" charset="0"/>
              </a:rPr>
              <a:t>صحف </a:t>
            </a:r>
            <a:r>
              <a:rPr lang="ar-SA" sz="1800" dirty="0" err="1">
                <a:latin typeface="Tahoma" pitchFamily="34" charset="0"/>
                <a:cs typeface="Tahoma" pitchFamily="34" charset="0"/>
              </a:rPr>
              <a:t>او</a:t>
            </a:r>
            <a:r>
              <a:rPr lang="ar-SA" sz="1800" dirty="0">
                <a:latin typeface="Tahoma" pitchFamily="34" charset="0"/>
                <a:cs typeface="Tahoma" pitchFamily="34" charset="0"/>
              </a:rPr>
              <a:t> مجلات الشركة</a:t>
            </a:r>
            <a:endParaRPr lang="en-US" sz="1800" dirty="0">
              <a:latin typeface="Tahoma" pitchFamily="34" charset="0"/>
              <a:cs typeface="Tahoma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55000"/>
              <a:buFontTx/>
              <a:buChar char="•"/>
            </a:pPr>
            <a:r>
              <a:rPr lang="ar-SA" sz="1800" dirty="0">
                <a:latin typeface="Tahoma" pitchFamily="34" charset="0"/>
                <a:cs typeface="Tahoma" pitchFamily="34" charset="0"/>
              </a:rPr>
              <a:t>التقارير السنوية</a:t>
            </a:r>
            <a:endParaRPr lang="en-US" sz="1800" dirty="0">
              <a:latin typeface="Tahoma" pitchFamily="34" charset="0"/>
              <a:cs typeface="Tahoma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55000"/>
              <a:buFontTx/>
              <a:buChar char="•"/>
            </a:pPr>
            <a:r>
              <a:rPr lang="ar-SA" sz="1800" dirty="0">
                <a:latin typeface="Tahoma" pitchFamily="34" charset="0"/>
                <a:cs typeface="Tahoma" pitchFamily="34" charset="0"/>
              </a:rPr>
              <a:t>كلمات المسئولين في الشركة</a:t>
            </a:r>
            <a:endParaRPr lang="en-US" sz="1800" dirty="0">
              <a:latin typeface="Tahoma" pitchFamily="34" charset="0"/>
              <a:cs typeface="Tahoma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55000"/>
              <a:buFontTx/>
              <a:buChar char="•"/>
            </a:pPr>
            <a:r>
              <a:rPr lang="ar-SA" sz="1800" dirty="0">
                <a:latin typeface="Tahoma" pitchFamily="34" charset="0"/>
                <a:cs typeface="Tahoma" pitchFamily="34" charset="0"/>
              </a:rPr>
              <a:t>التقارير الصحفية</a:t>
            </a:r>
            <a:endParaRPr lang="en-US" sz="1800" dirty="0">
              <a:latin typeface="Tahoma" pitchFamily="34" charset="0"/>
              <a:cs typeface="Tahoma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55000"/>
              <a:buFontTx/>
              <a:buChar char="•"/>
            </a:pPr>
            <a:r>
              <a:rPr lang="ar-SA" sz="1800" dirty="0">
                <a:latin typeface="Tahoma" pitchFamily="34" charset="0"/>
                <a:cs typeface="Tahoma" pitchFamily="34" charset="0"/>
              </a:rPr>
              <a:t>برامج الرعاية</a:t>
            </a:r>
            <a:endParaRPr lang="en-US" sz="1800" dirty="0">
              <a:latin typeface="Tahoma" pitchFamily="34" charset="0"/>
              <a:cs typeface="Tahoma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55000"/>
              <a:buFontTx/>
              <a:buChar char="•"/>
            </a:pPr>
            <a:r>
              <a:rPr lang="ar-SA" sz="1800" dirty="0">
                <a:latin typeface="Tahoma" pitchFamily="34" charset="0"/>
                <a:cs typeface="Tahoma" pitchFamily="34" charset="0"/>
              </a:rPr>
              <a:t>موقع الانترنت</a:t>
            </a:r>
            <a:endParaRPr lang="en-US" sz="18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0" y="0"/>
            <a:ext cx="838200" cy="3048000"/>
          </a:xfrm>
          <a:prstGeom prst="rect">
            <a:avLst/>
          </a:prstGeom>
          <a:solidFill>
            <a:srgbClr val="FF9900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5238" name="Rectangle 6"/>
          <p:cNvSpPr>
            <a:spLocks noChangeArrowheads="1"/>
          </p:cNvSpPr>
          <p:nvPr/>
        </p:nvSpPr>
        <p:spPr bwMode="auto">
          <a:xfrm>
            <a:off x="0" y="3048000"/>
            <a:ext cx="838200" cy="3810000"/>
          </a:xfrm>
          <a:prstGeom prst="rect">
            <a:avLst/>
          </a:prstGeom>
          <a:solidFill>
            <a:srgbClr val="E5FFCD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5242" name="Rectangle 10"/>
          <p:cNvSpPr>
            <a:spLocks noGrp="1" noChangeArrowheads="1"/>
          </p:cNvSpPr>
          <p:nvPr>
            <p:ph type="title"/>
          </p:nvPr>
        </p:nvSpPr>
        <p:spPr>
          <a:xfrm>
            <a:off x="1692275" y="333375"/>
            <a:ext cx="6303963" cy="457200"/>
          </a:xfrm>
          <a:noFill/>
          <a:ln/>
        </p:spPr>
        <p:txBody>
          <a:bodyPr lIns="92075" tIns="46038" rIns="92075" bIns="46038">
            <a:normAutofit fontScale="90000"/>
          </a:bodyPr>
          <a:lstStyle/>
          <a:p>
            <a:pPr algn="ctr"/>
            <a:r>
              <a:rPr lang="ar-SA" b="1">
                <a:solidFill>
                  <a:srgbClr val="CCFF33"/>
                </a:solidFill>
                <a:latin typeface="Tahoma" pitchFamily="34" charset="0"/>
                <a:cs typeface="Tahoma" pitchFamily="34" charset="0"/>
              </a:rPr>
              <a:t>اهم محتويات برنامج </a:t>
            </a:r>
            <a:r>
              <a:rPr lang="en-US" b="1">
                <a:solidFill>
                  <a:srgbClr val="CCFF33"/>
                </a:solidFill>
                <a:latin typeface="Tahoma" pitchFamily="34" charset="0"/>
                <a:cs typeface="Tahoma" pitchFamily="34" charset="0"/>
              </a:rPr>
              <a:t>IMC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52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5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5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5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5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5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952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95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952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952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952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9523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9523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95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4" grpId="0" build="p" animBg="1"/>
      <p:bldP spid="95235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ar-SA" sz="4000" b="1">
                <a:effectLst/>
                <a:latin typeface="Tahoma" pitchFamily="34" charset="0"/>
                <a:cs typeface="Tahoma" pitchFamily="34" charset="0"/>
              </a:rPr>
              <a:t>تصنيف مقاييس فاعلية الإعلان</a:t>
            </a:r>
            <a:endParaRPr lang="en-US" sz="4000" b="1">
              <a:effectLst/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512027" name="Group 27"/>
          <p:cNvGraphicFramePr>
            <a:graphicFrameLocks noGrp="1"/>
          </p:cNvGraphicFramePr>
          <p:nvPr/>
        </p:nvGraphicFramePr>
        <p:xfrm>
          <a:off x="457200" y="1484313"/>
          <a:ext cx="8229600" cy="4629976"/>
        </p:xfrm>
        <a:graphic>
          <a:graphicData uri="http://schemas.openxmlformats.org/drawingml/2006/table">
            <a:tbl>
              <a:tblPr rtl="1"/>
              <a:tblGrid>
                <a:gridCol w="1666875"/>
                <a:gridCol w="3362325"/>
                <a:gridCol w="3200400"/>
              </a:tblGrid>
              <a:tr h="4968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الأثر الاتصالي</a:t>
                      </a:r>
                      <a:endParaRPr kumimoji="1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الأثر البيعي</a:t>
                      </a:r>
                      <a:endParaRPr kumimoji="1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1355725">
                <a:tc>
                  <a:txBody>
                    <a:bodyPr/>
                    <a:lstStyle/>
                    <a:p>
                      <a:pPr marL="0" marR="0" lvl="0" indent="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D4A37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قبل النشر</a:t>
                      </a:r>
                      <a:endParaRPr kumimoji="1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D4A37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5275" marR="0" lvl="0" indent="-2047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Tx/>
                        <a:buChar char="•"/>
                        <a:tabLst/>
                      </a:pPr>
                      <a:r>
                        <a:rPr kumimoji="1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اختبارات الآراء والاتجاهات.</a:t>
                      </a:r>
                    </a:p>
                    <a:p>
                      <a:pPr marL="295275" marR="0" lvl="0" indent="-2047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Tx/>
                        <a:buChar char="•"/>
                        <a:tabLst/>
                      </a:pPr>
                      <a:r>
                        <a:rPr kumimoji="1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الطرق المعملية الميكانيكية.</a:t>
                      </a:r>
                    </a:p>
                    <a:p>
                      <a:pPr marL="295275" marR="0" lvl="0" indent="-2047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Tx/>
                        <a:buChar char="•"/>
                        <a:tabLst/>
                      </a:pPr>
                      <a:r>
                        <a:rPr kumimoji="1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الأساليب الاسقاطية.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5275" marR="0" lvl="0" indent="-295275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Tx/>
                        <a:buChar char="•"/>
                        <a:tabLst/>
                      </a:pPr>
                      <a:r>
                        <a:rPr kumimoji="1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اختبارات الاستفسارات.</a:t>
                      </a:r>
                    </a:p>
                    <a:p>
                      <a:pPr marL="295275" marR="0" lvl="0" indent="-295275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Tx/>
                        <a:buChar char="•"/>
                        <a:tabLst/>
                      </a:pPr>
                      <a:r>
                        <a:rPr kumimoji="1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المبيعات التجريبية واختبار السوق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4138">
                <a:tc>
                  <a:txBody>
                    <a:bodyPr/>
                    <a:lstStyle/>
                    <a:p>
                      <a:pPr marL="0" marR="0" lvl="0" indent="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ar-S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بعد النشر</a:t>
                      </a:r>
                      <a:endParaRPr kumimoji="1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5275" marR="0" lvl="0" indent="-295275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Tx/>
                        <a:buChar char="•"/>
                        <a:tabLst/>
                      </a:pPr>
                      <a:r>
                        <a:rPr kumimoji="1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اختبارات التعرف.</a:t>
                      </a:r>
                    </a:p>
                    <a:p>
                      <a:pPr marL="295275" marR="0" lvl="0" indent="-295275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Tx/>
                        <a:buChar char="•"/>
                        <a:tabLst/>
                      </a:pPr>
                      <a:r>
                        <a:rPr kumimoji="1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اختبارات التذكر.</a:t>
                      </a:r>
                    </a:p>
                    <a:p>
                      <a:pPr marL="295275" marR="0" lvl="0" indent="-295275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Tx/>
                        <a:buChar char="•"/>
                        <a:tabLst/>
                      </a:pPr>
                      <a:r>
                        <a:rPr kumimoji="1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مقاييس تغيير الاتجاهات.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5275" marR="0" lvl="0" indent="-2047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Tx/>
                        <a:buChar char="•"/>
                        <a:tabLst/>
                      </a:pPr>
                      <a:r>
                        <a:rPr kumimoji="1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مقاييس المبيعات السابقة.</a:t>
                      </a:r>
                    </a:p>
                    <a:p>
                      <a:pPr marL="295275" marR="0" lvl="0" indent="-2047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Tx/>
                        <a:buChar char="•"/>
                        <a:tabLst/>
                      </a:pPr>
                      <a:r>
                        <a:rPr kumimoji="1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التصميمات التجريبية.</a:t>
                      </a:r>
                    </a:p>
                    <a:p>
                      <a:pPr marL="295275" marR="0" lvl="0" indent="-204788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Tx/>
                        <a:buChar char="•"/>
                        <a:tabLst/>
                      </a:pPr>
                      <a:r>
                        <a:rPr kumimoji="1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مقاييس تغير الاتجاهات.</a:t>
                      </a:r>
                      <a:endParaRPr kumimoji="1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AutoShape 2"/>
          <p:cNvSpPr>
            <a:spLocks noChangeArrowheads="1"/>
          </p:cNvSpPr>
          <p:nvPr/>
        </p:nvSpPr>
        <p:spPr bwMode="auto">
          <a:xfrm rot="5400000">
            <a:off x="1826418" y="3148807"/>
            <a:ext cx="1681163" cy="3810000"/>
          </a:xfrm>
          <a:prstGeom prst="cube">
            <a:avLst>
              <a:gd name="adj" fmla="val 11648"/>
            </a:avLst>
          </a:prstGeom>
          <a:gradFill rotWithShape="0">
            <a:gsLst>
              <a:gs pos="0">
                <a:srgbClr val="618FFD">
                  <a:gamma/>
                  <a:tint val="0"/>
                  <a:invGamma/>
                </a:srgbClr>
              </a:gs>
              <a:gs pos="100000">
                <a:srgbClr val="618FFD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89803" dir="2700000" algn="ctr" rotWithShape="0">
              <a:schemeClr val="bg2"/>
            </a:outerShdw>
          </a:effectLst>
        </p:spPr>
        <p:txBody>
          <a:bodyPr rot="10800000" vert="eaVert" wrap="none" lIns="84053" tIns="41315" rIns="84053" bIns="41315" anchor="ctr"/>
          <a:lstStyle/>
          <a:p>
            <a:pPr algn="ctr" defTabSz="831850" eaLnBrk="0" hangingPunct="0">
              <a:lnSpc>
                <a:spcPct val="90000"/>
              </a:lnSpc>
            </a:pPr>
            <a:r>
              <a:rPr lang="en-US" sz="2200" dirty="0">
                <a:solidFill>
                  <a:srgbClr val="000000"/>
                </a:solidFill>
                <a:latin typeface="Tahoma" pitchFamily="34" charset="0"/>
              </a:rPr>
              <a:t> </a:t>
            </a:r>
          </a:p>
          <a:p>
            <a:pPr algn="ctr" defTabSz="831850" eaLnBrk="0" hangingPunct="0">
              <a:lnSpc>
                <a:spcPct val="90000"/>
              </a:lnSpc>
            </a:pPr>
            <a:endParaRPr lang="en-US" dirty="0">
              <a:solidFill>
                <a:srgbClr val="000000"/>
              </a:solidFill>
              <a:latin typeface="Tahoma" pitchFamily="34" charset="0"/>
            </a:endParaRPr>
          </a:p>
          <a:p>
            <a:pPr algn="ctr" defTabSz="831850" eaLnBrk="0" hangingPunct="0">
              <a:lnSpc>
                <a:spcPct val="90000"/>
              </a:lnSpc>
            </a:pPr>
            <a:r>
              <a:rPr lang="ar-SA" b="1" dirty="0">
                <a:solidFill>
                  <a:srgbClr val="CC0000"/>
                </a:solidFill>
                <a:latin typeface="Tahoma" pitchFamily="34" charset="0"/>
                <a:cs typeface="Tahoma" pitchFamily="34" charset="0"/>
              </a:rPr>
              <a:t>تأثير الاتصالات</a:t>
            </a:r>
          </a:p>
          <a:p>
            <a:pPr algn="ctr" defTabSz="831850" eaLnBrk="0" hangingPunct="0">
              <a:lnSpc>
                <a:spcPct val="90000"/>
              </a:lnSpc>
            </a:pPr>
            <a:r>
              <a:rPr lang="ar-SA" sz="20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هل </a:t>
            </a:r>
            <a:r>
              <a:rPr lang="ar-SA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وصل </a:t>
            </a:r>
            <a:r>
              <a:rPr lang="ar-SA" sz="20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الإعلان </a:t>
            </a:r>
            <a:r>
              <a:rPr lang="ar-SA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بشكل جيد؟</a:t>
            </a:r>
            <a:endParaRPr lang="en-US" sz="2000" dirty="0">
              <a:solidFill>
                <a:srgbClr val="000000"/>
              </a:solidFill>
              <a:latin typeface="Tahoma" pitchFamily="34" charset="0"/>
            </a:endParaRPr>
          </a:p>
          <a:p>
            <a:pPr algn="ctr" defTabSz="831850" eaLnBrk="0" hangingPunct="0">
              <a:lnSpc>
                <a:spcPct val="90000"/>
              </a:lnSpc>
            </a:pPr>
            <a:endParaRPr lang="en-US" sz="2000" dirty="0">
              <a:solidFill>
                <a:srgbClr val="000000"/>
              </a:solidFill>
              <a:latin typeface="Tahoma" pitchFamily="34" charset="0"/>
            </a:endParaRPr>
          </a:p>
          <a:p>
            <a:pPr algn="ctr" defTabSz="831850" eaLnBrk="0" hangingPunct="0">
              <a:lnSpc>
                <a:spcPct val="90000"/>
              </a:lnSpc>
            </a:pPr>
            <a:endParaRPr lang="en-US" sz="2000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472067" name="Rectangle 3"/>
          <p:cNvSpPr>
            <a:spLocks noChangeArrowheads="1"/>
          </p:cNvSpPr>
          <p:nvPr/>
        </p:nvSpPr>
        <p:spPr bwMode="auto">
          <a:xfrm rot="5400000">
            <a:off x="4094956" y="-721518"/>
            <a:ext cx="936625" cy="6345238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89804"/>
                  <a:invGamma/>
                </a:schemeClr>
              </a:gs>
              <a:gs pos="100000">
                <a:schemeClr val="bg1"/>
              </a:gs>
            </a:gsLst>
            <a:lin ang="5400000" scaled="1"/>
          </a:gradFill>
          <a:ln w="12700">
            <a:miter lim="800000"/>
            <a:headEnd/>
            <a:tailEnd/>
          </a:ln>
          <a:effectLst/>
          <a:scene3d>
            <a:camera prst="legacyPerspectiveBottomLeft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rot="10800000" vert="eaVert" wrap="none" lIns="84053" tIns="41315" rIns="84053" bIns="41315" anchor="ctr">
            <a:flatTx/>
          </a:bodyPr>
          <a:lstStyle/>
          <a:p>
            <a:pPr algn="ctr" defTabSz="831850" eaLnBrk="0" hangingPunct="0">
              <a:lnSpc>
                <a:spcPct val="90000"/>
              </a:lnSpc>
            </a:pPr>
            <a:r>
              <a:rPr lang="ar-SA" sz="2800" b="1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تقييم برنامج الاعلان</a:t>
            </a:r>
            <a:endParaRPr lang="en-US" sz="2800" b="1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72068" name="AutoShape 4"/>
          <p:cNvSpPr>
            <a:spLocks noChangeArrowheads="1"/>
          </p:cNvSpPr>
          <p:nvPr/>
        </p:nvSpPr>
        <p:spPr bwMode="auto">
          <a:xfrm rot="5400000">
            <a:off x="5941219" y="3182144"/>
            <a:ext cx="1681162" cy="3810000"/>
          </a:xfrm>
          <a:prstGeom prst="cube">
            <a:avLst>
              <a:gd name="adj" fmla="val 11648"/>
            </a:avLst>
          </a:prstGeom>
          <a:gradFill rotWithShape="0">
            <a:gsLst>
              <a:gs pos="0">
                <a:srgbClr val="618FFD">
                  <a:gamma/>
                  <a:tint val="0"/>
                  <a:invGamma/>
                </a:srgbClr>
              </a:gs>
              <a:gs pos="100000">
                <a:srgbClr val="618FFD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89803" dir="2700000" algn="ctr" rotWithShape="0">
              <a:schemeClr val="bg2"/>
            </a:outerShdw>
          </a:effectLst>
        </p:spPr>
        <p:txBody>
          <a:bodyPr rot="10800000" vert="eaVert" wrap="none" lIns="84053" tIns="41315" rIns="84053" bIns="41315" anchor="ctr"/>
          <a:lstStyle/>
          <a:p>
            <a:pPr algn="ctr" defTabSz="831850" eaLnBrk="0" hangingPunct="0">
              <a:lnSpc>
                <a:spcPct val="90000"/>
              </a:lnSpc>
            </a:pPr>
            <a:endParaRPr lang="en-US" sz="2200" dirty="0">
              <a:solidFill>
                <a:srgbClr val="000000"/>
              </a:solidFill>
              <a:latin typeface="Tahoma" pitchFamily="34" charset="0"/>
            </a:endParaRPr>
          </a:p>
          <a:p>
            <a:pPr algn="ctr" defTabSz="831850" eaLnBrk="0" hangingPunct="0">
              <a:lnSpc>
                <a:spcPct val="90000"/>
              </a:lnSpc>
            </a:pPr>
            <a:r>
              <a:rPr lang="ar-SA" b="1" dirty="0">
                <a:solidFill>
                  <a:srgbClr val="CC0000"/>
                </a:solidFill>
                <a:latin typeface="Tahoma" pitchFamily="34" charset="0"/>
                <a:cs typeface="Tahoma" pitchFamily="34" charset="0"/>
              </a:rPr>
              <a:t>تأثير البيع</a:t>
            </a:r>
            <a:endParaRPr lang="en-US" b="1" dirty="0">
              <a:solidFill>
                <a:srgbClr val="CC0000"/>
              </a:solidFill>
              <a:latin typeface="Tahoma" pitchFamily="34" charset="0"/>
              <a:cs typeface="Tahoma" pitchFamily="34" charset="0"/>
            </a:endParaRPr>
          </a:p>
          <a:p>
            <a:pPr algn="ctr" defTabSz="831850" eaLnBrk="0" hangingPunct="0">
              <a:lnSpc>
                <a:spcPct val="90000"/>
              </a:lnSpc>
            </a:pPr>
            <a:r>
              <a:rPr lang="ar-SA" sz="20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هل </a:t>
            </a:r>
            <a:r>
              <a:rPr lang="ar-SA" sz="200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زادت المبيعات بعد </a:t>
            </a:r>
            <a:r>
              <a:rPr lang="ar-SA" sz="20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الإعلان؟</a:t>
            </a:r>
            <a:endParaRPr lang="en-US" sz="2000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600200" y="3124200"/>
            <a:ext cx="2736850" cy="963613"/>
            <a:chOff x="1259" y="2169"/>
            <a:chExt cx="1897" cy="688"/>
          </a:xfrm>
        </p:grpSpPr>
        <p:sp>
          <p:nvSpPr>
            <p:cNvPr id="472070" name="Freeform 6"/>
            <p:cNvSpPr>
              <a:spLocks/>
            </p:cNvSpPr>
            <p:nvPr/>
          </p:nvSpPr>
          <p:spPr bwMode="auto">
            <a:xfrm>
              <a:off x="2059" y="2169"/>
              <a:ext cx="1095" cy="459"/>
            </a:xfrm>
            <a:custGeom>
              <a:avLst/>
              <a:gdLst/>
              <a:ahLst/>
              <a:cxnLst>
                <a:cxn ang="0">
                  <a:pos x="1094" y="0"/>
                </a:cxn>
                <a:cxn ang="0">
                  <a:pos x="1094" y="34"/>
                </a:cxn>
                <a:cxn ang="0">
                  <a:pos x="1015" y="43"/>
                </a:cxn>
                <a:cxn ang="0">
                  <a:pos x="943" y="54"/>
                </a:cxn>
                <a:cxn ang="0">
                  <a:pos x="878" y="67"/>
                </a:cxn>
                <a:cxn ang="0">
                  <a:pos x="809" y="81"/>
                </a:cxn>
                <a:cxn ang="0">
                  <a:pos x="751" y="94"/>
                </a:cxn>
                <a:cxn ang="0">
                  <a:pos x="703" y="108"/>
                </a:cxn>
                <a:cxn ang="0">
                  <a:pos x="658" y="121"/>
                </a:cxn>
                <a:cxn ang="0">
                  <a:pos x="607" y="137"/>
                </a:cxn>
                <a:cxn ang="0">
                  <a:pos x="562" y="155"/>
                </a:cxn>
                <a:cxn ang="0">
                  <a:pos x="510" y="178"/>
                </a:cxn>
                <a:cxn ang="0">
                  <a:pos x="469" y="198"/>
                </a:cxn>
                <a:cxn ang="0">
                  <a:pos x="428" y="218"/>
                </a:cxn>
                <a:cxn ang="0">
                  <a:pos x="390" y="241"/>
                </a:cxn>
                <a:cxn ang="0">
                  <a:pos x="342" y="268"/>
                </a:cxn>
                <a:cxn ang="0">
                  <a:pos x="291" y="299"/>
                </a:cxn>
                <a:cxn ang="0">
                  <a:pos x="260" y="322"/>
                </a:cxn>
                <a:cxn ang="0">
                  <a:pos x="229" y="346"/>
                </a:cxn>
                <a:cxn ang="0">
                  <a:pos x="198" y="370"/>
                </a:cxn>
                <a:cxn ang="0">
                  <a:pos x="171" y="393"/>
                </a:cxn>
                <a:cxn ang="0">
                  <a:pos x="136" y="429"/>
                </a:cxn>
                <a:cxn ang="0">
                  <a:pos x="116" y="458"/>
                </a:cxn>
                <a:cxn ang="0">
                  <a:pos x="0" y="449"/>
                </a:cxn>
                <a:cxn ang="0">
                  <a:pos x="38" y="400"/>
                </a:cxn>
                <a:cxn ang="0">
                  <a:pos x="95" y="346"/>
                </a:cxn>
                <a:cxn ang="0">
                  <a:pos x="153" y="301"/>
                </a:cxn>
                <a:cxn ang="0">
                  <a:pos x="229" y="254"/>
                </a:cxn>
                <a:cxn ang="0">
                  <a:pos x="332" y="187"/>
                </a:cxn>
                <a:cxn ang="0">
                  <a:pos x="445" y="130"/>
                </a:cxn>
                <a:cxn ang="0">
                  <a:pos x="565" y="81"/>
                </a:cxn>
                <a:cxn ang="0">
                  <a:pos x="672" y="52"/>
                </a:cxn>
                <a:cxn ang="0">
                  <a:pos x="806" y="22"/>
                </a:cxn>
                <a:cxn ang="0">
                  <a:pos x="915" y="11"/>
                </a:cxn>
                <a:cxn ang="0">
                  <a:pos x="1094" y="0"/>
                </a:cxn>
              </a:cxnLst>
              <a:rect l="0" t="0" r="r" b="b"/>
              <a:pathLst>
                <a:path w="1095" h="459">
                  <a:moveTo>
                    <a:pt x="1094" y="0"/>
                  </a:moveTo>
                  <a:lnTo>
                    <a:pt x="1094" y="34"/>
                  </a:lnTo>
                  <a:lnTo>
                    <a:pt x="1015" y="43"/>
                  </a:lnTo>
                  <a:lnTo>
                    <a:pt x="943" y="54"/>
                  </a:lnTo>
                  <a:lnTo>
                    <a:pt x="878" y="67"/>
                  </a:lnTo>
                  <a:lnTo>
                    <a:pt x="809" y="81"/>
                  </a:lnTo>
                  <a:lnTo>
                    <a:pt x="751" y="94"/>
                  </a:lnTo>
                  <a:lnTo>
                    <a:pt x="703" y="108"/>
                  </a:lnTo>
                  <a:lnTo>
                    <a:pt x="658" y="121"/>
                  </a:lnTo>
                  <a:lnTo>
                    <a:pt x="607" y="137"/>
                  </a:lnTo>
                  <a:lnTo>
                    <a:pt x="562" y="155"/>
                  </a:lnTo>
                  <a:lnTo>
                    <a:pt x="510" y="178"/>
                  </a:lnTo>
                  <a:lnTo>
                    <a:pt x="469" y="198"/>
                  </a:lnTo>
                  <a:lnTo>
                    <a:pt x="428" y="218"/>
                  </a:lnTo>
                  <a:lnTo>
                    <a:pt x="390" y="241"/>
                  </a:lnTo>
                  <a:lnTo>
                    <a:pt x="342" y="268"/>
                  </a:lnTo>
                  <a:lnTo>
                    <a:pt x="291" y="299"/>
                  </a:lnTo>
                  <a:lnTo>
                    <a:pt x="260" y="322"/>
                  </a:lnTo>
                  <a:lnTo>
                    <a:pt x="229" y="346"/>
                  </a:lnTo>
                  <a:lnTo>
                    <a:pt x="198" y="370"/>
                  </a:lnTo>
                  <a:lnTo>
                    <a:pt x="171" y="393"/>
                  </a:lnTo>
                  <a:lnTo>
                    <a:pt x="136" y="429"/>
                  </a:lnTo>
                  <a:lnTo>
                    <a:pt x="116" y="458"/>
                  </a:lnTo>
                  <a:lnTo>
                    <a:pt x="0" y="449"/>
                  </a:lnTo>
                  <a:lnTo>
                    <a:pt x="38" y="400"/>
                  </a:lnTo>
                  <a:lnTo>
                    <a:pt x="95" y="346"/>
                  </a:lnTo>
                  <a:lnTo>
                    <a:pt x="153" y="301"/>
                  </a:lnTo>
                  <a:lnTo>
                    <a:pt x="229" y="254"/>
                  </a:lnTo>
                  <a:lnTo>
                    <a:pt x="332" y="187"/>
                  </a:lnTo>
                  <a:lnTo>
                    <a:pt x="445" y="130"/>
                  </a:lnTo>
                  <a:lnTo>
                    <a:pt x="565" y="81"/>
                  </a:lnTo>
                  <a:lnTo>
                    <a:pt x="672" y="52"/>
                  </a:lnTo>
                  <a:lnTo>
                    <a:pt x="806" y="22"/>
                  </a:lnTo>
                  <a:lnTo>
                    <a:pt x="915" y="11"/>
                  </a:lnTo>
                  <a:lnTo>
                    <a:pt x="1094" y="0"/>
                  </a:lnTo>
                </a:path>
              </a:pathLst>
            </a:custGeom>
            <a:gradFill rotWithShape="0">
              <a:gsLst>
                <a:gs pos="0">
                  <a:srgbClr val="063DE8">
                    <a:gamma/>
                    <a:shade val="49804"/>
                    <a:invGamma/>
                  </a:srgbClr>
                </a:gs>
                <a:gs pos="100000">
                  <a:srgbClr val="063DE8"/>
                </a:gs>
              </a:gsLst>
              <a:path path="rect">
                <a:fillToRect l="50000" t="50000" r="50000" b="50000"/>
              </a:path>
            </a:gra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472071" name="Freeform 7"/>
            <p:cNvSpPr>
              <a:spLocks/>
            </p:cNvSpPr>
            <p:nvPr/>
          </p:nvSpPr>
          <p:spPr bwMode="auto">
            <a:xfrm>
              <a:off x="1259" y="2532"/>
              <a:ext cx="564" cy="325"/>
            </a:xfrm>
            <a:custGeom>
              <a:avLst/>
              <a:gdLst/>
              <a:ahLst/>
              <a:cxnLst>
                <a:cxn ang="0">
                  <a:pos x="563" y="251"/>
                </a:cxn>
                <a:cxn ang="0">
                  <a:pos x="563" y="324"/>
                </a:cxn>
                <a:cxn ang="0">
                  <a:pos x="540" y="305"/>
                </a:cxn>
                <a:cxn ang="0">
                  <a:pos x="515" y="286"/>
                </a:cxn>
                <a:cxn ang="0">
                  <a:pos x="482" y="266"/>
                </a:cxn>
                <a:cxn ang="0">
                  <a:pos x="442" y="242"/>
                </a:cxn>
                <a:cxn ang="0">
                  <a:pos x="401" y="216"/>
                </a:cxn>
                <a:cxn ang="0">
                  <a:pos x="360" y="193"/>
                </a:cxn>
                <a:cxn ang="0">
                  <a:pos x="322" y="173"/>
                </a:cxn>
                <a:cxn ang="0">
                  <a:pos x="288" y="155"/>
                </a:cxn>
                <a:cxn ang="0">
                  <a:pos x="251" y="139"/>
                </a:cxn>
                <a:cxn ang="0">
                  <a:pos x="212" y="122"/>
                </a:cxn>
                <a:cxn ang="0">
                  <a:pos x="166" y="105"/>
                </a:cxn>
                <a:cxn ang="0">
                  <a:pos x="123" y="92"/>
                </a:cxn>
                <a:cxn ang="0">
                  <a:pos x="79" y="79"/>
                </a:cxn>
                <a:cxn ang="0">
                  <a:pos x="34" y="67"/>
                </a:cxn>
                <a:cxn ang="0">
                  <a:pos x="0" y="56"/>
                </a:cxn>
                <a:cxn ang="0">
                  <a:pos x="0" y="0"/>
                </a:cxn>
                <a:cxn ang="0">
                  <a:pos x="61" y="11"/>
                </a:cxn>
                <a:cxn ang="0">
                  <a:pos x="152" y="36"/>
                </a:cxn>
                <a:cxn ang="0">
                  <a:pos x="268" y="68"/>
                </a:cxn>
                <a:cxn ang="0">
                  <a:pos x="352" y="103"/>
                </a:cxn>
                <a:cxn ang="0">
                  <a:pos x="430" y="152"/>
                </a:cxn>
                <a:cxn ang="0">
                  <a:pos x="506" y="193"/>
                </a:cxn>
                <a:cxn ang="0">
                  <a:pos x="563" y="232"/>
                </a:cxn>
                <a:cxn ang="0">
                  <a:pos x="563" y="323"/>
                </a:cxn>
                <a:cxn ang="0">
                  <a:pos x="563" y="322"/>
                </a:cxn>
                <a:cxn ang="0">
                  <a:pos x="563" y="251"/>
                </a:cxn>
              </a:cxnLst>
              <a:rect l="0" t="0" r="r" b="b"/>
              <a:pathLst>
                <a:path w="564" h="325">
                  <a:moveTo>
                    <a:pt x="563" y="251"/>
                  </a:moveTo>
                  <a:lnTo>
                    <a:pt x="563" y="324"/>
                  </a:lnTo>
                  <a:lnTo>
                    <a:pt x="540" y="305"/>
                  </a:lnTo>
                  <a:lnTo>
                    <a:pt x="515" y="286"/>
                  </a:lnTo>
                  <a:lnTo>
                    <a:pt x="482" y="266"/>
                  </a:lnTo>
                  <a:lnTo>
                    <a:pt x="442" y="242"/>
                  </a:lnTo>
                  <a:lnTo>
                    <a:pt x="401" y="216"/>
                  </a:lnTo>
                  <a:lnTo>
                    <a:pt x="360" y="193"/>
                  </a:lnTo>
                  <a:lnTo>
                    <a:pt x="322" y="173"/>
                  </a:lnTo>
                  <a:lnTo>
                    <a:pt x="288" y="155"/>
                  </a:lnTo>
                  <a:lnTo>
                    <a:pt x="251" y="139"/>
                  </a:lnTo>
                  <a:lnTo>
                    <a:pt x="212" y="122"/>
                  </a:lnTo>
                  <a:lnTo>
                    <a:pt x="166" y="105"/>
                  </a:lnTo>
                  <a:lnTo>
                    <a:pt x="123" y="92"/>
                  </a:lnTo>
                  <a:lnTo>
                    <a:pt x="79" y="79"/>
                  </a:lnTo>
                  <a:lnTo>
                    <a:pt x="34" y="67"/>
                  </a:lnTo>
                  <a:lnTo>
                    <a:pt x="0" y="56"/>
                  </a:lnTo>
                  <a:lnTo>
                    <a:pt x="0" y="0"/>
                  </a:lnTo>
                  <a:lnTo>
                    <a:pt x="61" y="11"/>
                  </a:lnTo>
                  <a:lnTo>
                    <a:pt x="152" y="36"/>
                  </a:lnTo>
                  <a:lnTo>
                    <a:pt x="268" y="68"/>
                  </a:lnTo>
                  <a:lnTo>
                    <a:pt x="352" y="103"/>
                  </a:lnTo>
                  <a:lnTo>
                    <a:pt x="430" y="152"/>
                  </a:lnTo>
                  <a:lnTo>
                    <a:pt x="506" y="193"/>
                  </a:lnTo>
                  <a:lnTo>
                    <a:pt x="563" y="232"/>
                  </a:lnTo>
                  <a:lnTo>
                    <a:pt x="563" y="323"/>
                  </a:lnTo>
                  <a:lnTo>
                    <a:pt x="563" y="322"/>
                  </a:lnTo>
                  <a:lnTo>
                    <a:pt x="563" y="251"/>
                  </a:lnTo>
                </a:path>
              </a:pathLst>
            </a:custGeom>
            <a:gradFill rotWithShape="0">
              <a:gsLst>
                <a:gs pos="0">
                  <a:srgbClr val="063DE8">
                    <a:gamma/>
                    <a:shade val="49804"/>
                    <a:invGamma/>
                  </a:srgbClr>
                </a:gs>
                <a:gs pos="100000">
                  <a:srgbClr val="063DE8"/>
                </a:gs>
              </a:gsLst>
              <a:path path="rect">
                <a:fillToRect l="50000" t="50000" r="50000" b="50000"/>
              </a:path>
            </a:gra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472072" name="Freeform 8"/>
            <p:cNvSpPr>
              <a:spLocks/>
            </p:cNvSpPr>
            <p:nvPr/>
          </p:nvSpPr>
          <p:spPr bwMode="auto">
            <a:xfrm>
              <a:off x="1831" y="2653"/>
              <a:ext cx="676" cy="204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675" y="62"/>
                </a:cxn>
                <a:cxn ang="0">
                  <a:pos x="632" y="68"/>
                </a:cxn>
                <a:cxn ang="0">
                  <a:pos x="587" y="73"/>
                </a:cxn>
                <a:cxn ang="0">
                  <a:pos x="545" y="80"/>
                </a:cxn>
                <a:cxn ang="0">
                  <a:pos x="501" y="86"/>
                </a:cxn>
                <a:cxn ang="0">
                  <a:pos x="450" y="94"/>
                </a:cxn>
                <a:cxn ang="0">
                  <a:pos x="396" y="103"/>
                </a:cxn>
                <a:cxn ang="0">
                  <a:pos x="327" y="117"/>
                </a:cxn>
                <a:cxn ang="0">
                  <a:pos x="260" y="129"/>
                </a:cxn>
                <a:cxn ang="0">
                  <a:pos x="217" y="139"/>
                </a:cxn>
                <a:cxn ang="0">
                  <a:pos x="164" y="152"/>
                </a:cxn>
                <a:cxn ang="0">
                  <a:pos x="108" y="168"/>
                </a:cxn>
                <a:cxn ang="0">
                  <a:pos x="58" y="183"/>
                </a:cxn>
                <a:cxn ang="0">
                  <a:pos x="22" y="195"/>
                </a:cxn>
                <a:cxn ang="0">
                  <a:pos x="0" y="203"/>
                </a:cxn>
                <a:cxn ang="0">
                  <a:pos x="0" y="125"/>
                </a:cxn>
                <a:cxn ang="0">
                  <a:pos x="42" y="106"/>
                </a:cxn>
                <a:cxn ang="0">
                  <a:pos x="127" y="79"/>
                </a:cxn>
                <a:cxn ang="0">
                  <a:pos x="226" y="52"/>
                </a:cxn>
                <a:cxn ang="0">
                  <a:pos x="315" y="36"/>
                </a:cxn>
                <a:cxn ang="0">
                  <a:pos x="416" y="18"/>
                </a:cxn>
                <a:cxn ang="0">
                  <a:pos x="519" y="5"/>
                </a:cxn>
                <a:cxn ang="0">
                  <a:pos x="591" y="1"/>
                </a:cxn>
                <a:cxn ang="0">
                  <a:pos x="675" y="0"/>
                </a:cxn>
              </a:cxnLst>
              <a:rect l="0" t="0" r="r" b="b"/>
              <a:pathLst>
                <a:path w="676" h="204">
                  <a:moveTo>
                    <a:pt x="675" y="0"/>
                  </a:moveTo>
                  <a:lnTo>
                    <a:pt x="675" y="62"/>
                  </a:lnTo>
                  <a:lnTo>
                    <a:pt x="632" y="68"/>
                  </a:lnTo>
                  <a:lnTo>
                    <a:pt x="587" y="73"/>
                  </a:lnTo>
                  <a:lnTo>
                    <a:pt x="545" y="80"/>
                  </a:lnTo>
                  <a:lnTo>
                    <a:pt x="501" y="86"/>
                  </a:lnTo>
                  <a:lnTo>
                    <a:pt x="450" y="94"/>
                  </a:lnTo>
                  <a:lnTo>
                    <a:pt x="396" y="103"/>
                  </a:lnTo>
                  <a:lnTo>
                    <a:pt x="327" y="117"/>
                  </a:lnTo>
                  <a:lnTo>
                    <a:pt x="260" y="129"/>
                  </a:lnTo>
                  <a:lnTo>
                    <a:pt x="217" y="139"/>
                  </a:lnTo>
                  <a:lnTo>
                    <a:pt x="164" y="152"/>
                  </a:lnTo>
                  <a:lnTo>
                    <a:pt x="108" y="168"/>
                  </a:lnTo>
                  <a:lnTo>
                    <a:pt x="58" y="183"/>
                  </a:lnTo>
                  <a:lnTo>
                    <a:pt x="22" y="195"/>
                  </a:lnTo>
                  <a:lnTo>
                    <a:pt x="0" y="203"/>
                  </a:lnTo>
                  <a:lnTo>
                    <a:pt x="0" y="125"/>
                  </a:lnTo>
                  <a:lnTo>
                    <a:pt x="42" y="106"/>
                  </a:lnTo>
                  <a:lnTo>
                    <a:pt x="127" y="79"/>
                  </a:lnTo>
                  <a:lnTo>
                    <a:pt x="226" y="52"/>
                  </a:lnTo>
                  <a:lnTo>
                    <a:pt x="315" y="36"/>
                  </a:lnTo>
                  <a:lnTo>
                    <a:pt x="416" y="18"/>
                  </a:lnTo>
                  <a:lnTo>
                    <a:pt x="519" y="5"/>
                  </a:lnTo>
                  <a:lnTo>
                    <a:pt x="591" y="1"/>
                  </a:lnTo>
                  <a:lnTo>
                    <a:pt x="675" y="0"/>
                  </a:lnTo>
                </a:path>
              </a:pathLst>
            </a:custGeom>
            <a:gradFill rotWithShape="0">
              <a:gsLst>
                <a:gs pos="0">
                  <a:srgbClr val="063DE8">
                    <a:gamma/>
                    <a:shade val="49804"/>
                    <a:invGamma/>
                  </a:srgbClr>
                </a:gs>
                <a:gs pos="100000">
                  <a:srgbClr val="063DE8"/>
                </a:gs>
              </a:gsLst>
              <a:path path="rect">
                <a:fillToRect l="50000" t="50000" r="50000" b="50000"/>
              </a:path>
            </a:gra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472073" name="Freeform 9"/>
            <p:cNvSpPr>
              <a:spLocks/>
            </p:cNvSpPr>
            <p:nvPr/>
          </p:nvSpPr>
          <p:spPr bwMode="auto">
            <a:xfrm>
              <a:off x="1259" y="2169"/>
              <a:ext cx="1897" cy="608"/>
            </a:xfrm>
            <a:custGeom>
              <a:avLst/>
              <a:gdLst/>
              <a:ahLst/>
              <a:cxnLst>
                <a:cxn ang="0">
                  <a:pos x="1793" y="0"/>
                </a:cxn>
                <a:cxn ang="0">
                  <a:pos x="1679" y="0"/>
                </a:cxn>
                <a:cxn ang="0">
                  <a:pos x="1562" y="4"/>
                </a:cxn>
                <a:cxn ang="0">
                  <a:pos x="1451" y="15"/>
                </a:cxn>
                <a:cxn ang="0">
                  <a:pos x="1324" y="33"/>
                </a:cxn>
                <a:cxn ang="0">
                  <a:pos x="1203" y="57"/>
                </a:cxn>
                <a:cxn ang="0">
                  <a:pos x="1076" y="90"/>
                </a:cxn>
                <a:cxn ang="0">
                  <a:pos x="962" y="125"/>
                </a:cxn>
                <a:cxn ang="0">
                  <a:pos x="853" y="161"/>
                </a:cxn>
                <a:cxn ang="0">
                  <a:pos x="742" y="200"/>
                </a:cxn>
                <a:cxn ang="0">
                  <a:pos x="639" y="244"/>
                </a:cxn>
                <a:cxn ang="0">
                  <a:pos x="539" y="295"/>
                </a:cxn>
                <a:cxn ang="0">
                  <a:pos x="456" y="345"/>
                </a:cxn>
                <a:cxn ang="0">
                  <a:pos x="401" y="393"/>
                </a:cxn>
                <a:cxn ang="0">
                  <a:pos x="56" y="378"/>
                </a:cxn>
                <a:cxn ang="0">
                  <a:pos x="174" y="411"/>
                </a:cxn>
                <a:cxn ang="0">
                  <a:pos x="256" y="437"/>
                </a:cxn>
                <a:cxn ang="0">
                  <a:pos x="324" y="465"/>
                </a:cxn>
                <a:cxn ang="0">
                  <a:pos x="390" y="499"/>
                </a:cxn>
                <a:cxn ang="0">
                  <a:pos x="467" y="542"/>
                </a:cxn>
                <a:cxn ang="0">
                  <a:pos x="539" y="586"/>
                </a:cxn>
                <a:cxn ang="0">
                  <a:pos x="601" y="597"/>
                </a:cxn>
                <a:cxn ang="0">
                  <a:pos x="665" y="577"/>
                </a:cxn>
                <a:cxn ang="0">
                  <a:pos x="745" y="556"/>
                </a:cxn>
                <a:cxn ang="0">
                  <a:pos x="817" y="542"/>
                </a:cxn>
                <a:cxn ang="0">
                  <a:pos x="901" y="527"/>
                </a:cxn>
                <a:cxn ang="0">
                  <a:pos x="985" y="513"/>
                </a:cxn>
                <a:cxn ang="0">
                  <a:pos x="1066" y="502"/>
                </a:cxn>
                <a:cxn ang="0">
                  <a:pos x="1144" y="491"/>
                </a:cxn>
                <a:cxn ang="0">
                  <a:pos x="1250" y="481"/>
                </a:cxn>
                <a:cxn ang="0">
                  <a:pos x="863" y="400"/>
                </a:cxn>
                <a:cxn ang="0">
                  <a:pos x="955" y="323"/>
                </a:cxn>
                <a:cxn ang="0">
                  <a:pos x="1024" y="279"/>
                </a:cxn>
                <a:cxn ang="0">
                  <a:pos x="1124" y="220"/>
                </a:cxn>
                <a:cxn ang="0">
                  <a:pos x="1210" y="174"/>
                </a:cxn>
                <a:cxn ang="0">
                  <a:pos x="1279" y="139"/>
                </a:cxn>
                <a:cxn ang="0">
                  <a:pos x="1365" y="103"/>
                </a:cxn>
                <a:cxn ang="0">
                  <a:pos x="1455" y="75"/>
                </a:cxn>
                <a:cxn ang="0">
                  <a:pos x="1562" y="51"/>
                </a:cxn>
                <a:cxn ang="0">
                  <a:pos x="1675" y="33"/>
                </a:cxn>
                <a:cxn ang="0">
                  <a:pos x="1796" y="18"/>
                </a:cxn>
              </a:cxnLst>
              <a:rect l="0" t="0" r="r" b="b"/>
              <a:pathLst>
                <a:path w="1897" h="608">
                  <a:moveTo>
                    <a:pt x="1896" y="4"/>
                  </a:moveTo>
                  <a:lnTo>
                    <a:pt x="1793" y="0"/>
                  </a:lnTo>
                  <a:lnTo>
                    <a:pt x="1741" y="0"/>
                  </a:lnTo>
                  <a:lnTo>
                    <a:pt x="1679" y="0"/>
                  </a:lnTo>
                  <a:lnTo>
                    <a:pt x="1620" y="2"/>
                  </a:lnTo>
                  <a:lnTo>
                    <a:pt x="1562" y="4"/>
                  </a:lnTo>
                  <a:lnTo>
                    <a:pt x="1503" y="9"/>
                  </a:lnTo>
                  <a:lnTo>
                    <a:pt x="1451" y="15"/>
                  </a:lnTo>
                  <a:lnTo>
                    <a:pt x="1393" y="22"/>
                  </a:lnTo>
                  <a:lnTo>
                    <a:pt x="1324" y="33"/>
                  </a:lnTo>
                  <a:lnTo>
                    <a:pt x="1262" y="46"/>
                  </a:lnTo>
                  <a:lnTo>
                    <a:pt x="1203" y="57"/>
                  </a:lnTo>
                  <a:lnTo>
                    <a:pt x="1138" y="73"/>
                  </a:lnTo>
                  <a:lnTo>
                    <a:pt x="1076" y="90"/>
                  </a:lnTo>
                  <a:lnTo>
                    <a:pt x="1013" y="108"/>
                  </a:lnTo>
                  <a:lnTo>
                    <a:pt x="962" y="125"/>
                  </a:lnTo>
                  <a:lnTo>
                    <a:pt x="903" y="143"/>
                  </a:lnTo>
                  <a:lnTo>
                    <a:pt x="853" y="161"/>
                  </a:lnTo>
                  <a:lnTo>
                    <a:pt x="797" y="180"/>
                  </a:lnTo>
                  <a:lnTo>
                    <a:pt x="742" y="200"/>
                  </a:lnTo>
                  <a:lnTo>
                    <a:pt x="687" y="224"/>
                  </a:lnTo>
                  <a:lnTo>
                    <a:pt x="639" y="244"/>
                  </a:lnTo>
                  <a:lnTo>
                    <a:pt x="587" y="271"/>
                  </a:lnTo>
                  <a:lnTo>
                    <a:pt x="539" y="295"/>
                  </a:lnTo>
                  <a:lnTo>
                    <a:pt x="494" y="319"/>
                  </a:lnTo>
                  <a:lnTo>
                    <a:pt x="456" y="345"/>
                  </a:lnTo>
                  <a:lnTo>
                    <a:pt x="425" y="369"/>
                  </a:lnTo>
                  <a:lnTo>
                    <a:pt x="401" y="393"/>
                  </a:lnTo>
                  <a:lnTo>
                    <a:pt x="0" y="361"/>
                  </a:lnTo>
                  <a:lnTo>
                    <a:pt x="56" y="378"/>
                  </a:lnTo>
                  <a:lnTo>
                    <a:pt x="122" y="395"/>
                  </a:lnTo>
                  <a:lnTo>
                    <a:pt x="174" y="411"/>
                  </a:lnTo>
                  <a:lnTo>
                    <a:pt x="214" y="422"/>
                  </a:lnTo>
                  <a:lnTo>
                    <a:pt x="256" y="437"/>
                  </a:lnTo>
                  <a:lnTo>
                    <a:pt x="291" y="450"/>
                  </a:lnTo>
                  <a:lnTo>
                    <a:pt x="324" y="465"/>
                  </a:lnTo>
                  <a:lnTo>
                    <a:pt x="357" y="482"/>
                  </a:lnTo>
                  <a:lnTo>
                    <a:pt x="390" y="499"/>
                  </a:lnTo>
                  <a:lnTo>
                    <a:pt x="429" y="520"/>
                  </a:lnTo>
                  <a:lnTo>
                    <a:pt x="467" y="542"/>
                  </a:lnTo>
                  <a:lnTo>
                    <a:pt x="501" y="562"/>
                  </a:lnTo>
                  <a:lnTo>
                    <a:pt x="539" y="586"/>
                  </a:lnTo>
                  <a:lnTo>
                    <a:pt x="570" y="607"/>
                  </a:lnTo>
                  <a:lnTo>
                    <a:pt x="601" y="597"/>
                  </a:lnTo>
                  <a:lnTo>
                    <a:pt x="632" y="586"/>
                  </a:lnTo>
                  <a:lnTo>
                    <a:pt x="665" y="577"/>
                  </a:lnTo>
                  <a:lnTo>
                    <a:pt x="704" y="567"/>
                  </a:lnTo>
                  <a:lnTo>
                    <a:pt x="745" y="556"/>
                  </a:lnTo>
                  <a:lnTo>
                    <a:pt x="781" y="548"/>
                  </a:lnTo>
                  <a:lnTo>
                    <a:pt x="817" y="542"/>
                  </a:lnTo>
                  <a:lnTo>
                    <a:pt x="857" y="534"/>
                  </a:lnTo>
                  <a:lnTo>
                    <a:pt x="901" y="527"/>
                  </a:lnTo>
                  <a:lnTo>
                    <a:pt x="945" y="520"/>
                  </a:lnTo>
                  <a:lnTo>
                    <a:pt x="985" y="513"/>
                  </a:lnTo>
                  <a:lnTo>
                    <a:pt x="1024" y="507"/>
                  </a:lnTo>
                  <a:lnTo>
                    <a:pt x="1066" y="502"/>
                  </a:lnTo>
                  <a:lnTo>
                    <a:pt x="1107" y="496"/>
                  </a:lnTo>
                  <a:lnTo>
                    <a:pt x="1144" y="491"/>
                  </a:lnTo>
                  <a:lnTo>
                    <a:pt x="1189" y="485"/>
                  </a:lnTo>
                  <a:lnTo>
                    <a:pt x="1250" y="481"/>
                  </a:lnTo>
                  <a:lnTo>
                    <a:pt x="835" y="435"/>
                  </a:lnTo>
                  <a:lnTo>
                    <a:pt x="863" y="400"/>
                  </a:lnTo>
                  <a:lnTo>
                    <a:pt x="896" y="373"/>
                  </a:lnTo>
                  <a:lnTo>
                    <a:pt x="955" y="323"/>
                  </a:lnTo>
                  <a:lnTo>
                    <a:pt x="989" y="301"/>
                  </a:lnTo>
                  <a:lnTo>
                    <a:pt x="1024" y="279"/>
                  </a:lnTo>
                  <a:lnTo>
                    <a:pt x="1086" y="242"/>
                  </a:lnTo>
                  <a:lnTo>
                    <a:pt x="1124" y="220"/>
                  </a:lnTo>
                  <a:lnTo>
                    <a:pt x="1169" y="194"/>
                  </a:lnTo>
                  <a:lnTo>
                    <a:pt x="1210" y="174"/>
                  </a:lnTo>
                  <a:lnTo>
                    <a:pt x="1244" y="156"/>
                  </a:lnTo>
                  <a:lnTo>
                    <a:pt x="1279" y="139"/>
                  </a:lnTo>
                  <a:lnTo>
                    <a:pt x="1320" y="121"/>
                  </a:lnTo>
                  <a:lnTo>
                    <a:pt x="1365" y="103"/>
                  </a:lnTo>
                  <a:lnTo>
                    <a:pt x="1410" y="90"/>
                  </a:lnTo>
                  <a:lnTo>
                    <a:pt x="1455" y="75"/>
                  </a:lnTo>
                  <a:lnTo>
                    <a:pt x="1510" y="62"/>
                  </a:lnTo>
                  <a:lnTo>
                    <a:pt x="1562" y="51"/>
                  </a:lnTo>
                  <a:lnTo>
                    <a:pt x="1620" y="42"/>
                  </a:lnTo>
                  <a:lnTo>
                    <a:pt x="1675" y="33"/>
                  </a:lnTo>
                  <a:lnTo>
                    <a:pt x="1734" y="24"/>
                  </a:lnTo>
                  <a:lnTo>
                    <a:pt x="1796" y="18"/>
                  </a:lnTo>
                  <a:lnTo>
                    <a:pt x="1896" y="4"/>
                  </a:lnTo>
                </a:path>
              </a:pathLst>
            </a:custGeom>
            <a:gradFill rotWithShape="0">
              <a:gsLst>
                <a:gs pos="0">
                  <a:srgbClr val="063DE8">
                    <a:gamma/>
                    <a:shade val="49804"/>
                    <a:invGamma/>
                  </a:srgbClr>
                </a:gs>
                <a:gs pos="100000">
                  <a:srgbClr val="063DE8"/>
                </a:gs>
              </a:gsLst>
              <a:path path="rect">
                <a:fillToRect l="50000" t="50000" r="50000" b="50000"/>
              </a:path>
            </a:gra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4953000" y="3200400"/>
            <a:ext cx="2701925" cy="874713"/>
            <a:chOff x="3359" y="2188"/>
            <a:chExt cx="1873" cy="625"/>
          </a:xfrm>
        </p:grpSpPr>
        <p:sp>
          <p:nvSpPr>
            <p:cNvPr id="472075" name="Freeform 11"/>
            <p:cNvSpPr>
              <a:spLocks/>
            </p:cNvSpPr>
            <p:nvPr/>
          </p:nvSpPr>
          <p:spPr bwMode="auto">
            <a:xfrm>
              <a:off x="3361" y="2190"/>
              <a:ext cx="1081" cy="4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0"/>
                </a:cxn>
                <a:cxn ang="0">
                  <a:pos x="78" y="38"/>
                </a:cxn>
                <a:cxn ang="0">
                  <a:pos x="149" y="48"/>
                </a:cxn>
                <a:cxn ang="0">
                  <a:pos x="214" y="60"/>
                </a:cxn>
                <a:cxn ang="0">
                  <a:pos x="281" y="72"/>
                </a:cxn>
                <a:cxn ang="0">
                  <a:pos x="339" y="84"/>
                </a:cxn>
                <a:cxn ang="0">
                  <a:pos x="386" y="96"/>
                </a:cxn>
                <a:cxn ang="0">
                  <a:pos x="430" y="108"/>
                </a:cxn>
                <a:cxn ang="0">
                  <a:pos x="481" y="122"/>
                </a:cxn>
                <a:cxn ang="0">
                  <a:pos x="525" y="139"/>
                </a:cxn>
                <a:cxn ang="0">
                  <a:pos x="576" y="159"/>
                </a:cxn>
                <a:cxn ang="0">
                  <a:pos x="617" y="177"/>
                </a:cxn>
                <a:cxn ang="0">
                  <a:pos x="657" y="195"/>
                </a:cxn>
                <a:cxn ang="0">
                  <a:pos x="695" y="215"/>
                </a:cxn>
                <a:cxn ang="0">
                  <a:pos x="742" y="239"/>
                </a:cxn>
                <a:cxn ang="0">
                  <a:pos x="793" y="267"/>
                </a:cxn>
                <a:cxn ang="0">
                  <a:pos x="824" y="287"/>
                </a:cxn>
                <a:cxn ang="0">
                  <a:pos x="854" y="309"/>
                </a:cxn>
                <a:cxn ang="0">
                  <a:pos x="885" y="331"/>
                </a:cxn>
                <a:cxn ang="0">
                  <a:pos x="912" y="351"/>
                </a:cxn>
                <a:cxn ang="0">
                  <a:pos x="946" y="383"/>
                </a:cxn>
                <a:cxn ang="0">
                  <a:pos x="966" y="409"/>
                </a:cxn>
                <a:cxn ang="0">
                  <a:pos x="1080" y="401"/>
                </a:cxn>
                <a:cxn ang="0">
                  <a:pos x="1043" y="357"/>
                </a:cxn>
                <a:cxn ang="0">
                  <a:pos x="986" y="309"/>
                </a:cxn>
                <a:cxn ang="0">
                  <a:pos x="929" y="269"/>
                </a:cxn>
                <a:cxn ang="0">
                  <a:pos x="854" y="227"/>
                </a:cxn>
                <a:cxn ang="0">
                  <a:pos x="752" y="167"/>
                </a:cxn>
                <a:cxn ang="0">
                  <a:pos x="641" y="116"/>
                </a:cxn>
                <a:cxn ang="0">
                  <a:pos x="522" y="72"/>
                </a:cxn>
                <a:cxn ang="0">
                  <a:pos x="417" y="46"/>
                </a:cxn>
                <a:cxn ang="0">
                  <a:pos x="285" y="20"/>
                </a:cxn>
                <a:cxn ang="0">
                  <a:pos x="176" y="10"/>
                </a:cxn>
                <a:cxn ang="0">
                  <a:pos x="0" y="0"/>
                </a:cxn>
              </a:cxnLst>
              <a:rect l="0" t="0" r="r" b="b"/>
              <a:pathLst>
                <a:path w="1081" h="410">
                  <a:moveTo>
                    <a:pt x="0" y="0"/>
                  </a:moveTo>
                  <a:lnTo>
                    <a:pt x="0" y="30"/>
                  </a:lnTo>
                  <a:lnTo>
                    <a:pt x="78" y="38"/>
                  </a:lnTo>
                  <a:lnTo>
                    <a:pt x="149" y="48"/>
                  </a:lnTo>
                  <a:lnTo>
                    <a:pt x="214" y="60"/>
                  </a:lnTo>
                  <a:lnTo>
                    <a:pt x="281" y="72"/>
                  </a:lnTo>
                  <a:lnTo>
                    <a:pt x="339" y="84"/>
                  </a:lnTo>
                  <a:lnTo>
                    <a:pt x="386" y="96"/>
                  </a:lnTo>
                  <a:lnTo>
                    <a:pt x="430" y="108"/>
                  </a:lnTo>
                  <a:lnTo>
                    <a:pt x="481" y="122"/>
                  </a:lnTo>
                  <a:lnTo>
                    <a:pt x="525" y="139"/>
                  </a:lnTo>
                  <a:lnTo>
                    <a:pt x="576" y="159"/>
                  </a:lnTo>
                  <a:lnTo>
                    <a:pt x="617" y="177"/>
                  </a:lnTo>
                  <a:lnTo>
                    <a:pt x="657" y="195"/>
                  </a:lnTo>
                  <a:lnTo>
                    <a:pt x="695" y="215"/>
                  </a:lnTo>
                  <a:lnTo>
                    <a:pt x="742" y="239"/>
                  </a:lnTo>
                  <a:lnTo>
                    <a:pt x="793" y="267"/>
                  </a:lnTo>
                  <a:lnTo>
                    <a:pt x="824" y="287"/>
                  </a:lnTo>
                  <a:lnTo>
                    <a:pt x="854" y="309"/>
                  </a:lnTo>
                  <a:lnTo>
                    <a:pt x="885" y="331"/>
                  </a:lnTo>
                  <a:lnTo>
                    <a:pt x="912" y="351"/>
                  </a:lnTo>
                  <a:lnTo>
                    <a:pt x="946" y="383"/>
                  </a:lnTo>
                  <a:lnTo>
                    <a:pt x="966" y="409"/>
                  </a:lnTo>
                  <a:lnTo>
                    <a:pt x="1080" y="401"/>
                  </a:lnTo>
                  <a:lnTo>
                    <a:pt x="1043" y="357"/>
                  </a:lnTo>
                  <a:lnTo>
                    <a:pt x="986" y="309"/>
                  </a:lnTo>
                  <a:lnTo>
                    <a:pt x="929" y="269"/>
                  </a:lnTo>
                  <a:lnTo>
                    <a:pt x="854" y="227"/>
                  </a:lnTo>
                  <a:lnTo>
                    <a:pt x="752" y="167"/>
                  </a:lnTo>
                  <a:lnTo>
                    <a:pt x="641" y="116"/>
                  </a:lnTo>
                  <a:lnTo>
                    <a:pt x="522" y="72"/>
                  </a:lnTo>
                  <a:lnTo>
                    <a:pt x="417" y="46"/>
                  </a:lnTo>
                  <a:lnTo>
                    <a:pt x="285" y="20"/>
                  </a:lnTo>
                  <a:lnTo>
                    <a:pt x="176" y="10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063DE8">
                    <a:gamma/>
                    <a:shade val="49804"/>
                    <a:invGamma/>
                  </a:srgbClr>
                </a:gs>
                <a:gs pos="100000">
                  <a:srgbClr val="063DE8"/>
                </a:gs>
              </a:gsLst>
              <a:path path="rect">
                <a:fillToRect l="50000" t="50000" r="50000" b="50000"/>
              </a:path>
            </a:gra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472076" name="Freeform 12"/>
            <p:cNvSpPr>
              <a:spLocks/>
            </p:cNvSpPr>
            <p:nvPr/>
          </p:nvSpPr>
          <p:spPr bwMode="auto">
            <a:xfrm>
              <a:off x="4675" y="2522"/>
              <a:ext cx="557" cy="291"/>
            </a:xfrm>
            <a:custGeom>
              <a:avLst/>
              <a:gdLst/>
              <a:ahLst/>
              <a:cxnLst>
                <a:cxn ang="0">
                  <a:pos x="0" y="224"/>
                </a:cxn>
                <a:cxn ang="0">
                  <a:pos x="0" y="290"/>
                </a:cxn>
                <a:cxn ang="0">
                  <a:pos x="22" y="273"/>
                </a:cxn>
                <a:cxn ang="0">
                  <a:pos x="47" y="256"/>
                </a:cxn>
                <a:cxn ang="0">
                  <a:pos x="80" y="238"/>
                </a:cxn>
                <a:cxn ang="0">
                  <a:pos x="120" y="216"/>
                </a:cxn>
                <a:cxn ang="0">
                  <a:pos x="160" y="194"/>
                </a:cxn>
                <a:cxn ang="0">
                  <a:pos x="201" y="173"/>
                </a:cxn>
                <a:cxn ang="0">
                  <a:pos x="238" y="155"/>
                </a:cxn>
                <a:cxn ang="0">
                  <a:pos x="271" y="139"/>
                </a:cxn>
                <a:cxn ang="0">
                  <a:pos x="308" y="124"/>
                </a:cxn>
                <a:cxn ang="0">
                  <a:pos x="346" y="109"/>
                </a:cxn>
                <a:cxn ang="0">
                  <a:pos x="392" y="94"/>
                </a:cxn>
                <a:cxn ang="0">
                  <a:pos x="435" y="82"/>
                </a:cxn>
                <a:cxn ang="0">
                  <a:pos x="478" y="71"/>
                </a:cxn>
                <a:cxn ang="0">
                  <a:pos x="522" y="60"/>
                </a:cxn>
                <a:cxn ang="0">
                  <a:pos x="556" y="50"/>
                </a:cxn>
                <a:cxn ang="0">
                  <a:pos x="556" y="0"/>
                </a:cxn>
                <a:cxn ang="0">
                  <a:pos x="495" y="10"/>
                </a:cxn>
                <a:cxn ang="0">
                  <a:pos x="406" y="33"/>
                </a:cxn>
                <a:cxn ang="0">
                  <a:pos x="291" y="61"/>
                </a:cxn>
                <a:cxn ang="0">
                  <a:pos x="209" y="92"/>
                </a:cxn>
                <a:cxn ang="0">
                  <a:pos x="131" y="136"/>
                </a:cxn>
                <a:cxn ang="0">
                  <a:pos x="56" y="173"/>
                </a:cxn>
                <a:cxn ang="0">
                  <a:pos x="0" y="208"/>
                </a:cxn>
                <a:cxn ang="0">
                  <a:pos x="0" y="289"/>
                </a:cxn>
                <a:cxn ang="0">
                  <a:pos x="0" y="288"/>
                </a:cxn>
                <a:cxn ang="0">
                  <a:pos x="0" y="224"/>
                </a:cxn>
              </a:cxnLst>
              <a:rect l="0" t="0" r="r" b="b"/>
              <a:pathLst>
                <a:path w="557" h="291">
                  <a:moveTo>
                    <a:pt x="0" y="224"/>
                  </a:moveTo>
                  <a:lnTo>
                    <a:pt x="0" y="290"/>
                  </a:lnTo>
                  <a:lnTo>
                    <a:pt x="22" y="273"/>
                  </a:lnTo>
                  <a:lnTo>
                    <a:pt x="47" y="256"/>
                  </a:lnTo>
                  <a:lnTo>
                    <a:pt x="80" y="238"/>
                  </a:lnTo>
                  <a:lnTo>
                    <a:pt x="120" y="216"/>
                  </a:lnTo>
                  <a:lnTo>
                    <a:pt x="160" y="194"/>
                  </a:lnTo>
                  <a:lnTo>
                    <a:pt x="201" y="173"/>
                  </a:lnTo>
                  <a:lnTo>
                    <a:pt x="238" y="155"/>
                  </a:lnTo>
                  <a:lnTo>
                    <a:pt x="271" y="139"/>
                  </a:lnTo>
                  <a:lnTo>
                    <a:pt x="308" y="124"/>
                  </a:lnTo>
                  <a:lnTo>
                    <a:pt x="346" y="109"/>
                  </a:lnTo>
                  <a:lnTo>
                    <a:pt x="392" y="94"/>
                  </a:lnTo>
                  <a:lnTo>
                    <a:pt x="435" y="82"/>
                  </a:lnTo>
                  <a:lnTo>
                    <a:pt x="478" y="71"/>
                  </a:lnTo>
                  <a:lnTo>
                    <a:pt x="522" y="60"/>
                  </a:lnTo>
                  <a:lnTo>
                    <a:pt x="556" y="50"/>
                  </a:lnTo>
                  <a:lnTo>
                    <a:pt x="556" y="0"/>
                  </a:lnTo>
                  <a:lnTo>
                    <a:pt x="495" y="10"/>
                  </a:lnTo>
                  <a:lnTo>
                    <a:pt x="406" y="33"/>
                  </a:lnTo>
                  <a:lnTo>
                    <a:pt x="291" y="61"/>
                  </a:lnTo>
                  <a:lnTo>
                    <a:pt x="209" y="92"/>
                  </a:lnTo>
                  <a:lnTo>
                    <a:pt x="131" y="136"/>
                  </a:lnTo>
                  <a:lnTo>
                    <a:pt x="56" y="173"/>
                  </a:lnTo>
                  <a:lnTo>
                    <a:pt x="0" y="208"/>
                  </a:lnTo>
                  <a:lnTo>
                    <a:pt x="0" y="289"/>
                  </a:lnTo>
                  <a:lnTo>
                    <a:pt x="0" y="288"/>
                  </a:lnTo>
                  <a:lnTo>
                    <a:pt x="0" y="224"/>
                  </a:lnTo>
                </a:path>
              </a:pathLst>
            </a:custGeom>
            <a:gradFill rotWithShape="0">
              <a:gsLst>
                <a:gs pos="0">
                  <a:srgbClr val="063DE8">
                    <a:gamma/>
                    <a:shade val="49804"/>
                    <a:invGamma/>
                  </a:srgbClr>
                </a:gs>
                <a:gs pos="100000">
                  <a:srgbClr val="063DE8"/>
                </a:gs>
              </a:gsLst>
              <a:path path="rect">
                <a:fillToRect l="50000" t="50000" r="50000" b="50000"/>
              </a:path>
            </a:gra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472077" name="Freeform 13"/>
            <p:cNvSpPr>
              <a:spLocks/>
            </p:cNvSpPr>
            <p:nvPr/>
          </p:nvSpPr>
          <p:spPr bwMode="auto">
            <a:xfrm>
              <a:off x="4000" y="2631"/>
              <a:ext cx="667" cy="18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5"/>
                </a:cxn>
                <a:cxn ang="0">
                  <a:pos x="43" y="60"/>
                </a:cxn>
                <a:cxn ang="0">
                  <a:pos x="87" y="65"/>
                </a:cxn>
                <a:cxn ang="0">
                  <a:pos x="128" y="71"/>
                </a:cxn>
                <a:cxn ang="0">
                  <a:pos x="172" y="76"/>
                </a:cxn>
                <a:cxn ang="0">
                  <a:pos x="222" y="84"/>
                </a:cxn>
                <a:cxn ang="0">
                  <a:pos x="276" y="92"/>
                </a:cxn>
                <a:cxn ang="0">
                  <a:pos x="343" y="104"/>
                </a:cxn>
                <a:cxn ang="0">
                  <a:pos x="410" y="115"/>
                </a:cxn>
                <a:cxn ang="0">
                  <a:pos x="452" y="123"/>
                </a:cxn>
                <a:cxn ang="0">
                  <a:pos x="504" y="135"/>
                </a:cxn>
                <a:cxn ang="0">
                  <a:pos x="559" y="149"/>
                </a:cxn>
                <a:cxn ang="0">
                  <a:pos x="609" y="162"/>
                </a:cxn>
                <a:cxn ang="0">
                  <a:pos x="645" y="173"/>
                </a:cxn>
                <a:cxn ang="0">
                  <a:pos x="666" y="180"/>
                </a:cxn>
                <a:cxn ang="0">
                  <a:pos x="666" y="111"/>
                </a:cxn>
                <a:cxn ang="0">
                  <a:pos x="624" y="94"/>
                </a:cxn>
                <a:cxn ang="0">
                  <a:pos x="541" y="70"/>
                </a:cxn>
                <a:cxn ang="0">
                  <a:pos x="443" y="46"/>
                </a:cxn>
                <a:cxn ang="0">
                  <a:pos x="356" y="32"/>
                </a:cxn>
                <a:cxn ang="0">
                  <a:pos x="255" y="16"/>
                </a:cxn>
                <a:cxn ang="0">
                  <a:pos x="154" y="5"/>
                </a:cxn>
                <a:cxn ang="0">
                  <a:pos x="83" y="1"/>
                </a:cxn>
                <a:cxn ang="0">
                  <a:pos x="0" y="0"/>
                </a:cxn>
              </a:cxnLst>
              <a:rect l="0" t="0" r="r" b="b"/>
              <a:pathLst>
                <a:path w="667" h="181">
                  <a:moveTo>
                    <a:pt x="0" y="0"/>
                  </a:moveTo>
                  <a:lnTo>
                    <a:pt x="0" y="55"/>
                  </a:lnTo>
                  <a:lnTo>
                    <a:pt x="43" y="60"/>
                  </a:lnTo>
                  <a:lnTo>
                    <a:pt x="87" y="65"/>
                  </a:lnTo>
                  <a:lnTo>
                    <a:pt x="128" y="71"/>
                  </a:lnTo>
                  <a:lnTo>
                    <a:pt x="172" y="76"/>
                  </a:lnTo>
                  <a:lnTo>
                    <a:pt x="222" y="84"/>
                  </a:lnTo>
                  <a:lnTo>
                    <a:pt x="276" y="92"/>
                  </a:lnTo>
                  <a:lnTo>
                    <a:pt x="343" y="104"/>
                  </a:lnTo>
                  <a:lnTo>
                    <a:pt x="410" y="115"/>
                  </a:lnTo>
                  <a:lnTo>
                    <a:pt x="452" y="123"/>
                  </a:lnTo>
                  <a:lnTo>
                    <a:pt x="504" y="135"/>
                  </a:lnTo>
                  <a:lnTo>
                    <a:pt x="559" y="149"/>
                  </a:lnTo>
                  <a:lnTo>
                    <a:pt x="609" y="162"/>
                  </a:lnTo>
                  <a:lnTo>
                    <a:pt x="645" y="173"/>
                  </a:lnTo>
                  <a:lnTo>
                    <a:pt x="666" y="180"/>
                  </a:lnTo>
                  <a:lnTo>
                    <a:pt x="666" y="111"/>
                  </a:lnTo>
                  <a:lnTo>
                    <a:pt x="624" y="94"/>
                  </a:lnTo>
                  <a:lnTo>
                    <a:pt x="541" y="70"/>
                  </a:lnTo>
                  <a:lnTo>
                    <a:pt x="443" y="46"/>
                  </a:lnTo>
                  <a:lnTo>
                    <a:pt x="356" y="32"/>
                  </a:lnTo>
                  <a:lnTo>
                    <a:pt x="255" y="16"/>
                  </a:lnTo>
                  <a:lnTo>
                    <a:pt x="154" y="5"/>
                  </a:lnTo>
                  <a:lnTo>
                    <a:pt x="83" y="1"/>
                  </a:lnTo>
                  <a:lnTo>
                    <a:pt x="0" y="0"/>
                  </a:lnTo>
                </a:path>
              </a:pathLst>
            </a:custGeom>
            <a:gradFill rotWithShape="0">
              <a:gsLst>
                <a:gs pos="0">
                  <a:srgbClr val="063DE8">
                    <a:gamma/>
                    <a:shade val="49804"/>
                    <a:invGamma/>
                  </a:srgbClr>
                </a:gs>
                <a:gs pos="100000">
                  <a:srgbClr val="063DE8"/>
                </a:gs>
              </a:gsLst>
              <a:path path="rect">
                <a:fillToRect l="50000" t="50000" r="50000" b="50000"/>
              </a:path>
            </a:gra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472078" name="Freeform 14"/>
            <p:cNvSpPr>
              <a:spLocks/>
            </p:cNvSpPr>
            <p:nvPr/>
          </p:nvSpPr>
          <p:spPr bwMode="auto">
            <a:xfrm>
              <a:off x="3359" y="2188"/>
              <a:ext cx="1873" cy="5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214" y="0"/>
                </a:cxn>
                <a:cxn ang="0">
                  <a:pos x="330" y="4"/>
                </a:cxn>
                <a:cxn ang="0">
                  <a:pos x="439" y="14"/>
                </a:cxn>
                <a:cxn ang="0">
                  <a:pos x="565" y="30"/>
                </a:cxn>
                <a:cxn ang="0">
                  <a:pos x="684" y="52"/>
                </a:cxn>
                <a:cxn ang="0">
                  <a:pos x="810" y="82"/>
                </a:cxn>
                <a:cxn ang="0">
                  <a:pos x="922" y="115"/>
                </a:cxn>
                <a:cxn ang="0">
                  <a:pos x="1030" y="147"/>
                </a:cxn>
                <a:cxn ang="0">
                  <a:pos x="1139" y="183"/>
                </a:cxn>
                <a:cxn ang="0">
                  <a:pos x="1241" y="223"/>
                </a:cxn>
                <a:cxn ang="0">
                  <a:pos x="1340" y="269"/>
                </a:cxn>
                <a:cxn ang="0">
                  <a:pos x="1422" y="316"/>
                </a:cxn>
                <a:cxn ang="0">
                  <a:pos x="1476" y="359"/>
                </a:cxn>
                <a:cxn ang="0">
                  <a:pos x="1816" y="345"/>
                </a:cxn>
                <a:cxn ang="0">
                  <a:pos x="1701" y="375"/>
                </a:cxn>
                <a:cxn ang="0">
                  <a:pos x="1619" y="399"/>
                </a:cxn>
                <a:cxn ang="0">
                  <a:pos x="1552" y="425"/>
                </a:cxn>
                <a:cxn ang="0">
                  <a:pos x="1487" y="456"/>
                </a:cxn>
                <a:cxn ang="0">
                  <a:pos x="1411" y="496"/>
                </a:cxn>
                <a:cxn ang="0">
                  <a:pos x="1340" y="536"/>
                </a:cxn>
                <a:cxn ang="0">
                  <a:pos x="1279" y="546"/>
                </a:cxn>
                <a:cxn ang="0">
                  <a:pos x="1215" y="528"/>
                </a:cxn>
                <a:cxn ang="0">
                  <a:pos x="1137" y="509"/>
                </a:cxn>
                <a:cxn ang="0">
                  <a:pos x="1065" y="495"/>
                </a:cxn>
                <a:cxn ang="0">
                  <a:pos x="983" y="482"/>
                </a:cxn>
                <a:cxn ang="0">
                  <a:pos x="900" y="469"/>
                </a:cxn>
                <a:cxn ang="0">
                  <a:pos x="819" y="459"/>
                </a:cxn>
                <a:cxn ang="0">
                  <a:pos x="742" y="449"/>
                </a:cxn>
                <a:cxn ang="0">
                  <a:pos x="638" y="440"/>
                </a:cxn>
                <a:cxn ang="0">
                  <a:pos x="1020" y="365"/>
                </a:cxn>
                <a:cxn ang="0">
                  <a:pos x="929" y="296"/>
                </a:cxn>
                <a:cxn ang="0">
                  <a:pos x="861" y="255"/>
                </a:cxn>
                <a:cxn ang="0">
                  <a:pos x="762" y="201"/>
                </a:cxn>
                <a:cxn ang="0">
                  <a:pos x="677" y="159"/>
                </a:cxn>
                <a:cxn ang="0">
                  <a:pos x="609" y="127"/>
                </a:cxn>
                <a:cxn ang="0">
                  <a:pos x="524" y="95"/>
                </a:cxn>
                <a:cxn ang="0">
                  <a:pos x="436" y="68"/>
                </a:cxn>
                <a:cxn ang="0">
                  <a:pos x="330" y="46"/>
                </a:cxn>
                <a:cxn ang="0">
                  <a:pos x="218" y="30"/>
                </a:cxn>
                <a:cxn ang="0">
                  <a:pos x="99" y="16"/>
                </a:cxn>
              </a:cxnLst>
              <a:rect l="0" t="0" r="r" b="b"/>
              <a:pathLst>
                <a:path w="1873" h="556">
                  <a:moveTo>
                    <a:pt x="0" y="4"/>
                  </a:moveTo>
                  <a:lnTo>
                    <a:pt x="102" y="0"/>
                  </a:lnTo>
                  <a:lnTo>
                    <a:pt x="153" y="0"/>
                  </a:lnTo>
                  <a:lnTo>
                    <a:pt x="214" y="0"/>
                  </a:lnTo>
                  <a:lnTo>
                    <a:pt x="272" y="2"/>
                  </a:lnTo>
                  <a:lnTo>
                    <a:pt x="330" y="4"/>
                  </a:lnTo>
                  <a:lnTo>
                    <a:pt x="388" y="8"/>
                  </a:lnTo>
                  <a:lnTo>
                    <a:pt x="439" y="14"/>
                  </a:lnTo>
                  <a:lnTo>
                    <a:pt x="497" y="20"/>
                  </a:lnTo>
                  <a:lnTo>
                    <a:pt x="565" y="30"/>
                  </a:lnTo>
                  <a:lnTo>
                    <a:pt x="626" y="42"/>
                  </a:lnTo>
                  <a:lnTo>
                    <a:pt x="684" y="52"/>
                  </a:lnTo>
                  <a:lnTo>
                    <a:pt x="749" y="66"/>
                  </a:lnTo>
                  <a:lnTo>
                    <a:pt x="810" y="82"/>
                  </a:lnTo>
                  <a:lnTo>
                    <a:pt x="871" y="99"/>
                  </a:lnTo>
                  <a:lnTo>
                    <a:pt x="922" y="115"/>
                  </a:lnTo>
                  <a:lnTo>
                    <a:pt x="980" y="131"/>
                  </a:lnTo>
                  <a:lnTo>
                    <a:pt x="1030" y="147"/>
                  </a:lnTo>
                  <a:lnTo>
                    <a:pt x="1085" y="165"/>
                  </a:lnTo>
                  <a:lnTo>
                    <a:pt x="1139" y="183"/>
                  </a:lnTo>
                  <a:lnTo>
                    <a:pt x="1194" y="205"/>
                  </a:lnTo>
                  <a:lnTo>
                    <a:pt x="1241" y="223"/>
                  </a:lnTo>
                  <a:lnTo>
                    <a:pt x="1292" y="247"/>
                  </a:lnTo>
                  <a:lnTo>
                    <a:pt x="1340" y="269"/>
                  </a:lnTo>
                  <a:lnTo>
                    <a:pt x="1384" y="292"/>
                  </a:lnTo>
                  <a:lnTo>
                    <a:pt x="1422" y="316"/>
                  </a:lnTo>
                  <a:lnTo>
                    <a:pt x="1452" y="337"/>
                  </a:lnTo>
                  <a:lnTo>
                    <a:pt x="1476" y="359"/>
                  </a:lnTo>
                  <a:lnTo>
                    <a:pt x="1872" y="330"/>
                  </a:lnTo>
                  <a:lnTo>
                    <a:pt x="1816" y="345"/>
                  </a:lnTo>
                  <a:lnTo>
                    <a:pt x="1752" y="361"/>
                  </a:lnTo>
                  <a:lnTo>
                    <a:pt x="1701" y="375"/>
                  </a:lnTo>
                  <a:lnTo>
                    <a:pt x="1661" y="386"/>
                  </a:lnTo>
                  <a:lnTo>
                    <a:pt x="1619" y="399"/>
                  </a:lnTo>
                  <a:lnTo>
                    <a:pt x="1585" y="412"/>
                  </a:lnTo>
                  <a:lnTo>
                    <a:pt x="1552" y="425"/>
                  </a:lnTo>
                  <a:lnTo>
                    <a:pt x="1519" y="440"/>
                  </a:lnTo>
                  <a:lnTo>
                    <a:pt x="1487" y="456"/>
                  </a:lnTo>
                  <a:lnTo>
                    <a:pt x="1449" y="475"/>
                  </a:lnTo>
                  <a:lnTo>
                    <a:pt x="1411" y="496"/>
                  </a:lnTo>
                  <a:lnTo>
                    <a:pt x="1377" y="513"/>
                  </a:lnTo>
                  <a:lnTo>
                    <a:pt x="1340" y="536"/>
                  </a:lnTo>
                  <a:lnTo>
                    <a:pt x="1309" y="555"/>
                  </a:lnTo>
                  <a:lnTo>
                    <a:pt x="1279" y="546"/>
                  </a:lnTo>
                  <a:lnTo>
                    <a:pt x="1248" y="536"/>
                  </a:lnTo>
                  <a:lnTo>
                    <a:pt x="1215" y="528"/>
                  </a:lnTo>
                  <a:lnTo>
                    <a:pt x="1177" y="518"/>
                  </a:lnTo>
                  <a:lnTo>
                    <a:pt x="1137" y="509"/>
                  </a:lnTo>
                  <a:lnTo>
                    <a:pt x="1101" y="501"/>
                  </a:lnTo>
                  <a:lnTo>
                    <a:pt x="1065" y="495"/>
                  </a:lnTo>
                  <a:lnTo>
                    <a:pt x="1026" y="488"/>
                  </a:lnTo>
                  <a:lnTo>
                    <a:pt x="983" y="482"/>
                  </a:lnTo>
                  <a:lnTo>
                    <a:pt x="939" y="475"/>
                  </a:lnTo>
                  <a:lnTo>
                    <a:pt x="900" y="469"/>
                  </a:lnTo>
                  <a:lnTo>
                    <a:pt x="861" y="463"/>
                  </a:lnTo>
                  <a:lnTo>
                    <a:pt x="819" y="459"/>
                  </a:lnTo>
                  <a:lnTo>
                    <a:pt x="779" y="454"/>
                  </a:lnTo>
                  <a:lnTo>
                    <a:pt x="742" y="449"/>
                  </a:lnTo>
                  <a:lnTo>
                    <a:pt x="698" y="444"/>
                  </a:lnTo>
                  <a:lnTo>
                    <a:pt x="638" y="440"/>
                  </a:lnTo>
                  <a:lnTo>
                    <a:pt x="1047" y="397"/>
                  </a:lnTo>
                  <a:lnTo>
                    <a:pt x="1020" y="365"/>
                  </a:lnTo>
                  <a:lnTo>
                    <a:pt x="987" y="341"/>
                  </a:lnTo>
                  <a:lnTo>
                    <a:pt x="929" y="296"/>
                  </a:lnTo>
                  <a:lnTo>
                    <a:pt x="895" y="275"/>
                  </a:lnTo>
                  <a:lnTo>
                    <a:pt x="861" y="255"/>
                  </a:lnTo>
                  <a:lnTo>
                    <a:pt x="800" y="221"/>
                  </a:lnTo>
                  <a:lnTo>
                    <a:pt x="762" y="201"/>
                  </a:lnTo>
                  <a:lnTo>
                    <a:pt x="718" y="177"/>
                  </a:lnTo>
                  <a:lnTo>
                    <a:pt x="677" y="159"/>
                  </a:lnTo>
                  <a:lnTo>
                    <a:pt x="643" y="143"/>
                  </a:lnTo>
                  <a:lnTo>
                    <a:pt x="609" y="127"/>
                  </a:lnTo>
                  <a:lnTo>
                    <a:pt x="568" y="111"/>
                  </a:lnTo>
                  <a:lnTo>
                    <a:pt x="524" y="95"/>
                  </a:lnTo>
                  <a:lnTo>
                    <a:pt x="480" y="82"/>
                  </a:lnTo>
                  <a:lnTo>
                    <a:pt x="436" y="68"/>
                  </a:lnTo>
                  <a:lnTo>
                    <a:pt x="381" y="56"/>
                  </a:lnTo>
                  <a:lnTo>
                    <a:pt x="330" y="46"/>
                  </a:lnTo>
                  <a:lnTo>
                    <a:pt x="272" y="38"/>
                  </a:lnTo>
                  <a:lnTo>
                    <a:pt x="218" y="30"/>
                  </a:lnTo>
                  <a:lnTo>
                    <a:pt x="160" y="22"/>
                  </a:lnTo>
                  <a:lnTo>
                    <a:pt x="99" y="16"/>
                  </a:lnTo>
                  <a:lnTo>
                    <a:pt x="0" y="4"/>
                  </a:lnTo>
                </a:path>
              </a:pathLst>
            </a:custGeom>
            <a:gradFill rotWithShape="0">
              <a:gsLst>
                <a:gs pos="0">
                  <a:srgbClr val="063DE8">
                    <a:gamma/>
                    <a:shade val="49804"/>
                    <a:invGamma/>
                  </a:srgbClr>
                </a:gs>
                <a:gs pos="100000">
                  <a:srgbClr val="063DE8"/>
                </a:gs>
              </a:gsLst>
              <a:path path="rect">
                <a:fillToRect l="50000" t="50000" r="50000" b="50000"/>
              </a:path>
            </a:gra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472079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b="1" dirty="0">
                <a:effectLst/>
                <a:cs typeface="Tahoma" pitchFamily="34" charset="0"/>
              </a:rPr>
              <a:t>تقييم </a:t>
            </a:r>
            <a:r>
              <a:rPr lang="ar-SA" sz="4000" b="1" dirty="0" smtClean="0">
                <a:effectLst/>
                <a:cs typeface="Tahoma" pitchFamily="34" charset="0"/>
              </a:rPr>
              <a:t>الإعلان</a:t>
            </a:r>
            <a:endParaRPr lang="en-US" b="1" dirty="0">
              <a:effectLst/>
              <a:cs typeface="Tahoma" pitchFamily="34" charset="0"/>
            </a:endParaRP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7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7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2066" grpId="0" animBg="1"/>
      <p:bldP spid="472067" grpId="0" animBg="1"/>
      <p:bldP spid="472068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sz="8800" b="1">
                <a:solidFill>
                  <a:srgbClr val="FFCC00"/>
                </a:solidFill>
                <a:cs typeface="Tahoma" pitchFamily="34" charset="0"/>
              </a:rPr>
              <a:t>تنشيط المبيعات</a:t>
            </a:r>
            <a:endParaRPr lang="en-US" sz="8800" b="1">
              <a:solidFill>
                <a:srgbClr val="FFCC00"/>
              </a:solidFill>
              <a:cs typeface="Tahoma" pitchFamily="34" charset="0"/>
            </a:endParaRP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4005263"/>
            <a:ext cx="7561263" cy="1439862"/>
          </a:xfrm>
        </p:spPr>
        <p:txBody>
          <a:bodyPr/>
          <a:lstStyle/>
          <a:p>
            <a:r>
              <a:rPr lang="en-US" sz="6600">
                <a:solidFill>
                  <a:srgbClr val="000099"/>
                </a:solidFill>
              </a:rPr>
              <a:t>Sales Promotion</a:t>
            </a:r>
          </a:p>
        </p:txBody>
      </p:sp>
      <p:pic>
        <p:nvPicPr>
          <p:cNvPr id="108550" name="Picture 6" descr="j02977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708275"/>
          </a:xfrm>
          <a:prstGeom prst="rect">
            <a:avLst/>
          </a:prstGeom>
          <a:noFill/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072206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6868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ar-SA" sz="4800" b="1">
                <a:solidFill>
                  <a:srgbClr val="000099"/>
                </a:solidFill>
                <a:cs typeface="Tahoma" pitchFamily="34" charset="0"/>
              </a:rPr>
              <a:t>تنشيط المبيعات</a:t>
            </a:r>
            <a:endParaRPr lang="en-US" sz="4800" b="1">
              <a:solidFill>
                <a:srgbClr val="000099"/>
              </a:solidFill>
              <a:cs typeface="Tahoma" pitchFamily="34" charset="0"/>
            </a:endParaRPr>
          </a:p>
        </p:txBody>
      </p:sp>
      <p:sp>
        <p:nvSpPr>
          <p:cNvPr id="109571" name="AutoShape 3"/>
          <p:cNvSpPr>
            <a:spLocks noChangeArrowheads="1"/>
          </p:cNvSpPr>
          <p:nvPr/>
        </p:nvSpPr>
        <p:spPr bwMode="auto">
          <a:xfrm>
            <a:off x="827088" y="1557338"/>
            <a:ext cx="7772400" cy="4419600"/>
          </a:xfrm>
          <a:prstGeom prst="bevel">
            <a:avLst>
              <a:gd name="adj" fmla="val 12500"/>
            </a:avLst>
          </a:prstGeom>
          <a:solidFill>
            <a:srgbClr val="00008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rtl="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800"/>
              <a:t> </a:t>
            </a:r>
          </a:p>
        </p:txBody>
      </p:sp>
      <p:sp>
        <p:nvSpPr>
          <p:cNvPr id="109572" name="Text Box 4"/>
          <p:cNvSpPr txBox="1">
            <a:spLocks noChangeArrowheads="1"/>
          </p:cNvSpPr>
          <p:nvPr/>
        </p:nvSpPr>
        <p:spPr bwMode="auto">
          <a:xfrm>
            <a:off x="1403350" y="1989138"/>
            <a:ext cx="6729413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ar-SA" b="1">
                <a:solidFill>
                  <a:srgbClr val="FFCC00"/>
                </a:solidFill>
                <a:cs typeface="Tahoma" pitchFamily="34" charset="0"/>
              </a:rPr>
              <a:t>”استخدام المنتج أو مقدم الخدمة أي مغريات قصيرة الاجل لجذب و اغراء الوسطاء (تجار الجملة و التجزئة)أو المستهلكين لشراء أو تجربة منتج معين في الوقت الحالي, و حث رجال البيع للعمل بقوة على بيع منتجات شركاتهم“</a:t>
            </a:r>
            <a:endParaRPr lang="en-US" b="1">
              <a:solidFill>
                <a:srgbClr val="FFCC00"/>
              </a:solidFill>
              <a:cs typeface="Tahoma" pitchFamily="34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2" grpId="0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6868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>
                <a:solidFill>
                  <a:srgbClr val="000099"/>
                </a:solidFill>
                <a:cs typeface="Tahoma" pitchFamily="34" charset="0"/>
              </a:rPr>
              <a:t>اسباب استخدام تنشيط المبيعات</a:t>
            </a:r>
            <a:r>
              <a:rPr lang="ar-SA"/>
              <a:t> </a:t>
            </a:r>
            <a:endParaRPr lang="en-US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84313"/>
            <a:ext cx="8229600" cy="44592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ar-SA" sz="2400" dirty="0">
                <a:solidFill>
                  <a:srgbClr val="CC3300"/>
                </a:solidFill>
                <a:cs typeface="Tahoma" pitchFamily="34" charset="0"/>
              </a:rPr>
              <a:t>تأخذ تنشيط المبيعات </a:t>
            </a:r>
            <a:r>
              <a:rPr lang="ar-SA" sz="2400" dirty="0" smtClean="0">
                <a:solidFill>
                  <a:srgbClr val="CC3300"/>
                </a:solidFill>
                <a:cs typeface="Tahoma" pitchFamily="34" charset="0"/>
              </a:rPr>
              <a:t>إشكالا </a:t>
            </a:r>
            <a:r>
              <a:rPr lang="ar-SA" sz="2400" dirty="0">
                <a:solidFill>
                  <a:srgbClr val="CC3300"/>
                </a:solidFill>
                <a:cs typeface="Tahoma" pitchFamily="34" charset="0"/>
              </a:rPr>
              <a:t>منها: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ar-SA" sz="2400" dirty="0">
                <a:solidFill>
                  <a:srgbClr val="CC3300"/>
                </a:solidFill>
                <a:cs typeface="Tahoma" pitchFamily="34" charset="0"/>
              </a:rPr>
              <a:t> تنشيط العملاء, تنشيط الشركات, تنشيط التجارة, </a:t>
            </a:r>
            <a:r>
              <a:rPr lang="ar-SA" sz="2400" dirty="0" err="1">
                <a:solidFill>
                  <a:srgbClr val="CC3300"/>
                </a:solidFill>
                <a:cs typeface="Tahoma" pitchFamily="34" charset="0"/>
              </a:rPr>
              <a:t>و</a:t>
            </a:r>
            <a:r>
              <a:rPr lang="ar-SA" sz="2400" dirty="0">
                <a:solidFill>
                  <a:srgbClr val="CC3300"/>
                </a:solidFill>
                <a:cs typeface="Tahoma" pitchFamily="34" charset="0"/>
              </a:rPr>
              <a:t> تنشيط قوة البيع.</a:t>
            </a:r>
            <a:endParaRPr lang="en-US" sz="2400" dirty="0">
              <a:solidFill>
                <a:srgbClr val="CC3300"/>
              </a:solidFill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ar-SA" sz="2400" dirty="0">
                <a:solidFill>
                  <a:srgbClr val="292929"/>
                </a:solidFill>
                <a:cs typeface="Tahoma" pitchFamily="34" charset="0"/>
              </a:rPr>
              <a:t>النمو الكبير في استخدام تنشيط المبيعات يعود </a:t>
            </a:r>
            <a:r>
              <a:rPr lang="ar-SA" sz="2400" dirty="0" smtClean="0">
                <a:solidFill>
                  <a:srgbClr val="292929"/>
                </a:solidFill>
                <a:cs typeface="Tahoma" pitchFamily="34" charset="0"/>
              </a:rPr>
              <a:t>إلى</a:t>
            </a:r>
            <a:r>
              <a:rPr lang="ar-SA" sz="2400" dirty="0" smtClean="0">
                <a:solidFill>
                  <a:srgbClr val="990033"/>
                </a:solidFill>
                <a:cs typeface="Tahoma" pitchFamily="34" charset="0"/>
              </a:rPr>
              <a:t>:</a:t>
            </a:r>
            <a:endParaRPr lang="en-US" sz="2400" dirty="0">
              <a:solidFill>
                <a:srgbClr val="990033"/>
              </a:solidFill>
              <a:cs typeface="Tahoma" pitchFamily="34" charset="0"/>
            </a:endParaRPr>
          </a:p>
          <a:p>
            <a:pPr lvl="1">
              <a:lnSpc>
                <a:spcPct val="80000"/>
              </a:lnSpc>
            </a:pPr>
            <a:r>
              <a:rPr lang="ar-SA" sz="2000" dirty="0">
                <a:solidFill>
                  <a:srgbClr val="000099"/>
                </a:solidFill>
                <a:cs typeface="Tahoma" pitchFamily="34" charset="0"/>
              </a:rPr>
              <a:t>الضغوط الكبيرة على مدراء </a:t>
            </a:r>
            <a:r>
              <a:rPr lang="ar-SA" sz="2000" dirty="0" smtClean="0">
                <a:solidFill>
                  <a:srgbClr val="000099"/>
                </a:solidFill>
                <a:cs typeface="Tahoma" pitchFamily="34" charset="0"/>
              </a:rPr>
              <a:t>الإنتاج </a:t>
            </a:r>
            <a:r>
              <a:rPr lang="ar-SA" sz="2000" dirty="0">
                <a:solidFill>
                  <a:srgbClr val="000099"/>
                </a:solidFill>
                <a:cs typeface="Tahoma" pitchFamily="34" charset="0"/>
              </a:rPr>
              <a:t>لزيادة المبيعات.</a:t>
            </a:r>
            <a:endParaRPr lang="en-US" sz="2000" dirty="0">
              <a:solidFill>
                <a:srgbClr val="000099"/>
              </a:solidFill>
              <a:cs typeface="Tahoma" pitchFamily="34" charset="0"/>
            </a:endParaRPr>
          </a:p>
          <a:p>
            <a:pPr lvl="1">
              <a:lnSpc>
                <a:spcPct val="80000"/>
              </a:lnSpc>
            </a:pPr>
            <a:r>
              <a:rPr lang="ar-SA" sz="2000" dirty="0">
                <a:solidFill>
                  <a:srgbClr val="000099"/>
                </a:solidFill>
                <a:cs typeface="Tahoma" pitchFamily="34" charset="0"/>
              </a:rPr>
              <a:t> زيادة </a:t>
            </a:r>
            <a:r>
              <a:rPr lang="ar-SA" sz="2000" dirty="0" smtClean="0">
                <a:solidFill>
                  <a:srgbClr val="000099"/>
                </a:solidFill>
                <a:cs typeface="Tahoma" pitchFamily="34" charset="0"/>
              </a:rPr>
              <a:t>حده </a:t>
            </a:r>
            <a:r>
              <a:rPr lang="ar-SA" sz="2000" dirty="0">
                <a:solidFill>
                  <a:srgbClr val="000099"/>
                </a:solidFill>
                <a:cs typeface="Tahoma" pitchFamily="34" charset="0"/>
              </a:rPr>
              <a:t>المنافسة</a:t>
            </a:r>
            <a:endParaRPr lang="en-US" sz="2000" dirty="0">
              <a:solidFill>
                <a:srgbClr val="000099"/>
              </a:solidFill>
              <a:cs typeface="Tahoma" pitchFamily="34" charset="0"/>
            </a:endParaRPr>
          </a:p>
          <a:p>
            <a:pPr lvl="1">
              <a:lnSpc>
                <a:spcPct val="80000"/>
              </a:lnSpc>
            </a:pPr>
            <a:r>
              <a:rPr lang="ar-SA" sz="2000" dirty="0">
                <a:solidFill>
                  <a:srgbClr val="000099"/>
                </a:solidFill>
                <a:cs typeface="Tahoma" pitchFamily="34" charset="0"/>
              </a:rPr>
              <a:t>انخفاض فاعلية </a:t>
            </a:r>
            <a:r>
              <a:rPr lang="ar-SA" sz="2000" dirty="0" smtClean="0">
                <a:solidFill>
                  <a:srgbClr val="000099"/>
                </a:solidFill>
                <a:cs typeface="Tahoma" pitchFamily="34" charset="0"/>
              </a:rPr>
              <a:t>الإعلان</a:t>
            </a:r>
            <a:endParaRPr lang="en-US" sz="2000" dirty="0">
              <a:solidFill>
                <a:srgbClr val="000099"/>
              </a:solidFill>
              <a:cs typeface="Tahoma" pitchFamily="34" charset="0"/>
            </a:endParaRPr>
          </a:p>
          <a:p>
            <a:pPr lvl="1">
              <a:lnSpc>
                <a:spcPct val="80000"/>
              </a:lnSpc>
            </a:pPr>
            <a:r>
              <a:rPr lang="ar-SA" sz="2000" dirty="0">
                <a:solidFill>
                  <a:srgbClr val="000099"/>
                </a:solidFill>
                <a:cs typeface="Tahoma" pitchFamily="34" charset="0"/>
              </a:rPr>
              <a:t>المستهلكون يهتمون </a:t>
            </a:r>
            <a:r>
              <a:rPr lang="ar-SA" sz="2000" dirty="0" smtClean="0">
                <a:solidFill>
                  <a:srgbClr val="000099"/>
                </a:solidFill>
                <a:cs typeface="Tahoma" pitchFamily="34" charset="0"/>
              </a:rPr>
              <a:t>ألان أكثر </a:t>
            </a:r>
            <a:r>
              <a:rPr lang="ar-SA" sz="2000" dirty="0">
                <a:solidFill>
                  <a:srgbClr val="000099"/>
                </a:solidFill>
                <a:cs typeface="Tahoma" pitchFamily="34" charset="0"/>
              </a:rPr>
              <a:t>بالحصول على </a:t>
            </a:r>
            <a:r>
              <a:rPr lang="ar-SA" sz="2000" dirty="0" smtClean="0">
                <a:solidFill>
                  <a:srgbClr val="000099"/>
                </a:solidFill>
                <a:cs typeface="Tahoma" pitchFamily="34" charset="0"/>
              </a:rPr>
              <a:t>أشياء </a:t>
            </a:r>
            <a:r>
              <a:rPr lang="ar-SA" sz="2000" dirty="0">
                <a:solidFill>
                  <a:srgbClr val="000099"/>
                </a:solidFill>
                <a:cs typeface="Tahoma" pitchFamily="34" charset="0"/>
              </a:rPr>
              <a:t>ملموسة </a:t>
            </a:r>
            <a:endParaRPr lang="en-US" sz="2000" dirty="0">
              <a:solidFill>
                <a:srgbClr val="000099"/>
              </a:solidFill>
              <a:cs typeface="Tahoma" pitchFamily="34" charset="0"/>
            </a:endParaRPr>
          </a:p>
          <a:p>
            <a:pPr lvl="1">
              <a:lnSpc>
                <a:spcPct val="80000"/>
              </a:lnSpc>
            </a:pPr>
            <a:r>
              <a:rPr lang="ar-SA" sz="2000" dirty="0">
                <a:solidFill>
                  <a:srgbClr val="000099"/>
                </a:solidFill>
                <a:cs typeface="Tahoma" pitchFamily="34" charset="0"/>
              </a:rPr>
              <a:t>تحول القوة من المنتجين إلى الموزعين</a:t>
            </a:r>
            <a:endParaRPr lang="en-US" sz="2000" dirty="0">
              <a:solidFill>
                <a:srgbClr val="000099"/>
              </a:solidFill>
              <a:cs typeface="Tahoma" pitchFamily="34" charset="0"/>
            </a:endParaRPr>
          </a:p>
          <a:p>
            <a:pPr lvl="1">
              <a:lnSpc>
                <a:spcPct val="80000"/>
              </a:lnSpc>
            </a:pPr>
            <a:r>
              <a:rPr lang="ar-SA" sz="2000" dirty="0">
                <a:solidFill>
                  <a:srgbClr val="000099"/>
                </a:solidFill>
                <a:cs typeface="Tahoma" pitchFamily="34" charset="0"/>
              </a:rPr>
              <a:t>زيادة تماثل العلامات التجارية </a:t>
            </a:r>
            <a:r>
              <a:rPr lang="ar-SA" sz="2000" dirty="0" err="1">
                <a:solidFill>
                  <a:srgbClr val="000099"/>
                </a:solidFill>
                <a:cs typeface="Tahoma" pitchFamily="34" charset="0"/>
              </a:rPr>
              <a:t>و</a:t>
            </a:r>
            <a:r>
              <a:rPr lang="ar-SA" sz="2000" dirty="0">
                <a:solidFill>
                  <a:srgbClr val="000099"/>
                </a:solidFill>
                <a:cs typeface="Tahoma" pitchFamily="34" charset="0"/>
              </a:rPr>
              <a:t> حساسية السعر</a:t>
            </a:r>
            <a:endParaRPr lang="en-US" sz="2000" dirty="0">
              <a:solidFill>
                <a:srgbClr val="000099"/>
              </a:solidFill>
              <a:cs typeface="Tahoma" pitchFamily="34" charset="0"/>
            </a:endParaRPr>
          </a:p>
          <a:p>
            <a:pPr lvl="1">
              <a:lnSpc>
                <a:spcPct val="80000"/>
              </a:lnSpc>
            </a:pPr>
            <a:r>
              <a:rPr lang="ar-SA" sz="2000" dirty="0">
                <a:solidFill>
                  <a:srgbClr val="000099"/>
                </a:solidFill>
                <a:cs typeface="Tahoma" pitchFamily="34" charset="0"/>
              </a:rPr>
              <a:t>انخفاض الولاء للعلامات التجارية</a:t>
            </a:r>
            <a:endParaRPr lang="en-US" sz="2000" dirty="0">
              <a:solidFill>
                <a:srgbClr val="000099"/>
              </a:solidFill>
              <a:cs typeface="Tahoma" pitchFamily="34" charset="0"/>
            </a:endParaRPr>
          </a:p>
          <a:p>
            <a:pPr lvl="1">
              <a:lnSpc>
                <a:spcPct val="80000"/>
              </a:lnSpc>
            </a:pPr>
            <a:r>
              <a:rPr lang="ar-SA" sz="2000" dirty="0">
                <a:solidFill>
                  <a:srgbClr val="000099"/>
                </a:solidFill>
                <a:cs typeface="Tahoma" pitchFamily="34" charset="0"/>
              </a:rPr>
              <a:t>تقسم السوق </a:t>
            </a:r>
            <a:r>
              <a:rPr lang="ar-SA" sz="2000" dirty="0" err="1">
                <a:solidFill>
                  <a:srgbClr val="000099"/>
                </a:solidFill>
                <a:cs typeface="Tahoma" pitchFamily="34" charset="0"/>
              </a:rPr>
              <a:t>و</a:t>
            </a:r>
            <a:r>
              <a:rPr lang="ar-SA" sz="2000" dirty="0">
                <a:solidFill>
                  <a:srgbClr val="000099"/>
                </a:solidFill>
                <a:cs typeface="Tahoma" pitchFamily="34" charset="0"/>
              </a:rPr>
              <a:t> قلة فاعلية الوسطاء</a:t>
            </a:r>
            <a:endParaRPr lang="en-US" sz="2000" dirty="0">
              <a:solidFill>
                <a:srgbClr val="000099"/>
              </a:solidFill>
              <a:cs typeface="Tahoma" pitchFamily="34" charset="0"/>
            </a:endParaRPr>
          </a:p>
          <a:p>
            <a:pPr lvl="1">
              <a:lnSpc>
                <a:spcPct val="80000"/>
              </a:lnSpc>
            </a:pPr>
            <a:r>
              <a:rPr lang="ar-SA" sz="2000" dirty="0">
                <a:solidFill>
                  <a:srgbClr val="000099"/>
                </a:solidFill>
                <a:cs typeface="Tahoma" pitchFamily="34" charset="0"/>
              </a:rPr>
              <a:t>تركيز الشركات على النتائج قصيرة </a:t>
            </a:r>
            <a:r>
              <a:rPr lang="ar-SA" sz="2000" dirty="0" smtClean="0">
                <a:solidFill>
                  <a:srgbClr val="000099"/>
                </a:solidFill>
                <a:cs typeface="Tahoma" pitchFamily="34" charset="0"/>
              </a:rPr>
              <a:t>الأجل</a:t>
            </a:r>
            <a:endParaRPr lang="en-US" sz="2000" b="0" dirty="0">
              <a:solidFill>
                <a:srgbClr val="000099"/>
              </a:solidFill>
              <a:cs typeface="Tahoma" pitchFamily="34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363541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1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12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126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126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2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2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2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26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26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26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26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/>
      <p:bldP spid="112643" grpId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686800" cy="831850"/>
          </a:xfrm>
        </p:spPr>
        <p:txBody>
          <a:bodyPr/>
          <a:lstStyle/>
          <a:p>
            <a:pPr algn="ctr"/>
            <a:r>
              <a:rPr lang="ar-SA" sz="4800" b="1">
                <a:solidFill>
                  <a:srgbClr val="000099"/>
                </a:solidFill>
                <a:cs typeface="Tahoma" pitchFamily="34" charset="0"/>
              </a:rPr>
              <a:t>أهداف تنشيط المـبـيعات</a:t>
            </a:r>
            <a:endParaRPr lang="en-US" sz="4800" b="1">
              <a:solidFill>
                <a:srgbClr val="000099"/>
              </a:solidFill>
              <a:cs typeface="Tahoma" pitchFamily="34" charset="0"/>
            </a:endParaRP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412875"/>
            <a:ext cx="8208962" cy="48244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ar-SA" sz="2800" dirty="0">
                <a:solidFill>
                  <a:srgbClr val="CC6600"/>
                </a:solidFill>
                <a:cs typeface="Tahoma" pitchFamily="34" charset="0"/>
              </a:rPr>
              <a:t>زيادة المبيعات في </a:t>
            </a:r>
            <a:r>
              <a:rPr lang="ar-SA" sz="2800" dirty="0" smtClean="0">
                <a:solidFill>
                  <a:srgbClr val="CC6600"/>
                </a:solidFill>
                <a:cs typeface="Tahoma" pitchFamily="34" charset="0"/>
              </a:rPr>
              <a:t>الأجل </a:t>
            </a:r>
            <a:r>
              <a:rPr lang="ar-SA" sz="2800" dirty="0">
                <a:solidFill>
                  <a:srgbClr val="CC6600"/>
                </a:solidFill>
                <a:cs typeface="Tahoma" pitchFamily="34" charset="0"/>
              </a:rPr>
              <a:t>القصير </a:t>
            </a:r>
            <a:r>
              <a:rPr lang="ar-SA" sz="2800" dirty="0" err="1">
                <a:solidFill>
                  <a:srgbClr val="CC6600"/>
                </a:solidFill>
                <a:cs typeface="Tahoma" pitchFamily="34" charset="0"/>
              </a:rPr>
              <a:t>او</a:t>
            </a:r>
            <a:r>
              <a:rPr lang="ar-SA" sz="2800" dirty="0">
                <a:solidFill>
                  <a:srgbClr val="CC6600"/>
                </a:solidFill>
                <a:cs typeface="Tahoma" pitchFamily="34" charset="0"/>
              </a:rPr>
              <a:t> بناء حصة سوقية طويلة </a:t>
            </a:r>
            <a:r>
              <a:rPr lang="ar-SA" sz="2800" dirty="0" smtClean="0">
                <a:solidFill>
                  <a:srgbClr val="CC6600"/>
                </a:solidFill>
                <a:cs typeface="Tahoma" pitchFamily="34" charset="0"/>
              </a:rPr>
              <a:t>الأجل</a:t>
            </a:r>
            <a:endParaRPr lang="ar-SA" sz="2800" dirty="0">
              <a:solidFill>
                <a:srgbClr val="CC6600"/>
              </a:solidFill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b="0" dirty="0">
                <a:solidFill>
                  <a:schemeClr val="folHlink"/>
                </a:solidFill>
                <a:cs typeface="Tahoma" pitchFamily="34" charset="0"/>
              </a:rPr>
              <a:t>التحميل</a:t>
            </a:r>
            <a:r>
              <a:rPr lang="ar-SA" sz="2800" dirty="0">
                <a:solidFill>
                  <a:schemeClr val="folHlink"/>
                </a:solidFill>
                <a:cs typeface="Tahoma" pitchFamily="34" charset="0"/>
              </a:rPr>
              <a:t> </a:t>
            </a:r>
            <a:r>
              <a:rPr lang="ar-SA" sz="2000" dirty="0">
                <a:solidFill>
                  <a:schemeClr val="folHlink"/>
                </a:solidFill>
                <a:cs typeface="Tahoma" pitchFamily="34" charset="0"/>
              </a:rPr>
              <a:t>(الشراء المتعدد ، مكافأة المستخدم الحالي، ضد المنافسة)</a:t>
            </a:r>
            <a:endParaRPr lang="en-US" sz="2800" dirty="0">
              <a:solidFill>
                <a:schemeClr val="folHlink"/>
              </a:solidFill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b="0" dirty="0">
                <a:solidFill>
                  <a:srgbClr val="FE48F5"/>
                </a:solidFill>
                <a:cs typeface="Tahoma" pitchFamily="34" charset="0"/>
              </a:rPr>
              <a:t>الاستمرار </a:t>
            </a:r>
            <a:r>
              <a:rPr lang="ar-SA" sz="2000" dirty="0">
                <a:solidFill>
                  <a:srgbClr val="FE48F5"/>
                </a:solidFill>
                <a:cs typeface="Tahoma" pitchFamily="34" charset="0"/>
              </a:rPr>
              <a:t>(المكافأة عن الولاء</a:t>
            </a:r>
            <a:r>
              <a:rPr lang="en-US" sz="2000" dirty="0">
                <a:solidFill>
                  <a:srgbClr val="FE48F5"/>
                </a:solidFill>
                <a:cs typeface="Tahoma" pitchFamily="34" charset="0"/>
              </a:rPr>
              <a:t>(</a:t>
            </a:r>
            <a:endParaRPr lang="en-US" sz="2800" dirty="0">
              <a:solidFill>
                <a:srgbClr val="FE48F5"/>
              </a:solidFill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b="0" dirty="0">
                <a:solidFill>
                  <a:srgbClr val="292929"/>
                </a:solidFill>
                <a:cs typeface="Tahoma" pitchFamily="34" charset="0"/>
              </a:rPr>
              <a:t>التجربة</a:t>
            </a:r>
            <a:endParaRPr lang="en-US" sz="2800" dirty="0">
              <a:solidFill>
                <a:srgbClr val="292929"/>
              </a:solidFill>
              <a:cs typeface="Tahoma" pitchFamily="34" charset="0"/>
            </a:endParaRPr>
          </a:p>
          <a:p>
            <a:pPr lvl="1">
              <a:lnSpc>
                <a:spcPct val="90000"/>
              </a:lnSpc>
            </a:pPr>
            <a:r>
              <a:rPr lang="ar-SA" sz="2400" dirty="0">
                <a:solidFill>
                  <a:srgbClr val="292929"/>
                </a:solidFill>
                <a:cs typeface="Tahoma" pitchFamily="34" charset="0"/>
              </a:rPr>
              <a:t>مستخدمون جدد لهذا النوع من السلع</a:t>
            </a:r>
            <a:endParaRPr lang="en-US" sz="2400" dirty="0">
              <a:solidFill>
                <a:srgbClr val="292929"/>
              </a:solidFill>
              <a:cs typeface="Tahoma" pitchFamily="34" charset="0"/>
            </a:endParaRPr>
          </a:p>
          <a:p>
            <a:pPr lvl="1">
              <a:lnSpc>
                <a:spcPct val="90000"/>
              </a:lnSpc>
            </a:pPr>
            <a:r>
              <a:rPr lang="ar-SA" sz="2400" dirty="0">
                <a:solidFill>
                  <a:srgbClr val="292929"/>
                </a:solidFill>
                <a:cs typeface="Tahoma" pitchFamily="34" charset="0"/>
              </a:rPr>
              <a:t>المستخدمون الجدد للسلعة</a:t>
            </a:r>
            <a:r>
              <a:rPr lang="en-US" sz="2400" dirty="0">
                <a:solidFill>
                  <a:srgbClr val="292929"/>
                </a:solidFill>
                <a:cs typeface="Tahoma" pitchFamily="34" charset="0"/>
              </a:rPr>
              <a:t>	</a:t>
            </a:r>
          </a:p>
          <a:p>
            <a:pPr lvl="1">
              <a:lnSpc>
                <a:spcPct val="90000"/>
              </a:lnSpc>
            </a:pPr>
            <a:r>
              <a:rPr lang="ar-SA" sz="2400" dirty="0">
                <a:solidFill>
                  <a:srgbClr val="292929"/>
                </a:solidFill>
                <a:cs typeface="Tahoma" pitchFamily="34" charset="0"/>
              </a:rPr>
              <a:t>المستخدمون للسلع المنافسة</a:t>
            </a:r>
            <a:r>
              <a:rPr lang="en-US" sz="2400" dirty="0">
                <a:solidFill>
                  <a:srgbClr val="292929"/>
                </a:solidFill>
                <a:cs typeface="Tahoma" pitchFamily="34" charset="0"/>
              </a:rPr>
              <a:t> </a:t>
            </a:r>
            <a:endParaRPr lang="en-US" sz="2400" dirty="0">
              <a:solidFill>
                <a:srgbClr val="CC6600"/>
              </a:solidFill>
              <a:cs typeface="Tahoma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ar-SA" sz="2800" dirty="0">
                <a:solidFill>
                  <a:srgbClr val="CC6600"/>
                </a:solidFill>
                <a:cs typeface="Tahoma" pitchFamily="34" charset="0"/>
              </a:rPr>
              <a:t>تركز على بناء العلاقات مع المستهلكين</a:t>
            </a:r>
            <a:endParaRPr lang="en-US" sz="2800" dirty="0">
              <a:solidFill>
                <a:srgbClr val="CC6600"/>
              </a:solidFill>
              <a:cs typeface="Tahoma" pitchFamily="34" charset="0"/>
            </a:endParaRPr>
          </a:p>
          <a:p>
            <a:pPr>
              <a:lnSpc>
                <a:spcPct val="90000"/>
              </a:lnSpc>
            </a:pPr>
            <a:endParaRPr lang="en-US" sz="2800" dirty="0">
              <a:solidFill>
                <a:srgbClr val="FE48F5"/>
              </a:solidFill>
              <a:cs typeface="Tahoma" pitchFamily="34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4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4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46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46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620000" cy="857250"/>
          </a:xfrm>
          <a:noFill/>
          <a:ln/>
        </p:spPr>
        <p:txBody>
          <a:bodyPr lIns="92075" tIns="46038" rIns="92075" bIns="46038"/>
          <a:lstStyle/>
          <a:p>
            <a:pPr algn="ctr"/>
            <a:r>
              <a:rPr lang="ar-SA" sz="4400" b="1">
                <a:solidFill>
                  <a:srgbClr val="000099"/>
                </a:solidFill>
                <a:cs typeface="Tahoma" pitchFamily="34" charset="0"/>
              </a:rPr>
              <a:t>ماذا تقدم تنشيط المبيعات</a:t>
            </a:r>
            <a:endParaRPr lang="en-US" sz="4800" b="1">
              <a:solidFill>
                <a:srgbClr val="000099"/>
              </a:solidFill>
              <a:cs typeface="Andalus" pitchFamily="2" charset="-78"/>
            </a:endParaRP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4850" y="1257300"/>
            <a:ext cx="8043863" cy="4819650"/>
          </a:xfrm>
          <a:noFill/>
          <a:ln/>
        </p:spPr>
        <p:txBody>
          <a:bodyPr lIns="92075" tIns="46038" rIns="92075" bIns="46038"/>
          <a:lstStyle/>
          <a:p>
            <a:r>
              <a:rPr lang="ar-SA" sz="2000" dirty="0">
                <a:solidFill>
                  <a:srgbClr val="990033"/>
                </a:solidFill>
                <a:cs typeface="Tahoma" pitchFamily="34" charset="0"/>
              </a:rPr>
              <a:t>تشحذ همم قوة البيع للعمل مع منتجات جديدة أو مطورة أو في مرحلة النضج</a:t>
            </a:r>
            <a:endParaRPr lang="en-US" sz="2000" dirty="0">
              <a:solidFill>
                <a:srgbClr val="990033"/>
              </a:solidFill>
              <a:cs typeface="Tahoma" pitchFamily="34" charset="0"/>
            </a:endParaRPr>
          </a:p>
          <a:p>
            <a:r>
              <a:rPr lang="ar-SA" sz="2000" dirty="0">
                <a:solidFill>
                  <a:srgbClr val="990033"/>
                </a:solidFill>
                <a:cs typeface="Tahoma" pitchFamily="34" charset="0"/>
              </a:rPr>
              <a:t>تنعش مبيعات المنتجات في مرحلة النضج</a:t>
            </a:r>
            <a:endParaRPr lang="en-US" sz="2000" dirty="0">
              <a:solidFill>
                <a:srgbClr val="990033"/>
              </a:solidFill>
              <a:cs typeface="Tahoma" pitchFamily="34" charset="0"/>
            </a:endParaRPr>
          </a:p>
          <a:p>
            <a:r>
              <a:rPr lang="ar-SA" sz="2000" dirty="0">
                <a:solidFill>
                  <a:srgbClr val="990033"/>
                </a:solidFill>
                <a:cs typeface="Tahoma" pitchFamily="34" charset="0"/>
              </a:rPr>
              <a:t>تسهل عملية تقديم المنتجات الجديدة للسوق</a:t>
            </a:r>
            <a:endParaRPr lang="en-US" sz="2000" dirty="0">
              <a:solidFill>
                <a:srgbClr val="990033"/>
              </a:solidFill>
              <a:cs typeface="Tahoma" pitchFamily="34" charset="0"/>
            </a:endParaRPr>
          </a:p>
          <a:p>
            <a:r>
              <a:rPr lang="ar-SA" sz="2000" dirty="0">
                <a:solidFill>
                  <a:srgbClr val="990033"/>
                </a:solidFill>
                <a:cs typeface="Tahoma" pitchFamily="34" charset="0"/>
              </a:rPr>
              <a:t>تزيد حركة المنتجات على الرفوف</a:t>
            </a:r>
            <a:endParaRPr lang="en-US" sz="2000" dirty="0">
              <a:solidFill>
                <a:srgbClr val="990033"/>
              </a:solidFill>
              <a:cs typeface="Tahoma" pitchFamily="34" charset="0"/>
            </a:endParaRPr>
          </a:p>
          <a:p>
            <a:r>
              <a:rPr lang="ar-SA" sz="2000" dirty="0">
                <a:solidFill>
                  <a:srgbClr val="990033"/>
                </a:solidFill>
                <a:cs typeface="Tahoma" pitchFamily="34" charset="0"/>
              </a:rPr>
              <a:t>تقضي على </a:t>
            </a:r>
            <a:r>
              <a:rPr lang="ar-SA" sz="2000" dirty="0" err="1">
                <a:solidFill>
                  <a:srgbClr val="990033"/>
                </a:solidFill>
                <a:cs typeface="Tahoma" pitchFamily="34" charset="0"/>
              </a:rPr>
              <a:t>اعلانات</a:t>
            </a:r>
            <a:r>
              <a:rPr lang="ar-SA" sz="2000" dirty="0">
                <a:solidFill>
                  <a:srgbClr val="990033"/>
                </a:solidFill>
                <a:cs typeface="Tahoma" pitchFamily="34" charset="0"/>
              </a:rPr>
              <a:t> و ترويج المنافسين مؤقتاً</a:t>
            </a:r>
            <a:endParaRPr lang="en-US" sz="2000" dirty="0">
              <a:solidFill>
                <a:srgbClr val="990033"/>
              </a:solidFill>
              <a:cs typeface="Tahoma" pitchFamily="34" charset="0"/>
            </a:endParaRPr>
          </a:p>
          <a:p>
            <a:r>
              <a:rPr lang="ar-SA" sz="2000" dirty="0">
                <a:solidFill>
                  <a:srgbClr val="990033"/>
                </a:solidFill>
                <a:cs typeface="Tahoma" pitchFamily="34" charset="0"/>
              </a:rPr>
              <a:t>تحث المستهلكين على تجربة السلعة</a:t>
            </a:r>
            <a:endParaRPr lang="en-US" sz="2000" dirty="0">
              <a:solidFill>
                <a:srgbClr val="990033"/>
              </a:solidFill>
              <a:cs typeface="Tahoma" pitchFamily="34" charset="0"/>
            </a:endParaRPr>
          </a:p>
          <a:p>
            <a:r>
              <a:rPr lang="ar-SA" sz="2000" dirty="0">
                <a:solidFill>
                  <a:srgbClr val="990033"/>
                </a:solidFill>
                <a:cs typeface="Tahoma" pitchFamily="34" charset="0"/>
              </a:rPr>
              <a:t>تساعد على الحفاظ على المستهلكين الحاليين </a:t>
            </a:r>
            <a:r>
              <a:rPr lang="ar-SA" sz="2000" dirty="0" err="1">
                <a:solidFill>
                  <a:srgbClr val="990033"/>
                </a:solidFill>
                <a:cs typeface="Tahoma" pitchFamily="34" charset="0"/>
              </a:rPr>
              <a:t>و</a:t>
            </a:r>
            <a:r>
              <a:rPr lang="ar-SA" sz="2000" dirty="0">
                <a:solidFill>
                  <a:srgbClr val="990033"/>
                </a:solidFill>
                <a:cs typeface="Tahoma" pitchFamily="34" charset="0"/>
              </a:rPr>
              <a:t> ذلك عن طريق </a:t>
            </a:r>
            <a:r>
              <a:rPr lang="ar-SA" sz="2000" dirty="0" err="1">
                <a:solidFill>
                  <a:srgbClr val="990033"/>
                </a:solidFill>
                <a:cs typeface="Tahoma" pitchFamily="34" charset="0"/>
              </a:rPr>
              <a:t>اعادة</a:t>
            </a:r>
            <a:r>
              <a:rPr lang="ar-SA" sz="2000" dirty="0">
                <a:solidFill>
                  <a:srgbClr val="990033"/>
                </a:solidFill>
                <a:cs typeface="Tahoma" pitchFamily="34" charset="0"/>
              </a:rPr>
              <a:t> الشراء</a:t>
            </a:r>
            <a:endParaRPr lang="en-US" sz="2000" dirty="0">
              <a:solidFill>
                <a:srgbClr val="990033"/>
              </a:solidFill>
              <a:cs typeface="Tahoma" pitchFamily="34" charset="0"/>
            </a:endParaRPr>
          </a:p>
          <a:p>
            <a:r>
              <a:rPr lang="ar-SA" sz="2000" dirty="0">
                <a:solidFill>
                  <a:srgbClr val="990033"/>
                </a:solidFill>
                <a:cs typeface="Tahoma" pitchFamily="34" charset="0"/>
              </a:rPr>
              <a:t>تساعد على زيادة الاستخدام للسلعة</a:t>
            </a:r>
            <a:endParaRPr lang="en-US" sz="2000" dirty="0">
              <a:solidFill>
                <a:srgbClr val="990033"/>
              </a:solidFill>
              <a:cs typeface="Tahoma" pitchFamily="34" charset="0"/>
            </a:endParaRPr>
          </a:p>
          <a:p>
            <a:r>
              <a:rPr lang="ar-SA" sz="2000" dirty="0">
                <a:solidFill>
                  <a:srgbClr val="990033"/>
                </a:solidFill>
                <a:cs typeface="Tahoma" pitchFamily="34" charset="0"/>
              </a:rPr>
              <a:t>تدعم الإعلانات</a:t>
            </a:r>
            <a:endParaRPr lang="en-US" sz="2000" dirty="0">
              <a:solidFill>
                <a:srgbClr val="990033"/>
              </a:solidFill>
              <a:cs typeface="Tahoma" pitchFamily="34" charset="0"/>
            </a:endParaRPr>
          </a:p>
          <a:p>
            <a:r>
              <a:rPr lang="ar-SA" sz="2000" dirty="0">
                <a:solidFill>
                  <a:srgbClr val="990033"/>
                </a:solidFill>
                <a:cs typeface="Tahoma" pitchFamily="34" charset="0"/>
              </a:rPr>
              <a:t>تسهل التجربة(عملاء جدد لهذا النوع من السلع أو لهذه السلعة أو السلع المنافسة</a:t>
            </a:r>
            <a:r>
              <a:rPr lang="en-US" sz="2000" dirty="0">
                <a:solidFill>
                  <a:srgbClr val="990033"/>
                </a:solidFill>
                <a:cs typeface="Tahoma" pitchFamily="34" charset="0"/>
              </a:rPr>
              <a:t>( 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51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35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5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35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35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35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35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1" grpId="0" build="p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21600" cy="914400"/>
          </a:xfrm>
          <a:noFill/>
          <a:ln/>
        </p:spPr>
        <p:txBody>
          <a:bodyPr lIns="92075" tIns="46038" rIns="92075" bIns="46038"/>
          <a:lstStyle/>
          <a:p>
            <a:pPr algn="ctr"/>
            <a:r>
              <a:rPr lang="ar-SA" b="1">
                <a:solidFill>
                  <a:srgbClr val="000099"/>
                </a:solidFill>
                <a:cs typeface="Tahoma" pitchFamily="34" charset="0"/>
              </a:rPr>
              <a:t>اشياء لا تقدمها تنشيط المبيعات</a:t>
            </a:r>
            <a:endParaRPr lang="en-US" b="1">
              <a:solidFill>
                <a:srgbClr val="000099"/>
              </a:solidFill>
              <a:cs typeface="Tahoma" pitchFamily="34" charset="0"/>
            </a:endParaRP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1700213"/>
            <a:ext cx="7626350" cy="4705350"/>
          </a:xfrm>
          <a:noFill/>
          <a:ln/>
        </p:spPr>
        <p:txBody>
          <a:bodyPr lIns="92075" tIns="46038" rIns="92075" bIns="46038"/>
          <a:lstStyle/>
          <a:p>
            <a:pPr>
              <a:lnSpc>
                <a:spcPct val="90000"/>
              </a:lnSpc>
            </a:pPr>
            <a:r>
              <a:rPr lang="ar-SA" dirty="0">
                <a:solidFill>
                  <a:srgbClr val="990033"/>
                </a:solidFill>
                <a:cs typeface="Tahoma" pitchFamily="34" charset="0"/>
              </a:rPr>
              <a:t>لا تعوض ضعف تدريب قوة البيع أو ضعف </a:t>
            </a:r>
            <a:r>
              <a:rPr lang="ar-SA" dirty="0" err="1">
                <a:solidFill>
                  <a:srgbClr val="990033"/>
                </a:solidFill>
                <a:cs typeface="Tahoma" pitchFamily="34" charset="0"/>
              </a:rPr>
              <a:t>و</a:t>
            </a:r>
            <a:r>
              <a:rPr lang="ar-SA" dirty="0">
                <a:solidFill>
                  <a:srgbClr val="990033"/>
                </a:solidFill>
                <a:cs typeface="Tahoma" pitchFamily="34" charset="0"/>
              </a:rPr>
              <a:t> قلة الإعلانات</a:t>
            </a:r>
            <a:endParaRPr lang="en-US" dirty="0">
              <a:solidFill>
                <a:srgbClr val="990033"/>
              </a:solidFill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dirty="0">
                <a:solidFill>
                  <a:srgbClr val="990033"/>
                </a:solidFill>
                <a:cs typeface="Tahoma" pitchFamily="34" charset="0"/>
              </a:rPr>
              <a:t>لا تعطي المشتري الصناعي (الإنتاجي) أو المستهلك أي سبب للاستمرار في الشراء مستقبلا</a:t>
            </a:r>
            <a:endParaRPr lang="en-US" dirty="0">
              <a:solidFill>
                <a:srgbClr val="990033"/>
              </a:solidFill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ar-SA" dirty="0">
                <a:solidFill>
                  <a:srgbClr val="990033"/>
                </a:solidFill>
                <a:cs typeface="Tahoma" pitchFamily="34" charset="0"/>
              </a:rPr>
              <a:t>لا توقف بصفة نهائية تدهور مبيعات أي منتج </a:t>
            </a:r>
          </a:p>
          <a:p>
            <a:pPr>
              <a:lnSpc>
                <a:spcPct val="90000"/>
              </a:lnSpc>
            </a:pPr>
            <a:r>
              <a:rPr lang="ar-SA" dirty="0">
                <a:solidFill>
                  <a:srgbClr val="990033"/>
                </a:solidFill>
                <a:cs typeface="Tahoma" pitchFamily="34" charset="0"/>
              </a:rPr>
              <a:t>لا تجعل المستهلك يحب المنتج بصفة دائمة</a:t>
            </a:r>
            <a:endParaRPr lang="en-US" dirty="0">
              <a:solidFill>
                <a:srgbClr val="990033"/>
              </a:solidFill>
              <a:cs typeface="Tahoma" pitchFamily="34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72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72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9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ChangeArrowheads="1"/>
          </p:cNvSpPr>
          <p:nvPr/>
        </p:nvSpPr>
        <p:spPr bwMode="auto">
          <a:xfrm>
            <a:off x="685800" y="6797675"/>
            <a:ext cx="1905000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16739" name="Rectangle 3"/>
          <p:cNvSpPr>
            <a:spLocks noChangeArrowheads="1"/>
          </p:cNvSpPr>
          <p:nvPr/>
        </p:nvSpPr>
        <p:spPr bwMode="auto">
          <a:xfrm>
            <a:off x="3124200" y="6797675"/>
            <a:ext cx="2895600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auto">
          <a:xfrm>
            <a:off x="533400" y="2065338"/>
            <a:ext cx="2701925" cy="627062"/>
          </a:xfrm>
          <a:prstGeom prst="rect">
            <a:avLst/>
          </a:prstGeom>
          <a:solidFill>
            <a:srgbClr val="CCFFCC"/>
          </a:soli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90488" tIns="44450" rIns="90488" bIns="44450" anchor="ctr" anchorCtr="1"/>
          <a:lstStyle/>
          <a:p>
            <a:pPr algn="ctr" rtl="0" eaLnBrk="0" hangingPunct="0">
              <a:lnSpc>
                <a:spcPct val="90000"/>
              </a:lnSpc>
            </a:pPr>
            <a:r>
              <a:rPr lang="ar-SA" sz="2400">
                <a:solidFill>
                  <a:srgbClr val="000000"/>
                </a:solidFill>
                <a:cs typeface="Tahoma" pitchFamily="34" charset="0"/>
              </a:rPr>
              <a:t>العينات</a:t>
            </a:r>
          </a:p>
          <a:p>
            <a:pPr algn="ctr" rtl="0" eaLnBrk="0" hangingPunct="0">
              <a:lnSpc>
                <a:spcPct val="90000"/>
              </a:lnSpc>
            </a:pPr>
            <a:r>
              <a:rPr lang="ar-SA" sz="2400">
                <a:solidFill>
                  <a:srgbClr val="000000"/>
                </a:solidFill>
              </a:rPr>
              <a:t>ٍ</a:t>
            </a:r>
            <a:r>
              <a:rPr lang="en-US" sz="2400">
                <a:solidFill>
                  <a:srgbClr val="000000"/>
                </a:solidFill>
              </a:rPr>
              <a:t>samples</a:t>
            </a:r>
          </a:p>
        </p:txBody>
      </p:sp>
      <p:sp>
        <p:nvSpPr>
          <p:cNvPr id="116741" name="Rectangle 5"/>
          <p:cNvSpPr>
            <a:spLocks noChangeArrowheads="1"/>
          </p:cNvSpPr>
          <p:nvPr/>
        </p:nvSpPr>
        <p:spPr bwMode="auto">
          <a:xfrm>
            <a:off x="533400" y="2765425"/>
            <a:ext cx="2701925" cy="625475"/>
          </a:xfrm>
          <a:prstGeom prst="rect">
            <a:avLst/>
          </a:prstGeom>
          <a:solidFill>
            <a:srgbClr val="CCFFFF"/>
          </a:soli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90488" tIns="44450" rIns="90488" bIns="44450" anchor="ctr" anchorCtr="1"/>
          <a:lstStyle/>
          <a:p>
            <a:pPr algn="ctr" rtl="0" eaLnBrk="0" hangingPunct="0">
              <a:lnSpc>
                <a:spcPct val="90000"/>
              </a:lnSpc>
            </a:pPr>
            <a:r>
              <a:rPr lang="ar-SA" sz="2400" dirty="0">
                <a:solidFill>
                  <a:srgbClr val="000000"/>
                </a:solidFill>
                <a:cs typeface="Tahoma" pitchFamily="34" charset="0"/>
              </a:rPr>
              <a:t>الكوبونات</a:t>
            </a:r>
            <a:endParaRPr lang="en-US" sz="2400" dirty="0">
              <a:solidFill>
                <a:srgbClr val="000000"/>
              </a:solidFill>
              <a:cs typeface="Tahoma" pitchFamily="34" charset="0"/>
            </a:endParaRPr>
          </a:p>
          <a:p>
            <a:pPr algn="ctr" rtl="0" eaLnBrk="0" hangingPunct="0">
              <a:lnSpc>
                <a:spcPct val="90000"/>
              </a:lnSpc>
            </a:pPr>
            <a:r>
              <a:rPr lang="en-US" sz="2400" dirty="0">
                <a:solidFill>
                  <a:srgbClr val="000000"/>
                </a:solidFill>
              </a:rPr>
              <a:t>Coupons</a:t>
            </a:r>
          </a:p>
        </p:txBody>
      </p:sp>
      <p:sp>
        <p:nvSpPr>
          <p:cNvPr id="116742" name="Rectangle 6"/>
          <p:cNvSpPr>
            <a:spLocks noChangeArrowheads="1"/>
          </p:cNvSpPr>
          <p:nvPr/>
        </p:nvSpPr>
        <p:spPr bwMode="auto">
          <a:xfrm>
            <a:off x="533400" y="3463925"/>
            <a:ext cx="2701925" cy="628650"/>
          </a:xfrm>
          <a:prstGeom prst="rect">
            <a:avLst/>
          </a:prstGeom>
          <a:solidFill>
            <a:srgbClr val="99CCFF"/>
          </a:soli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90488" tIns="44450" rIns="90488" bIns="44450" anchor="ctr" anchorCtr="1"/>
          <a:lstStyle/>
          <a:p>
            <a:pPr algn="ctr" rtl="0" eaLnBrk="0" hangingPunct="0">
              <a:lnSpc>
                <a:spcPct val="90000"/>
              </a:lnSpc>
            </a:pPr>
            <a:r>
              <a:rPr lang="ar-SA" sz="2400" dirty="0">
                <a:solidFill>
                  <a:srgbClr val="000000"/>
                </a:solidFill>
                <a:cs typeface="Tahoma" pitchFamily="34" charset="0"/>
              </a:rPr>
              <a:t>مبالغ مسترجعه</a:t>
            </a:r>
            <a:endParaRPr lang="en-US" sz="2400" dirty="0">
              <a:solidFill>
                <a:srgbClr val="000000"/>
              </a:solidFill>
              <a:cs typeface="Tahoma" pitchFamily="34" charset="0"/>
            </a:endParaRPr>
          </a:p>
          <a:p>
            <a:pPr algn="ctr" rtl="0" eaLnBrk="0" hangingPunct="0">
              <a:lnSpc>
                <a:spcPct val="90000"/>
              </a:lnSpc>
            </a:pPr>
            <a:r>
              <a:rPr lang="en-US" sz="2400" dirty="0">
                <a:solidFill>
                  <a:srgbClr val="000000"/>
                </a:solidFill>
              </a:rPr>
              <a:t>Cash Refunds</a:t>
            </a:r>
          </a:p>
        </p:txBody>
      </p:sp>
      <p:sp>
        <p:nvSpPr>
          <p:cNvPr id="116743" name="Rectangle 7"/>
          <p:cNvSpPr>
            <a:spLocks noChangeArrowheads="1"/>
          </p:cNvSpPr>
          <p:nvPr/>
        </p:nvSpPr>
        <p:spPr bwMode="auto">
          <a:xfrm>
            <a:off x="533400" y="4167188"/>
            <a:ext cx="2701925" cy="623887"/>
          </a:xfrm>
          <a:prstGeom prst="rect">
            <a:avLst/>
          </a:prstGeom>
          <a:solidFill>
            <a:srgbClr val="99CCFF"/>
          </a:soli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90488" tIns="44450" rIns="90488" bIns="44450" anchor="ctr" anchorCtr="1"/>
          <a:lstStyle/>
          <a:p>
            <a:pPr algn="ctr" eaLnBrk="0" hangingPunct="0">
              <a:lnSpc>
                <a:spcPct val="90000"/>
              </a:lnSpc>
            </a:pPr>
            <a:r>
              <a:rPr lang="ar-SA" sz="2400" dirty="0">
                <a:solidFill>
                  <a:srgbClr val="000000"/>
                </a:solidFill>
                <a:cs typeface="Tahoma" pitchFamily="34" charset="0"/>
              </a:rPr>
              <a:t>تخفيض </a:t>
            </a:r>
            <a:r>
              <a:rPr lang="ar-SA" sz="2400" dirty="0" smtClean="0">
                <a:solidFill>
                  <a:srgbClr val="000000"/>
                </a:solidFill>
                <a:cs typeface="Tahoma" pitchFamily="34" charset="0"/>
              </a:rPr>
              <a:t>الأسعار</a:t>
            </a:r>
            <a:endParaRPr lang="en-US" sz="2400" dirty="0">
              <a:solidFill>
                <a:srgbClr val="000000"/>
              </a:solidFill>
              <a:cs typeface="Tahoma" pitchFamily="34" charset="0"/>
            </a:endParaRPr>
          </a:p>
          <a:p>
            <a:pPr algn="ctr" eaLnBrk="0" hangingPunct="0">
              <a:lnSpc>
                <a:spcPct val="90000"/>
              </a:lnSpc>
            </a:pPr>
            <a:r>
              <a:rPr lang="en-US" sz="2400" dirty="0">
                <a:solidFill>
                  <a:srgbClr val="000000"/>
                </a:solidFill>
                <a:cs typeface="Tahoma" pitchFamily="34" charset="0"/>
              </a:rPr>
              <a:t>Price Packs</a:t>
            </a:r>
          </a:p>
        </p:txBody>
      </p:sp>
      <p:sp>
        <p:nvSpPr>
          <p:cNvPr id="116744" name="Rectangle 8"/>
          <p:cNvSpPr>
            <a:spLocks noChangeArrowheads="1"/>
          </p:cNvSpPr>
          <p:nvPr/>
        </p:nvSpPr>
        <p:spPr bwMode="auto">
          <a:xfrm>
            <a:off x="533400" y="4865688"/>
            <a:ext cx="2701925" cy="625475"/>
          </a:xfrm>
          <a:prstGeom prst="rect">
            <a:avLst/>
          </a:prstGeom>
          <a:solidFill>
            <a:srgbClr val="FFCC99"/>
          </a:soli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90488" tIns="44450" rIns="90488" bIns="44450" anchor="ctr" anchorCtr="1"/>
          <a:lstStyle/>
          <a:p>
            <a:pPr algn="ctr" rtl="0" eaLnBrk="0" hangingPunct="0">
              <a:lnSpc>
                <a:spcPct val="90000"/>
              </a:lnSpc>
            </a:pPr>
            <a:r>
              <a:rPr lang="ar-SA" sz="2400" dirty="0">
                <a:solidFill>
                  <a:srgbClr val="000000"/>
                </a:solidFill>
              </a:rPr>
              <a:t>هدايا</a:t>
            </a:r>
            <a:endParaRPr lang="en-US" sz="2400" dirty="0">
              <a:solidFill>
                <a:srgbClr val="000000"/>
              </a:solidFill>
            </a:endParaRPr>
          </a:p>
          <a:p>
            <a:pPr algn="ctr" rtl="0" eaLnBrk="0" hangingPunct="0">
              <a:lnSpc>
                <a:spcPct val="90000"/>
              </a:lnSpc>
            </a:pPr>
            <a:r>
              <a:rPr lang="en-US" sz="2400" dirty="0">
                <a:solidFill>
                  <a:srgbClr val="000000"/>
                </a:solidFill>
              </a:rPr>
              <a:t>Premiums</a:t>
            </a:r>
          </a:p>
        </p:txBody>
      </p:sp>
      <p:sp>
        <p:nvSpPr>
          <p:cNvPr id="116745" name="Rectangle 9"/>
          <p:cNvSpPr>
            <a:spLocks noChangeArrowheads="1"/>
          </p:cNvSpPr>
          <p:nvPr/>
        </p:nvSpPr>
        <p:spPr bwMode="auto">
          <a:xfrm>
            <a:off x="533400" y="5564188"/>
            <a:ext cx="2701925" cy="627062"/>
          </a:xfrm>
          <a:prstGeom prst="rect">
            <a:avLst/>
          </a:prstGeom>
          <a:solidFill>
            <a:srgbClr val="FFFF99"/>
          </a:soli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lIns="90488" tIns="44450" rIns="90488" bIns="44450" anchor="ctr" anchorCtr="1"/>
          <a:lstStyle/>
          <a:p>
            <a:pPr algn="ctr" rtl="0" eaLnBrk="0" hangingPunct="0">
              <a:lnSpc>
                <a:spcPct val="90000"/>
              </a:lnSpc>
            </a:pPr>
            <a:r>
              <a:rPr lang="ar-SA" sz="2400" dirty="0">
                <a:solidFill>
                  <a:srgbClr val="000000"/>
                </a:solidFill>
                <a:cs typeface="Tahoma" pitchFamily="34" charset="0"/>
              </a:rPr>
              <a:t>هدايا من المعلن</a:t>
            </a:r>
            <a:endParaRPr lang="en-US" sz="2400" dirty="0">
              <a:solidFill>
                <a:srgbClr val="000000"/>
              </a:solidFill>
              <a:cs typeface="Tahoma" pitchFamily="34" charset="0"/>
            </a:endParaRPr>
          </a:p>
          <a:p>
            <a:pPr algn="ctr" rtl="0" eaLnBrk="0" hangingPunct="0">
              <a:lnSpc>
                <a:spcPct val="90000"/>
              </a:lnSpc>
            </a:pPr>
            <a:r>
              <a:rPr lang="en-US" sz="1600" dirty="0">
                <a:solidFill>
                  <a:srgbClr val="000000"/>
                </a:solidFill>
              </a:rPr>
              <a:t>Advertising Specialties</a:t>
            </a:r>
          </a:p>
        </p:txBody>
      </p:sp>
      <p:sp>
        <p:nvSpPr>
          <p:cNvPr id="116746" name="Rectangle 10"/>
          <p:cNvSpPr>
            <a:spLocks noChangeArrowheads="1"/>
          </p:cNvSpPr>
          <p:nvPr/>
        </p:nvSpPr>
        <p:spPr bwMode="auto">
          <a:xfrm>
            <a:off x="3832225" y="2065338"/>
            <a:ext cx="5073650" cy="627062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lIns="90488" tIns="44450" rIns="90488" bIns="44450" anchor="ctr" anchorCtr="1"/>
          <a:lstStyle/>
          <a:p>
            <a:pPr algn="l" rtl="0" eaLnBrk="0" hangingPunct="0">
              <a:lnSpc>
                <a:spcPct val="90000"/>
              </a:lnSpc>
            </a:pPr>
            <a:r>
              <a:rPr lang="ar-SA" sz="2000" dirty="0">
                <a:solidFill>
                  <a:srgbClr val="000000"/>
                </a:solidFill>
                <a:cs typeface="Tahoma" pitchFamily="34" charset="0"/>
              </a:rPr>
              <a:t>كمية من المنتج للتجربة</a:t>
            </a:r>
            <a:endParaRPr lang="en-US" sz="2000" dirty="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16747" name="Rectangle 11"/>
          <p:cNvSpPr>
            <a:spLocks noChangeArrowheads="1"/>
          </p:cNvSpPr>
          <p:nvPr/>
        </p:nvSpPr>
        <p:spPr bwMode="auto">
          <a:xfrm>
            <a:off x="3832225" y="2765425"/>
            <a:ext cx="5073650" cy="625475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lIns="90488" tIns="44450" rIns="90488" bIns="44450" anchor="ctr" anchorCtr="1"/>
          <a:lstStyle/>
          <a:p>
            <a:pPr algn="ctr" rtl="0" eaLnBrk="0" hangingPunct="0">
              <a:lnSpc>
                <a:spcPct val="90000"/>
              </a:lnSpc>
            </a:pPr>
            <a:r>
              <a:rPr lang="ar-SA" sz="2000">
                <a:solidFill>
                  <a:srgbClr val="000000"/>
                </a:solidFill>
                <a:cs typeface="Tahoma" pitchFamily="34" charset="0"/>
              </a:rPr>
              <a:t>تخفيضات عند شراء منتج معين</a:t>
            </a:r>
            <a:endParaRPr lang="en-US" sz="200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16748" name="Rectangle 12"/>
          <p:cNvSpPr>
            <a:spLocks noChangeArrowheads="1"/>
          </p:cNvSpPr>
          <p:nvPr/>
        </p:nvSpPr>
        <p:spPr bwMode="auto">
          <a:xfrm>
            <a:off x="3832225" y="3463925"/>
            <a:ext cx="5073650" cy="628650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lIns="90488" tIns="44450" rIns="90488" bIns="44450" anchor="ctr" anchorCtr="1"/>
          <a:lstStyle/>
          <a:p>
            <a:pPr algn="ctr" rtl="0" eaLnBrk="0" hangingPunct="0">
              <a:lnSpc>
                <a:spcPct val="90000"/>
              </a:lnSpc>
            </a:pPr>
            <a:r>
              <a:rPr lang="ar-SA" sz="2000" dirty="0">
                <a:solidFill>
                  <a:srgbClr val="000000"/>
                </a:solidFill>
                <a:cs typeface="Tahoma" pitchFamily="34" charset="0"/>
              </a:rPr>
              <a:t>مبالغ تعاد للعميل عند الشراء</a:t>
            </a:r>
            <a:endParaRPr lang="en-US" sz="2000" dirty="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16749" name="Rectangle 13"/>
          <p:cNvSpPr>
            <a:spLocks noChangeArrowheads="1"/>
          </p:cNvSpPr>
          <p:nvPr/>
        </p:nvSpPr>
        <p:spPr bwMode="auto">
          <a:xfrm>
            <a:off x="3832225" y="4167188"/>
            <a:ext cx="5073650" cy="623887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lIns="90488" tIns="44450" rIns="90488" bIns="44450" anchor="ctr" anchorCtr="1"/>
          <a:lstStyle/>
          <a:p>
            <a:pPr algn="ctr" rtl="0" eaLnBrk="0" hangingPunct="0">
              <a:lnSpc>
                <a:spcPct val="90000"/>
              </a:lnSpc>
            </a:pPr>
            <a:r>
              <a:rPr lang="ar-SA" sz="2000">
                <a:solidFill>
                  <a:srgbClr val="000000"/>
                </a:solidFill>
                <a:cs typeface="Tahoma" pitchFamily="34" charset="0"/>
              </a:rPr>
              <a:t>تخفيض اسعار منتجات معلومة</a:t>
            </a:r>
            <a:endParaRPr lang="en-US" sz="200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16750" name="Rectangle 14"/>
          <p:cNvSpPr>
            <a:spLocks noChangeArrowheads="1"/>
          </p:cNvSpPr>
          <p:nvPr/>
        </p:nvSpPr>
        <p:spPr bwMode="auto">
          <a:xfrm>
            <a:off x="3832225" y="4865688"/>
            <a:ext cx="5073650" cy="625475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lIns="90488" tIns="44450" rIns="90488" bIns="44450" anchor="ctr" anchorCtr="1"/>
          <a:lstStyle/>
          <a:p>
            <a:pPr algn="ctr" rtl="0" eaLnBrk="0" hangingPunct="0">
              <a:lnSpc>
                <a:spcPct val="90000"/>
              </a:lnSpc>
            </a:pPr>
            <a:r>
              <a:rPr lang="ar-SA" sz="2000" dirty="0">
                <a:solidFill>
                  <a:srgbClr val="000000"/>
                </a:solidFill>
                <a:cs typeface="Tahoma" pitchFamily="34" charset="0"/>
              </a:rPr>
              <a:t>عروض بأسعار مخفضة </a:t>
            </a:r>
            <a:r>
              <a:rPr lang="ar-SA" sz="2000" dirty="0" err="1">
                <a:solidFill>
                  <a:srgbClr val="000000"/>
                </a:solidFill>
                <a:cs typeface="Tahoma" pitchFamily="34" charset="0"/>
              </a:rPr>
              <a:t>او</a:t>
            </a:r>
            <a:r>
              <a:rPr lang="ar-SA" sz="2000" dirty="0">
                <a:solidFill>
                  <a:srgbClr val="000000"/>
                </a:solidFill>
                <a:cs typeface="Tahoma" pitchFamily="34" charset="0"/>
              </a:rPr>
              <a:t> مجانية</a:t>
            </a:r>
          </a:p>
          <a:p>
            <a:pPr algn="ctr" rtl="0" eaLnBrk="0" hangingPunct="0">
              <a:lnSpc>
                <a:spcPct val="90000"/>
              </a:lnSpc>
            </a:pPr>
            <a:r>
              <a:rPr lang="ar-SA" sz="2000" dirty="0">
                <a:solidFill>
                  <a:srgbClr val="000000"/>
                </a:solidFill>
                <a:cs typeface="Tahoma" pitchFamily="34" charset="0"/>
              </a:rPr>
              <a:t>عند شراء سلع محددة</a:t>
            </a:r>
            <a:endParaRPr lang="en-US" sz="2000" dirty="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16751" name="Rectangle 15"/>
          <p:cNvSpPr>
            <a:spLocks noChangeArrowheads="1"/>
          </p:cNvSpPr>
          <p:nvPr/>
        </p:nvSpPr>
        <p:spPr bwMode="auto">
          <a:xfrm>
            <a:off x="3832225" y="5564188"/>
            <a:ext cx="5073650" cy="627062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lIns="90488" tIns="44450" rIns="90488" bIns="44450" anchor="ctr" anchorCtr="1"/>
          <a:lstStyle/>
          <a:p>
            <a:pPr algn="ctr" rtl="0" eaLnBrk="0" hangingPunct="0">
              <a:lnSpc>
                <a:spcPct val="90000"/>
              </a:lnSpc>
            </a:pPr>
            <a:r>
              <a:rPr lang="ar-SA" sz="2000">
                <a:solidFill>
                  <a:srgbClr val="000000"/>
                </a:solidFill>
                <a:cs typeface="Tahoma" pitchFamily="34" charset="0"/>
              </a:rPr>
              <a:t>هدايا مقدمة من المعلن عليها اسمه</a:t>
            </a:r>
            <a:endParaRPr lang="en-US" sz="2000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16752" name="AutoShape 16"/>
          <p:cNvSpPr>
            <a:spLocks noChangeArrowheads="1"/>
          </p:cNvSpPr>
          <p:nvPr/>
        </p:nvSpPr>
        <p:spPr bwMode="auto">
          <a:xfrm>
            <a:off x="3336925" y="2814638"/>
            <a:ext cx="400050" cy="601662"/>
          </a:xfrm>
          <a:prstGeom prst="rightArrow">
            <a:avLst>
              <a:gd name="adj1" fmla="val 50000"/>
              <a:gd name="adj2" fmla="val 50005"/>
            </a:avLst>
          </a:prstGeom>
          <a:solidFill>
            <a:schemeClr val="tx2"/>
          </a:solidFill>
          <a:ln w="12700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ar-SA"/>
          </a:p>
        </p:txBody>
      </p:sp>
      <p:sp>
        <p:nvSpPr>
          <p:cNvPr id="116753" name="AutoShape 17"/>
          <p:cNvSpPr>
            <a:spLocks noChangeArrowheads="1"/>
          </p:cNvSpPr>
          <p:nvPr/>
        </p:nvSpPr>
        <p:spPr bwMode="auto">
          <a:xfrm>
            <a:off x="3305175" y="3530600"/>
            <a:ext cx="398463" cy="603250"/>
          </a:xfrm>
          <a:prstGeom prst="rightArrow">
            <a:avLst>
              <a:gd name="adj1" fmla="val 50000"/>
              <a:gd name="adj2" fmla="val 50005"/>
            </a:avLst>
          </a:prstGeom>
          <a:solidFill>
            <a:schemeClr val="tx2"/>
          </a:solidFill>
          <a:ln w="12700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ar-SA"/>
          </a:p>
        </p:txBody>
      </p:sp>
      <p:sp>
        <p:nvSpPr>
          <p:cNvPr id="116754" name="AutoShape 18"/>
          <p:cNvSpPr>
            <a:spLocks noChangeArrowheads="1"/>
          </p:cNvSpPr>
          <p:nvPr/>
        </p:nvSpPr>
        <p:spPr bwMode="auto">
          <a:xfrm>
            <a:off x="3305175" y="4186238"/>
            <a:ext cx="398463" cy="601662"/>
          </a:xfrm>
          <a:prstGeom prst="rightArrow">
            <a:avLst>
              <a:gd name="adj1" fmla="val 50000"/>
              <a:gd name="adj2" fmla="val 50005"/>
            </a:avLst>
          </a:prstGeom>
          <a:solidFill>
            <a:schemeClr val="tx2"/>
          </a:solidFill>
          <a:ln w="12700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ar-SA"/>
          </a:p>
        </p:txBody>
      </p:sp>
      <p:sp>
        <p:nvSpPr>
          <p:cNvPr id="116755" name="AutoShape 19"/>
          <p:cNvSpPr>
            <a:spLocks noChangeArrowheads="1"/>
          </p:cNvSpPr>
          <p:nvPr/>
        </p:nvSpPr>
        <p:spPr bwMode="auto">
          <a:xfrm>
            <a:off x="3322638" y="4922838"/>
            <a:ext cx="398462" cy="601662"/>
          </a:xfrm>
          <a:prstGeom prst="rightArrow">
            <a:avLst>
              <a:gd name="adj1" fmla="val 50000"/>
              <a:gd name="adj2" fmla="val 50005"/>
            </a:avLst>
          </a:prstGeom>
          <a:solidFill>
            <a:schemeClr val="tx2"/>
          </a:solidFill>
          <a:ln w="12700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ar-SA"/>
          </a:p>
        </p:txBody>
      </p:sp>
      <p:sp>
        <p:nvSpPr>
          <p:cNvPr id="116756" name="AutoShape 20"/>
          <p:cNvSpPr>
            <a:spLocks noChangeArrowheads="1"/>
          </p:cNvSpPr>
          <p:nvPr/>
        </p:nvSpPr>
        <p:spPr bwMode="auto">
          <a:xfrm>
            <a:off x="3289300" y="5630863"/>
            <a:ext cx="400050" cy="603250"/>
          </a:xfrm>
          <a:prstGeom prst="rightArrow">
            <a:avLst>
              <a:gd name="adj1" fmla="val 50000"/>
              <a:gd name="adj2" fmla="val 50005"/>
            </a:avLst>
          </a:prstGeom>
          <a:solidFill>
            <a:schemeClr val="tx2"/>
          </a:solidFill>
          <a:ln w="12700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ar-SA"/>
          </a:p>
        </p:txBody>
      </p:sp>
      <p:sp>
        <p:nvSpPr>
          <p:cNvPr id="116757" name="AutoShape 21"/>
          <p:cNvSpPr>
            <a:spLocks noChangeArrowheads="1"/>
          </p:cNvSpPr>
          <p:nvPr/>
        </p:nvSpPr>
        <p:spPr bwMode="auto">
          <a:xfrm>
            <a:off x="3336925" y="2122488"/>
            <a:ext cx="400050" cy="603250"/>
          </a:xfrm>
          <a:prstGeom prst="rightArrow">
            <a:avLst>
              <a:gd name="adj1" fmla="val 50000"/>
              <a:gd name="adj2" fmla="val 50005"/>
            </a:avLst>
          </a:prstGeom>
          <a:solidFill>
            <a:schemeClr val="tx2"/>
          </a:solidFill>
          <a:ln w="12700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ar-SA"/>
          </a:p>
        </p:txBody>
      </p:sp>
      <p:sp>
        <p:nvSpPr>
          <p:cNvPr id="116758" name="Rectangle 22"/>
          <p:cNvSpPr>
            <a:spLocks noGrp="1" noChangeArrowheads="1"/>
          </p:cNvSpPr>
          <p:nvPr>
            <p:ph type="title"/>
          </p:nvPr>
        </p:nvSpPr>
        <p:spPr>
          <a:xfrm>
            <a:off x="0" y="333375"/>
            <a:ext cx="91440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ar-SA" sz="4800">
                <a:solidFill>
                  <a:srgbClr val="000099"/>
                </a:solidFill>
                <a:cs typeface="Tahoma" pitchFamily="34" charset="0"/>
              </a:rPr>
              <a:t>ادوات تنشيط المبيعات</a:t>
            </a:r>
            <a:r>
              <a:rPr lang="ar-SA" sz="4800" b="1">
                <a:solidFill>
                  <a:srgbClr val="FFCC00"/>
                </a:solidFill>
                <a:cs typeface="Tahoma" pitchFamily="34" charset="0"/>
              </a:rPr>
              <a:t> </a:t>
            </a:r>
            <a:r>
              <a:rPr lang="en-US" b="1">
                <a:solidFill>
                  <a:srgbClr val="FFCC00"/>
                </a:solidFill>
                <a:latin typeface="Arial" pitchFamily="34" charset="0"/>
              </a:rPr>
              <a:t>(</a:t>
            </a:r>
            <a:r>
              <a:rPr lang="en-US" b="1">
                <a:solidFill>
                  <a:srgbClr val="CC3300"/>
                </a:solidFill>
                <a:latin typeface="Arial" pitchFamily="34" charset="0"/>
              </a:rPr>
              <a:t>Consumer</a:t>
            </a:r>
            <a:r>
              <a:rPr lang="en-US" b="1">
                <a:solidFill>
                  <a:srgbClr val="FFCC00"/>
                </a:solidFill>
                <a:latin typeface="Arial" pitchFamily="34" charset="0"/>
              </a:rPr>
              <a:t>)</a:t>
            </a:r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6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6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6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6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6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16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6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16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16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16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16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16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16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116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116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16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116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116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0" grpId="0" animBg="1"/>
      <p:bldP spid="116741" grpId="0" animBg="1"/>
      <p:bldP spid="116742" grpId="0" animBg="1"/>
      <p:bldP spid="116743" grpId="0" animBg="1"/>
      <p:bldP spid="116744" grpId="0" animBg="1"/>
      <p:bldP spid="116745" grpId="0" animBg="1"/>
      <p:bldP spid="116746" grpId="0" animBg="1"/>
      <p:bldP spid="116747" grpId="0" animBg="1"/>
      <p:bldP spid="116748" grpId="0" animBg="1"/>
      <p:bldP spid="116749" grpId="0" animBg="1"/>
      <p:bldP spid="116750" grpId="0" animBg="1"/>
      <p:bldP spid="116751" grpId="0" animBg="1"/>
      <p:bldP spid="116752" grpId="0" animBg="1"/>
      <p:bldP spid="116753" grpId="0" animBg="1"/>
      <p:bldP spid="116754" grpId="0" animBg="1"/>
      <p:bldP spid="116755" grpId="0" animBg="1"/>
      <p:bldP spid="116756" grpId="0" animBg="1"/>
      <p:bldP spid="116757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33400" y="2065338"/>
            <a:ext cx="8372475" cy="6240462"/>
            <a:chOff x="336" y="1301"/>
            <a:chExt cx="5274" cy="3307"/>
          </a:xfrm>
        </p:grpSpPr>
        <p:sp>
          <p:nvSpPr>
            <p:cNvPr id="118787" name="Rectangle 3"/>
            <p:cNvSpPr>
              <a:spLocks noChangeArrowheads="1"/>
            </p:cNvSpPr>
            <p:nvPr/>
          </p:nvSpPr>
          <p:spPr bwMode="auto">
            <a:xfrm>
              <a:off x="432" y="4282"/>
              <a:ext cx="1200" cy="32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18788" name="Rectangle 4"/>
            <p:cNvSpPr>
              <a:spLocks noChangeArrowheads="1"/>
            </p:cNvSpPr>
            <p:nvPr/>
          </p:nvSpPr>
          <p:spPr bwMode="auto">
            <a:xfrm>
              <a:off x="1968" y="4282"/>
              <a:ext cx="1824" cy="32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18789" name="Rectangle 5"/>
            <p:cNvSpPr>
              <a:spLocks noChangeArrowheads="1"/>
            </p:cNvSpPr>
            <p:nvPr/>
          </p:nvSpPr>
          <p:spPr bwMode="auto">
            <a:xfrm>
              <a:off x="336" y="1301"/>
              <a:ext cx="1702" cy="395"/>
            </a:xfrm>
            <a:prstGeom prst="rect">
              <a:avLst/>
            </a:prstGeom>
            <a:solidFill>
              <a:srgbClr val="800080"/>
            </a:solidFill>
            <a:ln w="12700">
              <a:noFill/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lIns="90488" tIns="44450" rIns="90488" bIns="44450" anchor="ctr" anchorCtr="1"/>
            <a:lstStyle/>
            <a:p>
              <a:pPr algn="ctr" rtl="0" eaLnBrk="0" hangingPunct="0">
                <a:lnSpc>
                  <a:spcPct val="90000"/>
                </a:lnSpc>
              </a:pPr>
              <a:r>
                <a:rPr lang="ar-SA" sz="2400" dirty="0">
                  <a:solidFill>
                    <a:schemeClr val="bg1"/>
                  </a:solidFill>
                  <a:cs typeface="Tahoma" pitchFamily="34" charset="0"/>
                </a:rPr>
                <a:t>هدايا تشجيعية</a:t>
              </a:r>
              <a:r>
                <a:rPr lang="ar-SA" sz="2400" dirty="0">
                  <a:solidFill>
                    <a:schemeClr val="bg1"/>
                  </a:solidFill>
                </a:rPr>
                <a:t> </a:t>
              </a:r>
              <a:endParaRPr lang="en-US" sz="2400" dirty="0">
                <a:solidFill>
                  <a:schemeClr val="bg1"/>
                </a:solidFill>
              </a:endParaRPr>
            </a:p>
            <a:p>
              <a:pPr algn="ctr" rtl="0" eaLnBrk="0" hangingPunct="0">
                <a:lnSpc>
                  <a:spcPct val="90000"/>
                </a:lnSpc>
              </a:pPr>
              <a:r>
                <a:rPr lang="en-US" sz="2400" dirty="0">
                  <a:solidFill>
                    <a:schemeClr val="bg1"/>
                  </a:solidFill>
                </a:rPr>
                <a:t>Patronage Rewards</a:t>
              </a:r>
            </a:p>
          </p:txBody>
        </p:sp>
        <p:sp>
          <p:nvSpPr>
            <p:cNvPr id="118790" name="Rectangle 6"/>
            <p:cNvSpPr>
              <a:spLocks noChangeArrowheads="1"/>
            </p:cNvSpPr>
            <p:nvPr/>
          </p:nvSpPr>
          <p:spPr bwMode="auto">
            <a:xfrm>
              <a:off x="336" y="1742"/>
              <a:ext cx="1702" cy="394"/>
            </a:xfrm>
            <a:prstGeom prst="rect">
              <a:avLst/>
            </a:prstGeom>
            <a:solidFill>
              <a:srgbClr val="FF99CC"/>
            </a:solidFill>
            <a:ln w="12700">
              <a:noFill/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lIns="90488" tIns="44450" rIns="90488" bIns="44450" anchor="ctr" anchorCtr="1"/>
            <a:lstStyle/>
            <a:p>
              <a:pPr algn="ctr" rtl="0" eaLnBrk="0" hangingPunct="0">
                <a:lnSpc>
                  <a:spcPct val="90000"/>
                </a:lnSpc>
              </a:pPr>
              <a:r>
                <a:rPr lang="ar-SA" sz="2400">
                  <a:solidFill>
                    <a:srgbClr val="000000"/>
                  </a:solidFill>
                  <a:cs typeface="Tahoma" pitchFamily="34" charset="0"/>
                </a:rPr>
                <a:t>تخفيض مكان البيع</a:t>
              </a:r>
              <a:endParaRPr lang="en-US" sz="2400">
                <a:solidFill>
                  <a:srgbClr val="000000"/>
                </a:solidFill>
                <a:cs typeface="Tahoma" pitchFamily="34" charset="0"/>
              </a:endParaRPr>
            </a:p>
            <a:p>
              <a:pPr algn="ctr" rtl="0" eaLnBrk="0" hangingPunct="0">
                <a:lnSpc>
                  <a:spcPct val="90000"/>
                </a:lnSpc>
              </a:pPr>
              <a:r>
                <a:rPr lang="en-US" sz="2400">
                  <a:solidFill>
                    <a:srgbClr val="000000"/>
                  </a:solidFill>
                </a:rPr>
                <a:t>Point-of-Purchase</a:t>
              </a:r>
            </a:p>
          </p:txBody>
        </p:sp>
        <p:sp>
          <p:nvSpPr>
            <p:cNvPr id="118791" name="Rectangle 7"/>
            <p:cNvSpPr>
              <a:spLocks noChangeArrowheads="1"/>
            </p:cNvSpPr>
            <p:nvPr/>
          </p:nvSpPr>
          <p:spPr bwMode="auto">
            <a:xfrm>
              <a:off x="336" y="2182"/>
              <a:ext cx="1702" cy="396"/>
            </a:xfrm>
            <a:prstGeom prst="rect">
              <a:avLst/>
            </a:prstGeom>
            <a:solidFill>
              <a:srgbClr val="FF6600"/>
            </a:solidFill>
            <a:ln w="12700">
              <a:noFill/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lIns="90488" tIns="44450" rIns="90488" bIns="44450" anchor="ctr" anchorCtr="1"/>
            <a:lstStyle/>
            <a:p>
              <a:pPr algn="ctr" rtl="0" eaLnBrk="0" hangingPunct="0">
                <a:lnSpc>
                  <a:spcPct val="90000"/>
                </a:lnSpc>
              </a:pPr>
              <a:r>
                <a:rPr lang="ar-SA" sz="2400">
                  <a:solidFill>
                    <a:srgbClr val="000000"/>
                  </a:solidFill>
                  <a:cs typeface="Tahoma" pitchFamily="34" charset="0"/>
                </a:rPr>
                <a:t>مسابقات</a:t>
              </a:r>
              <a:endParaRPr lang="en-US" sz="2400">
                <a:solidFill>
                  <a:srgbClr val="000000"/>
                </a:solidFill>
                <a:cs typeface="Tahoma" pitchFamily="34" charset="0"/>
              </a:endParaRPr>
            </a:p>
            <a:p>
              <a:pPr algn="ctr" rtl="0" eaLnBrk="0" hangingPunct="0">
                <a:lnSpc>
                  <a:spcPct val="90000"/>
                </a:lnSpc>
              </a:pPr>
              <a:r>
                <a:rPr lang="en-US" sz="2400">
                  <a:solidFill>
                    <a:srgbClr val="000000"/>
                  </a:solidFill>
                </a:rPr>
                <a:t>Contests</a:t>
              </a:r>
            </a:p>
          </p:txBody>
        </p:sp>
        <p:sp>
          <p:nvSpPr>
            <p:cNvPr id="118792" name="Rectangle 8"/>
            <p:cNvSpPr>
              <a:spLocks noChangeArrowheads="1"/>
            </p:cNvSpPr>
            <p:nvPr/>
          </p:nvSpPr>
          <p:spPr bwMode="auto">
            <a:xfrm>
              <a:off x="336" y="2625"/>
              <a:ext cx="1702" cy="393"/>
            </a:xfrm>
            <a:prstGeom prst="rect">
              <a:avLst/>
            </a:prstGeom>
            <a:solidFill>
              <a:srgbClr val="FFFF99"/>
            </a:solidFill>
            <a:ln w="12700">
              <a:noFill/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lIns="90488" tIns="44450" rIns="90488" bIns="44450" anchor="ctr" anchorCtr="1"/>
            <a:lstStyle/>
            <a:p>
              <a:pPr algn="ctr" rtl="0" eaLnBrk="0" hangingPunct="0">
                <a:lnSpc>
                  <a:spcPct val="90000"/>
                </a:lnSpc>
              </a:pPr>
              <a:r>
                <a:rPr lang="ar-SA" sz="2400">
                  <a:solidFill>
                    <a:srgbClr val="000000"/>
                  </a:solidFill>
                  <a:cs typeface="Tahoma" pitchFamily="34" charset="0"/>
                </a:rPr>
                <a:t>سحوبات</a:t>
              </a:r>
              <a:endParaRPr lang="en-US" sz="2400">
                <a:solidFill>
                  <a:srgbClr val="000000"/>
                </a:solidFill>
                <a:cs typeface="Tahoma" pitchFamily="34" charset="0"/>
              </a:endParaRPr>
            </a:p>
            <a:p>
              <a:pPr algn="ctr" rtl="0" eaLnBrk="0" hangingPunct="0">
                <a:lnSpc>
                  <a:spcPct val="90000"/>
                </a:lnSpc>
              </a:pPr>
              <a:r>
                <a:rPr lang="en-US" sz="2400">
                  <a:solidFill>
                    <a:srgbClr val="000000"/>
                  </a:solidFill>
                </a:rPr>
                <a:t>Sweepstakes</a:t>
              </a:r>
            </a:p>
          </p:txBody>
        </p:sp>
        <p:sp>
          <p:nvSpPr>
            <p:cNvPr id="118793" name="Rectangle 9"/>
            <p:cNvSpPr>
              <a:spLocks noChangeArrowheads="1"/>
            </p:cNvSpPr>
            <p:nvPr/>
          </p:nvSpPr>
          <p:spPr bwMode="auto">
            <a:xfrm>
              <a:off x="336" y="3065"/>
              <a:ext cx="1702" cy="394"/>
            </a:xfrm>
            <a:prstGeom prst="rect">
              <a:avLst/>
            </a:prstGeom>
            <a:solidFill>
              <a:srgbClr val="99CC00"/>
            </a:solidFill>
            <a:ln w="12700">
              <a:noFill/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lIns="90488" tIns="44450" rIns="90488" bIns="44450" anchor="ctr" anchorCtr="1"/>
            <a:lstStyle/>
            <a:p>
              <a:pPr algn="ctr" rtl="0" eaLnBrk="0" hangingPunct="0">
                <a:lnSpc>
                  <a:spcPct val="90000"/>
                </a:lnSpc>
              </a:pPr>
              <a:r>
                <a:rPr lang="ar-SA" sz="2400">
                  <a:solidFill>
                    <a:srgbClr val="000000"/>
                  </a:solidFill>
                  <a:cs typeface="Tahoma" pitchFamily="34" charset="0"/>
                </a:rPr>
                <a:t>العاب</a:t>
              </a:r>
              <a:endParaRPr lang="en-US" sz="2400">
                <a:solidFill>
                  <a:srgbClr val="000000"/>
                </a:solidFill>
                <a:cs typeface="Tahoma" pitchFamily="34" charset="0"/>
              </a:endParaRPr>
            </a:p>
            <a:p>
              <a:pPr algn="ctr" rtl="0" eaLnBrk="0" hangingPunct="0">
                <a:lnSpc>
                  <a:spcPct val="90000"/>
                </a:lnSpc>
              </a:pPr>
              <a:r>
                <a:rPr lang="en-US" sz="2400">
                  <a:solidFill>
                    <a:srgbClr val="000000"/>
                  </a:solidFill>
                </a:rPr>
                <a:t>Games</a:t>
              </a:r>
            </a:p>
          </p:txBody>
        </p:sp>
        <p:sp>
          <p:nvSpPr>
            <p:cNvPr id="118794" name="Rectangle 10"/>
            <p:cNvSpPr>
              <a:spLocks noChangeArrowheads="1"/>
            </p:cNvSpPr>
            <p:nvPr/>
          </p:nvSpPr>
          <p:spPr bwMode="auto">
            <a:xfrm>
              <a:off x="2414" y="1301"/>
              <a:ext cx="3196" cy="395"/>
            </a:xfrm>
            <a:prstGeom prst="rect">
              <a:avLst/>
            </a:prstGeom>
            <a:solidFill>
              <a:srgbClr val="FFFF00"/>
            </a:solidFill>
            <a:ln w="12700">
              <a:noFill/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lIns="90488" tIns="44450" rIns="90488" bIns="44450" anchor="ctr" anchorCtr="1"/>
            <a:lstStyle/>
            <a:p>
              <a:pPr algn="ctr" rtl="0" eaLnBrk="0" hangingPunct="0">
                <a:lnSpc>
                  <a:spcPct val="90000"/>
                </a:lnSpc>
              </a:pPr>
              <a:r>
                <a:rPr lang="ar-SA" sz="2000">
                  <a:solidFill>
                    <a:srgbClr val="000000"/>
                  </a:solidFill>
                  <a:cs typeface="Tahoma" pitchFamily="34" charset="0"/>
                </a:rPr>
                <a:t>نقدي او عيني عند شراء منتج معين</a:t>
              </a:r>
              <a:endParaRPr lang="en-US" sz="2000">
                <a:solidFill>
                  <a:srgbClr val="000000"/>
                </a:solidFill>
                <a:cs typeface="Tahoma" pitchFamily="34" charset="0"/>
              </a:endParaRPr>
            </a:p>
          </p:txBody>
        </p:sp>
        <p:sp>
          <p:nvSpPr>
            <p:cNvPr id="118795" name="Rectangle 11"/>
            <p:cNvSpPr>
              <a:spLocks noChangeArrowheads="1"/>
            </p:cNvSpPr>
            <p:nvPr/>
          </p:nvSpPr>
          <p:spPr bwMode="auto">
            <a:xfrm>
              <a:off x="2414" y="1742"/>
              <a:ext cx="3196" cy="394"/>
            </a:xfrm>
            <a:prstGeom prst="rect">
              <a:avLst/>
            </a:prstGeom>
            <a:solidFill>
              <a:srgbClr val="FFFF00"/>
            </a:solidFill>
            <a:ln w="12700">
              <a:noFill/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lIns="90488" tIns="44450" rIns="90488" bIns="44450" anchor="ctr" anchorCtr="1"/>
            <a:lstStyle/>
            <a:p>
              <a:pPr algn="ctr" rtl="0" eaLnBrk="0" hangingPunct="0">
                <a:lnSpc>
                  <a:spcPct val="90000"/>
                </a:lnSpc>
              </a:pPr>
              <a:r>
                <a:rPr lang="ar-SA" sz="2000">
                  <a:solidFill>
                    <a:srgbClr val="000000"/>
                  </a:solidFill>
                  <a:cs typeface="Tahoma" pitchFamily="34" charset="0"/>
                </a:rPr>
                <a:t>تخفيض في مكان البيع (سوق محدد)</a:t>
              </a:r>
              <a:endParaRPr lang="en-US" sz="2000">
                <a:solidFill>
                  <a:srgbClr val="000000"/>
                </a:solidFill>
                <a:cs typeface="Tahoma" pitchFamily="34" charset="0"/>
              </a:endParaRPr>
            </a:p>
          </p:txBody>
        </p:sp>
        <p:sp>
          <p:nvSpPr>
            <p:cNvPr id="118796" name="Rectangle 12"/>
            <p:cNvSpPr>
              <a:spLocks noChangeArrowheads="1"/>
            </p:cNvSpPr>
            <p:nvPr/>
          </p:nvSpPr>
          <p:spPr bwMode="auto">
            <a:xfrm>
              <a:off x="2414" y="2182"/>
              <a:ext cx="3196" cy="396"/>
            </a:xfrm>
            <a:prstGeom prst="rect">
              <a:avLst/>
            </a:prstGeom>
            <a:solidFill>
              <a:srgbClr val="FFFF00"/>
            </a:solidFill>
            <a:ln w="12700">
              <a:noFill/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lIns="90488" tIns="44450" rIns="90488" bIns="44450" anchor="ctr" anchorCtr="1"/>
            <a:lstStyle/>
            <a:p>
              <a:pPr algn="ctr" rtl="0" eaLnBrk="0" hangingPunct="0">
                <a:lnSpc>
                  <a:spcPct val="90000"/>
                </a:lnSpc>
              </a:pPr>
              <a:r>
                <a:rPr lang="ar-SA" sz="2000">
                  <a:solidFill>
                    <a:srgbClr val="000000"/>
                  </a:solidFill>
                  <a:cs typeface="Tahoma" pitchFamily="34" charset="0"/>
                </a:rPr>
                <a:t>المستهلك يملأ استمارة مسابقة</a:t>
              </a:r>
              <a:endParaRPr lang="en-US" sz="2000">
                <a:solidFill>
                  <a:srgbClr val="000000"/>
                </a:solidFill>
                <a:cs typeface="Tahoma" pitchFamily="34" charset="0"/>
              </a:endParaRPr>
            </a:p>
          </p:txBody>
        </p:sp>
        <p:sp>
          <p:nvSpPr>
            <p:cNvPr id="118797" name="Rectangle 13"/>
            <p:cNvSpPr>
              <a:spLocks noChangeArrowheads="1"/>
            </p:cNvSpPr>
            <p:nvPr/>
          </p:nvSpPr>
          <p:spPr bwMode="auto">
            <a:xfrm>
              <a:off x="2414" y="2625"/>
              <a:ext cx="3196" cy="393"/>
            </a:xfrm>
            <a:prstGeom prst="rect">
              <a:avLst/>
            </a:prstGeom>
            <a:solidFill>
              <a:srgbClr val="FFFF00"/>
            </a:solidFill>
            <a:ln w="12700">
              <a:noFill/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lIns="90488" tIns="44450" rIns="90488" bIns="44450" anchor="ctr" anchorCtr="1"/>
            <a:lstStyle/>
            <a:p>
              <a:pPr algn="ctr" rtl="0" eaLnBrk="0" hangingPunct="0">
                <a:lnSpc>
                  <a:spcPct val="90000"/>
                </a:lnSpc>
              </a:pPr>
              <a:r>
                <a:rPr lang="ar-SA" sz="2000">
                  <a:solidFill>
                    <a:srgbClr val="000000"/>
                  </a:solidFill>
                  <a:cs typeface="Tahoma" pitchFamily="34" charset="0"/>
                </a:rPr>
                <a:t>المستهلك يدخل في عملية سحب على جوائز</a:t>
              </a:r>
              <a:endParaRPr lang="en-US" sz="2000">
                <a:solidFill>
                  <a:srgbClr val="000000"/>
                </a:solidFill>
                <a:cs typeface="Tahoma" pitchFamily="34" charset="0"/>
              </a:endParaRPr>
            </a:p>
          </p:txBody>
        </p:sp>
        <p:sp>
          <p:nvSpPr>
            <p:cNvPr id="118798" name="Rectangle 14"/>
            <p:cNvSpPr>
              <a:spLocks noChangeArrowheads="1"/>
            </p:cNvSpPr>
            <p:nvPr/>
          </p:nvSpPr>
          <p:spPr bwMode="auto">
            <a:xfrm>
              <a:off x="2414" y="3065"/>
              <a:ext cx="3196" cy="394"/>
            </a:xfrm>
            <a:prstGeom prst="rect">
              <a:avLst/>
            </a:prstGeom>
            <a:solidFill>
              <a:srgbClr val="FFFF00"/>
            </a:solidFill>
            <a:ln w="12700">
              <a:noFill/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lIns="90488" tIns="44450" rIns="90488" bIns="44450" anchor="ctr" anchorCtr="1"/>
            <a:lstStyle/>
            <a:p>
              <a:pPr algn="ctr" rtl="0" eaLnBrk="0" hangingPunct="0">
                <a:lnSpc>
                  <a:spcPct val="90000"/>
                </a:lnSpc>
              </a:pPr>
              <a:r>
                <a:rPr lang="ar-SA" sz="2000">
                  <a:solidFill>
                    <a:srgbClr val="000000"/>
                  </a:solidFill>
                  <a:cs typeface="Tahoma" pitchFamily="34" charset="0"/>
                </a:rPr>
                <a:t>مفاجأة في كل مرة يشتري المستهلك</a:t>
              </a:r>
              <a:endParaRPr lang="en-US" sz="2000">
                <a:solidFill>
                  <a:srgbClr val="000000"/>
                </a:solidFill>
                <a:cs typeface="Tahoma" pitchFamily="34" charset="0"/>
              </a:endParaRPr>
            </a:p>
          </p:txBody>
        </p:sp>
        <p:sp>
          <p:nvSpPr>
            <p:cNvPr id="118799" name="AutoShape 15"/>
            <p:cNvSpPr>
              <a:spLocks noChangeArrowheads="1"/>
            </p:cNvSpPr>
            <p:nvPr/>
          </p:nvSpPr>
          <p:spPr bwMode="auto">
            <a:xfrm>
              <a:off x="2102" y="1773"/>
              <a:ext cx="252" cy="379"/>
            </a:xfrm>
            <a:prstGeom prst="rightArrow">
              <a:avLst>
                <a:gd name="adj1" fmla="val 50000"/>
                <a:gd name="adj2" fmla="val 50005"/>
              </a:avLst>
            </a:prstGeom>
            <a:solidFill>
              <a:schemeClr val="tx2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18800" name="AutoShape 16"/>
            <p:cNvSpPr>
              <a:spLocks noChangeArrowheads="1"/>
            </p:cNvSpPr>
            <p:nvPr/>
          </p:nvSpPr>
          <p:spPr bwMode="auto">
            <a:xfrm>
              <a:off x="2082" y="2224"/>
              <a:ext cx="251" cy="380"/>
            </a:xfrm>
            <a:prstGeom prst="rightArrow">
              <a:avLst>
                <a:gd name="adj1" fmla="val 50000"/>
                <a:gd name="adj2" fmla="val 50005"/>
              </a:avLst>
            </a:prstGeom>
            <a:solidFill>
              <a:schemeClr val="tx2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18801" name="AutoShape 17"/>
            <p:cNvSpPr>
              <a:spLocks noChangeArrowheads="1"/>
            </p:cNvSpPr>
            <p:nvPr/>
          </p:nvSpPr>
          <p:spPr bwMode="auto">
            <a:xfrm>
              <a:off x="2082" y="2637"/>
              <a:ext cx="251" cy="379"/>
            </a:xfrm>
            <a:prstGeom prst="rightArrow">
              <a:avLst>
                <a:gd name="adj1" fmla="val 50000"/>
                <a:gd name="adj2" fmla="val 50005"/>
              </a:avLst>
            </a:prstGeom>
            <a:solidFill>
              <a:schemeClr val="tx2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18802" name="AutoShape 18"/>
            <p:cNvSpPr>
              <a:spLocks noChangeArrowheads="1"/>
            </p:cNvSpPr>
            <p:nvPr/>
          </p:nvSpPr>
          <p:spPr bwMode="auto">
            <a:xfrm>
              <a:off x="2093" y="3101"/>
              <a:ext cx="251" cy="379"/>
            </a:xfrm>
            <a:prstGeom prst="rightArrow">
              <a:avLst>
                <a:gd name="adj1" fmla="val 50000"/>
                <a:gd name="adj2" fmla="val 50005"/>
              </a:avLst>
            </a:prstGeom>
            <a:solidFill>
              <a:schemeClr val="tx2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18803" name="AutoShape 19"/>
            <p:cNvSpPr>
              <a:spLocks noChangeArrowheads="1"/>
            </p:cNvSpPr>
            <p:nvPr/>
          </p:nvSpPr>
          <p:spPr bwMode="auto">
            <a:xfrm>
              <a:off x="2102" y="1337"/>
              <a:ext cx="252" cy="380"/>
            </a:xfrm>
            <a:prstGeom prst="rightArrow">
              <a:avLst>
                <a:gd name="adj1" fmla="val 50000"/>
                <a:gd name="adj2" fmla="val 50005"/>
              </a:avLst>
            </a:prstGeom>
            <a:solidFill>
              <a:schemeClr val="tx2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118804" name="Rectangle 20"/>
          <p:cNvSpPr>
            <a:spLocks noGrp="1" noChangeArrowheads="1"/>
          </p:cNvSpPr>
          <p:nvPr>
            <p:ph type="title"/>
          </p:nvPr>
        </p:nvSpPr>
        <p:spPr>
          <a:xfrm>
            <a:off x="457200" y="476250"/>
            <a:ext cx="86868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ar-SA" sz="4800">
                <a:solidFill>
                  <a:srgbClr val="000099"/>
                </a:solidFill>
                <a:cs typeface="Tahoma" pitchFamily="34" charset="0"/>
              </a:rPr>
              <a:t>ادوات تنشيط المبيعات</a:t>
            </a:r>
            <a:r>
              <a:rPr lang="ar-SA" sz="4800" b="1">
                <a:solidFill>
                  <a:srgbClr val="FFCC00"/>
                </a:solidFill>
                <a:cs typeface="Tahoma" pitchFamily="34" charset="0"/>
              </a:rPr>
              <a:t> </a:t>
            </a:r>
            <a:r>
              <a:rPr lang="en-US" b="1">
                <a:solidFill>
                  <a:srgbClr val="FFCC00"/>
                </a:solidFill>
                <a:latin typeface="Arial" pitchFamily="34" charset="0"/>
              </a:rPr>
              <a:t>(</a:t>
            </a:r>
            <a:r>
              <a:rPr lang="en-US" b="1">
                <a:solidFill>
                  <a:srgbClr val="CC3300"/>
                </a:solidFill>
                <a:latin typeface="Arial" pitchFamily="34" charset="0"/>
              </a:rPr>
              <a:t>Consumer</a:t>
            </a:r>
            <a:r>
              <a:rPr lang="en-US" b="1">
                <a:solidFill>
                  <a:srgbClr val="FFCC00"/>
                </a:solidFill>
                <a:latin typeface="Arial" pitchFamily="34" charset="0"/>
              </a:rPr>
              <a:t>)</a:t>
            </a:r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17538"/>
            <a:ext cx="8475662" cy="650875"/>
          </a:xfrm>
        </p:spPr>
        <p:txBody>
          <a:bodyPr/>
          <a:lstStyle/>
          <a:p>
            <a:pPr algn="ctr"/>
            <a:r>
              <a:rPr lang="ar-SA" sz="3200" b="1">
                <a:solidFill>
                  <a:srgbClr val="CCFF33"/>
                </a:solidFill>
                <a:cs typeface="Tahoma" pitchFamily="34" charset="0"/>
              </a:rPr>
              <a:t>بيئة الاتصالات التسويقية المتغيرة</a:t>
            </a:r>
            <a:endParaRPr lang="en-US" sz="3200" b="1">
              <a:solidFill>
                <a:srgbClr val="CCFF33"/>
              </a:solidFill>
              <a:cs typeface="Tahoma" pitchFamily="34" charset="0"/>
            </a:endParaRPr>
          </a:p>
        </p:txBody>
      </p:sp>
      <p:sp>
        <p:nvSpPr>
          <p:cNvPr id="49155" name="AutoShape 3"/>
          <p:cNvSpPr>
            <a:spLocks noChangeArrowheads="1"/>
          </p:cNvSpPr>
          <p:nvPr/>
        </p:nvSpPr>
        <p:spPr bwMode="auto">
          <a:xfrm>
            <a:off x="609600" y="3276600"/>
            <a:ext cx="7213600" cy="1676400"/>
          </a:xfrm>
          <a:prstGeom prst="upDownArrowCallout">
            <a:avLst>
              <a:gd name="adj1" fmla="val 107576"/>
              <a:gd name="adj2" fmla="val 107576"/>
              <a:gd name="adj3" fmla="val 12500"/>
              <a:gd name="adj4" fmla="val 50000"/>
            </a:avLst>
          </a:prstGeom>
          <a:gradFill rotWithShape="0">
            <a:gsLst>
              <a:gs pos="0">
                <a:srgbClr val="FDE3BA"/>
              </a:gs>
              <a:gs pos="100000">
                <a:srgbClr val="FDE3BA">
                  <a:gamma/>
                  <a:tint val="40000"/>
                  <a:invGamma/>
                </a:srgbClr>
              </a:gs>
            </a:gsLst>
            <a:lin ang="5400000" scaled="1"/>
          </a:gradFill>
          <a:ln w="12700">
            <a:miter lim="800000"/>
            <a:headEnd/>
            <a:tailEnd/>
          </a:ln>
          <a:effectLst/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DE3BA"/>
            </a:extrusionClr>
          </a:sp3d>
        </p:spPr>
        <p:txBody>
          <a:bodyPr wrap="none" lIns="81204" tIns="39889" rIns="81204" bIns="39889" anchor="ctr">
            <a:flatTx/>
          </a:bodyPr>
          <a:lstStyle/>
          <a:p>
            <a:pPr algn="ctr" defTabSz="820738" rtl="0" eaLnBrk="0" hangingPunct="0">
              <a:lnSpc>
                <a:spcPct val="90000"/>
              </a:lnSpc>
              <a:spcBef>
                <a:spcPct val="30000"/>
              </a:spcBef>
              <a:buClr>
                <a:srgbClr val="FAFD00"/>
              </a:buClr>
            </a:pPr>
            <a:endParaRPr lang="en-US" sz="2200">
              <a:latin typeface="Tahoma" pitchFamily="34" charset="0"/>
            </a:endParaRPr>
          </a:p>
          <a:p>
            <a:pPr algn="ctr" defTabSz="820738" rtl="0" eaLnBrk="0" hangingPunct="0">
              <a:lnSpc>
                <a:spcPct val="90000"/>
              </a:lnSpc>
              <a:spcBef>
                <a:spcPct val="30000"/>
              </a:spcBef>
              <a:buClr>
                <a:srgbClr val="FAFD00"/>
              </a:buClr>
            </a:pPr>
            <a:endParaRPr lang="en-US" sz="2200">
              <a:latin typeface="Tahoma" pitchFamily="34" charset="0"/>
            </a:endParaRPr>
          </a:p>
          <a:p>
            <a:pPr algn="ctr" defTabSz="820738" rtl="0" eaLnBrk="0" hangingPunct="0">
              <a:lnSpc>
                <a:spcPct val="90000"/>
              </a:lnSpc>
              <a:spcBef>
                <a:spcPct val="30000"/>
              </a:spcBef>
              <a:buClr>
                <a:srgbClr val="FAFD00"/>
              </a:buClr>
            </a:pPr>
            <a:endParaRPr lang="en-US" sz="2200">
              <a:latin typeface="Tahoma" pitchFamily="34" charset="0"/>
            </a:endParaRPr>
          </a:p>
          <a:p>
            <a:pPr algn="ctr" defTabSz="820738" rtl="0" eaLnBrk="0" hangingPunct="0">
              <a:lnSpc>
                <a:spcPct val="90000"/>
              </a:lnSpc>
              <a:spcBef>
                <a:spcPct val="30000"/>
              </a:spcBef>
              <a:buClr>
                <a:srgbClr val="FAFD00"/>
              </a:buClr>
            </a:pPr>
            <a:endParaRPr lang="en-US" sz="2200">
              <a:latin typeface="Tahoma" pitchFamily="34" charset="0"/>
            </a:endParaRPr>
          </a:p>
          <a:p>
            <a:pPr algn="ctr" defTabSz="820738" rtl="0" eaLnBrk="0" hangingPunct="0">
              <a:lnSpc>
                <a:spcPct val="90000"/>
              </a:lnSpc>
              <a:spcBef>
                <a:spcPct val="30000"/>
              </a:spcBef>
              <a:buClr>
                <a:srgbClr val="FAFD00"/>
              </a:buClr>
            </a:pPr>
            <a:endParaRPr lang="en-US" sz="2200">
              <a:latin typeface="Tahoma" pitchFamily="34" charset="0"/>
            </a:endParaRPr>
          </a:p>
          <a:p>
            <a:pPr algn="ctr" defTabSz="820738" rtl="0" eaLnBrk="0" hangingPunct="0">
              <a:lnSpc>
                <a:spcPct val="90000"/>
              </a:lnSpc>
              <a:spcBef>
                <a:spcPct val="30000"/>
              </a:spcBef>
              <a:buClr>
                <a:srgbClr val="FAFD00"/>
              </a:buClr>
            </a:pPr>
            <a:r>
              <a:rPr lang="ar-SA" sz="2200" b="1">
                <a:solidFill>
                  <a:schemeClr val="hlink"/>
                </a:solidFill>
                <a:latin typeface="Tahoma" pitchFamily="34" charset="0"/>
                <a:cs typeface="Tahoma" pitchFamily="34" charset="0"/>
              </a:rPr>
              <a:t>العاملان اللذان يغيران وجه</a:t>
            </a:r>
            <a:r>
              <a:rPr lang="en-US" sz="2200" b="1">
                <a:solidFill>
                  <a:schemeClr val="hlink"/>
                </a:solidFill>
                <a:latin typeface="Tahoma" pitchFamily="34" charset="0"/>
              </a:rPr>
              <a:t> </a:t>
            </a:r>
          </a:p>
          <a:p>
            <a:pPr algn="ctr" defTabSz="820738" rtl="0" eaLnBrk="0" hangingPunct="0">
              <a:lnSpc>
                <a:spcPct val="90000"/>
              </a:lnSpc>
              <a:spcBef>
                <a:spcPct val="30000"/>
              </a:spcBef>
              <a:buClr>
                <a:srgbClr val="FAFD00"/>
              </a:buClr>
            </a:pPr>
            <a:r>
              <a:rPr lang="ar-SA" sz="2200" b="1">
                <a:solidFill>
                  <a:schemeClr val="hlink"/>
                </a:solidFill>
                <a:latin typeface="Tahoma" pitchFamily="34" charset="0"/>
                <a:cs typeface="Tahoma" pitchFamily="34" charset="0"/>
              </a:rPr>
              <a:t>الاتصالات التسويقية اليوم</a:t>
            </a:r>
            <a:endParaRPr lang="en-US" sz="2200" b="1">
              <a:solidFill>
                <a:schemeClr val="hlink"/>
              </a:solidFill>
              <a:latin typeface="Tahoma" pitchFamily="34" charset="0"/>
            </a:endParaRPr>
          </a:p>
          <a:p>
            <a:pPr algn="ctr" defTabSz="820738" rtl="0" eaLnBrk="0" hangingPunct="0">
              <a:lnSpc>
                <a:spcPct val="90000"/>
              </a:lnSpc>
              <a:spcBef>
                <a:spcPct val="30000"/>
              </a:spcBef>
              <a:buClr>
                <a:srgbClr val="FAFD00"/>
              </a:buClr>
            </a:pPr>
            <a:endParaRPr lang="en-US" sz="2200">
              <a:solidFill>
                <a:schemeClr val="hlink"/>
              </a:solidFill>
              <a:latin typeface="Tahoma" pitchFamily="34" charset="0"/>
            </a:endParaRPr>
          </a:p>
          <a:p>
            <a:pPr algn="ctr" defTabSz="820738" rtl="0" eaLnBrk="0" hangingPunct="0">
              <a:lnSpc>
                <a:spcPct val="90000"/>
              </a:lnSpc>
              <a:spcBef>
                <a:spcPct val="30000"/>
              </a:spcBef>
              <a:buClr>
                <a:srgbClr val="FAFD00"/>
              </a:buClr>
            </a:pPr>
            <a:endParaRPr lang="en-US" sz="2200">
              <a:latin typeface="Tahoma" pitchFamily="34" charset="0"/>
            </a:endParaRPr>
          </a:p>
          <a:p>
            <a:pPr algn="ctr" defTabSz="820738" rtl="0" eaLnBrk="0" hangingPunct="0">
              <a:lnSpc>
                <a:spcPct val="90000"/>
              </a:lnSpc>
              <a:spcBef>
                <a:spcPct val="30000"/>
              </a:spcBef>
              <a:buClr>
                <a:srgbClr val="FAFD00"/>
              </a:buClr>
              <a:buFontTx/>
              <a:buChar char=" "/>
            </a:pPr>
            <a:endParaRPr lang="en-US" sz="2200">
              <a:latin typeface="Tahoma" pitchFamily="34" charset="0"/>
            </a:endParaRPr>
          </a:p>
          <a:p>
            <a:pPr algn="ctr" defTabSz="820738" rtl="0" eaLnBrk="0" hangingPunct="0">
              <a:lnSpc>
                <a:spcPct val="90000"/>
              </a:lnSpc>
              <a:spcBef>
                <a:spcPct val="30000"/>
              </a:spcBef>
              <a:buClr>
                <a:srgbClr val="FAFD00"/>
              </a:buClr>
              <a:buFontTx/>
              <a:buChar char=" "/>
            </a:pPr>
            <a:endParaRPr lang="en-US" sz="2200">
              <a:latin typeface="Tahoma" pitchFamily="34" charset="0"/>
            </a:endParaRPr>
          </a:p>
          <a:p>
            <a:pPr algn="ctr" defTabSz="820738" rtl="0" eaLnBrk="0" hangingPunct="0">
              <a:lnSpc>
                <a:spcPct val="90000"/>
              </a:lnSpc>
              <a:spcBef>
                <a:spcPct val="30000"/>
              </a:spcBef>
              <a:buClr>
                <a:srgbClr val="FAFD00"/>
              </a:buClr>
              <a:buFontTx/>
              <a:buChar char=" "/>
            </a:pPr>
            <a:endParaRPr lang="en-US" sz="2200">
              <a:latin typeface="Tahoma" pitchFamily="34" charset="0"/>
            </a:endParaRP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2514600" y="5105400"/>
            <a:ext cx="3648075" cy="1571625"/>
          </a:xfrm>
          <a:prstGeom prst="rect">
            <a:avLst/>
          </a:prstGeom>
          <a:solidFill>
            <a:schemeClr val="tx2"/>
          </a:solidFill>
          <a:ln w="12700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lIns="84053" tIns="41315" rIns="84053" bIns="41315" anchor="ctr">
            <a:flatTx/>
          </a:bodyPr>
          <a:lstStyle/>
          <a:p>
            <a:pPr algn="ctr" defTabSz="831850" rtl="0" eaLnBrk="0" hangingPunct="0">
              <a:lnSpc>
                <a:spcPct val="90000"/>
              </a:lnSpc>
            </a:pPr>
            <a:endParaRPr lang="en-US" sz="2200" dirty="0">
              <a:solidFill>
                <a:srgbClr val="FFFFFF"/>
              </a:solidFill>
              <a:latin typeface="Tahoma" pitchFamily="34" charset="0"/>
            </a:endParaRPr>
          </a:p>
          <a:p>
            <a:pPr algn="ctr" defTabSz="831850" rtl="0" eaLnBrk="0" hangingPunct="0">
              <a:lnSpc>
                <a:spcPct val="90000"/>
              </a:lnSpc>
            </a:pPr>
            <a:r>
              <a:rPr lang="ar-SA" sz="2200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تطور تقنية المعلومات</a:t>
            </a:r>
            <a:endParaRPr lang="en-US" sz="2000" dirty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  <a:p>
            <a:pPr algn="ctr" defTabSz="831850" rtl="0" eaLnBrk="0" hangingPunct="0">
              <a:lnSpc>
                <a:spcPct val="90000"/>
              </a:lnSpc>
            </a:pPr>
            <a:r>
              <a:rPr lang="ar-SA" sz="200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أدى إلى</a:t>
            </a:r>
            <a:r>
              <a:rPr lang="en-US" sz="2000" dirty="0" smtClean="0">
                <a:solidFill>
                  <a:srgbClr val="FFFFFF"/>
                </a:solidFill>
                <a:latin typeface="Tahoma" pitchFamily="34" charset="0"/>
              </a:rPr>
              <a:t> </a:t>
            </a:r>
            <a:endParaRPr lang="en-US" sz="2000" dirty="0">
              <a:solidFill>
                <a:srgbClr val="FFFFFF"/>
              </a:solidFill>
              <a:latin typeface="Tahoma" pitchFamily="34" charset="0"/>
            </a:endParaRPr>
          </a:p>
          <a:p>
            <a:pPr algn="ctr" defTabSz="831850" rtl="0" eaLnBrk="0" hangingPunct="0">
              <a:lnSpc>
                <a:spcPct val="90000"/>
              </a:lnSpc>
            </a:pPr>
            <a:r>
              <a:rPr lang="ar-SA" sz="2000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التسويق المجزئ </a:t>
            </a:r>
            <a:r>
              <a:rPr lang="en-US" sz="2000" dirty="0">
                <a:solidFill>
                  <a:srgbClr val="FFFFFF"/>
                </a:solidFill>
                <a:latin typeface="Tahoma" pitchFamily="34" charset="0"/>
              </a:rPr>
              <a:t>(Segmented) </a:t>
            </a:r>
            <a:endParaRPr lang="en-US" sz="2000" dirty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  <a:p>
            <a:pPr algn="ctr" defTabSz="831850" rtl="0" eaLnBrk="0" hangingPunct="0">
              <a:lnSpc>
                <a:spcPct val="90000"/>
              </a:lnSpc>
            </a:pPr>
            <a:r>
              <a:rPr lang="ar-SA" sz="200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(</a:t>
            </a:r>
            <a:r>
              <a:rPr lang="ar-SA" sz="2000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أكثر </a:t>
            </a:r>
            <a:r>
              <a:rPr lang="ar-SA" sz="2000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ضيقاً</a:t>
            </a:r>
            <a:r>
              <a:rPr lang="ar-SA" sz="2000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)</a:t>
            </a:r>
            <a:endParaRPr lang="en-US" sz="2000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2438400" y="1905000"/>
            <a:ext cx="3729038" cy="1219200"/>
          </a:xfrm>
          <a:prstGeom prst="rect">
            <a:avLst/>
          </a:prstGeom>
          <a:solidFill>
            <a:schemeClr val="tx2"/>
          </a:solidFill>
          <a:ln w="12700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lIns="84053" tIns="41315" rIns="84053" bIns="41315" anchor="ctr">
            <a:flatTx/>
          </a:bodyPr>
          <a:lstStyle/>
          <a:p>
            <a:pPr algn="ctr" defTabSz="831850" rtl="0" eaLnBrk="0" hangingPunct="0"/>
            <a:endParaRPr lang="en-US" sz="2200" dirty="0">
              <a:solidFill>
                <a:srgbClr val="000000"/>
              </a:solidFill>
              <a:latin typeface="Tahoma" pitchFamily="34" charset="0"/>
            </a:endParaRPr>
          </a:p>
          <a:p>
            <a:pPr algn="ctr" defTabSz="831850" rtl="0" eaLnBrk="0" hangingPunct="0">
              <a:lnSpc>
                <a:spcPct val="90000"/>
              </a:lnSpc>
            </a:pPr>
            <a:r>
              <a:rPr lang="ar-SA" sz="220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الأسواق </a:t>
            </a:r>
            <a:r>
              <a:rPr lang="ar-SA" sz="2200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انتقلت من التسويق </a:t>
            </a:r>
            <a:r>
              <a:rPr lang="en-US" sz="2200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(Mass) </a:t>
            </a:r>
            <a:r>
              <a:rPr lang="ar-SA" sz="2200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العام </a:t>
            </a:r>
          </a:p>
          <a:p>
            <a:pPr algn="ctr" defTabSz="831850" rtl="0" eaLnBrk="0" hangingPunct="0">
              <a:lnSpc>
                <a:spcPct val="90000"/>
              </a:lnSpc>
            </a:pPr>
            <a:r>
              <a:rPr lang="ar-SA" sz="2200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(</a:t>
            </a:r>
            <a:r>
              <a:rPr lang="ar-SA" sz="2200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اقل توقعات</a:t>
            </a:r>
            <a:r>
              <a:rPr lang="ar-SA" sz="2200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)</a:t>
            </a:r>
            <a:endParaRPr lang="en-US" sz="2200" dirty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762000" y="3429000"/>
            <a:ext cx="716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endParaRPr lang="en-US" sz="2400">
              <a:latin typeface="Tahoma" pitchFamily="34" charset="0"/>
            </a:endParaRP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762000" y="3429000"/>
            <a:ext cx="716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endParaRPr lang="en-US" sz="2400">
              <a:latin typeface="Tahoma" pitchFamily="34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914400" y="1524000"/>
            <a:ext cx="7848600" cy="5029200"/>
            <a:chOff x="480" y="960"/>
            <a:chExt cx="4944" cy="3168"/>
          </a:xfrm>
        </p:grpSpPr>
        <p:sp>
          <p:nvSpPr>
            <p:cNvPr id="49161" name="Text Box 9"/>
            <p:cNvSpPr txBox="1">
              <a:spLocks noChangeArrowheads="1"/>
            </p:cNvSpPr>
            <p:nvPr/>
          </p:nvSpPr>
          <p:spPr bwMode="auto">
            <a:xfrm>
              <a:off x="480" y="2160"/>
              <a:ext cx="45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endParaRPr lang="en-US" sz="2400">
                <a:latin typeface="Tahoma" pitchFamily="34" charset="0"/>
              </a:endParaRPr>
            </a:p>
          </p:txBody>
        </p:sp>
        <p:sp>
          <p:nvSpPr>
            <p:cNvPr id="49162" name="Text Box 10"/>
            <p:cNvSpPr txBox="1">
              <a:spLocks noChangeArrowheads="1"/>
            </p:cNvSpPr>
            <p:nvPr/>
          </p:nvSpPr>
          <p:spPr bwMode="auto">
            <a:xfrm>
              <a:off x="480" y="2160"/>
              <a:ext cx="45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endParaRPr lang="en-US" sz="2400">
                <a:latin typeface="Tahoma" pitchFamily="34" charset="0"/>
              </a:endParaRPr>
            </a:p>
          </p:txBody>
        </p:sp>
        <p:sp>
          <p:nvSpPr>
            <p:cNvPr id="49163" name="AutoShape 11"/>
            <p:cNvSpPr>
              <a:spLocks noChangeArrowheads="1"/>
            </p:cNvSpPr>
            <p:nvPr/>
          </p:nvSpPr>
          <p:spPr bwMode="auto">
            <a:xfrm rot="-5400000">
              <a:off x="3792" y="1392"/>
              <a:ext cx="2064" cy="1200"/>
            </a:xfrm>
            <a:custGeom>
              <a:avLst/>
              <a:gdLst>
                <a:gd name="G0" fmla="+- 9257 0 0"/>
                <a:gd name="G1" fmla="+- 18514 0 0"/>
                <a:gd name="G2" fmla="+- 7200 0 0"/>
                <a:gd name="G3" fmla="*/ 9257 1 2"/>
                <a:gd name="G4" fmla="+- G3 10800 0"/>
                <a:gd name="G5" fmla="+- 21600 9257 18514"/>
                <a:gd name="G6" fmla="+- 18514 7200 0"/>
                <a:gd name="G7" fmla="*/ G6 1 2"/>
                <a:gd name="G8" fmla="*/ 18514 2 1"/>
                <a:gd name="G9" fmla="+- G8 0 21600"/>
                <a:gd name="G10" fmla="*/ 21600 G0 G1"/>
                <a:gd name="G11" fmla="*/ 21600 G4 G1"/>
                <a:gd name="G12" fmla="*/ 21600 G5 G1"/>
                <a:gd name="G13" fmla="*/ 21600 G7 G1"/>
                <a:gd name="G14" fmla="*/ 18514 1 2"/>
                <a:gd name="G15" fmla="+- G5 0 G4"/>
                <a:gd name="G16" fmla="+- G0 0 G4"/>
                <a:gd name="G17" fmla="*/ G2 G15 G16"/>
                <a:gd name="T0" fmla="*/ 15429 w 21600"/>
                <a:gd name="T1" fmla="*/ 0 h 21600"/>
                <a:gd name="T2" fmla="*/ 9257 w 21600"/>
                <a:gd name="T3" fmla="*/ 7200 h 21600"/>
                <a:gd name="T4" fmla="*/ 0 w 21600"/>
                <a:gd name="T5" fmla="*/ 18001 h 21600"/>
                <a:gd name="T6" fmla="*/ 9257 w 21600"/>
                <a:gd name="T7" fmla="*/ 21600 h 21600"/>
                <a:gd name="T8" fmla="*/ 18514 w 21600"/>
                <a:gd name="T9" fmla="*/ 15000 h 21600"/>
                <a:gd name="T10" fmla="*/ 21600 w 21600"/>
                <a:gd name="T11" fmla="*/ 7200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G12 h 21600"/>
                <a:gd name="T20" fmla="*/ G1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5429" y="0"/>
                  </a:moveTo>
                  <a:lnTo>
                    <a:pt x="9257" y="7200"/>
                  </a:lnTo>
                  <a:lnTo>
                    <a:pt x="12343" y="7200"/>
                  </a:lnTo>
                  <a:lnTo>
                    <a:pt x="12343" y="14400"/>
                  </a:lnTo>
                  <a:lnTo>
                    <a:pt x="0" y="14400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close/>
                </a:path>
              </a:pathLst>
            </a:custGeom>
            <a:solidFill>
              <a:schemeClr val="tx2"/>
            </a:solidFill>
            <a:ln w="12700">
              <a:miter lim="800000"/>
              <a:headEnd/>
              <a:tailEnd/>
            </a:ln>
            <a:effectLst/>
            <a:scene3d>
              <a:camera prst="legacyPerspectiveBottomLeft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tx2"/>
              </a:extrusionClr>
            </a:sp3d>
          </p:spPr>
          <p:txBody>
            <a:bodyPr vert="eaVert" wrap="none" lIns="81204" tIns="39889" rIns="81204" bIns="39889" anchor="ctr">
              <a:flatTx/>
            </a:bodyPr>
            <a:lstStyle/>
            <a:p>
              <a:pPr algn="ctr" defTabSz="820738" rtl="0" eaLnBrk="0" hangingPunct="0">
                <a:lnSpc>
                  <a:spcPct val="90000"/>
                </a:lnSpc>
              </a:pPr>
              <a:endParaRPr lang="en-US">
                <a:solidFill>
                  <a:srgbClr val="FFFFFF"/>
                </a:solidFill>
                <a:latin typeface="Tahoma" pitchFamily="34" charset="0"/>
              </a:endParaRPr>
            </a:p>
          </p:txBody>
        </p:sp>
        <p:sp>
          <p:nvSpPr>
            <p:cNvPr id="49164" name="AutoShape 12"/>
            <p:cNvSpPr>
              <a:spLocks noChangeArrowheads="1"/>
            </p:cNvSpPr>
            <p:nvPr/>
          </p:nvSpPr>
          <p:spPr bwMode="auto">
            <a:xfrm rot="5400000" flipV="1">
              <a:off x="3888" y="2592"/>
              <a:ext cx="1872" cy="1200"/>
            </a:xfrm>
            <a:custGeom>
              <a:avLst/>
              <a:gdLst>
                <a:gd name="G0" fmla="+- 9257 0 0"/>
                <a:gd name="G1" fmla="+- 18514 0 0"/>
                <a:gd name="G2" fmla="+- 7200 0 0"/>
                <a:gd name="G3" fmla="*/ 9257 1 2"/>
                <a:gd name="G4" fmla="+- G3 10800 0"/>
                <a:gd name="G5" fmla="+- 21600 9257 18514"/>
                <a:gd name="G6" fmla="+- 18514 7200 0"/>
                <a:gd name="G7" fmla="*/ G6 1 2"/>
                <a:gd name="G8" fmla="*/ 18514 2 1"/>
                <a:gd name="G9" fmla="+- G8 0 21600"/>
                <a:gd name="G10" fmla="*/ 21600 G0 G1"/>
                <a:gd name="G11" fmla="*/ 21600 G4 G1"/>
                <a:gd name="G12" fmla="*/ 21600 G5 G1"/>
                <a:gd name="G13" fmla="*/ 21600 G7 G1"/>
                <a:gd name="G14" fmla="*/ 18514 1 2"/>
                <a:gd name="G15" fmla="+- G5 0 G4"/>
                <a:gd name="G16" fmla="+- G0 0 G4"/>
                <a:gd name="G17" fmla="*/ G2 G15 G16"/>
                <a:gd name="T0" fmla="*/ 15429 w 21600"/>
                <a:gd name="T1" fmla="*/ 0 h 21600"/>
                <a:gd name="T2" fmla="*/ 9257 w 21600"/>
                <a:gd name="T3" fmla="*/ 7200 h 21600"/>
                <a:gd name="T4" fmla="*/ 0 w 21600"/>
                <a:gd name="T5" fmla="*/ 18001 h 21600"/>
                <a:gd name="T6" fmla="*/ 9257 w 21600"/>
                <a:gd name="T7" fmla="*/ 21600 h 21600"/>
                <a:gd name="T8" fmla="*/ 18514 w 21600"/>
                <a:gd name="T9" fmla="*/ 15000 h 21600"/>
                <a:gd name="T10" fmla="*/ 21600 w 21600"/>
                <a:gd name="T11" fmla="*/ 7200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G12 h 21600"/>
                <a:gd name="T20" fmla="*/ G1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5429" y="0"/>
                  </a:moveTo>
                  <a:lnTo>
                    <a:pt x="9257" y="7200"/>
                  </a:lnTo>
                  <a:lnTo>
                    <a:pt x="12343" y="7200"/>
                  </a:lnTo>
                  <a:lnTo>
                    <a:pt x="12343" y="14400"/>
                  </a:lnTo>
                  <a:lnTo>
                    <a:pt x="0" y="14400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close/>
                </a:path>
              </a:pathLst>
            </a:custGeom>
            <a:solidFill>
              <a:schemeClr val="tx2"/>
            </a:solidFill>
            <a:ln w="12700">
              <a:miter lim="800000"/>
              <a:headEnd/>
              <a:tailEnd/>
            </a:ln>
            <a:effectLst/>
            <a:scene3d>
              <a:camera prst="legacyPerspectiveBottomLeft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tx2"/>
              </a:extrusionClr>
            </a:sp3d>
          </p:spPr>
          <p:txBody>
            <a:bodyPr wrap="none" lIns="81204" tIns="39889" rIns="81204" bIns="39889" anchor="ctr">
              <a:flatTx/>
            </a:bodyPr>
            <a:lstStyle/>
            <a:p>
              <a:pPr algn="ctr" defTabSz="820738" rtl="0" eaLnBrk="0" hangingPunct="0">
                <a:lnSpc>
                  <a:spcPct val="90000"/>
                </a:lnSpc>
              </a:pPr>
              <a:r>
                <a:rPr lang="en-US" dirty="0">
                  <a:solidFill>
                    <a:srgbClr val="FFFFFF"/>
                  </a:solidFill>
                  <a:latin typeface="Tahoma" pitchFamily="34" charset="0"/>
                </a:rPr>
                <a:t>                    </a:t>
              </a:r>
              <a:r>
                <a:rPr lang="en-US" dirty="0" smtClean="0">
                  <a:solidFill>
                    <a:srgbClr val="FFFFFF"/>
                  </a:solidFill>
                  <a:latin typeface="Tahoma" pitchFamily="34" charset="0"/>
                </a:rPr>
                <a:t> </a:t>
              </a:r>
              <a:r>
                <a:rPr lang="ar-SA" sz="2000" dirty="0" smtClean="0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تفتت </a:t>
              </a:r>
              <a:r>
                <a:rPr lang="ar-SA" sz="2000" dirty="0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السوق </a:t>
              </a:r>
              <a:r>
                <a:rPr lang="ar-SA" sz="2000" dirty="0" smtClean="0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أدى إلى</a:t>
              </a:r>
              <a:r>
                <a:rPr lang="en-US" sz="2000" dirty="0" smtClean="0">
                  <a:solidFill>
                    <a:srgbClr val="FFFFFF"/>
                  </a:solidFill>
                  <a:latin typeface="Tahoma" pitchFamily="34" charset="0"/>
                </a:rPr>
                <a:t> </a:t>
              </a:r>
              <a:endParaRPr lang="en-US" sz="2000" dirty="0">
                <a:solidFill>
                  <a:srgbClr val="FFFFFF"/>
                </a:solidFill>
                <a:latin typeface="Tahoma" pitchFamily="34" charset="0"/>
              </a:endParaRPr>
            </a:p>
            <a:p>
              <a:pPr algn="ctr" defTabSz="820738" rtl="0" eaLnBrk="0" hangingPunct="0">
                <a:lnSpc>
                  <a:spcPct val="90000"/>
                </a:lnSpc>
              </a:pPr>
              <a:r>
                <a:rPr lang="en-US" sz="2000" dirty="0">
                  <a:solidFill>
                    <a:srgbClr val="FFFFFF"/>
                  </a:solidFill>
                  <a:latin typeface="Tahoma" pitchFamily="34" charset="0"/>
                </a:rPr>
                <a:t>                </a:t>
              </a:r>
              <a:r>
                <a:rPr lang="ar-SA" sz="2000" dirty="0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تفتت الوسائل</a:t>
              </a:r>
              <a:endParaRPr lang="en-US" sz="2000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animBg="1" autoUpdateAnimBg="0"/>
      <p:bldP spid="49156" grpId="0" animBg="1" autoUpdateAnimBg="0"/>
      <p:bldP spid="49157" grpId="0" animBg="1" autoUpdateAnimBg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50825" y="549275"/>
            <a:ext cx="9144000" cy="5943600"/>
            <a:chOff x="338" y="911"/>
            <a:chExt cx="4934" cy="3199"/>
          </a:xfrm>
        </p:grpSpPr>
        <p:sp>
          <p:nvSpPr>
            <p:cNvPr id="120835" name="Rectangle 3"/>
            <p:cNvSpPr>
              <a:spLocks noChangeArrowheads="1"/>
            </p:cNvSpPr>
            <p:nvPr/>
          </p:nvSpPr>
          <p:spPr bwMode="auto">
            <a:xfrm>
              <a:off x="579" y="1259"/>
              <a:ext cx="1907" cy="436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lIns="81204" tIns="39889" rIns="81204" bIns="39889">
              <a:spAutoFit/>
            </a:bodyPr>
            <a:lstStyle/>
            <a:p>
              <a:pPr algn="ctr" defTabSz="820738"/>
              <a:r>
                <a:rPr lang="ar-SA" sz="2400" b="1">
                  <a:solidFill>
                    <a:srgbClr val="990033"/>
                  </a:solidFill>
                  <a:cs typeface="Tahoma" pitchFamily="34" charset="0"/>
                </a:rPr>
                <a:t>اهداف تنشيط المبيعات</a:t>
              </a:r>
            </a:p>
            <a:p>
              <a:pPr algn="ctr" defTabSz="820738"/>
              <a:r>
                <a:rPr lang="ar-SA" sz="2400" b="1">
                  <a:solidFill>
                    <a:srgbClr val="990033"/>
                  </a:solidFill>
                  <a:cs typeface="Tahoma" pitchFamily="34" charset="0"/>
                </a:rPr>
                <a:t>للتجار</a:t>
              </a:r>
              <a:endParaRPr lang="en-US" sz="2400" b="1">
                <a:solidFill>
                  <a:srgbClr val="990033"/>
                </a:solidFill>
                <a:cs typeface="Tahoma" pitchFamily="34" charset="0"/>
              </a:endParaRPr>
            </a:p>
          </p:txBody>
        </p:sp>
        <p:sp>
          <p:nvSpPr>
            <p:cNvPr id="120836" name="Rectangle 4"/>
            <p:cNvSpPr>
              <a:spLocks noChangeArrowheads="1"/>
            </p:cNvSpPr>
            <p:nvPr/>
          </p:nvSpPr>
          <p:spPr bwMode="auto">
            <a:xfrm>
              <a:off x="556" y="3856"/>
              <a:ext cx="1091" cy="2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676767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20837" name="Rectangle 5"/>
            <p:cNvSpPr>
              <a:spLocks noChangeArrowheads="1"/>
            </p:cNvSpPr>
            <p:nvPr/>
          </p:nvSpPr>
          <p:spPr bwMode="auto">
            <a:xfrm>
              <a:off x="1953" y="3856"/>
              <a:ext cx="1658" cy="2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676767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20838" name="Rectangle 6"/>
            <p:cNvSpPr>
              <a:spLocks noChangeArrowheads="1"/>
            </p:cNvSpPr>
            <p:nvPr/>
          </p:nvSpPr>
          <p:spPr bwMode="auto">
            <a:xfrm>
              <a:off x="338" y="1720"/>
              <a:ext cx="2117" cy="307"/>
            </a:xfrm>
            <a:prstGeom prst="rect">
              <a:avLst/>
            </a:prstGeom>
            <a:gradFill rotWithShape="0">
              <a:gsLst>
                <a:gs pos="0">
                  <a:srgbClr val="618FFD"/>
                </a:gs>
                <a:gs pos="50000">
                  <a:srgbClr val="618FFD">
                    <a:gamma/>
                    <a:tint val="50196"/>
                    <a:invGamma/>
                  </a:srgbClr>
                </a:gs>
                <a:gs pos="100000">
                  <a:srgbClr val="618FFD"/>
                </a:gs>
              </a:gsLst>
              <a:lin ang="2700000" scaled="1"/>
            </a:gra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676767"/>
              </a:outerShdw>
            </a:effectLst>
          </p:spPr>
          <p:txBody>
            <a:bodyPr wrap="none" lIns="81204" tIns="39889" rIns="81204" bIns="39889" anchor="ctr" anchorCtr="1"/>
            <a:lstStyle/>
            <a:p>
              <a:pPr algn="ctr" defTabSz="820738" rtl="0" eaLnBrk="0" hangingPunct="0">
                <a:lnSpc>
                  <a:spcPct val="90000"/>
                </a:lnSpc>
              </a:pPr>
              <a:r>
                <a:rPr lang="ar-SA" sz="2200" b="1">
                  <a:solidFill>
                    <a:srgbClr val="000000"/>
                  </a:solidFill>
                  <a:cs typeface="Tahoma" pitchFamily="34" charset="0"/>
                </a:rPr>
                <a:t>اغراء التاجر بتبني المنتج</a:t>
              </a:r>
              <a:endParaRPr lang="en-US" sz="2200" b="1">
                <a:solidFill>
                  <a:srgbClr val="000000"/>
                </a:solidFill>
                <a:cs typeface="Tahoma" pitchFamily="34" charset="0"/>
              </a:endParaRPr>
            </a:p>
          </p:txBody>
        </p:sp>
        <p:sp>
          <p:nvSpPr>
            <p:cNvPr id="120839" name="Rectangle 7"/>
            <p:cNvSpPr>
              <a:spLocks noChangeArrowheads="1"/>
            </p:cNvSpPr>
            <p:nvPr/>
          </p:nvSpPr>
          <p:spPr bwMode="auto">
            <a:xfrm>
              <a:off x="338" y="2063"/>
              <a:ext cx="2117" cy="308"/>
            </a:xfrm>
            <a:prstGeom prst="rect">
              <a:avLst/>
            </a:prstGeom>
            <a:gradFill rotWithShape="0">
              <a:gsLst>
                <a:gs pos="0">
                  <a:srgbClr val="618FFD"/>
                </a:gs>
                <a:gs pos="50000">
                  <a:srgbClr val="618FFD">
                    <a:gamma/>
                    <a:tint val="50196"/>
                    <a:invGamma/>
                  </a:srgbClr>
                </a:gs>
                <a:gs pos="100000">
                  <a:srgbClr val="618FFD"/>
                </a:gs>
              </a:gsLst>
              <a:lin ang="2700000" scaled="1"/>
            </a:gra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676767"/>
              </a:outerShdw>
            </a:effectLst>
          </p:spPr>
          <p:txBody>
            <a:bodyPr wrap="none" lIns="81204" tIns="39889" rIns="81204" bIns="39889" anchor="ctr" anchorCtr="1"/>
            <a:lstStyle/>
            <a:p>
              <a:pPr algn="ctr" defTabSz="820738" rtl="0" eaLnBrk="0" hangingPunct="0">
                <a:lnSpc>
                  <a:spcPct val="90000"/>
                </a:lnSpc>
              </a:pPr>
              <a:r>
                <a:rPr lang="ar-SA" sz="1800" b="1">
                  <a:solidFill>
                    <a:srgbClr val="990033"/>
                  </a:solidFill>
                  <a:cs typeface="Tahoma" pitchFamily="34" charset="0"/>
                </a:rPr>
                <a:t>اعطاء المنتجات مساحات اكبر </a:t>
              </a:r>
            </a:p>
            <a:p>
              <a:pPr algn="ctr" defTabSz="820738" rtl="0" eaLnBrk="0" hangingPunct="0">
                <a:lnSpc>
                  <a:spcPct val="90000"/>
                </a:lnSpc>
              </a:pPr>
              <a:r>
                <a:rPr lang="ar-SA" sz="1800" b="1">
                  <a:solidFill>
                    <a:srgbClr val="990033"/>
                  </a:solidFill>
                  <a:cs typeface="Tahoma" pitchFamily="34" charset="0"/>
                </a:rPr>
                <a:t>في المحلات</a:t>
              </a:r>
              <a:endParaRPr lang="en-US" sz="1800" b="1">
                <a:solidFill>
                  <a:srgbClr val="990033"/>
                </a:solidFill>
                <a:cs typeface="Tahoma" pitchFamily="34" charset="0"/>
              </a:endParaRPr>
            </a:p>
          </p:txBody>
        </p:sp>
        <p:sp>
          <p:nvSpPr>
            <p:cNvPr id="120840" name="Rectangle 8"/>
            <p:cNvSpPr>
              <a:spLocks noChangeArrowheads="1"/>
            </p:cNvSpPr>
            <p:nvPr/>
          </p:nvSpPr>
          <p:spPr bwMode="auto">
            <a:xfrm>
              <a:off x="338" y="2407"/>
              <a:ext cx="2127" cy="307"/>
            </a:xfrm>
            <a:prstGeom prst="rect">
              <a:avLst/>
            </a:prstGeom>
            <a:gradFill rotWithShape="0">
              <a:gsLst>
                <a:gs pos="0">
                  <a:srgbClr val="618FFD"/>
                </a:gs>
                <a:gs pos="50000">
                  <a:srgbClr val="618FFD">
                    <a:gamma/>
                    <a:tint val="50196"/>
                    <a:invGamma/>
                  </a:srgbClr>
                </a:gs>
                <a:gs pos="100000">
                  <a:srgbClr val="618FFD"/>
                </a:gs>
              </a:gsLst>
              <a:lin ang="2700000" scaled="1"/>
            </a:gra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676767"/>
              </a:outerShdw>
            </a:effectLst>
          </p:spPr>
          <p:txBody>
            <a:bodyPr wrap="none" lIns="81204" tIns="39889" rIns="81204" bIns="39889" anchor="ctr" anchorCtr="1"/>
            <a:lstStyle/>
            <a:p>
              <a:pPr algn="ctr" defTabSz="820738"/>
              <a:r>
                <a:rPr lang="ar-SA" sz="2800">
                  <a:solidFill>
                    <a:srgbClr val="990033"/>
                  </a:solidFill>
                  <a:cs typeface="Tahoma" pitchFamily="34" charset="0"/>
                </a:rPr>
                <a:t>الاعلان عن المنتجات</a:t>
              </a:r>
              <a:endParaRPr lang="en-US" sz="2800">
                <a:solidFill>
                  <a:srgbClr val="990033"/>
                </a:solidFill>
                <a:cs typeface="Tahoma" pitchFamily="34" charset="0"/>
              </a:endParaRPr>
            </a:p>
          </p:txBody>
        </p:sp>
        <p:sp>
          <p:nvSpPr>
            <p:cNvPr id="120841" name="Rectangle 9"/>
            <p:cNvSpPr>
              <a:spLocks noChangeArrowheads="1"/>
            </p:cNvSpPr>
            <p:nvPr/>
          </p:nvSpPr>
          <p:spPr bwMode="auto">
            <a:xfrm>
              <a:off x="338" y="2750"/>
              <a:ext cx="2127" cy="307"/>
            </a:xfrm>
            <a:prstGeom prst="rect">
              <a:avLst/>
            </a:prstGeom>
            <a:gradFill rotWithShape="0">
              <a:gsLst>
                <a:gs pos="0">
                  <a:srgbClr val="618FFD"/>
                </a:gs>
                <a:gs pos="50000">
                  <a:srgbClr val="618FFD">
                    <a:gamma/>
                    <a:tint val="50196"/>
                    <a:invGamma/>
                  </a:srgbClr>
                </a:gs>
                <a:gs pos="100000">
                  <a:srgbClr val="618FFD"/>
                </a:gs>
              </a:gsLst>
              <a:lin ang="2700000" scaled="1"/>
            </a:gra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676767"/>
              </a:outerShdw>
            </a:effectLst>
          </p:spPr>
          <p:txBody>
            <a:bodyPr wrap="none" lIns="81204" tIns="39889" rIns="81204" bIns="39889" anchor="ctr" anchorCtr="1"/>
            <a:lstStyle/>
            <a:p>
              <a:pPr algn="ctr" defTabSz="820738" rtl="0" eaLnBrk="0" hangingPunct="0">
                <a:lnSpc>
                  <a:spcPct val="90000"/>
                </a:lnSpc>
              </a:pPr>
              <a:r>
                <a:rPr lang="ar-SA" sz="2200" b="1">
                  <a:solidFill>
                    <a:srgbClr val="000000"/>
                  </a:solidFill>
                  <a:cs typeface="Tahoma" pitchFamily="34" charset="0"/>
                </a:rPr>
                <a:t>دفع المنتج للمستهلكين</a:t>
              </a:r>
              <a:endParaRPr lang="en-US" sz="2200" b="1">
                <a:solidFill>
                  <a:srgbClr val="000000"/>
                </a:solidFill>
                <a:cs typeface="Tahoma" pitchFamily="34" charset="0"/>
              </a:endParaRPr>
            </a:p>
          </p:txBody>
        </p:sp>
        <p:sp>
          <p:nvSpPr>
            <p:cNvPr id="120842" name="Rectangle 10"/>
            <p:cNvSpPr>
              <a:spLocks noChangeArrowheads="1"/>
            </p:cNvSpPr>
            <p:nvPr/>
          </p:nvSpPr>
          <p:spPr bwMode="auto">
            <a:xfrm>
              <a:off x="434" y="911"/>
              <a:ext cx="4838" cy="20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676767"/>
              </a:outerShdw>
            </a:effectLst>
          </p:spPr>
          <p:txBody>
            <a:bodyPr lIns="81204" tIns="39889" rIns="81204" bIns="39889">
              <a:spAutoFit/>
            </a:bodyPr>
            <a:lstStyle/>
            <a:p>
              <a:pPr algn="l" defTabSz="820738" rtl="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2200"/>
                <a:t>     </a:t>
              </a:r>
            </a:p>
          </p:txBody>
        </p:sp>
      </p:grpSp>
      <p:sp>
        <p:nvSpPr>
          <p:cNvPr id="120843" name="Rectangle 1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sz="4800" b="1">
                <a:solidFill>
                  <a:srgbClr val="000099"/>
                </a:solidFill>
                <a:cs typeface="Tahoma" pitchFamily="34" charset="0"/>
              </a:rPr>
              <a:t>ادوات تنشيط المبيعات</a:t>
            </a:r>
            <a:r>
              <a:rPr lang="ar-SA" sz="4800" b="1">
                <a:solidFill>
                  <a:srgbClr val="FFCC00"/>
                </a:solidFill>
                <a:cs typeface="Tahoma" pitchFamily="34" charset="0"/>
              </a:rPr>
              <a:t> </a:t>
            </a:r>
            <a:r>
              <a:rPr lang="en-US" sz="4800" b="1">
                <a:solidFill>
                  <a:srgbClr val="FFCC00"/>
                </a:solidFill>
                <a:cs typeface="Tahoma" pitchFamily="34" charset="0"/>
              </a:rPr>
              <a:t>(</a:t>
            </a:r>
            <a:r>
              <a:rPr lang="en-US" sz="4800" b="1">
                <a:solidFill>
                  <a:srgbClr val="CC3300"/>
                </a:solidFill>
                <a:latin typeface="Arial" pitchFamily="34" charset="0"/>
              </a:rPr>
              <a:t>Trade</a:t>
            </a:r>
            <a:r>
              <a:rPr lang="en-US" sz="4800" b="1">
                <a:solidFill>
                  <a:srgbClr val="FFCC00"/>
                </a:solidFill>
                <a:cs typeface="Tahoma" pitchFamily="34" charset="0"/>
              </a:rPr>
              <a:t>)</a:t>
            </a: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5076825" y="1341438"/>
            <a:ext cx="3275013" cy="2471737"/>
            <a:chOff x="3197" y="1227"/>
            <a:chExt cx="2063" cy="1290"/>
          </a:xfrm>
        </p:grpSpPr>
        <p:sp>
          <p:nvSpPr>
            <p:cNvPr id="120845" name="Rectangle 13"/>
            <p:cNvSpPr>
              <a:spLocks noChangeArrowheads="1"/>
            </p:cNvSpPr>
            <p:nvPr/>
          </p:nvSpPr>
          <p:spPr bwMode="auto">
            <a:xfrm>
              <a:off x="3197" y="1227"/>
              <a:ext cx="2049" cy="408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lIns="81204" tIns="39889" rIns="81204" bIns="39889">
              <a:spAutoFit/>
            </a:bodyPr>
            <a:lstStyle/>
            <a:p>
              <a:pPr algn="ctr" defTabSz="820738" rtl="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ar-SA" sz="2000" b="1">
                  <a:solidFill>
                    <a:srgbClr val="CC3300"/>
                  </a:solidFill>
                  <a:cs typeface="Tahoma" pitchFamily="34" charset="0"/>
                </a:rPr>
                <a:t>ادوات تنشيط المبيعات</a:t>
              </a:r>
            </a:p>
            <a:p>
              <a:pPr algn="ctr" defTabSz="820738" rtl="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ar-SA" sz="2000" b="1">
                  <a:solidFill>
                    <a:srgbClr val="CC3300"/>
                  </a:solidFill>
                  <a:cs typeface="Tahoma" pitchFamily="34" charset="0"/>
                </a:rPr>
                <a:t>للتجار</a:t>
              </a:r>
              <a:endParaRPr lang="en-US" sz="2000" b="1">
                <a:solidFill>
                  <a:srgbClr val="CC3300"/>
                </a:solidFill>
                <a:cs typeface="Tahoma" pitchFamily="34" charset="0"/>
              </a:endParaRPr>
            </a:p>
          </p:txBody>
        </p:sp>
        <p:sp>
          <p:nvSpPr>
            <p:cNvPr id="120846" name="Rectangle 14"/>
            <p:cNvSpPr>
              <a:spLocks noChangeArrowheads="1"/>
            </p:cNvSpPr>
            <p:nvPr/>
          </p:nvSpPr>
          <p:spPr bwMode="auto">
            <a:xfrm>
              <a:off x="3262" y="1759"/>
              <a:ext cx="1996" cy="346"/>
            </a:xfrm>
            <a:prstGeom prst="rect">
              <a:avLst/>
            </a:prstGeom>
            <a:solidFill>
              <a:srgbClr val="CC3300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676767"/>
              </a:outerShdw>
            </a:effectLst>
          </p:spPr>
          <p:txBody>
            <a:bodyPr wrap="none" lIns="81204" tIns="39889" rIns="81204" bIns="39889" anchor="ctr" anchorCtr="1"/>
            <a:lstStyle/>
            <a:p>
              <a:pPr algn="ctr" defTabSz="820738" rtl="0" eaLnBrk="0" hangingPunct="0">
                <a:lnSpc>
                  <a:spcPct val="90000"/>
                </a:lnSpc>
              </a:pPr>
              <a:r>
                <a:rPr lang="ar-SA" sz="2400">
                  <a:solidFill>
                    <a:srgbClr val="000000"/>
                  </a:solidFill>
                  <a:cs typeface="Tahoma" pitchFamily="34" charset="0"/>
                </a:rPr>
                <a:t>خصومات</a:t>
              </a:r>
              <a:endParaRPr lang="en-US" sz="2400">
                <a:solidFill>
                  <a:srgbClr val="000000"/>
                </a:solidFill>
                <a:cs typeface="Tahoma" pitchFamily="34" charset="0"/>
              </a:endParaRPr>
            </a:p>
            <a:p>
              <a:pPr algn="ctr" defTabSz="820738" rtl="0" eaLnBrk="0" hangingPunct="0">
                <a:lnSpc>
                  <a:spcPct val="90000"/>
                </a:lnSpc>
              </a:pPr>
              <a:r>
                <a:rPr lang="en-US" sz="2400">
                  <a:solidFill>
                    <a:srgbClr val="000000"/>
                  </a:solidFill>
                </a:rPr>
                <a:t>Discounts</a:t>
              </a:r>
            </a:p>
          </p:txBody>
        </p:sp>
        <p:sp>
          <p:nvSpPr>
            <p:cNvPr id="120847" name="Rectangle 15"/>
            <p:cNvSpPr>
              <a:spLocks noChangeArrowheads="1"/>
            </p:cNvSpPr>
            <p:nvPr/>
          </p:nvSpPr>
          <p:spPr bwMode="auto">
            <a:xfrm>
              <a:off x="3264" y="2170"/>
              <a:ext cx="1996" cy="347"/>
            </a:xfrm>
            <a:prstGeom prst="rect">
              <a:avLst/>
            </a:prstGeom>
            <a:solidFill>
              <a:srgbClr val="CC3300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676767"/>
              </a:outerShdw>
            </a:effectLst>
          </p:spPr>
          <p:txBody>
            <a:bodyPr wrap="none" lIns="81204" tIns="39889" rIns="81204" bIns="39889" anchor="ctr" anchorCtr="1"/>
            <a:lstStyle/>
            <a:p>
              <a:pPr algn="ctr" defTabSz="820738" rtl="0" eaLnBrk="0" hangingPunct="0">
                <a:lnSpc>
                  <a:spcPct val="90000"/>
                </a:lnSpc>
              </a:pPr>
              <a:r>
                <a:rPr lang="ar-SA" sz="2400">
                  <a:solidFill>
                    <a:srgbClr val="000000"/>
                  </a:solidFill>
                  <a:cs typeface="Tahoma" pitchFamily="34" charset="0"/>
                </a:rPr>
                <a:t>حسومات</a:t>
              </a:r>
              <a:endParaRPr lang="en-US" sz="2400">
                <a:solidFill>
                  <a:srgbClr val="000000"/>
                </a:solidFill>
                <a:cs typeface="Tahoma" pitchFamily="34" charset="0"/>
              </a:endParaRPr>
            </a:p>
            <a:p>
              <a:pPr algn="ctr" defTabSz="820738" rtl="0" eaLnBrk="0" hangingPunct="0">
                <a:lnSpc>
                  <a:spcPct val="90000"/>
                </a:lnSpc>
              </a:pPr>
              <a:r>
                <a:rPr lang="en-US" sz="2400">
                  <a:solidFill>
                    <a:srgbClr val="000000"/>
                  </a:solidFill>
                </a:rPr>
                <a:t>Allowances</a:t>
              </a:r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5148263" y="4076700"/>
            <a:ext cx="3275012" cy="2471738"/>
            <a:chOff x="3197" y="1227"/>
            <a:chExt cx="2063" cy="1290"/>
          </a:xfrm>
        </p:grpSpPr>
        <p:sp>
          <p:nvSpPr>
            <p:cNvPr id="120850" name="Rectangle 18"/>
            <p:cNvSpPr>
              <a:spLocks noChangeArrowheads="1"/>
            </p:cNvSpPr>
            <p:nvPr/>
          </p:nvSpPr>
          <p:spPr bwMode="auto">
            <a:xfrm>
              <a:off x="3197" y="1227"/>
              <a:ext cx="2049" cy="408"/>
            </a:xfrm>
            <a:prstGeom prst="rect">
              <a:avLst/>
            </a:prstGeom>
            <a:solidFill>
              <a:srgbClr val="CC33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lIns="81204" tIns="39889" rIns="81204" bIns="39889">
              <a:spAutoFit/>
            </a:bodyPr>
            <a:lstStyle/>
            <a:p>
              <a:pPr algn="ctr" defTabSz="820738" rtl="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ar-SA" sz="2000" b="1">
                  <a:solidFill>
                    <a:srgbClr val="000000"/>
                  </a:solidFill>
                  <a:cs typeface="Tahoma" pitchFamily="34" charset="0"/>
                </a:rPr>
                <a:t>اعلانات تعاونية</a:t>
              </a:r>
            </a:p>
            <a:p>
              <a:pPr algn="ctr" defTabSz="820738" rtl="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2000" b="1">
                  <a:solidFill>
                    <a:srgbClr val="000000"/>
                  </a:solidFill>
                  <a:cs typeface="Tahoma" pitchFamily="34" charset="0"/>
                </a:rPr>
                <a:t>Co-ads</a:t>
              </a:r>
            </a:p>
          </p:txBody>
        </p:sp>
        <p:sp>
          <p:nvSpPr>
            <p:cNvPr id="120851" name="Rectangle 19"/>
            <p:cNvSpPr>
              <a:spLocks noChangeArrowheads="1"/>
            </p:cNvSpPr>
            <p:nvPr/>
          </p:nvSpPr>
          <p:spPr bwMode="auto">
            <a:xfrm>
              <a:off x="3262" y="1759"/>
              <a:ext cx="1996" cy="346"/>
            </a:xfrm>
            <a:prstGeom prst="rect">
              <a:avLst/>
            </a:prstGeom>
            <a:solidFill>
              <a:srgbClr val="CC3300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676767"/>
              </a:outerShdw>
            </a:effectLst>
          </p:spPr>
          <p:txBody>
            <a:bodyPr wrap="none" lIns="81204" tIns="39889" rIns="81204" bIns="39889" anchor="ctr" anchorCtr="1"/>
            <a:lstStyle/>
            <a:p>
              <a:pPr algn="ctr" defTabSz="820738" rtl="0" eaLnBrk="0" hangingPunct="0">
                <a:lnSpc>
                  <a:spcPct val="90000"/>
                </a:lnSpc>
              </a:pPr>
              <a:r>
                <a:rPr lang="ar-SA" sz="2400">
                  <a:solidFill>
                    <a:srgbClr val="000000"/>
                  </a:solidFill>
                  <a:cs typeface="Tahoma" pitchFamily="34" charset="0"/>
                </a:rPr>
                <a:t>برامج تدريب</a:t>
              </a:r>
            </a:p>
            <a:p>
              <a:pPr algn="ctr" defTabSz="820738" rtl="0" eaLnBrk="0" hangingPunct="0">
                <a:lnSpc>
                  <a:spcPct val="90000"/>
                </a:lnSpc>
              </a:pPr>
              <a:r>
                <a:rPr lang="en-US" sz="2400">
                  <a:solidFill>
                    <a:srgbClr val="000000"/>
                  </a:solidFill>
                  <a:cs typeface="Tahoma" pitchFamily="34" charset="0"/>
                </a:rPr>
                <a:t>training</a:t>
              </a:r>
            </a:p>
          </p:txBody>
        </p:sp>
        <p:sp>
          <p:nvSpPr>
            <p:cNvPr id="120852" name="Rectangle 20"/>
            <p:cNvSpPr>
              <a:spLocks noChangeArrowheads="1"/>
            </p:cNvSpPr>
            <p:nvPr/>
          </p:nvSpPr>
          <p:spPr bwMode="auto">
            <a:xfrm>
              <a:off x="3264" y="2170"/>
              <a:ext cx="1996" cy="347"/>
            </a:xfrm>
            <a:prstGeom prst="rect">
              <a:avLst/>
            </a:prstGeom>
            <a:solidFill>
              <a:srgbClr val="CC3300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676767"/>
              </a:outerShdw>
            </a:effectLst>
          </p:spPr>
          <p:txBody>
            <a:bodyPr wrap="none" lIns="81204" tIns="39889" rIns="81204" bIns="39889" anchor="ctr" anchorCtr="1"/>
            <a:lstStyle/>
            <a:p>
              <a:pPr algn="ctr" defTabSz="820738" rtl="0" eaLnBrk="0" hangingPunct="0">
                <a:lnSpc>
                  <a:spcPct val="90000"/>
                </a:lnSpc>
              </a:pPr>
              <a:r>
                <a:rPr lang="ar-SA" sz="2400">
                  <a:solidFill>
                    <a:srgbClr val="000000"/>
                  </a:solidFill>
                  <a:cs typeface="Tahoma" pitchFamily="34" charset="0"/>
                </a:rPr>
                <a:t>معارض</a:t>
              </a:r>
              <a:endParaRPr lang="en-US" sz="2400">
                <a:solidFill>
                  <a:srgbClr val="000000"/>
                </a:solidFill>
                <a:cs typeface="Tahoma" pitchFamily="34" charset="0"/>
              </a:endParaRPr>
            </a:p>
            <a:p>
              <a:pPr algn="ctr" defTabSz="820738" rtl="0" eaLnBrk="0" hangingPunct="0">
                <a:lnSpc>
                  <a:spcPct val="90000"/>
                </a:lnSpc>
              </a:pPr>
              <a:r>
                <a:rPr lang="en-US" sz="2400">
                  <a:solidFill>
                    <a:srgbClr val="000000"/>
                  </a:solidFill>
                </a:rPr>
                <a:t>Trade shows</a:t>
              </a:r>
            </a:p>
          </p:txBody>
        </p:sp>
      </p:grpSp>
      <p:sp>
        <p:nvSpPr>
          <p:cNvPr id="2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58" y="6357958"/>
            <a:ext cx="4857784" cy="357166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57200" y="1446213"/>
            <a:ext cx="7912100" cy="5411787"/>
            <a:chOff x="288" y="911"/>
            <a:chExt cx="4984" cy="3199"/>
          </a:xfrm>
        </p:grpSpPr>
        <p:sp>
          <p:nvSpPr>
            <p:cNvPr id="122883" name="Rectangle 3"/>
            <p:cNvSpPr>
              <a:spLocks noChangeArrowheads="1"/>
            </p:cNvSpPr>
            <p:nvPr/>
          </p:nvSpPr>
          <p:spPr bwMode="auto">
            <a:xfrm>
              <a:off x="579" y="1259"/>
              <a:ext cx="1907" cy="448"/>
            </a:xfrm>
            <a:prstGeom prst="rect">
              <a:avLst/>
            </a:prstGeom>
            <a:solidFill>
              <a:schemeClr val="tx2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lIns="81204" tIns="39889" rIns="81204" bIns="39889">
              <a:spAutoFit/>
            </a:bodyPr>
            <a:lstStyle/>
            <a:p>
              <a:pPr algn="ctr" defTabSz="820738"/>
              <a:r>
                <a:rPr lang="ar-SA" sz="2000" b="1" dirty="0" smtClean="0">
                  <a:solidFill>
                    <a:schemeClr val="bg1"/>
                  </a:solidFill>
                  <a:cs typeface="Tahoma" pitchFamily="34" charset="0"/>
                </a:rPr>
                <a:t>أهداف </a:t>
              </a:r>
              <a:r>
                <a:rPr lang="ar-SA" sz="2000" b="1" dirty="0">
                  <a:solidFill>
                    <a:schemeClr val="bg1"/>
                  </a:solidFill>
                  <a:cs typeface="Tahoma" pitchFamily="34" charset="0"/>
                </a:rPr>
                <a:t>تنشيط المبيعات</a:t>
              </a:r>
            </a:p>
            <a:p>
              <a:pPr algn="ctr" defTabSz="820738"/>
              <a:r>
                <a:rPr lang="ar-SA" sz="2000" b="1" dirty="0">
                  <a:solidFill>
                    <a:schemeClr val="bg1"/>
                  </a:solidFill>
                  <a:cs typeface="Tahoma" pitchFamily="34" charset="0"/>
                </a:rPr>
                <a:t>للشركات</a:t>
              </a:r>
              <a:endParaRPr lang="en-US" sz="2000" b="1" dirty="0">
                <a:solidFill>
                  <a:schemeClr val="bg1"/>
                </a:solidFill>
                <a:cs typeface="Tahoma" pitchFamily="34" charset="0"/>
              </a:endParaRPr>
            </a:p>
          </p:txBody>
        </p:sp>
        <p:sp>
          <p:nvSpPr>
            <p:cNvPr id="122884" name="Rectangle 4"/>
            <p:cNvSpPr>
              <a:spLocks noChangeArrowheads="1"/>
            </p:cNvSpPr>
            <p:nvPr/>
          </p:nvSpPr>
          <p:spPr bwMode="auto">
            <a:xfrm>
              <a:off x="556" y="3856"/>
              <a:ext cx="1091" cy="2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676767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22885" name="Rectangle 5"/>
            <p:cNvSpPr>
              <a:spLocks noChangeArrowheads="1"/>
            </p:cNvSpPr>
            <p:nvPr/>
          </p:nvSpPr>
          <p:spPr bwMode="auto">
            <a:xfrm>
              <a:off x="1953" y="3856"/>
              <a:ext cx="1658" cy="2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676767"/>
              </a:outerShdw>
            </a:effec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22886" name="Rectangle 6"/>
            <p:cNvSpPr>
              <a:spLocks noChangeArrowheads="1"/>
            </p:cNvSpPr>
            <p:nvPr/>
          </p:nvSpPr>
          <p:spPr bwMode="auto">
            <a:xfrm>
              <a:off x="288" y="1720"/>
              <a:ext cx="2352" cy="307"/>
            </a:xfrm>
            <a:prstGeom prst="rect">
              <a:avLst/>
            </a:prstGeom>
            <a:gradFill rotWithShape="0">
              <a:gsLst>
                <a:gs pos="0">
                  <a:srgbClr val="EAEC5E"/>
                </a:gs>
                <a:gs pos="50000">
                  <a:srgbClr val="EAEC5E">
                    <a:gamma/>
                    <a:tint val="50196"/>
                    <a:invGamma/>
                  </a:srgbClr>
                </a:gs>
                <a:gs pos="100000">
                  <a:srgbClr val="EAEC5E"/>
                </a:gs>
              </a:gsLst>
              <a:lin ang="2700000" scaled="1"/>
            </a:gra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676767"/>
              </a:outerShdw>
            </a:effectLst>
          </p:spPr>
          <p:txBody>
            <a:bodyPr wrap="none" lIns="81204" tIns="39889" rIns="81204" bIns="39889" anchor="ctr" anchorCtr="1"/>
            <a:lstStyle/>
            <a:p>
              <a:pPr algn="ctr" defTabSz="820738" rtl="0" eaLnBrk="0" hangingPunct="0">
                <a:lnSpc>
                  <a:spcPct val="90000"/>
                </a:lnSpc>
              </a:pPr>
              <a:r>
                <a:rPr lang="ar-SA" sz="2400">
                  <a:solidFill>
                    <a:srgbClr val="000000"/>
                  </a:solidFill>
                  <a:cs typeface="Tahoma" pitchFamily="34" charset="0"/>
                </a:rPr>
                <a:t>بناء الشركة الاولى</a:t>
              </a:r>
              <a:endParaRPr lang="en-US" sz="2400">
                <a:solidFill>
                  <a:srgbClr val="000000"/>
                </a:solidFill>
                <a:cs typeface="Tahoma" pitchFamily="34" charset="0"/>
              </a:endParaRPr>
            </a:p>
          </p:txBody>
        </p:sp>
        <p:sp>
          <p:nvSpPr>
            <p:cNvPr id="122887" name="Rectangle 7"/>
            <p:cNvSpPr>
              <a:spLocks noChangeArrowheads="1"/>
            </p:cNvSpPr>
            <p:nvPr/>
          </p:nvSpPr>
          <p:spPr bwMode="auto">
            <a:xfrm>
              <a:off x="288" y="2063"/>
              <a:ext cx="2352" cy="308"/>
            </a:xfrm>
            <a:prstGeom prst="rect">
              <a:avLst/>
            </a:prstGeom>
            <a:gradFill rotWithShape="0">
              <a:gsLst>
                <a:gs pos="0">
                  <a:srgbClr val="EAEC5E"/>
                </a:gs>
                <a:gs pos="50000">
                  <a:srgbClr val="EAEC5E">
                    <a:gamma/>
                    <a:tint val="50196"/>
                    <a:invGamma/>
                  </a:srgbClr>
                </a:gs>
                <a:gs pos="100000">
                  <a:srgbClr val="EAEC5E"/>
                </a:gs>
              </a:gsLst>
              <a:lin ang="2700000" scaled="1"/>
            </a:gra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676767"/>
              </a:outerShdw>
            </a:effectLst>
          </p:spPr>
          <p:txBody>
            <a:bodyPr wrap="none" lIns="81204" tIns="39889" rIns="81204" bIns="39889" anchor="ctr" anchorCtr="1"/>
            <a:lstStyle/>
            <a:p>
              <a:pPr algn="ctr" defTabSz="820738" rtl="0" eaLnBrk="0" hangingPunct="0">
                <a:lnSpc>
                  <a:spcPct val="90000"/>
                </a:lnSpc>
              </a:pPr>
              <a:r>
                <a:rPr lang="ar-SA" sz="2400">
                  <a:solidFill>
                    <a:srgbClr val="000000"/>
                  </a:solidFill>
                  <a:cs typeface="Tahoma" pitchFamily="34" charset="0"/>
                </a:rPr>
                <a:t>حوافز للشراء</a:t>
              </a:r>
              <a:endParaRPr lang="en-US" sz="2400">
                <a:solidFill>
                  <a:srgbClr val="000000"/>
                </a:solidFill>
                <a:cs typeface="Tahoma" pitchFamily="34" charset="0"/>
              </a:endParaRPr>
            </a:p>
          </p:txBody>
        </p:sp>
        <p:sp>
          <p:nvSpPr>
            <p:cNvPr id="122888" name="Rectangle 8"/>
            <p:cNvSpPr>
              <a:spLocks noChangeArrowheads="1"/>
            </p:cNvSpPr>
            <p:nvPr/>
          </p:nvSpPr>
          <p:spPr bwMode="auto">
            <a:xfrm>
              <a:off x="288" y="2400"/>
              <a:ext cx="2369" cy="307"/>
            </a:xfrm>
            <a:prstGeom prst="rect">
              <a:avLst/>
            </a:prstGeom>
            <a:gradFill rotWithShape="0">
              <a:gsLst>
                <a:gs pos="0">
                  <a:srgbClr val="EAEC5E"/>
                </a:gs>
                <a:gs pos="50000">
                  <a:srgbClr val="EAEC5E">
                    <a:gamma/>
                    <a:tint val="50196"/>
                    <a:invGamma/>
                  </a:srgbClr>
                </a:gs>
                <a:gs pos="100000">
                  <a:srgbClr val="EAEC5E"/>
                </a:gs>
              </a:gsLst>
              <a:lin ang="2700000" scaled="1"/>
            </a:gra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676767"/>
              </a:outerShdw>
            </a:effectLst>
          </p:spPr>
          <p:txBody>
            <a:bodyPr wrap="none" lIns="81204" tIns="39889" rIns="81204" bIns="39889" anchor="ctr" anchorCtr="1"/>
            <a:lstStyle/>
            <a:p>
              <a:pPr algn="ctr" defTabSz="820738" rtl="0" eaLnBrk="0" hangingPunct="0">
                <a:lnSpc>
                  <a:spcPct val="90000"/>
                </a:lnSpc>
              </a:pPr>
              <a:r>
                <a:rPr lang="ar-SA" sz="2400">
                  <a:solidFill>
                    <a:srgbClr val="000000"/>
                  </a:solidFill>
                  <a:cs typeface="Tahoma" pitchFamily="34" charset="0"/>
                </a:rPr>
                <a:t>مكافأة العملاء</a:t>
              </a:r>
              <a:endParaRPr lang="en-US" sz="2400">
                <a:solidFill>
                  <a:srgbClr val="000000"/>
                </a:solidFill>
                <a:cs typeface="Tahoma" pitchFamily="34" charset="0"/>
              </a:endParaRPr>
            </a:p>
          </p:txBody>
        </p:sp>
        <p:sp>
          <p:nvSpPr>
            <p:cNvPr id="122889" name="Rectangle 9"/>
            <p:cNvSpPr>
              <a:spLocks noChangeArrowheads="1"/>
            </p:cNvSpPr>
            <p:nvPr/>
          </p:nvSpPr>
          <p:spPr bwMode="auto">
            <a:xfrm>
              <a:off x="288" y="2750"/>
              <a:ext cx="2400" cy="307"/>
            </a:xfrm>
            <a:prstGeom prst="rect">
              <a:avLst/>
            </a:prstGeom>
            <a:gradFill rotWithShape="0">
              <a:gsLst>
                <a:gs pos="0">
                  <a:srgbClr val="EAEC5E"/>
                </a:gs>
                <a:gs pos="50000">
                  <a:srgbClr val="EAEC5E">
                    <a:gamma/>
                    <a:tint val="50196"/>
                    <a:invGamma/>
                  </a:srgbClr>
                </a:gs>
                <a:gs pos="100000">
                  <a:srgbClr val="EAEC5E"/>
                </a:gs>
              </a:gsLst>
              <a:lin ang="2700000" scaled="1"/>
            </a:gra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676767"/>
              </a:outerShdw>
            </a:effectLst>
          </p:spPr>
          <p:txBody>
            <a:bodyPr wrap="none" lIns="81204" tIns="39889" rIns="81204" bIns="39889" anchor="ctr" anchorCtr="1"/>
            <a:lstStyle/>
            <a:p>
              <a:pPr algn="ctr" defTabSz="820738" rtl="0" eaLnBrk="0" hangingPunct="0">
                <a:lnSpc>
                  <a:spcPct val="90000"/>
                </a:lnSpc>
              </a:pPr>
              <a:r>
                <a:rPr lang="ar-SA" sz="2400">
                  <a:solidFill>
                    <a:srgbClr val="000000"/>
                  </a:solidFill>
                  <a:cs typeface="Tahoma" pitchFamily="34" charset="0"/>
                </a:rPr>
                <a:t>تحفيز رجال البيع</a:t>
              </a:r>
              <a:endParaRPr lang="en-US" sz="2400">
                <a:solidFill>
                  <a:srgbClr val="000000"/>
                </a:solidFill>
                <a:cs typeface="Tahoma" pitchFamily="34" charset="0"/>
              </a:endParaRPr>
            </a:p>
          </p:txBody>
        </p:sp>
        <p:sp>
          <p:nvSpPr>
            <p:cNvPr id="122890" name="Rectangle 10"/>
            <p:cNvSpPr>
              <a:spLocks noChangeArrowheads="1"/>
            </p:cNvSpPr>
            <p:nvPr/>
          </p:nvSpPr>
          <p:spPr bwMode="auto">
            <a:xfrm>
              <a:off x="434" y="911"/>
              <a:ext cx="4838" cy="24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676767"/>
              </a:outerShdw>
            </a:effectLst>
          </p:spPr>
          <p:txBody>
            <a:bodyPr lIns="81204" tIns="39889" rIns="81204" bIns="39889">
              <a:spAutoFit/>
            </a:bodyPr>
            <a:lstStyle/>
            <a:p>
              <a:pPr algn="l" defTabSz="820738" rtl="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2400"/>
                <a:t>     </a:t>
              </a:r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5075238" y="1947863"/>
            <a:ext cx="3289300" cy="2700337"/>
            <a:chOff x="3197" y="1227"/>
            <a:chExt cx="2072" cy="1509"/>
          </a:xfrm>
        </p:grpSpPr>
        <p:sp>
          <p:nvSpPr>
            <p:cNvPr id="122892" name="Rectangle 12"/>
            <p:cNvSpPr>
              <a:spLocks noChangeArrowheads="1"/>
            </p:cNvSpPr>
            <p:nvPr/>
          </p:nvSpPr>
          <p:spPr bwMode="auto">
            <a:xfrm>
              <a:off x="3197" y="1227"/>
              <a:ext cx="2049" cy="423"/>
            </a:xfrm>
            <a:prstGeom prst="rect">
              <a:avLst/>
            </a:prstGeom>
            <a:solidFill>
              <a:schemeClr val="tx2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lIns="81204" tIns="39889" rIns="81204" bIns="39889">
              <a:spAutoFit/>
            </a:bodyPr>
            <a:lstStyle/>
            <a:p>
              <a:pPr algn="ctr" defTabSz="820738"/>
              <a:r>
                <a:rPr lang="ar-SA" sz="2000" dirty="0" smtClean="0">
                  <a:solidFill>
                    <a:schemeClr val="bg1"/>
                  </a:solidFill>
                  <a:cs typeface="Tahoma" pitchFamily="34" charset="0"/>
                </a:rPr>
                <a:t>أدوات </a:t>
              </a:r>
              <a:r>
                <a:rPr lang="ar-SA" sz="2000" dirty="0">
                  <a:solidFill>
                    <a:schemeClr val="bg1"/>
                  </a:solidFill>
                  <a:cs typeface="Tahoma" pitchFamily="34" charset="0"/>
                </a:rPr>
                <a:t>تنشيط المبيعات</a:t>
              </a:r>
            </a:p>
            <a:p>
              <a:pPr algn="ctr" defTabSz="820738"/>
              <a:r>
                <a:rPr lang="ar-SA" sz="2000" dirty="0">
                  <a:solidFill>
                    <a:schemeClr val="bg1"/>
                  </a:solidFill>
                  <a:cs typeface="Tahoma" pitchFamily="34" charset="0"/>
                </a:rPr>
                <a:t>للشركات</a:t>
              </a:r>
              <a:endParaRPr lang="en-US" sz="2000" dirty="0">
                <a:solidFill>
                  <a:schemeClr val="bg1"/>
                </a:solidFill>
                <a:cs typeface="Tahoma" pitchFamily="34" charset="0"/>
              </a:endParaRPr>
            </a:p>
          </p:txBody>
        </p:sp>
        <p:sp>
          <p:nvSpPr>
            <p:cNvPr id="122893" name="Rectangle 13"/>
            <p:cNvSpPr>
              <a:spLocks noChangeArrowheads="1"/>
            </p:cNvSpPr>
            <p:nvPr/>
          </p:nvSpPr>
          <p:spPr bwMode="auto">
            <a:xfrm>
              <a:off x="3262" y="1699"/>
              <a:ext cx="1996" cy="307"/>
            </a:xfrm>
            <a:prstGeom prst="rect">
              <a:avLst/>
            </a:prstGeom>
            <a:gradFill rotWithShape="0">
              <a:gsLst>
                <a:gs pos="0">
                  <a:srgbClr val="FF5050">
                    <a:gamma/>
                    <a:tint val="53725"/>
                    <a:invGamma/>
                  </a:srgbClr>
                </a:gs>
                <a:gs pos="100000">
                  <a:srgbClr val="FF505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676767"/>
              </a:outerShdw>
            </a:effectLst>
          </p:spPr>
          <p:txBody>
            <a:bodyPr wrap="none" lIns="81204" tIns="39889" rIns="81204" bIns="39889" anchor="ctr" anchorCtr="1"/>
            <a:lstStyle/>
            <a:p>
              <a:pPr algn="ctr" defTabSz="820738" rtl="0" eaLnBrk="0" hangingPunct="0">
                <a:lnSpc>
                  <a:spcPct val="90000"/>
                </a:lnSpc>
              </a:pPr>
              <a:r>
                <a:rPr lang="ar-SA" sz="2000" dirty="0">
                  <a:solidFill>
                    <a:srgbClr val="000000"/>
                  </a:solidFill>
                  <a:cs typeface="Tahoma" pitchFamily="34" charset="0"/>
                </a:rPr>
                <a:t>مؤتمرات</a:t>
              </a:r>
              <a:endParaRPr lang="en-US" sz="2000" dirty="0">
                <a:solidFill>
                  <a:srgbClr val="000000"/>
                </a:solidFill>
                <a:cs typeface="Tahoma" pitchFamily="34" charset="0"/>
              </a:endParaRPr>
            </a:p>
            <a:p>
              <a:pPr algn="ctr" defTabSz="820738" rtl="0" eaLnBrk="0" hangingPunct="0">
                <a:lnSpc>
                  <a:spcPct val="90000"/>
                </a:lnSpc>
              </a:pPr>
              <a:r>
                <a:rPr lang="en-US" sz="2000" dirty="0">
                  <a:solidFill>
                    <a:srgbClr val="000000"/>
                  </a:solidFill>
                </a:rPr>
                <a:t>Conventions</a:t>
              </a:r>
            </a:p>
          </p:txBody>
        </p:sp>
        <p:sp>
          <p:nvSpPr>
            <p:cNvPr id="122894" name="Rectangle 14"/>
            <p:cNvSpPr>
              <a:spLocks noChangeArrowheads="1"/>
            </p:cNvSpPr>
            <p:nvPr/>
          </p:nvSpPr>
          <p:spPr bwMode="auto">
            <a:xfrm>
              <a:off x="3264" y="2064"/>
              <a:ext cx="1996" cy="307"/>
            </a:xfrm>
            <a:prstGeom prst="rect">
              <a:avLst/>
            </a:prstGeom>
            <a:gradFill rotWithShape="0">
              <a:gsLst>
                <a:gs pos="0">
                  <a:srgbClr val="FF5050">
                    <a:gamma/>
                    <a:tint val="53725"/>
                    <a:invGamma/>
                  </a:srgbClr>
                </a:gs>
                <a:gs pos="100000">
                  <a:srgbClr val="FF505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676767"/>
              </a:outerShdw>
            </a:effectLst>
          </p:spPr>
          <p:txBody>
            <a:bodyPr wrap="none" lIns="81204" tIns="39889" rIns="81204" bIns="39889" anchor="ctr" anchorCtr="1"/>
            <a:lstStyle/>
            <a:p>
              <a:pPr algn="ctr" defTabSz="820738" rtl="0" eaLnBrk="0" hangingPunct="0">
                <a:lnSpc>
                  <a:spcPct val="90000"/>
                </a:lnSpc>
              </a:pPr>
              <a:r>
                <a:rPr lang="ar-SA" sz="2000" dirty="0">
                  <a:solidFill>
                    <a:srgbClr val="000000"/>
                  </a:solidFill>
                  <a:cs typeface="Tahoma" pitchFamily="34" charset="0"/>
                </a:rPr>
                <a:t>المعارض</a:t>
              </a:r>
              <a:endParaRPr lang="en-US" sz="2000" dirty="0">
                <a:solidFill>
                  <a:srgbClr val="000000"/>
                </a:solidFill>
                <a:cs typeface="Tahoma" pitchFamily="34" charset="0"/>
              </a:endParaRPr>
            </a:p>
            <a:p>
              <a:pPr algn="ctr" defTabSz="820738" rtl="0" eaLnBrk="0" hangingPunct="0">
                <a:lnSpc>
                  <a:spcPct val="90000"/>
                </a:lnSpc>
              </a:pPr>
              <a:r>
                <a:rPr lang="en-US" sz="2000" dirty="0">
                  <a:solidFill>
                    <a:srgbClr val="000000"/>
                  </a:solidFill>
                </a:rPr>
                <a:t>Trade Shows</a:t>
              </a:r>
            </a:p>
          </p:txBody>
        </p:sp>
        <p:sp>
          <p:nvSpPr>
            <p:cNvPr id="122895" name="Rectangle 15"/>
            <p:cNvSpPr>
              <a:spLocks noChangeArrowheads="1"/>
            </p:cNvSpPr>
            <p:nvPr/>
          </p:nvSpPr>
          <p:spPr bwMode="auto">
            <a:xfrm>
              <a:off x="3273" y="2429"/>
              <a:ext cx="1996" cy="307"/>
            </a:xfrm>
            <a:prstGeom prst="rect">
              <a:avLst/>
            </a:prstGeom>
            <a:gradFill rotWithShape="0">
              <a:gsLst>
                <a:gs pos="0">
                  <a:srgbClr val="FF5050">
                    <a:gamma/>
                    <a:tint val="53725"/>
                    <a:invGamma/>
                  </a:srgbClr>
                </a:gs>
                <a:gs pos="100000">
                  <a:srgbClr val="FF505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676767"/>
              </a:outerShdw>
            </a:effectLst>
          </p:spPr>
          <p:txBody>
            <a:bodyPr wrap="none" lIns="81204" tIns="39889" rIns="81204" bIns="39889" anchor="ctr" anchorCtr="1"/>
            <a:lstStyle/>
            <a:p>
              <a:pPr algn="ctr" defTabSz="820738" rtl="0" eaLnBrk="0" hangingPunct="0">
                <a:lnSpc>
                  <a:spcPct val="90000"/>
                </a:lnSpc>
              </a:pPr>
              <a:r>
                <a:rPr lang="ar-SA" sz="2000" dirty="0">
                  <a:solidFill>
                    <a:srgbClr val="000000"/>
                  </a:solidFill>
                  <a:cs typeface="Tahoma" pitchFamily="34" charset="0"/>
                </a:rPr>
                <a:t>مسابقات البيع</a:t>
              </a:r>
              <a:endParaRPr lang="en-US" sz="2000" dirty="0">
                <a:solidFill>
                  <a:srgbClr val="000000"/>
                </a:solidFill>
                <a:cs typeface="Tahoma" pitchFamily="34" charset="0"/>
              </a:endParaRPr>
            </a:p>
            <a:p>
              <a:pPr algn="ctr" defTabSz="820738" rtl="0" eaLnBrk="0" hangingPunct="0">
                <a:lnSpc>
                  <a:spcPct val="90000"/>
                </a:lnSpc>
              </a:pPr>
              <a:r>
                <a:rPr lang="en-US" sz="2000" dirty="0">
                  <a:solidFill>
                    <a:srgbClr val="000000"/>
                  </a:solidFill>
                </a:rPr>
                <a:t>Sales Contests</a:t>
              </a:r>
            </a:p>
          </p:txBody>
        </p:sp>
      </p:grpSp>
      <p:sp>
        <p:nvSpPr>
          <p:cNvPr id="122896" name="Rectangle 16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ar-SA" sz="4800">
                <a:solidFill>
                  <a:srgbClr val="000099"/>
                </a:solidFill>
                <a:cs typeface="Tahoma" pitchFamily="34" charset="0"/>
              </a:rPr>
              <a:t>ادوات تنشيط المبيعات</a:t>
            </a:r>
            <a:r>
              <a:rPr lang="ar-SA" sz="4800">
                <a:solidFill>
                  <a:srgbClr val="FFCC00"/>
                </a:solidFill>
                <a:cs typeface="Tahoma" pitchFamily="34" charset="0"/>
              </a:rPr>
              <a:t> </a:t>
            </a:r>
            <a:r>
              <a:rPr lang="en-US" sz="4800">
                <a:solidFill>
                  <a:srgbClr val="FFCC00"/>
                </a:solidFill>
                <a:latin typeface="Arial" pitchFamily="34" charset="0"/>
              </a:rPr>
              <a:t>(</a:t>
            </a:r>
            <a:r>
              <a:rPr lang="en-US" sz="4800">
                <a:solidFill>
                  <a:srgbClr val="CC3300"/>
                </a:solidFill>
                <a:latin typeface="Arial" pitchFamily="34" charset="0"/>
              </a:rPr>
              <a:t>Business</a:t>
            </a:r>
            <a:r>
              <a:rPr lang="en-US" sz="4800">
                <a:solidFill>
                  <a:srgbClr val="FFCC00"/>
                </a:solidFill>
                <a:latin typeface="Arial" pitchFamily="34" charset="0"/>
              </a:rPr>
              <a:t>)</a:t>
            </a:r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205038"/>
            <a:ext cx="9144000" cy="914400"/>
          </a:xfrm>
          <a:noFill/>
        </p:spPr>
        <p:txBody>
          <a:bodyPr/>
          <a:lstStyle/>
          <a:p>
            <a:pPr algn="ctr"/>
            <a:r>
              <a:rPr lang="ar-SA" sz="5400" b="1" dirty="0">
                <a:solidFill>
                  <a:schemeClr val="hlink"/>
                </a:solidFill>
                <a:cs typeface="Tahoma" pitchFamily="34" charset="0"/>
              </a:rPr>
              <a:t>العلاقات العامة</a:t>
            </a:r>
            <a:endParaRPr lang="en-US" sz="5400" b="1" dirty="0">
              <a:solidFill>
                <a:schemeClr val="hlink"/>
              </a:solidFill>
              <a:cs typeface="Tahoma" pitchFamily="34" charset="0"/>
            </a:endParaRP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933825"/>
            <a:ext cx="9144000" cy="1008063"/>
          </a:xfrm>
          <a:noFill/>
        </p:spPr>
        <p:txBody>
          <a:bodyPr/>
          <a:lstStyle/>
          <a:p>
            <a:pPr algn="ctr"/>
            <a:r>
              <a:rPr lang="en-US" sz="5400" b="1">
                <a:solidFill>
                  <a:srgbClr val="990000"/>
                </a:solidFill>
                <a:latin typeface="Arial" pitchFamily="34" charset="0"/>
              </a:rPr>
              <a:t>Public Relations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072206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>
                <a:latin typeface="Tahoma" pitchFamily="34" charset="0"/>
                <a:cs typeface="Tahoma" pitchFamily="34" charset="0"/>
              </a:rPr>
              <a:t>العلاقات العامة</a:t>
            </a:r>
            <a:endParaRPr lang="en-US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82947" name="AutoShape 3"/>
          <p:cNvSpPr>
            <a:spLocks noChangeArrowheads="1"/>
          </p:cNvSpPr>
          <p:nvPr/>
        </p:nvSpPr>
        <p:spPr bwMode="auto">
          <a:xfrm>
            <a:off x="611188" y="1196975"/>
            <a:ext cx="7772400" cy="5135563"/>
          </a:xfrm>
          <a:prstGeom prst="bevel">
            <a:avLst>
              <a:gd name="adj" fmla="val 12500"/>
            </a:avLst>
          </a:prstGeom>
          <a:gradFill rotWithShape="0">
            <a:gsLst>
              <a:gs pos="0">
                <a:schemeClr val="tx1"/>
              </a:gs>
              <a:gs pos="50000">
                <a:schemeClr val="tx1">
                  <a:gamma/>
                  <a:shade val="56078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rtl="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800">
                <a:latin typeface="Tahoma" pitchFamily="34" charset="0"/>
              </a:rPr>
              <a:t> </a:t>
            </a:r>
          </a:p>
        </p:txBody>
      </p:sp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1116013" y="1500175"/>
            <a:ext cx="6885011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rtl="0">
              <a:spcBef>
                <a:spcPct val="50000"/>
              </a:spcBef>
            </a:pPr>
            <a:r>
              <a:rPr lang="ar-SA" sz="28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بناء علاقات جيدة مع من له علاقة بالشركة من خلال استخدام وسائل مناسبة مثل الدعاية للشركة لبناء صورة ذهنية جيدة عنها </a:t>
            </a:r>
            <a:r>
              <a:rPr lang="ar-SA" sz="28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أو </a:t>
            </a:r>
            <a:r>
              <a:rPr lang="ar-SA" sz="28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لإخفاء </a:t>
            </a:r>
            <a:r>
              <a:rPr lang="ar-SA" sz="28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أو </a:t>
            </a:r>
            <a:r>
              <a:rPr lang="ar-SA" sz="28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الدفاع عن الشركة من خطر </a:t>
            </a:r>
            <a:r>
              <a:rPr lang="ar-SA" sz="28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الإشاعات أو </a:t>
            </a:r>
            <a:r>
              <a:rPr lang="ar-SA" sz="28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القصص </a:t>
            </a:r>
            <a:r>
              <a:rPr lang="ar-SA" sz="2800" b="1" dirty="0" err="1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او</a:t>
            </a:r>
            <a:r>
              <a:rPr lang="ar-SA" sz="28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ar-SA" sz="28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الإحداث </a:t>
            </a:r>
            <a:r>
              <a:rPr lang="ar-SA" sz="28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الضارة </a:t>
            </a:r>
            <a:r>
              <a:rPr lang="ar-SA" sz="28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أو </a:t>
            </a:r>
            <a:r>
              <a:rPr lang="ar-SA" sz="28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غير الصحيحة.</a:t>
            </a:r>
            <a:endParaRPr lang="en-US" sz="2800" b="1" dirty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  <a:p>
            <a:pPr algn="r" rtl="0">
              <a:spcBef>
                <a:spcPct val="50000"/>
              </a:spcBef>
            </a:pPr>
            <a:r>
              <a:rPr lang="ar-SA" b="1" dirty="0">
                <a:solidFill>
                  <a:srgbClr val="A8EEFE"/>
                </a:solidFill>
                <a:latin typeface="Tahoma" pitchFamily="34" charset="0"/>
                <a:cs typeface="Tahoma" pitchFamily="34" charset="0"/>
              </a:rPr>
              <a:t>هي عملية اتصال غير شخصي بين الشركة ومختلف الجماهير بهدف تحسين صورتها الذهنية وتوطيد العلاقة بينهما</a:t>
            </a:r>
            <a:r>
              <a:rPr lang="en-US" sz="2800" dirty="0">
                <a:solidFill>
                  <a:srgbClr val="A8EEFE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8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8600" y="1981200"/>
            <a:ext cx="7848600" cy="4495800"/>
            <a:chOff x="144" y="1248"/>
            <a:chExt cx="4944" cy="2832"/>
          </a:xfrm>
        </p:grpSpPr>
        <p:sp>
          <p:nvSpPr>
            <p:cNvPr id="86019" name="AutoShape 3"/>
            <p:cNvSpPr>
              <a:spLocks noChangeArrowheads="1"/>
            </p:cNvSpPr>
            <p:nvPr/>
          </p:nvSpPr>
          <p:spPr bwMode="auto">
            <a:xfrm rot="5400000">
              <a:off x="1038" y="354"/>
              <a:ext cx="372" cy="2160"/>
            </a:xfrm>
            <a:prstGeom prst="cube">
              <a:avLst>
                <a:gd name="adj" fmla="val 13630"/>
              </a:avLst>
            </a:prstGeom>
            <a:gradFill rotWithShape="0">
              <a:gsLst>
                <a:gs pos="0">
                  <a:srgbClr val="FFE15F">
                    <a:gamma/>
                    <a:tint val="73725"/>
                    <a:invGamma/>
                  </a:srgbClr>
                </a:gs>
                <a:gs pos="100000">
                  <a:srgbClr val="FFE15F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790015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919191"/>
              </a:outerShdw>
            </a:effectLst>
          </p:spPr>
          <p:txBody>
            <a:bodyPr rot="10800000" vert="eaVert" wrap="none" lIns="115888" tIns="57150" rIns="115888" bIns="57150" anchor="ctr"/>
            <a:lstStyle/>
            <a:p>
              <a:pPr algn="ctr" defTabSz="1143000" rtl="0" eaLnBrk="0" hangingPunct="0">
                <a:lnSpc>
                  <a:spcPct val="90000"/>
                </a:lnSpc>
              </a:pPr>
              <a:r>
                <a:rPr lang="ar-SA" sz="22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العلاقة بالصحف</a:t>
              </a:r>
              <a:endParaRPr lang="en-US" sz="22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86020" name="AutoShape 4"/>
            <p:cNvSpPr>
              <a:spLocks noChangeArrowheads="1"/>
            </p:cNvSpPr>
            <p:nvPr/>
          </p:nvSpPr>
          <p:spPr bwMode="auto">
            <a:xfrm rot="16200000" flipH="1">
              <a:off x="1476" y="1476"/>
              <a:ext cx="208" cy="468"/>
            </a:xfrm>
            <a:prstGeom prst="rightArrow">
              <a:avLst>
                <a:gd name="adj1" fmla="val 50000"/>
                <a:gd name="adj2" fmla="val 50005"/>
              </a:avLst>
            </a:prstGeom>
            <a:gradFill rotWithShape="0">
              <a:gsLst>
                <a:gs pos="0">
                  <a:srgbClr val="FFE15F">
                    <a:gamma/>
                    <a:tint val="73725"/>
                    <a:invGamma/>
                  </a:srgbClr>
                </a:gs>
                <a:gs pos="100000">
                  <a:srgbClr val="FFE15F"/>
                </a:gs>
              </a:gsLst>
              <a:path path="rect">
                <a:fillToRect l="50000" t="50000" r="50000" b="50000"/>
              </a:path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6021" name="AutoShape 5"/>
            <p:cNvSpPr>
              <a:spLocks noChangeArrowheads="1"/>
            </p:cNvSpPr>
            <p:nvPr/>
          </p:nvSpPr>
          <p:spPr bwMode="auto">
            <a:xfrm rot="5400000">
              <a:off x="1367" y="873"/>
              <a:ext cx="338" cy="2208"/>
            </a:xfrm>
            <a:prstGeom prst="cube">
              <a:avLst>
                <a:gd name="adj" fmla="val 13630"/>
              </a:avLst>
            </a:prstGeom>
            <a:gradFill rotWithShape="0">
              <a:gsLst>
                <a:gs pos="0">
                  <a:srgbClr val="FFE15F">
                    <a:gamma/>
                    <a:tint val="73725"/>
                    <a:invGamma/>
                  </a:srgbClr>
                </a:gs>
                <a:gs pos="100000">
                  <a:srgbClr val="FFE15F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790015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919191"/>
              </a:outerShdw>
            </a:effectLst>
          </p:spPr>
          <p:txBody>
            <a:bodyPr rot="10800000" vert="eaVert" wrap="none" lIns="115888" tIns="57150" rIns="115888" bIns="57150" anchor="ctr"/>
            <a:lstStyle/>
            <a:p>
              <a:pPr algn="ctr" defTabSz="1143000" rtl="0" eaLnBrk="0" hangingPunct="0">
                <a:lnSpc>
                  <a:spcPct val="90000"/>
                </a:lnSpc>
              </a:pPr>
              <a:r>
                <a:rPr lang="ar-SA" sz="22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دعاية المنتجات</a:t>
              </a:r>
              <a:endParaRPr lang="en-US" sz="22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86022" name="AutoShape 6"/>
            <p:cNvSpPr>
              <a:spLocks noChangeArrowheads="1"/>
            </p:cNvSpPr>
            <p:nvPr/>
          </p:nvSpPr>
          <p:spPr bwMode="auto">
            <a:xfrm rot="16200000" flipH="1">
              <a:off x="2040" y="2003"/>
              <a:ext cx="207" cy="468"/>
            </a:xfrm>
            <a:prstGeom prst="rightArrow">
              <a:avLst>
                <a:gd name="adj1" fmla="val 50000"/>
                <a:gd name="adj2" fmla="val 50005"/>
              </a:avLst>
            </a:prstGeom>
            <a:gradFill rotWithShape="0">
              <a:gsLst>
                <a:gs pos="0">
                  <a:srgbClr val="FFE15F">
                    <a:gamma/>
                    <a:tint val="73725"/>
                    <a:invGamma/>
                  </a:srgbClr>
                </a:gs>
                <a:gs pos="100000">
                  <a:srgbClr val="FFE15F"/>
                </a:gs>
              </a:gsLst>
              <a:path path="rect">
                <a:fillToRect l="50000" t="50000" r="50000" b="50000"/>
              </a:path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6023" name="AutoShape 7"/>
            <p:cNvSpPr>
              <a:spLocks noChangeArrowheads="1"/>
            </p:cNvSpPr>
            <p:nvPr/>
          </p:nvSpPr>
          <p:spPr bwMode="auto">
            <a:xfrm rot="5400000">
              <a:off x="2022" y="1508"/>
              <a:ext cx="329" cy="2003"/>
            </a:xfrm>
            <a:prstGeom prst="cube">
              <a:avLst>
                <a:gd name="adj" fmla="val 13630"/>
              </a:avLst>
            </a:prstGeom>
            <a:gradFill rotWithShape="0">
              <a:gsLst>
                <a:gs pos="0">
                  <a:srgbClr val="FFE15F">
                    <a:gamma/>
                    <a:tint val="73725"/>
                    <a:invGamma/>
                  </a:srgbClr>
                </a:gs>
                <a:gs pos="100000">
                  <a:srgbClr val="FFE15F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790015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919191"/>
              </a:outerShdw>
            </a:effectLst>
          </p:spPr>
          <p:txBody>
            <a:bodyPr rot="10800000" vert="eaVert" wrap="none" lIns="115888" tIns="57150" rIns="115888" bIns="57150" anchor="ctr"/>
            <a:lstStyle/>
            <a:p>
              <a:pPr algn="ctr" defTabSz="1143000" rtl="0" eaLnBrk="0" hangingPunct="0">
                <a:lnSpc>
                  <a:spcPct val="90000"/>
                </a:lnSpc>
              </a:pPr>
              <a:r>
                <a:rPr lang="ar-SA" sz="22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الشئون العامة</a:t>
              </a:r>
              <a:endParaRPr lang="en-US" sz="22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86024" name="AutoShape 8"/>
            <p:cNvSpPr>
              <a:spLocks noChangeArrowheads="1"/>
            </p:cNvSpPr>
            <p:nvPr/>
          </p:nvSpPr>
          <p:spPr bwMode="auto">
            <a:xfrm rot="16200000" flipH="1">
              <a:off x="2544" y="2540"/>
              <a:ext cx="207" cy="468"/>
            </a:xfrm>
            <a:prstGeom prst="rightArrow">
              <a:avLst>
                <a:gd name="adj1" fmla="val 50000"/>
                <a:gd name="adj2" fmla="val 50005"/>
              </a:avLst>
            </a:prstGeom>
            <a:gradFill rotWithShape="0">
              <a:gsLst>
                <a:gs pos="0">
                  <a:srgbClr val="FFE15F">
                    <a:gamma/>
                    <a:tint val="73725"/>
                    <a:invGamma/>
                  </a:srgbClr>
                </a:gs>
                <a:gs pos="100000">
                  <a:srgbClr val="FFE15F"/>
                </a:gs>
              </a:gsLst>
              <a:path path="rect">
                <a:fillToRect l="50000" t="50000" r="50000" b="50000"/>
              </a:path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6025" name="AutoShape 9"/>
            <p:cNvSpPr>
              <a:spLocks noChangeArrowheads="1"/>
            </p:cNvSpPr>
            <p:nvPr/>
          </p:nvSpPr>
          <p:spPr bwMode="auto">
            <a:xfrm rot="5400000">
              <a:off x="2576" y="1932"/>
              <a:ext cx="288" cy="2144"/>
            </a:xfrm>
            <a:prstGeom prst="cube">
              <a:avLst>
                <a:gd name="adj" fmla="val 13630"/>
              </a:avLst>
            </a:prstGeom>
            <a:gradFill rotWithShape="0">
              <a:gsLst>
                <a:gs pos="0">
                  <a:srgbClr val="FFE15F">
                    <a:gamma/>
                    <a:tint val="73725"/>
                    <a:invGamma/>
                  </a:srgbClr>
                </a:gs>
                <a:gs pos="100000">
                  <a:srgbClr val="FFE15F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790015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919191"/>
              </a:outerShdw>
            </a:effectLst>
          </p:spPr>
          <p:txBody>
            <a:bodyPr rot="10800000" vert="eaVert" wrap="none" lIns="115888" tIns="57150" rIns="115888" bIns="57150" anchor="ctr"/>
            <a:lstStyle/>
            <a:p>
              <a:pPr algn="ctr" defTabSz="1143000" rtl="0" eaLnBrk="0" hangingPunct="0">
                <a:lnSpc>
                  <a:spcPct val="90000"/>
                </a:lnSpc>
              </a:pPr>
              <a:r>
                <a:rPr lang="en-US" sz="2200">
                  <a:solidFill>
                    <a:srgbClr val="000000"/>
                  </a:solidFill>
                  <a:latin typeface="Tahoma" pitchFamily="34" charset="0"/>
                </a:rPr>
                <a:t> </a:t>
              </a:r>
              <a:r>
                <a:rPr lang="ar-SA" sz="2200">
                  <a:solidFill>
                    <a:srgbClr val="000000"/>
                  </a:solidFill>
                  <a:latin typeface="Tahoma" pitchFamily="34" charset="0"/>
                </a:rPr>
                <a:t> </a:t>
              </a:r>
              <a:r>
                <a:rPr lang="ar-SA" sz="22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(التقرب و الواسطة)</a:t>
              </a:r>
              <a:r>
                <a:rPr lang="en-US" sz="2200">
                  <a:solidFill>
                    <a:srgbClr val="000000"/>
                  </a:solidFill>
                  <a:latin typeface="Tahoma" pitchFamily="34" charset="0"/>
                </a:rPr>
                <a:t>Lobbying</a:t>
              </a:r>
            </a:p>
          </p:txBody>
        </p:sp>
        <p:sp>
          <p:nvSpPr>
            <p:cNvPr id="86026" name="AutoShape 10"/>
            <p:cNvSpPr>
              <a:spLocks noChangeArrowheads="1"/>
            </p:cNvSpPr>
            <p:nvPr/>
          </p:nvSpPr>
          <p:spPr bwMode="auto">
            <a:xfrm rot="16200000" flipH="1">
              <a:off x="3213" y="3005"/>
              <a:ext cx="208" cy="468"/>
            </a:xfrm>
            <a:prstGeom prst="rightArrow">
              <a:avLst>
                <a:gd name="adj1" fmla="val 50000"/>
                <a:gd name="adj2" fmla="val 50005"/>
              </a:avLst>
            </a:prstGeom>
            <a:gradFill rotWithShape="0">
              <a:gsLst>
                <a:gs pos="0">
                  <a:srgbClr val="FFE15F">
                    <a:gamma/>
                    <a:tint val="73725"/>
                    <a:invGamma/>
                  </a:srgbClr>
                </a:gs>
                <a:gs pos="100000">
                  <a:srgbClr val="FFE15F"/>
                </a:gs>
              </a:gsLst>
              <a:path path="rect">
                <a:fillToRect l="50000" t="50000" r="50000" b="50000"/>
              </a:path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6027" name="AutoShape 11"/>
            <p:cNvSpPr>
              <a:spLocks noChangeArrowheads="1"/>
            </p:cNvSpPr>
            <p:nvPr/>
          </p:nvSpPr>
          <p:spPr bwMode="auto">
            <a:xfrm rot="5400000">
              <a:off x="3142" y="2468"/>
              <a:ext cx="290" cy="2002"/>
            </a:xfrm>
            <a:prstGeom prst="cube">
              <a:avLst>
                <a:gd name="adj" fmla="val 13630"/>
              </a:avLst>
            </a:prstGeom>
            <a:gradFill rotWithShape="0">
              <a:gsLst>
                <a:gs pos="0">
                  <a:srgbClr val="FFE15F">
                    <a:gamma/>
                    <a:tint val="73725"/>
                    <a:invGamma/>
                  </a:srgbClr>
                </a:gs>
                <a:gs pos="100000">
                  <a:srgbClr val="FFE15F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790015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919191"/>
              </a:outerShdw>
            </a:effectLst>
          </p:spPr>
          <p:txBody>
            <a:bodyPr rot="10800000" vert="eaVert" wrap="none" lIns="115888" tIns="57150" rIns="115888" bIns="57150" anchor="ctr"/>
            <a:lstStyle/>
            <a:p>
              <a:pPr algn="ctr" defTabSz="1143000" rtl="0" eaLnBrk="0" hangingPunct="0">
                <a:lnSpc>
                  <a:spcPct val="90000"/>
                </a:lnSpc>
              </a:pPr>
              <a:r>
                <a:rPr lang="ar-SA" sz="22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علاقات المستثمرين</a:t>
              </a:r>
              <a:endParaRPr lang="en-US" sz="22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86028" name="AutoShape 12"/>
            <p:cNvSpPr>
              <a:spLocks noChangeArrowheads="1"/>
            </p:cNvSpPr>
            <p:nvPr/>
          </p:nvSpPr>
          <p:spPr bwMode="auto">
            <a:xfrm rot="16200000" flipH="1">
              <a:off x="3888" y="3472"/>
              <a:ext cx="207" cy="468"/>
            </a:xfrm>
            <a:prstGeom prst="rightArrow">
              <a:avLst>
                <a:gd name="adj1" fmla="val 50000"/>
                <a:gd name="adj2" fmla="val 50005"/>
              </a:avLst>
            </a:prstGeom>
            <a:gradFill rotWithShape="0">
              <a:gsLst>
                <a:gs pos="0">
                  <a:srgbClr val="FFE15F">
                    <a:gamma/>
                    <a:tint val="73725"/>
                    <a:invGamma/>
                  </a:srgbClr>
                </a:gs>
                <a:gs pos="100000">
                  <a:srgbClr val="FFE15F"/>
                </a:gs>
              </a:gsLst>
              <a:path path="rect">
                <a:fillToRect l="50000" t="50000" r="50000" b="50000"/>
              </a:path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6029" name="AutoShape 13"/>
            <p:cNvSpPr>
              <a:spLocks noChangeArrowheads="1"/>
            </p:cNvSpPr>
            <p:nvPr/>
          </p:nvSpPr>
          <p:spPr bwMode="auto">
            <a:xfrm rot="5400000">
              <a:off x="3840" y="2832"/>
              <a:ext cx="288" cy="2208"/>
            </a:xfrm>
            <a:prstGeom prst="cube">
              <a:avLst>
                <a:gd name="adj" fmla="val 13630"/>
              </a:avLst>
            </a:prstGeom>
            <a:gradFill rotWithShape="0">
              <a:gsLst>
                <a:gs pos="0">
                  <a:srgbClr val="FFE15F">
                    <a:gamma/>
                    <a:tint val="73725"/>
                    <a:invGamma/>
                  </a:srgbClr>
                </a:gs>
                <a:gs pos="100000">
                  <a:srgbClr val="FFE15F"/>
                </a:gs>
              </a:gsLst>
              <a:path path="rect">
                <a:fillToRect l="50000" t="50000" r="50000" b="50000"/>
              </a:path>
            </a:gradFill>
            <a:ln w="12700">
              <a:solidFill>
                <a:srgbClr val="790015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919191"/>
              </a:outerShdw>
            </a:effectLst>
          </p:spPr>
          <p:txBody>
            <a:bodyPr rot="10800000" vert="eaVert" wrap="none" lIns="115888" tIns="57150" rIns="115888" bIns="57150" anchor="ctr"/>
            <a:lstStyle/>
            <a:p>
              <a:pPr algn="ctr" defTabSz="1143000" rtl="0" eaLnBrk="0" hangingPunct="0">
                <a:lnSpc>
                  <a:spcPct val="90000"/>
                </a:lnSpc>
              </a:pPr>
              <a:r>
                <a:rPr lang="ar-SA" sz="22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التطوير</a:t>
              </a:r>
              <a:endParaRPr lang="en-US" sz="220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4419600" y="2057400"/>
            <a:ext cx="4495800" cy="3013075"/>
            <a:chOff x="2784" y="1296"/>
            <a:chExt cx="2832" cy="1898"/>
          </a:xfrm>
        </p:grpSpPr>
        <p:sp>
          <p:nvSpPr>
            <p:cNvPr id="86031" name="AutoShape 15"/>
            <p:cNvSpPr>
              <a:spLocks noChangeArrowheads="1"/>
            </p:cNvSpPr>
            <p:nvPr/>
          </p:nvSpPr>
          <p:spPr bwMode="auto">
            <a:xfrm>
              <a:off x="2784" y="1296"/>
              <a:ext cx="2832" cy="1427"/>
            </a:xfrm>
            <a:prstGeom prst="leftArrowCallout">
              <a:avLst>
                <a:gd name="adj1" fmla="val 25000"/>
                <a:gd name="adj2" fmla="val 25000"/>
                <a:gd name="adj3" fmla="val 33076"/>
                <a:gd name="adj4" fmla="val 66667"/>
              </a:avLst>
            </a:prstGeom>
            <a:solidFill>
              <a:srgbClr val="3366FF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3366FF"/>
              </a:extrusionClr>
            </a:sp3d>
          </p:spPr>
          <p:txBody>
            <a:bodyPr wrap="none" anchor="ctr">
              <a:flatTx/>
            </a:bodyPr>
            <a:lstStyle/>
            <a:p>
              <a:endParaRPr lang="ar-SA"/>
            </a:p>
          </p:txBody>
        </p:sp>
        <p:sp>
          <p:nvSpPr>
            <p:cNvPr id="86032" name="Text Box 16"/>
            <p:cNvSpPr txBox="1">
              <a:spLocks noChangeArrowheads="1"/>
            </p:cNvSpPr>
            <p:nvPr/>
          </p:nvSpPr>
          <p:spPr bwMode="auto">
            <a:xfrm>
              <a:off x="3792" y="1296"/>
              <a:ext cx="1728" cy="1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0">
                <a:spcBef>
                  <a:spcPct val="50000"/>
                </a:spcBef>
              </a:pPr>
              <a:r>
                <a:rPr lang="ar-SA" sz="2400" b="1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قسم العلاقات العامه يمكن ان يقوم ببعض او جميع الوظائف التالية:</a:t>
              </a:r>
              <a:endParaRPr lang="en-US" sz="2400" b="1">
                <a:solidFill>
                  <a:srgbClr val="FFFFFF"/>
                </a:solidFill>
                <a:latin typeface="Tahoma" pitchFamily="34" charset="0"/>
                <a:cs typeface="Tahoma" pitchFamily="34" charset="0"/>
              </a:endParaRPr>
            </a:p>
            <a:p>
              <a:pPr algn="ctr" rtl="0">
                <a:spcBef>
                  <a:spcPct val="50000"/>
                </a:spcBef>
              </a:pPr>
              <a:endParaRPr lang="en-US" sz="2400">
                <a:solidFill>
                  <a:srgbClr val="FFFFFF"/>
                </a:solidFill>
                <a:latin typeface="Arial" pitchFamily="34" charset="0"/>
              </a:endParaRPr>
            </a:p>
            <a:p>
              <a:pPr algn="l" rtl="0">
                <a:spcBef>
                  <a:spcPct val="50000"/>
                </a:spcBef>
              </a:pPr>
              <a:endParaRPr lang="en-US" sz="2400">
                <a:solidFill>
                  <a:srgbClr val="FFFFFF"/>
                </a:solidFill>
                <a:latin typeface="Arial" pitchFamily="34" charset="0"/>
              </a:endParaRPr>
            </a:p>
          </p:txBody>
        </p:sp>
      </p:grpSp>
      <p:sp>
        <p:nvSpPr>
          <p:cNvPr id="86033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>
                <a:latin typeface="Tahoma" pitchFamily="34" charset="0"/>
                <a:cs typeface="Tahoma" pitchFamily="34" charset="0"/>
              </a:rPr>
              <a:t>اهداف العلاقات العامة</a:t>
            </a:r>
            <a:endParaRPr lang="en-US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00430" y="6604803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Oval 2"/>
          <p:cNvSpPr>
            <a:spLocks noChangeArrowheads="1"/>
          </p:cNvSpPr>
          <p:nvPr/>
        </p:nvSpPr>
        <p:spPr bwMode="auto">
          <a:xfrm>
            <a:off x="3763963" y="1981200"/>
            <a:ext cx="1674812" cy="1255713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88067" name="Oval 3"/>
          <p:cNvSpPr>
            <a:spLocks noChangeArrowheads="1"/>
          </p:cNvSpPr>
          <p:nvPr/>
        </p:nvSpPr>
        <p:spPr bwMode="auto">
          <a:xfrm>
            <a:off x="5610225" y="2409825"/>
            <a:ext cx="1676400" cy="1257300"/>
          </a:xfrm>
          <a:prstGeom prst="ellipse">
            <a:avLst/>
          </a:prstGeom>
          <a:gradFill rotWithShape="0">
            <a:gsLst>
              <a:gs pos="0">
                <a:schemeClr val="accent2">
                  <a:gamma/>
                  <a:tint val="44314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88068" name="Oval 4"/>
          <p:cNvSpPr>
            <a:spLocks noChangeArrowheads="1"/>
          </p:cNvSpPr>
          <p:nvPr/>
        </p:nvSpPr>
        <p:spPr bwMode="auto">
          <a:xfrm>
            <a:off x="6916738" y="3554413"/>
            <a:ext cx="1676400" cy="1254125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FF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88069" name="Oval 5"/>
          <p:cNvSpPr>
            <a:spLocks noChangeArrowheads="1"/>
          </p:cNvSpPr>
          <p:nvPr/>
        </p:nvSpPr>
        <p:spPr bwMode="auto">
          <a:xfrm>
            <a:off x="5994400" y="4911725"/>
            <a:ext cx="1676400" cy="1257300"/>
          </a:xfrm>
          <a:prstGeom prst="ellipse">
            <a:avLst/>
          </a:prstGeom>
          <a:solidFill>
            <a:srgbClr val="000080"/>
          </a:solidFill>
          <a:ln w="9525">
            <a:noFill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0080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88070" name="Oval 6"/>
          <p:cNvSpPr>
            <a:spLocks noChangeArrowheads="1"/>
          </p:cNvSpPr>
          <p:nvPr/>
        </p:nvSpPr>
        <p:spPr bwMode="auto">
          <a:xfrm>
            <a:off x="3917950" y="5340350"/>
            <a:ext cx="1762125" cy="1255713"/>
          </a:xfrm>
          <a:prstGeom prst="ellipse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6600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ar-SA"/>
          </a:p>
        </p:txBody>
      </p:sp>
      <p:sp>
        <p:nvSpPr>
          <p:cNvPr id="88071" name="Text Box 7"/>
          <p:cNvSpPr txBox="1">
            <a:spLocks noChangeArrowheads="1"/>
          </p:cNvSpPr>
          <p:nvPr/>
        </p:nvSpPr>
        <p:spPr bwMode="auto">
          <a:xfrm>
            <a:off x="3763963" y="2338388"/>
            <a:ext cx="16160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sz="2200" b="1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الاخبار</a:t>
            </a:r>
            <a:endParaRPr lang="en-US" sz="2200" b="1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8072" name="Text Box 8"/>
          <p:cNvSpPr txBox="1">
            <a:spLocks noChangeArrowheads="1"/>
          </p:cNvSpPr>
          <p:nvPr/>
        </p:nvSpPr>
        <p:spPr bwMode="auto">
          <a:xfrm>
            <a:off x="5610225" y="2786063"/>
            <a:ext cx="161448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sz="2200" b="1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الخُطب</a:t>
            </a:r>
            <a:endParaRPr lang="en-US" sz="2200" b="1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8073" name="Text Box 9"/>
          <p:cNvSpPr txBox="1">
            <a:spLocks noChangeArrowheads="1"/>
          </p:cNvSpPr>
          <p:nvPr/>
        </p:nvSpPr>
        <p:spPr bwMode="auto">
          <a:xfrm>
            <a:off x="6948488" y="3429000"/>
            <a:ext cx="1852612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sz="20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رعاية مناسبات</a:t>
            </a:r>
          </a:p>
          <a:p>
            <a:pPr algn="ctr" rtl="0">
              <a:spcBef>
                <a:spcPct val="50000"/>
              </a:spcBef>
            </a:pPr>
            <a:r>
              <a:rPr lang="ar-SA" sz="20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خاصة</a:t>
            </a:r>
            <a:endParaRPr lang="en-US" sz="2000" b="1" dirty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8074" name="Text Box 10"/>
          <p:cNvSpPr txBox="1">
            <a:spLocks noChangeArrowheads="1"/>
          </p:cNvSpPr>
          <p:nvPr/>
        </p:nvSpPr>
        <p:spPr bwMode="auto">
          <a:xfrm>
            <a:off x="5940425" y="5013325"/>
            <a:ext cx="1844675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sz="22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مواد</a:t>
            </a:r>
          </a:p>
          <a:p>
            <a:pPr algn="ctr" rtl="0">
              <a:spcBef>
                <a:spcPct val="50000"/>
              </a:spcBef>
            </a:pPr>
            <a:r>
              <a:rPr lang="ar-SA" sz="22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مكتوبة</a:t>
            </a:r>
            <a:endParaRPr lang="en-US" sz="2200" b="1" dirty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8075" name="Text Box 11"/>
          <p:cNvSpPr txBox="1">
            <a:spLocks noChangeArrowheads="1"/>
          </p:cNvSpPr>
          <p:nvPr/>
        </p:nvSpPr>
        <p:spPr bwMode="auto">
          <a:xfrm>
            <a:off x="3851275" y="5445125"/>
            <a:ext cx="1938338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sz="2200" b="1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مواد مرئية</a:t>
            </a:r>
          </a:p>
          <a:p>
            <a:pPr algn="ctr" rtl="0">
              <a:spcBef>
                <a:spcPct val="50000"/>
              </a:spcBef>
            </a:pPr>
            <a:r>
              <a:rPr lang="ar-SA" sz="2200" b="1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او مسموعة</a:t>
            </a:r>
            <a:endParaRPr lang="en-US" sz="2200" b="1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8076" name="Oval 12"/>
          <p:cNvSpPr>
            <a:spLocks noChangeArrowheads="1"/>
          </p:cNvSpPr>
          <p:nvPr/>
        </p:nvSpPr>
        <p:spPr bwMode="auto">
          <a:xfrm>
            <a:off x="1765300" y="2481263"/>
            <a:ext cx="1674813" cy="1255712"/>
          </a:xfrm>
          <a:prstGeom prst="ellipse">
            <a:avLst/>
          </a:prstGeom>
          <a:gradFill rotWithShape="0">
            <a:gsLst>
              <a:gs pos="0">
                <a:schemeClr val="accent2">
                  <a:gamma/>
                  <a:tint val="44314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88077" name="Oval 13"/>
          <p:cNvSpPr>
            <a:spLocks noChangeArrowheads="1"/>
          </p:cNvSpPr>
          <p:nvPr/>
        </p:nvSpPr>
        <p:spPr bwMode="auto">
          <a:xfrm>
            <a:off x="1687513" y="4911725"/>
            <a:ext cx="1676400" cy="1257300"/>
          </a:xfrm>
          <a:prstGeom prst="ellipse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tint val="83922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88078" name="Oval 14"/>
          <p:cNvSpPr>
            <a:spLocks noChangeArrowheads="1"/>
          </p:cNvSpPr>
          <p:nvPr/>
        </p:nvSpPr>
        <p:spPr bwMode="auto">
          <a:xfrm>
            <a:off x="457200" y="3697288"/>
            <a:ext cx="1676400" cy="1254125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88079" name="Text Box 15"/>
          <p:cNvSpPr txBox="1">
            <a:spLocks noChangeArrowheads="1"/>
          </p:cNvSpPr>
          <p:nvPr/>
        </p:nvSpPr>
        <p:spPr bwMode="auto">
          <a:xfrm>
            <a:off x="1476375" y="5084763"/>
            <a:ext cx="2159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sz="2200" b="1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مواد بشعار  الشركة</a:t>
            </a:r>
            <a:endParaRPr lang="en-US" sz="2200" b="1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8080" name="Text Box 16"/>
          <p:cNvSpPr txBox="1">
            <a:spLocks noChangeArrowheads="1"/>
          </p:cNvSpPr>
          <p:nvPr/>
        </p:nvSpPr>
        <p:spPr bwMode="auto">
          <a:xfrm>
            <a:off x="381000" y="3733800"/>
            <a:ext cx="1708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sz="2200" b="1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مناسبات خدمة عامة</a:t>
            </a:r>
            <a:endParaRPr lang="en-US" sz="2200" b="1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8081" name="Text Box 17"/>
          <p:cNvSpPr txBox="1">
            <a:spLocks noChangeArrowheads="1"/>
          </p:cNvSpPr>
          <p:nvPr/>
        </p:nvSpPr>
        <p:spPr bwMode="auto">
          <a:xfrm>
            <a:off x="1763713" y="2636838"/>
            <a:ext cx="1614487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sz="2200" b="1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موقع على</a:t>
            </a:r>
          </a:p>
          <a:p>
            <a:pPr algn="ctr" rtl="0">
              <a:spcBef>
                <a:spcPct val="50000"/>
              </a:spcBef>
            </a:pPr>
            <a:r>
              <a:rPr lang="ar-SA" sz="2200" b="1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الانترنت</a:t>
            </a:r>
            <a:endParaRPr lang="en-US" sz="2200" b="1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8082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>
                <a:latin typeface="Tahoma" pitchFamily="34" charset="0"/>
                <a:cs typeface="Tahoma" pitchFamily="34" charset="0"/>
              </a:rPr>
              <a:t>ادوات العلاقات العامة</a:t>
            </a:r>
            <a:endParaRPr lang="en-US" b="1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88083" name="Picture 19" descr="bd0649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3124200"/>
            <a:ext cx="2895600" cy="2114550"/>
          </a:xfrm>
          <a:prstGeom prst="rect">
            <a:avLst/>
          </a:prstGeom>
          <a:noFill/>
        </p:spPr>
      </p:pic>
      <p:sp>
        <p:nvSpPr>
          <p:cNvPr id="2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43306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8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8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8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8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88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88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88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88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6" grpId="0" animBg="1"/>
      <p:bldP spid="88067" grpId="0" animBg="1"/>
      <p:bldP spid="88069" grpId="0" animBg="1"/>
      <p:bldP spid="88070" grpId="0" animBg="1"/>
      <p:bldP spid="88073" grpId="0"/>
      <p:bldP spid="88076" grpId="0" animBg="1"/>
      <p:bldP spid="88077" grpId="0" animBg="1"/>
      <p:bldP spid="88078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2133600"/>
            <a:ext cx="9144000" cy="914400"/>
          </a:xfrm>
          <a:noFill/>
        </p:spPr>
        <p:txBody>
          <a:bodyPr/>
          <a:lstStyle/>
          <a:p>
            <a:pPr algn="ctr"/>
            <a:r>
              <a:rPr lang="ar-SA" sz="5400" b="1" dirty="0">
                <a:solidFill>
                  <a:srgbClr val="A50021"/>
                </a:solidFill>
                <a:cs typeface="Tahoma" pitchFamily="34" charset="0"/>
              </a:rPr>
              <a:t>الدعاية (النشر)</a:t>
            </a:r>
            <a:endParaRPr lang="en-US" sz="5400" b="1" dirty="0">
              <a:solidFill>
                <a:srgbClr val="A50021"/>
              </a:solidFill>
              <a:cs typeface="Tahoma" pitchFamily="34" charset="0"/>
            </a:endParaRPr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4419600"/>
            <a:ext cx="9144000" cy="1096963"/>
          </a:xfrm>
          <a:noFill/>
        </p:spPr>
        <p:txBody>
          <a:bodyPr>
            <a:normAutofit lnSpcReduction="10000"/>
          </a:bodyPr>
          <a:lstStyle/>
          <a:p>
            <a:pPr algn="ctr"/>
            <a:r>
              <a:rPr lang="en-US" sz="6600" b="1">
                <a:solidFill>
                  <a:srgbClr val="FF6600"/>
                </a:solidFill>
                <a:latin typeface="Arial" pitchFamily="34" charset="0"/>
              </a:rPr>
              <a:t>Publicity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5857892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الدعاية</a:t>
            </a:r>
            <a:endParaRPr lang="en-US" b="1">
              <a:solidFill>
                <a:srgbClr val="99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5235" name="AutoShape 3"/>
          <p:cNvSpPr>
            <a:spLocks noChangeArrowheads="1"/>
          </p:cNvSpPr>
          <p:nvPr/>
        </p:nvSpPr>
        <p:spPr bwMode="auto">
          <a:xfrm>
            <a:off x="611188" y="1341438"/>
            <a:ext cx="8139112" cy="4775200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ar-SA" sz="4400" b="1" dirty="0">
                <a:solidFill>
                  <a:srgbClr val="990000"/>
                </a:solidFill>
                <a:cs typeface="Tahoma" pitchFamily="34" charset="0"/>
              </a:rPr>
              <a:t>هي عملية اتصال غير شخصي مع جمهور المستهلكين قد تكون الشركة صاحبة الدعاية طرفا فيه أو لا تكون</a:t>
            </a:r>
            <a:endParaRPr lang="en-US" sz="4800" dirty="0">
              <a:solidFill>
                <a:srgbClr val="99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1371600" y="2743200"/>
            <a:ext cx="6477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endParaRPr lang="en-US" sz="2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5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5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800" b="1">
                <a:cs typeface="Tahoma" pitchFamily="34" charset="0"/>
              </a:rPr>
              <a:t>خصائص الدعاية</a:t>
            </a:r>
            <a:r>
              <a:rPr lang="en-US"/>
              <a:t> 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196975"/>
            <a:ext cx="8137525" cy="4895850"/>
          </a:xfrm>
        </p:spPr>
        <p:txBody>
          <a:bodyPr/>
          <a:lstStyle/>
          <a:p>
            <a:pPr marL="609600" indent="-609600" algn="just">
              <a:lnSpc>
                <a:spcPct val="90000"/>
              </a:lnSpc>
            </a:pPr>
            <a:r>
              <a:rPr lang="ar-SA" sz="2800" b="1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وسيلة اتصال تسويقي.</a:t>
            </a:r>
          </a:p>
          <a:p>
            <a:pPr marL="609600" indent="-609600">
              <a:lnSpc>
                <a:spcPct val="90000"/>
              </a:lnSpc>
            </a:pPr>
            <a:r>
              <a:rPr lang="ar-SA" sz="2800" b="1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ليست وسيلة اتصال شخصية بل جماهيرية.</a:t>
            </a:r>
          </a:p>
          <a:p>
            <a:pPr marL="609600" indent="-609600">
              <a:lnSpc>
                <a:spcPct val="90000"/>
              </a:lnSpc>
            </a:pPr>
            <a:r>
              <a:rPr lang="ar-SA" sz="2800" b="1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تستخدم لزيادة الطلب على المنتج أو إبراز المنشأة المنتجة له.</a:t>
            </a:r>
          </a:p>
          <a:p>
            <a:pPr marL="609600" indent="-609600">
              <a:lnSpc>
                <a:spcPct val="90000"/>
              </a:lnSpc>
            </a:pPr>
            <a:r>
              <a:rPr lang="ar-SA" sz="2800" b="1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مجانية</a:t>
            </a:r>
          </a:p>
          <a:p>
            <a:pPr marL="609600" indent="-609600">
              <a:lnSpc>
                <a:spcPct val="90000"/>
              </a:lnSpc>
            </a:pPr>
            <a:r>
              <a:rPr lang="ar-SA" sz="2800" b="1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تستخدم وسائل النشر والإعلام.</a:t>
            </a:r>
          </a:p>
          <a:p>
            <a:pPr marL="609600" indent="-609600" algn="just">
              <a:lnSpc>
                <a:spcPct val="90000"/>
              </a:lnSpc>
            </a:pPr>
            <a:r>
              <a:rPr lang="ar-SA" sz="2800" b="1" dirty="0">
                <a:solidFill>
                  <a:srgbClr val="000000"/>
                </a:solidFill>
                <a:cs typeface="Tahoma" pitchFamily="34" charset="0"/>
              </a:rPr>
              <a:t>تهدف للتعريف دون </a:t>
            </a:r>
            <a:r>
              <a:rPr lang="ar-SA" sz="2800" b="1" dirty="0" err="1">
                <a:solidFill>
                  <a:srgbClr val="000000"/>
                </a:solidFill>
                <a:cs typeface="Tahoma" pitchFamily="34" charset="0"/>
              </a:rPr>
              <a:t>الاقناع</a:t>
            </a:r>
            <a:r>
              <a:rPr lang="ar-SA" sz="2800" b="1" dirty="0">
                <a:solidFill>
                  <a:srgbClr val="000000"/>
                </a:solidFill>
                <a:cs typeface="Tahoma" pitchFamily="34" charset="0"/>
              </a:rPr>
              <a:t>.</a:t>
            </a:r>
          </a:p>
          <a:p>
            <a:pPr marL="609600" indent="-609600" algn="just">
              <a:lnSpc>
                <a:spcPct val="90000"/>
              </a:lnSpc>
            </a:pPr>
            <a:r>
              <a:rPr lang="ar-SA" sz="2800" b="1" dirty="0">
                <a:solidFill>
                  <a:srgbClr val="800000"/>
                </a:solidFill>
                <a:cs typeface="Tahoma" pitchFamily="34" charset="0"/>
              </a:rPr>
              <a:t>صادره من جهة غير ذات مصلحة</a:t>
            </a:r>
            <a:r>
              <a:rPr lang="ar-SA" sz="2800" b="1" dirty="0">
                <a:solidFill>
                  <a:srgbClr val="000000"/>
                </a:solidFill>
                <a:cs typeface="Tahoma" pitchFamily="34" charset="0"/>
              </a:rPr>
              <a:t>.</a:t>
            </a:r>
          </a:p>
          <a:p>
            <a:pPr marL="609600" indent="-609600" algn="just">
              <a:lnSpc>
                <a:spcPct val="90000"/>
              </a:lnSpc>
            </a:pPr>
            <a:r>
              <a:rPr lang="ar-SA" sz="2800" b="1" dirty="0">
                <a:solidFill>
                  <a:srgbClr val="000000"/>
                </a:solidFill>
                <a:cs typeface="Tahoma" pitchFamily="34" charset="0"/>
              </a:rPr>
              <a:t>غالبا ما تكون</a:t>
            </a:r>
            <a:r>
              <a:rPr lang="ar-SA" sz="2800" b="1" dirty="0">
                <a:solidFill>
                  <a:srgbClr val="000000"/>
                </a:solidFill>
              </a:rPr>
              <a:t> </a:t>
            </a:r>
            <a:r>
              <a:rPr lang="ar-SA" sz="2800" b="1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جزاء من الأخبـار أو التعليقات التي تقدمها وسائل الإعلام.</a:t>
            </a:r>
            <a:r>
              <a:rPr lang="ar-SA" sz="2800" dirty="0">
                <a:latin typeface="Tahoma" pitchFamily="34" charset="0"/>
                <a:cs typeface="Tahoma" pitchFamily="34" charset="0"/>
              </a:rPr>
              <a:t> </a:t>
            </a:r>
            <a:endParaRPr lang="en-US" sz="2800" dirty="0">
              <a:latin typeface="Tahoma" pitchFamily="34" charset="0"/>
              <a:cs typeface="Tahoma" pitchFamily="34" charset="0"/>
            </a:endParaRPr>
          </a:p>
          <a:p>
            <a:pPr marL="609600" indent="-609600">
              <a:lnSpc>
                <a:spcPct val="90000"/>
              </a:lnSpc>
            </a:pPr>
            <a:endParaRPr lang="en-US" sz="2800" b="1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7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2000" fill="hold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000" fill="hold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2000" fill="hold"/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7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7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7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7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7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97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7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7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7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7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914400"/>
          </a:xfrm>
        </p:spPr>
        <p:txBody>
          <a:bodyPr/>
          <a:lstStyle/>
          <a:p>
            <a:pPr algn="ctr"/>
            <a:r>
              <a:rPr lang="ar-SA" sz="2800" b="1">
                <a:cs typeface="Tahoma" pitchFamily="34" charset="0"/>
              </a:rPr>
              <a:t>الفرق بين الدعاية والإعلان و العلاقات العامة</a:t>
            </a:r>
            <a:endParaRPr lang="en-US" sz="2800" b="1">
              <a:cs typeface="Tahoma" pitchFamily="34" charset="0"/>
            </a:endParaRPr>
          </a:p>
        </p:txBody>
      </p:sp>
      <p:sp>
        <p:nvSpPr>
          <p:cNvPr id="79875" name="Rectangle 3"/>
          <p:cNvSpPr>
            <a:spLocks noChangeArrowheads="1"/>
          </p:cNvSpPr>
          <p:nvPr/>
        </p:nvSpPr>
        <p:spPr bwMode="auto">
          <a:xfrm>
            <a:off x="533400" y="1447800"/>
            <a:ext cx="8153400" cy="4800600"/>
          </a:xfrm>
          <a:prstGeom prst="rect">
            <a:avLst/>
          </a:prstGeom>
          <a:solidFill>
            <a:srgbClr val="CCFFCC"/>
          </a:solidFill>
          <a:ln w="28575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92113" indent="-392113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endParaRPr lang="en-US" sz="1400" b="1">
              <a:solidFill>
                <a:srgbClr val="333399"/>
              </a:solidFill>
              <a:cs typeface="Simplified Arabic" pitchFamily="2" charset="-78"/>
            </a:endParaRPr>
          </a:p>
        </p:txBody>
      </p:sp>
      <p:graphicFrame>
        <p:nvGraphicFramePr>
          <p:cNvPr id="79919" name="Group 47"/>
          <p:cNvGraphicFramePr>
            <a:graphicFrameLocks noGrp="1"/>
          </p:cNvGraphicFramePr>
          <p:nvPr>
            <p:ph idx="1"/>
          </p:nvPr>
        </p:nvGraphicFramePr>
        <p:xfrm>
          <a:off x="533400" y="1371600"/>
          <a:ext cx="8153400" cy="4876801"/>
        </p:xfrm>
        <a:graphic>
          <a:graphicData uri="http://schemas.openxmlformats.org/drawingml/2006/table">
            <a:tbl>
              <a:tblPr rtl="1"/>
              <a:tblGrid>
                <a:gridCol w="2152650"/>
                <a:gridCol w="1924050"/>
                <a:gridCol w="2076450"/>
                <a:gridCol w="2000250"/>
              </a:tblGrid>
              <a:tr h="63182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المعيار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الدعاية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الإعلان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العلاقات العامة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8175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نوع الاتصال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غير شخصي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غير شخصي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056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غير شخصي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5056F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من يدفع التكلفة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غالبا الآخرون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المعلن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056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الشركة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5056F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المصداقية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مرتفعة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منخفضة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056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متوسطة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5056F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الوسائل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وسائل متعددة 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وسائل الإعلام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056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وسائل الإعلام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5056F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رقابة الشركة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ضعيفة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قوية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056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متوسطة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5056F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9175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الإدارة المسئولة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التسويق &amp; العلاقات العامة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التسويق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5056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العلاقات العامة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5056F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4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04800" y="4767263"/>
            <a:ext cx="3200400" cy="1633537"/>
            <a:chOff x="192" y="3003"/>
            <a:chExt cx="2016" cy="1029"/>
          </a:xfrm>
        </p:grpSpPr>
        <p:sp>
          <p:nvSpPr>
            <p:cNvPr id="51203" name="Rectangle 3"/>
            <p:cNvSpPr>
              <a:spLocks noChangeArrowheads="1"/>
            </p:cNvSpPr>
            <p:nvPr/>
          </p:nvSpPr>
          <p:spPr bwMode="auto">
            <a:xfrm rot="5400000">
              <a:off x="685" y="2510"/>
              <a:ext cx="1029" cy="2016"/>
            </a:xfrm>
            <a:prstGeom prst="rect">
              <a:avLst/>
            </a:prstGeom>
            <a:gradFill rotWithShape="0">
              <a:gsLst>
                <a:gs pos="0">
                  <a:schemeClr val="hlink">
                    <a:gamma/>
                    <a:tint val="40000"/>
                    <a:invGamma/>
                  </a:schemeClr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 w="12700"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rot="10800000" vert="eaVert" wrap="none" lIns="80963" tIns="41275" rIns="80963" bIns="41275" anchor="ctr">
              <a:flatTx/>
            </a:bodyPr>
            <a:lstStyle/>
            <a:p>
              <a:pPr algn="ctr" defTabSz="804863" rtl="0" eaLnBrk="0" hangingPunct="0"/>
              <a:r>
                <a:rPr lang="en-US" sz="2400" b="1">
                  <a:solidFill>
                    <a:srgbClr val="000000"/>
                  </a:solidFill>
                  <a:latin typeface="Arial" pitchFamily="34" charset="0"/>
                </a:rPr>
                <a:t>    </a:t>
              </a:r>
              <a:endParaRPr lang="en-US" sz="200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1204" name="WordArt 4"/>
            <p:cNvSpPr>
              <a:spLocks noChangeArrowheads="1" noChangeShapeType="1" noTextEdit="1"/>
            </p:cNvSpPr>
            <p:nvPr/>
          </p:nvSpPr>
          <p:spPr bwMode="auto">
            <a:xfrm>
              <a:off x="384" y="3264"/>
              <a:ext cx="1614" cy="57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BottomRight">
                  <a:rot lat="0" lon="21239999" rev="0"/>
                </a:camera>
                <a:lightRig rig="legacyHarsh3" dir="l"/>
              </a:scene3d>
              <a:sp3d extrusionH="430200" prstMaterial="legacyMatte">
                <a:extrusionClr>
                  <a:srgbClr val="C0C0C0"/>
                </a:extrusionClr>
              </a:sp3d>
            </a:bodyPr>
            <a:lstStyle/>
            <a:p>
              <a:pPr algn="ctr"/>
              <a:r>
                <a:rPr lang="ar-SA" sz="2400" kern="10">
                  <a:ln w="9525">
                    <a:miter lim="800000"/>
                    <a:headEnd/>
                    <a:tailEnd/>
                  </a:ln>
                  <a:gradFill rotWithShape="0">
                    <a:gsLst>
                      <a:gs pos="0">
                        <a:srgbClr val="DCEBF5"/>
                      </a:gs>
                      <a:gs pos="8000">
                        <a:srgbClr val="83A7C3"/>
                      </a:gs>
                      <a:gs pos="13000">
                        <a:srgbClr val="768FB9"/>
                      </a:gs>
                      <a:gs pos="21001">
                        <a:srgbClr val="83A7C3"/>
                      </a:gs>
                      <a:gs pos="52000">
                        <a:srgbClr val="FFFFFF"/>
                      </a:gs>
                      <a:gs pos="56000">
                        <a:srgbClr val="9C6563"/>
                      </a:gs>
                      <a:gs pos="58000">
                        <a:srgbClr val="80302D"/>
                      </a:gs>
                      <a:gs pos="71001">
                        <a:srgbClr val="C0524E"/>
                      </a:gs>
                      <a:gs pos="94000">
                        <a:srgbClr val="EBDAD4"/>
                      </a:gs>
                      <a:gs pos="100000">
                        <a:srgbClr val="55261C"/>
                      </a:gs>
                    </a:gsLst>
                    <a:lin ang="5400000" scaled="1"/>
                  </a:gradFill>
                  <a:latin typeface="Arial Black"/>
                </a:rPr>
                <a:t>العلاقات العامة</a:t>
              </a:r>
            </a:p>
          </p:txBody>
        </p:sp>
      </p:grpSp>
      <p:sp>
        <p:nvSpPr>
          <p:cNvPr id="51205" name="Rectangle 5"/>
          <p:cNvSpPr>
            <a:spLocks noGrp="1" noChangeArrowheads="1"/>
          </p:cNvSpPr>
          <p:nvPr>
            <p:ph type="title"/>
          </p:nvPr>
        </p:nvSpPr>
        <p:spPr>
          <a:xfrm>
            <a:off x="755650" y="476250"/>
            <a:ext cx="8188325" cy="1284288"/>
          </a:xfrm>
        </p:spPr>
        <p:txBody>
          <a:bodyPr/>
          <a:lstStyle/>
          <a:p>
            <a:pPr algn="ctr"/>
            <a:r>
              <a:rPr lang="ar-SA" sz="2800" b="1">
                <a:solidFill>
                  <a:srgbClr val="CCFF33"/>
                </a:solidFill>
                <a:cs typeface="Tahoma" pitchFamily="34" charset="0"/>
              </a:rPr>
              <a:t>مزيج الاتصالات التسويقية </a:t>
            </a:r>
            <a:r>
              <a:rPr lang="en-US" sz="2800" b="1">
                <a:solidFill>
                  <a:srgbClr val="CCFF33"/>
                </a:solidFill>
              </a:rPr>
              <a:t> </a:t>
            </a:r>
            <a:r>
              <a:rPr lang="ar-SA" sz="2800" b="1">
                <a:solidFill>
                  <a:srgbClr val="CCFF33"/>
                </a:solidFill>
                <a:cs typeface="Tahoma" pitchFamily="34" charset="0"/>
              </a:rPr>
              <a:t>او</a:t>
            </a:r>
            <a:r>
              <a:rPr lang="en-US" sz="2800" b="1">
                <a:solidFill>
                  <a:srgbClr val="CCFF33"/>
                </a:solidFill>
              </a:rPr>
              <a:t> </a:t>
            </a:r>
            <a:r>
              <a:rPr lang="ar-SA" sz="2800" b="1">
                <a:solidFill>
                  <a:srgbClr val="CCFF33"/>
                </a:solidFill>
                <a:cs typeface="Tahoma" pitchFamily="34" charset="0"/>
              </a:rPr>
              <a:t>المزيج الترويجي</a:t>
            </a:r>
            <a:r>
              <a:rPr lang="ar-SA" sz="2400" b="1">
                <a:cs typeface="Tahoma" pitchFamily="34" charset="0"/>
              </a:rPr>
              <a:t/>
            </a:r>
            <a:br>
              <a:rPr lang="ar-SA" sz="2400" b="1">
                <a:cs typeface="Tahoma" pitchFamily="34" charset="0"/>
              </a:rPr>
            </a:br>
            <a:endParaRPr lang="en-US" sz="2000"/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5334000" y="4767263"/>
            <a:ext cx="3370263" cy="1633537"/>
            <a:chOff x="3360" y="3003"/>
            <a:chExt cx="2123" cy="1029"/>
          </a:xfrm>
        </p:grpSpPr>
        <p:sp>
          <p:nvSpPr>
            <p:cNvPr id="51207" name="Rectangle 7"/>
            <p:cNvSpPr>
              <a:spLocks noChangeArrowheads="1"/>
            </p:cNvSpPr>
            <p:nvPr/>
          </p:nvSpPr>
          <p:spPr bwMode="auto">
            <a:xfrm rot="5400000">
              <a:off x="3907" y="2456"/>
              <a:ext cx="1029" cy="2123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40000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12700"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rot="10800000" vert="eaVert" wrap="none" lIns="80963" tIns="41275" rIns="80963" bIns="41275" anchor="ctr">
              <a:flatTx/>
            </a:bodyPr>
            <a:lstStyle/>
            <a:p>
              <a:pPr algn="ctr" defTabSz="804863" rtl="0" eaLnBrk="0" hangingPunct="0"/>
              <a:endParaRPr lang="en-US" sz="200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1208" name="WordArt 8"/>
            <p:cNvSpPr>
              <a:spLocks noChangeArrowheads="1" noChangeShapeType="1" noTextEdit="1"/>
            </p:cNvSpPr>
            <p:nvPr/>
          </p:nvSpPr>
          <p:spPr bwMode="auto">
            <a:xfrm>
              <a:off x="3456" y="3360"/>
              <a:ext cx="1968" cy="41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ar-SA" sz="2400" kern="10">
                  <a:ln w="12700">
                    <a:solidFill>
                      <a:srgbClr val="EAEAEA"/>
                    </a:solidFill>
                    <a:miter lim="800000"/>
                    <a:headEnd/>
                    <a:tailEnd/>
                  </a:ln>
                  <a:gradFill rotWithShape="0">
                    <a:gsLst>
                      <a:gs pos="0">
                        <a:srgbClr val="A603AB"/>
                      </a:gs>
                      <a:gs pos="12000">
                        <a:srgbClr val="E81766"/>
                      </a:gs>
                      <a:gs pos="27000">
                        <a:srgbClr val="EE3F17"/>
                      </a:gs>
                      <a:gs pos="48000">
                        <a:srgbClr val="FFFF00"/>
                      </a:gs>
                      <a:gs pos="64999">
                        <a:srgbClr val="1A8D48"/>
                      </a:gs>
                      <a:gs pos="78999">
                        <a:srgbClr val="0819FB"/>
                      </a:gs>
                      <a:gs pos="100000">
                        <a:srgbClr val="A603AB"/>
                      </a:gs>
                    </a:gsLst>
                    <a:lin ang="0" scaled="1"/>
                  </a:gradFill>
                  <a:effectLst>
                    <a:outerShdw dist="35921" dir="2700000" sy="50000" kx="2115830" algn="bl" rotWithShape="0">
                      <a:srgbClr val="C0C0C0"/>
                    </a:outerShdw>
                  </a:effectLst>
                  <a:latin typeface="Arial Black"/>
                </a:rPr>
                <a:t>تنشيط المبيعات</a:t>
              </a: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5410200" y="2057400"/>
            <a:ext cx="3294063" cy="1633538"/>
            <a:chOff x="3408" y="1296"/>
            <a:chExt cx="2075" cy="1029"/>
          </a:xfrm>
        </p:grpSpPr>
        <p:sp>
          <p:nvSpPr>
            <p:cNvPr id="51210" name="Rectangle 10"/>
            <p:cNvSpPr>
              <a:spLocks noChangeArrowheads="1"/>
            </p:cNvSpPr>
            <p:nvPr/>
          </p:nvSpPr>
          <p:spPr bwMode="auto">
            <a:xfrm rot="5400000">
              <a:off x="3931" y="773"/>
              <a:ext cx="1029" cy="2075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tint val="40000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12700"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rot="10800000" vert="eaVert" wrap="none" lIns="80963" tIns="41275" rIns="80963" bIns="41275" anchor="ctr">
              <a:flatTx/>
            </a:bodyPr>
            <a:lstStyle/>
            <a:p>
              <a:pPr algn="ctr" defTabSz="804863" rtl="0" eaLnBrk="0" hangingPunct="0"/>
              <a:endParaRPr lang="en-US" sz="200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1211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3504" y="1392"/>
              <a:ext cx="1920" cy="768"/>
            </a:xfrm>
            <a:prstGeom prst="rect">
              <a:avLst/>
            </a:prstGeom>
          </p:spPr>
          <p:txBody>
            <a:bodyPr wrap="none" fromWordArt="1">
              <a:prstTxWarp prst="textCascadeUp">
                <a:avLst>
                  <a:gd name="adj" fmla="val 44444"/>
                </a:avLst>
              </a:prstTxWarp>
              <a:scene3d>
                <a:camera prst="legacyPerspectiveFront">
                  <a:rot lat="20519999" lon="1080000" rev="0"/>
                </a:camera>
                <a:lightRig rig="legacyHarsh2" dir="b"/>
              </a:scene3d>
              <a:sp3d extrusionH="430200" prstMaterial="legacyMatte">
                <a:extrusionClr>
                  <a:srgbClr val="FF6600"/>
                </a:extrusionClr>
              </a:sp3d>
            </a:bodyPr>
            <a:lstStyle/>
            <a:p>
              <a:pPr algn="ctr"/>
              <a:r>
                <a:rPr lang="ar-SA" sz="2400" kern="10">
                  <a:ln w="9525">
                    <a:miter lim="800000"/>
                    <a:headEnd/>
                    <a:tailEnd/>
                  </a:ln>
                  <a:gradFill rotWithShape="0">
                    <a:gsLst>
                      <a:gs pos="0">
                        <a:srgbClr val="FFE701"/>
                      </a:gs>
                      <a:gs pos="100000">
                        <a:srgbClr val="FE3E02"/>
                      </a:gs>
                    </a:gsLst>
                    <a:lin ang="5400000" scaled="1"/>
                  </a:gradFill>
                  <a:latin typeface="Impact"/>
                </a:rPr>
                <a:t>البيع الشخصي</a:t>
              </a:r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304800" y="2057400"/>
            <a:ext cx="3200400" cy="1633538"/>
            <a:chOff x="192" y="1296"/>
            <a:chExt cx="2016" cy="1029"/>
          </a:xfrm>
        </p:grpSpPr>
        <p:sp>
          <p:nvSpPr>
            <p:cNvPr id="51213" name="Rectangle 13"/>
            <p:cNvSpPr>
              <a:spLocks noChangeArrowheads="1"/>
            </p:cNvSpPr>
            <p:nvPr/>
          </p:nvSpPr>
          <p:spPr bwMode="auto">
            <a:xfrm rot="5400000">
              <a:off x="685" y="803"/>
              <a:ext cx="1029" cy="2016"/>
            </a:xfrm>
            <a:prstGeom prst="rect">
              <a:avLst/>
            </a:prstGeom>
            <a:gradFill rotWithShape="0">
              <a:gsLst>
                <a:gs pos="0">
                  <a:schemeClr val="tx1">
                    <a:gamma/>
                    <a:tint val="40000"/>
                    <a:invGamma/>
                  </a:schemeClr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12700"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tx1"/>
              </a:extrusionClr>
            </a:sp3d>
          </p:spPr>
          <p:txBody>
            <a:bodyPr rot="10800000" vert="eaVert" wrap="none" lIns="80963" tIns="41275" rIns="80963" bIns="41275" anchor="ctr">
              <a:flatTx/>
            </a:bodyPr>
            <a:lstStyle/>
            <a:p>
              <a:pPr algn="ctr" defTabSz="804863" rtl="0" eaLnBrk="0" hangingPunct="0"/>
              <a:r>
                <a:rPr lang="en-US" sz="2400" b="1">
                  <a:solidFill>
                    <a:srgbClr val="000000"/>
                  </a:solidFill>
                  <a:latin typeface="Arial" pitchFamily="34" charset="0"/>
                </a:rPr>
                <a:t>     </a:t>
              </a:r>
              <a:endParaRPr lang="en-US" sz="200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1214" name="WordArt 14" descr="Narrow vertical"/>
            <p:cNvSpPr>
              <a:spLocks noChangeArrowheads="1" noChangeShapeType="1" noTextEdit="1"/>
            </p:cNvSpPr>
            <p:nvPr/>
          </p:nvSpPr>
          <p:spPr bwMode="auto">
            <a:xfrm>
              <a:off x="432" y="1392"/>
              <a:ext cx="1638" cy="672"/>
            </a:xfrm>
            <a:prstGeom prst="rect">
              <a:avLst/>
            </a:prstGeom>
          </p:spPr>
          <p:txBody>
            <a:bodyPr wrap="none" fromWordArt="1">
              <a:prstTxWarp prst="textCurveUp">
                <a:avLst>
                  <a:gd name="adj" fmla="val 40356"/>
                </a:avLst>
              </a:prstTxWarp>
            </a:bodyPr>
            <a:lstStyle/>
            <a:p>
              <a:pPr algn="ctr"/>
              <a:r>
                <a:rPr lang="ar-SA" sz="2400" kern="10"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pattFill prst="dashHorz">
                    <a:fgClr>
                      <a:srgbClr val="808080"/>
                    </a:fgClr>
                    <a:bgClr>
                      <a:srgbClr val="FFFF00"/>
                    </a:bgClr>
                  </a:pattFill>
                  <a:effectLst>
                    <a:outerShdw dist="45791" dir="2021404" algn="ctr" rotWithShape="0">
                      <a:srgbClr val="808080"/>
                    </a:outerShdw>
                  </a:effectLst>
                  <a:latin typeface="Arial Black"/>
                </a:rPr>
                <a:t>الاعلان</a:t>
              </a:r>
            </a:p>
          </p:txBody>
        </p:sp>
      </p:grpSp>
      <p:sp>
        <p:nvSpPr>
          <p:cNvPr id="51215" name="Text Box 15"/>
          <p:cNvSpPr txBox="1">
            <a:spLocks noChangeArrowheads="1"/>
          </p:cNvSpPr>
          <p:nvPr/>
        </p:nvSpPr>
        <p:spPr bwMode="auto">
          <a:xfrm>
            <a:off x="3581400" y="2209800"/>
            <a:ext cx="152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sz="2400" b="1">
                <a:latin typeface="Tahoma" pitchFamily="34" charset="0"/>
                <a:cs typeface="Tahoma" pitchFamily="34" charset="0"/>
              </a:rPr>
              <a:t>شكل المنتج</a:t>
            </a:r>
            <a:endParaRPr lang="en-US" sz="24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51216" name="Text Box 16"/>
          <p:cNvSpPr txBox="1">
            <a:spLocks noChangeArrowheads="1"/>
          </p:cNvSpPr>
          <p:nvPr/>
        </p:nvSpPr>
        <p:spPr bwMode="auto">
          <a:xfrm>
            <a:off x="6553200" y="3810000"/>
            <a:ext cx="152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sz="2400" b="1">
                <a:latin typeface="Tahoma" pitchFamily="34" charset="0"/>
                <a:cs typeface="Tahoma" pitchFamily="34" charset="0"/>
              </a:rPr>
              <a:t>سعر المنتج</a:t>
            </a:r>
            <a:endParaRPr lang="en-US" sz="24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51217" name="Text Box 17"/>
          <p:cNvSpPr txBox="1">
            <a:spLocks noChangeArrowheads="1"/>
          </p:cNvSpPr>
          <p:nvPr/>
        </p:nvSpPr>
        <p:spPr bwMode="auto">
          <a:xfrm>
            <a:off x="3657600" y="5486400"/>
            <a:ext cx="152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sz="2400" b="1">
                <a:latin typeface="Tahoma" pitchFamily="34" charset="0"/>
                <a:cs typeface="Tahoma" pitchFamily="34" charset="0"/>
              </a:rPr>
              <a:t>تغليف المنتج</a:t>
            </a:r>
            <a:endParaRPr lang="en-US" sz="24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51218" name="Text Box 18"/>
          <p:cNvSpPr txBox="1">
            <a:spLocks noChangeArrowheads="1"/>
          </p:cNvSpPr>
          <p:nvPr/>
        </p:nvSpPr>
        <p:spPr bwMode="auto">
          <a:xfrm>
            <a:off x="0" y="38862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ar-SA" sz="2400" b="1">
                <a:latin typeface="Tahoma" pitchFamily="34" charset="0"/>
                <a:cs typeface="Tahoma" pitchFamily="34" charset="0"/>
              </a:rPr>
              <a:t>محلات البيع</a:t>
            </a:r>
            <a:r>
              <a:rPr lang="en-US" sz="2400">
                <a:latin typeface="Tahoma" pitchFamily="34" charset="0"/>
              </a:rPr>
              <a:t> </a:t>
            </a:r>
          </a:p>
        </p:txBody>
      </p: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2514600" y="3479800"/>
            <a:ext cx="3657600" cy="1633538"/>
            <a:chOff x="1584" y="2192"/>
            <a:chExt cx="2304" cy="1029"/>
          </a:xfrm>
        </p:grpSpPr>
        <p:sp>
          <p:nvSpPr>
            <p:cNvPr id="51220" name="Rectangle 20"/>
            <p:cNvSpPr>
              <a:spLocks noChangeArrowheads="1"/>
            </p:cNvSpPr>
            <p:nvPr/>
          </p:nvSpPr>
          <p:spPr bwMode="auto">
            <a:xfrm rot="5400000">
              <a:off x="2221" y="1555"/>
              <a:ext cx="1029" cy="2304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0"/>
                    <a:invGamma/>
                  </a:schemeClr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12700">
              <a:miter lim="800000"/>
              <a:headEnd/>
              <a:tailEnd/>
            </a:ln>
            <a:effectLst/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</p:spPr>
          <p:txBody>
            <a:bodyPr rot="10800000" vert="eaVert" wrap="none" lIns="80963" tIns="41275" rIns="80963" bIns="41275" anchor="ctr">
              <a:flatTx/>
            </a:bodyPr>
            <a:lstStyle/>
            <a:p>
              <a:pPr algn="ctr" defTabSz="804863" rtl="0" eaLnBrk="0" hangingPunct="0"/>
              <a:endParaRPr lang="en-US" sz="240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51221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1680" y="2496"/>
              <a:ext cx="2064" cy="41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ar-SA" sz="2800" kern="10">
                  <a:ln w="19050">
                    <a:solidFill>
                      <a:srgbClr val="99CCFF"/>
                    </a:solidFill>
                    <a:miter lim="800000"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التسويق المباشر</a:t>
              </a:r>
            </a:p>
          </p:txBody>
        </p:sp>
      </p:grpSp>
      <p:sp>
        <p:nvSpPr>
          <p:cNvPr id="2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676241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5" grpId="0" autoUpdateAnimBg="0"/>
      <p:bldP spid="51216" grpId="0" autoUpdateAnimBg="0"/>
      <p:bldP spid="51217" grpId="0" autoUpdateAnimBg="0"/>
      <p:bldP spid="51218" grpId="0" autoUpdateAnimBg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539750" y="0"/>
            <a:ext cx="8153400" cy="7207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ar-SA" sz="4400" b="1">
                <a:solidFill>
                  <a:schemeClr val="tx2"/>
                </a:solidFill>
                <a:latin typeface="Impact" pitchFamily="34" charset="0"/>
                <a:cs typeface="Tahoma" pitchFamily="34" charset="0"/>
              </a:rPr>
              <a:t>انواع الدعاية والنشر</a:t>
            </a:r>
            <a:endParaRPr lang="en-US" sz="4400" b="1">
              <a:solidFill>
                <a:schemeClr val="tx2"/>
              </a:solidFill>
              <a:latin typeface="Impact" pitchFamily="34" charset="0"/>
              <a:cs typeface="Tahoma" pitchFamily="34" charset="0"/>
            </a:endParaRPr>
          </a:p>
        </p:txBody>
      </p:sp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539750" y="1196975"/>
            <a:ext cx="8153400" cy="48006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66738" indent="-45720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endParaRPr lang="en-US" sz="1400" b="1" dirty="0">
              <a:solidFill>
                <a:srgbClr val="333399"/>
              </a:solidFill>
              <a:cs typeface="Simplified Arabic" pitchFamily="2" charset="-78"/>
            </a:endParaRPr>
          </a:p>
          <a:p>
            <a:pPr marL="566738" indent="-457200" algn="r" rtl="1">
              <a:buClr>
                <a:srgbClr val="CC0000"/>
              </a:buClr>
              <a:buFont typeface="Wingdings" pitchFamily="2" charset="2"/>
              <a:buChar char="§"/>
            </a:pPr>
            <a:r>
              <a:rPr lang="ar-SA" b="1" dirty="0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التصريحات الصحفية </a:t>
            </a:r>
            <a:r>
              <a:rPr lang="en-GB" b="1" dirty="0">
                <a:solidFill>
                  <a:schemeClr val="hlink"/>
                </a:solidFill>
                <a:latin typeface="Tahoma" pitchFamily="34" charset="0"/>
                <a:cs typeface="Tahoma" pitchFamily="34" charset="0"/>
              </a:rPr>
              <a:t>Press releases</a:t>
            </a:r>
            <a:endParaRPr lang="ar-SA" b="1" dirty="0">
              <a:solidFill>
                <a:schemeClr val="hlink"/>
              </a:solidFill>
              <a:latin typeface="Tahoma" pitchFamily="34" charset="0"/>
              <a:cs typeface="Tahoma" pitchFamily="34" charset="0"/>
            </a:endParaRPr>
          </a:p>
          <a:p>
            <a:pPr marL="566738" indent="-457200" algn="r" rtl="1">
              <a:buClr>
                <a:srgbClr val="CC0000"/>
              </a:buClr>
              <a:buFont typeface="Wingdings" pitchFamily="2" charset="2"/>
              <a:buChar char="§"/>
            </a:pPr>
            <a:r>
              <a:rPr lang="ar-SA" b="1" dirty="0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المؤتمرات الصحفية </a:t>
            </a:r>
            <a:r>
              <a:rPr lang="en-GB" b="1" dirty="0">
                <a:solidFill>
                  <a:schemeClr val="hlink"/>
                </a:solidFill>
                <a:latin typeface="Tahoma" pitchFamily="34" charset="0"/>
                <a:cs typeface="Tahoma" pitchFamily="34" charset="0"/>
              </a:rPr>
              <a:t>Press conferences</a:t>
            </a:r>
            <a:endParaRPr lang="ar-SA" b="1" dirty="0">
              <a:solidFill>
                <a:schemeClr val="hlink"/>
              </a:solidFill>
              <a:latin typeface="Tahoma" pitchFamily="34" charset="0"/>
              <a:cs typeface="Tahoma" pitchFamily="34" charset="0"/>
            </a:endParaRPr>
          </a:p>
          <a:p>
            <a:pPr marL="566738" indent="-457200" algn="r" rtl="1">
              <a:buClr>
                <a:srgbClr val="CC0000"/>
              </a:buClr>
              <a:buFont typeface="Wingdings" pitchFamily="2" charset="2"/>
              <a:buChar char="§"/>
            </a:pPr>
            <a:r>
              <a:rPr lang="ar-SA" b="1" dirty="0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المقالات الافتتاحية بالصحف </a:t>
            </a:r>
            <a:r>
              <a:rPr lang="ar-SA" b="1" dirty="0" err="1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و</a:t>
            </a:r>
            <a:r>
              <a:rPr lang="ar-SA" b="1" dirty="0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 المجلات</a:t>
            </a:r>
            <a:r>
              <a:rPr lang="en-GB" b="1" dirty="0">
                <a:solidFill>
                  <a:schemeClr val="hlink"/>
                </a:solidFill>
                <a:latin typeface="Tahoma" pitchFamily="34" charset="0"/>
                <a:cs typeface="Tahoma" pitchFamily="34" charset="0"/>
              </a:rPr>
              <a:t>Editorials</a:t>
            </a:r>
            <a:r>
              <a:rPr lang="en-GB" b="1" dirty="0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ar-SA" b="1" dirty="0">
              <a:solidFill>
                <a:srgbClr val="990000"/>
              </a:solidFill>
              <a:latin typeface="Tahoma" pitchFamily="34" charset="0"/>
              <a:cs typeface="Tahoma" pitchFamily="34" charset="0"/>
            </a:endParaRPr>
          </a:p>
          <a:p>
            <a:pPr marL="566738" indent="-457200" algn="r" rtl="1">
              <a:buClr>
                <a:srgbClr val="CC0000"/>
              </a:buClr>
              <a:buFont typeface="Wingdings" pitchFamily="2" charset="2"/>
              <a:buChar char="§"/>
            </a:pPr>
            <a:r>
              <a:rPr lang="ar-SA" b="1" dirty="0" smtClean="0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أشرطة </a:t>
            </a:r>
            <a:r>
              <a:rPr lang="ar-SA" b="1" dirty="0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الفيديو وأقراص الليزر </a:t>
            </a:r>
            <a:r>
              <a:rPr lang="en-GB" b="1" dirty="0">
                <a:solidFill>
                  <a:schemeClr val="hlink"/>
                </a:solidFill>
                <a:latin typeface="Tahoma" pitchFamily="34" charset="0"/>
                <a:cs typeface="Tahoma" pitchFamily="34" charset="0"/>
              </a:rPr>
              <a:t>CDs</a:t>
            </a:r>
            <a:r>
              <a:rPr lang="ar-SA" b="1" dirty="0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 التي تعدها الشركة عن نشاطها التسويقي وعن منتجاتها</a:t>
            </a:r>
          </a:p>
          <a:p>
            <a:pPr marL="566738" indent="-457200" algn="r" rtl="1">
              <a:buClr>
                <a:srgbClr val="CC0000"/>
              </a:buClr>
              <a:buFont typeface="Wingdings" pitchFamily="2" charset="2"/>
              <a:buChar char="§"/>
            </a:pPr>
            <a:r>
              <a:rPr lang="ar-SA" b="1" dirty="0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الكتيبات </a:t>
            </a:r>
            <a:r>
              <a:rPr lang="en-GB" b="1" dirty="0">
                <a:solidFill>
                  <a:schemeClr val="hlink"/>
                </a:solidFill>
                <a:latin typeface="Tahoma" pitchFamily="34" charset="0"/>
                <a:cs typeface="Tahoma" pitchFamily="34" charset="0"/>
              </a:rPr>
              <a:t>Booklets</a:t>
            </a:r>
            <a:r>
              <a:rPr lang="ar-SA" b="1" dirty="0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 والنشرات التعريفية </a:t>
            </a:r>
            <a:r>
              <a:rPr lang="en-GB" b="1" dirty="0">
                <a:solidFill>
                  <a:schemeClr val="hlink"/>
                </a:solidFill>
                <a:latin typeface="Tahoma" pitchFamily="34" charset="0"/>
                <a:cs typeface="Tahoma" pitchFamily="34" charset="0"/>
              </a:rPr>
              <a:t>Brochures</a:t>
            </a:r>
            <a:r>
              <a:rPr lang="ar-SA" b="1" dirty="0">
                <a:solidFill>
                  <a:srgbClr val="990000"/>
                </a:solidFill>
                <a:latin typeface="Tahoma" pitchFamily="34" charset="0"/>
                <a:cs typeface="Tahoma" pitchFamily="34" charset="0"/>
              </a:rPr>
              <a:t> التي تشرح الأنشطة التسويقية للشركة ومنتجاتها</a:t>
            </a:r>
            <a:endParaRPr lang="en-US" b="1" dirty="0">
              <a:solidFill>
                <a:srgbClr val="99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1607"/>
            <a:ext cx="4857784" cy="506393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0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333375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ar-SA" b="1">
                <a:solidFill>
                  <a:schemeClr val="tx1"/>
                </a:solidFill>
                <a:cs typeface="Tahoma" pitchFamily="34" charset="0"/>
              </a:rPr>
              <a:t>المزيج التسويقي ومزيج الترويج</a:t>
            </a:r>
            <a:endParaRPr lang="en-US">
              <a:solidFill>
                <a:schemeClr val="tx1"/>
              </a:solidFill>
              <a:cs typeface="Tahoma" pitchFamily="34" charset="0"/>
            </a:endParaRPr>
          </a:p>
        </p:txBody>
      </p:sp>
      <p:sp>
        <p:nvSpPr>
          <p:cNvPr id="92163" name="Oval 3" descr="قرطاسية"/>
          <p:cNvSpPr>
            <a:spLocks noChangeArrowheads="1"/>
          </p:cNvSpPr>
          <p:nvPr/>
        </p:nvSpPr>
        <p:spPr bwMode="auto">
          <a:xfrm>
            <a:off x="5257800" y="1981200"/>
            <a:ext cx="2895600" cy="2895600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2164" name="Oval 4" descr="قرطاسية"/>
          <p:cNvSpPr>
            <a:spLocks noChangeArrowheads="1"/>
          </p:cNvSpPr>
          <p:nvPr/>
        </p:nvSpPr>
        <p:spPr bwMode="auto">
          <a:xfrm>
            <a:off x="1219200" y="2003425"/>
            <a:ext cx="2438400" cy="2362200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 dirty="0"/>
          </a:p>
        </p:txBody>
      </p:sp>
      <p:sp>
        <p:nvSpPr>
          <p:cNvPr id="92165" name="Line 5"/>
          <p:cNvSpPr>
            <a:spLocks noChangeShapeType="1"/>
          </p:cNvSpPr>
          <p:nvPr/>
        </p:nvSpPr>
        <p:spPr bwMode="auto">
          <a:xfrm>
            <a:off x="5257800" y="3429000"/>
            <a:ext cx="28956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92166" name="Line 6"/>
          <p:cNvSpPr>
            <a:spLocks noChangeShapeType="1"/>
          </p:cNvSpPr>
          <p:nvPr/>
        </p:nvSpPr>
        <p:spPr bwMode="auto">
          <a:xfrm flipV="1">
            <a:off x="6705600" y="1981200"/>
            <a:ext cx="0" cy="2895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92167" name="Line 7"/>
          <p:cNvSpPr>
            <a:spLocks noChangeShapeType="1"/>
          </p:cNvSpPr>
          <p:nvPr/>
        </p:nvSpPr>
        <p:spPr bwMode="auto">
          <a:xfrm>
            <a:off x="1219200" y="3200400"/>
            <a:ext cx="24384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92168" name="Line 8"/>
          <p:cNvSpPr>
            <a:spLocks noChangeShapeType="1"/>
          </p:cNvSpPr>
          <p:nvPr/>
        </p:nvSpPr>
        <p:spPr bwMode="auto">
          <a:xfrm flipV="1">
            <a:off x="2362200" y="198120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92169" name="Line 9"/>
          <p:cNvSpPr>
            <a:spLocks noChangeShapeType="1"/>
          </p:cNvSpPr>
          <p:nvPr/>
        </p:nvSpPr>
        <p:spPr bwMode="auto">
          <a:xfrm flipH="1">
            <a:off x="4572000" y="1981200"/>
            <a:ext cx="2133600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92170" name="Line 10"/>
          <p:cNvSpPr>
            <a:spLocks noChangeShapeType="1"/>
          </p:cNvSpPr>
          <p:nvPr/>
        </p:nvSpPr>
        <p:spPr bwMode="auto">
          <a:xfrm flipH="1">
            <a:off x="2438400" y="1981200"/>
            <a:ext cx="2133600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92171" name="Line 11"/>
          <p:cNvSpPr>
            <a:spLocks noChangeShapeType="1"/>
          </p:cNvSpPr>
          <p:nvPr/>
        </p:nvSpPr>
        <p:spPr bwMode="auto">
          <a:xfrm flipH="1">
            <a:off x="4572000" y="3362325"/>
            <a:ext cx="2133600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92172" name="Line 12"/>
          <p:cNvSpPr>
            <a:spLocks noChangeShapeType="1"/>
          </p:cNvSpPr>
          <p:nvPr/>
        </p:nvSpPr>
        <p:spPr bwMode="auto">
          <a:xfrm flipH="1">
            <a:off x="3657600" y="3362325"/>
            <a:ext cx="914400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92173" name="Text Box 13"/>
          <p:cNvSpPr txBox="1">
            <a:spLocks noChangeArrowheads="1"/>
          </p:cNvSpPr>
          <p:nvPr/>
        </p:nvSpPr>
        <p:spPr bwMode="auto">
          <a:xfrm>
            <a:off x="6553200" y="2667000"/>
            <a:ext cx="1447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ahoma" pitchFamily="34" charset="0"/>
              </a:rPr>
              <a:t>المنتجات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2174" name="Text Box 14"/>
          <p:cNvSpPr txBox="1">
            <a:spLocks noChangeArrowheads="1"/>
          </p:cNvSpPr>
          <p:nvPr/>
        </p:nvSpPr>
        <p:spPr bwMode="auto">
          <a:xfrm>
            <a:off x="6629400" y="3810000"/>
            <a:ext cx="1143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1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ahoma" pitchFamily="34" charset="0"/>
              </a:rPr>
              <a:t>التسعير</a:t>
            </a:r>
            <a:endParaRPr lang="en-US" sz="1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2175" name="Text Box 15"/>
          <p:cNvSpPr txBox="1">
            <a:spLocks noChangeArrowheads="1"/>
          </p:cNvSpPr>
          <p:nvPr/>
        </p:nvSpPr>
        <p:spPr bwMode="auto">
          <a:xfrm>
            <a:off x="5486400" y="2590800"/>
            <a:ext cx="114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>
                <a:solidFill>
                  <a:srgbClr val="000099"/>
                </a:solidFill>
                <a:latin typeface="Times New Roman" pitchFamily="18" charset="0"/>
                <a:cs typeface="Tahoma" pitchFamily="34" charset="0"/>
              </a:rPr>
              <a:t>الترويج</a:t>
            </a:r>
            <a:endParaRPr lang="en-US" sz="2000" b="1" dirty="0">
              <a:solidFill>
                <a:srgbClr val="000099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2176" name="Text Box 16"/>
          <p:cNvSpPr txBox="1">
            <a:spLocks noChangeArrowheads="1"/>
          </p:cNvSpPr>
          <p:nvPr/>
        </p:nvSpPr>
        <p:spPr bwMode="auto">
          <a:xfrm>
            <a:off x="5486400" y="38100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ahoma" pitchFamily="34" charset="0"/>
              </a:rPr>
              <a:t>التوزيع</a:t>
            </a:r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2177" name="Text Box 17"/>
          <p:cNvSpPr txBox="1">
            <a:spLocks noChangeArrowheads="1"/>
          </p:cNvSpPr>
          <p:nvPr/>
        </p:nvSpPr>
        <p:spPr bwMode="auto">
          <a:xfrm>
            <a:off x="2438400" y="2514600"/>
            <a:ext cx="114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>
                <a:solidFill>
                  <a:srgbClr val="FF0066"/>
                </a:solidFill>
                <a:latin typeface="Times New Roman" pitchFamily="18" charset="0"/>
                <a:cs typeface="Tahoma" pitchFamily="34" charset="0"/>
              </a:rPr>
              <a:t>الإعلان</a:t>
            </a:r>
            <a:endParaRPr lang="en-US" sz="2000" b="1" dirty="0">
              <a:solidFill>
                <a:srgbClr val="FF0066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2178" name="Text Box 18"/>
          <p:cNvSpPr txBox="1">
            <a:spLocks noChangeArrowheads="1"/>
          </p:cNvSpPr>
          <p:nvPr/>
        </p:nvSpPr>
        <p:spPr bwMode="auto">
          <a:xfrm>
            <a:off x="1143000" y="2209800"/>
            <a:ext cx="13716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1800" b="1" dirty="0">
                <a:solidFill>
                  <a:srgbClr val="00AC00"/>
                </a:solidFill>
                <a:latin typeface="Times New Roman" pitchFamily="18" charset="0"/>
                <a:cs typeface="Tahoma" pitchFamily="34" charset="0"/>
              </a:rPr>
              <a:t>البيع</a:t>
            </a:r>
          </a:p>
          <a:p>
            <a:pPr algn="ctr">
              <a:spcBef>
                <a:spcPct val="50000"/>
              </a:spcBef>
            </a:pPr>
            <a:r>
              <a:rPr lang="ar-SA" sz="1800" b="1" dirty="0">
                <a:solidFill>
                  <a:srgbClr val="00AC00"/>
                </a:solidFill>
                <a:latin typeface="Times New Roman" pitchFamily="18" charset="0"/>
                <a:cs typeface="Tahoma" pitchFamily="34" charset="0"/>
              </a:rPr>
              <a:t>الشخصي</a:t>
            </a:r>
            <a:endParaRPr lang="en-US" sz="1800" b="1" dirty="0">
              <a:solidFill>
                <a:srgbClr val="00AC00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2179" name="Text Box 19"/>
          <p:cNvSpPr txBox="1">
            <a:spLocks noChangeArrowheads="1"/>
          </p:cNvSpPr>
          <p:nvPr/>
        </p:nvSpPr>
        <p:spPr bwMode="auto">
          <a:xfrm>
            <a:off x="2268538" y="3284538"/>
            <a:ext cx="1295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ar-SA" sz="2000" b="1">
                <a:solidFill>
                  <a:srgbClr val="828505"/>
                </a:solidFill>
                <a:latin typeface="Times New Roman" pitchFamily="18" charset="0"/>
                <a:cs typeface="Tahoma" pitchFamily="34" charset="0"/>
              </a:rPr>
              <a:t>تنشيط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ar-SA" sz="2000" b="1">
                <a:solidFill>
                  <a:srgbClr val="828505"/>
                </a:solidFill>
                <a:latin typeface="Times New Roman" pitchFamily="18" charset="0"/>
                <a:cs typeface="Tahoma" pitchFamily="34" charset="0"/>
              </a:rPr>
              <a:t>المبيعات</a:t>
            </a:r>
            <a:endParaRPr lang="en-US" sz="2000" b="1">
              <a:solidFill>
                <a:srgbClr val="828505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2180" name="Text Box 20"/>
          <p:cNvSpPr txBox="1">
            <a:spLocks noChangeArrowheads="1"/>
          </p:cNvSpPr>
          <p:nvPr/>
        </p:nvSpPr>
        <p:spPr bwMode="auto">
          <a:xfrm>
            <a:off x="1409700" y="3352800"/>
            <a:ext cx="1143000" cy="816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ar-SA" sz="1800" b="1" dirty="0" smtClean="0">
                <a:solidFill>
                  <a:srgbClr val="060688"/>
                </a:solidFill>
                <a:latin typeface="Times New Roman" pitchFamily="18" charset="0"/>
                <a:cs typeface="Tahoma" pitchFamily="34" charset="0"/>
              </a:rPr>
              <a:t>النشر</a:t>
            </a: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ar-SA" sz="1800" b="1" dirty="0" smtClean="0">
                <a:solidFill>
                  <a:srgbClr val="060688"/>
                </a:solidFill>
                <a:latin typeface="Times New Roman" pitchFamily="18" charset="0"/>
                <a:cs typeface="Tahoma" pitchFamily="34" charset="0"/>
              </a:rPr>
              <a:t>العلاقات العامة</a:t>
            </a:r>
            <a:endParaRPr lang="en-US" sz="1800" b="1" dirty="0">
              <a:solidFill>
                <a:srgbClr val="060688"/>
              </a:solidFill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92181" name="Text Box 21"/>
          <p:cNvSpPr txBox="1">
            <a:spLocks noChangeArrowheads="1"/>
          </p:cNvSpPr>
          <p:nvPr/>
        </p:nvSpPr>
        <p:spPr bwMode="auto">
          <a:xfrm>
            <a:off x="914400" y="45720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400" b="1">
                <a:latin typeface="Tahoma" pitchFamily="34" charset="0"/>
                <a:cs typeface="Tahoma" pitchFamily="34" charset="0"/>
              </a:rPr>
              <a:t>المزيج الترويجي</a:t>
            </a:r>
            <a:endParaRPr lang="en-US" sz="24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92182" name="Text Box 22"/>
          <p:cNvSpPr txBox="1">
            <a:spLocks noChangeArrowheads="1"/>
          </p:cNvSpPr>
          <p:nvPr/>
        </p:nvSpPr>
        <p:spPr bwMode="auto">
          <a:xfrm>
            <a:off x="5334000" y="5257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400" b="1">
                <a:latin typeface="Times New Roman" pitchFamily="18" charset="0"/>
                <a:cs typeface="Tahoma" pitchFamily="34" charset="0"/>
              </a:rPr>
              <a:t>المزيج التسويقي</a:t>
            </a:r>
            <a:endParaRPr lang="en-US" sz="2400" b="1">
              <a:latin typeface="Times New Roman" pitchFamily="18" charset="0"/>
              <a:cs typeface="Tahoma" pitchFamily="34" charset="0"/>
            </a:endParaRPr>
          </a:p>
        </p:txBody>
      </p:sp>
      <p:sp>
        <p:nvSpPr>
          <p:cNvPr id="2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260350"/>
            <a:ext cx="76962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>
                <a:solidFill>
                  <a:schemeClr val="tx1"/>
                </a:solidFill>
                <a:cs typeface="Tahoma" pitchFamily="34" charset="0"/>
              </a:rPr>
              <a:t>المفهوم التقليدي لإدارة الترويج</a:t>
            </a:r>
            <a:endParaRPr lang="en-GB" b="1">
              <a:solidFill>
                <a:schemeClr val="tx1"/>
              </a:solidFill>
              <a:cs typeface="Tahoma" pitchFamily="34" charset="0"/>
            </a:endParaRPr>
          </a:p>
        </p:txBody>
      </p:sp>
      <p:sp>
        <p:nvSpPr>
          <p:cNvPr id="93187" name="Rectangle 3"/>
          <p:cNvSpPr>
            <a:spLocks noChangeArrowheads="1"/>
          </p:cNvSpPr>
          <p:nvPr/>
        </p:nvSpPr>
        <p:spPr bwMode="auto">
          <a:xfrm>
            <a:off x="5943600" y="1828800"/>
            <a:ext cx="2286000" cy="838200"/>
          </a:xfrm>
          <a:prstGeom prst="rect">
            <a:avLst/>
          </a:prstGeom>
          <a:solidFill>
            <a:srgbClr val="FFFF99"/>
          </a:solidFill>
          <a:ln w="9525">
            <a:solidFill>
              <a:srgbClr val="FBCDDB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5943600" y="1981200"/>
            <a:ext cx="2286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80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الإعــلان</a:t>
            </a:r>
            <a:endParaRPr lang="en-GB" sz="280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3189" name="Rectangle 5"/>
          <p:cNvSpPr>
            <a:spLocks noChangeArrowheads="1"/>
          </p:cNvSpPr>
          <p:nvPr/>
        </p:nvSpPr>
        <p:spPr bwMode="auto">
          <a:xfrm>
            <a:off x="5943600" y="4114800"/>
            <a:ext cx="2286000" cy="838200"/>
          </a:xfrm>
          <a:prstGeom prst="rect">
            <a:avLst/>
          </a:prstGeom>
          <a:solidFill>
            <a:srgbClr val="CCFFCC"/>
          </a:solidFill>
          <a:ln w="9525">
            <a:solidFill>
              <a:srgbClr val="FBCDDB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3190" name="Rectangle 6"/>
          <p:cNvSpPr>
            <a:spLocks noChangeArrowheads="1"/>
          </p:cNvSpPr>
          <p:nvPr/>
        </p:nvSpPr>
        <p:spPr bwMode="auto">
          <a:xfrm>
            <a:off x="5943600" y="2971800"/>
            <a:ext cx="2286000" cy="838200"/>
          </a:xfrm>
          <a:prstGeom prst="rect">
            <a:avLst/>
          </a:prstGeom>
          <a:solidFill>
            <a:srgbClr val="FFFF00"/>
          </a:solidFill>
          <a:ln w="9525">
            <a:solidFill>
              <a:srgbClr val="FBCDDB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3191" name="Rectangle 7"/>
          <p:cNvSpPr>
            <a:spLocks noChangeArrowheads="1"/>
          </p:cNvSpPr>
          <p:nvPr/>
        </p:nvSpPr>
        <p:spPr bwMode="auto">
          <a:xfrm>
            <a:off x="5943600" y="5257800"/>
            <a:ext cx="2286000" cy="838200"/>
          </a:xfrm>
          <a:prstGeom prst="rect">
            <a:avLst/>
          </a:prstGeom>
          <a:solidFill>
            <a:srgbClr val="CC99FF"/>
          </a:solidFill>
          <a:ln w="9525">
            <a:solidFill>
              <a:srgbClr val="FBCDDB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3192" name="Text Box 8"/>
          <p:cNvSpPr txBox="1">
            <a:spLocks noChangeArrowheads="1"/>
          </p:cNvSpPr>
          <p:nvPr/>
        </p:nvSpPr>
        <p:spPr bwMode="auto">
          <a:xfrm>
            <a:off x="6019800" y="31242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40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البيع الشخصي</a:t>
            </a:r>
            <a:endParaRPr lang="en-GB" sz="240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3193" name="Text Box 9"/>
          <p:cNvSpPr txBox="1">
            <a:spLocks noChangeArrowheads="1"/>
          </p:cNvSpPr>
          <p:nvPr/>
        </p:nvSpPr>
        <p:spPr bwMode="auto">
          <a:xfrm>
            <a:off x="6011863" y="4149725"/>
            <a:ext cx="2133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40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تنشيط المبيعات</a:t>
            </a:r>
            <a:endParaRPr lang="en-GB" sz="240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3194" name="Text Box 10"/>
          <p:cNvSpPr txBox="1">
            <a:spLocks noChangeArrowheads="1"/>
          </p:cNvSpPr>
          <p:nvPr/>
        </p:nvSpPr>
        <p:spPr bwMode="auto">
          <a:xfrm>
            <a:off x="5943600" y="5410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40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الدعاية والنشر</a:t>
            </a:r>
            <a:endParaRPr lang="en-GB" sz="240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3195" name="Line 11"/>
          <p:cNvSpPr>
            <a:spLocks noChangeShapeType="1"/>
          </p:cNvSpPr>
          <p:nvPr/>
        </p:nvSpPr>
        <p:spPr bwMode="auto">
          <a:xfrm flipH="1">
            <a:off x="4953000" y="2209800"/>
            <a:ext cx="99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 flipH="1">
            <a:off x="4953000" y="5638800"/>
            <a:ext cx="99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3197" name="Line 13"/>
          <p:cNvSpPr>
            <a:spLocks noChangeShapeType="1"/>
          </p:cNvSpPr>
          <p:nvPr/>
        </p:nvSpPr>
        <p:spPr bwMode="auto">
          <a:xfrm flipH="1">
            <a:off x="4953000" y="4572000"/>
            <a:ext cx="99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3198" name="Line 14"/>
          <p:cNvSpPr>
            <a:spLocks noChangeShapeType="1"/>
          </p:cNvSpPr>
          <p:nvPr/>
        </p:nvSpPr>
        <p:spPr bwMode="auto">
          <a:xfrm flipH="1">
            <a:off x="4953000" y="3352800"/>
            <a:ext cx="99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3199" name="Line 15"/>
          <p:cNvSpPr>
            <a:spLocks noChangeShapeType="1"/>
          </p:cNvSpPr>
          <p:nvPr/>
        </p:nvSpPr>
        <p:spPr bwMode="auto">
          <a:xfrm>
            <a:off x="4953000" y="2209800"/>
            <a:ext cx="0" cy="3429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3200" name="Oval 16"/>
          <p:cNvSpPr>
            <a:spLocks noChangeArrowheads="1"/>
          </p:cNvSpPr>
          <p:nvPr/>
        </p:nvSpPr>
        <p:spPr bwMode="auto">
          <a:xfrm>
            <a:off x="838200" y="3048000"/>
            <a:ext cx="2667000" cy="1676400"/>
          </a:xfrm>
          <a:prstGeom prst="ellipse">
            <a:avLst/>
          </a:prstGeom>
          <a:solidFill>
            <a:srgbClr val="66FFFF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3201" name="Line 17"/>
          <p:cNvSpPr>
            <a:spLocks noChangeShapeType="1"/>
          </p:cNvSpPr>
          <p:nvPr/>
        </p:nvSpPr>
        <p:spPr bwMode="auto">
          <a:xfrm flipH="1">
            <a:off x="3505200" y="3886200"/>
            <a:ext cx="1447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3202" name="Text Box 18"/>
          <p:cNvSpPr txBox="1">
            <a:spLocks noChangeArrowheads="1"/>
          </p:cNvSpPr>
          <p:nvPr/>
        </p:nvSpPr>
        <p:spPr bwMode="auto">
          <a:xfrm>
            <a:off x="928662" y="3581400"/>
            <a:ext cx="27860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400" dirty="0">
                <a:solidFill>
                  <a:srgbClr val="003300"/>
                </a:solidFill>
                <a:latin typeface="Tahoma" pitchFamily="34" charset="0"/>
                <a:cs typeface="Tahoma" pitchFamily="34" charset="0"/>
              </a:rPr>
              <a:t>السوق المستهدف</a:t>
            </a:r>
            <a:endParaRPr lang="en-GB" sz="2400" dirty="0">
              <a:solidFill>
                <a:srgbClr val="0033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71868" y="6357958"/>
            <a:ext cx="4857784" cy="363517"/>
          </a:xfrm>
        </p:spPr>
        <p:txBody>
          <a:bodyPr/>
          <a:lstStyle/>
          <a:p>
            <a:pPr>
              <a:defRPr/>
            </a:pPr>
            <a:r>
              <a:rPr lang="ar-SA" altLang="en-US" sz="1400" dirty="0" smtClean="0">
                <a:solidFill>
                  <a:srgbClr val="C00000"/>
                </a:solidFill>
              </a:rPr>
              <a:t>الترويج		الدكتور. صالح القحطاني</a:t>
            </a: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Revolving Cube"/>
  <p:tag name="POWER3D IMAGE0" val="PWRTRANS.TGA"/>
  <p:tag name="POWER3D OPTIONS" val="Medium "/>
  <p:tag name="POWER3D TRANSITION" val="DemoRevcube.p3d 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Revolving Cube"/>
  <p:tag name="POWER3D IMAGE0" val="PWRTRANS.TGA"/>
  <p:tag name="POWER3D OPTIONS" val="Medium "/>
  <p:tag name="POWER3D TRANSITION" val="DemoRevcube.p3d 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1347</TotalTime>
  <Words>2790</Words>
  <Application>Microsoft Office PowerPoint</Application>
  <PresentationFormat>On-screen Show (4:3)</PresentationFormat>
  <Paragraphs>950</Paragraphs>
  <Slides>70</Slides>
  <Notes>44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1" baseType="lpstr">
      <vt:lpstr>Concourse</vt:lpstr>
      <vt:lpstr>مواضيع الجزء السادس الفصول ( السابع عشر, الثامن عشر, التاسع عشر)</vt:lpstr>
      <vt:lpstr>المفهوم المتكامل للاتصالات التسويقية  Integrated Marketing communications (IMC) </vt:lpstr>
      <vt:lpstr>الحاجة الى تكامل للاتصالات التسويقية </vt:lpstr>
      <vt:lpstr>العوامل المؤدية للاهتمام بالمفهوم الحديث للاتصالات التسويقية</vt:lpstr>
      <vt:lpstr>اهم محتويات برنامج IMC</vt:lpstr>
      <vt:lpstr>بيئة الاتصالات التسويقية المتغيرة</vt:lpstr>
      <vt:lpstr>مزيج الاتصالات التسويقية  او المزيج الترويجي </vt:lpstr>
      <vt:lpstr>المزيج التسويقي ومزيج الترويج</vt:lpstr>
      <vt:lpstr>المفهوم التقليدي لإدارة الترويج</vt:lpstr>
      <vt:lpstr>المفهوم الحديث للاتصالات التسويقية المتكاملة</vt:lpstr>
      <vt:lpstr>المفهوم المتكامل للاتصالات التسويقية</vt:lpstr>
      <vt:lpstr>عملية الاتصالات التسويقية Process</vt:lpstr>
      <vt:lpstr>Slide 13</vt:lpstr>
      <vt:lpstr>Slide 14</vt:lpstr>
      <vt:lpstr>عوامل مهمة في عملية الاتصال</vt:lpstr>
      <vt:lpstr>خطوات تطوير اتصالات فعالة</vt:lpstr>
      <vt:lpstr>خطوات تطوير اتصالات فعالة</vt:lpstr>
      <vt:lpstr>خطوات تطوير اتصالات فعالة</vt:lpstr>
      <vt:lpstr>تحديد ميزانية الترويج</vt:lpstr>
      <vt:lpstr>أهم الفروق بين الترويج والاتصالات التسويقية المتكاملة</vt:lpstr>
      <vt:lpstr>الأهداف الرئيسية للاتصالات التسويقية</vt:lpstr>
      <vt:lpstr>أهداف الترويج</vt:lpstr>
      <vt:lpstr>استراتيجيات المزيج التسويقي</vt:lpstr>
      <vt:lpstr>Slide 24</vt:lpstr>
      <vt:lpstr>مقارنة استراتيجيات الدفع و الجذب</vt:lpstr>
      <vt:lpstr>البيع الشخصي</vt:lpstr>
      <vt:lpstr>البيع الشخصي</vt:lpstr>
      <vt:lpstr>انواع رجال البيع</vt:lpstr>
      <vt:lpstr>واجبات رجل البيع</vt:lpstr>
      <vt:lpstr>سمات البائع</vt:lpstr>
      <vt:lpstr>دور القوة البيعية</vt:lpstr>
      <vt:lpstr>الخطوات الرئيسية لإدارة القوة البيعية</vt:lpstr>
      <vt:lpstr>    </vt:lpstr>
      <vt:lpstr>اختيار قوة البيع</vt:lpstr>
      <vt:lpstr>مكافأة رجال البيع</vt:lpstr>
      <vt:lpstr>خطوات العملية البيعية</vt:lpstr>
      <vt:lpstr>خطوات العملية البيعية</vt:lpstr>
      <vt:lpstr>بعض انواع العملاء</vt:lpstr>
      <vt:lpstr>البائع التقليدي و الحديث</vt:lpstr>
      <vt:lpstr>الإعلان  Advertising</vt:lpstr>
      <vt:lpstr>الاعلان</vt:lpstr>
      <vt:lpstr>قرارات الاعلان الرئيسية  5Ms </vt:lpstr>
      <vt:lpstr>أهــداف الإعلان</vt:lpstr>
      <vt:lpstr>تصميم اهداف الاعلان</vt:lpstr>
      <vt:lpstr>عملية الإعلان</vt:lpstr>
      <vt:lpstr>أنواع الإعلان</vt:lpstr>
      <vt:lpstr>وسائل نشر الاعلانات</vt:lpstr>
      <vt:lpstr>عوامل اختيار وسائل الإعلان</vt:lpstr>
      <vt:lpstr>العوامل المؤثرة في تحديد مخصصات الإعلان </vt:lpstr>
      <vt:lpstr>تصنيف مقاييس فاعلية الإعلان</vt:lpstr>
      <vt:lpstr>تقييم الإعلان</vt:lpstr>
      <vt:lpstr>تنشيط المبيعات</vt:lpstr>
      <vt:lpstr>تنشيط المبيعات</vt:lpstr>
      <vt:lpstr>اسباب استخدام تنشيط المبيعات </vt:lpstr>
      <vt:lpstr>أهداف تنشيط المـبـيعات</vt:lpstr>
      <vt:lpstr>ماذا تقدم تنشيط المبيعات</vt:lpstr>
      <vt:lpstr>اشياء لا تقدمها تنشيط المبيعات</vt:lpstr>
      <vt:lpstr>ادوات تنشيط المبيعات (Consumer)</vt:lpstr>
      <vt:lpstr>ادوات تنشيط المبيعات (Consumer)</vt:lpstr>
      <vt:lpstr>ادوات تنشيط المبيعات (Trade)</vt:lpstr>
      <vt:lpstr>ادوات تنشيط المبيعات (Business)</vt:lpstr>
      <vt:lpstr>العلاقات العامة</vt:lpstr>
      <vt:lpstr>العلاقات العامة</vt:lpstr>
      <vt:lpstr>اهداف العلاقات العامة</vt:lpstr>
      <vt:lpstr>ادوات العلاقات العامة</vt:lpstr>
      <vt:lpstr>الدعاية (النشر)</vt:lpstr>
      <vt:lpstr>الدعاية</vt:lpstr>
      <vt:lpstr>خصائص الدعاية </vt:lpstr>
      <vt:lpstr>الفرق بين الدعاية والإعلان و العلاقات العامة</vt:lpstr>
      <vt:lpstr>Slide 70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ماهو النســــــويق ؟</dc:title>
  <dc:creator>Joy</dc:creator>
  <cp:lastModifiedBy>dell</cp:lastModifiedBy>
  <cp:revision>144</cp:revision>
  <cp:lastPrinted>1997-02-20T09:55:30Z</cp:lastPrinted>
  <dcterms:created xsi:type="dcterms:W3CDTF">1996-06-10T05:35:38Z</dcterms:created>
  <dcterms:modified xsi:type="dcterms:W3CDTF">2009-08-31T11:13:39Z</dcterms:modified>
</cp:coreProperties>
</file>