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8" r:id="rId1"/>
  </p:sldMasterIdLst>
  <p:notesMasterIdLst>
    <p:notesMasterId r:id="rId13"/>
  </p:notesMasterIdLst>
  <p:handoutMasterIdLst>
    <p:handoutMasterId r:id="rId14"/>
  </p:handoutMasterIdLst>
  <p:sldIdLst>
    <p:sldId id="277" r:id="rId2"/>
    <p:sldId id="278" r:id="rId3"/>
    <p:sldId id="279" r:id="rId4"/>
    <p:sldId id="280" r:id="rId5"/>
    <p:sldId id="313" r:id="rId6"/>
    <p:sldId id="281" r:id="rId7"/>
    <p:sldId id="282" r:id="rId8"/>
    <p:sldId id="283" r:id="rId9"/>
    <p:sldId id="311" r:id="rId10"/>
    <p:sldId id="312" r:id="rId11"/>
    <p:sldId id="314" r:id="rId12"/>
  </p:sldIdLst>
  <p:sldSz cx="9144000" cy="6858000" type="screen4x3"/>
  <p:notesSz cx="6623050" cy="981075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FF"/>
    <a:srgbClr val="333300"/>
    <a:srgbClr val="FF9900"/>
    <a:srgbClr val="99CC00"/>
    <a:srgbClr val="170B3D"/>
    <a:srgbClr val="996600"/>
    <a:srgbClr val="F4AB34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714" autoAdjust="0"/>
  </p:normalViewPr>
  <p:slideViewPr>
    <p:cSldViewPr>
      <p:cViewPr>
        <p:scale>
          <a:sx n="95" d="100"/>
          <a:sy n="95" d="100"/>
        </p:scale>
        <p:origin x="-29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3FFDA9D9-1638-4EFD-A5E5-2FD568F1CD2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9950" y="746125"/>
            <a:ext cx="4883150" cy="3662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659313"/>
            <a:ext cx="485775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ÇäÞÑ áÊÍÑíÑ ÃäãÇØ ÇáäÕ ÇáÑÆíÓí</a:t>
            </a:r>
          </a:p>
          <a:p>
            <a:pPr lvl="1"/>
            <a:r>
              <a:rPr lang="en-US" altLang="ar-SA" noProof="0" smtClean="0"/>
              <a:t>ÇáãÓÊæì ÇáËÇäì</a:t>
            </a:r>
          </a:p>
          <a:p>
            <a:pPr lvl="2"/>
            <a:r>
              <a:rPr lang="en-US" altLang="ar-SA" noProof="0" smtClean="0"/>
              <a:t>ÇáãÓÊæì ÇáËÇáË</a:t>
            </a:r>
          </a:p>
          <a:p>
            <a:pPr lvl="3"/>
            <a:r>
              <a:rPr lang="en-US" altLang="ar-SA" noProof="0" smtClean="0"/>
              <a:t>ÇáãÓÊæì ÇáÑÇÈÚ</a:t>
            </a:r>
          </a:p>
          <a:p>
            <a:pPr lvl="4"/>
            <a:r>
              <a:rPr lang="en-US" altLang="ar-SA" noProof="0" smtClean="0"/>
              <a:t>ÇáãÓÊæì ÇáÎÇãÓ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AA3F9ACC-0DF0-4468-8525-68856E6B3B9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1pPr>
    <a:lvl2pPr marL="441325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2pPr>
    <a:lvl3pPr marL="882650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3pPr>
    <a:lvl4pPr marL="1325563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4pPr>
    <a:lvl5pPr marL="1766888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1CF3B9-40B8-40C0-A4B2-59B9ED0B15C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3D5B03-A612-4E4F-A63C-FB2685EA195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C54920-2248-45DD-8745-896655EB8BB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D3DB8-BD04-461C-ADCC-A8F508ACD79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846AE6-365B-40B2-97C4-710ACC7F3F50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D0ABD-3614-4B14-B733-3DD4C60941A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CD40C-F9BB-4111-B7FE-42F93DA9A055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B335C4-B53E-4404-853A-92EE0D283887}" type="slidenum">
              <a:rPr lang="en-US"/>
              <a:pPr/>
              <a:t>10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409575"/>
            <a:ext cx="4211638" cy="3159125"/>
          </a:xfrm>
          <a:ln cap="flat">
            <a:solidFill>
              <a:schemeClr val="tx1"/>
            </a:solidFill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altLang="en-US" smtClean="0"/>
              <a:t>التسويق الفعال 1</a:t>
            </a:r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72CB8F-A508-44B6-9C87-7AE89234C41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3EBCCD-A37F-46E6-A69E-8A11A08206DF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5702BF-2002-46B0-ABCE-C10C4C3BD4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5A86D1-A299-4A00-A3E1-0A4ECEF66A5D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2A7DAC-4002-45FB-8EAC-7570329B49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72DC94-B598-4F7D-87A3-4C2BC9EE6315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2140F4-630B-4DB3-9B75-6D2172529D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36B1F-AACD-4A74-93E6-85C9CB534FE5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52826A-F879-4E8A-8717-9E165BA269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5F99D3-385C-477D-828E-C26524F51112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9C928D-37E2-4EFD-879A-234528DDE1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46C478-7CD6-49D3-9762-DE8C5821CEF1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289C3F-DABB-4059-BF18-F383CE11AC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6E06E2-5921-460A-8549-D3933DCB2CDF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906E6D-F539-4E1B-9B2B-890ABE35E9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3EF70D-5173-4E22-B604-63AFA94D203D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2AF224-8201-447E-B806-D5193319D6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A2139591-8069-48DB-A7EF-3424F6D47978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64CA56-5405-4C7E-9494-BA940E9BE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FD9613-F7B7-4511-BFE7-8B728344B4A2}" type="datetimeFigureOut">
              <a:rPr lang="en-US" smtClean="0"/>
              <a:pPr>
                <a:defRPr/>
              </a:pPr>
              <a:t>9/3/2009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B3669FB-DCD2-42C5-9690-35DD1F9826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7B8A25-13D4-4B3B-8AC7-31725BD41B97}" type="datetimeFigureOut">
              <a:rPr lang="en-US" smtClean="0"/>
              <a:pPr>
                <a:defRPr/>
              </a:pPr>
              <a:t>9/3/2009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13E0812-A138-4013-8CAB-552C916BA414}" type="slidenum">
              <a:rPr lang="en-US" smtClean="0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 spd="med">
    <p:dissolve/>
  </p:transition>
  <p:hf sldNum="0"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/>
          <a:lstStyle/>
          <a:p>
            <a:r>
              <a:rPr lang="ar-SA" dirty="0" smtClean="0"/>
              <a:t>التخطيط الاستراتيجي للتسويق</a:t>
            </a:r>
          </a:p>
          <a:p>
            <a:r>
              <a:rPr lang="ar-SA" dirty="0" smtClean="0"/>
              <a:t>تنفيذ التسويق </a:t>
            </a:r>
            <a:r>
              <a:rPr lang="ar-SA" dirty="0" err="1" smtClean="0"/>
              <a:t>و</a:t>
            </a:r>
            <a:r>
              <a:rPr lang="ar-SA" dirty="0" smtClean="0"/>
              <a:t> تقييمه</a:t>
            </a:r>
          </a:p>
          <a:p>
            <a:r>
              <a:rPr lang="ar-SA" dirty="0" smtClean="0"/>
              <a:t>التسويق </a:t>
            </a:r>
            <a:r>
              <a:rPr lang="ar-SA" dirty="0" err="1" smtClean="0"/>
              <a:t>و</a:t>
            </a:r>
            <a:r>
              <a:rPr lang="ar-SA" dirty="0" smtClean="0"/>
              <a:t> اقتصاديات المعلومات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مواضيع الجزء السابع</a:t>
            </a:r>
            <a:br>
              <a:rPr lang="ar-SA" dirty="0" smtClean="0"/>
            </a:br>
            <a:r>
              <a:rPr lang="ar-SA" sz="3200" dirty="0" smtClean="0">
                <a:solidFill>
                  <a:srgbClr val="FF0000"/>
                </a:solidFill>
              </a:rPr>
              <a:t>الفصول ( العشرون, الحادي و العشرون, الثاني و العشرون)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1125" y="2741613"/>
            <a:ext cx="1763713" cy="2997200"/>
            <a:chOff x="70" y="1727"/>
            <a:chExt cx="1111" cy="1888"/>
          </a:xfrm>
        </p:grpSpPr>
        <p:pic>
          <p:nvPicPr>
            <p:cNvPr id="56322" name="Picture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" y="1727"/>
              <a:ext cx="1111" cy="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197" y="1757"/>
              <a:ext cx="898" cy="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7788" tIns="39688" rIns="77788" bIns="39688" anchor="ctr"/>
            <a:lstStyle/>
            <a:p>
              <a:pPr algn="ctr" defTabSz="769938" eaLnBrk="0" hangingPunct="0"/>
              <a:endParaRPr lang="ar-SA">
                <a:latin typeface="Times New Roman" pitchFamily="18" charset="0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320925" y="2741613"/>
            <a:ext cx="1998663" cy="2997200"/>
            <a:chOff x="1462" y="1727"/>
            <a:chExt cx="1259" cy="1888"/>
          </a:xfrm>
        </p:grpSpPr>
        <p:pic>
          <p:nvPicPr>
            <p:cNvPr id="56325" name="Pictur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62" y="1727"/>
              <a:ext cx="1259" cy="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326" name="Rectangle 6"/>
            <p:cNvSpPr>
              <a:spLocks noChangeArrowheads="1"/>
            </p:cNvSpPr>
            <p:nvPr/>
          </p:nvSpPr>
          <p:spPr bwMode="auto">
            <a:xfrm>
              <a:off x="1589" y="1757"/>
              <a:ext cx="1046" cy="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7788" tIns="39688" rIns="77788" bIns="39688" anchor="ctr"/>
            <a:lstStyle/>
            <a:p>
              <a:pPr algn="ctr" defTabSz="769938" eaLnBrk="0" hangingPunct="0"/>
              <a:endParaRPr lang="ar-SA">
                <a:latin typeface="Times New Roman" pitchFamily="18" charset="0"/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779963" y="2741613"/>
            <a:ext cx="1901825" cy="2997200"/>
            <a:chOff x="3011" y="1727"/>
            <a:chExt cx="1198" cy="1888"/>
          </a:xfrm>
        </p:grpSpPr>
        <p:pic>
          <p:nvPicPr>
            <p:cNvPr id="56328" name="Picture 8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11" y="1727"/>
              <a:ext cx="1198" cy="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329" name="Rectangle 9"/>
            <p:cNvSpPr>
              <a:spLocks noChangeArrowheads="1"/>
            </p:cNvSpPr>
            <p:nvPr/>
          </p:nvSpPr>
          <p:spPr bwMode="auto">
            <a:xfrm>
              <a:off x="3138" y="1757"/>
              <a:ext cx="985" cy="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7788" tIns="39688" rIns="77788" bIns="39688" anchor="ctr"/>
            <a:lstStyle/>
            <a:p>
              <a:pPr algn="ctr" defTabSz="769938" eaLnBrk="0" hangingPunct="0"/>
              <a:endParaRPr lang="ar-SA">
                <a:latin typeface="Times New Roman" pitchFamily="18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7045325" y="2741613"/>
            <a:ext cx="1758950" cy="2997200"/>
            <a:chOff x="4438" y="1727"/>
            <a:chExt cx="1108" cy="1888"/>
          </a:xfrm>
        </p:grpSpPr>
        <p:pic>
          <p:nvPicPr>
            <p:cNvPr id="56331" name="Picture 11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38" y="1727"/>
              <a:ext cx="1108" cy="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332" name="Rectangle 12"/>
            <p:cNvSpPr>
              <a:spLocks noChangeArrowheads="1"/>
            </p:cNvSpPr>
            <p:nvPr/>
          </p:nvSpPr>
          <p:spPr bwMode="auto">
            <a:xfrm>
              <a:off x="4565" y="1757"/>
              <a:ext cx="895" cy="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7788" tIns="39688" rIns="77788" bIns="39688" anchor="ctr"/>
            <a:lstStyle/>
            <a:p>
              <a:pPr algn="ctr" defTabSz="769938" eaLnBrk="0" hangingPunct="0"/>
              <a:endParaRPr lang="ar-SA">
                <a:latin typeface="Times New Roman" pitchFamily="18" charset="0"/>
              </a:endParaRPr>
            </a:p>
          </p:txBody>
        </p:sp>
      </p:grpSp>
      <p:sp>
        <p:nvSpPr>
          <p:cNvPr id="56334" name="Freeform 14"/>
          <p:cNvSpPr>
            <a:spLocks/>
          </p:cNvSpPr>
          <p:nvPr/>
        </p:nvSpPr>
        <p:spPr bwMode="auto">
          <a:xfrm>
            <a:off x="928662" y="5643578"/>
            <a:ext cx="7037387" cy="873125"/>
          </a:xfrm>
          <a:custGeom>
            <a:avLst/>
            <a:gdLst/>
            <a:ahLst/>
            <a:cxnLst>
              <a:cxn ang="0">
                <a:pos x="4432" y="0"/>
              </a:cxn>
              <a:cxn ang="0">
                <a:pos x="4432" y="549"/>
              </a:cxn>
              <a:cxn ang="0">
                <a:pos x="0" y="549"/>
              </a:cxn>
              <a:cxn ang="0">
                <a:pos x="0" y="0"/>
              </a:cxn>
            </a:cxnLst>
            <a:rect l="0" t="0" r="r" b="b"/>
            <a:pathLst>
              <a:path w="4433" h="550">
                <a:moveTo>
                  <a:pt x="4432" y="0"/>
                </a:moveTo>
                <a:lnTo>
                  <a:pt x="4432" y="549"/>
                </a:lnTo>
                <a:lnTo>
                  <a:pt x="0" y="549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6338" name="Line 18"/>
          <p:cNvSpPr>
            <a:spLocks noChangeShapeType="1"/>
          </p:cNvSpPr>
          <p:nvPr/>
        </p:nvSpPr>
        <p:spPr bwMode="auto">
          <a:xfrm flipV="1">
            <a:off x="5857884" y="5786454"/>
            <a:ext cx="0" cy="755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6339" name="Rectangle 1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 algn="ctr"/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الرقابة في التسويق 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Control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>
            <a:off x="457200" y="3581400"/>
            <a:ext cx="1143000" cy="120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dirty="0" smtClean="0">
                <a:solidFill>
                  <a:srgbClr val="000000"/>
                </a:solidFill>
              </a:rPr>
              <a:t>عمل التصحيح اللازم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2438400" y="3505200"/>
            <a:ext cx="1981200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ar-SA" dirty="0" smtClean="0">
                <a:solidFill>
                  <a:srgbClr val="000000"/>
                </a:solidFill>
              </a:rPr>
              <a:t>تقييم  الأداء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>
            <a:off x="4800600" y="3505200"/>
            <a:ext cx="1981200" cy="117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dirty="0" smtClean="0">
                <a:solidFill>
                  <a:srgbClr val="000000"/>
                </a:solidFill>
              </a:rPr>
              <a:t>قياس </a:t>
            </a:r>
          </a:p>
          <a:p>
            <a:pPr algn="ctr">
              <a:spcBef>
                <a:spcPct val="50000"/>
              </a:spcBef>
            </a:pPr>
            <a:r>
              <a:rPr lang="ar-SA" dirty="0" smtClean="0">
                <a:solidFill>
                  <a:srgbClr val="000000"/>
                </a:solidFill>
              </a:rPr>
              <a:t>الأداء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6343" name="Rectangle 23"/>
          <p:cNvSpPr>
            <a:spLocks noChangeArrowheads="1"/>
          </p:cNvSpPr>
          <p:nvPr/>
        </p:nvSpPr>
        <p:spPr bwMode="auto">
          <a:xfrm>
            <a:off x="7086600" y="3505200"/>
            <a:ext cx="1828800" cy="117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dirty="0" smtClean="0">
                <a:solidFill>
                  <a:srgbClr val="000000"/>
                </a:solidFill>
              </a:rPr>
              <a:t>وضع</a:t>
            </a:r>
          </a:p>
          <a:p>
            <a:pPr algn="ctr">
              <a:spcBef>
                <a:spcPct val="50000"/>
              </a:spcBef>
            </a:pPr>
            <a:r>
              <a:rPr lang="ar-SA" dirty="0" smtClean="0">
                <a:solidFill>
                  <a:srgbClr val="000000"/>
                </a:solidFill>
              </a:rPr>
              <a:t>الأهداف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Left Arrow 25"/>
          <p:cNvSpPr/>
          <p:nvPr/>
        </p:nvSpPr>
        <p:spPr>
          <a:xfrm>
            <a:off x="6572264" y="3786190"/>
            <a:ext cx="57150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Left Arrow 26"/>
          <p:cNvSpPr/>
          <p:nvPr/>
        </p:nvSpPr>
        <p:spPr>
          <a:xfrm>
            <a:off x="4286248" y="3786190"/>
            <a:ext cx="57150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Left Arrow 27"/>
          <p:cNvSpPr/>
          <p:nvPr/>
        </p:nvSpPr>
        <p:spPr>
          <a:xfrm>
            <a:off x="1785918" y="3857628"/>
            <a:ext cx="57150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4" grpId="0" animBg="1"/>
      <p:bldP spid="56340" grpId="0"/>
      <p:bldP spid="56341" grpId="0"/>
      <p:bldP spid="56342" grpId="0"/>
      <p:bldP spid="56343" grpId="0"/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أهمية المعلومات التسويقية</a:t>
            </a:r>
          </a:p>
          <a:p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تكنولوجيا المعلومات في التسويق</a:t>
            </a:r>
          </a:p>
          <a:p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تأثر الأسواق بالانترنت</a:t>
            </a:r>
          </a:p>
          <a:p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تأثير الانترنت على إستراتيجية التسويق</a:t>
            </a:r>
          </a:p>
          <a:p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الفرص </a:t>
            </a:r>
            <a:r>
              <a:rPr lang="ar-SA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المشكلات في اقتصاد المعلومات</a:t>
            </a:r>
            <a:endParaRPr lang="ar-SA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التسويق </a:t>
            </a:r>
            <a:r>
              <a:rPr lang="ar-SA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اقتصاديات المعلومات</a:t>
            </a:r>
            <a:endParaRPr lang="ar-SA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ar-SA" sz="48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خطوات التخطيط </a:t>
            </a:r>
            <a:r>
              <a:rPr lang="ar-SA" sz="48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rPr>
              <a:t>الاستراتيجي</a:t>
            </a:r>
            <a:endParaRPr lang="en-US" altLang="en-US" sz="5400" dirty="0">
              <a:solidFill>
                <a:schemeClr val="bg2">
                  <a:lumMod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ar-SA" sz="4000" b="1" dirty="0">
                <a:solidFill>
                  <a:schemeClr val="tx2"/>
                </a:solidFill>
                <a:latin typeface="Tahoma" pitchFamily="34" charset="0"/>
              </a:rPr>
              <a:t>تحديد الرؤية المستقبلية</a:t>
            </a:r>
            <a:endParaRPr lang="en-US" altLang="en-US" sz="4000" b="1" dirty="0">
              <a:latin typeface="Tahoma" pitchFamily="34" charset="0"/>
            </a:endParaRPr>
          </a:p>
          <a:p>
            <a:r>
              <a:rPr lang="ar-SA" sz="4000" b="1" dirty="0">
                <a:solidFill>
                  <a:schemeClr val="accent2"/>
                </a:solidFill>
                <a:latin typeface="Tahoma" pitchFamily="34" charset="0"/>
              </a:rPr>
              <a:t>تحديد مهمة المنشأة</a:t>
            </a:r>
            <a:endParaRPr lang="en-US" altLang="en-US" sz="4000" b="1" dirty="0">
              <a:latin typeface="Tahoma" pitchFamily="34" charset="0"/>
            </a:endParaRPr>
          </a:p>
          <a:p>
            <a:r>
              <a:rPr lang="ar-SA" sz="4000" b="1" dirty="0">
                <a:solidFill>
                  <a:schemeClr val="hlink"/>
                </a:solidFill>
                <a:latin typeface="Tahoma" pitchFamily="34" charset="0"/>
              </a:rPr>
              <a:t>صياغة </a:t>
            </a:r>
            <a:r>
              <a:rPr lang="ar-SA" sz="4000" b="1" dirty="0" smtClean="0">
                <a:solidFill>
                  <a:schemeClr val="hlink"/>
                </a:solidFill>
                <a:latin typeface="Tahoma" pitchFamily="34" charset="0"/>
              </a:rPr>
              <a:t>الأهداف</a:t>
            </a:r>
            <a:endParaRPr lang="en-US" altLang="en-US" sz="4000" b="1" dirty="0">
              <a:latin typeface="Tahoma" pitchFamily="34" charset="0"/>
            </a:endParaRPr>
          </a:p>
          <a:p>
            <a:r>
              <a:rPr lang="ar-SA" sz="4000" b="1" dirty="0">
                <a:solidFill>
                  <a:srgbClr val="FF0000"/>
                </a:solidFill>
                <a:latin typeface="Tahoma" pitchFamily="34" charset="0"/>
              </a:rPr>
              <a:t>صياغة الاستراتيجيات العامة</a:t>
            </a:r>
            <a:endParaRPr lang="en-US" altLang="en-US" sz="4000" b="1" dirty="0">
              <a:latin typeface="Tahoma" pitchFamily="34" charset="0"/>
            </a:endParaRPr>
          </a:p>
          <a:p>
            <a:r>
              <a:rPr lang="ar-SA" sz="4000" b="1" dirty="0">
                <a:solidFill>
                  <a:schemeClr val="bg2">
                    <a:lumMod val="10000"/>
                  </a:schemeClr>
                </a:solidFill>
                <a:latin typeface="Tahoma" pitchFamily="34" charset="0"/>
              </a:rPr>
              <a:t>صياغة الاستراتيجيات التفصيلية</a:t>
            </a:r>
            <a:endParaRPr lang="en-US" altLang="en-US" sz="4000" b="1" dirty="0">
              <a:solidFill>
                <a:schemeClr val="bg2">
                  <a:lumMod val="10000"/>
                </a:schemeClr>
              </a:solidFill>
              <a:latin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33375"/>
            <a:ext cx="6872288" cy="1274763"/>
          </a:xfrm>
          <a:noFill/>
          <a:ln/>
        </p:spPr>
        <p:txBody>
          <a:bodyPr/>
          <a:lstStyle/>
          <a:p>
            <a:pPr algn="ctr"/>
            <a:r>
              <a:rPr lang="ar-SA" sz="3600" b="1">
                <a:latin typeface="Tahoma" pitchFamily="34" charset="0"/>
                <a:cs typeface="Tahoma" pitchFamily="34" charset="0"/>
              </a:rPr>
              <a:t>عناصر الخطة التسويقية</a:t>
            </a:r>
            <a:endParaRPr lang="en-US" altLang="en-US" sz="36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1657350"/>
            <a:ext cx="7529512" cy="4914900"/>
          </a:xfrm>
          <a:noFill/>
          <a:ln/>
        </p:spPr>
        <p:txBody>
          <a:bodyPr/>
          <a:lstStyle/>
          <a:p>
            <a:pPr>
              <a:buSzPct val="115000"/>
              <a:buFont typeface="MT Extra" pitchFamily="18" charset="2"/>
              <a:buChar char="&gt;"/>
            </a:pPr>
            <a:r>
              <a:rPr lang="en-US" altLang="en-US" sz="2400" b="1" dirty="0">
                <a:solidFill>
                  <a:schemeClr val="bg2"/>
                </a:solidFill>
                <a:latin typeface="Tahoma" pitchFamily="34" charset="0"/>
              </a:rPr>
              <a:t> </a:t>
            </a: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تحليل الموقف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تقييم الفرص والمخاطر التسويقية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صياغة </a:t>
            </a:r>
            <a:r>
              <a:rPr lang="ar-SA" sz="2800" b="1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الأهداف </a:t>
            </a: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التسويقية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تكوين الاستراتيجيات التسويقية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تحديد المميزات التنافسية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صياغة خطط المزيج </a:t>
            </a:r>
            <a:r>
              <a:rPr lang="ar-SA" sz="2800" b="1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التسويقي </a:t>
            </a: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المتكامل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وضع البرامج التفصيلية للتنفيذ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تنفيذ الخطة ومتابعتها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buSzPct val="115000"/>
              <a:buFont typeface="MT Extra" pitchFamily="18" charset="2"/>
              <a:buChar char="&gt;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تقييم الخطة</a:t>
            </a:r>
            <a:endParaRPr lang="en-US" alt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549275"/>
            <a:ext cx="7823200" cy="914400"/>
          </a:xfrm>
          <a:noFill/>
          <a:ln/>
        </p:spPr>
        <p:txBody>
          <a:bodyPr/>
          <a:lstStyle/>
          <a:p>
            <a:pPr algn="ctr"/>
            <a:r>
              <a:rPr lang="ar-SA" sz="3600" b="1">
                <a:latin typeface="Tahoma" pitchFamily="34" charset="0"/>
                <a:cs typeface="Tahoma" pitchFamily="34" charset="0"/>
              </a:rPr>
              <a:t>مكونات عملية تحليل الموقف</a:t>
            </a:r>
            <a:r>
              <a:rPr lang="ar-SA" sz="3600" b="1">
                <a:latin typeface="Tahoma" pitchFamily="34" charset="0"/>
              </a:rPr>
              <a:t> </a:t>
            </a:r>
            <a:endParaRPr lang="en-US" altLang="en-US" sz="3600" b="1">
              <a:latin typeface="Tahoma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1657350"/>
            <a:ext cx="7427912" cy="42291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SA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المؤسسة </a:t>
            </a:r>
            <a:r>
              <a:rPr lang="ar-SA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و </a:t>
            </a:r>
            <a:r>
              <a:rPr lang="ar-SA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المنتجات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العملاء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إمكانياته</a:t>
            </a:r>
            <a:r>
              <a:rPr 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السوق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أجزاء</a:t>
            </a:r>
            <a:r>
              <a:rPr 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السابقة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المبيعات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تحليل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السوق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في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المنتج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إدراك</a:t>
            </a:r>
            <a:r>
              <a:rPr 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مدى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تحديد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الشراء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معدلات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عادات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الأسعار</a:t>
            </a:r>
            <a:r>
              <a:rPr 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التوزيع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المنافسة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دراسة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SzPct val="115000"/>
              <a:buFont typeface="MT Extra" pitchFamily="18" charset="2"/>
              <a:buChar char="&gt;"/>
            </a:pP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الطلب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AE" sz="28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تحليل</a:t>
            </a:r>
            <a:r>
              <a:rPr lang="en-US" sz="2800" b="1" dirty="0">
                <a:solidFill>
                  <a:srgbClr val="7030A0"/>
                </a:solidFill>
                <a:latin typeface="Tahoma" pitchFamily="34" charset="0"/>
              </a:rPr>
              <a:t> </a:t>
            </a:r>
            <a:endParaRPr lang="en-US" altLang="en-US" sz="2800" b="1" dirty="0">
              <a:solidFill>
                <a:srgbClr val="7030A0"/>
              </a:solidFill>
              <a:latin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/>
          <a:lstStyle/>
          <a:p>
            <a:r>
              <a:rPr lang="ar-SA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توضح مهمة أو رسالة المؤسسة العملاء الذين تخدمهم, </a:t>
            </a:r>
            <a:r>
              <a:rPr lang="ar-SA" sz="32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الحاجات التي تقوم بإشباعها, </a:t>
            </a:r>
            <a:r>
              <a:rPr lang="ar-SA" sz="32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أنواع المنتجات التي تقدمها.</a:t>
            </a:r>
          </a:p>
          <a:p>
            <a:r>
              <a:rPr lang="ar-SA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تشير إلى حدود </a:t>
            </a:r>
            <a:r>
              <a:rPr lang="ar-SA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أنشطة المؤسسة </a:t>
            </a:r>
            <a:r>
              <a:rPr lang="ar-SA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و</a:t>
            </a:r>
            <a:r>
              <a:rPr lang="ar-SA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أبعادها.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المهمة / الرسالة</a:t>
            </a:r>
            <a:b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Mission</a:t>
            </a:r>
            <a:endParaRPr lang="ar-SA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latin typeface="Tahoma" pitchFamily="34" charset="0"/>
                <a:cs typeface="Tahoma" pitchFamily="34" charset="0"/>
              </a:rPr>
              <a:t>عناصر القوة والضعف والفرص </a:t>
            </a:r>
            <a:r>
              <a:rPr lang="ar-SA" sz="3200" b="1" dirty="0" smtClean="0">
                <a:latin typeface="Tahoma" pitchFamily="34" charset="0"/>
                <a:cs typeface="Tahoma" pitchFamily="34" charset="0"/>
              </a:rPr>
              <a:t>والمخاطر</a:t>
            </a:r>
            <a:br>
              <a:rPr lang="ar-SA" sz="3200" b="1" dirty="0" smtClean="0">
                <a:latin typeface="Tahoma" pitchFamily="34" charset="0"/>
                <a:cs typeface="Tahoma" pitchFamily="34" charset="0"/>
              </a:rPr>
            </a:br>
            <a:r>
              <a:rPr lang="en-US" altLang="en-US" sz="3600" b="1" dirty="0" smtClean="0">
                <a:latin typeface="Tahoma" pitchFamily="34" charset="0"/>
              </a:rPr>
              <a:t> </a:t>
            </a:r>
            <a:r>
              <a:rPr lang="en-US" altLang="ar-SA" sz="3600" b="1" dirty="0">
                <a:latin typeface="Tahoma" pitchFamily="34" charset="0"/>
              </a:rPr>
              <a:t>SWOT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00240"/>
            <a:ext cx="8229600" cy="4007051"/>
          </a:xfrm>
          <a:noFill/>
          <a:ln/>
        </p:spPr>
        <p:txBody>
          <a:bodyPr/>
          <a:lstStyle/>
          <a:p>
            <a:pPr algn="ctr">
              <a:buFont typeface="Wingdings" pitchFamily="2" charset="2"/>
              <a:buChar char="]"/>
            </a:pPr>
            <a:r>
              <a:rPr lang="ar-SA" sz="4400" b="1" dirty="0">
                <a:solidFill>
                  <a:srgbClr val="FF0000"/>
                </a:solidFill>
                <a:latin typeface="Tahoma" pitchFamily="34" charset="0"/>
              </a:rPr>
              <a:t>القوة</a:t>
            </a:r>
            <a:r>
              <a:rPr lang="ar-SA" sz="4400" b="1" dirty="0">
                <a:solidFill>
                  <a:schemeClr val="accent2"/>
                </a:solidFill>
                <a:latin typeface="Tahoma" pitchFamily="34" charset="0"/>
              </a:rPr>
              <a:t> 			  </a:t>
            </a:r>
            <a:r>
              <a:rPr lang="ar-SA" sz="4400" b="1" dirty="0" smtClean="0">
                <a:solidFill>
                  <a:schemeClr val="accent2"/>
                </a:solidFill>
                <a:latin typeface="Tahoma" pitchFamily="34" charset="0"/>
              </a:rPr>
              <a:t>     </a:t>
            </a:r>
            <a:r>
              <a:rPr lang="en-US" altLang="ar-SA" sz="4400" b="1" dirty="0">
                <a:solidFill>
                  <a:srgbClr val="FF0000"/>
                </a:solidFill>
                <a:latin typeface="Technical" pitchFamily="66" charset="0"/>
              </a:rPr>
              <a:t>S</a:t>
            </a:r>
            <a:r>
              <a:rPr lang="en-US" altLang="ar-SA" sz="4400" b="1" dirty="0">
                <a:solidFill>
                  <a:srgbClr val="3333CC"/>
                </a:solidFill>
                <a:latin typeface="Technical" pitchFamily="66" charset="0"/>
              </a:rPr>
              <a:t>trengths</a:t>
            </a:r>
            <a:endParaRPr lang="en-US" altLang="ar-SA" sz="5400" b="1" dirty="0">
              <a:solidFill>
                <a:srgbClr val="3333CC"/>
              </a:solidFill>
              <a:latin typeface="Technical" pitchFamily="66" charset="0"/>
            </a:endParaRPr>
          </a:p>
          <a:p>
            <a:pPr algn="ctr">
              <a:buFont typeface="Wingdings" pitchFamily="2" charset="2"/>
              <a:buChar char="]"/>
            </a:pPr>
            <a:r>
              <a:rPr lang="ar-SA" sz="4400" b="1" dirty="0">
                <a:solidFill>
                  <a:schemeClr val="accent2"/>
                </a:solidFill>
                <a:latin typeface="Tahoma" pitchFamily="34" charset="0"/>
              </a:rPr>
              <a:t>الضعف		 </a:t>
            </a:r>
            <a:r>
              <a:rPr lang="en-US" altLang="ar-SA" sz="4400" b="1" dirty="0">
                <a:solidFill>
                  <a:srgbClr val="FF0000"/>
                </a:solidFill>
                <a:latin typeface="Technical" pitchFamily="66" charset="0"/>
              </a:rPr>
              <a:t>W</a:t>
            </a:r>
            <a:r>
              <a:rPr lang="en-US" altLang="ar-SA" sz="4400" b="1" dirty="0">
                <a:solidFill>
                  <a:srgbClr val="3333CC"/>
                </a:solidFill>
                <a:latin typeface="Technical" pitchFamily="66" charset="0"/>
              </a:rPr>
              <a:t>eaknesses</a:t>
            </a:r>
            <a:r>
              <a:rPr lang="en-US" altLang="ar-SA" sz="4000" b="1" dirty="0">
                <a:solidFill>
                  <a:schemeClr val="accent2"/>
                </a:solidFill>
                <a:latin typeface="Tahoma" pitchFamily="34" charset="0"/>
              </a:rPr>
              <a:t>    </a:t>
            </a:r>
            <a:r>
              <a:rPr lang="en-US" altLang="ar-SA" sz="4000" b="1" dirty="0" smtClean="0">
                <a:solidFill>
                  <a:schemeClr val="accent2"/>
                </a:solidFill>
                <a:latin typeface="Tahoma" pitchFamily="34" charset="0"/>
              </a:rPr>
              <a:t>     </a:t>
            </a:r>
            <a:endParaRPr lang="ar-SA" altLang="ar-SA" sz="4000" b="1" dirty="0">
              <a:solidFill>
                <a:schemeClr val="accent2"/>
              </a:solidFill>
              <a:latin typeface="Tahoma" pitchFamily="34" charset="0"/>
            </a:endParaRPr>
          </a:p>
          <a:p>
            <a:pPr algn="ctr">
              <a:buFont typeface="Wingdings" pitchFamily="2" charset="2"/>
              <a:buChar char="]"/>
            </a:pPr>
            <a:r>
              <a:rPr lang="ar-SA" sz="4400" b="1" dirty="0">
                <a:solidFill>
                  <a:srgbClr val="FF0000"/>
                </a:solidFill>
                <a:latin typeface="Tahoma" pitchFamily="34" charset="0"/>
              </a:rPr>
              <a:t>الفرص</a:t>
            </a:r>
            <a:r>
              <a:rPr lang="en-US" sz="4400" b="1" dirty="0">
                <a:solidFill>
                  <a:schemeClr val="accent2"/>
                </a:solidFill>
                <a:latin typeface="Tahoma" pitchFamily="34" charset="0"/>
              </a:rPr>
              <a:t> </a:t>
            </a:r>
            <a:r>
              <a:rPr lang="ar-SA" sz="4400" b="1" dirty="0">
                <a:solidFill>
                  <a:schemeClr val="accent2"/>
                </a:solidFill>
                <a:latin typeface="Tahoma" pitchFamily="34" charset="0"/>
              </a:rPr>
              <a:t>		</a:t>
            </a:r>
            <a:r>
              <a:rPr lang="ar-SA" sz="4400" b="1" dirty="0" smtClean="0">
                <a:solidFill>
                  <a:schemeClr val="accent2"/>
                </a:solidFill>
                <a:latin typeface="Tahoma" pitchFamily="34" charset="0"/>
              </a:rPr>
              <a:t>   </a:t>
            </a:r>
            <a:r>
              <a:rPr lang="en-US" altLang="ar-SA" sz="4000" b="1" dirty="0">
                <a:solidFill>
                  <a:srgbClr val="FF0000"/>
                </a:solidFill>
                <a:latin typeface="Technical" pitchFamily="66" charset="0"/>
              </a:rPr>
              <a:t>O</a:t>
            </a:r>
            <a:r>
              <a:rPr lang="en-US" altLang="ar-SA" sz="4000" b="1" dirty="0">
                <a:solidFill>
                  <a:srgbClr val="3333CC"/>
                </a:solidFill>
                <a:latin typeface="Technical" pitchFamily="66" charset="0"/>
              </a:rPr>
              <a:t>pportunities</a:t>
            </a:r>
            <a:endParaRPr lang="en-US" altLang="ar-SA" sz="4800" b="1" dirty="0">
              <a:solidFill>
                <a:srgbClr val="3333CC"/>
              </a:solidFill>
              <a:latin typeface="Technical" pitchFamily="66" charset="0"/>
            </a:endParaRPr>
          </a:p>
          <a:p>
            <a:pPr algn="ctr">
              <a:buFont typeface="Wingdings" pitchFamily="2" charset="2"/>
              <a:buChar char="]"/>
            </a:pPr>
            <a:r>
              <a:rPr lang="ar-SA" sz="4400" b="1" dirty="0" smtClean="0">
                <a:solidFill>
                  <a:schemeClr val="accent2"/>
                </a:solidFill>
                <a:latin typeface="Tahoma" pitchFamily="34" charset="0"/>
              </a:rPr>
              <a:t>التهديدات</a:t>
            </a:r>
            <a:r>
              <a:rPr lang="ar-SA" sz="4400" b="1" dirty="0">
                <a:solidFill>
                  <a:schemeClr val="accent2"/>
                </a:solidFill>
                <a:latin typeface="Tahoma" pitchFamily="34" charset="0"/>
              </a:rPr>
              <a:t>		</a:t>
            </a:r>
            <a:r>
              <a:rPr lang="ar-SA" sz="4400" b="1" dirty="0" smtClean="0">
                <a:solidFill>
                  <a:schemeClr val="accent2"/>
                </a:solidFill>
                <a:latin typeface="Tahoma" pitchFamily="34" charset="0"/>
              </a:rPr>
              <a:t>         </a:t>
            </a:r>
            <a:r>
              <a:rPr lang="en-US" altLang="ar-SA" sz="4800" b="1" dirty="0">
                <a:solidFill>
                  <a:srgbClr val="FF0000"/>
                </a:solidFill>
                <a:latin typeface="Technical" pitchFamily="66" charset="0"/>
              </a:rPr>
              <a:t>T</a:t>
            </a:r>
            <a:r>
              <a:rPr lang="en-US" altLang="ar-SA" sz="4800" b="1" dirty="0">
                <a:solidFill>
                  <a:srgbClr val="3333CC"/>
                </a:solidFill>
                <a:latin typeface="Technical" pitchFamily="66" charset="0"/>
              </a:rPr>
              <a:t>hreats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ar-SA" sz="5400">
                <a:latin typeface="Tahoma" pitchFamily="34" charset="0"/>
                <a:cs typeface="Tahoma" pitchFamily="34" charset="0"/>
              </a:rPr>
              <a:t>نماذج للاهداف التسويقية</a:t>
            </a:r>
            <a:endParaRPr lang="en-US" altLang="en-US" sz="5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3050"/>
            <a:ext cx="8229600" cy="4364241"/>
          </a:xfrm>
          <a:noFill/>
          <a:ln/>
        </p:spPr>
        <p:txBody>
          <a:bodyPr>
            <a:normAutofit/>
          </a:bodyPr>
          <a:lstStyle/>
          <a:p>
            <a:r>
              <a:rPr lang="ar-SA" sz="40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زيادة مستوى </a:t>
            </a:r>
            <a:r>
              <a:rPr lang="ar-SA" sz="4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إشباع </a:t>
            </a:r>
            <a:r>
              <a:rPr lang="ar-SA" sz="40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العملاء</a:t>
            </a:r>
            <a:endParaRPr lang="en-US" altLang="en-US" sz="40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ar-SA" altLang="en-US" sz="4000" dirty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زيادة عدد المستفيدين من خدمة ما بعد البيع</a:t>
            </a:r>
            <a:endParaRPr lang="en-US" altLang="en-US" sz="4000" dirty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ar-SA" sz="4000" dirty="0">
                <a:solidFill>
                  <a:srgbClr val="33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زيادة </a:t>
            </a:r>
            <a:r>
              <a:rPr lang="ar-SA" sz="4000" dirty="0" smtClean="0">
                <a:solidFill>
                  <a:srgbClr val="33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الإشباع </a:t>
            </a:r>
            <a:r>
              <a:rPr lang="ar-SA" sz="4000" dirty="0">
                <a:solidFill>
                  <a:srgbClr val="33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من خلال استخدام التكنولوجيا لتغيير سلوك العاملين</a:t>
            </a:r>
            <a:endParaRPr lang="en-US" altLang="en-US" sz="4000" dirty="0">
              <a:solidFill>
                <a:srgbClr val="3333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ar-AE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الحالية</a:t>
            </a:r>
            <a:r>
              <a:rPr lang="en-US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AE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للخدمات</a:t>
            </a:r>
            <a:r>
              <a:rPr lang="en-US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AE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العملاء</a:t>
            </a:r>
            <a:r>
              <a:rPr lang="en-US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AE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قبول</a:t>
            </a:r>
            <a:r>
              <a:rPr lang="en-US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AE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زيادة</a:t>
            </a:r>
            <a:r>
              <a:rPr lang="en-US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altLang="en-US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  <p:bldP spid="15363" grpI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8926513" cy="1143000"/>
          </a:xfrm>
          <a:noFill/>
          <a:ln/>
        </p:spPr>
        <p:txBody>
          <a:bodyPr/>
          <a:lstStyle/>
          <a:p>
            <a:pPr algn="ctr"/>
            <a:r>
              <a:rPr lang="ar-SA" sz="4000" b="1">
                <a:latin typeface="Tahoma" pitchFamily="34" charset="0"/>
                <a:cs typeface="Tahoma" pitchFamily="34" charset="0"/>
              </a:rPr>
              <a:t>أدوات تكوين الاستراتيجية التسويقية</a:t>
            </a:r>
            <a:endParaRPr lang="en-US" altLang="en-US" sz="4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8802"/>
            <a:ext cx="8229600" cy="4078489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¶"/>
            </a:pPr>
            <a:r>
              <a:rPr lang="ar-SA" sz="4400" dirty="0">
                <a:latin typeface="Tahoma" pitchFamily="34" charset="0"/>
                <a:ea typeface="Tahoma" pitchFamily="34" charset="0"/>
                <a:cs typeface="Tahoma" pitchFamily="34" charset="0"/>
              </a:rPr>
              <a:t>تحديد السوق المرتقبة</a:t>
            </a:r>
            <a:endParaRPr lang="en-US" altLang="en-US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¶"/>
            </a:pPr>
            <a:r>
              <a:rPr lang="ar-SA" sz="4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تحديد أقسام السوق </a:t>
            </a:r>
            <a:endParaRPr lang="en-US" altLang="en-US" sz="44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¶"/>
            </a:pPr>
            <a:r>
              <a:rPr lang="ar-SA" sz="4400" dirty="0">
                <a:latin typeface="Tahoma" pitchFamily="34" charset="0"/>
                <a:ea typeface="Tahoma" pitchFamily="34" charset="0"/>
                <a:cs typeface="Tahoma" pitchFamily="34" charset="0"/>
              </a:rPr>
              <a:t>اختيار المركز </a:t>
            </a:r>
            <a:r>
              <a:rPr lang="ar-SA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السوقي</a:t>
            </a:r>
            <a:endParaRPr lang="en-US" altLang="en-US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¶"/>
            </a:pPr>
            <a:r>
              <a:rPr lang="en-US" altLang="en-US" sz="4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تحديد ملامح المنافع </a:t>
            </a:r>
            <a:endParaRPr lang="en-US" altLang="en-US" sz="44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ChangeArrowheads="1"/>
          </p:cNvSpPr>
          <p:nvPr/>
        </p:nvSpPr>
        <p:spPr bwMode="auto">
          <a:xfrm>
            <a:off x="2359025" y="3090863"/>
            <a:ext cx="4437063" cy="2886075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063DE8"/>
              </a:gs>
              <a:gs pos="100000">
                <a:srgbClr val="063DE8">
                  <a:gamma/>
                  <a:tint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676767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2743200" y="3435350"/>
            <a:ext cx="3454400" cy="2192338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rgbClr val="F76681"/>
              </a:gs>
              <a:gs pos="100000">
                <a:srgbClr val="F76681">
                  <a:gamma/>
                  <a:tint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676767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pic>
        <p:nvPicPr>
          <p:cNvPr id="54276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4750" y="5073650"/>
            <a:ext cx="23876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536700" y="5453063"/>
            <a:ext cx="14509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8738" tIns="28575" rIns="58738" bIns="28575" anchor="ctr"/>
          <a:lstStyle/>
          <a:p>
            <a:pPr algn="ctr" defTabSz="463550" eaLnBrk="0" hangingPunct="0">
              <a:lnSpc>
                <a:spcPct val="80000"/>
              </a:lnSpc>
            </a:pPr>
            <a:r>
              <a:rPr lang="ar-SA" sz="2200" dirty="0" smtClean="0">
                <a:solidFill>
                  <a:srgbClr val="000000"/>
                </a:solidFill>
              </a:rPr>
              <a:t>الإدارة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54278" name="Picture 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613" y="2954338"/>
            <a:ext cx="2386012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817563" y="3333750"/>
            <a:ext cx="144938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8738" tIns="28575" rIns="58738" bIns="28575" anchor="ctr"/>
          <a:lstStyle/>
          <a:p>
            <a:pPr algn="ctr" defTabSz="463550" eaLnBrk="0" hangingPunct="0">
              <a:lnSpc>
                <a:spcPct val="80000"/>
              </a:lnSpc>
            </a:pPr>
            <a:r>
              <a:rPr lang="ar-SA" sz="2200" dirty="0" smtClean="0">
                <a:solidFill>
                  <a:srgbClr val="000000"/>
                </a:solidFill>
              </a:rPr>
              <a:t>تنظيم مختلط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54280" name="Picture 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5138" y="5135563"/>
            <a:ext cx="2389187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6069013" y="5514975"/>
            <a:ext cx="1452562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8738" tIns="28575" rIns="58738" bIns="28575" anchor="ctr"/>
          <a:lstStyle/>
          <a:p>
            <a:pPr algn="ctr" defTabSz="463550" eaLnBrk="0" hangingPunct="0">
              <a:lnSpc>
                <a:spcPct val="80000"/>
              </a:lnSpc>
            </a:pPr>
            <a:r>
              <a:rPr lang="ar-SA" sz="2200" dirty="0" smtClean="0">
                <a:solidFill>
                  <a:srgbClr val="000000"/>
                </a:solidFill>
              </a:rPr>
              <a:t>خط </a:t>
            </a:r>
          </a:p>
          <a:p>
            <a:pPr algn="ctr" defTabSz="463550" eaLnBrk="0" hangingPunct="0">
              <a:lnSpc>
                <a:spcPct val="80000"/>
              </a:lnSpc>
            </a:pPr>
            <a:r>
              <a:rPr lang="ar-SA" sz="2200" dirty="0" smtClean="0">
                <a:solidFill>
                  <a:srgbClr val="000000"/>
                </a:solidFill>
              </a:rPr>
              <a:t>المنتجات</a:t>
            </a:r>
            <a:endParaRPr lang="en-US" sz="2200" dirty="0">
              <a:solidFill>
                <a:srgbClr val="000000"/>
              </a:solidFill>
            </a:endParaRPr>
          </a:p>
          <a:p>
            <a:pPr algn="ctr" defTabSz="463550" eaLnBrk="0" hangingPunct="0">
              <a:lnSpc>
                <a:spcPct val="80000"/>
              </a:lnSpc>
            </a:pP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54282" name="Picture 10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72213" y="3024188"/>
            <a:ext cx="2389187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6796088" y="3403600"/>
            <a:ext cx="1452562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8738" tIns="28575" rIns="58738" bIns="28575" anchor="ctr"/>
          <a:lstStyle/>
          <a:p>
            <a:pPr algn="ctr" defTabSz="463550" eaLnBrk="0" hangingPunct="0">
              <a:lnSpc>
                <a:spcPct val="80000"/>
              </a:lnSpc>
            </a:pPr>
            <a:r>
              <a:rPr lang="ar-SA" sz="2200" dirty="0" smtClean="0">
                <a:solidFill>
                  <a:srgbClr val="000000"/>
                </a:solidFill>
              </a:rPr>
              <a:t>الجغرافي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54284" name="Picture 12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5313" y="1817688"/>
            <a:ext cx="2386012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3659188" y="2197100"/>
            <a:ext cx="144938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58738" tIns="28575" rIns="58738" bIns="28575" anchor="ctr"/>
          <a:lstStyle/>
          <a:p>
            <a:pPr algn="ctr" defTabSz="463550" eaLnBrk="0" hangingPunct="0">
              <a:lnSpc>
                <a:spcPct val="80000"/>
              </a:lnSpc>
            </a:pPr>
            <a:r>
              <a:rPr lang="ar-SA" sz="2200" dirty="0" smtClean="0">
                <a:solidFill>
                  <a:srgbClr val="000000"/>
                </a:solidFill>
              </a:rPr>
              <a:t>العملاء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3275013" y="3962400"/>
            <a:ext cx="2387600" cy="96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>
            <a:spAutoFit/>
          </a:bodyPr>
          <a:lstStyle/>
          <a:p>
            <a:pPr algn="ctr" defTabSz="820738" eaLnBrk="0" hangingPunct="0">
              <a:lnSpc>
                <a:spcPct val="90000"/>
              </a:lnSpc>
              <a:spcBef>
                <a:spcPct val="50000"/>
              </a:spcBef>
            </a:pPr>
            <a:r>
              <a:rPr lang="ar-SA" sz="2500" dirty="0" smtClean="0"/>
              <a:t>طرق التنظيم في</a:t>
            </a:r>
          </a:p>
          <a:p>
            <a:pPr algn="ctr" defTabSz="820738" eaLnBrk="0" hangingPunct="0">
              <a:lnSpc>
                <a:spcPct val="90000"/>
              </a:lnSpc>
              <a:spcBef>
                <a:spcPct val="50000"/>
              </a:spcBef>
            </a:pPr>
            <a:r>
              <a:rPr lang="ar-SA" sz="2500" dirty="0" smtClean="0"/>
              <a:t>إدارة التسويق</a:t>
            </a:r>
            <a:endParaRPr lang="en-US" sz="2500" dirty="0"/>
          </a:p>
        </p:txBody>
      </p:sp>
      <p:sp>
        <p:nvSpPr>
          <p:cNvPr id="54287" name="Rectangle 1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pPr algn="ctr"/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تنظيم قسم التسويق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00496" y="6494483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إدارة التسويق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utoUpdateAnimBg="0"/>
      <p:bldP spid="54279" grpId="0" autoUpdateAnimBg="0"/>
      <p:bldP spid="54281" grpId="0" autoUpdateAnimBg="0"/>
      <p:bldP spid="54283" grpId="0" autoUpdateAnimBg="0"/>
      <p:bldP spid="54285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</TotalTime>
  <Words>265</Words>
  <Application>Microsoft Office PowerPoint</Application>
  <PresentationFormat>On-screen Show (4:3)</PresentationFormat>
  <Paragraphs>89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مواضيع الجزء السابع الفصول ( العشرون, الحادي و العشرون, الثاني و العشرون)</vt:lpstr>
      <vt:lpstr>خطوات التخطيط الاستراتيجي</vt:lpstr>
      <vt:lpstr>عناصر الخطة التسويقية</vt:lpstr>
      <vt:lpstr>مكونات عملية تحليل الموقف </vt:lpstr>
      <vt:lpstr>المهمة / الرسالة Mission</vt:lpstr>
      <vt:lpstr>عناصر القوة والضعف والفرص والمخاطر  SWOT</vt:lpstr>
      <vt:lpstr>نماذج للاهداف التسويقية</vt:lpstr>
      <vt:lpstr>أدوات تكوين الاستراتيجية التسويقية</vt:lpstr>
      <vt:lpstr>تنظيم قسم التسويق</vt:lpstr>
      <vt:lpstr>الرقابة في التسويق  Control</vt:lpstr>
      <vt:lpstr>التسويق و اقتصاديات المعلومات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ماهو النســــــويق ؟</dc:title>
  <dc:creator>د. صالح بن سعد القحطاني</dc:creator>
  <cp:lastModifiedBy>dell</cp:lastModifiedBy>
  <cp:revision>136</cp:revision>
  <cp:lastPrinted>1997-02-20T09:55:30Z</cp:lastPrinted>
  <dcterms:created xsi:type="dcterms:W3CDTF">1996-06-10T05:35:38Z</dcterms:created>
  <dcterms:modified xsi:type="dcterms:W3CDTF">2009-09-03T14:13:26Z</dcterms:modified>
</cp:coreProperties>
</file>