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18" r:id="rId1"/>
  </p:sldMasterIdLst>
  <p:notesMasterIdLst>
    <p:notesMasterId r:id="rId22"/>
  </p:notesMasterIdLst>
  <p:handoutMasterIdLst>
    <p:handoutMasterId r:id="rId23"/>
  </p:handoutMasterIdLst>
  <p:sldIdLst>
    <p:sldId id="277" r:id="rId2"/>
    <p:sldId id="278" r:id="rId3"/>
    <p:sldId id="279" r:id="rId4"/>
    <p:sldId id="280" r:id="rId5"/>
    <p:sldId id="281" r:id="rId6"/>
    <p:sldId id="282" r:id="rId7"/>
    <p:sldId id="311" r:id="rId8"/>
    <p:sldId id="299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5" r:id="rId18"/>
    <p:sldId id="296" r:id="rId19"/>
    <p:sldId id="300" r:id="rId20"/>
    <p:sldId id="306" r:id="rId21"/>
  </p:sldIdLst>
  <p:sldSz cx="9144000" cy="6858000" type="screen4x3"/>
  <p:notesSz cx="6623050" cy="9810750"/>
  <p:defaultTextStyle>
    <a:defPPr>
      <a:defRPr lang="en-US"/>
    </a:defPPr>
    <a:lvl1pPr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r" defTabSz="914400" rtl="1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r" defTabSz="914400" rtl="1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r" defTabSz="914400" rtl="1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r" defTabSz="914400" rtl="1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3300"/>
    <a:srgbClr val="A50021"/>
    <a:srgbClr val="FF9900"/>
    <a:srgbClr val="99CC00"/>
    <a:srgbClr val="170B3D"/>
    <a:srgbClr val="996600"/>
    <a:srgbClr val="F4AB34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95" d="100"/>
          <a:sy n="95" d="100"/>
        </p:scale>
        <p:origin x="-1512" y="-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751263" y="0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711200" eaLnBrk="0" hangingPunct="0">
              <a:spcBef>
                <a:spcPct val="0"/>
              </a:spcBef>
              <a:defRPr sz="1000" i="1" smtClean="0">
                <a:cs typeface="Times New Roman (Arabic)" charset="-7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defTabSz="711200" eaLnBrk="0" hangingPunct="0">
              <a:spcBef>
                <a:spcPct val="0"/>
              </a:spcBef>
              <a:defRPr sz="1000" i="1" smtClean="0">
                <a:cs typeface="Times New Roman (Arabic)" charset="-7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751263" y="9320213"/>
            <a:ext cx="28702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711200" eaLnBrk="0" hangingPunct="0">
              <a:spcBef>
                <a:spcPct val="0"/>
              </a:spcBef>
              <a:defRPr sz="1000" i="1" smtClean="0">
                <a:cs typeface="Times New Roman (Arabic)" charset="-7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0" y="9320213"/>
            <a:ext cx="28702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711200" eaLnBrk="0" hangingPunct="0">
              <a:spcBef>
                <a:spcPct val="0"/>
              </a:spcBef>
              <a:defRPr sz="1000" i="1" smtClean="0">
                <a:cs typeface="Times New Roman (Arabic)" charset="-78"/>
              </a:defRPr>
            </a:lvl1pPr>
          </a:lstStyle>
          <a:p>
            <a:pPr>
              <a:defRPr/>
            </a:pPr>
            <a:fld id="{3FFDA9D9-1638-4EFD-A5E5-2FD568F1CD2D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751263" y="0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711200" eaLnBrk="0" hangingPunct="0">
              <a:spcBef>
                <a:spcPct val="0"/>
              </a:spcBef>
              <a:defRPr sz="1000" i="1" smtClean="0">
                <a:cs typeface="Times New Roman (Arabic)" charset="-7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defTabSz="711200" eaLnBrk="0" hangingPunct="0">
              <a:spcBef>
                <a:spcPct val="0"/>
              </a:spcBef>
              <a:defRPr sz="1000" i="1" smtClean="0">
                <a:cs typeface="Times New Roman (Arabic)" charset="-7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9950" y="746125"/>
            <a:ext cx="4883150" cy="36623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2650" y="4659313"/>
            <a:ext cx="4857750" cy="441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900" tIns="44450" rIns="88900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noProof="0" smtClean="0"/>
              <a:t>ÇäÞÑ áÊÍÑíÑ ÃäãÇØ ÇáäÕ ÇáÑÆíÓí</a:t>
            </a:r>
          </a:p>
          <a:p>
            <a:pPr lvl="1"/>
            <a:r>
              <a:rPr lang="en-US" altLang="ar-SA" noProof="0" smtClean="0"/>
              <a:t>ÇáãÓÊæì ÇáËÇäì</a:t>
            </a:r>
          </a:p>
          <a:p>
            <a:pPr lvl="2"/>
            <a:r>
              <a:rPr lang="en-US" altLang="ar-SA" noProof="0" smtClean="0"/>
              <a:t>ÇáãÓÊæì ÇáËÇáË</a:t>
            </a:r>
          </a:p>
          <a:p>
            <a:pPr lvl="3"/>
            <a:r>
              <a:rPr lang="en-US" altLang="ar-SA" noProof="0" smtClean="0"/>
              <a:t>ÇáãÓÊæì ÇáÑÇÈÚ</a:t>
            </a:r>
          </a:p>
          <a:p>
            <a:pPr lvl="4"/>
            <a:r>
              <a:rPr lang="en-US" altLang="ar-SA" noProof="0" smtClean="0"/>
              <a:t>ÇáãÓÊæì ÇáÎÇãÓ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751263" y="9320213"/>
            <a:ext cx="28702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711200" eaLnBrk="0" hangingPunct="0">
              <a:spcBef>
                <a:spcPct val="0"/>
              </a:spcBef>
              <a:defRPr sz="1000" i="1" smtClean="0">
                <a:cs typeface="Times New Roman (Arabic)" charset="-7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9318625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711200" eaLnBrk="0" hangingPunct="0">
              <a:spcBef>
                <a:spcPct val="0"/>
              </a:spcBef>
              <a:defRPr sz="1000" i="1" smtClean="0">
                <a:cs typeface="Times New Roman (Arabic)" charset="-78"/>
              </a:defRPr>
            </a:lvl1pPr>
          </a:lstStyle>
          <a:p>
            <a:pPr>
              <a:defRPr/>
            </a:pPr>
            <a:fld id="{AA3F9ACC-0DF0-4468-8525-68856E6B3B93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defTabSz="711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charset="-78"/>
      </a:defRPr>
    </a:lvl1pPr>
    <a:lvl2pPr marL="441325" algn="r" defTabSz="711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charset="-78"/>
      </a:defRPr>
    </a:lvl2pPr>
    <a:lvl3pPr marL="882650" algn="r" defTabSz="711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charset="-78"/>
      </a:defRPr>
    </a:lvl3pPr>
    <a:lvl4pPr marL="1325563" algn="r" defTabSz="711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charset="-78"/>
      </a:defRPr>
    </a:lvl4pPr>
    <a:lvl5pPr marL="1766888" algn="r" defTabSz="711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charset="-78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altLang="en-US" smtClean="0"/>
              <a:t>التسويق الفعال 1</a:t>
            </a:r>
            <a:endParaRPr lang="en-US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772CB8F-A508-44B6-9C87-7AE89234C417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43EBCCD-A37F-46E6-A69E-8A11A08206DF}" type="datetimeFigureOut">
              <a:rPr lang="en-US" smtClean="0"/>
              <a:pPr>
                <a:defRPr/>
              </a:pPr>
              <a:t>8/22/2009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75702BF-2002-46B0-ABCE-C10C4C3BD48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65A86D1-A299-4A00-A3E1-0A4ECEF66A5D}" type="datetimeFigureOut">
              <a:rPr lang="en-US" smtClean="0"/>
              <a:pPr>
                <a:defRPr/>
              </a:pPr>
              <a:t>8/22/2009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C2A7DAC-4002-45FB-8EAC-7570329B499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072DC94-B598-4F7D-87A3-4C2BC9EE6315}" type="datetimeFigureOut">
              <a:rPr lang="en-US" smtClean="0"/>
              <a:pPr>
                <a:defRPr/>
              </a:pPr>
              <a:t>8/22/2009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92140F4-630B-4DB3-9B75-6D2172529D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C36B1F-AACD-4A74-93E6-85C9CB534FE5}" type="datetimeFigureOut">
              <a:rPr lang="en-US" smtClean="0"/>
              <a:pPr>
                <a:defRPr/>
              </a:pPr>
              <a:t>8/22/2009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D52826A-F879-4E8A-8717-9E165BA269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B5F99D3-385C-477D-828E-C26524F51112}" type="datetimeFigureOut">
              <a:rPr lang="en-US" smtClean="0"/>
              <a:pPr>
                <a:defRPr/>
              </a:pPr>
              <a:t>8/22/2009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A9C928D-37E2-4EFD-879A-234528DDE14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746C478-7CD6-49D3-9762-DE8C5821CEF1}" type="datetimeFigureOut">
              <a:rPr lang="en-US" smtClean="0"/>
              <a:pPr>
                <a:defRPr/>
              </a:pPr>
              <a:t>8/22/2009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B289C3F-DABB-4059-BF18-F383CE11AC6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16E06E2-5921-460A-8549-D3933DCB2CDF}" type="datetimeFigureOut">
              <a:rPr lang="en-US" smtClean="0"/>
              <a:pPr>
                <a:defRPr/>
              </a:pPr>
              <a:t>8/22/2009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9906E6D-F539-4E1B-9B2B-890ABE35E9E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73EF70D-5173-4E22-B604-63AFA94D203D}" type="datetimeFigureOut">
              <a:rPr lang="en-US" smtClean="0"/>
              <a:pPr>
                <a:defRPr/>
              </a:pPr>
              <a:t>8/22/2009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02AF224-8201-447E-B806-D5193319D66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A2139591-8069-48DB-A7EF-3424F6D47978}" type="datetimeFigureOut">
              <a:rPr lang="en-US" smtClean="0"/>
              <a:pPr>
                <a:defRPr/>
              </a:pPr>
              <a:t>8/22/2009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264CA56-5405-4C7E-9494-BA940E9BEC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AFD9613-F7B7-4511-BFE7-8B728344B4A2}" type="datetimeFigureOut">
              <a:rPr lang="en-US" smtClean="0"/>
              <a:pPr>
                <a:defRPr/>
              </a:pPr>
              <a:t>8/22/2009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B3669FB-DCD2-42C5-9690-35DD1F9826A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C7B8A25-13D4-4B3B-8AC7-31725BD41B97}" type="datetimeFigureOut">
              <a:rPr lang="en-US" smtClean="0"/>
              <a:pPr>
                <a:defRPr/>
              </a:pPr>
              <a:t>8/22/2009</a:t>
            </a:fld>
            <a:endParaRPr lang="en-US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13E0812-A138-4013-8CAB-552C916BA414}" type="slidenum">
              <a:rPr lang="en-US" smtClean="0"/>
              <a:pPr>
                <a:defRPr/>
              </a:pPr>
              <a:t>‹#›</a:t>
            </a:fld>
            <a:endParaRPr lang="en-US">
              <a:solidFill>
                <a:schemeClr val="bg2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hf sldNum="0" hdr="0" dt="0"/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5.xml"/><Relationship Id="rId4" Type="http://schemas.openxmlformats.org/officeDocument/2006/relationships/slide" Target="slide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221365"/>
          </a:xfrm>
        </p:spPr>
        <p:txBody>
          <a:bodyPr/>
          <a:lstStyle/>
          <a:p>
            <a:r>
              <a:rPr lang="ar-SA" dirty="0" smtClean="0"/>
              <a:t>معنى السعر</a:t>
            </a:r>
          </a:p>
          <a:p>
            <a:r>
              <a:rPr lang="ar-SA" dirty="0" smtClean="0"/>
              <a:t>أهمية السعر</a:t>
            </a:r>
          </a:p>
          <a:p>
            <a:r>
              <a:rPr lang="ar-SA" dirty="0" smtClean="0"/>
              <a:t>العوامل المؤثرة في التسعير</a:t>
            </a:r>
          </a:p>
          <a:p>
            <a:r>
              <a:rPr lang="ar-SA" dirty="0" smtClean="0"/>
              <a:t>استراتيجيات التسعير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التسعير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/>
              <a:t>مواضيع الجزء الرابع</a:t>
            </a:r>
            <a:br>
              <a:rPr lang="ar-SA" dirty="0" smtClean="0"/>
            </a:br>
            <a:r>
              <a:rPr lang="ar-SA" sz="3200" dirty="0" smtClean="0">
                <a:solidFill>
                  <a:srgbClr val="FF0000"/>
                </a:solidFill>
              </a:rPr>
              <a:t>الفصول ( الثاني عشر, الثالث عشر)</a:t>
            </a:r>
            <a:endParaRPr lang="ar-SA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57166"/>
            <a:ext cx="9144000" cy="857256"/>
          </a:xfrm>
          <a:noFill/>
          <a:ln/>
        </p:spPr>
        <p:txBody>
          <a:bodyPr anchor="ctr">
            <a:normAutofit/>
          </a:bodyPr>
          <a:lstStyle/>
          <a:p>
            <a:pPr algn="ctr" defTabSz="762000"/>
            <a:r>
              <a:rPr lang="ar-SA" sz="3200" dirty="0">
                <a:latin typeface="Tahoma" pitchFamily="34" charset="0"/>
                <a:cs typeface="Tahoma" pitchFamily="34" charset="0"/>
              </a:rPr>
              <a:t>العوامل المؤثرة في تسعير المنتجات الجديدة</a:t>
            </a:r>
            <a:endParaRPr lang="en-US" sz="32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1200" y="1771650"/>
            <a:ext cx="7932766" cy="4495800"/>
          </a:xfrm>
          <a:noFill/>
          <a:ln/>
        </p:spPr>
        <p:txBody>
          <a:bodyPr/>
          <a:lstStyle/>
          <a:p>
            <a:pPr defTabSz="762000">
              <a:buFont typeface="Monotype Sorts" charset="2"/>
              <a:buChar char="F"/>
            </a:pPr>
            <a:r>
              <a:rPr lang="ar-SA" sz="3200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4000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مدى الاختلاف بين المنتــــجات</a:t>
            </a:r>
            <a:endParaRPr lang="en-US" sz="4000" dirty="0">
              <a:solidFill>
                <a:srgbClr val="0070C0"/>
              </a:solidFill>
              <a:latin typeface="Tahoma" pitchFamily="34" charset="0"/>
              <a:cs typeface="Tahoma" pitchFamily="34" charset="0"/>
            </a:endParaRPr>
          </a:p>
          <a:p>
            <a:pPr defTabSz="762000">
              <a:buFont typeface="Wingdings" pitchFamily="2" charset="2"/>
              <a:buNone/>
            </a:pPr>
            <a:r>
              <a:rPr lang="ar-SA" sz="4000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    القديمة والجديدة</a:t>
            </a:r>
            <a:endParaRPr lang="en-US" sz="4000" dirty="0">
              <a:solidFill>
                <a:srgbClr val="0070C0"/>
              </a:solidFill>
              <a:latin typeface="Tahoma" pitchFamily="34" charset="0"/>
              <a:cs typeface="Tahoma" pitchFamily="34" charset="0"/>
            </a:endParaRPr>
          </a:p>
          <a:p>
            <a:pPr defTabSz="762000">
              <a:buFont typeface="Monotype Sorts" charset="2"/>
              <a:buChar char="F"/>
            </a:pPr>
            <a:r>
              <a:rPr lang="ar-SA" sz="4000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درجة المنافسة</a:t>
            </a:r>
            <a:endParaRPr lang="en-US" sz="4000" dirty="0">
              <a:solidFill>
                <a:srgbClr val="0070C0"/>
              </a:solidFill>
              <a:latin typeface="Tahoma" pitchFamily="34" charset="0"/>
              <a:cs typeface="Tahoma" pitchFamily="34" charset="0"/>
            </a:endParaRPr>
          </a:p>
          <a:p>
            <a:pPr defTabSz="762000">
              <a:buFont typeface="Monotype Sorts" charset="2"/>
              <a:buChar char="F"/>
            </a:pPr>
            <a:r>
              <a:rPr lang="ar-SA" sz="4000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أهداف وإستراتيجيات التسعير</a:t>
            </a:r>
            <a:endParaRPr lang="en-US" sz="4000" dirty="0">
              <a:solidFill>
                <a:srgbClr val="0070C0"/>
              </a:solidFill>
              <a:latin typeface="Tahoma" pitchFamily="34" charset="0"/>
              <a:cs typeface="Tahoma" pitchFamily="34" charset="0"/>
            </a:endParaRPr>
          </a:p>
          <a:p>
            <a:pPr defTabSz="762000">
              <a:buFont typeface="Monotype Sorts" charset="2"/>
              <a:buChar char="F"/>
            </a:pPr>
            <a:r>
              <a:rPr lang="ar-SA" sz="4000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تكاليف البحوث والتطوير</a:t>
            </a:r>
            <a:endParaRPr lang="en-US" sz="4000" dirty="0">
              <a:solidFill>
                <a:srgbClr val="0070C0"/>
              </a:solidFill>
              <a:latin typeface="Tahoma" pitchFamily="34" charset="0"/>
              <a:cs typeface="Tahoma" pitchFamily="34" charset="0"/>
            </a:endParaRPr>
          </a:p>
          <a:p>
            <a:pPr defTabSz="762000">
              <a:buFont typeface="Monotype Sorts" charset="2"/>
              <a:buChar char="F"/>
            </a:pPr>
            <a:r>
              <a:rPr lang="ar-SA" sz="4000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 مدى ترابط وتكامل خط المنتجات</a:t>
            </a:r>
            <a:endParaRPr lang="en-US" sz="4000" dirty="0">
              <a:solidFill>
                <a:srgbClr val="0070C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التسعير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028700"/>
          </a:xfrm>
          <a:noFill/>
          <a:ln/>
        </p:spPr>
        <p:txBody>
          <a:bodyPr anchor="ctr"/>
          <a:lstStyle/>
          <a:p>
            <a:pPr algn="ctr" defTabSz="762000"/>
            <a:r>
              <a:rPr lang="ar-SA">
                <a:latin typeface="Tahoma" pitchFamily="34" charset="0"/>
                <a:cs typeface="Tahoma" pitchFamily="34" charset="0"/>
              </a:rPr>
              <a:t>مداخل تسعير المنتجات الجديدة</a:t>
            </a:r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1200" y="1905000"/>
            <a:ext cx="8075642" cy="4495800"/>
          </a:xfrm>
          <a:noFill/>
          <a:ln/>
        </p:spPr>
        <p:txBody>
          <a:bodyPr/>
          <a:lstStyle/>
          <a:p>
            <a:pPr defTabSz="762000">
              <a:buFont typeface="Monotype Sorts" charset="2"/>
              <a:buChar char="F"/>
            </a:pPr>
            <a:r>
              <a:rPr lang="ar-SA" sz="3200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4400" dirty="0">
                <a:solidFill>
                  <a:srgbClr val="CCFF33"/>
                </a:solidFill>
                <a:latin typeface="Tahoma" pitchFamily="34" charset="0"/>
                <a:cs typeface="Tahoma" pitchFamily="34" charset="0"/>
                <a:hlinkClick r:id="rId2" action="ppaction://hlinksldjump"/>
              </a:rPr>
              <a:t>كشط </a:t>
            </a:r>
            <a:r>
              <a:rPr lang="ar-SA" sz="4400" dirty="0" smtClean="0">
                <a:solidFill>
                  <a:srgbClr val="CCFF33"/>
                </a:solidFill>
                <a:latin typeface="Tahoma" pitchFamily="34" charset="0"/>
                <a:cs typeface="Tahoma" pitchFamily="34" charset="0"/>
                <a:hlinkClick r:id="rId2" action="ppaction://hlinksldjump"/>
              </a:rPr>
              <a:t>السوق </a:t>
            </a:r>
            <a:r>
              <a:rPr lang="en-US" sz="4400" dirty="0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  <a:hlinkClick r:id="rId2" action="ppaction://hlinksldjump"/>
              </a:rPr>
              <a:t>skimming</a:t>
            </a:r>
            <a:endParaRPr lang="ar-SA" sz="4400" dirty="0">
              <a:solidFill>
                <a:srgbClr val="0070C0"/>
              </a:solidFill>
              <a:latin typeface="Tahoma" pitchFamily="34" charset="0"/>
              <a:cs typeface="Tahoma" pitchFamily="34" charset="0"/>
            </a:endParaRPr>
          </a:p>
          <a:p>
            <a:pPr defTabSz="762000">
              <a:buFont typeface="Monotype Sorts" charset="2"/>
              <a:buChar char="F"/>
            </a:pPr>
            <a:r>
              <a:rPr lang="ar-SA" sz="4400" dirty="0">
                <a:solidFill>
                  <a:srgbClr val="CCFF33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400" dirty="0">
                <a:solidFill>
                  <a:srgbClr val="CCFF33"/>
                </a:solidFill>
                <a:latin typeface="Tahoma" pitchFamily="34" charset="0"/>
                <a:cs typeface="Tahoma" pitchFamily="34" charset="0"/>
                <a:hlinkClick r:id="rId3" action="ppaction://hlinksldjump"/>
              </a:rPr>
              <a:t>التمكن من </a:t>
            </a:r>
            <a:r>
              <a:rPr lang="ar-SA" sz="4400" dirty="0" smtClean="0">
                <a:solidFill>
                  <a:srgbClr val="CCFF33"/>
                </a:solidFill>
                <a:latin typeface="Tahoma" pitchFamily="34" charset="0"/>
                <a:cs typeface="Tahoma" pitchFamily="34" charset="0"/>
                <a:hlinkClick r:id="rId3" action="ppaction://hlinksldjump"/>
              </a:rPr>
              <a:t>السوق </a:t>
            </a:r>
            <a:r>
              <a:rPr lang="en-US" sz="4400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cs typeface="Tahoma" pitchFamily="34" charset="0"/>
                <a:hlinkClick r:id="rId3" action="ppaction://hlinksldjump"/>
              </a:rPr>
              <a:t>penetration</a:t>
            </a:r>
            <a:endParaRPr lang="ar-SA" sz="4400" dirty="0">
              <a:solidFill>
                <a:schemeClr val="accent6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 defTabSz="762000">
              <a:buFont typeface="Monotype Sorts" charset="2"/>
              <a:buChar char="F"/>
            </a:pPr>
            <a:r>
              <a:rPr lang="ar-SA" sz="4400" dirty="0">
                <a:solidFill>
                  <a:srgbClr val="CCFF33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400" dirty="0">
                <a:solidFill>
                  <a:srgbClr val="CCFF33"/>
                </a:solidFill>
                <a:latin typeface="Tahoma" pitchFamily="34" charset="0"/>
                <a:cs typeface="Tahoma" pitchFamily="34" charset="0"/>
                <a:hlinkClick r:id="rId4" action="ppaction://hlinksldjump"/>
              </a:rPr>
              <a:t>التسعير تبعاً لرغبات المستهلك</a:t>
            </a:r>
            <a:endParaRPr lang="ar-SA" sz="4400" dirty="0">
              <a:solidFill>
                <a:srgbClr val="CCFF33"/>
              </a:solidFill>
              <a:latin typeface="Tahoma" pitchFamily="34" charset="0"/>
              <a:cs typeface="Tahoma" pitchFamily="34" charset="0"/>
            </a:endParaRPr>
          </a:p>
          <a:p>
            <a:pPr defTabSz="762000">
              <a:buFont typeface="Monotype Sorts" charset="2"/>
              <a:buChar char="F"/>
            </a:pPr>
            <a:r>
              <a:rPr lang="ar-SA" sz="4400" dirty="0">
                <a:solidFill>
                  <a:srgbClr val="CCFF33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400" dirty="0">
                <a:solidFill>
                  <a:srgbClr val="CCFF33"/>
                </a:solidFill>
                <a:latin typeface="Tahoma" pitchFamily="34" charset="0"/>
                <a:cs typeface="Tahoma" pitchFamily="34" charset="0"/>
                <a:hlinkClick r:id="rId5" action="ppaction://hlinksldjump"/>
              </a:rPr>
              <a:t>التسعير الترويجي</a:t>
            </a:r>
            <a:endParaRPr lang="en-US" sz="4400" dirty="0">
              <a:solidFill>
                <a:srgbClr val="CCFF33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التسعير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228600"/>
            <a:ext cx="7823200" cy="1085850"/>
          </a:xfrm>
          <a:noFill/>
          <a:ln/>
        </p:spPr>
        <p:txBody>
          <a:bodyPr anchor="ctr"/>
          <a:lstStyle/>
          <a:p>
            <a:pPr algn="ctr" defTabSz="762000"/>
            <a:r>
              <a:rPr lang="ar-SA" sz="5400">
                <a:latin typeface="Tahoma" pitchFamily="34" charset="0"/>
                <a:cs typeface="Tahoma" pitchFamily="34" charset="0"/>
              </a:rPr>
              <a:t>كشط الســـوق</a:t>
            </a:r>
            <a:endParaRPr lang="en-US" sz="54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391400" cy="4648200"/>
          </a:xfrm>
          <a:noFill/>
          <a:ln/>
        </p:spPr>
        <p:txBody>
          <a:bodyPr/>
          <a:lstStyle/>
          <a:p>
            <a:pPr defTabSz="762000">
              <a:lnSpc>
                <a:spcPct val="90000"/>
              </a:lnSpc>
              <a:buFont typeface="Wingdings" pitchFamily="2" charset="2"/>
              <a:buNone/>
            </a:pPr>
            <a:r>
              <a:rPr lang="en-US" dirty="0">
                <a:latin typeface="Tahoma" pitchFamily="34" charset="0"/>
                <a:cs typeface="Tahoma" pitchFamily="34" charset="0"/>
              </a:rPr>
              <a:t> </a:t>
            </a:r>
            <a:r>
              <a:rPr lang="ar-SA" dirty="0" smtClean="0">
                <a:latin typeface="Tahoma" pitchFamily="34" charset="0"/>
                <a:cs typeface="Tahoma" pitchFamily="34" charset="0"/>
              </a:rPr>
              <a:t>”</a:t>
            </a:r>
            <a:r>
              <a:rPr lang="ar-SA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تحديد سعر أولي مرتفع نسبيا عن نطاق الأسعار المتوقعة للسوق المستهدفة</a:t>
            </a:r>
            <a:r>
              <a:rPr lang="ar-SA" dirty="0" smtClean="0">
                <a:latin typeface="Tahoma" pitchFamily="34" charset="0"/>
                <a:cs typeface="Tahoma" pitchFamily="34" charset="0"/>
              </a:rPr>
              <a:t>“</a:t>
            </a:r>
            <a:endParaRPr lang="en-US" dirty="0">
              <a:latin typeface="Tahoma" pitchFamily="34" charset="0"/>
              <a:cs typeface="Tahoma" pitchFamily="34" charset="0"/>
            </a:endParaRPr>
          </a:p>
          <a:p>
            <a:pPr defTabSz="762000">
              <a:lnSpc>
                <a:spcPct val="90000"/>
              </a:lnSpc>
              <a:buFont typeface="Monotype Sorts" charset="2"/>
              <a:buChar char="`"/>
            </a:pPr>
            <a:r>
              <a:rPr lang="ar-SA" sz="3600" dirty="0">
                <a:latin typeface="Tahoma" pitchFamily="34" charset="0"/>
                <a:cs typeface="Tahoma" pitchFamily="34" charset="0"/>
              </a:rPr>
              <a:t>توافر مميزات فريدة</a:t>
            </a:r>
            <a:endParaRPr lang="en-US" sz="3600" dirty="0">
              <a:latin typeface="Tahoma" pitchFamily="34" charset="0"/>
              <a:cs typeface="Tahoma" pitchFamily="34" charset="0"/>
            </a:endParaRPr>
          </a:p>
          <a:p>
            <a:pPr defTabSz="762000">
              <a:lnSpc>
                <a:spcPct val="90000"/>
              </a:lnSpc>
              <a:buFont typeface="Monotype Sorts" charset="2"/>
              <a:buChar char="`"/>
            </a:pPr>
            <a:r>
              <a:rPr lang="ar-SA" sz="3600" dirty="0">
                <a:latin typeface="Tahoma" pitchFamily="34" charset="0"/>
                <a:cs typeface="Tahoma" pitchFamily="34" charset="0"/>
              </a:rPr>
              <a:t>إمكانية تقسيم السوق وفقا للدخل</a:t>
            </a:r>
            <a:endParaRPr lang="en-US" sz="3600" dirty="0">
              <a:latin typeface="Tahoma" pitchFamily="34" charset="0"/>
              <a:cs typeface="Tahoma" pitchFamily="34" charset="0"/>
            </a:endParaRPr>
          </a:p>
          <a:p>
            <a:pPr defTabSz="762000">
              <a:lnSpc>
                <a:spcPct val="90000"/>
              </a:lnSpc>
              <a:buFont typeface="Monotype Sorts" charset="2"/>
              <a:buChar char="`"/>
            </a:pPr>
            <a:r>
              <a:rPr lang="ar-SA" sz="3600" dirty="0" smtClean="0">
                <a:latin typeface="Tahoma" pitchFamily="34" charset="0"/>
                <a:cs typeface="Tahoma" pitchFamily="34" charset="0"/>
              </a:rPr>
              <a:t>إمكانية </a:t>
            </a:r>
            <a:r>
              <a:rPr lang="ar-SA" sz="3600" dirty="0">
                <a:latin typeface="Tahoma" pitchFamily="34" charset="0"/>
                <a:cs typeface="Tahoma" pitchFamily="34" charset="0"/>
              </a:rPr>
              <a:t>تخفيض السعر لاحقا</a:t>
            </a:r>
            <a:endParaRPr lang="en-US" sz="3600" dirty="0">
              <a:latin typeface="Tahoma" pitchFamily="34" charset="0"/>
              <a:cs typeface="Tahoma" pitchFamily="34" charset="0"/>
            </a:endParaRPr>
          </a:p>
          <a:p>
            <a:pPr defTabSz="762000">
              <a:lnSpc>
                <a:spcPct val="90000"/>
              </a:lnSpc>
              <a:buFont typeface="Monotype Sorts" charset="2"/>
              <a:buChar char="`"/>
            </a:pPr>
            <a:r>
              <a:rPr lang="ar-SA" sz="3600" dirty="0">
                <a:latin typeface="Tahoma" pitchFamily="34" charset="0"/>
                <a:cs typeface="Tahoma" pitchFamily="34" charset="0"/>
              </a:rPr>
              <a:t>إمكانية تحقيق  مبيعات لفئات جديدة لاحقا</a:t>
            </a:r>
            <a:endParaRPr lang="en-US" sz="3600" dirty="0">
              <a:latin typeface="Tahoma" pitchFamily="34" charset="0"/>
              <a:cs typeface="Tahoma" pitchFamily="34" charset="0"/>
            </a:endParaRPr>
          </a:p>
          <a:p>
            <a:pPr defTabSz="762000">
              <a:lnSpc>
                <a:spcPct val="90000"/>
              </a:lnSpc>
              <a:buFont typeface="Monotype Sorts" charset="2"/>
              <a:buChar char="`"/>
            </a:pPr>
            <a:r>
              <a:rPr lang="ar-SA" sz="3600" dirty="0">
                <a:latin typeface="Tahoma" pitchFamily="34" charset="0"/>
                <a:cs typeface="Tahoma" pitchFamily="34" charset="0"/>
              </a:rPr>
              <a:t> إمكانية رصد المنافسين وترقبهم</a:t>
            </a:r>
            <a:endParaRPr lang="en-US" sz="3600" dirty="0">
              <a:latin typeface="Tahoma" pitchFamily="34" charset="0"/>
              <a:cs typeface="Tahoma" pitchFamily="34" charset="0"/>
            </a:endParaRPr>
          </a:p>
          <a:p>
            <a:pPr defTabSz="762000">
              <a:lnSpc>
                <a:spcPct val="90000"/>
              </a:lnSpc>
              <a:buFont typeface="Wingdings" pitchFamily="2" charset="2"/>
              <a:buNone/>
            </a:pPr>
            <a:endParaRPr lang="en-US" b="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التسعير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285750"/>
            <a:ext cx="8229600" cy="1028700"/>
          </a:xfrm>
        </p:spPr>
        <p:txBody>
          <a:bodyPr/>
          <a:lstStyle/>
          <a:p>
            <a:pPr algn="ctr"/>
            <a:r>
              <a:rPr lang="ar-SA">
                <a:latin typeface="Tahoma" pitchFamily="34" charset="0"/>
                <a:cs typeface="Tahoma" pitchFamily="34" charset="0"/>
              </a:rPr>
              <a:t>التمكن من الســـوق</a:t>
            </a:r>
            <a:endParaRPr 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3200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”تحديد سعر أولي منخفض نسبيا </a:t>
            </a:r>
            <a:r>
              <a:rPr lang="ar-SA" sz="3200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عن نطاق الأسعار المتوقعة للسوق </a:t>
            </a:r>
            <a:r>
              <a:rPr lang="ar-SA" sz="3200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المستهدفة</a:t>
            </a:r>
            <a:r>
              <a:rPr lang="ar-SA" sz="3600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“</a:t>
            </a:r>
            <a:endParaRPr lang="ar-SA" sz="3600" dirty="0" smtClean="0">
              <a:latin typeface="Tahoma" pitchFamily="34" charset="0"/>
              <a:cs typeface="Tahoma" pitchFamily="34" charset="0"/>
            </a:endParaRPr>
          </a:p>
          <a:p>
            <a:pPr>
              <a:buFont typeface="Monotype Sorts" charset="2"/>
              <a:buChar char="`"/>
            </a:pPr>
            <a:r>
              <a:rPr lang="ar-SA" sz="3600" dirty="0" smtClean="0">
                <a:latin typeface="Tahoma" pitchFamily="34" charset="0"/>
                <a:cs typeface="Tahoma" pitchFamily="34" charset="0"/>
              </a:rPr>
              <a:t>توافر </a:t>
            </a:r>
            <a:r>
              <a:rPr lang="ar-SA" sz="3600" dirty="0">
                <a:latin typeface="Tahoma" pitchFamily="34" charset="0"/>
                <a:cs typeface="Tahoma" pitchFamily="34" charset="0"/>
              </a:rPr>
              <a:t>مرونة طلب عالية</a:t>
            </a:r>
            <a:endParaRPr lang="en-US" sz="3600" dirty="0">
              <a:latin typeface="Tahoma" pitchFamily="34" charset="0"/>
              <a:cs typeface="Tahoma" pitchFamily="34" charset="0"/>
            </a:endParaRPr>
          </a:p>
          <a:p>
            <a:pPr>
              <a:buFont typeface="Monotype Sorts" charset="2"/>
              <a:buChar char="`"/>
            </a:pPr>
            <a:r>
              <a:rPr lang="ar-SA" sz="3600" dirty="0">
                <a:latin typeface="Tahoma" pitchFamily="34" charset="0"/>
                <a:cs typeface="Tahoma" pitchFamily="34" charset="0"/>
              </a:rPr>
              <a:t> تحقيق </a:t>
            </a:r>
            <a:r>
              <a:rPr lang="ar-SA" sz="3600" dirty="0" smtClean="0">
                <a:latin typeface="Tahoma" pitchFamily="34" charset="0"/>
                <a:cs typeface="Tahoma" pitchFamily="34" charset="0"/>
              </a:rPr>
              <a:t>وفورات </a:t>
            </a:r>
            <a:r>
              <a:rPr lang="ar-SA" sz="3600" dirty="0">
                <a:latin typeface="Tahoma" pitchFamily="34" charset="0"/>
                <a:cs typeface="Tahoma" pitchFamily="34" charset="0"/>
              </a:rPr>
              <a:t>اقتصادية من الكمية</a:t>
            </a:r>
            <a:endParaRPr lang="en-US" sz="3600" dirty="0">
              <a:latin typeface="Tahoma" pitchFamily="34" charset="0"/>
              <a:cs typeface="Tahoma" pitchFamily="34" charset="0"/>
            </a:endParaRPr>
          </a:p>
          <a:p>
            <a:pPr>
              <a:buFont typeface="Monotype Sorts" charset="2"/>
              <a:buChar char="`"/>
            </a:pPr>
            <a:r>
              <a:rPr lang="ar-SA" sz="3600" dirty="0">
                <a:latin typeface="Tahoma" pitchFamily="34" charset="0"/>
                <a:cs typeface="Tahoma" pitchFamily="34" charset="0"/>
              </a:rPr>
              <a:t>التشابه </a:t>
            </a:r>
            <a:r>
              <a:rPr lang="ar-SA" sz="3600" dirty="0" smtClean="0">
                <a:latin typeface="Tahoma" pitchFamily="34" charset="0"/>
                <a:cs typeface="Tahoma" pitchFamily="34" charset="0"/>
              </a:rPr>
              <a:t>في </a:t>
            </a:r>
            <a:r>
              <a:rPr lang="ar-SA" sz="3600" dirty="0">
                <a:latin typeface="Tahoma" pitchFamily="34" charset="0"/>
                <a:cs typeface="Tahoma" pitchFamily="34" charset="0"/>
              </a:rPr>
              <a:t>المواصفات مع سلع موجودة </a:t>
            </a:r>
            <a:r>
              <a:rPr lang="ar-SA" sz="3600" dirty="0" smtClean="0">
                <a:latin typeface="Tahoma" pitchFamily="34" charset="0"/>
                <a:cs typeface="Tahoma" pitchFamily="34" charset="0"/>
              </a:rPr>
              <a:t>في </a:t>
            </a:r>
            <a:r>
              <a:rPr lang="ar-SA" sz="3600" dirty="0">
                <a:latin typeface="Tahoma" pitchFamily="34" charset="0"/>
                <a:cs typeface="Tahoma" pitchFamily="34" charset="0"/>
              </a:rPr>
              <a:t>السوق</a:t>
            </a:r>
            <a:endParaRPr lang="en-US" sz="3600" dirty="0">
              <a:latin typeface="Tahoma" pitchFamily="34" charset="0"/>
              <a:cs typeface="Tahoma" pitchFamily="34" charset="0"/>
            </a:endParaRPr>
          </a:p>
          <a:p>
            <a:pPr>
              <a:buFont typeface="Monotype Sorts" charset="2"/>
              <a:buChar char="`"/>
            </a:pPr>
            <a:r>
              <a:rPr lang="ar-SA" sz="3600" dirty="0">
                <a:latin typeface="Tahoma" pitchFamily="34" charset="0"/>
                <a:cs typeface="Tahoma" pitchFamily="34" charset="0"/>
              </a:rPr>
              <a:t> توافر جهود ترويجية قوية</a:t>
            </a:r>
            <a:endParaRPr lang="en-US" sz="3600" dirty="0">
              <a:latin typeface="Tahoma" pitchFamily="34" charset="0"/>
              <a:cs typeface="Tahoma" pitchFamily="34" charset="0"/>
            </a:endParaRPr>
          </a:p>
          <a:p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التسعير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anchor="ctr"/>
          <a:lstStyle/>
          <a:p>
            <a:pPr algn="ctr" defTabSz="762000"/>
            <a:r>
              <a:rPr lang="ar-SA" sz="4000">
                <a:latin typeface="Tahoma" pitchFamily="34" charset="0"/>
                <a:cs typeface="Tahoma" pitchFamily="34" charset="0"/>
              </a:rPr>
              <a:t>وفقا لرغبات المستهلك</a:t>
            </a:r>
            <a:endParaRPr lang="en-US" sz="40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762000">
              <a:buFont typeface="Monotype Sorts" charset="2"/>
              <a:buBlip>
                <a:blip r:embed="rId2"/>
              </a:buBlip>
            </a:pPr>
            <a:r>
              <a:rPr lang="ar-SA" sz="3600">
                <a:latin typeface="Tahoma" pitchFamily="34" charset="0"/>
                <a:cs typeface="Tahoma" pitchFamily="34" charset="0"/>
              </a:rPr>
              <a:t> </a:t>
            </a:r>
            <a:r>
              <a:rPr lang="ar-SA" sz="4400">
                <a:latin typeface="Tahoma" pitchFamily="34" charset="0"/>
                <a:cs typeface="Tahoma" pitchFamily="34" charset="0"/>
              </a:rPr>
              <a:t>التسعير النفسى ( تسعير المكانة - الاسعار الكسرية)</a:t>
            </a:r>
            <a:endParaRPr lang="en-US" sz="4400">
              <a:latin typeface="Tahoma" pitchFamily="34" charset="0"/>
              <a:cs typeface="Tahoma" pitchFamily="34" charset="0"/>
            </a:endParaRPr>
          </a:p>
          <a:p>
            <a:pPr defTabSz="762000">
              <a:buFont typeface="Monotype Sorts" charset="2"/>
              <a:buBlip>
                <a:blip r:embed="rId2"/>
              </a:buBlip>
            </a:pPr>
            <a:r>
              <a:rPr lang="ar-SA" sz="4400">
                <a:latin typeface="Tahoma" pitchFamily="34" charset="0"/>
                <a:cs typeface="Tahoma" pitchFamily="34" charset="0"/>
              </a:rPr>
              <a:t>التسعير وفقا لنوعية السوق</a:t>
            </a:r>
            <a:endParaRPr lang="en-US" sz="4400">
              <a:latin typeface="Tahoma" pitchFamily="34" charset="0"/>
              <a:cs typeface="Tahoma" pitchFamily="34" charset="0"/>
            </a:endParaRPr>
          </a:p>
          <a:p>
            <a:pPr defTabSz="762000">
              <a:buFont typeface="Monotype Sorts" charset="2"/>
              <a:buBlip>
                <a:blip r:embed="rId2"/>
              </a:buBlip>
            </a:pPr>
            <a:r>
              <a:rPr lang="ar-SA" sz="4400">
                <a:latin typeface="Tahoma" pitchFamily="34" charset="0"/>
                <a:cs typeface="Tahoma" pitchFamily="34" charset="0"/>
              </a:rPr>
              <a:t> أسعار المجموعات</a:t>
            </a:r>
            <a:endParaRPr lang="en-US" sz="44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التسعير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anchor="ctr"/>
          <a:lstStyle/>
          <a:p>
            <a:pPr algn="ctr" defTabSz="762000"/>
            <a:r>
              <a:rPr lang="ar-SA">
                <a:latin typeface="Tahoma" pitchFamily="34" charset="0"/>
                <a:cs typeface="Tahoma" pitchFamily="34" charset="0"/>
              </a:rPr>
              <a:t>التسعير الترويجية</a:t>
            </a:r>
            <a:r>
              <a:rPr lang="en-US">
                <a:latin typeface="Tahoma" pitchFamily="34" charset="0"/>
                <a:cs typeface="Tahoma" pitchFamily="34" charset="0"/>
              </a:rPr>
              <a:t>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76400"/>
            <a:ext cx="7772400" cy="4114800"/>
          </a:xfrm>
          <a:noFill/>
          <a:ln/>
        </p:spPr>
        <p:txBody>
          <a:bodyPr/>
          <a:lstStyle/>
          <a:p>
            <a:pPr defTabSz="762000">
              <a:buFont typeface="Monotype Sorts" charset="2"/>
              <a:buBlip>
                <a:blip r:embed="rId2"/>
              </a:buBlip>
            </a:pPr>
            <a:r>
              <a:rPr lang="en-US" sz="2400">
                <a:latin typeface="Tahoma" pitchFamily="34" charset="0"/>
                <a:cs typeface="Tahoma" pitchFamily="34" charset="0"/>
              </a:rPr>
              <a:t>  </a:t>
            </a:r>
            <a:r>
              <a:rPr lang="ar-SA" b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الأسعار الرائدة</a:t>
            </a:r>
            <a:endParaRPr lang="en-US" b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defTabSz="762000">
              <a:buFont typeface="Monotype Sorts" charset="2"/>
              <a:buBlip>
                <a:blip r:embed="rId2"/>
              </a:buBlip>
            </a:pPr>
            <a:r>
              <a:rPr lang="ar-SA" b="0">
                <a:latin typeface="Tahoma" pitchFamily="34" charset="0"/>
                <a:cs typeface="Tahoma" pitchFamily="34" charset="0"/>
              </a:rPr>
              <a:t> </a:t>
            </a:r>
            <a:r>
              <a:rPr lang="ar-SA" b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مبيعات الفرصة    ( الأوكازيون )</a:t>
            </a:r>
            <a:endParaRPr lang="en-US" b="0">
              <a:solidFill>
                <a:schemeClr val="tx2"/>
              </a:solidFill>
              <a:latin typeface="Tahoma" pitchFamily="34" charset="0"/>
              <a:cs typeface="Tahoma" pitchFamily="34" charset="0"/>
            </a:endParaRPr>
          </a:p>
          <a:p>
            <a:pPr defTabSz="762000">
              <a:buFont typeface="Monotype Sorts" charset="2"/>
              <a:buBlip>
                <a:blip r:embed="rId2"/>
              </a:buBlip>
            </a:pPr>
            <a:r>
              <a:rPr lang="ar-SA" b="0">
                <a:latin typeface="Tahoma" pitchFamily="34" charset="0"/>
                <a:cs typeface="Tahoma" pitchFamily="34" charset="0"/>
              </a:rPr>
              <a:t>الأسعار المترابطة</a:t>
            </a:r>
            <a:endParaRPr lang="en-US" b="0">
              <a:latin typeface="Tahoma" pitchFamily="34" charset="0"/>
              <a:cs typeface="Tahoma" pitchFamily="34" charset="0"/>
            </a:endParaRPr>
          </a:p>
          <a:p>
            <a:pPr defTabSz="762000">
              <a:buFont typeface="Monotype Sorts" charset="2"/>
              <a:buBlip>
                <a:blip r:embed="rId2"/>
              </a:buBlip>
            </a:pPr>
            <a:r>
              <a:rPr lang="ar-SA" b="0">
                <a:latin typeface="Tahoma" pitchFamily="34" charset="0"/>
                <a:cs typeface="Tahoma" pitchFamily="34" charset="0"/>
              </a:rPr>
              <a:t> </a:t>
            </a:r>
            <a:r>
              <a:rPr lang="ar-SA" b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المسموحات والخصم</a:t>
            </a:r>
            <a:endParaRPr lang="en-US">
              <a:solidFill>
                <a:schemeClr val="accent1"/>
              </a:solidFill>
              <a:latin typeface="Tahoma" pitchFamily="34" charset="0"/>
              <a:cs typeface="Tahoma" pitchFamily="34" charset="0"/>
            </a:endParaRPr>
          </a:p>
          <a:p>
            <a:pPr lvl="1" defTabSz="762000">
              <a:buFontTx/>
              <a:buBlip>
                <a:blip r:embed="rId2"/>
              </a:buBlip>
            </a:pPr>
            <a:r>
              <a:rPr lang="ar-SA" b="1">
                <a:solidFill>
                  <a:srgbClr val="CCFF33"/>
                </a:solidFill>
                <a:latin typeface="Tahoma" pitchFamily="34" charset="0"/>
                <a:cs typeface="Tahoma" pitchFamily="34" charset="0"/>
              </a:rPr>
              <a:t>الخصم التجارى </a:t>
            </a:r>
            <a:endParaRPr lang="en-US" b="1">
              <a:solidFill>
                <a:srgbClr val="CCFF33"/>
              </a:solidFill>
              <a:latin typeface="Tahoma" pitchFamily="34" charset="0"/>
              <a:cs typeface="Tahoma" pitchFamily="34" charset="0"/>
            </a:endParaRPr>
          </a:p>
          <a:p>
            <a:pPr lvl="1" defTabSz="762000">
              <a:buFontTx/>
              <a:buBlip>
                <a:blip r:embed="rId2"/>
              </a:buBlip>
            </a:pPr>
            <a:r>
              <a:rPr lang="ar-SA" b="1">
                <a:solidFill>
                  <a:srgbClr val="CCFF33"/>
                </a:solidFill>
                <a:latin typeface="Tahoma" pitchFamily="34" charset="0"/>
                <a:cs typeface="Tahoma" pitchFamily="34" charset="0"/>
              </a:rPr>
              <a:t>خصم الكمية</a:t>
            </a:r>
            <a:endParaRPr lang="en-US" b="1">
              <a:solidFill>
                <a:srgbClr val="CCFF33"/>
              </a:solidFill>
              <a:latin typeface="Tahoma" pitchFamily="34" charset="0"/>
              <a:cs typeface="Tahoma" pitchFamily="34" charset="0"/>
            </a:endParaRPr>
          </a:p>
          <a:p>
            <a:pPr lvl="1" defTabSz="762000">
              <a:buFontTx/>
              <a:buBlip>
                <a:blip r:embed="rId2"/>
              </a:buBlip>
            </a:pPr>
            <a:r>
              <a:rPr lang="ar-SA" b="1">
                <a:solidFill>
                  <a:srgbClr val="CCFF33"/>
                </a:solidFill>
                <a:latin typeface="Tahoma" pitchFamily="34" charset="0"/>
                <a:cs typeface="Tahoma" pitchFamily="34" charset="0"/>
              </a:rPr>
              <a:t>مسموحات الترويج</a:t>
            </a:r>
            <a:endParaRPr lang="en-US" b="1">
              <a:solidFill>
                <a:srgbClr val="CCFF33"/>
              </a:solidFill>
              <a:latin typeface="Tahoma" pitchFamily="34" charset="0"/>
              <a:cs typeface="Tahoma" pitchFamily="34" charset="0"/>
            </a:endParaRPr>
          </a:p>
          <a:p>
            <a:pPr lvl="1" defTabSz="762000">
              <a:buFontTx/>
              <a:buBlip>
                <a:blip r:embed="rId2"/>
              </a:buBlip>
            </a:pPr>
            <a:r>
              <a:rPr lang="ar-SA" b="1">
                <a:solidFill>
                  <a:srgbClr val="CCFF33"/>
                </a:solidFill>
                <a:latin typeface="Tahoma" pitchFamily="34" charset="0"/>
                <a:cs typeface="Tahoma" pitchFamily="34" charset="0"/>
              </a:rPr>
              <a:t>الخصم النقدى</a:t>
            </a:r>
            <a:endParaRPr lang="en-US" b="1">
              <a:solidFill>
                <a:srgbClr val="CCFF33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التسعير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050"/>
          <p:cNvSpPr>
            <a:spLocks noGrp="1" noChangeArrowheads="1"/>
          </p:cNvSpPr>
          <p:nvPr>
            <p:ph type="title"/>
          </p:nvPr>
        </p:nvSpPr>
        <p:spPr>
          <a:xfrm>
            <a:off x="1403350" y="260350"/>
            <a:ext cx="7272338" cy="1143000"/>
          </a:xfrm>
          <a:noFill/>
          <a:ln/>
        </p:spPr>
        <p:txBody>
          <a:bodyPr anchor="ctr"/>
          <a:lstStyle/>
          <a:p>
            <a:pPr algn="ctr" defTabSz="762000"/>
            <a:r>
              <a:rPr lang="ar-SA" sz="4000">
                <a:latin typeface="Tahoma" pitchFamily="34" charset="0"/>
                <a:cs typeface="Tahoma" pitchFamily="34" charset="0"/>
              </a:rPr>
              <a:t>إستراتيجيات التسعير المرنة</a:t>
            </a:r>
            <a:endParaRPr lang="en-US" sz="40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6627" name="Rectangle 205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762000">
              <a:lnSpc>
                <a:spcPct val="90000"/>
              </a:lnSpc>
              <a:buFont typeface="Monotype Sorts" charset="2"/>
              <a:buBlip>
                <a:blip r:embed="rId2"/>
              </a:buBlip>
            </a:pPr>
            <a:r>
              <a:rPr lang="ar-SA" sz="4000" b="0">
                <a:latin typeface="Tahoma" pitchFamily="34" charset="0"/>
                <a:cs typeface="Tahoma" pitchFamily="34" charset="0"/>
              </a:rPr>
              <a:t> </a:t>
            </a:r>
            <a:r>
              <a:rPr lang="ar-SA" sz="4800" b="0">
                <a:latin typeface="Tahoma" pitchFamily="34" charset="0"/>
                <a:cs typeface="Tahoma" pitchFamily="34" charset="0"/>
              </a:rPr>
              <a:t>السعر الموحد</a:t>
            </a:r>
            <a:endParaRPr lang="en-US" sz="4800" b="0">
              <a:latin typeface="Tahoma" pitchFamily="34" charset="0"/>
              <a:cs typeface="Tahoma" pitchFamily="34" charset="0"/>
            </a:endParaRPr>
          </a:p>
          <a:p>
            <a:pPr defTabSz="762000">
              <a:lnSpc>
                <a:spcPct val="90000"/>
              </a:lnSpc>
              <a:buFont typeface="Monotype Sorts" charset="2"/>
              <a:buBlip>
                <a:blip r:embed="rId2"/>
              </a:buBlip>
            </a:pPr>
            <a:r>
              <a:rPr lang="ar-SA" sz="4800" b="0">
                <a:latin typeface="Tahoma" pitchFamily="34" charset="0"/>
                <a:cs typeface="Tahoma" pitchFamily="34" charset="0"/>
              </a:rPr>
              <a:t> السعر المتغيـــر</a:t>
            </a:r>
            <a:endParaRPr lang="en-US" sz="4800" b="0">
              <a:latin typeface="Tahoma" pitchFamily="34" charset="0"/>
              <a:cs typeface="Tahoma" pitchFamily="34" charset="0"/>
            </a:endParaRPr>
          </a:p>
          <a:p>
            <a:pPr defTabSz="762000">
              <a:lnSpc>
                <a:spcPct val="90000"/>
              </a:lnSpc>
              <a:buFont typeface="Monotype Sorts" charset="2"/>
              <a:buBlip>
                <a:blip r:embed="rId2"/>
              </a:buBlip>
            </a:pPr>
            <a:r>
              <a:rPr lang="ar-SA" sz="4800" b="0">
                <a:latin typeface="Tahoma" pitchFamily="34" charset="0"/>
                <a:cs typeface="Tahoma" pitchFamily="34" charset="0"/>
              </a:rPr>
              <a:t> البيع بالقائمــة</a:t>
            </a:r>
            <a:endParaRPr lang="en-US" sz="4800" b="0">
              <a:latin typeface="Tahoma" pitchFamily="34" charset="0"/>
              <a:cs typeface="Tahoma" pitchFamily="34" charset="0"/>
            </a:endParaRPr>
          </a:p>
          <a:p>
            <a:pPr defTabSz="762000">
              <a:lnSpc>
                <a:spcPct val="90000"/>
              </a:lnSpc>
              <a:buFont typeface="Monotype Sorts" charset="2"/>
              <a:buBlip>
                <a:blip r:embed="rId2"/>
              </a:buBlip>
            </a:pPr>
            <a:r>
              <a:rPr lang="ar-SA" sz="4800" b="0">
                <a:latin typeface="Tahoma" pitchFamily="34" charset="0"/>
                <a:cs typeface="Tahoma" pitchFamily="34" charset="0"/>
              </a:rPr>
              <a:t>البيع بسعر موحد للمستهلك النهائى</a:t>
            </a:r>
            <a:endParaRPr lang="en-US" sz="4800" b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التسعير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7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685800"/>
            <a:ext cx="7123113" cy="56467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</p:pic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494483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التسعير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19140" name="Rectangle 4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1322388" y="296863"/>
            <a:ext cx="7080250" cy="7159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 algn="ctr"/>
            <a:r>
              <a:rPr lang="ar-SA" sz="4400" b="1" dirty="0" smtClean="0">
                <a:solidFill>
                  <a:srgbClr val="990000"/>
                </a:solidFill>
                <a:latin typeface="Arial" pitchFamily="34" charset="0"/>
              </a:rPr>
              <a:t>وضع إستراتيجية التسعير</a:t>
            </a:r>
            <a:endParaRPr lang="en-US" sz="4400" b="1" dirty="0">
              <a:solidFill>
                <a:srgbClr val="990000"/>
              </a:solidFill>
              <a:latin typeface="Arial" pitchFamily="34" charset="0"/>
            </a:endParaRPr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234950" y="1606550"/>
            <a:ext cx="3949700" cy="673100"/>
          </a:xfrm>
          <a:prstGeom prst="rect">
            <a:avLst/>
          </a:prstGeom>
          <a:solidFill>
            <a:srgbClr val="FAFD00"/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>
              <a:lnSpc>
                <a:spcPct val="75000"/>
              </a:lnSpc>
              <a:tabLst>
                <a:tab pos="455613" algn="l"/>
              </a:tabLst>
            </a:pPr>
            <a:r>
              <a:rPr lang="en-US" b="1" dirty="0">
                <a:latin typeface="Arial" pitchFamily="34" charset="0"/>
              </a:rPr>
              <a:t>1.	</a:t>
            </a:r>
            <a:r>
              <a:rPr lang="ar-SA" b="1" dirty="0" smtClean="0">
                <a:latin typeface="Arial" pitchFamily="34" charset="0"/>
              </a:rPr>
              <a:t>وضع هدف التسعير</a:t>
            </a:r>
            <a:endParaRPr lang="en-US" b="1" dirty="0">
              <a:latin typeface="Arial" pitchFamily="34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33363" y="2508250"/>
            <a:ext cx="4713287" cy="692150"/>
            <a:chOff x="147" y="1580"/>
            <a:chExt cx="2969" cy="436"/>
          </a:xfrm>
        </p:grpSpPr>
        <p:sp>
          <p:nvSpPr>
            <p:cNvPr id="219144" name="Rectangle 8"/>
            <p:cNvSpPr>
              <a:spLocks noChangeArrowheads="1"/>
            </p:cNvSpPr>
            <p:nvPr/>
          </p:nvSpPr>
          <p:spPr bwMode="auto">
            <a:xfrm>
              <a:off x="532" y="1588"/>
              <a:ext cx="2584" cy="424"/>
            </a:xfrm>
            <a:prstGeom prst="rect">
              <a:avLst/>
            </a:prstGeom>
            <a:solidFill>
              <a:srgbClr val="06FFFA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eaLnBrk="0" hangingPunct="0">
                <a:lnSpc>
                  <a:spcPct val="75000"/>
                </a:lnSpc>
              </a:pPr>
              <a:r>
                <a:rPr lang="en-US" b="1" dirty="0">
                  <a:solidFill>
                    <a:srgbClr val="FFC000"/>
                  </a:solidFill>
                  <a:latin typeface="Arial" pitchFamily="34" charset="0"/>
                </a:rPr>
                <a:t>2. </a:t>
              </a:r>
              <a:r>
                <a:rPr lang="ar-SA" b="1" dirty="0" smtClean="0">
                  <a:solidFill>
                    <a:srgbClr val="FFC000"/>
                  </a:solidFill>
                  <a:latin typeface="Arial" pitchFamily="34" charset="0"/>
                </a:rPr>
                <a:t>تحديد الطلب</a:t>
              </a:r>
              <a:endParaRPr lang="en-US" b="1" dirty="0">
                <a:solidFill>
                  <a:srgbClr val="FFC000"/>
                </a:solidFill>
                <a:latin typeface="Arial" pitchFamily="34" charset="0"/>
              </a:endParaRPr>
            </a:p>
          </p:txBody>
        </p:sp>
        <p:graphicFrame>
          <p:nvGraphicFramePr>
            <p:cNvPr id="219145" name="Object 9">
              <a:hlinkClick r:id="" action="ppaction://ole?verb=0"/>
            </p:cNvPr>
            <p:cNvGraphicFramePr>
              <a:graphicFrameLocks/>
            </p:cNvGraphicFramePr>
            <p:nvPr/>
          </p:nvGraphicFramePr>
          <p:xfrm>
            <a:off x="147" y="1580"/>
            <a:ext cx="381" cy="436"/>
          </p:xfrm>
          <a:graphic>
            <a:graphicData uri="http://schemas.openxmlformats.org/presentationml/2006/ole">
              <p:oleObj spid="_x0000_s188422" name="ClipArt" r:id="rId3" imgW="5473440" imgH="3897000" progId="">
                <p:embed/>
              </p:oleObj>
            </a:graphicData>
          </a:graphic>
        </p:graphicFrame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842963" y="3429000"/>
            <a:ext cx="4789487" cy="692150"/>
            <a:chOff x="531" y="2160"/>
            <a:chExt cx="3017" cy="436"/>
          </a:xfrm>
        </p:grpSpPr>
        <p:sp>
          <p:nvSpPr>
            <p:cNvPr id="219147" name="Rectangle 11"/>
            <p:cNvSpPr>
              <a:spLocks noChangeArrowheads="1"/>
            </p:cNvSpPr>
            <p:nvPr/>
          </p:nvSpPr>
          <p:spPr bwMode="auto">
            <a:xfrm>
              <a:off x="916" y="2164"/>
              <a:ext cx="2632" cy="424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eaLnBrk="0" hangingPunct="0">
                <a:lnSpc>
                  <a:spcPct val="75000"/>
                </a:lnSpc>
              </a:pPr>
              <a:r>
                <a:rPr lang="en-US" b="1" dirty="0">
                  <a:solidFill>
                    <a:schemeClr val="bg2"/>
                  </a:solidFill>
                  <a:latin typeface="Arial" pitchFamily="34" charset="0"/>
                </a:rPr>
                <a:t>3. </a:t>
              </a:r>
              <a:r>
                <a:rPr lang="ar-SA" b="1" dirty="0" smtClean="0">
                  <a:solidFill>
                    <a:schemeClr val="bg2"/>
                  </a:solidFill>
                  <a:latin typeface="Arial" pitchFamily="34" charset="0"/>
                </a:rPr>
                <a:t>تقدير التكاليف</a:t>
              </a:r>
              <a:endParaRPr lang="en-US" b="1" dirty="0">
                <a:solidFill>
                  <a:schemeClr val="bg2"/>
                </a:solidFill>
                <a:latin typeface="Arial" pitchFamily="34" charset="0"/>
              </a:endParaRPr>
            </a:p>
          </p:txBody>
        </p:sp>
        <p:graphicFrame>
          <p:nvGraphicFramePr>
            <p:cNvPr id="219148" name="Object 12">
              <a:hlinkClick r:id="" action="ppaction://ole?verb=0"/>
            </p:cNvPr>
            <p:cNvGraphicFramePr>
              <a:graphicFrameLocks/>
            </p:cNvGraphicFramePr>
            <p:nvPr/>
          </p:nvGraphicFramePr>
          <p:xfrm>
            <a:off x="531" y="2160"/>
            <a:ext cx="381" cy="436"/>
          </p:xfrm>
          <a:graphic>
            <a:graphicData uri="http://schemas.openxmlformats.org/presentationml/2006/ole">
              <p:oleObj spid="_x0000_s188421" name="ClipArt" r:id="rId4" imgW="5473440" imgH="3897000" progId="">
                <p:embed/>
              </p:oleObj>
            </a:graphicData>
          </a:graphic>
        </p:graphicFrame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452562" y="4286253"/>
            <a:ext cx="5419322" cy="808038"/>
            <a:chOff x="915" y="2700"/>
            <a:chExt cx="3126" cy="509"/>
          </a:xfrm>
        </p:grpSpPr>
        <p:sp>
          <p:nvSpPr>
            <p:cNvPr id="219150" name="Rectangle 14"/>
            <p:cNvSpPr>
              <a:spLocks noChangeArrowheads="1"/>
            </p:cNvSpPr>
            <p:nvPr/>
          </p:nvSpPr>
          <p:spPr bwMode="auto">
            <a:xfrm>
              <a:off x="1313" y="2700"/>
              <a:ext cx="2728" cy="509"/>
            </a:xfrm>
            <a:prstGeom prst="rect">
              <a:avLst/>
            </a:prstGeom>
            <a:solidFill>
              <a:srgbClr val="FF01FF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lIns="92075" tIns="92075" rIns="92075" bIns="92075" anchor="ctr"/>
            <a:lstStyle/>
            <a:p>
              <a:pPr defTabSz="393700" eaLnBrk="0" hangingPunct="0">
                <a:lnSpc>
                  <a:spcPct val="75000"/>
                </a:lnSpc>
              </a:pPr>
              <a:r>
                <a:rPr lang="en-US" b="1" dirty="0">
                  <a:solidFill>
                    <a:schemeClr val="bg1"/>
                  </a:solidFill>
                  <a:latin typeface="Arial" pitchFamily="34" charset="0"/>
                </a:rPr>
                <a:t>	</a:t>
              </a:r>
              <a:endParaRPr lang="ar-SA" b="1" dirty="0" smtClean="0">
                <a:solidFill>
                  <a:schemeClr val="bg1"/>
                </a:solidFill>
                <a:latin typeface="Arial" pitchFamily="34" charset="0"/>
              </a:endParaRPr>
            </a:p>
            <a:p>
              <a:pPr defTabSz="393700" eaLnBrk="0" hangingPunct="0">
                <a:lnSpc>
                  <a:spcPct val="75000"/>
                </a:lnSpc>
              </a:pPr>
              <a:r>
                <a:rPr lang="en-US" b="1" dirty="0" smtClean="0">
                  <a:solidFill>
                    <a:schemeClr val="bg1"/>
                  </a:solidFill>
                  <a:latin typeface="Arial" pitchFamily="34" charset="0"/>
                </a:rPr>
                <a:t>4.</a:t>
              </a:r>
              <a:r>
                <a:rPr lang="ar-SA" b="1" dirty="0" smtClean="0">
                  <a:solidFill>
                    <a:schemeClr val="bg1"/>
                  </a:solidFill>
                  <a:latin typeface="Arial" pitchFamily="34" charset="0"/>
                </a:rPr>
                <a:t>تحليل المنافسين, التكاليف </a:t>
              </a:r>
              <a:r>
                <a:rPr lang="ar-SA" b="1" dirty="0" err="1" smtClean="0">
                  <a:solidFill>
                    <a:schemeClr val="bg1"/>
                  </a:solidFill>
                  <a:latin typeface="Arial" pitchFamily="34" charset="0"/>
                </a:rPr>
                <a:t>و</a:t>
              </a:r>
              <a:r>
                <a:rPr lang="ar-SA" b="1" dirty="0" smtClean="0">
                  <a:solidFill>
                    <a:schemeClr val="bg1"/>
                  </a:solidFill>
                  <a:latin typeface="Arial" pitchFamily="34" charset="0"/>
                </a:rPr>
                <a:t> الأسعار </a:t>
              </a:r>
              <a:endParaRPr lang="en-US" b="1" dirty="0" smtClean="0">
                <a:solidFill>
                  <a:schemeClr val="bg1"/>
                </a:solidFill>
                <a:latin typeface="Arial" pitchFamily="34" charset="0"/>
              </a:endParaRPr>
            </a:p>
            <a:p>
              <a:pPr defTabSz="393700" eaLnBrk="0" hangingPunct="0">
                <a:lnSpc>
                  <a:spcPct val="75000"/>
                </a:lnSpc>
              </a:pPr>
              <a:r>
                <a:rPr lang="en-US" b="1" dirty="0" smtClean="0">
                  <a:solidFill>
                    <a:schemeClr val="bg1"/>
                  </a:solidFill>
                  <a:latin typeface="Arial" pitchFamily="34" charset="0"/>
                </a:rPr>
                <a:t>	</a:t>
              </a:r>
              <a:endParaRPr lang="en-US" b="1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graphicFrame>
          <p:nvGraphicFramePr>
            <p:cNvPr id="219151" name="Object 15">
              <a:hlinkClick r:id="" action="ppaction://ole?verb=0"/>
            </p:cNvPr>
            <p:cNvGraphicFramePr>
              <a:graphicFrameLocks/>
            </p:cNvGraphicFramePr>
            <p:nvPr/>
          </p:nvGraphicFramePr>
          <p:xfrm>
            <a:off x="915" y="2732"/>
            <a:ext cx="381" cy="436"/>
          </p:xfrm>
          <a:graphic>
            <a:graphicData uri="http://schemas.openxmlformats.org/presentationml/2006/ole">
              <p:oleObj spid="_x0000_s188420" name="ClipArt" r:id="rId5" imgW="5473440" imgH="3897000" progId="">
                <p:embed/>
              </p:oleObj>
            </a:graphicData>
          </a:graphic>
        </p:graphicFrame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2062163" y="5251450"/>
            <a:ext cx="4941887" cy="692150"/>
            <a:chOff x="1299" y="3308"/>
            <a:chExt cx="3113" cy="436"/>
          </a:xfrm>
        </p:grpSpPr>
        <p:sp>
          <p:nvSpPr>
            <p:cNvPr id="219153" name="Rectangle 17"/>
            <p:cNvSpPr>
              <a:spLocks noChangeArrowheads="1"/>
            </p:cNvSpPr>
            <p:nvPr/>
          </p:nvSpPr>
          <p:spPr bwMode="auto">
            <a:xfrm>
              <a:off x="1684" y="3316"/>
              <a:ext cx="2728" cy="424"/>
            </a:xfrm>
            <a:prstGeom prst="rect">
              <a:avLst/>
            </a:prstGeom>
            <a:solidFill>
              <a:srgbClr val="FCFEB9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lIns="92075" tIns="136525" rIns="92075" bIns="136525"/>
            <a:lstStyle/>
            <a:p>
              <a:pPr defTabSz="393700" eaLnBrk="0" hangingPunct="0">
                <a:lnSpc>
                  <a:spcPct val="75000"/>
                </a:lnSpc>
              </a:pP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</a:rPr>
                <a:t>5.</a:t>
              </a:r>
              <a:r>
                <a:rPr lang="ar-SA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</a:rPr>
                <a:t>اختيار طريقة التسعير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</a:endParaRPr>
            </a:p>
          </p:txBody>
        </p:sp>
        <p:graphicFrame>
          <p:nvGraphicFramePr>
            <p:cNvPr id="219154" name="Object 18">
              <a:hlinkClick r:id="" action="ppaction://ole?verb=0"/>
            </p:cNvPr>
            <p:cNvGraphicFramePr>
              <a:graphicFrameLocks/>
            </p:cNvGraphicFramePr>
            <p:nvPr/>
          </p:nvGraphicFramePr>
          <p:xfrm>
            <a:off x="1299" y="3308"/>
            <a:ext cx="381" cy="436"/>
          </p:xfrm>
          <a:graphic>
            <a:graphicData uri="http://schemas.openxmlformats.org/presentationml/2006/ole">
              <p:oleObj spid="_x0000_s188419" name="ClipArt" r:id="rId6" imgW="5473440" imgH="3897000" progId="">
                <p:embed/>
              </p:oleObj>
            </a:graphicData>
          </a:graphic>
        </p:graphicFrame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2671763" y="6089650"/>
            <a:ext cx="5018087" cy="692150"/>
            <a:chOff x="1683" y="3836"/>
            <a:chExt cx="3161" cy="436"/>
          </a:xfrm>
        </p:grpSpPr>
        <p:sp>
          <p:nvSpPr>
            <p:cNvPr id="219156" name="Rectangle 20"/>
            <p:cNvSpPr>
              <a:spLocks noChangeArrowheads="1"/>
            </p:cNvSpPr>
            <p:nvPr/>
          </p:nvSpPr>
          <p:spPr bwMode="auto">
            <a:xfrm>
              <a:off x="2068" y="3844"/>
              <a:ext cx="2776" cy="424"/>
            </a:xfrm>
            <a:prstGeom prst="rect">
              <a:avLst/>
            </a:prstGeom>
            <a:solidFill>
              <a:srgbClr val="FAFD00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eaLnBrk="0" hangingPunct="0">
                <a:lnSpc>
                  <a:spcPct val="75000"/>
                </a:lnSpc>
                <a:tabLst>
                  <a:tab pos="393700" algn="l"/>
                </a:tabLst>
              </a:pPr>
              <a:r>
                <a:rPr lang="en-US" b="1" dirty="0">
                  <a:solidFill>
                    <a:srgbClr val="0000FF"/>
                  </a:solidFill>
                  <a:latin typeface="Arial" pitchFamily="34" charset="0"/>
                </a:rPr>
                <a:t>6. </a:t>
              </a:r>
              <a:r>
                <a:rPr lang="ar-SA" b="1" dirty="0" smtClean="0">
                  <a:solidFill>
                    <a:srgbClr val="0000FF"/>
                  </a:solidFill>
                  <a:latin typeface="Arial" pitchFamily="34" charset="0"/>
                </a:rPr>
                <a:t>وضع السعر النهائي</a:t>
              </a:r>
              <a:endParaRPr lang="en-US" b="1" dirty="0">
                <a:solidFill>
                  <a:srgbClr val="0000FF"/>
                </a:solidFill>
                <a:latin typeface="Arial" pitchFamily="34" charset="0"/>
              </a:endParaRPr>
            </a:p>
          </p:txBody>
        </p:sp>
        <p:graphicFrame>
          <p:nvGraphicFramePr>
            <p:cNvPr id="219157" name="Object 21">
              <a:hlinkClick r:id="" action="ppaction://ole?verb=0"/>
            </p:cNvPr>
            <p:cNvGraphicFramePr>
              <a:graphicFrameLocks/>
            </p:cNvGraphicFramePr>
            <p:nvPr/>
          </p:nvGraphicFramePr>
          <p:xfrm>
            <a:off x="1683" y="3836"/>
            <a:ext cx="381" cy="436"/>
          </p:xfrm>
          <a:graphic>
            <a:graphicData uri="http://schemas.openxmlformats.org/presentationml/2006/ole">
              <p:oleObj spid="_x0000_s188418" name="ClipArt" r:id="rId7" imgW="5473440" imgH="3897000" progId="">
                <p:embed/>
              </p:oleObj>
            </a:graphicData>
          </a:graphic>
        </p:graphicFrame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42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ChangeArrowheads="1"/>
          </p:cNvSpPr>
          <p:nvPr/>
        </p:nvSpPr>
        <p:spPr bwMode="auto">
          <a:xfrm>
            <a:off x="838200" y="692150"/>
            <a:ext cx="7910513" cy="10810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 algn="ctr"/>
            <a:r>
              <a:rPr lang="en-US" sz="4000" b="1">
                <a:solidFill>
                  <a:srgbClr val="990000"/>
                </a:solidFill>
                <a:latin typeface="Arial" pitchFamily="34" charset="0"/>
              </a:rPr>
              <a:t>The Three C’s Model</a:t>
            </a:r>
            <a:br>
              <a:rPr lang="en-US" sz="4000" b="1">
                <a:solidFill>
                  <a:srgbClr val="990000"/>
                </a:solidFill>
                <a:latin typeface="Arial" pitchFamily="34" charset="0"/>
              </a:rPr>
            </a:br>
            <a:r>
              <a:rPr lang="en-US" sz="4000" b="1">
                <a:solidFill>
                  <a:srgbClr val="990000"/>
                </a:solidFill>
                <a:latin typeface="Arial" pitchFamily="34" charset="0"/>
              </a:rPr>
              <a:t>for Price Setting</a:t>
            </a:r>
          </a:p>
        </p:txBody>
      </p:sp>
      <p:sp>
        <p:nvSpPr>
          <p:cNvPr id="223235" name="Rectangle 3"/>
          <p:cNvSpPr>
            <a:spLocks noChangeArrowheads="1"/>
          </p:cNvSpPr>
          <p:nvPr/>
        </p:nvSpPr>
        <p:spPr bwMode="auto">
          <a:xfrm>
            <a:off x="82550" y="2520950"/>
            <a:ext cx="8978900" cy="2501900"/>
          </a:xfrm>
          <a:prstGeom prst="rect">
            <a:avLst/>
          </a:prstGeom>
          <a:solidFill>
            <a:srgbClr val="FAFD00"/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23236" name="Rectangle 4"/>
          <p:cNvSpPr>
            <a:spLocks noChangeArrowheads="1"/>
          </p:cNvSpPr>
          <p:nvPr/>
        </p:nvSpPr>
        <p:spPr bwMode="auto">
          <a:xfrm>
            <a:off x="1835150" y="2901950"/>
            <a:ext cx="5321300" cy="2027248"/>
          </a:xfrm>
          <a:prstGeom prst="rect">
            <a:avLst/>
          </a:prstGeom>
          <a:solidFill>
            <a:srgbClr val="00FF00"/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23237" name="Rectangle 5"/>
          <p:cNvSpPr>
            <a:spLocks noChangeArrowheads="1"/>
          </p:cNvSpPr>
          <p:nvPr/>
        </p:nvSpPr>
        <p:spPr bwMode="auto">
          <a:xfrm>
            <a:off x="1905000" y="3048000"/>
            <a:ext cx="9906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/>
          <a:lstStyle/>
          <a:p>
            <a:pPr algn="ctr" eaLnBrk="0" hangingPunct="0"/>
            <a:r>
              <a:rPr lang="en-US" b="1">
                <a:solidFill>
                  <a:srgbClr val="000066"/>
                </a:solidFill>
                <a:latin typeface="Arial" pitchFamily="34" charset="0"/>
              </a:rPr>
              <a:t>Costs</a:t>
            </a:r>
          </a:p>
        </p:txBody>
      </p:sp>
      <p:sp>
        <p:nvSpPr>
          <p:cNvPr id="223238" name="Rectangle 6"/>
          <p:cNvSpPr>
            <a:spLocks noChangeArrowheads="1"/>
          </p:cNvSpPr>
          <p:nvPr/>
        </p:nvSpPr>
        <p:spPr bwMode="auto">
          <a:xfrm>
            <a:off x="3200400" y="3124200"/>
            <a:ext cx="2014542" cy="1752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/>
          <a:lstStyle/>
          <a:p>
            <a:pPr eaLnBrk="0" hangingPunct="0">
              <a:lnSpc>
                <a:spcPct val="75000"/>
              </a:lnSpc>
            </a:pPr>
            <a:r>
              <a:rPr lang="en-US" sz="2400" b="1" dirty="0">
                <a:latin typeface="Arial" pitchFamily="34" charset="0"/>
              </a:rPr>
              <a:t>Competitors’</a:t>
            </a:r>
          </a:p>
          <a:p>
            <a:pPr eaLnBrk="0" hangingPunct="0">
              <a:lnSpc>
                <a:spcPct val="75000"/>
              </a:lnSpc>
            </a:pPr>
            <a:r>
              <a:rPr lang="en-US" sz="2400" b="1" dirty="0">
                <a:latin typeface="Arial" pitchFamily="34" charset="0"/>
              </a:rPr>
              <a:t>prices and</a:t>
            </a:r>
          </a:p>
          <a:p>
            <a:pPr eaLnBrk="0" hangingPunct="0">
              <a:lnSpc>
                <a:spcPct val="75000"/>
              </a:lnSpc>
            </a:pPr>
            <a:r>
              <a:rPr lang="en-US" sz="2400" b="1" dirty="0">
                <a:latin typeface="Arial" pitchFamily="34" charset="0"/>
              </a:rPr>
              <a:t>prices of</a:t>
            </a:r>
          </a:p>
          <a:p>
            <a:pPr eaLnBrk="0" hangingPunct="0">
              <a:lnSpc>
                <a:spcPct val="75000"/>
              </a:lnSpc>
            </a:pPr>
            <a:r>
              <a:rPr lang="en-US" sz="2400" b="1" dirty="0">
                <a:latin typeface="Arial" pitchFamily="34" charset="0"/>
              </a:rPr>
              <a:t>substitutes</a:t>
            </a:r>
          </a:p>
        </p:txBody>
      </p:sp>
      <p:sp>
        <p:nvSpPr>
          <p:cNvPr id="223239" name="Rectangle 7"/>
          <p:cNvSpPr>
            <a:spLocks noChangeArrowheads="1"/>
          </p:cNvSpPr>
          <p:nvPr/>
        </p:nvSpPr>
        <p:spPr bwMode="auto">
          <a:xfrm>
            <a:off x="5257800" y="3124200"/>
            <a:ext cx="1828800" cy="1828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/>
          <a:lstStyle/>
          <a:p>
            <a:pPr eaLnBrk="0" hangingPunct="0">
              <a:lnSpc>
                <a:spcPct val="75000"/>
              </a:lnSpc>
            </a:pPr>
            <a:r>
              <a:rPr lang="en-US" sz="2400" b="1" dirty="0">
                <a:solidFill>
                  <a:srgbClr val="800000"/>
                </a:solidFill>
                <a:latin typeface="Arial" pitchFamily="34" charset="0"/>
              </a:rPr>
              <a:t>Customers’</a:t>
            </a:r>
          </a:p>
          <a:p>
            <a:pPr eaLnBrk="0" hangingPunct="0">
              <a:lnSpc>
                <a:spcPct val="75000"/>
              </a:lnSpc>
            </a:pPr>
            <a:r>
              <a:rPr lang="en-US" sz="2400" b="1" dirty="0">
                <a:solidFill>
                  <a:srgbClr val="800000"/>
                </a:solidFill>
                <a:latin typeface="Arial" pitchFamily="34" charset="0"/>
              </a:rPr>
              <a:t>assessment</a:t>
            </a:r>
          </a:p>
          <a:p>
            <a:pPr eaLnBrk="0" hangingPunct="0">
              <a:lnSpc>
                <a:spcPct val="75000"/>
              </a:lnSpc>
            </a:pPr>
            <a:r>
              <a:rPr lang="en-US" sz="2400" b="1" dirty="0">
                <a:solidFill>
                  <a:srgbClr val="800000"/>
                </a:solidFill>
                <a:latin typeface="Arial" pitchFamily="34" charset="0"/>
              </a:rPr>
              <a:t>of unique</a:t>
            </a:r>
          </a:p>
          <a:p>
            <a:pPr eaLnBrk="0" hangingPunct="0">
              <a:lnSpc>
                <a:spcPct val="75000"/>
              </a:lnSpc>
            </a:pPr>
            <a:r>
              <a:rPr lang="en-US" sz="2400" b="1" dirty="0">
                <a:solidFill>
                  <a:srgbClr val="800000"/>
                </a:solidFill>
                <a:latin typeface="Arial" pitchFamily="34" charset="0"/>
              </a:rPr>
              <a:t>product</a:t>
            </a:r>
          </a:p>
          <a:p>
            <a:pPr eaLnBrk="0" hangingPunct="0">
              <a:lnSpc>
                <a:spcPct val="75000"/>
              </a:lnSpc>
            </a:pPr>
            <a:r>
              <a:rPr lang="en-US" sz="2400" b="1" dirty="0">
                <a:solidFill>
                  <a:srgbClr val="800000"/>
                </a:solidFill>
                <a:latin typeface="Arial" pitchFamily="34" charset="0"/>
              </a:rPr>
              <a:t>features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76200" y="2895600"/>
            <a:ext cx="1676400" cy="1905000"/>
            <a:chOff x="48" y="1824"/>
            <a:chExt cx="1056" cy="1200"/>
          </a:xfrm>
        </p:grpSpPr>
        <p:sp>
          <p:nvSpPr>
            <p:cNvPr id="223241" name="Rectangle 9"/>
            <p:cNvSpPr>
              <a:spLocks noChangeArrowheads="1"/>
            </p:cNvSpPr>
            <p:nvPr/>
          </p:nvSpPr>
          <p:spPr bwMode="auto">
            <a:xfrm>
              <a:off x="48" y="1824"/>
              <a:ext cx="1056" cy="12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>
                <a:lnSpc>
                  <a:spcPct val="75000"/>
                </a:lnSpc>
              </a:pPr>
              <a:r>
                <a:rPr lang="en-US" sz="2200" b="1" dirty="0">
                  <a:latin typeface="Arial" pitchFamily="34" charset="0"/>
                </a:rPr>
                <a:t>Low Price</a:t>
              </a:r>
            </a:p>
            <a:p>
              <a:pPr algn="ctr" eaLnBrk="0" hangingPunct="0">
                <a:lnSpc>
                  <a:spcPct val="75000"/>
                </a:lnSpc>
              </a:pPr>
              <a:endParaRPr lang="en-US" sz="2200" b="1" dirty="0">
                <a:solidFill>
                  <a:schemeClr val="bg2"/>
                </a:solidFill>
                <a:latin typeface="Arial" pitchFamily="34" charset="0"/>
              </a:endParaRPr>
            </a:p>
            <a:p>
              <a:pPr algn="ctr" eaLnBrk="0" hangingPunct="0">
                <a:lnSpc>
                  <a:spcPct val="75000"/>
                </a:lnSpc>
              </a:pPr>
              <a:r>
                <a:rPr lang="en-US" sz="2200" b="1" dirty="0">
                  <a:solidFill>
                    <a:srgbClr val="002060"/>
                  </a:solidFill>
                  <a:latin typeface="Arial" pitchFamily="34" charset="0"/>
                </a:rPr>
                <a:t>No possible</a:t>
              </a:r>
            </a:p>
            <a:p>
              <a:pPr algn="ctr" eaLnBrk="0" hangingPunct="0">
                <a:lnSpc>
                  <a:spcPct val="75000"/>
                </a:lnSpc>
              </a:pPr>
              <a:r>
                <a:rPr lang="en-US" sz="2200" b="1" dirty="0">
                  <a:solidFill>
                    <a:srgbClr val="002060"/>
                  </a:solidFill>
                  <a:latin typeface="Arial" pitchFamily="34" charset="0"/>
                </a:rPr>
                <a:t>profit at</a:t>
              </a:r>
            </a:p>
            <a:p>
              <a:pPr algn="ctr" eaLnBrk="0" hangingPunct="0">
                <a:lnSpc>
                  <a:spcPct val="75000"/>
                </a:lnSpc>
              </a:pPr>
              <a:r>
                <a:rPr lang="en-US" sz="2200" b="1" dirty="0">
                  <a:solidFill>
                    <a:srgbClr val="002060"/>
                  </a:solidFill>
                  <a:latin typeface="Arial" pitchFamily="34" charset="0"/>
                </a:rPr>
                <a:t>this price</a:t>
              </a:r>
            </a:p>
          </p:txBody>
        </p:sp>
        <p:sp>
          <p:nvSpPr>
            <p:cNvPr id="223242" name="Line 10"/>
            <p:cNvSpPr>
              <a:spLocks noChangeShapeType="1"/>
            </p:cNvSpPr>
            <p:nvPr/>
          </p:nvSpPr>
          <p:spPr bwMode="auto">
            <a:xfrm>
              <a:off x="208" y="2256"/>
              <a:ext cx="784" cy="0"/>
            </a:xfrm>
            <a:prstGeom prst="line">
              <a:avLst/>
            </a:prstGeom>
            <a:noFill/>
            <a:ln w="50800">
              <a:solidFill>
                <a:srgbClr val="FF010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7315200" y="2895600"/>
            <a:ext cx="1676400" cy="1905000"/>
            <a:chOff x="4608" y="1824"/>
            <a:chExt cx="1056" cy="1200"/>
          </a:xfrm>
        </p:grpSpPr>
        <p:sp>
          <p:nvSpPr>
            <p:cNvPr id="223244" name="Rectangle 12"/>
            <p:cNvSpPr>
              <a:spLocks noChangeArrowheads="1"/>
            </p:cNvSpPr>
            <p:nvPr/>
          </p:nvSpPr>
          <p:spPr bwMode="auto">
            <a:xfrm>
              <a:off x="4608" y="1824"/>
              <a:ext cx="1056" cy="12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>
                <a:lnSpc>
                  <a:spcPct val="75000"/>
                </a:lnSpc>
              </a:pPr>
              <a:r>
                <a:rPr lang="en-US" sz="2200" b="1" dirty="0">
                  <a:solidFill>
                    <a:srgbClr val="0000FF"/>
                  </a:solidFill>
                  <a:latin typeface="Arial" pitchFamily="34" charset="0"/>
                </a:rPr>
                <a:t>High Price</a:t>
              </a:r>
            </a:p>
            <a:p>
              <a:pPr algn="ctr" eaLnBrk="0" hangingPunct="0">
                <a:lnSpc>
                  <a:spcPct val="75000"/>
                </a:lnSpc>
              </a:pPr>
              <a:endParaRPr lang="en-US" sz="2200" b="1" dirty="0">
                <a:solidFill>
                  <a:schemeClr val="bg2"/>
                </a:solidFill>
                <a:latin typeface="Arial" pitchFamily="34" charset="0"/>
              </a:endParaRPr>
            </a:p>
            <a:p>
              <a:pPr algn="ctr" eaLnBrk="0" hangingPunct="0">
                <a:lnSpc>
                  <a:spcPct val="75000"/>
                </a:lnSpc>
              </a:pPr>
              <a:r>
                <a:rPr lang="en-US" sz="2200" b="1" dirty="0">
                  <a:latin typeface="Arial" pitchFamily="34" charset="0"/>
                </a:rPr>
                <a:t>No possible</a:t>
              </a:r>
            </a:p>
            <a:p>
              <a:pPr algn="ctr" eaLnBrk="0" hangingPunct="0">
                <a:lnSpc>
                  <a:spcPct val="75000"/>
                </a:lnSpc>
              </a:pPr>
              <a:r>
                <a:rPr lang="en-US" sz="2200" b="1" dirty="0">
                  <a:latin typeface="Arial" pitchFamily="34" charset="0"/>
                </a:rPr>
                <a:t>demand at</a:t>
              </a:r>
            </a:p>
            <a:p>
              <a:pPr algn="ctr" eaLnBrk="0" hangingPunct="0">
                <a:lnSpc>
                  <a:spcPct val="75000"/>
                </a:lnSpc>
              </a:pPr>
              <a:r>
                <a:rPr lang="en-US" sz="2200" b="1" dirty="0">
                  <a:latin typeface="Arial" pitchFamily="34" charset="0"/>
                </a:rPr>
                <a:t>this price</a:t>
              </a:r>
            </a:p>
          </p:txBody>
        </p:sp>
        <p:sp>
          <p:nvSpPr>
            <p:cNvPr id="223245" name="Line 13"/>
            <p:cNvSpPr>
              <a:spLocks noChangeShapeType="1"/>
            </p:cNvSpPr>
            <p:nvPr/>
          </p:nvSpPr>
          <p:spPr bwMode="auto">
            <a:xfrm>
              <a:off x="4720" y="2256"/>
              <a:ext cx="784" cy="0"/>
            </a:xfrm>
            <a:prstGeom prst="line">
              <a:avLst/>
            </a:prstGeom>
            <a:noFill/>
            <a:ln w="50800">
              <a:solidFill>
                <a:srgbClr val="FF010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التسعير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3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3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3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23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23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235" grpId="0" animBg="1"/>
      <p:bldP spid="223236" grpId="0" animBg="1"/>
      <p:bldP spid="223237" grpId="0" autoUpdateAnimBg="0"/>
      <p:bldP spid="223238" grpId="0" autoUpdateAnimBg="0"/>
      <p:bldP spid="223239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549275"/>
            <a:ext cx="7772400" cy="820738"/>
          </a:xfrm>
        </p:spPr>
        <p:txBody>
          <a:bodyPr>
            <a:normAutofit fontScale="90000"/>
          </a:bodyPr>
          <a:lstStyle/>
          <a:p>
            <a:pPr algn="ctr"/>
            <a:r>
              <a:rPr lang="ar-SA" altLang="en-US" sz="4800" dirty="0">
                <a:latin typeface="Tahoma" pitchFamily="34" charset="0"/>
                <a:cs typeface="Tahoma" pitchFamily="34" charset="0"/>
              </a:rPr>
              <a:t>.. ما هو التسعير </a:t>
            </a:r>
            <a:r>
              <a:rPr lang="ar-SA" altLang="en-US" sz="4800" dirty="0" smtClean="0">
                <a:latin typeface="Tahoma" pitchFamily="34" charset="0"/>
                <a:cs typeface="Tahoma" pitchFamily="34" charset="0"/>
              </a:rPr>
              <a:t>؟ </a:t>
            </a:r>
            <a:r>
              <a:rPr lang="en-US" altLang="en-US" sz="4800" dirty="0" smtClean="0">
                <a:latin typeface="Tahoma" pitchFamily="34" charset="0"/>
                <a:cs typeface="Tahoma" pitchFamily="34" charset="0"/>
              </a:rPr>
              <a:t>Pricing</a:t>
            </a:r>
            <a:endParaRPr lang="en-US" altLang="en-US" sz="48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7848600" cy="41910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ar-SA" altLang="en-US" sz="4800" dirty="0">
                <a:latin typeface="Albertus Extra Bold" pitchFamily="34" charset="0"/>
                <a:cs typeface="Tahoma" pitchFamily="34" charset="0"/>
              </a:rPr>
              <a:t>فن ترجمة القيمة </a:t>
            </a:r>
            <a:r>
              <a:rPr lang="ar-SA" altLang="en-US" sz="4800" dirty="0" smtClean="0">
                <a:latin typeface="Albertus Extra Bold" pitchFamily="34" charset="0"/>
                <a:cs typeface="Tahoma" pitchFamily="34" charset="0"/>
              </a:rPr>
              <a:t>في </a:t>
            </a:r>
            <a:r>
              <a:rPr lang="ar-SA" altLang="en-US" sz="4800" dirty="0">
                <a:latin typeface="Albertus Extra Bold" pitchFamily="34" charset="0"/>
                <a:cs typeface="Tahoma" pitchFamily="34" charset="0"/>
              </a:rPr>
              <a:t>وقت معين ومكان معين  للسلع والخدمات المعروضة إلى قيمة نقدية وفقا للعملة المتداولة</a:t>
            </a:r>
            <a:r>
              <a:rPr lang="ar-SA" altLang="en-US" sz="5400" dirty="0">
                <a:latin typeface="Tahoma" pitchFamily="34" charset="0"/>
                <a:cs typeface="Tahoma" pitchFamily="34" charset="0"/>
              </a:rPr>
              <a:t> </a:t>
            </a:r>
            <a:endParaRPr lang="en-US" altLang="en-US" sz="54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التسعير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ChangeArrowheads="1"/>
          </p:cNvSpPr>
          <p:nvPr/>
        </p:nvSpPr>
        <p:spPr bwMode="auto">
          <a:xfrm>
            <a:off x="1219200" y="190500"/>
            <a:ext cx="7391400" cy="952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 algn="ctr"/>
            <a:r>
              <a:rPr lang="ar-SA" sz="3200" b="1" dirty="0" smtClean="0">
                <a:solidFill>
                  <a:srgbClr val="990000"/>
                </a:solidFill>
                <a:latin typeface="Arial" pitchFamily="34" charset="0"/>
              </a:rPr>
              <a:t>رد الفعل لتخفيض المنافسين أسعارهم</a:t>
            </a:r>
            <a:endParaRPr lang="en-US" sz="3200" b="1" dirty="0">
              <a:solidFill>
                <a:srgbClr val="990000"/>
              </a:solidFill>
              <a:latin typeface="Arial" pitchFamily="34" charset="0"/>
            </a:endParaRPr>
          </a:p>
        </p:txBody>
      </p:sp>
      <p:sp>
        <p:nvSpPr>
          <p:cNvPr id="229379" name="Rectangle 3"/>
          <p:cNvSpPr>
            <a:spLocks noChangeArrowheads="1"/>
          </p:cNvSpPr>
          <p:nvPr/>
        </p:nvSpPr>
        <p:spPr bwMode="auto">
          <a:xfrm>
            <a:off x="165100" y="1841500"/>
            <a:ext cx="2413000" cy="736600"/>
          </a:xfrm>
          <a:prstGeom prst="rect">
            <a:avLst/>
          </a:prstGeom>
          <a:solidFill>
            <a:srgbClr val="7FFF00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75000"/>
              </a:lnSpc>
            </a:pPr>
            <a:r>
              <a:rPr lang="ar-SA" b="1" dirty="0" smtClean="0">
                <a:solidFill>
                  <a:srgbClr val="000000"/>
                </a:solidFill>
                <a:latin typeface="Arial" pitchFamily="34" charset="0"/>
              </a:rPr>
              <a:t>هل خفض المنافس</a:t>
            </a:r>
          </a:p>
          <a:p>
            <a:pPr algn="ctr" eaLnBrk="0" hangingPunct="0">
              <a:lnSpc>
                <a:spcPct val="75000"/>
              </a:lnSpc>
            </a:pPr>
            <a:r>
              <a:rPr lang="ar-SA" b="1" dirty="0" smtClean="0">
                <a:solidFill>
                  <a:srgbClr val="000000"/>
                </a:solidFill>
                <a:latin typeface="Arial" pitchFamily="34" charset="0"/>
              </a:rPr>
              <a:t>أسعاره؟</a:t>
            </a:r>
            <a:endParaRPr lang="en-US" b="1" dirty="0">
              <a:solidFill>
                <a:srgbClr val="000000"/>
              </a:solidFill>
              <a:latin typeface="Arial" pitchFamily="34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16200" y="1357313"/>
            <a:ext cx="6272213" cy="1428750"/>
            <a:chOff x="1648" y="855"/>
            <a:chExt cx="3951" cy="900"/>
          </a:xfrm>
        </p:grpSpPr>
        <p:sp>
          <p:nvSpPr>
            <p:cNvPr id="229381" name="Rectangle 5"/>
            <p:cNvSpPr>
              <a:spLocks noChangeArrowheads="1"/>
            </p:cNvSpPr>
            <p:nvPr/>
          </p:nvSpPr>
          <p:spPr bwMode="auto">
            <a:xfrm>
              <a:off x="2160" y="1200"/>
              <a:ext cx="336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ar-SA" b="1" dirty="0" smtClean="0">
                  <a:solidFill>
                    <a:srgbClr val="5B750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</a:rPr>
                <a:t>لا</a:t>
              </a:r>
              <a:endParaRPr lang="en-US" b="1" dirty="0">
                <a:solidFill>
                  <a:srgbClr val="5B750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29382" name="Line 6"/>
            <p:cNvSpPr>
              <a:spLocks noChangeShapeType="1"/>
            </p:cNvSpPr>
            <p:nvPr/>
          </p:nvSpPr>
          <p:spPr bwMode="auto">
            <a:xfrm>
              <a:off x="1648" y="1392"/>
              <a:ext cx="2224" cy="0"/>
            </a:xfrm>
            <a:prstGeom prst="line">
              <a:avLst/>
            </a:prstGeom>
            <a:noFill/>
            <a:ln w="50800">
              <a:solidFill>
                <a:schemeClr val="accent6">
                  <a:lumMod val="50000"/>
                </a:schemeClr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29383" name="Rectangle 7"/>
            <p:cNvSpPr>
              <a:spLocks noChangeArrowheads="1"/>
            </p:cNvSpPr>
            <p:nvPr/>
          </p:nvSpPr>
          <p:spPr bwMode="auto">
            <a:xfrm>
              <a:off x="3870" y="855"/>
              <a:ext cx="1729" cy="900"/>
            </a:xfrm>
            <a:prstGeom prst="rect">
              <a:avLst/>
            </a:prstGeom>
            <a:solidFill>
              <a:srgbClr val="7FFF00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>
                <a:lnSpc>
                  <a:spcPct val="75000"/>
                </a:lnSpc>
              </a:pPr>
              <a:r>
                <a:rPr lang="ar-SA" sz="2400" b="1" dirty="0" smtClean="0">
                  <a:solidFill>
                    <a:srgbClr val="5B7509"/>
                  </a:solidFill>
                  <a:latin typeface="Arial" pitchFamily="34" charset="0"/>
                </a:rPr>
                <a:t>نتمسك بسعرنا الحالي</a:t>
              </a:r>
            </a:p>
            <a:p>
              <a:pPr algn="ctr" eaLnBrk="0" hangingPunct="0">
                <a:lnSpc>
                  <a:spcPct val="75000"/>
                </a:lnSpc>
              </a:pPr>
              <a:r>
                <a:rPr lang="ar-SA" sz="2400" b="1" dirty="0" smtClean="0">
                  <a:solidFill>
                    <a:srgbClr val="5B7509"/>
                  </a:solidFill>
                  <a:latin typeface="Arial" pitchFamily="34" charset="0"/>
                </a:rPr>
                <a:t>و نستمر بنفس سعر </a:t>
              </a:r>
            </a:p>
            <a:p>
              <a:pPr algn="ctr" eaLnBrk="0" hangingPunct="0">
                <a:lnSpc>
                  <a:spcPct val="75000"/>
                </a:lnSpc>
              </a:pPr>
              <a:r>
                <a:rPr lang="ar-SA" sz="2400" b="1" dirty="0" smtClean="0">
                  <a:solidFill>
                    <a:srgbClr val="5B7509"/>
                  </a:solidFill>
                  <a:latin typeface="Arial" pitchFamily="34" charset="0"/>
                </a:rPr>
                <a:t>المنافسين</a:t>
              </a:r>
              <a:endParaRPr lang="en-US" sz="2400" b="1" dirty="0">
                <a:solidFill>
                  <a:srgbClr val="5B7509"/>
                </a:solidFill>
                <a:latin typeface="Arial" pitchFamily="34" charset="0"/>
              </a:endParaRPr>
            </a:p>
            <a:p>
              <a:pPr algn="ctr" eaLnBrk="0" hangingPunct="0">
                <a:lnSpc>
                  <a:spcPct val="75000"/>
                </a:lnSpc>
              </a:pPr>
              <a:endParaRPr lang="en-US" b="1" dirty="0">
                <a:solidFill>
                  <a:srgbClr val="5B7509"/>
                </a:solidFill>
                <a:latin typeface="Arial" pitchFamily="34" charset="0"/>
              </a:endParaRP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241300" y="2616200"/>
            <a:ext cx="2413000" cy="1790700"/>
            <a:chOff x="152" y="1648"/>
            <a:chExt cx="1520" cy="1128"/>
          </a:xfrm>
        </p:grpSpPr>
        <p:sp>
          <p:nvSpPr>
            <p:cNvPr id="229385" name="Rectangle 9"/>
            <p:cNvSpPr>
              <a:spLocks noChangeArrowheads="1"/>
            </p:cNvSpPr>
            <p:nvPr/>
          </p:nvSpPr>
          <p:spPr bwMode="auto">
            <a:xfrm>
              <a:off x="152" y="2072"/>
              <a:ext cx="1520" cy="704"/>
            </a:xfrm>
            <a:prstGeom prst="rect">
              <a:avLst/>
            </a:prstGeom>
            <a:solidFill>
              <a:srgbClr val="7FFF00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>
                <a:lnSpc>
                  <a:spcPct val="75000"/>
                </a:lnSpc>
              </a:pPr>
              <a:r>
                <a:rPr lang="ar-SA" b="1" dirty="0" smtClean="0">
                  <a:solidFill>
                    <a:srgbClr val="000000"/>
                  </a:solidFill>
                  <a:latin typeface="Arial" pitchFamily="34" charset="0"/>
                </a:rPr>
                <a:t>هل سيؤثر التخفيض </a:t>
              </a:r>
            </a:p>
            <a:p>
              <a:pPr algn="ctr" eaLnBrk="0" hangingPunct="0">
                <a:lnSpc>
                  <a:spcPct val="75000"/>
                </a:lnSpc>
              </a:pPr>
              <a:r>
                <a:rPr lang="ar-SA" b="1" dirty="0" smtClean="0">
                  <a:solidFill>
                    <a:srgbClr val="000000"/>
                  </a:solidFill>
                  <a:latin typeface="Arial" pitchFamily="34" charset="0"/>
                </a:rPr>
                <a:t>على مبيعاتنا بشكل</a:t>
              </a:r>
            </a:p>
            <a:p>
              <a:pPr algn="ctr" eaLnBrk="0" hangingPunct="0">
                <a:lnSpc>
                  <a:spcPct val="75000"/>
                </a:lnSpc>
              </a:pPr>
              <a:r>
                <a:rPr lang="ar-SA" b="1" dirty="0" smtClean="0">
                  <a:solidFill>
                    <a:srgbClr val="000000"/>
                  </a:solidFill>
                  <a:latin typeface="Arial" pitchFamily="34" charset="0"/>
                </a:rPr>
                <a:t>كبير</a:t>
              </a:r>
              <a:endParaRPr lang="en-US" b="1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29386" name="Line 10"/>
            <p:cNvSpPr>
              <a:spLocks noChangeShapeType="1"/>
            </p:cNvSpPr>
            <p:nvPr/>
          </p:nvSpPr>
          <p:spPr bwMode="auto">
            <a:xfrm>
              <a:off x="816" y="1648"/>
              <a:ext cx="0" cy="400"/>
            </a:xfrm>
            <a:prstGeom prst="line">
              <a:avLst/>
            </a:prstGeom>
            <a:noFill/>
            <a:ln w="50800">
              <a:solidFill>
                <a:schemeClr val="accent6">
                  <a:lumMod val="50000"/>
                </a:schemeClr>
              </a:solidFill>
              <a:round/>
              <a:headEnd/>
              <a:tailEnd type="triangle" w="med" len="med"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29387" name="Rectangle 11"/>
            <p:cNvSpPr>
              <a:spLocks noChangeArrowheads="1"/>
            </p:cNvSpPr>
            <p:nvPr/>
          </p:nvSpPr>
          <p:spPr bwMode="auto">
            <a:xfrm>
              <a:off x="864" y="1728"/>
              <a:ext cx="384" cy="24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ar-SA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pitchFamily="34" charset="0"/>
                </a:rPr>
                <a:t>نعم</a:t>
              </a:r>
              <a:endParaRPr lang="en-U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endParaRP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2667000" y="3289300"/>
            <a:ext cx="3111500" cy="1117600"/>
            <a:chOff x="1680" y="2072"/>
            <a:chExt cx="1960" cy="704"/>
          </a:xfrm>
        </p:grpSpPr>
        <p:sp>
          <p:nvSpPr>
            <p:cNvPr id="229389" name="Line 13"/>
            <p:cNvSpPr>
              <a:spLocks noChangeShapeType="1"/>
            </p:cNvSpPr>
            <p:nvPr/>
          </p:nvSpPr>
          <p:spPr bwMode="auto">
            <a:xfrm>
              <a:off x="1696" y="2640"/>
              <a:ext cx="400" cy="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29390" name="Rectangle 14"/>
            <p:cNvSpPr>
              <a:spLocks noChangeArrowheads="1"/>
            </p:cNvSpPr>
            <p:nvPr/>
          </p:nvSpPr>
          <p:spPr bwMode="auto">
            <a:xfrm>
              <a:off x="2120" y="2072"/>
              <a:ext cx="1520" cy="704"/>
            </a:xfrm>
            <a:prstGeom prst="rect">
              <a:avLst/>
            </a:prstGeom>
            <a:solidFill>
              <a:srgbClr val="7FFF00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>
                <a:lnSpc>
                  <a:spcPct val="75000"/>
                </a:lnSpc>
              </a:pPr>
              <a:r>
                <a:rPr lang="ar-SA" b="1" dirty="0" smtClean="0">
                  <a:latin typeface="Arial" pitchFamily="34" charset="0"/>
                </a:rPr>
                <a:t>هل من المحتمل أن</a:t>
              </a:r>
            </a:p>
            <a:p>
              <a:pPr algn="ctr" eaLnBrk="0" hangingPunct="0">
                <a:lnSpc>
                  <a:spcPct val="75000"/>
                </a:lnSpc>
              </a:pPr>
              <a:r>
                <a:rPr lang="ar-SA" b="1" dirty="0" smtClean="0">
                  <a:latin typeface="Arial" pitchFamily="34" charset="0"/>
                </a:rPr>
                <a:t>يكون تخفيض دائم</a:t>
              </a:r>
              <a:endParaRPr lang="en-US" b="1" dirty="0">
                <a:latin typeface="Arial" pitchFamily="34" charset="0"/>
              </a:endParaRPr>
            </a:p>
          </p:txBody>
        </p:sp>
        <p:sp>
          <p:nvSpPr>
            <p:cNvPr id="229391" name="Rectangle 15"/>
            <p:cNvSpPr>
              <a:spLocks noChangeArrowheads="1"/>
            </p:cNvSpPr>
            <p:nvPr/>
          </p:nvSpPr>
          <p:spPr bwMode="auto">
            <a:xfrm>
              <a:off x="1680" y="2352"/>
              <a:ext cx="384" cy="24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ar-SA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pitchFamily="34" charset="0"/>
                </a:rPr>
                <a:t>نعم</a:t>
              </a:r>
              <a:endParaRPr lang="en-U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endParaRPr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6261100" y="4648200"/>
            <a:ext cx="2641600" cy="1968500"/>
            <a:chOff x="3944" y="2928"/>
            <a:chExt cx="1664" cy="1240"/>
          </a:xfrm>
        </p:grpSpPr>
        <p:sp>
          <p:nvSpPr>
            <p:cNvPr id="229393" name="Rectangle 17"/>
            <p:cNvSpPr>
              <a:spLocks noChangeArrowheads="1"/>
            </p:cNvSpPr>
            <p:nvPr/>
          </p:nvSpPr>
          <p:spPr bwMode="auto">
            <a:xfrm>
              <a:off x="3944" y="3224"/>
              <a:ext cx="1664" cy="944"/>
            </a:xfrm>
            <a:prstGeom prst="rect">
              <a:avLst/>
            </a:prstGeom>
            <a:solidFill>
              <a:srgbClr val="FAFD00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/>
            <a:lstStyle/>
            <a:p>
              <a:pPr algn="ctr" eaLnBrk="0" hangingPunct="0">
                <a:lnSpc>
                  <a:spcPct val="75000"/>
                </a:lnSpc>
              </a:pPr>
              <a:r>
                <a:rPr lang="ar-SA" b="1" dirty="0" smtClean="0">
                  <a:solidFill>
                    <a:srgbClr val="FF0101"/>
                  </a:solidFill>
                  <a:latin typeface="Arial" pitchFamily="34" charset="0"/>
                </a:rPr>
                <a:t>أكثر من 4 %</a:t>
              </a:r>
              <a:endParaRPr lang="en-US" b="1" dirty="0">
                <a:solidFill>
                  <a:srgbClr val="FF0101"/>
                </a:solidFill>
                <a:latin typeface="Arial" pitchFamily="34" charset="0"/>
              </a:endParaRPr>
            </a:p>
            <a:p>
              <a:pPr algn="ctr" eaLnBrk="0" hangingPunct="0">
                <a:lnSpc>
                  <a:spcPct val="75000"/>
                </a:lnSpc>
              </a:pPr>
              <a:endParaRPr lang="en-US" sz="800" b="1" dirty="0">
                <a:solidFill>
                  <a:srgbClr val="FF0101"/>
                </a:solidFill>
                <a:latin typeface="Arial" pitchFamily="34" charset="0"/>
              </a:endParaRPr>
            </a:p>
            <a:p>
              <a:pPr algn="ctr" eaLnBrk="0" hangingPunct="0">
                <a:lnSpc>
                  <a:spcPct val="75000"/>
                </a:lnSpc>
              </a:pPr>
              <a:r>
                <a:rPr lang="ar-SA" b="1" dirty="0" smtClean="0">
                  <a:latin typeface="Arial" pitchFamily="34" charset="0"/>
                </a:rPr>
                <a:t>خفض السعر</a:t>
              </a:r>
            </a:p>
            <a:p>
              <a:pPr algn="ctr" eaLnBrk="0" hangingPunct="0">
                <a:lnSpc>
                  <a:spcPct val="75000"/>
                </a:lnSpc>
              </a:pPr>
              <a:r>
                <a:rPr lang="ar-SA" b="1" dirty="0" smtClean="0">
                  <a:latin typeface="Arial" pitchFamily="34" charset="0"/>
                </a:rPr>
                <a:t>لتساوي المنافسين</a:t>
              </a:r>
              <a:endParaRPr lang="en-US" b="1" dirty="0">
                <a:latin typeface="Arial" pitchFamily="34" charset="0"/>
              </a:endParaRPr>
            </a:p>
          </p:txBody>
        </p:sp>
        <p:sp>
          <p:nvSpPr>
            <p:cNvPr id="229394" name="Line 18"/>
            <p:cNvSpPr>
              <a:spLocks noChangeShapeType="1"/>
            </p:cNvSpPr>
            <p:nvPr/>
          </p:nvSpPr>
          <p:spPr bwMode="auto">
            <a:xfrm>
              <a:off x="4752" y="2928"/>
              <a:ext cx="0" cy="27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 type="triangle" w="med" len="med"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3213100" y="4673600"/>
            <a:ext cx="2717800" cy="1943100"/>
            <a:chOff x="2024" y="2944"/>
            <a:chExt cx="1712" cy="1224"/>
          </a:xfrm>
        </p:grpSpPr>
        <p:sp>
          <p:nvSpPr>
            <p:cNvPr id="229396" name="Rectangle 20"/>
            <p:cNvSpPr>
              <a:spLocks noChangeArrowheads="1"/>
            </p:cNvSpPr>
            <p:nvPr/>
          </p:nvSpPr>
          <p:spPr bwMode="auto">
            <a:xfrm>
              <a:off x="2024" y="3224"/>
              <a:ext cx="1712" cy="944"/>
            </a:xfrm>
            <a:prstGeom prst="rect">
              <a:avLst/>
            </a:prstGeom>
            <a:solidFill>
              <a:srgbClr val="FAFD00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/>
            <a:lstStyle/>
            <a:p>
              <a:pPr algn="ctr" eaLnBrk="0" hangingPunct="0">
                <a:lnSpc>
                  <a:spcPct val="75000"/>
                </a:lnSpc>
              </a:pPr>
              <a:r>
                <a:rPr lang="ar-SA" b="1" dirty="0" smtClean="0">
                  <a:solidFill>
                    <a:srgbClr val="5B7509"/>
                  </a:solidFill>
                  <a:latin typeface="Arial" pitchFamily="34" charset="0"/>
                </a:rPr>
                <a:t>من 2-4%</a:t>
              </a:r>
              <a:endParaRPr lang="en-US" b="1" dirty="0">
                <a:solidFill>
                  <a:srgbClr val="5B7509"/>
                </a:solidFill>
                <a:latin typeface="Arial" pitchFamily="34" charset="0"/>
              </a:endParaRPr>
            </a:p>
            <a:p>
              <a:pPr algn="ctr" eaLnBrk="0" hangingPunct="0">
                <a:lnSpc>
                  <a:spcPct val="75000"/>
                </a:lnSpc>
              </a:pPr>
              <a:r>
                <a:rPr lang="ar-SA" b="1" dirty="0" smtClean="0">
                  <a:solidFill>
                    <a:srgbClr val="5B7509"/>
                  </a:solidFill>
                  <a:latin typeface="Arial" pitchFamily="34" charset="0"/>
                </a:rPr>
                <a:t>خفض السعر لنصف</a:t>
              </a:r>
            </a:p>
            <a:p>
              <a:pPr algn="ctr" eaLnBrk="0" hangingPunct="0">
                <a:lnSpc>
                  <a:spcPct val="75000"/>
                </a:lnSpc>
              </a:pPr>
              <a:r>
                <a:rPr lang="ar-SA" b="1" dirty="0" smtClean="0">
                  <a:solidFill>
                    <a:srgbClr val="5B7509"/>
                  </a:solidFill>
                  <a:latin typeface="Arial" pitchFamily="34" charset="0"/>
                </a:rPr>
                <a:t>أسعار المنافسين</a:t>
              </a:r>
              <a:endParaRPr lang="en-US" b="1" dirty="0">
                <a:solidFill>
                  <a:srgbClr val="5B7509"/>
                </a:solidFill>
                <a:latin typeface="Arial" pitchFamily="34" charset="0"/>
              </a:endParaRPr>
            </a:p>
          </p:txBody>
        </p:sp>
        <p:sp>
          <p:nvSpPr>
            <p:cNvPr id="229397" name="Line 21"/>
            <p:cNvSpPr>
              <a:spLocks noChangeShapeType="1"/>
            </p:cNvSpPr>
            <p:nvPr/>
          </p:nvSpPr>
          <p:spPr bwMode="auto">
            <a:xfrm>
              <a:off x="2880" y="2944"/>
              <a:ext cx="0" cy="256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 type="triangle" w="med" len="med"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5791200" y="3289300"/>
            <a:ext cx="3111500" cy="1117600"/>
            <a:chOff x="3648" y="2072"/>
            <a:chExt cx="1960" cy="704"/>
          </a:xfrm>
        </p:grpSpPr>
        <p:sp>
          <p:nvSpPr>
            <p:cNvPr id="229399" name="Rectangle 23"/>
            <p:cNvSpPr>
              <a:spLocks noChangeArrowheads="1"/>
            </p:cNvSpPr>
            <p:nvPr/>
          </p:nvSpPr>
          <p:spPr bwMode="auto">
            <a:xfrm>
              <a:off x="4088" y="2072"/>
              <a:ext cx="1520" cy="704"/>
            </a:xfrm>
            <a:prstGeom prst="rect">
              <a:avLst/>
            </a:prstGeom>
            <a:solidFill>
              <a:srgbClr val="7FFF00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>
                <a:lnSpc>
                  <a:spcPct val="75000"/>
                </a:lnSpc>
              </a:pPr>
              <a:r>
                <a:rPr lang="ar-SA" b="1" dirty="0" smtClean="0">
                  <a:latin typeface="Arial" pitchFamily="34" charset="0"/>
                </a:rPr>
                <a:t>كم كان التخفيض؟</a:t>
              </a:r>
              <a:endParaRPr lang="en-US" b="1" dirty="0">
                <a:latin typeface="Arial" pitchFamily="34" charset="0"/>
              </a:endParaRPr>
            </a:p>
          </p:txBody>
        </p:sp>
        <p:sp>
          <p:nvSpPr>
            <p:cNvPr id="229400" name="Rectangle 24"/>
            <p:cNvSpPr>
              <a:spLocks noChangeArrowheads="1"/>
            </p:cNvSpPr>
            <p:nvPr/>
          </p:nvSpPr>
          <p:spPr bwMode="auto">
            <a:xfrm>
              <a:off x="3648" y="2304"/>
              <a:ext cx="384" cy="24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ar-SA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pitchFamily="34" charset="0"/>
                </a:rPr>
                <a:t>نعم</a:t>
              </a:r>
              <a:endParaRPr lang="en-U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29401" name="Line 25"/>
            <p:cNvSpPr>
              <a:spLocks noChangeShapeType="1"/>
            </p:cNvSpPr>
            <p:nvPr/>
          </p:nvSpPr>
          <p:spPr bwMode="auto">
            <a:xfrm>
              <a:off x="3664" y="2640"/>
              <a:ext cx="400" cy="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8" name="Group 26"/>
          <p:cNvGrpSpPr>
            <a:grpSpLocks/>
          </p:cNvGrpSpPr>
          <p:nvPr/>
        </p:nvGrpSpPr>
        <p:grpSpPr bwMode="auto">
          <a:xfrm>
            <a:off x="2692400" y="2184400"/>
            <a:ext cx="889000" cy="1270000"/>
            <a:chOff x="1696" y="1376"/>
            <a:chExt cx="560" cy="800"/>
          </a:xfrm>
        </p:grpSpPr>
        <p:sp>
          <p:nvSpPr>
            <p:cNvPr id="229403" name="Line 27"/>
            <p:cNvSpPr>
              <a:spLocks noChangeShapeType="1"/>
            </p:cNvSpPr>
            <p:nvPr/>
          </p:nvSpPr>
          <p:spPr bwMode="auto">
            <a:xfrm flipV="1">
              <a:off x="1920" y="1376"/>
              <a:ext cx="0" cy="80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 type="triangle" w="med" len="med"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ar-SA"/>
            </a:p>
          </p:txBody>
        </p:sp>
        <p:grpSp>
          <p:nvGrpSpPr>
            <p:cNvPr id="9" name="Group 28"/>
            <p:cNvGrpSpPr>
              <a:grpSpLocks/>
            </p:cNvGrpSpPr>
            <p:nvPr/>
          </p:nvGrpSpPr>
          <p:grpSpPr bwMode="auto">
            <a:xfrm>
              <a:off x="1696" y="1680"/>
              <a:ext cx="560" cy="480"/>
              <a:chOff x="1696" y="1680"/>
              <a:chExt cx="560" cy="480"/>
            </a:xfrm>
          </p:grpSpPr>
          <p:sp>
            <p:nvSpPr>
              <p:cNvPr id="229405" name="Line 29"/>
              <p:cNvSpPr>
                <a:spLocks noChangeShapeType="1"/>
              </p:cNvSpPr>
              <p:nvPr/>
            </p:nvSpPr>
            <p:spPr bwMode="auto">
              <a:xfrm>
                <a:off x="1696" y="2160"/>
                <a:ext cx="208" cy="0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229406" name="Rectangle 30"/>
              <p:cNvSpPr>
                <a:spLocks noChangeArrowheads="1"/>
              </p:cNvSpPr>
              <p:nvPr/>
            </p:nvSpPr>
            <p:spPr bwMode="auto">
              <a:xfrm>
                <a:off x="1920" y="1680"/>
                <a:ext cx="336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8" tIns="44450" rIns="90488" bIns="44450" anchor="ctr"/>
              <a:lstStyle/>
              <a:p>
                <a:pPr algn="ctr" eaLnBrk="0" hangingPunct="0"/>
                <a:r>
                  <a:rPr lang="ar-SA" b="1" dirty="0" smtClean="0">
                    <a:solidFill>
                      <a:srgbClr val="5B750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pitchFamily="34" charset="0"/>
                  </a:rPr>
                  <a:t>لا</a:t>
                </a:r>
                <a:endParaRPr lang="en-US" b="1" dirty="0">
                  <a:solidFill>
                    <a:srgbClr val="5B750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</a:endParaRPr>
              </a:p>
            </p:txBody>
          </p:sp>
        </p:grpSp>
      </p:grpSp>
      <p:grpSp>
        <p:nvGrpSpPr>
          <p:cNvPr id="10" name="Group 31"/>
          <p:cNvGrpSpPr>
            <a:grpSpLocks/>
          </p:cNvGrpSpPr>
          <p:nvPr/>
        </p:nvGrpSpPr>
        <p:grpSpPr bwMode="auto">
          <a:xfrm>
            <a:off x="4572000" y="2184400"/>
            <a:ext cx="609600" cy="1117600"/>
            <a:chOff x="2880" y="1376"/>
            <a:chExt cx="384" cy="704"/>
          </a:xfrm>
        </p:grpSpPr>
        <p:sp>
          <p:nvSpPr>
            <p:cNvPr id="229408" name="Rectangle 32"/>
            <p:cNvSpPr>
              <a:spLocks noChangeArrowheads="1"/>
            </p:cNvSpPr>
            <p:nvPr/>
          </p:nvSpPr>
          <p:spPr bwMode="auto">
            <a:xfrm>
              <a:off x="2880" y="1680"/>
              <a:ext cx="384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ar-SA" b="1" dirty="0" smtClean="0">
                  <a:solidFill>
                    <a:srgbClr val="5B750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</a:rPr>
                <a:t>لا</a:t>
              </a:r>
              <a:endParaRPr lang="en-US" b="1" dirty="0">
                <a:solidFill>
                  <a:srgbClr val="5B750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29409" name="Line 33"/>
            <p:cNvSpPr>
              <a:spLocks noChangeShapeType="1"/>
            </p:cNvSpPr>
            <p:nvPr/>
          </p:nvSpPr>
          <p:spPr bwMode="auto">
            <a:xfrm flipV="1">
              <a:off x="2880" y="1376"/>
              <a:ext cx="0" cy="704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 type="triangle" w="med" len="med"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11" name="Group 34"/>
          <p:cNvGrpSpPr>
            <a:grpSpLocks/>
          </p:cNvGrpSpPr>
          <p:nvPr/>
        </p:nvGrpSpPr>
        <p:grpSpPr bwMode="auto">
          <a:xfrm>
            <a:off x="241300" y="4419600"/>
            <a:ext cx="7302500" cy="2197100"/>
            <a:chOff x="152" y="2784"/>
            <a:chExt cx="4600" cy="1384"/>
          </a:xfrm>
        </p:grpSpPr>
        <p:sp>
          <p:nvSpPr>
            <p:cNvPr id="229411" name="Rectangle 35"/>
            <p:cNvSpPr>
              <a:spLocks noChangeArrowheads="1"/>
            </p:cNvSpPr>
            <p:nvPr/>
          </p:nvSpPr>
          <p:spPr bwMode="auto">
            <a:xfrm>
              <a:off x="152" y="3224"/>
              <a:ext cx="1664" cy="944"/>
            </a:xfrm>
            <a:prstGeom prst="rect">
              <a:avLst/>
            </a:prstGeom>
            <a:solidFill>
              <a:srgbClr val="FAFD00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/>
            <a:lstStyle/>
            <a:p>
              <a:pPr algn="ctr" eaLnBrk="0" hangingPunct="0">
                <a:lnSpc>
                  <a:spcPct val="75000"/>
                </a:lnSpc>
              </a:pPr>
              <a:r>
                <a:rPr lang="ar-SA" b="1" dirty="0" smtClean="0">
                  <a:solidFill>
                    <a:srgbClr val="FF0101"/>
                  </a:solidFill>
                  <a:latin typeface="Arial" pitchFamily="34" charset="0"/>
                </a:rPr>
                <a:t>اقل من 2%</a:t>
              </a:r>
              <a:endParaRPr lang="en-US" b="1" dirty="0">
                <a:solidFill>
                  <a:srgbClr val="FF0101"/>
                </a:solidFill>
                <a:latin typeface="Arial" pitchFamily="34" charset="0"/>
              </a:endParaRPr>
            </a:p>
            <a:p>
              <a:pPr algn="ctr" eaLnBrk="0" hangingPunct="0">
                <a:lnSpc>
                  <a:spcPct val="75000"/>
                </a:lnSpc>
              </a:pPr>
              <a:endParaRPr lang="en-US" sz="800" b="1" dirty="0">
                <a:solidFill>
                  <a:srgbClr val="FF0101"/>
                </a:solidFill>
                <a:latin typeface="Arial" pitchFamily="34" charset="0"/>
              </a:endParaRPr>
            </a:p>
            <a:p>
              <a:pPr algn="ctr" eaLnBrk="0" hangingPunct="0">
                <a:lnSpc>
                  <a:spcPct val="75000"/>
                </a:lnSpc>
              </a:pPr>
              <a:r>
                <a:rPr lang="ar-SA" b="1" dirty="0" smtClean="0">
                  <a:solidFill>
                    <a:srgbClr val="002060"/>
                  </a:solidFill>
                  <a:latin typeface="Arial" pitchFamily="34" charset="0"/>
                </a:rPr>
                <a:t>كوبونات في </a:t>
              </a:r>
            </a:p>
            <a:p>
              <a:pPr algn="ctr" eaLnBrk="0" hangingPunct="0">
                <a:lnSpc>
                  <a:spcPct val="75000"/>
                </a:lnSpc>
              </a:pPr>
              <a:r>
                <a:rPr lang="ar-SA" b="1" dirty="0" smtClean="0">
                  <a:solidFill>
                    <a:srgbClr val="002060"/>
                  </a:solidFill>
                  <a:latin typeface="Arial" pitchFamily="34" charset="0"/>
                </a:rPr>
                <a:t>الشراء القادم</a:t>
              </a:r>
              <a:endParaRPr lang="en-US" b="1" dirty="0">
                <a:solidFill>
                  <a:srgbClr val="002060"/>
                </a:solidFill>
                <a:latin typeface="Arial" pitchFamily="34" charset="0"/>
              </a:endParaRPr>
            </a:p>
          </p:txBody>
        </p:sp>
        <p:sp>
          <p:nvSpPr>
            <p:cNvPr id="229412" name="Line 36"/>
            <p:cNvSpPr>
              <a:spLocks noChangeShapeType="1"/>
            </p:cNvSpPr>
            <p:nvPr/>
          </p:nvSpPr>
          <p:spPr bwMode="auto">
            <a:xfrm>
              <a:off x="993" y="2928"/>
              <a:ext cx="3743" cy="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29413" name="Line 37"/>
            <p:cNvSpPr>
              <a:spLocks noChangeShapeType="1"/>
            </p:cNvSpPr>
            <p:nvPr/>
          </p:nvSpPr>
          <p:spPr bwMode="auto">
            <a:xfrm>
              <a:off x="1008" y="2944"/>
              <a:ext cx="0" cy="256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 type="triangle" w="med" len="med"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29414" name="Line 38"/>
            <p:cNvSpPr>
              <a:spLocks noChangeShapeType="1"/>
            </p:cNvSpPr>
            <p:nvPr/>
          </p:nvSpPr>
          <p:spPr bwMode="auto">
            <a:xfrm rot="-5400000">
              <a:off x="4680" y="2856"/>
              <a:ext cx="144" cy="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ar-SA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9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79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711200" y="342900"/>
            <a:ext cx="7416800" cy="800100"/>
          </a:xfrm>
        </p:spPr>
        <p:txBody>
          <a:bodyPr>
            <a:normAutofit fontScale="90000"/>
          </a:bodyPr>
          <a:lstStyle/>
          <a:p>
            <a:pPr algn="ctr"/>
            <a:r>
              <a:rPr lang="ar-SA" altLang="en-US" sz="5400">
                <a:solidFill>
                  <a:schemeClr val="accent1"/>
                </a:solidFill>
                <a:cs typeface="Tahoma" pitchFamily="34" charset="0"/>
              </a:rPr>
              <a:t>أهداف التسعير</a:t>
            </a:r>
            <a:endParaRPr lang="en-US" altLang="en-US" sz="5400">
              <a:solidFill>
                <a:schemeClr val="accent1"/>
              </a:solidFill>
              <a:cs typeface="Tahoma" pitchFamily="34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1200" y="1828800"/>
            <a:ext cx="7620000" cy="44005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ar-SA" altLang="en-US" sz="3600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زيادة معدل الشراء</a:t>
            </a:r>
            <a:endParaRPr lang="en-US" altLang="en-US" sz="3600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ar-SA" altLang="en-US" sz="3600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زيادة الطلب من غير المستخدمين</a:t>
            </a:r>
            <a:endParaRPr lang="en-US" altLang="en-US" sz="3600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ar-SA" altLang="en-US" sz="3600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المحافظة على العملاء الحاليين</a:t>
            </a:r>
            <a:endParaRPr lang="en-US" altLang="en-US" sz="3600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ar-SA" altLang="en-US" sz="3600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جذب عملاء </a:t>
            </a:r>
            <a:r>
              <a:rPr lang="ar-SA" altLang="en-US" sz="3600" dirty="0" smtClean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جدد (حصة سوقية)</a:t>
            </a:r>
            <a:endParaRPr lang="en-US" altLang="en-US" sz="3600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ar-SA" altLang="en-US" sz="3600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الربحية</a:t>
            </a:r>
            <a:endParaRPr lang="en-US" altLang="en-US" sz="3600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ar-SA" altLang="en-US" sz="3600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تحقيق حجم </a:t>
            </a:r>
            <a:r>
              <a:rPr lang="ar-SA" altLang="en-US" sz="3600" dirty="0" smtClean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مبيعات أو عائد مستهدف</a:t>
            </a:r>
            <a:endParaRPr lang="en-US" altLang="en-US" sz="3600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ar-SA" altLang="en-US" sz="3600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الحفاظ على استقرار السوق</a:t>
            </a:r>
            <a:endParaRPr lang="en-US" altLang="en-US" sz="3600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endParaRPr lang="en-US" altLang="en-US" dirty="0">
              <a:solidFill>
                <a:schemeClr val="tx2"/>
              </a:solidFill>
              <a:cs typeface="Tahoma (Arabic)" pitchFamily="42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التسعير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11200" y="342900"/>
            <a:ext cx="7975600" cy="800100"/>
          </a:xfrm>
        </p:spPr>
        <p:txBody>
          <a:bodyPr/>
          <a:lstStyle/>
          <a:p>
            <a:pPr algn="ctr"/>
            <a:r>
              <a:rPr lang="ar-SA" altLang="en-US" sz="4000">
                <a:solidFill>
                  <a:schemeClr val="accent1"/>
                </a:solidFill>
                <a:cs typeface="Tahoma" pitchFamily="34" charset="0"/>
              </a:rPr>
              <a:t>العوامل المؤثرة في تحديد السعر</a:t>
            </a:r>
            <a:endParaRPr lang="en-US" altLang="en-US" sz="4000">
              <a:solidFill>
                <a:schemeClr val="accent1"/>
              </a:solidFill>
              <a:cs typeface="Tahoma" pitchFamily="34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1200" y="1828800"/>
            <a:ext cx="7620000" cy="4400550"/>
          </a:xfrm>
        </p:spPr>
        <p:txBody>
          <a:bodyPr>
            <a:normAutofit/>
          </a:bodyPr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ar-SA" altLang="en-US" sz="4000" b="1" dirty="0">
                <a:solidFill>
                  <a:schemeClr val="accent3">
                    <a:lumMod val="50000"/>
                  </a:schemeClr>
                </a:solidFill>
                <a:cs typeface="Tahoma" pitchFamily="34" charset="0"/>
                <a:hlinkClick r:id="rId2" action="ppaction://hlinksldjump"/>
              </a:rPr>
              <a:t>عوامل اقتصادية</a:t>
            </a:r>
            <a:endParaRPr lang="ar-SA" altLang="en-US" sz="4000" b="1" dirty="0">
              <a:solidFill>
                <a:schemeClr val="accent3">
                  <a:lumMod val="50000"/>
                </a:schemeClr>
              </a:solidFill>
              <a:cs typeface="Tahoma" pitchFamily="34" charset="0"/>
            </a:endParaRPr>
          </a:p>
          <a:p>
            <a:pPr marL="533400" indent="-533400">
              <a:buFont typeface="Wingdings" pitchFamily="2" charset="2"/>
              <a:buAutoNum type="arabicPeriod"/>
            </a:pPr>
            <a:r>
              <a:rPr lang="ar-SA" altLang="en-US" sz="4000" b="1" dirty="0">
                <a:solidFill>
                  <a:schemeClr val="accent1"/>
                </a:solidFill>
                <a:cs typeface="Tahoma" pitchFamily="34" charset="0"/>
                <a:hlinkClick r:id="rId3" action="ppaction://hlinksldjump"/>
              </a:rPr>
              <a:t>عوامل </a:t>
            </a:r>
            <a:r>
              <a:rPr lang="ar-SA" altLang="en-US" sz="4000" b="1" dirty="0" smtClean="0">
                <a:solidFill>
                  <a:schemeClr val="accent1"/>
                </a:solidFill>
                <a:cs typeface="Tahoma" pitchFamily="34" charset="0"/>
                <a:hlinkClick r:id="rId3" action="ppaction://hlinksldjump"/>
              </a:rPr>
              <a:t>متعلقة بالمزيج التسويقي</a:t>
            </a:r>
            <a:endParaRPr lang="ar-SA" altLang="en-US" sz="4000" b="1" dirty="0" smtClean="0">
              <a:solidFill>
                <a:schemeClr val="accent1"/>
              </a:solidFill>
              <a:cs typeface="Tahoma" pitchFamily="34" charset="0"/>
            </a:endParaRPr>
          </a:p>
          <a:p>
            <a:pPr marL="533400" indent="-533400">
              <a:buFont typeface="Wingdings" pitchFamily="2" charset="2"/>
              <a:buAutoNum type="arabicPeriod"/>
            </a:pPr>
            <a:r>
              <a:rPr lang="ar-SA" altLang="en-US" sz="4000" b="1" dirty="0" smtClean="0">
                <a:solidFill>
                  <a:schemeClr val="tx2"/>
                </a:solidFill>
                <a:cs typeface="Tahoma" pitchFamily="34" charset="0"/>
                <a:hlinkClick r:id="rId4" action="ppaction://hlinksldjump"/>
              </a:rPr>
              <a:t>عوامل </a:t>
            </a:r>
            <a:r>
              <a:rPr lang="ar-SA" altLang="en-US" sz="4000" b="1" dirty="0">
                <a:solidFill>
                  <a:schemeClr val="tx2"/>
                </a:solidFill>
                <a:cs typeface="Tahoma" pitchFamily="34" charset="0"/>
                <a:hlinkClick r:id="rId4" action="ppaction://hlinksldjump"/>
              </a:rPr>
              <a:t>متعلقة بالسوق </a:t>
            </a:r>
            <a:r>
              <a:rPr lang="ar-SA" altLang="en-US" sz="4000" b="1" dirty="0" err="1">
                <a:solidFill>
                  <a:schemeClr val="tx2"/>
                </a:solidFill>
                <a:cs typeface="Tahoma" pitchFamily="34" charset="0"/>
                <a:hlinkClick r:id="rId4" action="ppaction://hlinksldjump"/>
              </a:rPr>
              <a:t>و</a:t>
            </a:r>
            <a:r>
              <a:rPr lang="ar-SA" altLang="en-US" sz="4000" b="1" dirty="0">
                <a:solidFill>
                  <a:schemeClr val="tx2"/>
                </a:solidFill>
                <a:cs typeface="Tahoma" pitchFamily="34" charset="0"/>
                <a:hlinkClick r:id="rId4" action="ppaction://hlinksldjump"/>
              </a:rPr>
              <a:t> </a:t>
            </a:r>
            <a:r>
              <a:rPr lang="ar-SA" altLang="en-US" sz="4000" b="1" dirty="0" smtClean="0">
                <a:solidFill>
                  <a:schemeClr val="tx2"/>
                </a:solidFill>
                <a:cs typeface="Tahoma" pitchFamily="34" charset="0"/>
                <a:hlinkClick r:id="rId4" action="ppaction://hlinksldjump"/>
              </a:rPr>
              <a:t>المنافسة</a:t>
            </a:r>
            <a:endParaRPr lang="ar-SA" altLang="en-US" sz="4000" b="1" dirty="0">
              <a:solidFill>
                <a:schemeClr val="tx2"/>
              </a:solidFill>
              <a:cs typeface="Tahoma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التسعير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342900"/>
            <a:ext cx="7772400" cy="800100"/>
          </a:xfrm>
        </p:spPr>
        <p:txBody>
          <a:bodyPr/>
          <a:lstStyle/>
          <a:p>
            <a:pPr algn="ctr"/>
            <a:r>
              <a:rPr lang="ar-SA" altLang="en-US">
                <a:cs typeface="Tahoma" pitchFamily="34" charset="0"/>
              </a:rPr>
              <a:t>العوامل الاقتصادية</a:t>
            </a:r>
            <a:endParaRPr lang="en-US" altLang="en-US" sz="5400">
              <a:cs typeface="Tahoma" pitchFamily="34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altLang="en-US" sz="4800">
                <a:latin typeface="Tahoma" pitchFamily="34" charset="0"/>
                <a:cs typeface="Tahoma" pitchFamily="34" charset="0"/>
              </a:rPr>
              <a:t>الطلب والعرض</a:t>
            </a:r>
            <a:endParaRPr lang="en-US" altLang="en-US" sz="4800">
              <a:latin typeface="Tahoma" pitchFamily="34" charset="0"/>
              <a:cs typeface="Tahoma" pitchFamily="34" charset="0"/>
            </a:endParaRPr>
          </a:p>
          <a:p>
            <a:r>
              <a:rPr lang="ar-SA" altLang="en-US" sz="4800">
                <a:latin typeface="Tahoma" pitchFamily="34" charset="0"/>
                <a:cs typeface="Tahoma" pitchFamily="34" charset="0"/>
              </a:rPr>
              <a:t>مرونة الطلب على المنتج</a:t>
            </a:r>
            <a:endParaRPr lang="en-US" altLang="en-US" sz="4800">
              <a:latin typeface="Tahoma" pitchFamily="34" charset="0"/>
              <a:cs typeface="Tahoma" pitchFamily="34" charset="0"/>
            </a:endParaRPr>
          </a:p>
          <a:p>
            <a:r>
              <a:rPr lang="ar-SA" altLang="en-US" sz="4800">
                <a:latin typeface="Tahoma" pitchFamily="34" charset="0"/>
                <a:cs typeface="Tahoma" pitchFamily="34" charset="0"/>
              </a:rPr>
              <a:t>تحليل المبيعات والتكاليف</a:t>
            </a:r>
            <a:endParaRPr lang="en-US" altLang="en-US" sz="4800">
              <a:latin typeface="Tahoma" pitchFamily="34" charset="0"/>
              <a:cs typeface="Tahoma" pitchFamily="34" charset="0"/>
            </a:endParaRPr>
          </a:p>
          <a:p>
            <a:endParaRPr lang="en-US" altLang="en-US" sz="36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التسعير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229600" cy="628650"/>
          </a:xfrm>
        </p:spPr>
        <p:txBody>
          <a:bodyPr>
            <a:normAutofit fontScale="90000"/>
          </a:bodyPr>
          <a:lstStyle/>
          <a:p>
            <a:pPr algn="ctr"/>
            <a:r>
              <a:rPr lang="ar-SA" altLang="en-US" dirty="0">
                <a:cs typeface="Tahoma (Arabic)" pitchFamily="42" charset="-78"/>
              </a:rPr>
              <a:t/>
            </a:r>
            <a:br>
              <a:rPr lang="ar-SA" altLang="en-US" dirty="0">
                <a:cs typeface="Tahoma (Arabic)" pitchFamily="42" charset="-78"/>
              </a:rPr>
            </a:br>
            <a:r>
              <a:rPr lang="ar-SA" altLang="en-US" sz="4000" dirty="0">
                <a:cs typeface="Tahoma" pitchFamily="34" charset="0"/>
              </a:rPr>
              <a:t>العوامل المتعلقة  </a:t>
            </a:r>
            <a:r>
              <a:rPr lang="ar-SA" altLang="en-US" sz="4000" dirty="0" smtClean="0">
                <a:cs typeface="Tahoma" pitchFamily="34" charset="0"/>
              </a:rPr>
              <a:t>بالمزيج التسويقي</a:t>
            </a:r>
            <a:endParaRPr lang="en-US" altLang="en-US" sz="4000" dirty="0">
              <a:cs typeface="Tahoma" pitchFamily="34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altLang="en-US" sz="4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المنتجات</a:t>
            </a:r>
            <a:endParaRPr lang="en-US" altLang="en-US" sz="4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ar-SA" altLang="en-US" sz="4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قنوات التوزيع</a:t>
            </a:r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ar-SA" altLang="en-US" sz="4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الاتصالات </a:t>
            </a:r>
            <a:r>
              <a:rPr lang="ar-SA" altLang="en-US" sz="4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التسويقية</a:t>
            </a:r>
            <a:endParaRPr lang="en-US" altLang="en-US" sz="4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التسعير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292803"/>
          </a:xfrm>
        </p:spPr>
        <p:txBody>
          <a:bodyPr/>
          <a:lstStyle/>
          <a:p>
            <a:pPr marL="990600" lvl="1" indent="-533400">
              <a:buFont typeface="Wingdings" pitchFamily="2" charset="2"/>
              <a:buAutoNum type="arabicPeriod"/>
            </a:pPr>
            <a:r>
              <a:rPr lang="ar-SA" altLang="en-US" sz="4000" dirty="0" smtClean="0">
                <a:solidFill>
                  <a:schemeClr val="accent3">
                    <a:lumMod val="50000"/>
                  </a:schemeClr>
                </a:solidFill>
                <a:cs typeface="Tahoma" pitchFamily="34" charset="0"/>
              </a:rPr>
              <a:t>المنافسة</a:t>
            </a: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ar-SA" altLang="en-US" sz="4000" dirty="0" smtClean="0">
                <a:solidFill>
                  <a:schemeClr val="accent3">
                    <a:lumMod val="50000"/>
                  </a:schemeClr>
                </a:solidFill>
                <a:cs typeface="Tahoma" pitchFamily="34" charset="0"/>
              </a:rPr>
              <a:t>الاعتبارات التشريعية</a:t>
            </a: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ar-SA" altLang="en-US" sz="4000" dirty="0" smtClean="0">
                <a:solidFill>
                  <a:schemeClr val="accent3">
                    <a:lumMod val="50000"/>
                  </a:schemeClr>
                </a:solidFill>
                <a:cs typeface="Tahoma" pitchFamily="34" charset="0"/>
              </a:rPr>
              <a:t> الاتحادات ألسعريه</a:t>
            </a: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ar-SA" altLang="en-US" sz="4000" dirty="0" smtClean="0">
                <a:solidFill>
                  <a:schemeClr val="accent3">
                    <a:lumMod val="50000"/>
                  </a:schemeClr>
                </a:solidFill>
                <a:cs typeface="Tahoma" pitchFamily="34" charset="0"/>
              </a:rPr>
              <a:t> صفات </a:t>
            </a:r>
            <a:r>
              <a:rPr lang="ar-SA" altLang="en-US" sz="4000" dirty="0" err="1" smtClean="0">
                <a:solidFill>
                  <a:schemeClr val="accent3">
                    <a:lumMod val="50000"/>
                  </a:schemeClr>
                </a:solidFill>
                <a:cs typeface="Tahoma" pitchFamily="34" charset="0"/>
              </a:rPr>
              <a:t>و</a:t>
            </a:r>
            <a:r>
              <a:rPr lang="ar-SA" altLang="en-US" sz="4000" dirty="0" smtClean="0">
                <a:solidFill>
                  <a:schemeClr val="accent3">
                    <a:lumMod val="50000"/>
                  </a:schemeClr>
                </a:solidFill>
                <a:cs typeface="Tahoma" pitchFamily="34" charset="0"/>
              </a:rPr>
              <a:t> رغبات المتعاملين</a:t>
            </a:r>
            <a:endParaRPr lang="en-US" altLang="en-US" sz="4000" dirty="0" smtClean="0">
              <a:solidFill>
                <a:schemeClr val="accent3">
                  <a:lumMod val="50000"/>
                </a:schemeClr>
              </a:solidFill>
              <a:cs typeface="Tahoma" pitchFamily="34" charset="0"/>
            </a:endParaRPr>
          </a:p>
          <a:p>
            <a:pPr>
              <a:buNone/>
            </a:pPr>
            <a:endParaRPr lang="ar-S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ar-SA" altLang="en-US" sz="3600" dirty="0" smtClean="0">
                <a:effectLst/>
                <a:cs typeface="Tahoma" pitchFamily="34" charset="0"/>
              </a:rPr>
              <a:t>عوامل متعلقة بالسوق </a:t>
            </a:r>
            <a:r>
              <a:rPr lang="ar-SA" altLang="en-US" sz="3600" dirty="0" err="1" smtClean="0">
                <a:effectLst/>
                <a:cs typeface="Tahoma" pitchFamily="34" charset="0"/>
              </a:rPr>
              <a:t>و</a:t>
            </a:r>
            <a:r>
              <a:rPr lang="ar-SA" altLang="en-US" sz="3600" dirty="0" smtClean="0">
                <a:effectLst/>
                <a:cs typeface="Tahoma" pitchFamily="34" charset="0"/>
              </a:rPr>
              <a:t> المنافسة</a:t>
            </a:r>
            <a:r>
              <a:rPr lang="ar-SA" altLang="en-US" sz="4000" b="0" dirty="0" smtClean="0">
                <a:cs typeface="Tahoma" pitchFamily="34" charset="0"/>
              </a:rPr>
              <a:t/>
            </a:r>
            <a:br>
              <a:rPr lang="ar-SA" altLang="en-US" sz="4000" b="0" dirty="0" smtClean="0">
                <a:cs typeface="Tahoma" pitchFamily="34" charset="0"/>
              </a:rPr>
            </a:br>
            <a:endParaRPr lang="ar-SA" sz="4000" b="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التسعير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ChangeArrowheads="1"/>
          </p:cNvSpPr>
          <p:nvPr/>
        </p:nvSpPr>
        <p:spPr bwMode="auto">
          <a:xfrm>
            <a:off x="1524000" y="0"/>
            <a:ext cx="6934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/>
            <a:r>
              <a:rPr lang="ar-SA" sz="4400" b="1" dirty="0" smtClean="0">
                <a:solidFill>
                  <a:srgbClr val="99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أنواع التكاليف</a:t>
            </a:r>
            <a:endParaRPr lang="en-US" sz="4400" b="1" dirty="0">
              <a:solidFill>
                <a:srgbClr val="99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22211" name="AutoShape 3"/>
          <p:cNvSpPr>
            <a:spLocks noChangeArrowheads="1"/>
          </p:cNvSpPr>
          <p:nvPr/>
        </p:nvSpPr>
        <p:spPr bwMode="auto">
          <a:xfrm>
            <a:off x="1219200" y="5105400"/>
            <a:ext cx="7740650" cy="1473200"/>
          </a:xfrm>
          <a:prstGeom prst="cube">
            <a:avLst>
              <a:gd name="adj" fmla="val 24986"/>
            </a:avLst>
          </a:prstGeom>
          <a:solidFill>
            <a:srgbClr val="00CC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tx1"/>
            </a:outerShdw>
          </a:effectLst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rgbClr val="FAFD00"/>
              </a:buClr>
              <a:buFontTx/>
              <a:buChar char=" "/>
            </a:pPr>
            <a:endParaRPr lang="en-US" b="1" dirty="0">
              <a:solidFill>
                <a:srgbClr val="FF0000"/>
              </a:solidFill>
              <a:latin typeface="Arial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ar-SA" b="1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إجمالي التكاليف</a:t>
            </a:r>
            <a:endParaRPr lang="en-US" b="1" dirty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ar-SA" sz="2000" b="1" dirty="0" smtClean="0">
                <a:solidFill>
                  <a:srgbClr val="FF0000"/>
                </a:solidFill>
                <a:latin typeface="Arial" pitchFamily="34" charset="0"/>
              </a:rPr>
              <a:t>إجمالي التكلفة الثابتة و المتغيرة لكمية محددة يتم إنتاجها</a:t>
            </a:r>
            <a:endParaRPr lang="en-US" sz="2000" b="1" dirty="0">
              <a:solidFill>
                <a:srgbClr val="FF0000"/>
              </a:solidFill>
              <a:latin typeface="Arial" pitchFamily="34" charset="0"/>
            </a:endParaRPr>
          </a:p>
          <a:p>
            <a:pPr algn="ctr" eaLnBrk="0" latinLnBrk="1" hangingPunct="0">
              <a:lnSpc>
                <a:spcPct val="90000"/>
              </a:lnSpc>
            </a:pPr>
            <a:endParaRPr lang="en-US" sz="2000" b="1" dirty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222212" name="AutoShape 4"/>
          <p:cNvSpPr>
            <a:spLocks noChangeArrowheads="1"/>
          </p:cNvSpPr>
          <p:nvPr/>
        </p:nvSpPr>
        <p:spPr bwMode="auto">
          <a:xfrm rot="16200000" flipH="1">
            <a:off x="1635125" y="1889125"/>
            <a:ext cx="3632200" cy="2559050"/>
          </a:xfrm>
          <a:prstGeom prst="homePlate">
            <a:avLst>
              <a:gd name="adj" fmla="val 46405"/>
            </a:avLst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tx1"/>
            </a:outerShdw>
          </a:effectLst>
        </p:spPr>
        <p:txBody>
          <a:bodyPr vert="eaVert" wrap="none" lIns="90488" tIns="44450" rIns="90488" bIns="44450"/>
          <a:lstStyle/>
          <a:p>
            <a:pPr algn="ctr" eaLnBrk="0" hangingPunct="0">
              <a:lnSpc>
                <a:spcPct val="90000"/>
              </a:lnSpc>
            </a:pPr>
            <a:endParaRPr lang="en-US" b="1" dirty="0">
              <a:latin typeface="Arial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ar-SA" b="1" dirty="0" smtClean="0">
                <a:solidFill>
                  <a:srgbClr val="CC3399"/>
                </a:solidFill>
                <a:latin typeface="Arial" pitchFamily="34" charset="0"/>
              </a:rPr>
              <a:t>تكاليف ثابتة</a:t>
            </a:r>
            <a:endParaRPr lang="en-US" b="1" dirty="0">
              <a:latin typeface="Arial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ar-SA" b="1" dirty="0" smtClean="0">
                <a:solidFill>
                  <a:srgbClr val="0000FF"/>
                </a:solidFill>
                <a:latin typeface="Arial" pitchFamily="34" charset="0"/>
              </a:rPr>
              <a:t>تكاليف تظل ثابتة </a:t>
            </a:r>
          </a:p>
          <a:p>
            <a:pPr algn="ctr" eaLnBrk="0" hangingPunct="0">
              <a:lnSpc>
                <a:spcPct val="90000"/>
              </a:lnSpc>
            </a:pPr>
            <a:r>
              <a:rPr lang="ar-SA" sz="2000" b="1" dirty="0" smtClean="0">
                <a:solidFill>
                  <a:srgbClr val="0000FF"/>
                </a:solidFill>
                <a:latin typeface="Arial" pitchFamily="34" charset="0"/>
              </a:rPr>
              <a:t>بغض النظر عن عدد الوحدات</a:t>
            </a:r>
          </a:p>
          <a:p>
            <a:pPr algn="ctr" eaLnBrk="0" hangingPunct="0">
              <a:lnSpc>
                <a:spcPct val="90000"/>
              </a:lnSpc>
            </a:pPr>
            <a:r>
              <a:rPr lang="ar-SA" sz="2000" b="1" dirty="0" smtClean="0">
                <a:solidFill>
                  <a:srgbClr val="0000FF"/>
                </a:solidFill>
                <a:latin typeface="Arial" pitchFamily="34" charset="0"/>
              </a:rPr>
              <a:t>التي يتم انجازها</a:t>
            </a:r>
          </a:p>
          <a:p>
            <a:pPr algn="ctr" eaLnBrk="0" hangingPunct="0">
              <a:lnSpc>
                <a:spcPct val="90000"/>
              </a:lnSpc>
            </a:pPr>
            <a:r>
              <a:rPr lang="ar-SA" sz="2000" b="1" dirty="0" smtClean="0">
                <a:latin typeface="Arial" pitchFamily="34" charset="0"/>
              </a:rPr>
              <a:t>(إيجار, رواتب..)</a:t>
            </a:r>
            <a:endParaRPr lang="en-US" sz="2000" b="1" dirty="0">
              <a:latin typeface="Arial" pitchFamily="34" charset="0"/>
            </a:endParaRPr>
          </a:p>
          <a:p>
            <a:pPr algn="ctr" eaLnBrk="0" hangingPunct="0">
              <a:lnSpc>
                <a:spcPct val="90000"/>
              </a:lnSpc>
            </a:pPr>
            <a:endParaRPr lang="en-US" sz="2000" b="1" dirty="0">
              <a:solidFill>
                <a:schemeClr val="accent2"/>
              </a:solidFill>
              <a:latin typeface="Arial" pitchFamily="34" charset="0"/>
            </a:endParaRPr>
          </a:p>
          <a:p>
            <a:pPr algn="ctr" eaLnBrk="0" hangingPunct="0">
              <a:lnSpc>
                <a:spcPct val="90000"/>
              </a:lnSpc>
            </a:pPr>
            <a:endParaRPr lang="en-US" sz="2000" b="1" dirty="0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222213" name="AutoShape 5"/>
          <p:cNvSpPr>
            <a:spLocks noChangeArrowheads="1"/>
          </p:cNvSpPr>
          <p:nvPr/>
        </p:nvSpPr>
        <p:spPr bwMode="auto">
          <a:xfrm rot="16200000" flipH="1">
            <a:off x="4702175" y="1927225"/>
            <a:ext cx="3632200" cy="2520950"/>
          </a:xfrm>
          <a:prstGeom prst="homePlate">
            <a:avLst>
              <a:gd name="adj" fmla="val 48027"/>
            </a:avLst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tx1"/>
            </a:outerShdw>
          </a:effectLst>
        </p:spPr>
        <p:txBody>
          <a:bodyPr vert="eaVert" wrap="none" lIns="90488" tIns="44450" rIns="90488" bIns="44450"/>
          <a:lstStyle/>
          <a:p>
            <a:pPr algn="ctr" eaLnBrk="0" hangingPunct="0">
              <a:lnSpc>
                <a:spcPct val="90000"/>
              </a:lnSpc>
            </a:pPr>
            <a:endParaRPr lang="en-US" b="1" dirty="0">
              <a:latin typeface="Arial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ar-SA" b="1" dirty="0" smtClean="0">
                <a:solidFill>
                  <a:srgbClr val="CC3399"/>
                </a:solidFill>
                <a:latin typeface="Arial" pitchFamily="34" charset="0"/>
              </a:rPr>
              <a:t>تكاليف متغيره</a:t>
            </a:r>
            <a:endParaRPr lang="en-US" b="1" dirty="0">
              <a:latin typeface="Arial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ar-SA" b="1" dirty="0" smtClean="0">
                <a:solidFill>
                  <a:srgbClr val="000066"/>
                </a:solidFill>
                <a:latin typeface="Arial" pitchFamily="34" charset="0"/>
              </a:rPr>
              <a:t>تكاليف تتغير </a:t>
            </a:r>
            <a:r>
              <a:rPr lang="ar-SA" sz="2000" b="1" dirty="0" smtClean="0">
                <a:solidFill>
                  <a:srgbClr val="000066"/>
                </a:solidFill>
                <a:latin typeface="Arial" pitchFamily="34" charset="0"/>
              </a:rPr>
              <a:t>حسب عدد</a:t>
            </a:r>
          </a:p>
          <a:p>
            <a:pPr algn="ctr" eaLnBrk="0" hangingPunct="0">
              <a:lnSpc>
                <a:spcPct val="90000"/>
              </a:lnSpc>
            </a:pPr>
            <a:r>
              <a:rPr lang="ar-SA" sz="2000" b="1" dirty="0" smtClean="0">
                <a:solidFill>
                  <a:srgbClr val="000066"/>
                </a:solidFill>
                <a:latin typeface="Arial" pitchFamily="34" charset="0"/>
              </a:rPr>
              <a:t>الوحدات المنتجة</a:t>
            </a:r>
            <a:endParaRPr lang="en-US" sz="2000" b="1" dirty="0">
              <a:solidFill>
                <a:srgbClr val="000066"/>
              </a:solidFill>
              <a:latin typeface="Arial" pitchFamily="34" charset="0"/>
            </a:endParaRPr>
          </a:p>
          <a:p>
            <a:pPr algn="ctr" eaLnBrk="0" hangingPunct="0">
              <a:lnSpc>
                <a:spcPct val="90000"/>
              </a:lnSpc>
            </a:pPr>
            <a:endParaRPr lang="en-US" sz="2000" b="1" dirty="0">
              <a:solidFill>
                <a:srgbClr val="000066"/>
              </a:solidFill>
              <a:latin typeface="Arial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ar-SA" sz="2000" b="1" dirty="0" smtClean="0">
                <a:solidFill>
                  <a:srgbClr val="000066"/>
                </a:solidFill>
                <a:latin typeface="Arial" pitchFamily="34" charset="0"/>
              </a:rPr>
              <a:t>(المواد الخام, العمالة..)</a:t>
            </a:r>
            <a:endParaRPr lang="en-US" sz="2000" b="1" dirty="0">
              <a:solidFill>
                <a:srgbClr val="000066"/>
              </a:solidFill>
              <a:latin typeface="Arial" pitchFamily="34" charset="0"/>
            </a:endParaRPr>
          </a:p>
          <a:p>
            <a:pPr algn="ctr" eaLnBrk="0" latinLnBrk="1" hangingPunct="0">
              <a:lnSpc>
                <a:spcPct val="90000"/>
              </a:lnSpc>
            </a:pPr>
            <a:endParaRPr lang="en-US" sz="2000" b="1" dirty="0"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22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22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22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211" grpId="0" animBg="1" autoUpdateAnimBg="0"/>
      <p:bldP spid="222212" grpId="0" animBg="1" autoUpdateAnimBg="0"/>
      <p:bldP spid="222213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00050"/>
            <a:ext cx="7747000" cy="800100"/>
          </a:xfrm>
        </p:spPr>
        <p:txBody>
          <a:bodyPr>
            <a:normAutofit fontScale="90000"/>
          </a:bodyPr>
          <a:lstStyle/>
          <a:p>
            <a:pPr algn="ctr"/>
            <a:r>
              <a:rPr lang="ar-SA" altLang="en-US" sz="5400">
                <a:cs typeface="Tahoma" pitchFamily="34" charset="0"/>
              </a:rPr>
              <a:t>مداخل التسعير</a:t>
            </a:r>
            <a:endParaRPr lang="en-US" altLang="en-US" b="0">
              <a:cs typeface="Tahoma" pitchFamily="34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885950"/>
            <a:ext cx="8096280" cy="4114800"/>
          </a:xfrm>
        </p:spPr>
        <p:txBody>
          <a:bodyPr/>
          <a:lstStyle/>
          <a:p>
            <a:r>
              <a:rPr lang="ar-SA" altLang="en-US" sz="4800" dirty="0">
                <a:cs typeface="Tahoma (Arabic)" pitchFamily="42" charset="-78"/>
              </a:rPr>
              <a:t>التسعير على أساس التكلفة</a:t>
            </a:r>
            <a:endParaRPr lang="en-US" altLang="en-US" sz="3200" b="0" dirty="0">
              <a:cs typeface="Tahoma (Arabic)" pitchFamily="42" charset="-78"/>
            </a:endParaRPr>
          </a:p>
          <a:p>
            <a:pPr lvl="1" algn="ctr">
              <a:buFontTx/>
              <a:buNone/>
            </a:pPr>
            <a:r>
              <a:rPr lang="ar-SA" altLang="en-US" sz="3200" b="1" dirty="0">
                <a:solidFill>
                  <a:schemeClr val="accent1"/>
                </a:solidFill>
                <a:cs typeface="Tahoma (Arabic)" pitchFamily="42" charset="-78"/>
              </a:rPr>
              <a:t>سعر البيع = التكلفة + الربح</a:t>
            </a:r>
            <a:endParaRPr lang="en-US" altLang="en-US" sz="3200" b="1" dirty="0">
              <a:solidFill>
                <a:schemeClr val="accent1"/>
              </a:solidFill>
              <a:cs typeface="Tahoma (Arabic)" pitchFamily="42" charset="-78"/>
            </a:endParaRPr>
          </a:p>
          <a:p>
            <a:r>
              <a:rPr lang="ar-SA" altLang="en-US" sz="4800" dirty="0">
                <a:cs typeface="Tahoma (Arabic)" pitchFamily="42" charset="-78"/>
              </a:rPr>
              <a:t>العائد على الاستثمار</a:t>
            </a:r>
            <a:endParaRPr lang="en-US" altLang="en-US" sz="4800" dirty="0">
              <a:cs typeface="Tahoma (Arabic)" pitchFamily="42" charset="-78"/>
            </a:endParaRPr>
          </a:p>
          <a:p>
            <a:r>
              <a:rPr lang="ar-SA" altLang="en-US" sz="4800" dirty="0">
                <a:cs typeface="Tahoma (Arabic)" pitchFamily="42" charset="-78"/>
              </a:rPr>
              <a:t> قدرة المستهلك على </a:t>
            </a:r>
            <a:r>
              <a:rPr lang="ar-SA" altLang="en-US" sz="4800" dirty="0" smtClean="0">
                <a:cs typeface="Tahoma (Arabic)" pitchFamily="42" charset="-78"/>
              </a:rPr>
              <a:t>الدفع (السوق و المنافسة)</a:t>
            </a:r>
            <a:endParaRPr lang="en-US" altLang="en-US" sz="3200" b="0" dirty="0">
              <a:cs typeface="Tahoma (Arabic)" pitchFamily="42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التسعير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955</TotalTime>
  <Words>514</Words>
  <Application>Microsoft Office PowerPoint</Application>
  <PresentationFormat>On-screen Show (4:3)</PresentationFormat>
  <Paragraphs>172</Paragraphs>
  <Slides>20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Concourse</vt:lpstr>
      <vt:lpstr>ClipArt</vt:lpstr>
      <vt:lpstr>مواضيع الجزء الرابع الفصول ( الثاني عشر, الثالث عشر)</vt:lpstr>
      <vt:lpstr>.. ما هو التسعير ؟ Pricing</vt:lpstr>
      <vt:lpstr>أهداف التسعير</vt:lpstr>
      <vt:lpstr>العوامل المؤثرة في تحديد السعر</vt:lpstr>
      <vt:lpstr>العوامل الاقتصادية</vt:lpstr>
      <vt:lpstr> العوامل المتعلقة  بالمزيج التسويقي</vt:lpstr>
      <vt:lpstr>عوامل متعلقة بالسوق و المنافسة </vt:lpstr>
      <vt:lpstr>Slide 8</vt:lpstr>
      <vt:lpstr>مداخل التسعير</vt:lpstr>
      <vt:lpstr>العوامل المؤثرة في تسعير المنتجات الجديدة</vt:lpstr>
      <vt:lpstr>مداخل تسعير المنتجات الجديدة</vt:lpstr>
      <vt:lpstr>كشط الســـوق</vt:lpstr>
      <vt:lpstr>التمكن من الســـوق</vt:lpstr>
      <vt:lpstr>وفقا لرغبات المستهلك</vt:lpstr>
      <vt:lpstr>التسعير الترويجية </vt:lpstr>
      <vt:lpstr>إستراتيجيات التسعير المرنة</vt:lpstr>
      <vt:lpstr>Slide 17</vt:lpstr>
      <vt:lpstr>Slide 18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ماهو النســــــويق ؟</dc:title>
  <dc:creator>Joy</dc:creator>
  <cp:lastModifiedBy>dell</cp:lastModifiedBy>
  <cp:revision>88</cp:revision>
  <cp:lastPrinted>1997-02-20T09:55:30Z</cp:lastPrinted>
  <dcterms:created xsi:type="dcterms:W3CDTF">1996-06-10T05:35:38Z</dcterms:created>
  <dcterms:modified xsi:type="dcterms:W3CDTF">2009-08-22T11:41:52Z</dcterms:modified>
</cp:coreProperties>
</file>