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8" r:id="rId1"/>
  </p:sldMasterIdLst>
  <p:notesMasterIdLst>
    <p:notesMasterId r:id="rId27"/>
  </p:notesMasterIdLst>
  <p:handoutMasterIdLst>
    <p:handoutMasterId r:id="rId28"/>
  </p:handoutMasterIdLst>
  <p:sldIdLst>
    <p:sldId id="277" r:id="rId2"/>
    <p:sldId id="278" r:id="rId3"/>
    <p:sldId id="323" r:id="rId4"/>
    <p:sldId id="280" r:id="rId5"/>
    <p:sldId id="326" r:id="rId6"/>
    <p:sldId id="327" r:id="rId7"/>
    <p:sldId id="281" r:id="rId8"/>
    <p:sldId id="282" r:id="rId9"/>
    <p:sldId id="283" r:id="rId10"/>
    <p:sldId id="307" r:id="rId11"/>
    <p:sldId id="322" r:id="rId12"/>
    <p:sldId id="284" r:id="rId13"/>
    <p:sldId id="285" r:id="rId14"/>
    <p:sldId id="335" r:id="rId15"/>
    <p:sldId id="288" r:id="rId16"/>
    <p:sldId id="345" r:id="rId17"/>
    <p:sldId id="346" r:id="rId18"/>
    <p:sldId id="286" r:id="rId19"/>
    <p:sldId id="287" r:id="rId20"/>
    <p:sldId id="290" r:id="rId21"/>
    <p:sldId id="291" r:id="rId22"/>
    <p:sldId id="331" r:id="rId23"/>
    <p:sldId id="353" r:id="rId24"/>
    <p:sldId id="354" r:id="rId25"/>
    <p:sldId id="355" r:id="rId26"/>
  </p:sldIdLst>
  <p:sldSz cx="9144000" cy="6858000" type="screen4x3"/>
  <p:notesSz cx="6623050" cy="981075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00"/>
    <a:srgbClr val="A50021"/>
    <a:srgbClr val="FF9900"/>
    <a:srgbClr val="99CC00"/>
    <a:srgbClr val="170B3D"/>
    <a:srgbClr val="996600"/>
    <a:srgbClr val="F4AB34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714" autoAdjust="0"/>
  </p:normalViewPr>
  <p:slideViewPr>
    <p:cSldViewPr>
      <p:cViewPr>
        <p:scale>
          <a:sx n="95" d="100"/>
          <a:sy n="95" d="100"/>
        </p:scale>
        <p:origin x="-29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51263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0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fld id="{3FFDA9D9-1638-4EFD-A5E5-2FD568F1CD2D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9950" y="746125"/>
            <a:ext cx="4883150" cy="3662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659313"/>
            <a:ext cx="485775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 smtClean="0"/>
              <a:t>ÇäÞÑ áÊÍÑíÑ ÃäãÇØ ÇáäÕ ÇáÑÆíÓí</a:t>
            </a:r>
          </a:p>
          <a:p>
            <a:pPr lvl="1"/>
            <a:r>
              <a:rPr lang="en-US" altLang="ar-SA" noProof="0" smtClean="0"/>
              <a:t>ÇáãÓÊæì ÇáËÇäì</a:t>
            </a:r>
          </a:p>
          <a:p>
            <a:pPr lvl="2"/>
            <a:r>
              <a:rPr lang="en-US" altLang="ar-SA" noProof="0" smtClean="0"/>
              <a:t>ÇáãÓÊæì ÇáËÇáË</a:t>
            </a:r>
          </a:p>
          <a:p>
            <a:pPr lvl="3"/>
            <a:r>
              <a:rPr lang="en-US" altLang="ar-SA" noProof="0" smtClean="0"/>
              <a:t>ÇáãÓÊæì ÇáÑÇÈÚ</a:t>
            </a:r>
          </a:p>
          <a:p>
            <a:pPr lvl="4"/>
            <a:r>
              <a:rPr lang="en-US" altLang="ar-SA" noProof="0" smtClean="0"/>
              <a:t>ÇáãÓÊæì ÇáÎÇãÓ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751263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fld id="{AA3F9ACC-0DF0-4468-8525-68856E6B3B9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1pPr>
    <a:lvl2pPr marL="441325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2pPr>
    <a:lvl3pPr marL="882650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3pPr>
    <a:lvl4pPr marL="1325563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4pPr>
    <a:lvl5pPr marL="1766888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3396AA-D7C8-462B-84E0-A56B72030FC4}" type="slidenum">
              <a:rPr lang="ar-SA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765C2A-9478-4B2B-9A16-3E6C40728D39}" type="slidenum">
              <a:rPr lang="ar-SA"/>
              <a:pPr/>
              <a:t>19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CDFCC1-F98A-4E00-A1C5-C9F49782A1E9}" type="slidenum">
              <a:rPr lang="ar-SA"/>
              <a:pPr/>
              <a:t>20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24E25-F41F-489E-9342-6932C9E61083}" type="slidenum">
              <a:rPr lang="ar-SA"/>
              <a:pPr/>
              <a:t>21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3236E4-49A2-47D8-A7D5-59529A056975}" type="slidenum">
              <a:rPr lang="ar-SA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4781DB-D35C-4C08-830C-4B7402A9A220}" type="slidenum">
              <a:rPr lang="ar-SA"/>
              <a:pPr/>
              <a:t>7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922CBD-29C3-4FB5-9CA0-9DD5381DD25A}" type="slidenum">
              <a:rPr lang="ar-SA"/>
              <a:pPr/>
              <a:t>8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7E234-7558-4D24-A88E-D322B08920C1}" type="slidenum">
              <a:rPr lang="ar-SA"/>
              <a:pPr/>
              <a:t>9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0C6FA0-CE0C-4F0D-A46E-582FF82ADFB3}" type="slidenum">
              <a:rPr lang="ar-SA"/>
              <a:pPr/>
              <a:t>12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3A5A2-42DF-4803-90A6-ACE8CC2CC244}" type="slidenum">
              <a:rPr lang="ar-SA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A9363B-A4AA-46A0-A936-00B6CD6613B6}" type="slidenum">
              <a:rPr lang="ar-SA"/>
              <a:pPr/>
              <a:t>15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D5AAD4-B612-4825-90BB-1C6EF2A6EB33}" type="slidenum">
              <a:rPr lang="ar-SA"/>
              <a:pPr/>
              <a:t>18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altLang="en-US" smtClean="0"/>
              <a:t>التسويق الفعال 1</a:t>
            </a:r>
            <a:endParaRPr lang="en-US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772CB8F-A508-44B6-9C87-7AE89234C417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3EBCCD-A37F-46E6-A69E-8A11A08206DF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5702BF-2002-46B0-ABCE-C10C4C3BD4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5A86D1-A299-4A00-A3E1-0A4ECEF66A5D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2A7DAC-4002-45FB-8EAC-7570329B49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0BB8CFB-38BC-4827-9917-EE40D02EFF2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72DC94-B598-4F7D-87A3-4C2BC9EE6315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2140F4-630B-4DB3-9B75-6D2172529D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C36B1F-AACD-4A74-93E6-85C9CB534FE5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52826A-F879-4E8A-8717-9E165BA269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5F99D3-385C-477D-828E-C26524F51112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9C928D-37E2-4EFD-879A-234528DDE1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46C478-7CD6-49D3-9762-DE8C5821CEF1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289C3F-DABB-4059-BF18-F383CE11AC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6E06E2-5921-460A-8549-D3933DCB2CDF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906E6D-F539-4E1B-9B2B-890ABE35E9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3EF70D-5173-4E22-B604-63AFA94D203D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02AF224-8201-447E-B806-D5193319D6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A2139591-8069-48DB-A7EF-3424F6D47978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64CA56-5405-4C7E-9494-BA940E9BEC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FD9613-F7B7-4511-BFE7-8B728344B4A2}" type="datetimeFigureOut">
              <a:rPr lang="en-US" smtClean="0"/>
              <a:pPr>
                <a:defRPr/>
              </a:pPr>
              <a:t>8/28/2009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B3669FB-DCD2-42C5-9690-35DD1F9826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C7B8A25-13D4-4B3B-8AC7-31725BD41B97}" type="datetimeFigureOut">
              <a:rPr lang="en-US" smtClean="0"/>
              <a:pPr>
                <a:defRPr/>
              </a:pPr>
              <a:t>8/28/2009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13E0812-A138-4013-8CAB-552C916BA414}" type="slidenum">
              <a:rPr lang="en-US" smtClean="0"/>
              <a:pPr>
                <a:defRPr/>
              </a:pPr>
              <a:t>‹#›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1" r:id="rId12"/>
  </p:sldLayoutIdLst>
  <p:transition spd="med">
    <p:dissolve/>
  </p:transition>
  <p:hf sldNum="0"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/>
          <a:lstStyle/>
          <a:p>
            <a:r>
              <a:rPr lang="ar-SA" dirty="0" smtClean="0"/>
              <a:t>معنى قنوات التوزيع</a:t>
            </a:r>
          </a:p>
          <a:p>
            <a:r>
              <a:rPr lang="ar-SA" dirty="0" smtClean="0"/>
              <a:t>تصميم قنوات التوزيع</a:t>
            </a:r>
          </a:p>
          <a:p>
            <a:r>
              <a:rPr lang="ar-SA" dirty="0" smtClean="0"/>
              <a:t>تجارة التجزئة</a:t>
            </a:r>
          </a:p>
          <a:p>
            <a:r>
              <a:rPr lang="ar-SA" dirty="0" smtClean="0"/>
              <a:t>تجارة الجملة</a:t>
            </a:r>
          </a:p>
          <a:p>
            <a:r>
              <a:rPr lang="ar-SA" dirty="0" smtClean="0"/>
              <a:t>التوزيع المادي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مواضيع الجزء الخامس</a:t>
            </a:r>
            <a:br>
              <a:rPr lang="ar-SA" dirty="0" smtClean="0"/>
            </a:br>
            <a:r>
              <a:rPr lang="ar-SA" sz="3200" dirty="0" smtClean="0">
                <a:solidFill>
                  <a:srgbClr val="FF0000"/>
                </a:solidFill>
              </a:rPr>
              <a:t>الفصول ( الرابع عشر, الخامس عشر, السادس عشر)</a:t>
            </a:r>
            <a:endParaRPr lang="ar-S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229600" cy="928694"/>
          </a:xfrm>
        </p:spPr>
        <p:txBody>
          <a:bodyPr/>
          <a:lstStyle/>
          <a:p>
            <a:pPr algn="ctr"/>
            <a:r>
              <a:rPr lang="ar-SA" dirty="0">
                <a:latin typeface="Tahoma" pitchFamily="34" charset="0"/>
                <a:ea typeface="Tahoma" pitchFamily="34" charset="0"/>
                <a:cs typeface="Tahoma" pitchFamily="34" charset="0"/>
              </a:rPr>
              <a:t>عدد منافذ التوزيع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5664" name="Group 64"/>
          <p:cNvGraphicFramePr>
            <a:graphicFrameLocks noGrp="1"/>
          </p:cNvGraphicFramePr>
          <p:nvPr>
            <p:ph idx="1"/>
          </p:nvPr>
        </p:nvGraphicFramePr>
        <p:xfrm>
          <a:off x="500034" y="1428736"/>
          <a:ext cx="8229600" cy="4803521"/>
        </p:xfrm>
        <a:graphic>
          <a:graphicData uri="http://schemas.openxmlformats.org/drawingml/2006/table">
            <a:tbl>
              <a:tblPr rtl="1"/>
              <a:tblGrid>
                <a:gridCol w="2057400"/>
                <a:gridCol w="2057400"/>
                <a:gridCol w="2057400"/>
                <a:gridCol w="20574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إستراتجية التوزيع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الشامل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الانتقائي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الوحيد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التغطية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أعلى تغطية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محدودة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وحيد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عوامل القوة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تواجد في كل مكان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تواجد في أماكن مختارة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تجنب الاحتكار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تكلفة اقل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التعامل مع منفذ واحد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تحديد السوق بوضح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عوامل الضعف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تكلفة عالية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قلة التحكم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صعوبة في تتبع المنافسة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Char char="ü"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مخاطر الاعتماد على موزع واحد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متى التطبيق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المنتجات والخدمات العامة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المنتجات ذات التواجد المحدود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المنتجات ذات النادرة ذات السعر العالي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1066800" y="0"/>
            <a:ext cx="79248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 eaLnBrk="0" hangingPunct="0"/>
            <a:r>
              <a:rPr lang="ar-SA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الموزع يخفض عدد التعاملات</a:t>
            </a:r>
            <a:endParaRPr lang="en-US" sz="3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600200" y="1828800"/>
            <a:ext cx="1919288" cy="3979863"/>
            <a:chOff x="1392" y="720"/>
            <a:chExt cx="1209" cy="2507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392" y="2453"/>
              <a:ext cx="1209" cy="774"/>
              <a:chOff x="2640" y="2448"/>
              <a:chExt cx="1209" cy="774"/>
            </a:xfrm>
          </p:grpSpPr>
          <p:sp>
            <p:nvSpPr>
              <p:cNvPr id="185349" name="Freeform 5"/>
              <p:cNvSpPr>
                <a:spLocks/>
              </p:cNvSpPr>
              <p:nvPr/>
            </p:nvSpPr>
            <p:spPr bwMode="auto">
              <a:xfrm>
                <a:off x="3572" y="2451"/>
                <a:ext cx="85" cy="392"/>
              </a:xfrm>
              <a:custGeom>
                <a:avLst/>
                <a:gdLst/>
                <a:ahLst/>
                <a:cxnLst>
                  <a:cxn ang="0">
                    <a:pos x="0" y="391"/>
                  </a:cxn>
                  <a:cxn ang="0">
                    <a:pos x="84" y="391"/>
                  </a:cxn>
                  <a:cxn ang="0">
                    <a:pos x="67" y="0"/>
                  </a:cxn>
                  <a:cxn ang="0">
                    <a:pos x="17" y="0"/>
                  </a:cxn>
                  <a:cxn ang="0">
                    <a:pos x="0" y="391"/>
                  </a:cxn>
                </a:cxnLst>
                <a:rect l="0" t="0" r="r" b="b"/>
                <a:pathLst>
                  <a:path w="85" h="392">
                    <a:moveTo>
                      <a:pt x="0" y="391"/>
                    </a:moveTo>
                    <a:lnTo>
                      <a:pt x="84" y="391"/>
                    </a:lnTo>
                    <a:lnTo>
                      <a:pt x="67" y="0"/>
                    </a:lnTo>
                    <a:lnTo>
                      <a:pt x="17" y="0"/>
                    </a:lnTo>
                    <a:lnTo>
                      <a:pt x="0" y="391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50" name="Line 6"/>
              <p:cNvSpPr>
                <a:spLocks noChangeShapeType="1"/>
              </p:cNvSpPr>
              <p:nvPr/>
            </p:nvSpPr>
            <p:spPr bwMode="auto">
              <a:xfrm>
                <a:off x="3594" y="2466"/>
                <a:ext cx="3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351" name="Line 7"/>
              <p:cNvSpPr>
                <a:spLocks noChangeShapeType="1"/>
              </p:cNvSpPr>
              <p:nvPr/>
            </p:nvSpPr>
            <p:spPr bwMode="auto">
              <a:xfrm>
                <a:off x="3592" y="2450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352" name="Freeform 8"/>
              <p:cNvSpPr>
                <a:spLocks/>
              </p:cNvSpPr>
              <p:nvPr/>
            </p:nvSpPr>
            <p:spPr bwMode="auto">
              <a:xfrm>
                <a:off x="3621" y="2495"/>
                <a:ext cx="16" cy="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8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15" y="0"/>
                    </a:moveTo>
                    <a:lnTo>
                      <a:pt x="15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53" name="Freeform 9"/>
              <p:cNvSpPr>
                <a:spLocks/>
              </p:cNvSpPr>
              <p:nvPr/>
            </p:nvSpPr>
            <p:spPr bwMode="auto">
              <a:xfrm>
                <a:off x="3618" y="2495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54" name="Freeform 10"/>
              <p:cNvSpPr>
                <a:spLocks/>
              </p:cNvSpPr>
              <p:nvPr/>
            </p:nvSpPr>
            <p:spPr bwMode="auto">
              <a:xfrm>
                <a:off x="3614" y="2483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55" name="Freeform 11"/>
              <p:cNvSpPr>
                <a:spLocks/>
              </p:cNvSpPr>
              <p:nvPr/>
            </p:nvSpPr>
            <p:spPr bwMode="auto">
              <a:xfrm>
                <a:off x="3611" y="2484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56" name="Freeform 12"/>
              <p:cNvSpPr>
                <a:spLocks/>
              </p:cNvSpPr>
              <p:nvPr/>
            </p:nvSpPr>
            <p:spPr bwMode="auto">
              <a:xfrm>
                <a:off x="3622" y="2522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8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14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57" name="Freeform 13"/>
              <p:cNvSpPr>
                <a:spLocks/>
              </p:cNvSpPr>
              <p:nvPr/>
            </p:nvSpPr>
            <p:spPr bwMode="auto">
              <a:xfrm>
                <a:off x="3619" y="2522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58" name="Freeform 14"/>
              <p:cNvSpPr>
                <a:spLocks/>
              </p:cNvSpPr>
              <p:nvPr/>
            </p:nvSpPr>
            <p:spPr bwMode="auto">
              <a:xfrm>
                <a:off x="3604" y="2549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59" name="Freeform 15"/>
              <p:cNvSpPr>
                <a:spLocks/>
              </p:cNvSpPr>
              <p:nvPr/>
            </p:nvSpPr>
            <p:spPr bwMode="auto">
              <a:xfrm>
                <a:off x="3602" y="2550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0" name="Freeform 16"/>
              <p:cNvSpPr>
                <a:spLocks/>
              </p:cNvSpPr>
              <p:nvPr/>
            </p:nvSpPr>
            <p:spPr bwMode="auto">
              <a:xfrm>
                <a:off x="3614" y="2510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1" name="Freeform 17"/>
              <p:cNvSpPr>
                <a:spLocks/>
              </p:cNvSpPr>
              <p:nvPr/>
            </p:nvSpPr>
            <p:spPr bwMode="auto">
              <a:xfrm>
                <a:off x="3612" y="2511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2" name="Freeform 18"/>
              <p:cNvSpPr>
                <a:spLocks/>
              </p:cNvSpPr>
              <p:nvPr/>
            </p:nvSpPr>
            <p:spPr bwMode="auto">
              <a:xfrm>
                <a:off x="3624" y="2548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3" name="Freeform 19"/>
              <p:cNvSpPr>
                <a:spLocks/>
              </p:cNvSpPr>
              <p:nvPr/>
            </p:nvSpPr>
            <p:spPr bwMode="auto">
              <a:xfrm>
                <a:off x="3621" y="2549"/>
                <a:ext cx="18" cy="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8" h="8">
                    <a:moveTo>
                      <a:pt x="17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4" name="Freeform 20"/>
              <p:cNvSpPr>
                <a:spLocks/>
              </p:cNvSpPr>
              <p:nvPr/>
            </p:nvSpPr>
            <p:spPr bwMode="auto">
              <a:xfrm>
                <a:off x="3617" y="2537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8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14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5" name="Freeform 21"/>
              <p:cNvSpPr>
                <a:spLocks/>
              </p:cNvSpPr>
              <p:nvPr/>
            </p:nvSpPr>
            <p:spPr bwMode="auto">
              <a:xfrm>
                <a:off x="3614" y="2537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6" name="Freeform 22"/>
              <p:cNvSpPr>
                <a:spLocks/>
              </p:cNvSpPr>
              <p:nvPr/>
            </p:nvSpPr>
            <p:spPr bwMode="auto">
              <a:xfrm>
                <a:off x="3596" y="256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7" name="Freeform 23"/>
              <p:cNvSpPr>
                <a:spLocks/>
              </p:cNvSpPr>
              <p:nvPr/>
            </p:nvSpPr>
            <p:spPr bwMode="auto">
              <a:xfrm>
                <a:off x="3593" y="2561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8" name="Freeform 24"/>
              <p:cNvSpPr>
                <a:spLocks/>
              </p:cNvSpPr>
              <p:nvPr/>
            </p:nvSpPr>
            <p:spPr bwMode="auto">
              <a:xfrm>
                <a:off x="3625" y="2571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69" name="Freeform 25"/>
              <p:cNvSpPr>
                <a:spLocks/>
              </p:cNvSpPr>
              <p:nvPr/>
            </p:nvSpPr>
            <p:spPr bwMode="auto">
              <a:xfrm>
                <a:off x="3622" y="2573"/>
                <a:ext cx="17" cy="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17" h="7">
                    <a:moveTo>
                      <a:pt x="16" y="0"/>
                    </a:moveTo>
                    <a:lnTo>
                      <a:pt x="0" y="0"/>
                    </a:lnTo>
                    <a:lnTo>
                      <a:pt x="0" y="6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0" name="Freeform 26"/>
              <p:cNvSpPr>
                <a:spLocks/>
              </p:cNvSpPr>
              <p:nvPr/>
            </p:nvSpPr>
            <p:spPr bwMode="auto">
              <a:xfrm>
                <a:off x="3618" y="256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1" name="Freeform 27"/>
              <p:cNvSpPr>
                <a:spLocks/>
              </p:cNvSpPr>
              <p:nvPr/>
            </p:nvSpPr>
            <p:spPr bwMode="auto">
              <a:xfrm>
                <a:off x="3615" y="2561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2" name="Freeform 28"/>
              <p:cNvSpPr>
                <a:spLocks/>
              </p:cNvSpPr>
              <p:nvPr/>
            </p:nvSpPr>
            <p:spPr bwMode="auto">
              <a:xfrm>
                <a:off x="3594" y="2629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3" name="Freeform 29"/>
              <p:cNvSpPr>
                <a:spLocks/>
              </p:cNvSpPr>
              <p:nvPr/>
            </p:nvSpPr>
            <p:spPr bwMode="auto">
              <a:xfrm>
                <a:off x="3591" y="2630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4" name="Freeform 30"/>
              <p:cNvSpPr>
                <a:spLocks/>
              </p:cNvSpPr>
              <p:nvPr/>
            </p:nvSpPr>
            <p:spPr bwMode="auto">
              <a:xfrm>
                <a:off x="3634" y="2703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5" name="Freeform 31"/>
              <p:cNvSpPr>
                <a:spLocks/>
              </p:cNvSpPr>
              <p:nvPr/>
            </p:nvSpPr>
            <p:spPr bwMode="auto">
              <a:xfrm>
                <a:off x="3631" y="2705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6" name="Freeform 32"/>
              <p:cNvSpPr>
                <a:spLocks/>
              </p:cNvSpPr>
              <p:nvPr/>
            </p:nvSpPr>
            <p:spPr bwMode="auto">
              <a:xfrm>
                <a:off x="3621" y="2591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7" name="Freeform 33"/>
              <p:cNvSpPr>
                <a:spLocks/>
              </p:cNvSpPr>
              <p:nvPr/>
            </p:nvSpPr>
            <p:spPr bwMode="auto">
              <a:xfrm>
                <a:off x="3618" y="2591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8" name="Freeform 34"/>
              <p:cNvSpPr>
                <a:spLocks/>
              </p:cNvSpPr>
              <p:nvPr/>
            </p:nvSpPr>
            <p:spPr bwMode="auto">
              <a:xfrm>
                <a:off x="3591" y="2756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8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14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79" name="Freeform 35"/>
              <p:cNvSpPr>
                <a:spLocks/>
              </p:cNvSpPr>
              <p:nvPr/>
            </p:nvSpPr>
            <p:spPr bwMode="auto">
              <a:xfrm>
                <a:off x="3588" y="2757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0" name="Freeform 36"/>
              <p:cNvSpPr>
                <a:spLocks/>
              </p:cNvSpPr>
              <p:nvPr/>
            </p:nvSpPr>
            <p:spPr bwMode="auto">
              <a:xfrm>
                <a:off x="3591" y="2703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1" name="Freeform 37"/>
              <p:cNvSpPr>
                <a:spLocks/>
              </p:cNvSpPr>
              <p:nvPr/>
            </p:nvSpPr>
            <p:spPr bwMode="auto">
              <a:xfrm>
                <a:off x="3588" y="2704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2" name="Freeform 38"/>
              <p:cNvSpPr>
                <a:spLocks/>
              </p:cNvSpPr>
              <p:nvPr/>
            </p:nvSpPr>
            <p:spPr bwMode="auto">
              <a:xfrm>
                <a:off x="3593" y="2591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3" name="Freeform 39"/>
              <p:cNvSpPr>
                <a:spLocks/>
              </p:cNvSpPr>
              <p:nvPr/>
            </p:nvSpPr>
            <p:spPr bwMode="auto">
              <a:xfrm>
                <a:off x="3590" y="2591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4" name="Freeform 40"/>
              <p:cNvSpPr>
                <a:spLocks/>
              </p:cNvSpPr>
              <p:nvPr/>
            </p:nvSpPr>
            <p:spPr bwMode="auto">
              <a:xfrm>
                <a:off x="3631" y="2757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5" name="Freeform 41"/>
              <p:cNvSpPr>
                <a:spLocks/>
              </p:cNvSpPr>
              <p:nvPr/>
            </p:nvSpPr>
            <p:spPr bwMode="auto">
              <a:xfrm>
                <a:off x="3628" y="2758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6" name="Freeform 42"/>
              <p:cNvSpPr>
                <a:spLocks/>
              </p:cNvSpPr>
              <p:nvPr/>
            </p:nvSpPr>
            <p:spPr bwMode="auto">
              <a:xfrm>
                <a:off x="3639" y="2821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7" name="Freeform 43"/>
              <p:cNvSpPr>
                <a:spLocks/>
              </p:cNvSpPr>
              <p:nvPr/>
            </p:nvSpPr>
            <p:spPr bwMode="auto">
              <a:xfrm>
                <a:off x="3636" y="2822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8" name="Freeform 44"/>
              <p:cNvSpPr>
                <a:spLocks/>
              </p:cNvSpPr>
              <p:nvPr/>
            </p:nvSpPr>
            <p:spPr bwMode="auto">
              <a:xfrm>
                <a:off x="3627" y="2621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89" name="Freeform 45"/>
              <p:cNvSpPr>
                <a:spLocks/>
              </p:cNvSpPr>
              <p:nvPr/>
            </p:nvSpPr>
            <p:spPr bwMode="auto">
              <a:xfrm>
                <a:off x="3624" y="2622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0" name="Freeform 46"/>
              <p:cNvSpPr>
                <a:spLocks/>
              </p:cNvSpPr>
              <p:nvPr/>
            </p:nvSpPr>
            <p:spPr bwMode="auto">
              <a:xfrm>
                <a:off x="3631" y="2659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1" name="Freeform 47"/>
              <p:cNvSpPr>
                <a:spLocks/>
              </p:cNvSpPr>
              <p:nvPr/>
            </p:nvSpPr>
            <p:spPr bwMode="auto">
              <a:xfrm>
                <a:off x="3628" y="2660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2" name="Freeform 48"/>
              <p:cNvSpPr>
                <a:spLocks/>
              </p:cNvSpPr>
              <p:nvPr/>
            </p:nvSpPr>
            <p:spPr bwMode="auto">
              <a:xfrm>
                <a:off x="3618" y="2713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3" name="Freeform 49"/>
              <p:cNvSpPr>
                <a:spLocks/>
              </p:cNvSpPr>
              <p:nvPr/>
            </p:nvSpPr>
            <p:spPr bwMode="auto">
              <a:xfrm>
                <a:off x="3615" y="2714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4" name="Freeform 50"/>
              <p:cNvSpPr>
                <a:spLocks/>
              </p:cNvSpPr>
              <p:nvPr/>
            </p:nvSpPr>
            <p:spPr bwMode="auto">
              <a:xfrm>
                <a:off x="3636" y="2780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5" name="Freeform 51"/>
              <p:cNvSpPr>
                <a:spLocks/>
              </p:cNvSpPr>
              <p:nvPr/>
            </p:nvSpPr>
            <p:spPr bwMode="auto">
              <a:xfrm>
                <a:off x="3633" y="2781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6" name="Freeform 52"/>
              <p:cNvSpPr>
                <a:spLocks/>
              </p:cNvSpPr>
              <p:nvPr/>
            </p:nvSpPr>
            <p:spPr bwMode="auto">
              <a:xfrm>
                <a:off x="3627" y="2601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7" name="Freeform 53"/>
              <p:cNvSpPr>
                <a:spLocks/>
              </p:cNvSpPr>
              <p:nvPr/>
            </p:nvSpPr>
            <p:spPr bwMode="auto">
              <a:xfrm>
                <a:off x="3624" y="2602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8" name="Freeform 54"/>
              <p:cNvSpPr>
                <a:spLocks/>
              </p:cNvSpPr>
              <p:nvPr/>
            </p:nvSpPr>
            <p:spPr bwMode="auto">
              <a:xfrm>
                <a:off x="3590" y="2663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399" name="Freeform 55"/>
              <p:cNvSpPr>
                <a:spLocks/>
              </p:cNvSpPr>
              <p:nvPr/>
            </p:nvSpPr>
            <p:spPr bwMode="auto">
              <a:xfrm>
                <a:off x="3587" y="2664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0" name="Freeform 56"/>
              <p:cNvSpPr>
                <a:spLocks/>
              </p:cNvSpPr>
              <p:nvPr/>
            </p:nvSpPr>
            <p:spPr bwMode="auto">
              <a:xfrm>
                <a:off x="3610" y="2642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1" name="Freeform 57"/>
              <p:cNvSpPr>
                <a:spLocks/>
              </p:cNvSpPr>
              <p:nvPr/>
            </p:nvSpPr>
            <p:spPr bwMode="auto">
              <a:xfrm>
                <a:off x="3607" y="2643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2" name="Freeform 58"/>
              <p:cNvSpPr>
                <a:spLocks/>
              </p:cNvSpPr>
              <p:nvPr/>
            </p:nvSpPr>
            <p:spPr bwMode="auto">
              <a:xfrm>
                <a:off x="3614" y="268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3" name="Freeform 59"/>
              <p:cNvSpPr>
                <a:spLocks/>
              </p:cNvSpPr>
              <p:nvPr/>
            </p:nvSpPr>
            <p:spPr bwMode="auto">
              <a:xfrm>
                <a:off x="3611" y="2681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4" name="Freeform 60"/>
              <p:cNvSpPr>
                <a:spLocks/>
              </p:cNvSpPr>
              <p:nvPr/>
            </p:nvSpPr>
            <p:spPr bwMode="auto">
              <a:xfrm>
                <a:off x="3610" y="2736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5" name="Freeform 61"/>
              <p:cNvSpPr>
                <a:spLocks/>
              </p:cNvSpPr>
              <p:nvPr/>
            </p:nvSpPr>
            <p:spPr bwMode="auto">
              <a:xfrm>
                <a:off x="3607" y="2737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6" name="Freeform 62"/>
              <p:cNvSpPr>
                <a:spLocks/>
              </p:cNvSpPr>
              <p:nvPr/>
            </p:nvSpPr>
            <p:spPr bwMode="auto">
              <a:xfrm>
                <a:off x="3617" y="2801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7" name="Freeform 63"/>
              <p:cNvSpPr>
                <a:spLocks/>
              </p:cNvSpPr>
              <p:nvPr/>
            </p:nvSpPr>
            <p:spPr bwMode="auto">
              <a:xfrm>
                <a:off x="3614" y="2803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8" name="Freeform 64"/>
              <p:cNvSpPr>
                <a:spLocks/>
              </p:cNvSpPr>
              <p:nvPr/>
            </p:nvSpPr>
            <p:spPr bwMode="auto">
              <a:xfrm>
                <a:off x="3631" y="2831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09" name="Freeform 65"/>
              <p:cNvSpPr>
                <a:spLocks/>
              </p:cNvSpPr>
              <p:nvPr/>
            </p:nvSpPr>
            <p:spPr bwMode="auto">
              <a:xfrm>
                <a:off x="3629" y="2832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0" name="Freeform 66"/>
              <p:cNvSpPr>
                <a:spLocks/>
              </p:cNvSpPr>
              <p:nvPr/>
            </p:nvSpPr>
            <p:spPr bwMode="auto">
              <a:xfrm>
                <a:off x="3618" y="2632"/>
                <a:ext cx="16" cy="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8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15" y="0"/>
                    </a:moveTo>
                    <a:lnTo>
                      <a:pt x="15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1" name="Freeform 67"/>
              <p:cNvSpPr>
                <a:spLocks/>
              </p:cNvSpPr>
              <p:nvPr/>
            </p:nvSpPr>
            <p:spPr bwMode="auto">
              <a:xfrm>
                <a:off x="3616" y="2632"/>
                <a:ext cx="16" cy="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15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2" name="Freeform 68"/>
              <p:cNvSpPr>
                <a:spLocks/>
              </p:cNvSpPr>
              <p:nvPr/>
            </p:nvSpPr>
            <p:spPr bwMode="auto">
              <a:xfrm>
                <a:off x="3623" y="267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3" name="Freeform 69"/>
              <p:cNvSpPr>
                <a:spLocks/>
              </p:cNvSpPr>
              <p:nvPr/>
            </p:nvSpPr>
            <p:spPr bwMode="auto">
              <a:xfrm>
                <a:off x="3620" y="2671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4" name="Freeform 70"/>
              <p:cNvSpPr>
                <a:spLocks/>
              </p:cNvSpPr>
              <p:nvPr/>
            </p:nvSpPr>
            <p:spPr bwMode="auto">
              <a:xfrm>
                <a:off x="3625" y="2724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5" name="Freeform 71"/>
              <p:cNvSpPr>
                <a:spLocks/>
              </p:cNvSpPr>
              <p:nvPr/>
            </p:nvSpPr>
            <p:spPr bwMode="auto">
              <a:xfrm>
                <a:off x="3622" y="2725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6" name="Freeform 72"/>
              <p:cNvSpPr>
                <a:spLocks/>
              </p:cNvSpPr>
              <p:nvPr/>
            </p:nvSpPr>
            <p:spPr bwMode="auto">
              <a:xfrm>
                <a:off x="3627" y="2791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7" name="Freeform 73"/>
              <p:cNvSpPr>
                <a:spLocks/>
              </p:cNvSpPr>
              <p:nvPr/>
            </p:nvSpPr>
            <p:spPr bwMode="auto">
              <a:xfrm>
                <a:off x="3624" y="2793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8" name="Freeform 74"/>
              <p:cNvSpPr>
                <a:spLocks/>
              </p:cNvSpPr>
              <p:nvPr/>
            </p:nvSpPr>
            <p:spPr bwMode="auto">
              <a:xfrm>
                <a:off x="3625" y="2769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19" name="Freeform 75"/>
              <p:cNvSpPr>
                <a:spLocks/>
              </p:cNvSpPr>
              <p:nvPr/>
            </p:nvSpPr>
            <p:spPr bwMode="auto">
              <a:xfrm>
                <a:off x="3622" y="2770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0" name="Freeform 76"/>
              <p:cNvSpPr>
                <a:spLocks/>
              </p:cNvSpPr>
              <p:nvPr/>
            </p:nvSpPr>
            <p:spPr bwMode="auto">
              <a:xfrm>
                <a:off x="3587" y="2802"/>
                <a:ext cx="16" cy="1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11">
                    <a:moveTo>
                      <a:pt x="15" y="0"/>
                    </a:moveTo>
                    <a:lnTo>
                      <a:pt x="15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1" name="Freeform 77"/>
              <p:cNvSpPr>
                <a:spLocks/>
              </p:cNvSpPr>
              <p:nvPr/>
            </p:nvSpPr>
            <p:spPr bwMode="auto">
              <a:xfrm>
                <a:off x="3584" y="2803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2" name="Freeform 78"/>
              <p:cNvSpPr>
                <a:spLocks/>
              </p:cNvSpPr>
              <p:nvPr/>
            </p:nvSpPr>
            <p:spPr bwMode="auto">
              <a:xfrm>
                <a:off x="3628" y="2641"/>
                <a:ext cx="16" cy="1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11">
                    <a:moveTo>
                      <a:pt x="15" y="0"/>
                    </a:moveTo>
                    <a:lnTo>
                      <a:pt x="15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3" name="Freeform 79"/>
              <p:cNvSpPr>
                <a:spLocks/>
              </p:cNvSpPr>
              <p:nvPr/>
            </p:nvSpPr>
            <p:spPr bwMode="auto">
              <a:xfrm>
                <a:off x="3625" y="2642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4" name="Freeform 80"/>
              <p:cNvSpPr>
                <a:spLocks/>
              </p:cNvSpPr>
              <p:nvPr/>
            </p:nvSpPr>
            <p:spPr bwMode="auto">
              <a:xfrm>
                <a:off x="3633" y="2679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5" name="Freeform 81"/>
              <p:cNvSpPr>
                <a:spLocks/>
              </p:cNvSpPr>
              <p:nvPr/>
            </p:nvSpPr>
            <p:spPr bwMode="auto">
              <a:xfrm>
                <a:off x="3630" y="2681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6" name="Freeform 82"/>
              <p:cNvSpPr>
                <a:spLocks/>
              </p:cNvSpPr>
              <p:nvPr/>
            </p:nvSpPr>
            <p:spPr bwMode="auto">
              <a:xfrm>
                <a:off x="3630" y="2737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7" name="Freeform 83"/>
              <p:cNvSpPr>
                <a:spLocks/>
              </p:cNvSpPr>
              <p:nvPr/>
            </p:nvSpPr>
            <p:spPr bwMode="auto">
              <a:xfrm>
                <a:off x="3627" y="2737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8" name="Freeform 84"/>
              <p:cNvSpPr>
                <a:spLocks/>
              </p:cNvSpPr>
              <p:nvPr/>
            </p:nvSpPr>
            <p:spPr bwMode="auto">
              <a:xfrm>
                <a:off x="3638" y="2802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29" name="Freeform 85"/>
              <p:cNvSpPr>
                <a:spLocks/>
              </p:cNvSpPr>
              <p:nvPr/>
            </p:nvSpPr>
            <p:spPr bwMode="auto">
              <a:xfrm>
                <a:off x="3635" y="2803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0" name="Freeform 86"/>
              <p:cNvSpPr>
                <a:spLocks/>
              </p:cNvSpPr>
              <p:nvPr/>
            </p:nvSpPr>
            <p:spPr bwMode="auto">
              <a:xfrm>
                <a:off x="3618" y="2821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1" name="Freeform 87"/>
              <p:cNvSpPr>
                <a:spLocks/>
              </p:cNvSpPr>
              <p:nvPr/>
            </p:nvSpPr>
            <p:spPr bwMode="auto">
              <a:xfrm>
                <a:off x="3615" y="2822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2" name="Freeform 88"/>
              <p:cNvSpPr>
                <a:spLocks/>
              </p:cNvSpPr>
              <p:nvPr/>
            </p:nvSpPr>
            <p:spPr bwMode="auto">
              <a:xfrm>
                <a:off x="3615" y="2779"/>
                <a:ext cx="16" cy="1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11">
                    <a:moveTo>
                      <a:pt x="15" y="0"/>
                    </a:moveTo>
                    <a:lnTo>
                      <a:pt x="15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3" name="Freeform 89"/>
              <p:cNvSpPr>
                <a:spLocks/>
              </p:cNvSpPr>
              <p:nvPr/>
            </p:nvSpPr>
            <p:spPr bwMode="auto">
              <a:xfrm>
                <a:off x="3612" y="2781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4" name="Freeform 90"/>
              <p:cNvSpPr>
                <a:spLocks/>
              </p:cNvSpPr>
              <p:nvPr/>
            </p:nvSpPr>
            <p:spPr bwMode="auto">
              <a:xfrm>
                <a:off x="3620" y="2653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5" name="Freeform 91"/>
              <p:cNvSpPr>
                <a:spLocks/>
              </p:cNvSpPr>
              <p:nvPr/>
            </p:nvSpPr>
            <p:spPr bwMode="auto">
              <a:xfrm>
                <a:off x="3617" y="2654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6" name="Freeform 92"/>
              <p:cNvSpPr>
                <a:spLocks/>
              </p:cNvSpPr>
              <p:nvPr/>
            </p:nvSpPr>
            <p:spPr bwMode="auto">
              <a:xfrm>
                <a:off x="3624" y="2691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7" name="Freeform 93"/>
              <p:cNvSpPr>
                <a:spLocks/>
              </p:cNvSpPr>
              <p:nvPr/>
            </p:nvSpPr>
            <p:spPr bwMode="auto">
              <a:xfrm>
                <a:off x="3622" y="2692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8" name="Freeform 94"/>
              <p:cNvSpPr>
                <a:spLocks/>
              </p:cNvSpPr>
              <p:nvPr/>
            </p:nvSpPr>
            <p:spPr bwMode="auto">
              <a:xfrm>
                <a:off x="3620" y="2747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39" name="Freeform 95"/>
              <p:cNvSpPr>
                <a:spLocks/>
              </p:cNvSpPr>
              <p:nvPr/>
            </p:nvSpPr>
            <p:spPr bwMode="auto">
              <a:xfrm>
                <a:off x="3617" y="2748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40" name="Freeform 96"/>
              <p:cNvSpPr>
                <a:spLocks/>
              </p:cNvSpPr>
              <p:nvPr/>
            </p:nvSpPr>
            <p:spPr bwMode="auto">
              <a:xfrm>
                <a:off x="3627" y="2812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41" name="Freeform 97"/>
              <p:cNvSpPr>
                <a:spLocks/>
              </p:cNvSpPr>
              <p:nvPr/>
            </p:nvSpPr>
            <p:spPr bwMode="auto">
              <a:xfrm>
                <a:off x="3624" y="2813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42" name="Freeform 98"/>
              <p:cNvSpPr>
                <a:spLocks/>
              </p:cNvSpPr>
              <p:nvPr/>
            </p:nvSpPr>
            <p:spPr bwMode="auto">
              <a:xfrm>
                <a:off x="3606" y="2831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43" name="Freeform 99"/>
              <p:cNvSpPr>
                <a:spLocks/>
              </p:cNvSpPr>
              <p:nvPr/>
            </p:nvSpPr>
            <p:spPr bwMode="auto">
              <a:xfrm>
                <a:off x="3603" y="2832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44" name="Freeform 100"/>
              <p:cNvSpPr>
                <a:spLocks/>
              </p:cNvSpPr>
              <p:nvPr/>
            </p:nvSpPr>
            <p:spPr bwMode="auto">
              <a:xfrm>
                <a:off x="3609" y="2613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45" name="Freeform 101"/>
              <p:cNvSpPr>
                <a:spLocks/>
              </p:cNvSpPr>
              <p:nvPr/>
            </p:nvSpPr>
            <p:spPr bwMode="auto">
              <a:xfrm>
                <a:off x="3606" y="2613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46" name="Freeform 102"/>
              <p:cNvSpPr>
                <a:spLocks/>
              </p:cNvSpPr>
              <p:nvPr/>
            </p:nvSpPr>
            <p:spPr bwMode="auto">
              <a:xfrm>
                <a:off x="3581" y="2448"/>
                <a:ext cx="66" cy="21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65" y="20"/>
                  </a:cxn>
                  <a:cxn ang="0">
                    <a:pos x="65" y="0"/>
                  </a:cxn>
                  <a:cxn ang="0">
                    <a:pos x="0" y="0"/>
                  </a:cxn>
                  <a:cxn ang="0">
                    <a:pos x="0" y="20"/>
                  </a:cxn>
                </a:cxnLst>
                <a:rect l="0" t="0" r="r" b="b"/>
                <a:pathLst>
                  <a:path w="66" h="21">
                    <a:moveTo>
                      <a:pt x="0" y="20"/>
                    </a:moveTo>
                    <a:lnTo>
                      <a:pt x="65" y="20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47" name="Freeform 103"/>
              <p:cNvSpPr>
                <a:spLocks/>
              </p:cNvSpPr>
              <p:nvPr/>
            </p:nvSpPr>
            <p:spPr bwMode="auto">
              <a:xfrm>
                <a:off x="3326" y="2584"/>
                <a:ext cx="49" cy="273"/>
              </a:xfrm>
              <a:custGeom>
                <a:avLst/>
                <a:gdLst/>
                <a:ahLst/>
                <a:cxnLst>
                  <a:cxn ang="0">
                    <a:pos x="0" y="272"/>
                  </a:cxn>
                  <a:cxn ang="0">
                    <a:pos x="48" y="272"/>
                  </a:cxn>
                  <a:cxn ang="0">
                    <a:pos x="39" y="0"/>
                  </a:cxn>
                  <a:cxn ang="0">
                    <a:pos x="9" y="0"/>
                  </a:cxn>
                  <a:cxn ang="0">
                    <a:pos x="0" y="272"/>
                  </a:cxn>
                </a:cxnLst>
                <a:rect l="0" t="0" r="r" b="b"/>
                <a:pathLst>
                  <a:path w="49" h="273">
                    <a:moveTo>
                      <a:pt x="0" y="272"/>
                    </a:moveTo>
                    <a:lnTo>
                      <a:pt x="48" y="272"/>
                    </a:lnTo>
                    <a:lnTo>
                      <a:pt x="39" y="0"/>
                    </a:lnTo>
                    <a:lnTo>
                      <a:pt x="9" y="0"/>
                    </a:lnTo>
                    <a:lnTo>
                      <a:pt x="0" y="272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48" name="Line 104"/>
              <p:cNvSpPr>
                <a:spLocks noChangeShapeType="1"/>
              </p:cNvSpPr>
              <p:nvPr/>
            </p:nvSpPr>
            <p:spPr bwMode="auto">
              <a:xfrm>
                <a:off x="3341" y="2593"/>
                <a:ext cx="1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49" name="Line 105"/>
              <p:cNvSpPr>
                <a:spLocks noChangeShapeType="1"/>
              </p:cNvSpPr>
              <p:nvPr/>
            </p:nvSpPr>
            <p:spPr bwMode="auto">
              <a:xfrm>
                <a:off x="3339" y="2583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50" name="Freeform 106"/>
              <p:cNvSpPr>
                <a:spLocks/>
              </p:cNvSpPr>
              <p:nvPr/>
            </p:nvSpPr>
            <p:spPr bwMode="auto">
              <a:xfrm>
                <a:off x="3331" y="2581"/>
                <a:ext cx="39" cy="15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38" y="14"/>
                  </a:cxn>
                  <a:cxn ang="0">
                    <a:pos x="38" y="0"/>
                  </a:cxn>
                </a:cxnLst>
                <a:rect l="0" t="0" r="r" b="b"/>
                <a:pathLst>
                  <a:path w="39" h="15">
                    <a:moveTo>
                      <a:pt x="38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38" y="14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51" name="Line 107"/>
              <p:cNvSpPr>
                <a:spLocks noChangeShapeType="1"/>
              </p:cNvSpPr>
              <p:nvPr/>
            </p:nvSpPr>
            <p:spPr bwMode="auto">
              <a:xfrm>
                <a:off x="3362" y="2642"/>
                <a:ext cx="6" cy="1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52" name="Line 108"/>
              <p:cNvSpPr>
                <a:spLocks noChangeShapeType="1"/>
              </p:cNvSpPr>
              <p:nvPr/>
            </p:nvSpPr>
            <p:spPr bwMode="auto">
              <a:xfrm>
                <a:off x="3356" y="2752"/>
                <a:ext cx="1" cy="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53" name="Line 109"/>
              <p:cNvSpPr>
                <a:spLocks noChangeShapeType="1"/>
              </p:cNvSpPr>
              <p:nvPr/>
            </p:nvSpPr>
            <p:spPr bwMode="auto">
              <a:xfrm>
                <a:off x="3356" y="2667"/>
                <a:ext cx="0" cy="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54" name="Line 110"/>
              <p:cNvSpPr>
                <a:spLocks noChangeShapeType="1"/>
              </p:cNvSpPr>
              <p:nvPr/>
            </p:nvSpPr>
            <p:spPr bwMode="auto">
              <a:xfrm>
                <a:off x="3350" y="269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55" name="Line 111"/>
              <p:cNvSpPr>
                <a:spLocks noChangeShapeType="1"/>
              </p:cNvSpPr>
              <p:nvPr/>
            </p:nvSpPr>
            <p:spPr bwMode="auto">
              <a:xfrm>
                <a:off x="3347" y="2650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56" name="Line 112"/>
              <p:cNvSpPr>
                <a:spLocks noChangeShapeType="1"/>
              </p:cNvSpPr>
              <p:nvPr/>
            </p:nvSpPr>
            <p:spPr bwMode="auto">
              <a:xfrm>
                <a:off x="3356" y="2625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57" name="Line 113"/>
              <p:cNvSpPr>
                <a:spLocks noChangeShapeType="1"/>
              </p:cNvSpPr>
              <p:nvPr/>
            </p:nvSpPr>
            <p:spPr bwMode="auto">
              <a:xfrm>
                <a:off x="3357" y="2783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58" name="Line 114"/>
              <p:cNvSpPr>
                <a:spLocks noChangeShapeType="1"/>
              </p:cNvSpPr>
              <p:nvPr/>
            </p:nvSpPr>
            <p:spPr bwMode="auto">
              <a:xfrm>
                <a:off x="3352" y="2812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59" name="Line 115"/>
              <p:cNvSpPr>
                <a:spLocks noChangeShapeType="1"/>
              </p:cNvSpPr>
              <p:nvPr/>
            </p:nvSpPr>
            <p:spPr bwMode="auto">
              <a:xfrm>
                <a:off x="3354" y="2742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60" name="Line 116"/>
              <p:cNvSpPr>
                <a:spLocks noChangeShapeType="1"/>
              </p:cNvSpPr>
              <p:nvPr/>
            </p:nvSpPr>
            <p:spPr bwMode="auto">
              <a:xfrm>
                <a:off x="3353" y="2703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61" name="Line 117"/>
              <p:cNvSpPr>
                <a:spLocks noChangeShapeType="1"/>
              </p:cNvSpPr>
              <p:nvPr/>
            </p:nvSpPr>
            <p:spPr bwMode="auto">
              <a:xfrm>
                <a:off x="3359" y="2788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62" name="Line 118"/>
              <p:cNvSpPr>
                <a:spLocks noChangeShapeType="1"/>
              </p:cNvSpPr>
              <p:nvPr/>
            </p:nvSpPr>
            <p:spPr bwMode="auto">
              <a:xfrm>
                <a:off x="3357" y="2817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63" name="Line 119"/>
              <p:cNvSpPr>
                <a:spLocks noChangeShapeType="1"/>
              </p:cNvSpPr>
              <p:nvPr/>
            </p:nvSpPr>
            <p:spPr bwMode="auto">
              <a:xfrm>
                <a:off x="3354" y="2676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64" name="Line 120"/>
              <p:cNvSpPr>
                <a:spLocks noChangeShapeType="1"/>
              </p:cNvSpPr>
              <p:nvPr/>
            </p:nvSpPr>
            <p:spPr bwMode="auto">
              <a:xfrm flipH="1">
                <a:off x="3350" y="2642"/>
                <a:ext cx="1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65" name="Line 121"/>
              <p:cNvSpPr>
                <a:spLocks noChangeShapeType="1"/>
              </p:cNvSpPr>
              <p:nvPr/>
            </p:nvSpPr>
            <p:spPr bwMode="auto">
              <a:xfrm flipH="1">
                <a:off x="3350" y="2615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66" name="Freeform 122"/>
              <p:cNvSpPr>
                <a:spLocks/>
              </p:cNvSpPr>
              <p:nvPr/>
            </p:nvSpPr>
            <p:spPr bwMode="auto">
              <a:xfrm>
                <a:off x="3264" y="2584"/>
                <a:ext cx="49" cy="274"/>
              </a:xfrm>
              <a:custGeom>
                <a:avLst/>
                <a:gdLst/>
                <a:ahLst/>
                <a:cxnLst>
                  <a:cxn ang="0">
                    <a:pos x="0" y="273"/>
                  </a:cxn>
                  <a:cxn ang="0">
                    <a:pos x="48" y="273"/>
                  </a:cxn>
                  <a:cxn ang="0">
                    <a:pos x="39" y="0"/>
                  </a:cxn>
                  <a:cxn ang="0">
                    <a:pos x="9" y="0"/>
                  </a:cxn>
                  <a:cxn ang="0">
                    <a:pos x="0" y="273"/>
                  </a:cxn>
                </a:cxnLst>
                <a:rect l="0" t="0" r="r" b="b"/>
                <a:pathLst>
                  <a:path w="49" h="274">
                    <a:moveTo>
                      <a:pt x="0" y="273"/>
                    </a:moveTo>
                    <a:lnTo>
                      <a:pt x="48" y="273"/>
                    </a:lnTo>
                    <a:lnTo>
                      <a:pt x="39" y="0"/>
                    </a:lnTo>
                    <a:lnTo>
                      <a:pt x="9" y="0"/>
                    </a:lnTo>
                    <a:lnTo>
                      <a:pt x="0" y="273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67" name="Line 123"/>
              <p:cNvSpPr>
                <a:spLocks noChangeShapeType="1"/>
              </p:cNvSpPr>
              <p:nvPr/>
            </p:nvSpPr>
            <p:spPr bwMode="auto">
              <a:xfrm>
                <a:off x="3278" y="2593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68" name="Line 124"/>
              <p:cNvSpPr>
                <a:spLocks noChangeShapeType="1"/>
              </p:cNvSpPr>
              <p:nvPr/>
            </p:nvSpPr>
            <p:spPr bwMode="auto">
              <a:xfrm>
                <a:off x="3277" y="2583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69" name="Freeform 125"/>
              <p:cNvSpPr>
                <a:spLocks/>
              </p:cNvSpPr>
              <p:nvPr/>
            </p:nvSpPr>
            <p:spPr bwMode="auto">
              <a:xfrm>
                <a:off x="3269" y="2581"/>
                <a:ext cx="39" cy="15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38" y="14"/>
                  </a:cxn>
                  <a:cxn ang="0">
                    <a:pos x="38" y="0"/>
                  </a:cxn>
                </a:cxnLst>
                <a:rect l="0" t="0" r="r" b="b"/>
                <a:pathLst>
                  <a:path w="39" h="15">
                    <a:moveTo>
                      <a:pt x="38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38" y="14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70" name="Line 126"/>
              <p:cNvSpPr>
                <a:spLocks noChangeShapeType="1"/>
              </p:cNvSpPr>
              <p:nvPr/>
            </p:nvSpPr>
            <p:spPr bwMode="auto">
              <a:xfrm>
                <a:off x="3300" y="2642"/>
                <a:ext cx="6" cy="1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71" name="Line 127"/>
              <p:cNvSpPr>
                <a:spLocks noChangeShapeType="1"/>
              </p:cNvSpPr>
              <p:nvPr/>
            </p:nvSpPr>
            <p:spPr bwMode="auto">
              <a:xfrm>
                <a:off x="3295" y="2752"/>
                <a:ext cx="0" cy="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72" name="Line 128"/>
              <p:cNvSpPr>
                <a:spLocks noChangeShapeType="1"/>
              </p:cNvSpPr>
              <p:nvPr/>
            </p:nvSpPr>
            <p:spPr bwMode="auto">
              <a:xfrm>
                <a:off x="3294" y="2667"/>
                <a:ext cx="1" cy="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73" name="Line 129"/>
              <p:cNvSpPr>
                <a:spLocks noChangeShapeType="1"/>
              </p:cNvSpPr>
              <p:nvPr/>
            </p:nvSpPr>
            <p:spPr bwMode="auto">
              <a:xfrm>
                <a:off x="3288" y="2693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74" name="Line 130"/>
              <p:cNvSpPr>
                <a:spLocks noChangeShapeType="1"/>
              </p:cNvSpPr>
              <p:nvPr/>
            </p:nvSpPr>
            <p:spPr bwMode="auto">
              <a:xfrm>
                <a:off x="3285" y="2650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75" name="Line 131"/>
              <p:cNvSpPr>
                <a:spLocks noChangeShapeType="1"/>
              </p:cNvSpPr>
              <p:nvPr/>
            </p:nvSpPr>
            <p:spPr bwMode="auto">
              <a:xfrm>
                <a:off x="3294" y="2625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76" name="Line 132"/>
              <p:cNvSpPr>
                <a:spLocks noChangeShapeType="1"/>
              </p:cNvSpPr>
              <p:nvPr/>
            </p:nvSpPr>
            <p:spPr bwMode="auto">
              <a:xfrm>
                <a:off x="3295" y="2783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77" name="Line 133"/>
              <p:cNvSpPr>
                <a:spLocks noChangeShapeType="1"/>
              </p:cNvSpPr>
              <p:nvPr/>
            </p:nvSpPr>
            <p:spPr bwMode="auto">
              <a:xfrm>
                <a:off x="3290" y="2812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78" name="Line 134"/>
              <p:cNvSpPr>
                <a:spLocks noChangeShapeType="1"/>
              </p:cNvSpPr>
              <p:nvPr/>
            </p:nvSpPr>
            <p:spPr bwMode="auto">
              <a:xfrm>
                <a:off x="3292" y="2742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79" name="Line 135"/>
              <p:cNvSpPr>
                <a:spLocks noChangeShapeType="1"/>
              </p:cNvSpPr>
              <p:nvPr/>
            </p:nvSpPr>
            <p:spPr bwMode="auto">
              <a:xfrm>
                <a:off x="3291" y="2703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80" name="Line 136"/>
              <p:cNvSpPr>
                <a:spLocks noChangeShapeType="1"/>
              </p:cNvSpPr>
              <p:nvPr/>
            </p:nvSpPr>
            <p:spPr bwMode="auto">
              <a:xfrm>
                <a:off x="3297" y="2788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81" name="Line 137"/>
              <p:cNvSpPr>
                <a:spLocks noChangeShapeType="1"/>
              </p:cNvSpPr>
              <p:nvPr/>
            </p:nvSpPr>
            <p:spPr bwMode="auto">
              <a:xfrm>
                <a:off x="3295" y="2817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82" name="Line 138"/>
              <p:cNvSpPr>
                <a:spLocks noChangeShapeType="1"/>
              </p:cNvSpPr>
              <p:nvPr/>
            </p:nvSpPr>
            <p:spPr bwMode="auto">
              <a:xfrm>
                <a:off x="3292" y="2676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83" name="Line 139"/>
              <p:cNvSpPr>
                <a:spLocks noChangeShapeType="1"/>
              </p:cNvSpPr>
              <p:nvPr/>
            </p:nvSpPr>
            <p:spPr bwMode="auto">
              <a:xfrm flipH="1">
                <a:off x="3289" y="2642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84" name="Line 140"/>
              <p:cNvSpPr>
                <a:spLocks noChangeShapeType="1"/>
              </p:cNvSpPr>
              <p:nvPr/>
            </p:nvSpPr>
            <p:spPr bwMode="auto">
              <a:xfrm flipH="1">
                <a:off x="3288" y="2615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85" name="Freeform 141"/>
              <p:cNvSpPr>
                <a:spLocks/>
              </p:cNvSpPr>
              <p:nvPr/>
            </p:nvSpPr>
            <p:spPr bwMode="auto">
              <a:xfrm>
                <a:off x="3202" y="2584"/>
                <a:ext cx="50" cy="274"/>
              </a:xfrm>
              <a:custGeom>
                <a:avLst/>
                <a:gdLst/>
                <a:ahLst/>
                <a:cxnLst>
                  <a:cxn ang="0">
                    <a:pos x="0" y="273"/>
                  </a:cxn>
                  <a:cxn ang="0">
                    <a:pos x="49" y="273"/>
                  </a:cxn>
                  <a:cxn ang="0">
                    <a:pos x="39" y="0"/>
                  </a:cxn>
                  <a:cxn ang="0">
                    <a:pos x="10" y="0"/>
                  </a:cxn>
                  <a:cxn ang="0">
                    <a:pos x="0" y="273"/>
                  </a:cxn>
                </a:cxnLst>
                <a:rect l="0" t="0" r="r" b="b"/>
                <a:pathLst>
                  <a:path w="50" h="274">
                    <a:moveTo>
                      <a:pt x="0" y="273"/>
                    </a:moveTo>
                    <a:lnTo>
                      <a:pt x="49" y="273"/>
                    </a:lnTo>
                    <a:lnTo>
                      <a:pt x="39" y="0"/>
                    </a:lnTo>
                    <a:lnTo>
                      <a:pt x="10" y="0"/>
                    </a:lnTo>
                    <a:lnTo>
                      <a:pt x="0" y="273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86" name="Line 142"/>
              <p:cNvSpPr>
                <a:spLocks noChangeShapeType="1"/>
              </p:cNvSpPr>
              <p:nvPr/>
            </p:nvSpPr>
            <p:spPr bwMode="auto">
              <a:xfrm>
                <a:off x="3216" y="2593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87" name="Line 143"/>
              <p:cNvSpPr>
                <a:spLocks noChangeShapeType="1"/>
              </p:cNvSpPr>
              <p:nvPr/>
            </p:nvSpPr>
            <p:spPr bwMode="auto">
              <a:xfrm>
                <a:off x="3215" y="2583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88" name="Freeform 144"/>
              <p:cNvSpPr>
                <a:spLocks/>
              </p:cNvSpPr>
              <p:nvPr/>
            </p:nvSpPr>
            <p:spPr bwMode="auto">
              <a:xfrm>
                <a:off x="3208" y="2581"/>
                <a:ext cx="38" cy="1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37" y="14"/>
                  </a:cxn>
                  <a:cxn ang="0">
                    <a:pos x="37" y="0"/>
                  </a:cxn>
                </a:cxnLst>
                <a:rect l="0" t="0" r="r" b="b"/>
                <a:pathLst>
                  <a:path w="38" h="15">
                    <a:moveTo>
                      <a:pt x="37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37" y="14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489" name="Line 145"/>
              <p:cNvSpPr>
                <a:spLocks noChangeShapeType="1"/>
              </p:cNvSpPr>
              <p:nvPr/>
            </p:nvSpPr>
            <p:spPr bwMode="auto">
              <a:xfrm>
                <a:off x="3241" y="2642"/>
                <a:ext cx="0" cy="1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0" name="Line 146"/>
              <p:cNvSpPr>
                <a:spLocks noChangeShapeType="1"/>
              </p:cNvSpPr>
              <p:nvPr/>
            </p:nvSpPr>
            <p:spPr bwMode="auto">
              <a:xfrm>
                <a:off x="3233" y="2752"/>
                <a:ext cx="0" cy="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1" name="Line 147"/>
              <p:cNvSpPr>
                <a:spLocks noChangeShapeType="1"/>
              </p:cNvSpPr>
              <p:nvPr/>
            </p:nvSpPr>
            <p:spPr bwMode="auto">
              <a:xfrm>
                <a:off x="3232" y="2667"/>
                <a:ext cx="1" cy="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2" name="Line 148"/>
              <p:cNvSpPr>
                <a:spLocks noChangeShapeType="1"/>
              </p:cNvSpPr>
              <p:nvPr/>
            </p:nvSpPr>
            <p:spPr bwMode="auto">
              <a:xfrm>
                <a:off x="3226" y="2693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3" name="Line 149"/>
              <p:cNvSpPr>
                <a:spLocks noChangeShapeType="1"/>
              </p:cNvSpPr>
              <p:nvPr/>
            </p:nvSpPr>
            <p:spPr bwMode="auto">
              <a:xfrm>
                <a:off x="3223" y="2650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4" name="Line 150"/>
              <p:cNvSpPr>
                <a:spLocks noChangeShapeType="1"/>
              </p:cNvSpPr>
              <p:nvPr/>
            </p:nvSpPr>
            <p:spPr bwMode="auto">
              <a:xfrm>
                <a:off x="3232" y="2625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5" name="Line 151"/>
              <p:cNvSpPr>
                <a:spLocks noChangeShapeType="1"/>
              </p:cNvSpPr>
              <p:nvPr/>
            </p:nvSpPr>
            <p:spPr bwMode="auto">
              <a:xfrm>
                <a:off x="3233" y="2783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6" name="Line 152"/>
              <p:cNvSpPr>
                <a:spLocks noChangeShapeType="1"/>
              </p:cNvSpPr>
              <p:nvPr/>
            </p:nvSpPr>
            <p:spPr bwMode="auto">
              <a:xfrm>
                <a:off x="3228" y="2812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7" name="Line 153"/>
              <p:cNvSpPr>
                <a:spLocks noChangeShapeType="1"/>
              </p:cNvSpPr>
              <p:nvPr/>
            </p:nvSpPr>
            <p:spPr bwMode="auto">
              <a:xfrm>
                <a:off x="3230" y="2742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8" name="Line 154"/>
              <p:cNvSpPr>
                <a:spLocks noChangeShapeType="1"/>
              </p:cNvSpPr>
              <p:nvPr/>
            </p:nvSpPr>
            <p:spPr bwMode="auto">
              <a:xfrm>
                <a:off x="3229" y="2703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499" name="Line 155"/>
              <p:cNvSpPr>
                <a:spLocks noChangeShapeType="1"/>
              </p:cNvSpPr>
              <p:nvPr/>
            </p:nvSpPr>
            <p:spPr bwMode="auto">
              <a:xfrm>
                <a:off x="3236" y="2788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500" name="Line 156"/>
              <p:cNvSpPr>
                <a:spLocks noChangeShapeType="1"/>
              </p:cNvSpPr>
              <p:nvPr/>
            </p:nvSpPr>
            <p:spPr bwMode="auto">
              <a:xfrm>
                <a:off x="3233" y="2817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501" name="Line 157"/>
              <p:cNvSpPr>
                <a:spLocks noChangeShapeType="1"/>
              </p:cNvSpPr>
              <p:nvPr/>
            </p:nvSpPr>
            <p:spPr bwMode="auto">
              <a:xfrm>
                <a:off x="3230" y="2676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502" name="Line 158"/>
              <p:cNvSpPr>
                <a:spLocks noChangeShapeType="1"/>
              </p:cNvSpPr>
              <p:nvPr/>
            </p:nvSpPr>
            <p:spPr bwMode="auto">
              <a:xfrm flipH="1">
                <a:off x="3227" y="2642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503" name="Line 159"/>
              <p:cNvSpPr>
                <a:spLocks noChangeShapeType="1"/>
              </p:cNvSpPr>
              <p:nvPr/>
            </p:nvSpPr>
            <p:spPr bwMode="auto">
              <a:xfrm flipH="1">
                <a:off x="3226" y="2615"/>
                <a:ext cx="1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504" name="Freeform 160"/>
              <p:cNvSpPr>
                <a:spLocks/>
              </p:cNvSpPr>
              <p:nvPr/>
            </p:nvSpPr>
            <p:spPr bwMode="auto">
              <a:xfrm>
                <a:off x="2642" y="2837"/>
                <a:ext cx="1201" cy="203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150" y="0"/>
                  </a:cxn>
                  <a:cxn ang="0">
                    <a:pos x="300" y="0"/>
                  </a:cxn>
                  <a:cxn ang="0">
                    <a:pos x="449" y="0"/>
                  </a:cxn>
                  <a:cxn ang="0">
                    <a:pos x="600" y="0"/>
                  </a:cxn>
                  <a:cxn ang="0">
                    <a:pos x="749" y="0"/>
                  </a:cxn>
                  <a:cxn ang="0">
                    <a:pos x="899" y="0"/>
                  </a:cxn>
                  <a:cxn ang="0">
                    <a:pos x="1049" y="0"/>
                  </a:cxn>
                  <a:cxn ang="0">
                    <a:pos x="1200" y="123"/>
                  </a:cxn>
                  <a:cxn ang="0">
                    <a:pos x="1200" y="202"/>
                  </a:cxn>
                  <a:cxn ang="0">
                    <a:pos x="0" y="202"/>
                  </a:cxn>
                  <a:cxn ang="0">
                    <a:pos x="0" y="133"/>
                  </a:cxn>
                </a:cxnLst>
                <a:rect l="0" t="0" r="r" b="b"/>
                <a:pathLst>
                  <a:path w="1201" h="203">
                    <a:moveTo>
                      <a:pt x="0" y="133"/>
                    </a:moveTo>
                    <a:lnTo>
                      <a:pt x="150" y="0"/>
                    </a:lnTo>
                    <a:lnTo>
                      <a:pt x="300" y="0"/>
                    </a:lnTo>
                    <a:lnTo>
                      <a:pt x="449" y="0"/>
                    </a:lnTo>
                    <a:lnTo>
                      <a:pt x="600" y="0"/>
                    </a:lnTo>
                    <a:lnTo>
                      <a:pt x="749" y="0"/>
                    </a:lnTo>
                    <a:lnTo>
                      <a:pt x="899" y="0"/>
                    </a:lnTo>
                    <a:lnTo>
                      <a:pt x="1049" y="0"/>
                    </a:lnTo>
                    <a:lnTo>
                      <a:pt x="1200" y="123"/>
                    </a:lnTo>
                    <a:lnTo>
                      <a:pt x="1200" y="202"/>
                    </a:lnTo>
                    <a:lnTo>
                      <a:pt x="0" y="202"/>
                    </a:lnTo>
                    <a:lnTo>
                      <a:pt x="0" y="133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05" name="Freeform 161"/>
              <p:cNvSpPr>
                <a:spLocks/>
              </p:cNvSpPr>
              <p:nvPr/>
            </p:nvSpPr>
            <p:spPr bwMode="auto">
              <a:xfrm>
                <a:off x="2642" y="2837"/>
                <a:ext cx="1201" cy="36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150" y="0"/>
                  </a:cxn>
                  <a:cxn ang="0">
                    <a:pos x="300" y="114"/>
                  </a:cxn>
                  <a:cxn ang="0">
                    <a:pos x="449" y="0"/>
                  </a:cxn>
                  <a:cxn ang="0">
                    <a:pos x="600" y="113"/>
                  </a:cxn>
                  <a:cxn ang="0">
                    <a:pos x="749" y="0"/>
                  </a:cxn>
                  <a:cxn ang="0">
                    <a:pos x="899" y="113"/>
                  </a:cxn>
                  <a:cxn ang="0">
                    <a:pos x="1049" y="0"/>
                  </a:cxn>
                  <a:cxn ang="0">
                    <a:pos x="1200" y="110"/>
                  </a:cxn>
                  <a:cxn ang="0">
                    <a:pos x="1200" y="364"/>
                  </a:cxn>
                  <a:cxn ang="0">
                    <a:pos x="0" y="364"/>
                  </a:cxn>
                  <a:cxn ang="0">
                    <a:pos x="0" y="110"/>
                  </a:cxn>
                </a:cxnLst>
                <a:rect l="0" t="0" r="r" b="b"/>
                <a:pathLst>
                  <a:path w="1201" h="365">
                    <a:moveTo>
                      <a:pt x="0" y="110"/>
                    </a:moveTo>
                    <a:lnTo>
                      <a:pt x="150" y="0"/>
                    </a:lnTo>
                    <a:lnTo>
                      <a:pt x="300" y="114"/>
                    </a:lnTo>
                    <a:lnTo>
                      <a:pt x="449" y="0"/>
                    </a:lnTo>
                    <a:lnTo>
                      <a:pt x="600" y="113"/>
                    </a:lnTo>
                    <a:lnTo>
                      <a:pt x="749" y="0"/>
                    </a:lnTo>
                    <a:lnTo>
                      <a:pt x="899" y="113"/>
                    </a:lnTo>
                    <a:lnTo>
                      <a:pt x="1049" y="0"/>
                    </a:lnTo>
                    <a:lnTo>
                      <a:pt x="1200" y="110"/>
                    </a:lnTo>
                    <a:lnTo>
                      <a:pt x="1200" y="364"/>
                    </a:lnTo>
                    <a:lnTo>
                      <a:pt x="0" y="364"/>
                    </a:lnTo>
                    <a:lnTo>
                      <a:pt x="0" y="110"/>
                    </a:lnTo>
                  </a:path>
                </a:pathLst>
              </a:custGeom>
              <a:solidFill>
                <a:srgbClr val="804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06" name="Freeform 162"/>
              <p:cNvSpPr>
                <a:spLocks/>
              </p:cNvSpPr>
              <p:nvPr/>
            </p:nvSpPr>
            <p:spPr bwMode="auto">
              <a:xfrm>
                <a:off x="3670" y="2922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07" name="Freeform 163"/>
              <p:cNvSpPr>
                <a:spLocks/>
              </p:cNvSpPr>
              <p:nvPr/>
            </p:nvSpPr>
            <p:spPr bwMode="auto">
              <a:xfrm>
                <a:off x="3673" y="2926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08" name="Freeform 164"/>
              <p:cNvSpPr>
                <a:spLocks/>
              </p:cNvSpPr>
              <p:nvPr/>
            </p:nvSpPr>
            <p:spPr bwMode="auto">
              <a:xfrm>
                <a:off x="3698" y="2922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09" name="Freeform 165"/>
              <p:cNvSpPr>
                <a:spLocks/>
              </p:cNvSpPr>
              <p:nvPr/>
            </p:nvSpPr>
            <p:spPr bwMode="auto">
              <a:xfrm>
                <a:off x="3702" y="2926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0" name="Freeform 166"/>
              <p:cNvSpPr>
                <a:spLocks/>
              </p:cNvSpPr>
              <p:nvPr/>
            </p:nvSpPr>
            <p:spPr bwMode="auto">
              <a:xfrm>
                <a:off x="3670" y="3078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1" name="Freeform 167"/>
              <p:cNvSpPr>
                <a:spLocks/>
              </p:cNvSpPr>
              <p:nvPr/>
            </p:nvSpPr>
            <p:spPr bwMode="auto">
              <a:xfrm>
                <a:off x="3673" y="3081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2" name="Freeform 168"/>
              <p:cNvSpPr>
                <a:spLocks/>
              </p:cNvSpPr>
              <p:nvPr/>
            </p:nvSpPr>
            <p:spPr bwMode="auto">
              <a:xfrm>
                <a:off x="3698" y="3078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3" name="Freeform 169"/>
              <p:cNvSpPr>
                <a:spLocks/>
              </p:cNvSpPr>
              <p:nvPr/>
            </p:nvSpPr>
            <p:spPr bwMode="auto">
              <a:xfrm>
                <a:off x="3702" y="3081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4" name="Freeform 170"/>
              <p:cNvSpPr>
                <a:spLocks/>
              </p:cNvSpPr>
              <p:nvPr/>
            </p:nvSpPr>
            <p:spPr bwMode="auto">
              <a:xfrm>
                <a:off x="3373" y="2922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5" name="Freeform 171"/>
              <p:cNvSpPr>
                <a:spLocks/>
              </p:cNvSpPr>
              <p:nvPr/>
            </p:nvSpPr>
            <p:spPr bwMode="auto">
              <a:xfrm>
                <a:off x="3377" y="2926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6" name="Freeform 172"/>
              <p:cNvSpPr>
                <a:spLocks/>
              </p:cNvSpPr>
              <p:nvPr/>
            </p:nvSpPr>
            <p:spPr bwMode="auto">
              <a:xfrm>
                <a:off x="3402" y="2922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7" name="Freeform 173"/>
              <p:cNvSpPr>
                <a:spLocks/>
              </p:cNvSpPr>
              <p:nvPr/>
            </p:nvSpPr>
            <p:spPr bwMode="auto">
              <a:xfrm>
                <a:off x="3406" y="2926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8" name="Freeform 174"/>
              <p:cNvSpPr>
                <a:spLocks/>
              </p:cNvSpPr>
              <p:nvPr/>
            </p:nvSpPr>
            <p:spPr bwMode="auto">
              <a:xfrm>
                <a:off x="3373" y="3078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19" name="Freeform 175"/>
              <p:cNvSpPr>
                <a:spLocks/>
              </p:cNvSpPr>
              <p:nvPr/>
            </p:nvSpPr>
            <p:spPr bwMode="auto">
              <a:xfrm>
                <a:off x="3377" y="3081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0" name="Freeform 176"/>
              <p:cNvSpPr>
                <a:spLocks/>
              </p:cNvSpPr>
              <p:nvPr/>
            </p:nvSpPr>
            <p:spPr bwMode="auto">
              <a:xfrm>
                <a:off x="3402" y="3078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1" name="Freeform 177"/>
              <p:cNvSpPr>
                <a:spLocks/>
              </p:cNvSpPr>
              <p:nvPr/>
            </p:nvSpPr>
            <p:spPr bwMode="auto">
              <a:xfrm>
                <a:off x="3406" y="3081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2" name="Freeform 178"/>
              <p:cNvSpPr>
                <a:spLocks/>
              </p:cNvSpPr>
              <p:nvPr/>
            </p:nvSpPr>
            <p:spPr bwMode="auto">
              <a:xfrm>
                <a:off x="3071" y="2922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3" name="Freeform 179"/>
              <p:cNvSpPr>
                <a:spLocks/>
              </p:cNvSpPr>
              <p:nvPr/>
            </p:nvSpPr>
            <p:spPr bwMode="auto">
              <a:xfrm>
                <a:off x="3075" y="2926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4" name="Freeform 180"/>
              <p:cNvSpPr>
                <a:spLocks/>
              </p:cNvSpPr>
              <p:nvPr/>
            </p:nvSpPr>
            <p:spPr bwMode="auto">
              <a:xfrm>
                <a:off x="3100" y="2922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5" name="Freeform 181"/>
              <p:cNvSpPr>
                <a:spLocks/>
              </p:cNvSpPr>
              <p:nvPr/>
            </p:nvSpPr>
            <p:spPr bwMode="auto">
              <a:xfrm>
                <a:off x="3104" y="2926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6" name="Freeform 182"/>
              <p:cNvSpPr>
                <a:spLocks/>
              </p:cNvSpPr>
              <p:nvPr/>
            </p:nvSpPr>
            <p:spPr bwMode="auto">
              <a:xfrm>
                <a:off x="3071" y="3078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7" name="Freeform 183"/>
              <p:cNvSpPr>
                <a:spLocks/>
              </p:cNvSpPr>
              <p:nvPr/>
            </p:nvSpPr>
            <p:spPr bwMode="auto">
              <a:xfrm>
                <a:off x="3075" y="3081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8" name="Freeform 184"/>
              <p:cNvSpPr>
                <a:spLocks/>
              </p:cNvSpPr>
              <p:nvPr/>
            </p:nvSpPr>
            <p:spPr bwMode="auto">
              <a:xfrm>
                <a:off x="3100" y="3078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29" name="Freeform 185"/>
              <p:cNvSpPr>
                <a:spLocks/>
              </p:cNvSpPr>
              <p:nvPr/>
            </p:nvSpPr>
            <p:spPr bwMode="auto">
              <a:xfrm>
                <a:off x="3104" y="3081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0" name="Freeform 186"/>
              <p:cNvSpPr>
                <a:spLocks/>
              </p:cNvSpPr>
              <p:nvPr/>
            </p:nvSpPr>
            <p:spPr bwMode="auto">
              <a:xfrm>
                <a:off x="2776" y="2922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1" name="Freeform 187"/>
              <p:cNvSpPr>
                <a:spLocks/>
              </p:cNvSpPr>
              <p:nvPr/>
            </p:nvSpPr>
            <p:spPr bwMode="auto">
              <a:xfrm>
                <a:off x="2780" y="2926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2" name="Freeform 188"/>
              <p:cNvSpPr>
                <a:spLocks/>
              </p:cNvSpPr>
              <p:nvPr/>
            </p:nvSpPr>
            <p:spPr bwMode="auto">
              <a:xfrm>
                <a:off x="2804" y="2922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3" name="Freeform 189"/>
              <p:cNvSpPr>
                <a:spLocks/>
              </p:cNvSpPr>
              <p:nvPr/>
            </p:nvSpPr>
            <p:spPr bwMode="auto">
              <a:xfrm>
                <a:off x="2809" y="2926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4" name="Freeform 190"/>
              <p:cNvSpPr>
                <a:spLocks/>
              </p:cNvSpPr>
              <p:nvPr/>
            </p:nvSpPr>
            <p:spPr bwMode="auto">
              <a:xfrm>
                <a:off x="2776" y="3078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5" name="Freeform 191"/>
              <p:cNvSpPr>
                <a:spLocks/>
              </p:cNvSpPr>
              <p:nvPr/>
            </p:nvSpPr>
            <p:spPr bwMode="auto">
              <a:xfrm>
                <a:off x="2780" y="3081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6" name="Freeform 192"/>
              <p:cNvSpPr>
                <a:spLocks/>
              </p:cNvSpPr>
              <p:nvPr/>
            </p:nvSpPr>
            <p:spPr bwMode="auto">
              <a:xfrm>
                <a:off x="2804" y="3078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7" name="Freeform 193"/>
              <p:cNvSpPr>
                <a:spLocks/>
              </p:cNvSpPr>
              <p:nvPr/>
            </p:nvSpPr>
            <p:spPr bwMode="auto">
              <a:xfrm>
                <a:off x="2809" y="3081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8" name="Freeform 194"/>
              <p:cNvSpPr>
                <a:spLocks/>
              </p:cNvSpPr>
              <p:nvPr/>
            </p:nvSpPr>
            <p:spPr bwMode="auto">
              <a:xfrm>
                <a:off x="2795" y="2839"/>
                <a:ext cx="165" cy="112"/>
              </a:xfrm>
              <a:custGeom>
                <a:avLst/>
                <a:gdLst/>
                <a:ahLst/>
                <a:cxnLst>
                  <a:cxn ang="0">
                    <a:pos x="146" y="111"/>
                  </a:cxn>
                  <a:cxn ang="0">
                    <a:pos x="164" y="58"/>
                  </a:cxn>
                  <a:cxn ang="0">
                    <a:pos x="146" y="33"/>
                  </a:cxn>
                  <a:cxn ang="0">
                    <a:pos x="0" y="0"/>
                  </a:cxn>
                  <a:cxn ang="0">
                    <a:pos x="146" y="111"/>
                  </a:cxn>
                </a:cxnLst>
                <a:rect l="0" t="0" r="r" b="b"/>
                <a:pathLst>
                  <a:path w="165" h="112">
                    <a:moveTo>
                      <a:pt x="146" y="111"/>
                    </a:moveTo>
                    <a:lnTo>
                      <a:pt x="164" y="58"/>
                    </a:lnTo>
                    <a:lnTo>
                      <a:pt x="146" y="33"/>
                    </a:lnTo>
                    <a:lnTo>
                      <a:pt x="0" y="0"/>
                    </a:lnTo>
                    <a:lnTo>
                      <a:pt x="146" y="111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39" name="Freeform 195"/>
              <p:cNvSpPr>
                <a:spLocks/>
              </p:cNvSpPr>
              <p:nvPr/>
            </p:nvSpPr>
            <p:spPr bwMode="auto">
              <a:xfrm>
                <a:off x="3397" y="2840"/>
                <a:ext cx="164" cy="111"/>
              </a:xfrm>
              <a:custGeom>
                <a:avLst/>
                <a:gdLst/>
                <a:ahLst/>
                <a:cxnLst>
                  <a:cxn ang="0">
                    <a:pos x="145" y="110"/>
                  </a:cxn>
                  <a:cxn ang="0">
                    <a:pos x="163" y="57"/>
                  </a:cxn>
                  <a:cxn ang="0">
                    <a:pos x="144" y="33"/>
                  </a:cxn>
                  <a:cxn ang="0">
                    <a:pos x="0" y="0"/>
                  </a:cxn>
                  <a:cxn ang="0">
                    <a:pos x="145" y="110"/>
                  </a:cxn>
                </a:cxnLst>
                <a:rect l="0" t="0" r="r" b="b"/>
                <a:pathLst>
                  <a:path w="164" h="111">
                    <a:moveTo>
                      <a:pt x="145" y="110"/>
                    </a:moveTo>
                    <a:lnTo>
                      <a:pt x="163" y="57"/>
                    </a:lnTo>
                    <a:lnTo>
                      <a:pt x="144" y="33"/>
                    </a:lnTo>
                    <a:lnTo>
                      <a:pt x="0" y="0"/>
                    </a:lnTo>
                    <a:lnTo>
                      <a:pt x="145" y="110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40" name="Freeform 196"/>
              <p:cNvSpPr>
                <a:spLocks/>
              </p:cNvSpPr>
              <p:nvPr/>
            </p:nvSpPr>
            <p:spPr bwMode="auto">
              <a:xfrm>
                <a:off x="3092" y="2839"/>
                <a:ext cx="168" cy="112"/>
              </a:xfrm>
              <a:custGeom>
                <a:avLst/>
                <a:gdLst/>
                <a:ahLst/>
                <a:cxnLst>
                  <a:cxn ang="0">
                    <a:pos x="149" y="111"/>
                  </a:cxn>
                  <a:cxn ang="0">
                    <a:pos x="167" y="58"/>
                  </a:cxn>
                  <a:cxn ang="0">
                    <a:pos x="148" y="34"/>
                  </a:cxn>
                  <a:cxn ang="0">
                    <a:pos x="0" y="0"/>
                  </a:cxn>
                  <a:cxn ang="0">
                    <a:pos x="149" y="111"/>
                  </a:cxn>
                </a:cxnLst>
                <a:rect l="0" t="0" r="r" b="b"/>
                <a:pathLst>
                  <a:path w="168" h="112">
                    <a:moveTo>
                      <a:pt x="149" y="111"/>
                    </a:moveTo>
                    <a:lnTo>
                      <a:pt x="167" y="58"/>
                    </a:lnTo>
                    <a:lnTo>
                      <a:pt x="148" y="34"/>
                    </a:lnTo>
                    <a:lnTo>
                      <a:pt x="0" y="0"/>
                    </a:lnTo>
                    <a:lnTo>
                      <a:pt x="149" y="111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41" name="Freeform 197"/>
              <p:cNvSpPr>
                <a:spLocks/>
              </p:cNvSpPr>
              <p:nvPr/>
            </p:nvSpPr>
            <p:spPr bwMode="auto">
              <a:xfrm>
                <a:off x="2640" y="3196"/>
                <a:ext cx="1209" cy="26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1208" y="25"/>
                  </a:cxn>
                  <a:cxn ang="0">
                    <a:pos x="1208" y="0"/>
                  </a:cxn>
                  <a:cxn ang="0">
                    <a:pos x="0" y="0"/>
                  </a:cxn>
                  <a:cxn ang="0">
                    <a:pos x="0" y="25"/>
                  </a:cxn>
                </a:cxnLst>
                <a:rect l="0" t="0" r="r" b="b"/>
                <a:pathLst>
                  <a:path w="1209" h="26">
                    <a:moveTo>
                      <a:pt x="0" y="25"/>
                    </a:moveTo>
                    <a:lnTo>
                      <a:pt x="1208" y="25"/>
                    </a:lnTo>
                    <a:lnTo>
                      <a:pt x="1208" y="0"/>
                    </a:lnTo>
                    <a:lnTo>
                      <a:pt x="0" y="0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42" name="Freeform 198"/>
              <p:cNvSpPr>
                <a:spLocks/>
              </p:cNvSpPr>
              <p:nvPr/>
            </p:nvSpPr>
            <p:spPr bwMode="auto">
              <a:xfrm>
                <a:off x="2946" y="2846"/>
                <a:ext cx="146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11"/>
                  </a:cxn>
                  <a:cxn ang="0">
                    <a:pos x="145" y="0"/>
                  </a:cxn>
                </a:cxnLst>
                <a:rect l="0" t="0" r="r" b="b"/>
                <a:pathLst>
                  <a:path w="146" h="346">
                    <a:moveTo>
                      <a:pt x="0" y="345"/>
                    </a:moveTo>
                    <a:lnTo>
                      <a:pt x="0" y="111"/>
                    </a:lnTo>
                    <a:lnTo>
                      <a:pt x="145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43" name="Freeform 199"/>
              <p:cNvSpPr>
                <a:spLocks/>
              </p:cNvSpPr>
              <p:nvPr/>
            </p:nvSpPr>
            <p:spPr bwMode="auto">
              <a:xfrm>
                <a:off x="3247" y="2846"/>
                <a:ext cx="146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11"/>
                  </a:cxn>
                  <a:cxn ang="0">
                    <a:pos x="145" y="0"/>
                  </a:cxn>
                </a:cxnLst>
                <a:rect l="0" t="0" r="r" b="b"/>
                <a:pathLst>
                  <a:path w="146" h="346">
                    <a:moveTo>
                      <a:pt x="0" y="345"/>
                    </a:moveTo>
                    <a:lnTo>
                      <a:pt x="0" y="111"/>
                    </a:lnTo>
                    <a:lnTo>
                      <a:pt x="145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44" name="Freeform 200"/>
              <p:cNvSpPr>
                <a:spLocks/>
              </p:cNvSpPr>
              <p:nvPr/>
            </p:nvSpPr>
            <p:spPr bwMode="auto">
              <a:xfrm>
                <a:off x="3551" y="2846"/>
                <a:ext cx="146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11"/>
                  </a:cxn>
                  <a:cxn ang="0">
                    <a:pos x="145" y="0"/>
                  </a:cxn>
                </a:cxnLst>
                <a:rect l="0" t="0" r="r" b="b"/>
                <a:pathLst>
                  <a:path w="146" h="346">
                    <a:moveTo>
                      <a:pt x="0" y="345"/>
                    </a:moveTo>
                    <a:lnTo>
                      <a:pt x="0" y="111"/>
                    </a:lnTo>
                    <a:lnTo>
                      <a:pt x="145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45" name="Freeform 201"/>
              <p:cNvSpPr>
                <a:spLocks/>
              </p:cNvSpPr>
              <p:nvPr/>
            </p:nvSpPr>
            <p:spPr bwMode="auto">
              <a:xfrm>
                <a:off x="2649" y="2846"/>
                <a:ext cx="145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09"/>
                  </a:cxn>
                  <a:cxn ang="0">
                    <a:pos x="144" y="0"/>
                  </a:cxn>
                </a:cxnLst>
                <a:rect l="0" t="0" r="r" b="b"/>
                <a:pathLst>
                  <a:path w="145" h="346">
                    <a:moveTo>
                      <a:pt x="0" y="345"/>
                    </a:moveTo>
                    <a:lnTo>
                      <a:pt x="0" y="109"/>
                    </a:lnTo>
                    <a:lnTo>
                      <a:pt x="144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4" name="Group 202"/>
            <p:cNvGrpSpPr>
              <a:grpSpLocks/>
            </p:cNvGrpSpPr>
            <p:nvPr/>
          </p:nvGrpSpPr>
          <p:grpSpPr bwMode="auto">
            <a:xfrm>
              <a:off x="1392" y="1632"/>
              <a:ext cx="1057" cy="774"/>
              <a:chOff x="2640" y="1627"/>
              <a:chExt cx="1057" cy="774"/>
            </a:xfrm>
          </p:grpSpPr>
          <p:sp>
            <p:nvSpPr>
              <p:cNvPr id="185547" name="Freeform 203"/>
              <p:cNvSpPr>
                <a:spLocks/>
              </p:cNvSpPr>
              <p:nvPr/>
            </p:nvSpPr>
            <p:spPr bwMode="auto">
              <a:xfrm>
                <a:off x="3455" y="1630"/>
                <a:ext cx="74" cy="392"/>
              </a:xfrm>
              <a:custGeom>
                <a:avLst/>
                <a:gdLst/>
                <a:ahLst/>
                <a:cxnLst>
                  <a:cxn ang="0">
                    <a:pos x="0" y="391"/>
                  </a:cxn>
                  <a:cxn ang="0">
                    <a:pos x="73" y="391"/>
                  </a:cxn>
                  <a:cxn ang="0">
                    <a:pos x="58" y="0"/>
                  </a:cxn>
                  <a:cxn ang="0">
                    <a:pos x="14" y="0"/>
                  </a:cxn>
                  <a:cxn ang="0">
                    <a:pos x="0" y="391"/>
                  </a:cxn>
                </a:cxnLst>
                <a:rect l="0" t="0" r="r" b="b"/>
                <a:pathLst>
                  <a:path w="74" h="392">
                    <a:moveTo>
                      <a:pt x="0" y="391"/>
                    </a:moveTo>
                    <a:lnTo>
                      <a:pt x="73" y="391"/>
                    </a:lnTo>
                    <a:lnTo>
                      <a:pt x="58" y="0"/>
                    </a:lnTo>
                    <a:lnTo>
                      <a:pt x="14" y="0"/>
                    </a:lnTo>
                    <a:lnTo>
                      <a:pt x="0" y="391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48" name="Line 204"/>
              <p:cNvSpPr>
                <a:spLocks noChangeShapeType="1"/>
              </p:cNvSpPr>
              <p:nvPr/>
            </p:nvSpPr>
            <p:spPr bwMode="auto">
              <a:xfrm>
                <a:off x="3474" y="1645"/>
                <a:ext cx="3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549" name="Line 205"/>
              <p:cNvSpPr>
                <a:spLocks noChangeShapeType="1"/>
              </p:cNvSpPr>
              <p:nvPr/>
            </p:nvSpPr>
            <p:spPr bwMode="auto">
              <a:xfrm>
                <a:off x="3473" y="1629"/>
                <a:ext cx="1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550" name="Freeform 206"/>
              <p:cNvSpPr>
                <a:spLocks/>
              </p:cNvSpPr>
              <p:nvPr/>
            </p:nvSpPr>
            <p:spPr bwMode="auto">
              <a:xfrm>
                <a:off x="3498" y="1674"/>
                <a:ext cx="14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8"/>
                  </a:cxn>
                  <a:cxn ang="0">
                    <a:pos x="0" y="8"/>
                  </a:cxn>
                </a:cxnLst>
                <a:rect l="0" t="0" r="r" b="b"/>
                <a:pathLst>
                  <a:path w="14" h="9">
                    <a:moveTo>
                      <a:pt x="13" y="0"/>
                    </a:moveTo>
                    <a:lnTo>
                      <a:pt x="13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51" name="Freeform 207"/>
              <p:cNvSpPr>
                <a:spLocks/>
              </p:cNvSpPr>
              <p:nvPr/>
            </p:nvSpPr>
            <p:spPr bwMode="auto">
              <a:xfrm>
                <a:off x="3495" y="1674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52" name="Freeform 208"/>
              <p:cNvSpPr>
                <a:spLocks/>
              </p:cNvSpPr>
              <p:nvPr/>
            </p:nvSpPr>
            <p:spPr bwMode="auto">
              <a:xfrm>
                <a:off x="3491" y="1662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53" name="Freeform 209"/>
              <p:cNvSpPr>
                <a:spLocks/>
              </p:cNvSpPr>
              <p:nvPr/>
            </p:nvSpPr>
            <p:spPr bwMode="auto">
              <a:xfrm>
                <a:off x="3489" y="1663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54" name="Freeform 210"/>
              <p:cNvSpPr>
                <a:spLocks/>
              </p:cNvSpPr>
              <p:nvPr/>
            </p:nvSpPr>
            <p:spPr bwMode="auto">
              <a:xfrm>
                <a:off x="3498" y="1701"/>
                <a:ext cx="14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8"/>
                  </a:cxn>
                  <a:cxn ang="0">
                    <a:pos x="0" y="8"/>
                  </a:cxn>
                </a:cxnLst>
                <a:rect l="0" t="0" r="r" b="b"/>
                <a:pathLst>
                  <a:path w="14" h="9">
                    <a:moveTo>
                      <a:pt x="13" y="0"/>
                    </a:moveTo>
                    <a:lnTo>
                      <a:pt x="13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55" name="Freeform 211"/>
              <p:cNvSpPr>
                <a:spLocks/>
              </p:cNvSpPr>
              <p:nvPr/>
            </p:nvSpPr>
            <p:spPr bwMode="auto">
              <a:xfrm>
                <a:off x="3496" y="1701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56" name="Freeform 212"/>
              <p:cNvSpPr>
                <a:spLocks/>
              </p:cNvSpPr>
              <p:nvPr/>
            </p:nvSpPr>
            <p:spPr bwMode="auto">
              <a:xfrm>
                <a:off x="3483" y="1728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57" name="Freeform 213"/>
              <p:cNvSpPr>
                <a:spLocks/>
              </p:cNvSpPr>
              <p:nvPr/>
            </p:nvSpPr>
            <p:spPr bwMode="auto">
              <a:xfrm>
                <a:off x="3481" y="1729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58" name="Freeform 214"/>
              <p:cNvSpPr>
                <a:spLocks/>
              </p:cNvSpPr>
              <p:nvPr/>
            </p:nvSpPr>
            <p:spPr bwMode="auto">
              <a:xfrm>
                <a:off x="3491" y="1689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59" name="Freeform 215"/>
              <p:cNvSpPr>
                <a:spLocks/>
              </p:cNvSpPr>
              <p:nvPr/>
            </p:nvSpPr>
            <p:spPr bwMode="auto">
              <a:xfrm>
                <a:off x="3490" y="1690"/>
                <a:ext cx="14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4" h="8">
                    <a:moveTo>
                      <a:pt x="13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0" name="Freeform 216"/>
              <p:cNvSpPr>
                <a:spLocks/>
              </p:cNvSpPr>
              <p:nvPr/>
            </p:nvSpPr>
            <p:spPr bwMode="auto">
              <a:xfrm>
                <a:off x="3500" y="1727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1" name="Freeform 217"/>
              <p:cNvSpPr>
                <a:spLocks/>
              </p:cNvSpPr>
              <p:nvPr/>
            </p:nvSpPr>
            <p:spPr bwMode="auto">
              <a:xfrm>
                <a:off x="3498" y="1728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2" name="Freeform 218"/>
              <p:cNvSpPr>
                <a:spLocks/>
              </p:cNvSpPr>
              <p:nvPr/>
            </p:nvSpPr>
            <p:spPr bwMode="auto">
              <a:xfrm>
                <a:off x="3494" y="1716"/>
                <a:ext cx="13" cy="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8"/>
                  </a:cxn>
                  <a:cxn ang="0">
                    <a:pos x="0" y="8"/>
                  </a:cxn>
                </a:cxnLst>
                <a:rect l="0" t="0" r="r" b="b"/>
                <a:pathLst>
                  <a:path w="13" h="9">
                    <a:moveTo>
                      <a:pt x="12" y="0"/>
                    </a:moveTo>
                    <a:lnTo>
                      <a:pt x="12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3" name="Freeform 219"/>
              <p:cNvSpPr>
                <a:spLocks/>
              </p:cNvSpPr>
              <p:nvPr/>
            </p:nvSpPr>
            <p:spPr bwMode="auto">
              <a:xfrm>
                <a:off x="3491" y="1716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4" name="Freeform 220"/>
              <p:cNvSpPr>
                <a:spLocks/>
              </p:cNvSpPr>
              <p:nvPr/>
            </p:nvSpPr>
            <p:spPr bwMode="auto">
              <a:xfrm>
                <a:off x="3476" y="1739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5" name="Freeform 221"/>
              <p:cNvSpPr>
                <a:spLocks/>
              </p:cNvSpPr>
              <p:nvPr/>
            </p:nvSpPr>
            <p:spPr bwMode="auto">
              <a:xfrm>
                <a:off x="3473" y="1740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6" name="Freeform 222"/>
              <p:cNvSpPr>
                <a:spLocks/>
              </p:cNvSpPr>
              <p:nvPr/>
            </p:nvSpPr>
            <p:spPr bwMode="auto">
              <a:xfrm>
                <a:off x="3501" y="1750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7" name="Freeform 223"/>
              <p:cNvSpPr>
                <a:spLocks/>
              </p:cNvSpPr>
              <p:nvPr/>
            </p:nvSpPr>
            <p:spPr bwMode="auto">
              <a:xfrm>
                <a:off x="3498" y="1752"/>
                <a:ext cx="15" cy="7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15" h="7">
                    <a:moveTo>
                      <a:pt x="14" y="0"/>
                    </a:moveTo>
                    <a:lnTo>
                      <a:pt x="0" y="0"/>
                    </a:lnTo>
                    <a:lnTo>
                      <a:pt x="0" y="6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8" name="Freeform 224"/>
              <p:cNvSpPr>
                <a:spLocks/>
              </p:cNvSpPr>
              <p:nvPr/>
            </p:nvSpPr>
            <p:spPr bwMode="auto">
              <a:xfrm>
                <a:off x="3495" y="1739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69" name="Freeform 225"/>
              <p:cNvSpPr>
                <a:spLocks/>
              </p:cNvSpPr>
              <p:nvPr/>
            </p:nvSpPr>
            <p:spPr bwMode="auto">
              <a:xfrm>
                <a:off x="3492" y="1740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0" name="Freeform 226"/>
              <p:cNvSpPr>
                <a:spLocks/>
              </p:cNvSpPr>
              <p:nvPr/>
            </p:nvSpPr>
            <p:spPr bwMode="auto">
              <a:xfrm>
                <a:off x="3474" y="1808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1" name="Freeform 227"/>
              <p:cNvSpPr>
                <a:spLocks/>
              </p:cNvSpPr>
              <p:nvPr/>
            </p:nvSpPr>
            <p:spPr bwMode="auto">
              <a:xfrm>
                <a:off x="3471" y="1809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2" name="Freeform 228"/>
              <p:cNvSpPr>
                <a:spLocks/>
              </p:cNvSpPr>
              <p:nvPr/>
            </p:nvSpPr>
            <p:spPr bwMode="auto">
              <a:xfrm>
                <a:off x="3509" y="1882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3" name="Freeform 229"/>
              <p:cNvSpPr>
                <a:spLocks/>
              </p:cNvSpPr>
              <p:nvPr/>
            </p:nvSpPr>
            <p:spPr bwMode="auto">
              <a:xfrm>
                <a:off x="3506" y="1884"/>
                <a:ext cx="14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4" h="8">
                    <a:moveTo>
                      <a:pt x="13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4" name="Freeform 230"/>
              <p:cNvSpPr>
                <a:spLocks/>
              </p:cNvSpPr>
              <p:nvPr/>
            </p:nvSpPr>
            <p:spPr bwMode="auto">
              <a:xfrm>
                <a:off x="3498" y="1770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5" name="Freeform 231"/>
              <p:cNvSpPr>
                <a:spLocks/>
              </p:cNvSpPr>
              <p:nvPr/>
            </p:nvSpPr>
            <p:spPr bwMode="auto">
              <a:xfrm>
                <a:off x="3495" y="1770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6" name="Freeform 232"/>
              <p:cNvSpPr>
                <a:spLocks/>
              </p:cNvSpPr>
              <p:nvPr/>
            </p:nvSpPr>
            <p:spPr bwMode="auto">
              <a:xfrm>
                <a:off x="3471" y="1935"/>
                <a:ext cx="14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8"/>
                  </a:cxn>
                  <a:cxn ang="0">
                    <a:pos x="0" y="8"/>
                  </a:cxn>
                </a:cxnLst>
                <a:rect l="0" t="0" r="r" b="b"/>
                <a:pathLst>
                  <a:path w="14" h="9">
                    <a:moveTo>
                      <a:pt x="13" y="0"/>
                    </a:moveTo>
                    <a:lnTo>
                      <a:pt x="13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7" name="Freeform 233"/>
              <p:cNvSpPr>
                <a:spLocks/>
              </p:cNvSpPr>
              <p:nvPr/>
            </p:nvSpPr>
            <p:spPr bwMode="auto">
              <a:xfrm>
                <a:off x="3469" y="1936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8" name="Freeform 234"/>
              <p:cNvSpPr>
                <a:spLocks/>
              </p:cNvSpPr>
              <p:nvPr/>
            </p:nvSpPr>
            <p:spPr bwMode="auto">
              <a:xfrm>
                <a:off x="3471" y="1882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79" name="Freeform 235"/>
              <p:cNvSpPr>
                <a:spLocks/>
              </p:cNvSpPr>
              <p:nvPr/>
            </p:nvSpPr>
            <p:spPr bwMode="auto">
              <a:xfrm>
                <a:off x="3469" y="1883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0" name="Freeform 236"/>
              <p:cNvSpPr>
                <a:spLocks/>
              </p:cNvSpPr>
              <p:nvPr/>
            </p:nvSpPr>
            <p:spPr bwMode="auto">
              <a:xfrm>
                <a:off x="3473" y="1770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1" name="Freeform 237"/>
              <p:cNvSpPr>
                <a:spLocks/>
              </p:cNvSpPr>
              <p:nvPr/>
            </p:nvSpPr>
            <p:spPr bwMode="auto">
              <a:xfrm>
                <a:off x="3470" y="1770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2" name="Freeform 238"/>
              <p:cNvSpPr>
                <a:spLocks/>
              </p:cNvSpPr>
              <p:nvPr/>
            </p:nvSpPr>
            <p:spPr bwMode="auto">
              <a:xfrm>
                <a:off x="3506" y="1936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3" name="Freeform 239"/>
              <p:cNvSpPr>
                <a:spLocks/>
              </p:cNvSpPr>
              <p:nvPr/>
            </p:nvSpPr>
            <p:spPr bwMode="auto">
              <a:xfrm>
                <a:off x="3504" y="1937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4" name="Freeform 240"/>
              <p:cNvSpPr>
                <a:spLocks/>
              </p:cNvSpPr>
              <p:nvPr/>
            </p:nvSpPr>
            <p:spPr bwMode="auto">
              <a:xfrm>
                <a:off x="3513" y="2000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5" name="Freeform 241"/>
              <p:cNvSpPr>
                <a:spLocks/>
              </p:cNvSpPr>
              <p:nvPr/>
            </p:nvSpPr>
            <p:spPr bwMode="auto">
              <a:xfrm>
                <a:off x="3511" y="2001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6" name="Freeform 242"/>
              <p:cNvSpPr>
                <a:spLocks/>
              </p:cNvSpPr>
              <p:nvPr/>
            </p:nvSpPr>
            <p:spPr bwMode="auto">
              <a:xfrm>
                <a:off x="3503" y="1800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7" name="Freeform 243"/>
              <p:cNvSpPr>
                <a:spLocks/>
              </p:cNvSpPr>
              <p:nvPr/>
            </p:nvSpPr>
            <p:spPr bwMode="auto">
              <a:xfrm>
                <a:off x="3500" y="1801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8" name="Freeform 244"/>
              <p:cNvSpPr>
                <a:spLocks/>
              </p:cNvSpPr>
              <p:nvPr/>
            </p:nvSpPr>
            <p:spPr bwMode="auto">
              <a:xfrm>
                <a:off x="3506" y="1838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89" name="Freeform 245"/>
              <p:cNvSpPr>
                <a:spLocks/>
              </p:cNvSpPr>
              <p:nvPr/>
            </p:nvSpPr>
            <p:spPr bwMode="auto">
              <a:xfrm>
                <a:off x="3504" y="1839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0" name="Freeform 246"/>
              <p:cNvSpPr>
                <a:spLocks/>
              </p:cNvSpPr>
              <p:nvPr/>
            </p:nvSpPr>
            <p:spPr bwMode="auto">
              <a:xfrm>
                <a:off x="3495" y="1892"/>
                <a:ext cx="13" cy="1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10"/>
                  </a:cxn>
                  <a:cxn ang="0">
                    <a:pos x="0" y="10"/>
                  </a:cxn>
                </a:cxnLst>
                <a:rect l="0" t="0" r="r" b="b"/>
                <a:pathLst>
                  <a:path w="13" h="11">
                    <a:moveTo>
                      <a:pt x="12" y="0"/>
                    </a:moveTo>
                    <a:lnTo>
                      <a:pt x="12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1" name="Freeform 247"/>
              <p:cNvSpPr>
                <a:spLocks/>
              </p:cNvSpPr>
              <p:nvPr/>
            </p:nvSpPr>
            <p:spPr bwMode="auto">
              <a:xfrm>
                <a:off x="3492" y="1893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2" name="Freeform 248"/>
              <p:cNvSpPr>
                <a:spLocks/>
              </p:cNvSpPr>
              <p:nvPr/>
            </p:nvSpPr>
            <p:spPr bwMode="auto">
              <a:xfrm>
                <a:off x="3511" y="1959"/>
                <a:ext cx="13" cy="1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10"/>
                  </a:cxn>
                  <a:cxn ang="0">
                    <a:pos x="0" y="10"/>
                  </a:cxn>
                </a:cxnLst>
                <a:rect l="0" t="0" r="r" b="b"/>
                <a:pathLst>
                  <a:path w="13" h="11">
                    <a:moveTo>
                      <a:pt x="12" y="0"/>
                    </a:moveTo>
                    <a:lnTo>
                      <a:pt x="12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3" name="Freeform 249"/>
              <p:cNvSpPr>
                <a:spLocks/>
              </p:cNvSpPr>
              <p:nvPr/>
            </p:nvSpPr>
            <p:spPr bwMode="auto">
              <a:xfrm>
                <a:off x="3508" y="1960"/>
                <a:ext cx="14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4" h="8">
                    <a:moveTo>
                      <a:pt x="13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4" name="Freeform 250"/>
              <p:cNvSpPr>
                <a:spLocks/>
              </p:cNvSpPr>
              <p:nvPr/>
            </p:nvSpPr>
            <p:spPr bwMode="auto">
              <a:xfrm>
                <a:off x="3503" y="1780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5" name="Freeform 251"/>
              <p:cNvSpPr>
                <a:spLocks/>
              </p:cNvSpPr>
              <p:nvPr/>
            </p:nvSpPr>
            <p:spPr bwMode="auto">
              <a:xfrm>
                <a:off x="3500" y="1781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6" name="Freeform 252"/>
              <p:cNvSpPr>
                <a:spLocks/>
              </p:cNvSpPr>
              <p:nvPr/>
            </p:nvSpPr>
            <p:spPr bwMode="auto">
              <a:xfrm>
                <a:off x="3470" y="1842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7" name="Freeform 253"/>
              <p:cNvSpPr>
                <a:spLocks/>
              </p:cNvSpPr>
              <p:nvPr/>
            </p:nvSpPr>
            <p:spPr bwMode="auto">
              <a:xfrm>
                <a:off x="3468" y="1843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8" name="Freeform 254"/>
              <p:cNvSpPr>
                <a:spLocks/>
              </p:cNvSpPr>
              <p:nvPr/>
            </p:nvSpPr>
            <p:spPr bwMode="auto">
              <a:xfrm>
                <a:off x="3488" y="1821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599" name="Freeform 255"/>
              <p:cNvSpPr>
                <a:spLocks/>
              </p:cNvSpPr>
              <p:nvPr/>
            </p:nvSpPr>
            <p:spPr bwMode="auto">
              <a:xfrm>
                <a:off x="3485" y="1822"/>
                <a:ext cx="14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4" h="8">
                    <a:moveTo>
                      <a:pt x="13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0" name="Freeform 256"/>
              <p:cNvSpPr>
                <a:spLocks/>
              </p:cNvSpPr>
              <p:nvPr/>
            </p:nvSpPr>
            <p:spPr bwMode="auto">
              <a:xfrm>
                <a:off x="3491" y="1859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1" name="Freeform 257"/>
              <p:cNvSpPr>
                <a:spLocks/>
              </p:cNvSpPr>
              <p:nvPr/>
            </p:nvSpPr>
            <p:spPr bwMode="auto">
              <a:xfrm>
                <a:off x="3489" y="1860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2" name="Freeform 258"/>
              <p:cNvSpPr>
                <a:spLocks/>
              </p:cNvSpPr>
              <p:nvPr/>
            </p:nvSpPr>
            <p:spPr bwMode="auto">
              <a:xfrm>
                <a:off x="3488" y="1915"/>
                <a:ext cx="13" cy="1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10"/>
                  </a:cxn>
                  <a:cxn ang="0">
                    <a:pos x="0" y="10"/>
                  </a:cxn>
                </a:cxnLst>
                <a:rect l="0" t="0" r="r" b="b"/>
                <a:pathLst>
                  <a:path w="13" h="11">
                    <a:moveTo>
                      <a:pt x="12" y="0"/>
                    </a:moveTo>
                    <a:lnTo>
                      <a:pt x="12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3" name="Freeform 259"/>
              <p:cNvSpPr>
                <a:spLocks/>
              </p:cNvSpPr>
              <p:nvPr/>
            </p:nvSpPr>
            <p:spPr bwMode="auto">
              <a:xfrm>
                <a:off x="3485" y="1916"/>
                <a:ext cx="14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4" h="8">
                    <a:moveTo>
                      <a:pt x="13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4" name="Freeform 260"/>
              <p:cNvSpPr>
                <a:spLocks/>
              </p:cNvSpPr>
              <p:nvPr/>
            </p:nvSpPr>
            <p:spPr bwMode="auto">
              <a:xfrm>
                <a:off x="3494" y="1980"/>
                <a:ext cx="13" cy="1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10"/>
                  </a:cxn>
                  <a:cxn ang="0">
                    <a:pos x="0" y="10"/>
                  </a:cxn>
                </a:cxnLst>
                <a:rect l="0" t="0" r="r" b="b"/>
                <a:pathLst>
                  <a:path w="13" h="11">
                    <a:moveTo>
                      <a:pt x="12" y="0"/>
                    </a:moveTo>
                    <a:lnTo>
                      <a:pt x="12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5" name="Freeform 261"/>
              <p:cNvSpPr>
                <a:spLocks/>
              </p:cNvSpPr>
              <p:nvPr/>
            </p:nvSpPr>
            <p:spPr bwMode="auto">
              <a:xfrm>
                <a:off x="3491" y="1982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6" name="Freeform 262"/>
              <p:cNvSpPr>
                <a:spLocks/>
              </p:cNvSpPr>
              <p:nvPr/>
            </p:nvSpPr>
            <p:spPr bwMode="auto">
              <a:xfrm>
                <a:off x="3506" y="2010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7" name="Freeform 263"/>
              <p:cNvSpPr>
                <a:spLocks/>
              </p:cNvSpPr>
              <p:nvPr/>
            </p:nvSpPr>
            <p:spPr bwMode="auto">
              <a:xfrm>
                <a:off x="3505" y="2011"/>
                <a:ext cx="14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4" h="8">
                    <a:moveTo>
                      <a:pt x="13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8" name="Freeform 264"/>
              <p:cNvSpPr>
                <a:spLocks/>
              </p:cNvSpPr>
              <p:nvPr/>
            </p:nvSpPr>
            <p:spPr bwMode="auto">
              <a:xfrm>
                <a:off x="3495" y="1811"/>
                <a:ext cx="14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8"/>
                  </a:cxn>
                  <a:cxn ang="0">
                    <a:pos x="0" y="8"/>
                  </a:cxn>
                </a:cxnLst>
                <a:rect l="0" t="0" r="r" b="b"/>
                <a:pathLst>
                  <a:path w="14" h="9">
                    <a:moveTo>
                      <a:pt x="13" y="0"/>
                    </a:moveTo>
                    <a:lnTo>
                      <a:pt x="13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09" name="Freeform 265"/>
              <p:cNvSpPr>
                <a:spLocks/>
              </p:cNvSpPr>
              <p:nvPr/>
            </p:nvSpPr>
            <p:spPr bwMode="auto">
              <a:xfrm>
                <a:off x="3493" y="1811"/>
                <a:ext cx="14" cy="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4" h="9">
                    <a:moveTo>
                      <a:pt x="13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0" name="Freeform 266"/>
              <p:cNvSpPr>
                <a:spLocks/>
              </p:cNvSpPr>
              <p:nvPr/>
            </p:nvSpPr>
            <p:spPr bwMode="auto">
              <a:xfrm>
                <a:off x="3499" y="1849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1" name="Freeform 267"/>
              <p:cNvSpPr>
                <a:spLocks/>
              </p:cNvSpPr>
              <p:nvPr/>
            </p:nvSpPr>
            <p:spPr bwMode="auto">
              <a:xfrm>
                <a:off x="3497" y="1850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2" name="Freeform 268"/>
              <p:cNvSpPr>
                <a:spLocks/>
              </p:cNvSpPr>
              <p:nvPr/>
            </p:nvSpPr>
            <p:spPr bwMode="auto">
              <a:xfrm>
                <a:off x="3501" y="1903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3" name="Freeform 269"/>
              <p:cNvSpPr>
                <a:spLocks/>
              </p:cNvSpPr>
              <p:nvPr/>
            </p:nvSpPr>
            <p:spPr bwMode="auto">
              <a:xfrm>
                <a:off x="3498" y="1904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4" name="Freeform 270"/>
              <p:cNvSpPr>
                <a:spLocks/>
              </p:cNvSpPr>
              <p:nvPr/>
            </p:nvSpPr>
            <p:spPr bwMode="auto">
              <a:xfrm>
                <a:off x="3503" y="1970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5" name="Freeform 271"/>
              <p:cNvSpPr>
                <a:spLocks/>
              </p:cNvSpPr>
              <p:nvPr/>
            </p:nvSpPr>
            <p:spPr bwMode="auto">
              <a:xfrm>
                <a:off x="3500" y="1972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6" name="Freeform 272"/>
              <p:cNvSpPr>
                <a:spLocks/>
              </p:cNvSpPr>
              <p:nvPr/>
            </p:nvSpPr>
            <p:spPr bwMode="auto">
              <a:xfrm>
                <a:off x="3501" y="1948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7" name="Freeform 273"/>
              <p:cNvSpPr>
                <a:spLocks/>
              </p:cNvSpPr>
              <p:nvPr/>
            </p:nvSpPr>
            <p:spPr bwMode="auto">
              <a:xfrm>
                <a:off x="3498" y="1949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8" name="Freeform 274"/>
              <p:cNvSpPr>
                <a:spLocks/>
              </p:cNvSpPr>
              <p:nvPr/>
            </p:nvSpPr>
            <p:spPr bwMode="auto">
              <a:xfrm>
                <a:off x="3468" y="1981"/>
                <a:ext cx="14" cy="1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10"/>
                  </a:cxn>
                  <a:cxn ang="0">
                    <a:pos x="0" y="10"/>
                  </a:cxn>
                </a:cxnLst>
                <a:rect l="0" t="0" r="r" b="b"/>
                <a:pathLst>
                  <a:path w="14" h="11">
                    <a:moveTo>
                      <a:pt x="13" y="0"/>
                    </a:moveTo>
                    <a:lnTo>
                      <a:pt x="13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19" name="Freeform 275"/>
              <p:cNvSpPr>
                <a:spLocks/>
              </p:cNvSpPr>
              <p:nvPr/>
            </p:nvSpPr>
            <p:spPr bwMode="auto">
              <a:xfrm>
                <a:off x="3465" y="1982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0" name="Freeform 276"/>
              <p:cNvSpPr>
                <a:spLocks/>
              </p:cNvSpPr>
              <p:nvPr/>
            </p:nvSpPr>
            <p:spPr bwMode="auto">
              <a:xfrm>
                <a:off x="3504" y="1820"/>
                <a:ext cx="14" cy="1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10"/>
                  </a:cxn>
                  <a:cxn ang="0">
                    <a:pos x="0" y="10"/>
                  </a:cxn>
                </a:cxnLst>
                <a:rect l="0" t="0" r="r" b="b"/>
                <a:pathLst>
                  <a:path w="14" h="11">
                    <a:moveTo>
                      <a:pt x="13" y="0"/>
                    </a:moveTo>
                    <a:lnTo>
                      <a:pt x="13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1" name="Freeform 277"/>
              <p:cNvSpPr>
                <a:spLocks/>
              </p:cNvSpPr>
              <p:nvPr/>
            </p:nvSpPr>
            <p:spPr bwMode="auto">
              <a:xfrm>
                <a:off x="3501" y="1821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2" name="Freeform 278"/>
              <p:cNvSpPr>
                <a:spLocks/>
              </p:cNvSpPr>
              <p:nvPr/>
            </p:nvSpPr>
            <p:spPr bwMode="auto">
              <a:xfrm>
                <a:off x="3508" y="1858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3" name="Freeform 279"/>
              <p:cNvSpPr>
                <a:spLocks/>
              </p:cNvSpPr>
              <p:nvPr/>
            </p:nvSpPr>
            <p:spPr bwMode="auto">
              <a:xfrm>
                <a:off x="3505" y="1860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4" name="Freeform 280"/>
              <p:cNvSpPr>
                <a:spLocks/>
              </p:cNvSpPr>
              <p:nvPr/>
            </p:nvSpPr>
            <p:spPr bwMode="auto">
              <a:xfrm>
                <a:off x="3505" y="1916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5" name="Freeform 281"/>
              <p:cNvSpPr>
                <a:spLocks/>
              </p:cNvSpPr>
              <p:nvPr/>
            </p:nvSpPr>
            <p:spPr bwMode="auto">
              <a:xfrm>
                <a:off x="3503" y="1916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6" name="Freeform 282"/>
              <p:cNvSpPr>
                <a:spLocks/>
              </p:cNvSpPr>
              <p:nvPr/>
            </p:nvSpPr>
            <p:spPr bwMode="auto">
              <a:xfrm>
                <a:off x="3512" y="1981"/>
                <a:ext cx="14" cy="1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10"/>
                  </a:cxn>
                  <a:cxn ang="0">
                    <a:pos x="0" y="10"/>
                  </a:cxn>
                </a:cxnLst>
                <a:rect l="0" t="0" r="r" b="b"/>
                <a:pathLst>
                  <a:path w="14" h="11">
                    <a:moveTo>
                      <a:pt x="13" y="0"/>
                    </a:moveTo>
                    <a:lnTo>
                      <a:pt x="13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7" name="Freeform 283"/>
              <p:cNvSpPr>
                <a:spLocks/>
              </p:cNvSpPr>
              <p:nvPr/>
            </p:nvSpPr>
            <p:spPr bwMode="auto">
              <a:xfrm>
                <a:off x="3510" y="1982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8" name="Freeform 284"/>
              <p:cNvSpPr>
                <a:spLocks/>
              </p:cNvSpPr>
              <p:nvPr/>
            </p:nvSpPr>
            <p:spPr bwMode="auto">
              <a:xfrm>
                <a:off x="3495" y="2000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29" name="Freeform 285"/>
              <p:cNvSpPr>
                <a:spLocks/>
              </p:cNvSpPr>
              <p:nvPr/>
            </p:nvSpPr>
            <p:spPr bwMode="auto">
              <a:xfrm>
                <a:off x="3492" y="2001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0" name="Freeform 286"/>
              <p:cNvSpPr>
                <a:spLocks/>
              </p:cNvSpPr>
              <p:nvPr/>
            </p:nvSpPr>
            <p:spPr bwMode="auto">
              <a:xfrm>
                <a:off x="3492" y="1958"/>
                <a:ext cx="14" cy="11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10"/>
                  </a:cxn>
                  <a:cxn ang="0">
                    <a:pos x="0" y="10"/>
                  </a:cxn>
                </a:cxnLst>
                <a:rect l="0" t="0" r="r" b="b"/>
                <a:pathLst>
                  <a:path w="14" h="11">
                    <a:moveTo>
                      <a:pt x="13" y="0"/>
                    </a:moveTo>
                    <a:lnTo>
                      <a:pt x="13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1" name="Freeform 287"/>
              <p:cNvSpPr>
                <a:spLocks/>
              </p:cNvSpPr>
              <p:nvPr/>
            </p:nvSpPr>
            <p:spPr bwMode="auto">
              <a:xfrm>
                <a:off x="3490" y="1960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2" name="Freeform 288"/>
              <p:cNvSpPr>
                <a:spLocks/>
              </p:cNvSpPr>
              <p:nvPr/>
            </p:nvSpPr>
            <p:spPr bwMode="auto">
              <a:xfrm>
                <a:off x="3497" y="1832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3" name="Freeform 289"/>
              <p:cNvSpPr>
                <a:spLocks/>
              </p:cNvSpPr>
              <p:nvPr/>
            </p:nvSpPr>
            <p:spPr bwMode="auto">
              <a:xfrm>
                <a:off x="3494" y="1833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4" name="Freeform 290"/>
              <p:cNvSpPr>
                <a:spLocks/>
              </p:cNvSpPr>
              <p:nvPr/>
            </p:nvSpPr>
            <p:spPr bwMode="auto">
              <a:xfrm>
                <a:off x="3500" y="1870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5" name="Freeform 291"/>
              <p:cNvSpPr>
                <a:spLocks/>
              </p:cNvSpPr>
              <p:nvPr/>
            </p:nvSpPr>
            <p:spPr bwMode="auto">
              <a:xfrm>
                <a:off x="3498" y="1871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6" name="Freeform 292"/>
              <p:cNvSpPr>
                <a:spLocks/>
              </p:cNvSpPr>
              <p:nvPr/>
            </p:nvSpPr>
            <p:spPr bwMode="auto">
              <a:xfrm>
                <a:off x="3497" y="1926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7" name="Freeform 293"/>
              <p:cNvSpPr>
                <a:spLocks/>
              </p:cNvSpPr>
              <p:nvPr/>
            </p:nvSpPr>
            <p:spPr bwMode="auto">
              <a:xfrm>
                <a:off x="3494" y="1927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8" name="Freeform 294"/>
              <p:cNvSpPr>
                <a:spLocks/>
              </p:cNvSpPr>
              <p:nvPr/>
            </p:nvSpPr>
            <p:spPr bwMode="auto">
              <a:xfrm>
                <a:off x="3503" y="1991"/>
                <a:ext cx="13" cy="1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10"/>
                  </a:cxn>
                  <a:cxn ang="0">
                    <a:pos x="0" y="10"/>
                  </a:cxn>
                </a:cxnLst>
                <a:rect l="0" t="0" r="r" b="b"/>
                <a:pathLst>
                  <a:path w="13" h="11">
                    <a:moveTo>
                      <a:pt x="12" y="0"/>
                    </a:moveTo>
                    <a:lnTo>
                      <a:pt x="12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39" name="Freeform 295"/>
              <p:cNvSpPr>
                <a:spLocks/>
              </p:cNvSpPr>
              <p:nvPr/>
            </p:nvSpPr>
            <p:spPr bwMode="auto">
              <a:xfrm>
                <a:off x="3500" y="1992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40" name="Freeform 296"/>
              <p:cNvSpPr>
                <a:spLocks/>
              </p:cNvSpPr>
              <p:nvPr/>
            </p:nvSpPr>
            <p:spPr bwMode="auto">
              <a:xfrm>
                <a:off x="3484" y="2010"/>
                <a:ext cx="14" cy="1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9"/>
                  </a:cxn>
                  <a:cxn ang="0">
                    <a:pos x="0" y="9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13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41" name="Freeform 297"/>
              <p:cNvSpPr>
                <a:spLocks/>
              </p:cNvSpPr>
              <p:nvPr/>
            </p:nvSpPr>
            <p:spPr bwMode="auto">
              <a:xfrm>
                <a:off x="3482" y="2011"/>
                <a:ext cx="14" cy="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4" h="8">
                    <a:moveTo>
                      <a:pt x="13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42" name="Freeform 298"/>
              <p:cNvSpPr>
                <a:spLocks/>
              </p:cNvSpPr>
              <p:nvPr/>
            </p:nvSpPr>
            <p:spPr bwMode="auto">
              <a:xfrm>
                <a:off x="3487" y="1792"/>
                <a:ext cx="13" cy="1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9"/>
                  </a:cxn>
                  <a:cxn ang="0">
                    <a:pos x="0" y="9"/>
                  </a:cxn>
                </a:cxnLst>
                <a:rect l="0" t="0" r="r" b="b"/>
                <a:pathLst>
                  <a:path w="13" h="10">
                    <a:moveTo>
                      <a:pt x="12" y="0"/>
                    </a:moveTo>
                    <a:lnTo>
                      <a:pt x="12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43" name="Freeform 299"/>
              <p:cNvSpPr>
                <a:spLocks/>
              </p:cNvSpPr>
              <p:nvPr/>
            </p:nvSpPr>
            <p:spPr bwMode="auto">
              <a:xfrm>
                <a:off x="3484" y="1792"/>
                <a:ext cx="15" cy="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5" h="8">
                    <a:moveTo>
                      <a:pt x="14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44" name="Freeform 300"/>
              <p:cNvSpPr>
                <a:spLocks/>
              </p:cNvSpPr>
              <p:nvPr/>
            </p:nvSpPr>
            <p:spPr bwMode="auto">
              <a:xfrm>
                <a:off x="3463" y="1627"/>
                <a:ext cx="57" cy="21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56" y="20"/>
                  </a:cxn>
                  <a:cxn ang="0">
                    <a:pos x="56" y="0"/>
                  </a:cxn>
                  <a:cxn ang="0">
                    <a:pos x="0" y="0"/>
                  </a:cxn>
                  <a:cxn ang="0">
                    <a:pos x="0" y="20"/>
                  </a:cxn>
                </a:cxnLst>
                <a:rect l="0" t="0" r="r" b="b"/>
                <a:pathLst>
                  <a:path w="57" h="21">
                    <a:moveTo>
                      <a:pt x="0" y="20"/>
                    </a:moveTo>
                    <a:lnTo>
                      <a:pt x="56" y="20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45" name="Freeform 301"/>
              <p:cNvSpPr>
                <a:spLocks/>
              </p:cNvSpPr>
              <p:nvPr/>
            </p:nvSpPr>
            <p:spPr bwMode="auto">
              <a:xfrm>
                <a:off x="3240" y="1763"/>
                <a:ext cx="43" cy="273"/>
              </a:xfrm>
              <a:custGeom>
                <a:avLst/>
                <a:gdLst/>
                <a:ahLst/>
                <a:cxnLst>
                  <a:cxn ang="0">
                    <a:pos x="0" y="272"/>
                  </a:cxn>
                  <a:cxn ang="0">
                    <a:pos x="42" y="272"/>
                  </a:cxn>
                  <a:cxn ang="0">
                    <a:pos x="34" y="0"/>
                  </a:cxn>
                  <a:cxn ang="0">
                    <a:pos x="8" y="0"/>
                  </a:cxn>
                  <a:cxn ang="0">
                    <a:pos x="0" y="272"/>
                  </a:cxn>
                </a:cxnLst>
                <a:rect l="0" t="0" r="r" b="b"/>
                <a:pathLst>
                  <a:path w="43" h="273">
                    <a:moveTo>
                      <a:pt x="0" y="272"/>
                    </a:moveTo>
                    <a:lnTo>
                      <a:pt x="42" y="272"/>
                    </a:lnTo>
                    <a:lnTo>
                      <a:pt x="34" y="0"/>
                    </a:lnTo>
                    <a:lnTo>
                      <a:pt x="8" y="0"/>
                    </a:lnTo>
                    <a:lnTo>
                      <a:pt x="0" y="272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46" name="Line 302"/>
              <p:cNvSpPr>
                <a:spLocks noChangeShapeType="1"/>
              </p:cNvSpPr>
              <p:nvPr/>
            </p:nvSpPr>
            <p:spPr bwMode="auto">
              <a:xfrm>
                <a:off x="3253" y="1772"/>
                <a:ext cx="1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47" name="Line 303"/>
              <p:cNvSpPr>
                <a:spLocks noChangeShapeType="1"/>
              </p:cNvSpPr>
              <p:nvPr/>
            </p:nvSpPr>
            <p:spPr bwMode="auto">
              <a:xfrm>
                <a:off x="3252" y="1762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48" name="Freeform 304"/>
              <p:cNvSpPr>
                <a:spLocks/>
              </p:cNvSpPr>
              <p:nvPr/>
            </p:nvSpPr>
            <p:spPr bwMode="auto">
              <a:xfrm>
                <a:off x="3244" y="1760"/>
                <a:ext cx="34" cy="1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33" y="14"/>
                  </a:cxn>
                  <a:cxn ang="0">
                    <a:pos x="33" y="0"/>
                  </a:cxn>
                </a:cxnLst>
                <a:rect l="0" t="0" r="r" b="b"/>
                <a:pathLst>
                  <a:path w="34" h="15">
                    <a:moveTo>
                      <a:pt x="33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33" y="14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49" name="Line 305"/>
              <p:cNvSpPr>
                <a:spLocks noChangeShapeType="1"/>
              </p:cNvSpPr>
              <p:nvPr/>
            </p:nvSpPr>
            <p:spPr bwMode="auto">
              <a:xfrm>
                <a:off x="3271" y="1821"/>
                <a:ext cx="5" cy="1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0" name="Line 306"/>
              <p:cNvSpPr>
                <a:spLocks noChangeShapeType="1"/>
              </p:cNvSpPr>
              <p:nvPr/>
            </p:nvSpPr>
            <p:spPr bwMode="auto">
              <a:xfrm>
                <a:off x="3266" y="1931"/>
                <a:ext cx="1" cy="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1" name="Line 307"/>
              <p:cNvSpPr>
                <a:spLocks noChangeShapeType="1"/>
              </p:cNvSpPr>
              <p:nvPr/>
            </p:nvSpPr>
            <p:spPr bwMode="auto">
              <a:xfrm>
                <a:off x="3266" y="1846"/>
                <a:ext cx="0" cy="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2" name="Line 308"/>
              <p:cNvSpPr>
                <a:spLocks noChangeShapeType="1"/>
              </p:cNvSpPr>
              <p:nvPr/>
            </p:nvSpPr>
            <p:spPr bwMode="auto">
              <a:xfrm>
                <a:off x="3257" y="1872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3" name="Line 309"/>
              <p:cNvSpPr>
                <a:spLocks noChangeShapeType="1"/>
              </p:cNvSpPr>
              <p:nvPr/>
            </p:nvSpPr>
            <p:spPr bwMode="auto">
              <a:xfrm>
                <a:off x="3258" y="1829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4" name="Line 310"/>
              <p:cNvSpPr>
                <a:spLocks noChangeShapeType="1"/>
              </p:cNvSpPr>
              <p:nvPr/>
            </p:nvSpPr>
            <p:spPr bwMode="auto">
              <a:xfrm>
                <a:off x="3266" y="1804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5" name="Line 311"/>
              <p:cNvSpPr>
                <a:spLocks noChangeShapeType="1"/>
              </p:cNvSpPr>
              <p:nvPr/>
            </p:nvSpPr>
            <p:spPr bwMode="auto">
              <a:xfrm>
                <a:off x="3267" y="1962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6" name="Line 312"/>
              <p:cNvSpPr>
                <a:spLocks noChangeShapeType="1"/>
              </p:cNvSpPr>
              <p:nvPr/>
            </p:nvSpPr>
            <p:spPr bwMode="auto">
              <a:xfrm>
                <a:off x="3262" y="1991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7" name="Line 313"/>
              <p:cNvSpPr>
                <a:spLocks noChangeShapeType="1"/>
              </p:cNvSpPr>
              <p:nvPr/>
            </p:nvSpPr>
            <p:spPr bwMode="auto">
              <a:xfrm>
                <a:off x="3264" y="1921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8" name="Line 314"/>
              <p:cNvSpPr>
                <a:spLocks noChangeShapeType="1"/>
              </p:cNvSpPr>
              <p:nvPr/>
            </p:nvSpPr>
            <p:spPr bwMode="auto">
              <a:xfrm>
                <a:off x="3263" y="1882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59" name="Line 315"/>
              <p:cNvSpPr>
                <a:spLocks noChangeShapeType="1"/>
              </p:cNvSpPr>
              <p:nvPr/>
            </p:nvSpPr>
            <p:spPr bwMode="auto">
              <a:xfrm>
                <a:off x="3269" y="1967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60" name="Line 316"/>
              <p:cNvSpPr>
                <a:spLocks noChangeShapeType="1"/>
              </p:cNvSpPr>
              <p:nvPr/>
            </p:nvSpPr>
            <p:spPr bwMode="auto">
              <a:xfrm>
                <a:off x="3267" y="199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61" name="Line 317"/>
              <p:cNvSpPr>
                <a:spLocks noChangeShapeType="1"/>
              </p:cNvSpPr>
              <p:nvPr/>
            </p:nvSpPr>
            <p:spPr bwMode="auto">
              <a:xfrm>
                <a:off x="3264" y="1855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62" name="Line 318"/>
              <p:cNvSpPr>
                <a:spLocks noChangeShapeType="1"/>
              </p:cNvSpPr>
              <p:nvPr/>
            </p:nvSpPr>
            <p:spPr bwMode="auto">
              <a:xfrm flipH="1">
                <a:off x="3260" y="1821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63" name="Line 319"/>
              <p:cNvSpPr>
                <a:spLocks noChangeShapeType="1"/>
              </p:cNvSpPr>
              <p:nvPr/>
            </p:nvSpPr>
            <p:spPr bwMode="auto">
              <a:xfrm flipH="1">
                <a:off x="3260" y="1794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64" name="Freeform 320"/>
              <p:cNvSpPr>
                <a:spLocks/>
              </p:cNvSpPr>
              <p:nvPr/>
            </p:nvSpPr>
            <p:spPr bwMode="auto">
              <a:xfrm>
                <a:off x="3185" y="1763"/>
                <a:ext cx="43" cy="274"/>
              </a:xfrm>
              <a:custGeom>
                <a:avLst/>
                <a:gdLst/>
                <a:ahLst/>
                <a:cxnLst>
                  <a:cxn ang="0">
                    <a:pos x="0" y="273"/>
                  </a:cxn>
                  <a:cxn ang="0">
                    <a:pos x="42" y="273"/>
                  </a:cxn>
                  <a:cxn ang="0">
                    <a:pos x="34" y="0"/>
                  </a:cxn>
                  <a:cxn ang="0">
                    <a:pos x="8" y="0"/>
                  </a:cxn>
                  <a:cxn ang="0">
                    <a:pos x="0" y="273"/>
                  </a:cxn>
                </a:cxnLst>
                <a:rect l="0" t="0" r="r" b="b"/>
                <a:pathLst>
                  <a:path w="43" h="274">
                    <a:moveTo>
                      <a:pt x="0" y="273"/>
                    </a:moveTo>
                    <a:lnTo>
                      <a:pt x="42" y="273"/>
                    </a:lnTo>
                    <a:lnTo>
                      <a:pt x="34" y="0"/>
                    </a:lnTo>
                    <a:lnTo>
                      <a:pt x="8" y="0"/>
                    </a:lnTo>
                    <a:lnTo>
                      <a:pt x="0" y="273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65" name="Line 321"/>
              <p:cNvSpPr>
                <a:spLocks noChangeShapeType="1"/>
              </p:cNvSpPr>
              <p:nvPr/>
            </p:nvSpPr>
            <p:spPr bwMode="auto">
              <a:xfrm>
                <a:off x="3198" y="177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66" name="Line 322"/>
              <p:cNvSpPr>
                <a:spLocks noChangeShapeType="1"/>
              </p:cNvSpPr>
              <p:nvPr/>
            </p:nvSpPr>
            <p:spPr bwMode="auto">
              <a:xfrm>
                <a:off x="3197" y="1762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67" name="Freeform 323"/>
              <p:cNvSpPr>
                <a:spLocks/>
              </p:cNvSpPr>
              <p:nvPr/>
            </p:nvSpPr>
            <p:spPr bwMode="auto">
              <a:xfrm>
                <a:off x="3190" y="1760"/>
                <a:ext cx="34" cy="1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33" y="14"/>
                  </a:cxn>
                  <a:cxn ang="0">
                    <a:pos x="33" y="0"/>
                  </a:cxn>
                </a:cxnLst>
                <a:rect l="0" t="0" r="r" b="b"/>
                <a:pathLst>
                  <a:path w="34" h="15">
                    <a:moveTo>
                      <a:pt x="33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33" y="14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68" name="Line 324"/>
              <p:cNvSpPr>
                <a:spLocks noChangeShapeType="1"/>
              </p:cNvSpPr>
              <p:nvPr/>
            </p:nvSpPr>
            <p:spPr bwMode="auto">
              <a:xfrm>
                <a:off x="3217" y="1821"/>
                <a:ext cx="5" cy="1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69" name="Line 325"/>
              <p:cNvSpPr>
                <a:spLocks noChangeShapeType="1"/>
              </p:cNvSpPr>
              <p:nvPr/>
            </p:nvSpPr>
            <p:spPr bwMode="auto">
              <a:xfrm>
                <a:off x="3213" y="1931"/>
                <a:ext cx="0" cy="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0" name="Line 326"/>
              <p:cNvSpPr>
                <a:spLocks noChangeShapeType="1"/>
              </p:cNvSpPr>
              <p:nvPr/>
            </p:nvSpPr>
            <p:spPr bwMode="auto">
              <a:xfrm>
                <a:off x="3212" y="1846"/>
                <a:ext cx="1" cy="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1" name="Line 327"/>
              <p:cNvSpPr>
                <a:spLocks noChangeShapeType="1"/>
              </p:cNvSpPr>
              <p:nvPr/>
            </p:nvSpPr>
            <p:spPr bwMode="auto">
              <a:xfrm>
                <a:off x="3207" y="187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2" name="Line 328"/>
              <p:cNvSpPr>
                <a:spLocks noChangeShapeType="1"/>
              </p:cNvSpPr>
              <p:nvPr/>
            </p:nvSpPr>
            <p:spPr bwMode="auto">
              <a:xfrm>
                <a:off x="3204" y="1829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3" name="Line 329"/>
              <p:cNvSpPr>
                <a:spLocks noChangeShapeType="1"/>
              </p:cNvSpPr>
              <p:nvPr/>
            </p:nvSpPr>
            <p:spPr bwMode="auto">
              <a:xfrm>
                <a:off x="3212" y="1804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4" name="Line 330"/>
              <p:cNvSpPr>
                <a:spLocks noChangeShapeType="1"/>
              </p:cNvSpPr>
              <p:nvPr/>
            </p:nvSpPr>
            <p:spPr bwMode="auto">
              <a:xfrm>
                <a:off x="3213" y="1962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5" name="Line 331"/>
              <p:cNvSpPr>
                <a:spLocks noChangeShapeType="1"/>
              </p:cNvSpPr>
              <p:nvPr/>
            </p:nvSpPr>
            <p:spPr bwMode="auto">
              <a:xfrm>
                <a:off x="3208" y="1991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6" name="Line 332"/>
              <p:cNvSpPr>
                <a:spLocks noChangeShapeType="1"/>
              </p:cNvSpPr>
              <p:nvPr/>
            </p:nvSpPr>
            <p:spPr bwMode="auto">
              <a:xfrm>
                <a:off x="3210" y="1921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7" name="Line 333"/>
              <p:cNvSpPr>
                <a:spLocks noChangeShapeType="1"/>
              </p:cNvSpPr>
              <p:nvPr/>
            </p:nvSpPr>
            <p:spPr bwMode="auto">
              <a:xfrm>
                <a:off x="3209" y="1882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8" name="Line 334"/>
              <p:cNvSpPr>
                <a:spLocks noChangeShapeType="1"/>
              </p:cNvSpPr>
              <p:nvPr/>
            </p:nvSpPr>
            <p:spPr bwMode="auto">
              <a:xfrm>
                <a:off x="3214" y="1967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79" name="Line 335"/>
              <p:cNvSpPr>
                <a:spLocks noChangeShapeType="1"/>
              </p:cNvSpPr>
              <p:nvPr/>
            </p:nvSpPr>
            <p:spPr bwMode="auto">
              <a:xfrm>
                <a:off x="3213" y="199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80" name="Line 336"/>
              <p:cNvSpPr>
                <a:spLocks noChangeShapeType="1"/>
              </p:cNvSpPr>
              <p:nvPr/>
            </p:nvSpPr>
            <p:spPr bwMode="auto">
              <a:xfrm>
                <a:off x="3210" y="1855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81" name="Line 337"/>
              <p:cNvSpPr>
                <a:spLocks noChangeShapeType="1"/>
              </p:cNvSpPr>
              <p:nvPr/>
            </p:nvSpPr>
            <p:spPr bwMode="auto">
              <a:xfrm flipH="1">
                <a:off x="3207" y="182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82" name="Line 338"/>
              <p:cNvSpPr>
                <a:spLocks noChangeShapeType="1"/>
              </p:cNvSpPr>
              <p:nvPr/>
            </p:nvSpPr>
            <p:spPr bwMode="auto">
              <a:xfrm flipH="1">
                <a:off x="3206" y="1794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83" name="Freeform 339"/>
              <p:cNvSpPr>
                <a:spLocks/>
              </p:cNvSpPr>
              <p:nvPr/>
            </p:nvSpPr>
            <p:spPr bwMode="auto">
              <a:xfrm>
                <a:off x="3131" y="1763"/>
                <a:ext cx="44" cy="274"/>
              </a:xfrm>
              <a:custGeom>
                <a:avLst/>
                <a:gdLst/>
                <a:ahLst/>
                <a:cxnLst>
                  <a:cxn ang="0">
                    <a:pos x="0" y="273"/>
                  </a:cxn>
                  <a:cxn ang="0">
                    <a:pos x="43" y="273"/>
                  </a:cxn>
                  <a:cxn ang="0">
                    <a:pos x="34" y="0"/>
                  </a:cxn>
                  <a:cxn ang="0">
                    <a:pos x="8" y="0"/>
                  </a:cxn>
                  <a:cxn ang="0">
                    <a:pos x="0" y="273"/>
                  </a:cxn>
                </a:cxnLst>
                <a:rect l="0" t="0" r="r" b="b"/>
                <a:pathLst>
                  <a:path w="44" h="274">
                    <a:moveTo>
                      <a:pt x="0" y="273"/>
                    </a:moveTo>
                    <a:lnTo>
                      <a:pt x="43" y="273"/>
                    </a:lnTo>
                    <a:lnTo>
                      <a:pt x="34" y="0"/>
                    </a:lnTo>
                    <a:lnTo>
                      <a:pt x="8" y="0"/>
                    </a:lnTo>
                    <a:lnTo>
                      <a:pt x="0" y="273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84" name="Line 340"/>
              <p:cNvSpPr>
                <a:spLocks noChangeShapeType="1"/>
              </p:cNvSpPr>
              <p:nvPr/>
            </p:nvSpPr>
            <p:spPr bwMode="auto">
              <a:xfrm>
                <a:off x="3144" y="177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85" name="Line 341"/>
              <p:cNvSpPr>
                <a:spLocks noChangeShapeType="1"/>
              </p:cNvSpPr>
              <p:nvPr/>
            </p:nvSpPr>
            <p:spPr bwMode="auto">
              <a:xfrm>
                <a:off x="3143" y="1762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86" name="Freeform 342"/>
              <p:cNvSpPr>
                <a:spLocks/>
              </p:cNvSpPr>
              <p:nvPr/>
            </p:nvSpPr>
            <p:spPr bwMode="auto">
              <a:xfrm>
                <a:off x="3137" y="1760"/>
                <a:ext cx="33" cy="1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32" y="14"/>
                  </a:cxn>
                  <a:cxn ang="0">
                    <a:pos x="32" y="0"/>
                  </a:cxn>
                </a:cxnLst>
                <a:rect l="0" t="0" r="r" b="b"/>
                <a:pathLst>
                  <a:path w="33" h="15">
                    <a:moveTo>
                      <a:pt x="32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32" y="14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687" name="Line 343"/>
              <p:cNvSpPr>
                <a:spLocks noChangeShapeType="1"/>
              </p:cNvSpPr>
              <p:nvPr/>
            </p:nvSpPr>
            <p:spPr bwMode="auto">
              <a:xfrm>
                <a:off x="3162" y="1821"/>
                <a:ext cx="7" cy="1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88" name="Line 344"/>
              <p:cNvSpPr>
                <a:spLocks noChangeShapeType="1"/>
              </p:cNvSpPr>
              <p:nvPr/>
            </p:nvSpPr>
            <p:spPr bwMode="auto">
              <a:xfrm>
                <a:off x="3158" y="1931"/>
                <a:ext cx="0" cy="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89" name="Line 345"/>
              <p:cNvSpPr>
                <a:spLocks noChangeShapeType="1"/>
              </p:cNvSpPr>
              <p:nvPr/>
            </p:nvSpPr>
            <p:spPr bwMode="auto">
              <a:xfrm>
                <a:off x="3158" y="1846"/>
                <a:ext cx="0" cy="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0" name="Line 346"/>
              <p:cNvSpPr>
                <a:spLocks noChangeShapeType="1"/>
              </p:cNvSpPr>
              <p:nvPr/>
            </p:nvSpPr>
            <p:spPr bwMode="auto">
              <a:xfrm>
                <a:off x="3153" y="1872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1" name="Line 347"/>
              <p:cNvSpPr>
                <a:spLocks noChangeShapeType="1"/>
              </p:cNvSpPr>
              <p:nvPr/>
            </p:nvSpPr>
            <p:spPr bwMode="auto">
              <a:xfrm>
                <a:off x="3150" y="1829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2" name="Line 348"/>
              <p:cNvSpPr>
                <a:spLocks noChangeShapeType="1"/>
              </p:cNvSpPr>
              <p:nvPr/>
            </p:nvSpPr>
            <p:spPr bwMode="auto">
              <a:xfrm>
                <a:off x="3158" y="1804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3" name="Line 349"/>
              <p:cNvSpPr>
                <a:spLocks noChangeShapeType="1"/>
              </p:cNvSpPr>
              <p:nvPr/>
            </p:nvSpPr>
            <p:spPr bwMode="auto">
              <a:xfrm>
                <a:off x="3158" y="1962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4" name="Line 350"/>
              <p:cNvSpPr>
                <a:spLocks noChangeShapeType="1"/>
              </p:cNvSpPr>
              <p:nvPr/>
            </p:nvSpPr>
            <p:spPr bwMode="auto">
              <a:xfrm>
                <a:off x="3154" y="1991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5" name="Line 351"/>
              <p:cNvSpPr>
                <a:spLocks noChangeShapeType="1"/>
              </p:cNvSpPr>
              <p:nvPr/>
            </p:nvSpPr>
            <p:spPr bwMode="auto">
              <a:xfrm>
                <a:off x="3156" y="1921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6" name="Line 352"/>
              <p:cNvSpPr>
                <a:spLocks noChangeShapeType="1"/>
              </p:cNvSpPr>
              <p:nvPr/>
            </p:nvSpPr>
            <p:spPr bwMode="auto">
              <a:xfrm>
                <a:off x="3155" y="1882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7" name="Line 353"/>
              <p:cNvSpPr>
                <a:spLocks noChangeShapeType="1"/>
              </p:cNvSpPr>
              <p:nvPr/>
            </p:nvSpPr>
            <p:spPr bwMode="auto">
              <a:xfrm>
                <a:off x="3161" y="1967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8" name="Line 354"/>
              <p:cNvSpPr>
                <a:spLocks noChangeShapeType="1"/>
              </p:cNvSpPr>
              <p:nvPr/>
            </p:nvSpPr>
            <p:spPr bwMode="auto">
              <a:xfrm>
                <a:off x="3159" y="1996"/>
                <a:ext cx="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699" name="Line 355"/>
              <p:cNvSpPr>
                <a:spLocks noChangeShapeType="1"/>
              </p:cNvSpPr>
              <p:nvPr/>
            </p:nvSpPr>
            <p:spPr bwMode="auto">
              <a:xfrm>
                <a:off x="3156" y="1855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700" name="Line 356"/>
              <p:cNvSpPr>
                <a:spLocks noChangeShapeType="1"/>
              </p:cNvSpPr>
              <p:nvPr/>
            </p:nvSpPr>
            <p:spPr bwMode="auto">
              <a:xfrm flipH="1">
                <a:off x="3153" y="1821"/>
                <a:ext cx="12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701" name="Line 357"/>
              <p:cNvSpPr>
                <a:spLocks noChangeShapeType="1"/>
              </p:cNvSpPr>
              <p:nvPr/>
            </p:nvSpPr>
            <p:spPr bwMode="auto">
              <a:xfrm flipH="1">
                <a:off x="3152" y="1794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702" name="Freeform 358"/>
              <p:cNvSpPr>
                <a:spLocks/>
              </p:cNvSpPr>
              <p:nvPr/>
            </p:nvSpPr>
            <p:spPr bwMode="auto">
              <a:xfrm>
                <a:off x="2642" y="2016"/>
                <a:ext cx="1050" cy="203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131" y="0"/>
                  </a:cxn>
                  <a:cxn ang="0">
                    <a:pos x="262" y="0"/>
                  </a:cxn>
                  <a:cxn ang="0">
                    <a:pos x="392" y="0"/>
                  </a:cxn>
                  <a:cxn ang="0">
                    <a:pos x="525" y="0"/>
                  </a:cxn>
                  <a:cxn ang="0">
                    <a:pos x="655" y="0"/>
                  </a:cxn>
                  <a:cxn ang="0">
                    <a:pos x="786" y="0"/>
                  </a:cxn>
                  <a:cxn ang="0">
                    <a:pos x="917" y="0"/>
                  </a:cxn>
                  <a:cxn ang="0">
                    <a:pos x="1049" y="123"/>
                  </a:cxn>
                  <a:cxn ang="0">
                    <a:pos x="1049" y="202"/>
                  </a:cxn>
                  <a:cxn ang="0">
                    <a:pos x="0" y="202"/>
                  </a:cxn>
                  <a:cxn ang="0">
                    <a:pos x="0" y="133"/>
                  </a:cxn>
                </a:cxnLst>
                <a:rect l="0" t="0" r="r" b="b"/>
                <a:pathLst>
                  <a:path w="1050" h="203">
                    <a:moveTo>
                      <a:pt x="0" y="133"/>
                    </a:moveTo>
                    <a:lnTo>
                      <a:pt x="131" y="0"/>
                    </a:lnTo>
                    <a:lnTo>
                      <a:pt x="262" y="0"/>
                    </a:lnTo>
                    <a:lnTo>
                      <a:pt x="392" y="0"/>
                    </a:lnTo>
                    <a:lnTo>
                      <a:pt x="525" y="0"/>
                    </a:lnTo>
                    <a:lnTo>
                      <a:pt x="655" y="0"/>
                    </a:lnTo>
                    <a:lnTo>
                      <a:pt x="786" y="0"/>
                    </a:lnTo>
                    <a:lnTo>
                      <a:pt x="917" y="0"/>
                    </a:lnTo>
                    <a:lnTo>
                      <a:pt x="1049" y="123"/>
                    </a:lnTo>
                    <a:lnTo>
                      <a:pt x="1049" y="202"/>
                    </a:lnTo>
                    <a:lnTo>
                      <a:pt x="0" y="202"/>
                    </a:lnTo>
                    <a:lnTo>
                      <a:pt x="0" y="133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03" name="Freeform 359"/>
              <p:cNvSpPr>
                <a:spLocks/>
              </p:cNvSpPr>
              <p:nvPr/>
            </p:nvSpPr>
            <p:spPr bwMode="auto">
              <a:xfrm>
                <a:off x="2642" y="2016"/>
                <a:ext cx="1050" cy="36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131" y="0"/>
                  </a:cxn>
                  <a:cxn ang="0">
                    <a:pos x="262" y="114"/>
                  </a:cxn>
                  <a:cxn ang="0">
                    <a:pos x="392" y="0"/>
                  </a:cxn>
                  <a:cxn ang="0">
                    <a:pos x="525" y="113"/>
                  </a:cxn>
                  <a:cxn ang="0">
                    <a:pos x="655" y="0"/>
                  </a:cxn>
                  <a:cxn ang="0">
                    <a:pos x="786" y="113"/>
                  </a:cxn>
                  <a:cxn ang="0">
                    <a:pos x="917" y="0"/>
                  </a:cxn>
                  <a:cxn ang="0">
                    <a:pos x="1049" y="110"/>
                  </a:cxn>
                  <a:cxn ang="0">
                    <a:pos x="1049" y="364"/>
                  </a:cxn>
                  <a:cxn ang="0">
                    <a:pos x="0" y="364"/>
                  </a:cxn>
                  <a:cxn ang="0">
                    <a:pos x="0" y="110"/>
                  </a:cxn>
                </a:cxnLst>
                <a:rect l="0" t="0" r="r" b="b"/>
                <a:pathLst>
                  <a:path w="1050" h="365">
                    <a:moveTo>
                      <a:pt x="0" y="110"/>
                    </a:moveTo>
                    <a:lnTo>
                      <a:pt x="131" y="0"/>
                    </a:lnTo>
                    <a:lnTo>
                      <a:pt x="262" y="114"/>
                    </a:lnTo>
                    <a:lnTo>
                      <a:pt x="392" y="0"/>
                    </a:lnTo>
                    <a:lnTo>
                      <a:pt x="525" y="113"/>
                    </a:lnTo>
                    <a:lnTo>
                      <a:pt x="655" y="0"/>
                    </a:lnTo>
                    <a:lnTo>
                      <a:pt x="786" y="113"/>
                    </a:lnTo>
                    <a:lnTo>
                      <a:pt x="917" y="0"/>
                    </a:lnTo>
                    <a:lnTo>
                      <a:pt x="1049" y="110"/>
                    </a:lnTo>
                    <a:lnTo>
                      <a:pt x="1049" y="364"/>
                    </a:lnTo>
                    <a:lnTo>
                      <a:pt x="0" y="364"/>
                    </a:lnTo>
                    <a:lnTo>
                      <a:pt x="0" y="110"/>
                    </a:lnTo>
                  </a:path>
                </a:pathLst>
              </a:custGeom>
              <a:solidFill>
                <a:srgbClr val="804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04" name="Freeform 360"/>
              <p:cNvSpPr>
                <a:spLocks/>
              </p:cNvSpPr>
              <p:nvPr/>
            </p:nvSpPr>
            <p:spPr bwMode="auto">
              <a:xfrm>
                <a:off x="3540" y="2101"/>
                <a:ext cx="1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5" h="41">
                    <a:moveTo>
                      <a:pt x="0" y="0"/>
                    </a:moveTo>
                    <a:lnTo>
                      <a:pt x="14" y="0"/>
                    </a:lnTo>
                    <a:lnTo>
                      <a:pt x="14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05" name="Freeform 361"/>
              <p:cNvSpPr>
                <a:spLocks/>
              </p:cNvSpPr>
              <p:nvPr/>
            </p:nvSpPr>
            <p:spPr bwMode="auto">
              <a:xfrm>
                <a:off x="3543" y="2105"/>
                <a:ext cx="8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35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8" h="36">
                    <a:moveTo>
                      <a:pt x="0" y="35"/>
                    </a:moveTo>
                    <a:lnTo>
                      <a:pt x="7" y="3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06" name="Freeform 362"/>
              <p:cNvSpPr>
                <a:spLocks/>
              </p:cNvSpPr>
              <p:nvPr/>
            </p:nvSpPr>
            <p:spPr bwMode="auto">
              <a:xfrm>
                <a:off x="3565" y="2101"/>
                <a:ext cx="1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5" h="41">
                    <a:moveTo>
                      <a:pt x="0" y="0"/>
                    </a:moveTo>
                    <a:lnTo>
                      <a:pt x="14" y="0"/>
                    </a:lnTo>
                    <a:lnTo>
                      <a:pt x="14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07" name="Freeform 363"/>
              <p:cNvSpPr>
                <a:spLocks/>
              </p:cNvSpPr>
              <p:nvPr/>
            </p:nvSpPr>
            <p:spPr bwMode="auto">
              <a:xfrm>
                <a:off x="3568" y="2105"/>
                <a:ext cx="8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35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8" h="36">
                    <a:moveTo>
                      <a:pt x="0" y="35"/>
                    </a:moveTo>
                    <a:lnTo>
                      <a:pt x="7" y="3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08" name="Freeform 364"/>
              <p:cNvSpPr>
                <a:spLocks/>
              </p:cNvSpPr>
              <p:nvPr/>
            </p:nvSpPr>
            <p:spPr bwMode="auto">
              <a:xfrm>
                <a:off x="3540" y="2257"/>
                <a:ext cx="1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5" h="41">
                    <a:moveTo>
                      <a:pt x="0" y="0"/>
                    </a:moveTo>
                    <a:lnTo>
                      <a:pt x="14" y="0"/>
                    </a:lnTo>
                    <a:lnTo>
                      <a:pt x="14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09" name="Freeform 365"/>
              <p:cNvSpPr>
                <a:spLocks/>
              </p:cNvSpPr>
              <p:nvPr/>
            </p:nvSpPr>
            <p:spPr bwMode="auto">
              <a:xfrm>
                <a:off x="3543" y="2260"/>
                <a:ext cx="8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3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8" h="37">
                    <a:moveTo>
                      <a:pt x="0" y="36"/>
                    </a:moveTo>
                    <a:lnTo>
                      <a:pt x="7" y="3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0" name="Freeform 366"/>
              <p:cNvSpPr>
                <a:spLocks/>
              </p:cNvSpPr>
              <p:nvPr/>
            </p:nvSpPr>
            <p:spPr bwMode="auto">
              <a:xfrm>
                <a:off x="3565" y="2257"/>
                <a:ext cx="1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5" h="41">
                    <a:moveTo>
                      <a:pt x="0" y="0"/>
                    </a:moveTo>
                    <a:lnTo>
                      <a:pt x="14" y="0"/>
                    </a:lnTo>
                    <a:lnTo>
                      <a:pt x="14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1" name="Freeform 367"/>
              <p:cNvSpPr>
                <a:spLocks/>
              </p:cNvSpPr>
              <p:nvPr/>
            </p:nvSpPr>
            <p:spPr bwMode="auto">
              <a:xfrm>
                <a:off x="3568" y="2260"/>
                <a:ext cx="8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3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8" h="37">
                    <a:moveTo>
                      <a:pt x="0" y="36"/>
                    </a:moveTo>
                    <a:lnTo>
                      <a:pt x="7" y="3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2" name="Freeform 368"/>
              <p:cNvSpPr>
                <a:spLocks/>
              </p:cNvSpPr>
              <p:nvPr/>
            </p:nvSpPr>
            <p:spPr bwMode="auto">
              <a:xfrm>
                <a:off x="3281" y="2101"/>
                <a:ext cx="16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6" h="41">
                    <a:moveTo>
                      <a:pt x="0" y="0"/>
                    </a:moveTo>
                    <a:lnTo>
                      <a:pt x="15" y="0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3" name="Freeform 369"/>
              <p:cNvSpPr>
                <a:spLocks/>
              </p:cNvSpPr>
              <p:nvPr/>
            </p:nvSpPr>
            <p:spPr bwMode="auto">
              <a:xfrm>
                <a:off x="3284" y="2105"/>
                <a:ext cx="8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35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8" h="36">
                    <a:moveTo>
                      <a:pt x="0" y="35"/>
                    </a:moveTo>
                    <a:lnTo>
                      <a:pt x="7" y="3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4" name="Freeform 370"/>
              <p:cNvSpPr>
                <a:spLocks/>
              </p:cNvSpPr>
              <p:nvPr/>
            </p:nvSpPr>
            <p:spPr bwMode="auto">
              <a:xfrm>
                <a:off x="3306" y="2101"/>
                <a:ext cx="1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5" h="41">
                    <a:moveTo>
                      <a:pt x="0" y="0"/>
                    </a:moveTo>
                    <a:lnTo>
                      <a:pt x="14" y="0"/>
                    </a:lnTo>
                    <a:lnTo>
                      <a:pt x="14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5" name="Freeform 371"/>
              <p:cNvSpPr>
                <a:spLocks/>
              </p:cNvSpPr>
              <p:nvPr/>
            </p:nvSpPr>
            <p:spPr bwMode="auto">
              <a:xfrm>
                <a:off x="3310" y="2105"/>
                <a:ext cx="8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35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8" h="36">
                    <a:moveTo>
                      <a:pt x="0" y="35"/>
                    </a:moveTo>
                    <a:lnTo>
                      <a:pt x="7" y="3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6" name="Freeform 372"/>
              <p:cNvSpPr>
                <a:spLocks/>
              </p:cNvSpPr>
              <p:nvPr/>
            </p:nvSpPr>
            <p:spPr bwMode="auto">
              <a:xfrm>
                <a:off x="3281" y="2257"/>
                <a:ext cx="16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6" h="41">
                    <a:moveTo>
                      <a:pt x="0" y="0"/>
                    </a:moveTo>
                    <a:lnTo>
                      <a:pt x="15" y="0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7" name="Freeform 373"/>
              <p:cNvSpPr>
                <a:spLocks/>
              </p:cNvSpPr>
              <p:nvPr/>
            </p:nvSpPr>
            <p:spPr bwMode="auto">
              <a:xfrm>
                <a:off x="3284" y="2260"/>
                <a:ext cx="8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3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8" h="37">
                    <a:moveTo>
                      <a:pt x="0" y="36"/>
                    </a:moveTo>
                    <a:lnTo>
                      <a:pt x="7" y="3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8" name="Freeform 374"/>
              <p:cNvSpPr>
                <a:spLocks/>
              </p:cNvSpPr>
              <p:nvPr/>
            </p:nvSpPr>
            <p:spPr bwMode="auto">
              <a:xfrm>
                <a:off x="3306" y="2257"/>
                <a:ext cx="1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5" h="41">
                    <a:moveTo>
                      <a:pt x="0" y="0"/>
                    </a:moveTo>
                    <a:lnTo>
                      <a:pt x="14" y="0"/>
                    </a:lnTo>
                    <a:lnTo>
                      <a:pt x="14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19" name="Freeform 375"/>
              <p:cNvSpPr>
                <a:spLocks/>
              </p:cNvSpPr>
              <p:nvPr/>
            </p:nvSpPr>
            <p:spPr bwMode="auto">
              <a:xfrm>
                <a:off x="3310" y="2260"/>
                <a:ext cx="8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3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8" h="37">
                    <a:moveTo>
                      <a:pt x="0" y="36"/>
                    </a:moveTo>
                    <a:lnTo>
                      <a:pt x="7" y="3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0" name="Freeform 376"/>
              <p:cNvSpPr>
                <a:spLocks/>
              </p:cNvSpPr>
              <p:nvPr/>
            </p:nvSpPr>
            <p:spPr bwMode="auto">
              <a:xfrm>
                <a:off x="3017" y="2101"/>
                <a:ext cx="16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6" h="41">
                    <a:moveTo>
                      <a:pt x="0" y="0"/>
                    </a:moveTo>
                    <a:lnTo>
                      <a:pt x="15" y="0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1" name="Freeform 377"/>
              <p:cNvSpPr>
                <a:spLocks/>
              </p:cNvSpPr>
              <p:nvPr/>
            </p:nvSpPr>
            <p:spPr bwMode="auto">
              <a:xfrm>
                <a:off x="3020" y="2105"/>
                <a:ext cx="8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35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8" h="36">
                    <a:moveTo>
                      <a:pt x="0" y="35"/>
                    </a:moveTo>
                    <a:lnTo>
                      <a:pt x="7" y="3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2" name="Freeform 378"/>
              <p:cNvSpPr>
                <a:spLocks/>
              </p:cNvSpPr>
              <p:nvPr/>
            </p:nvSpPr>
            <p:spPr bwMode="auto">
              <a:xfrm>
                <a:off x="3042" y="2101"/>
                <a:ext cx="1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5" h="41">
                    <a:moveTo>
                      <a:pt x="0" y="0"/>
                    </a:moveTo>
                    <a:lnTo>
                      <a:pt x="14" y="0"/>
                    </a:lnTo>
                    <a:lnTo>
                      <a:pt x="14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3" name="Freeform 379"/>
              <p:cNvSpPr>
                <a:spLocks/>
              </p:cNvSpPr>
              <p:nvPr/>
            </p:nvSpPr>
            <p:spPr bwMode="auto">
              <a:xfrm>
                <a:off x="3046" y="2105"/>
                <a:ext cx="8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35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8" h="36">
                    <a:moveTo>
                      <a:pt x="0" y="35"/>
                    </a:moveTo>
                    <a:lnTo>
                      <a:pt x="7" y="3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4" name="Freeform 380"/>
              <p:cNvSpPr>
                <a:spLocks/>
              </p:cNvSpPr>
              <p:nvPr/>
            </p:nvSpPr>
            <p:spPr bwMode="auto">
              <a:xfrm>
                <a:off x="3017" y="2257"/>
                <a:ext cx="16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6" h="41">
                    <a:moveTo>
                      <a:pt x="0" y="0"/>
                    </a:moveTo>
                    <a:lnTo>
                      <a:pt x="15" y="0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5" name="Freeform 381"/>
              <p:cNvSpPr>
                <a:spLocks/>
              </p:cNvSpPr>
              <p:nvPr/>
            </p:nvSpPr>
            <p:spPr bwMode="auto">
              <a:xfrm>
                <a:off x="3020" y="2260"/>
                <a:ext cx="8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3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8" h="37">
                    <a:moveTo>
                      <a:pt x="0" y="36"/>
                    </a:moveTo>
                    <a:lnTo>
                      <a:pt x="7" y="3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6" name="Freeform 382"/>
              <p:cNvSpPr>
                <a:spLocks/>
              </p:cNvSpPr>
              <p:nvPr/>
            </p:nvSpPr>
            <p:spPr bwMode="auto">
              <a:xfrm>
                <a:off x="3042" y="2257"/>
                <a:ext cx="1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0"/>
                  </a:cxn>
                  <a:cxn ang="0">
                    <a:pos x="14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5" h="41">
                    <a:moveTo>
                      <a:pt x="0" y="0"/>
                    </a:moveTo>
                    <a:lnTo>
                      <a:pt x="14" y="0"/>
                    </a:lnTo>
                    <a:lnTo>
                      <a:pt x="14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7" name="Freeform 383"/>
              <p:cNvSpPr>
                <a:spLocks/>
              </p:cNvSpPr>
              <p:nvPr/>
            </p:nvSpPr>
            <p:spPr bwMode="auto">
              <a:xfrm>
                <a:off x="3046" y="2260"/>
                <a:ext cx="8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3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8" h="37">
                    <a:moveTo>
                      <a:pt x="0" y="36"/>
                    </a:moveTo>
                    <a:lnTo>
                      <a:pt x="7" y="3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8" name="Freeform 384"/>
              <p:cNvSpPr>
                <a:spLocks/>
              </p:cNvSpPr>
              <p:nvPr/>
            </p:nvSpPr>
            <p:spPr bwMode="auto">
              <a:xfrm>
                <a:off x="2759" y="2101"/>
                <a:ext cx="16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6" h="41">
                    <a:moveTo>
                      <a:pt x="0" y="0"/>
                    </a:moveTo>
                    <a:lnTo>
                      <a:pt x="15" y="0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29" name="Freeform 385"/>
              <p:cNvSpPr>
                <a:spLocks/>
              </p:cNvSpPr>
              <p:nvPr/>
            </p:nvSpPr>
            <p:spPr bwMode="auto">
              <a:xfrm>
                <a:off x="2762" y="2105"/>
                <a:ext cx="8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35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8" h="36">
                    <a:moveTo>
                      <a:pt x="0" y="35"/>
                    </a:moveTo>
                    <a:lnTo>
                      <a:pt x="7" y="3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0" name="Freeform 386"/>
              <p:cNvSpPr>
                <a:spLocks/>
              </p:cNvSpPr>
              <p:nvPr/>
            </p:nvSpPr>
            <p:spPr bwMode="auto">
              <a:xfrm>
                <a:off x="2783" y="2101"/>
                <a:ext cx="16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6" h="41">
                    <a:moveTo>
                      <a:pt x="0" y="0"/>
                    </a:moveTo>
                    <a:lnTo>
                      <a:pt x="15" y="0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1" name="Freeform 387"/>
              <p:cNvSpPr>
                <a:spLocks/>
              </p:cNvSpPr>
              <p:nvPr/>
            </p:nvSpPr>
            <p:spPr bwMode="auto">
              <a:xfrm>
                <a:off x="2788" y="2105"/>
                <a:ext cx="8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35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8" h="36">
                    <a:moveTo>
                      <a:pt x="0" y="35"/>
                    </a:moveTo>
                    <a:lnTo>
                      <a:pt x="7" y="3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2" name="Freeform 388"/>
              <p:cNvSpPr>
                <a:spLocks/>
              </p:cNvSpPr>
              <p:nvPr/>
            </p:nvSpPr>
            <p:spPr bwMode="auto">
              <a:xfrm>
                <a:off x="2759" y="2257"/>
                <a:ext cx="16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6" h="41">
                    <a:moveTo>
                      <a:pt x="0" y="0"/>
                    </a:moveTo>
                    <a:lnTo>
                      <a:pt x="15" y="0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3" name="Freeform 389"/>
              <p:cNvSpPr>
                <a:spLocks/>
              </p:cNvSpPr>
              <p:nvPr/>
            </p:nvSpPr>
            <p:spPr bwMode="auto">
              <a:xfrm>
                <a:off x="2762" y="2260"/>
                <a:ext cx="8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3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8" h="37">
                    <a:moveTo>
                      <a:pt x="0" y="36"/>
                    </a:moveTo>
                    <a:lnTo>
                      <a:pt x="7" y="3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4" name="Freeform 390"/>
              <p:cNvSpPr>
                <a:spLocks/>
              </p:cNvSpPr>
              <p:nvPr/>
            </p:nvSpPr>
            <p:spPr bwMode="auto">
              <a:xfrm>
                <a:off x="2783" y="2257"/>
                <a:ext cx="16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6" h="41">
                    <a:moveTo>
                      <a:pt x="0" y="0"/>
                    </a:moveTo>
                    <a:lnTo>
                      <a:pt x="15" y="0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5" name="Freeform 391"/>
              <p:cNvSpPr>
                <a:spLocks/>
              </p:cNvSpPr>
              <p:nvPr/>
            </p:nvSpPr>
            <p:spPr bwMode="auto">
              <a:xfrm>
                <a:off x="2788" y="2260"/>
                <a:ext cx="8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36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8" h="37">
                    <a:moveTo>
                      <a:pt x="0" y="36"/>
                    </a:moveTo>
                    <a:lnTo>
                      <a:pt x="7" y="36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6" name="Freeform 392"/>
              <p:cNvSpPr>
                <a:spLocks/>
              </p:cNvSpPr>
              <p:nvPr/>
            </p:nvSpPr>
            <p:spPr bwMode="auto">
              <a:xfrm>
                <a:off x="2775" y="2018"/>
                <a:ext cx="145" cy="112"/>
              </a:xfrm>
              <a:custGeom>
                <a:avLst/>
                <a:gdLst/>
                <a:ahLst/>
                <a:cxnLst>
                  <a:cxn ang="0">
                    <a:pos x="128" y="111"/>
                  </a:cxn>
                  <a:cxn ang="0">
                    <a:pos x="144" y="58"/>
                  </a:cxn>
                  <a:cxn ang="0">
                    <a:pos x="128" y="33"/>
                  </a:cxn>
                  <a:cxn ang="0">
                    <a:pos x="0" y="0"/>
                  </a:cxn>
                  <a:cxn ang="0">
                    <a:pos x="128" y="111"/>
                  </a:cxn>
                </a:cxnLst>
                <a:rect l="0" t="0" r="r" b="b"/>
                <a:pathLst>
                  <a:path w="145" h="112">
                    <a:moveTo>
                      <a:pt x="128" y="111"/>
                    </a:moveTo>
                    <a:lnTo>
                      <a:pt x="144" y="58"/>
                    </a:lnTo>
                    <a:lnTo>
                      <a:pt x="128" y="33"/>
                    </a:lnTo>
                    <a:lnTo>
                      <a:pt x="0" y="0"/>
                    </a:lnTo>
                    <a:lnTo>
                      <a:pt x="128" y="111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7" name="Freeform 393"/>
              <p:cNvSpPr>
                <a:spLocks/>
              </p:cNvSpPr>
              <p:nvPr/>
            </p:nvSpPr>
            <p:spPr bwMode="auto">
              <a:xfrm>
                <a:off x="3302" y="2019"/>
                <a:ext cx="143" cy="111"/>
              </a:xfrm>
              <a:custGeom>
                <a:avLst/>
                <a:gdLst/>
                <a:ahLst/>
                <a:cxnLst>
                  <a:cxn ang="0">
                    <a:pos x="126" y="110"/>
                  </a:cxn>
                  <a:cxn ang="0">
                    <a:pos x="142" y="57"/>
                  </a:cxn>
                  <a:cxn ang="0">
                    <a:pos x="126" y="33"/>
                  </a:cxn>
                  <a:cxn ang="0">
                    <a:pos x="0" y="0"/>
                  </a:cxn>
                  <a:cxn ang="0">
                    <a:pos x="126" y="110"/>
                  </a:cxn>
                </a:cxnLst>
                <a:rect l="0" t="0" r="r" b="b"/>
                <a:pathLst>
                  <a:path w="143" h="111">
                    <a:moveTo>
                      <a:pt x="126" y="110"/>
                    </a:moveTo>
                    <a:lnTo>
                      <a:pt x="142" y="57"/>
                    </a:lnTo>
                    <a:lnTo>
                      <a:pt x="126" y="33"/>
                    </a:lnTo>
                    <a:lnTo>
                      <a:pt x="0" y="0"/>
                    </a:lnTo>
                    <a:lnTo>
                      <a:pt x="126" y="110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8" name="Freeform 394"/>
              <p:cNvSpPr>
                <a:spLocks/>
              </p:cNvSpPr>
              <p:nvPr/>
            </p:nvSpPr>
            <p:spPr bwMode="auto">
              <a:xfrm>
                <a:off x="3035" y="2018"/>
                <a:ext cx="147" cy="112"/>
              </a:xfrm>
              <a:custGeom>
                <a:avLst/>
                <a:gdLst/>
                <a:ahLst/>
                <a:cxnLst>
                  <a:cxn ang="0">
                    <a:pos x="130" y="111"/>
                  </a:cxn>
                  <a:cxn ang="0">
                    <a:pos x="146" y="58"/>
                  </a:cxn>
                  <a:cxn ang="0">
                    <a:pos x="130" y="34"/>
                  </a:cxn>
                  <a:cxn ang="0">
                    <a:pos x="0" y="0"/>
                  </a:cxn>
                  <a:cxn ang="0">
                    <a:pos x="130" y="111"/>
                  </a:cxn>
                </a:cxnLst>
                <a:rect l="0" t="0" r="r" b="b"/>
                <a:pathLst>
                  <a:path w="147" h="112">
                    <a:moveTo>
                      <a:pt x="130" y="111"/>
                    </a:moveTo>
                    <a:lnTo>
                      <a:pt x="146" y="58"/>
                    </a:lnTo>
                    <a:lnTo>
                      <a:pt x="130" y="34"/>
                    </a:lnTo>
                    <a:lnTo>
                      <a:pt x="0" y="0"/>
                    </a:lnTo>
                    <a:lnTo>
                      <a:pt x="130" y="111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39" name="Freeform 395"/>
              <p:cNvSpPr>
                <a:spLocks/>
              </p:cNvSpPr>
              <p:nvPr/>
            </p:nvSpPr>
            <p:spPr bwMode="auto">
              <a:xfrm>
                <a:off x="2640" y="2375"/>
                <a:ext cx="1057" cy="26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1056" y="25"/>
                  </a:cxn>
                  <a:cxn ang="0">
                    <a:pos x="1056" y="0"/>
                  </a:cxn>
                  <a:cxn ang="0">
                    <a:pos x="0" y="0"/>
                  </a:cxn>
                  <a:cxn ang="0">
                    <a:pos x="0" y="25"/>
                  </a:cxn>
                </a:cxnLst>
                <a:rect l="0" t="0" r="r" b="b"/>
                <a:pathLst>
                  <a:path w="1057" h="26">
                    <a:moveTo>
                      <a:pt x="0" y="25"/>
                    </a:moveTo>
                    <a:lnTo>
                      <a:pt x="1056" y="25"/>
                    </a:lnTo>
                    <a:lnTo>
                      <a:pt x="1056" y="0"/>
                    </a:lnTo>
                    <a:lnTo>
                      <a:pt x="0" y="0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40" name="Freeform 396"/>
              <p:cNvSpPr>
                <a:spLocks/>
              </p:cNvSpPr>
              <p:nvPr/>
            </p:nvSpPr>
            <p:spPr bwMode="auto">
              <a:xfrm>
                <a:off x="2907" y="2025"/>
                <a:ext cx="128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11"/>
                  </a:cxn>
                  <a:cxn ang="0">
                    <a:pos x="127" y="0"/>
                  </a:cxn>
                </a:cxnLst>
                <a:rect l="0" t="0" r="r" b="b"/>
                <a:pathLst>
                  <a:path w="128" h="346">
                    <a:moveTo>
                      <a:pt x="0" y="345"/>
                    </a:moveTo>
                    <a:lnTo>
                      <a:pt x="0" y="111"/>
                    </a:lnTo>
                    <a:lnTo>
                      <a:pt x="127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41" name="Freeform 397"/>
              <p:cNvSpPr>
                <a:spLocks/>
              </p:cNvSpPr>
              <p:nvPr/>
            </p:nvSpPr>
            <p:spPr bwMode="auto">
              <a:xfrm>
                <a:off x="3171" y="2025"/>
                <a:ext cx="127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11"/>
                  </a:cxn>
                  <a:cxn ang="0">
                    <a:pos x="126" y="0"/>
                  </a:cxn>
                </a:cxnLst>
                <a:rect l="0" t="0" r="r" b="b"/>
                <a:pathLst>
                  <a:path w="127" h="346">
                    <a:moveTo>
                      <a:pt x="0" y="345"/>
                    </a:moveTo>
                    <a:lnTo>
                      <a:pt x="0" y="111"/>
                    </a:lnTo>
                    <a:lnTo>
                      <a:pt x="126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42" name="Freeform 398"/>
              <p:cNvSpPr>
                <a:spLocks/>
              </p:cNvSpPr>
              <p:nvPr/>
            </p:nvSpPr>
            <p:spPr bwMode="auto">
              <a:xfrm>
                <a:off x="3436" y="2025"/>
                <a:ext cx="128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11"/>
                  </a:cxn>
                  <a:cxn ang="0">
                    <a:pos x="127" y="0"/>
                  </a:cxn>
                </a:cxnLst>
                <a:rect l="0" t="0" r="r" b="b"/>
                <a:pathLst>
                  <a:path w="128" h="346">
                    <a:moveTo>
                      <a:pt x="0" y="345"/>
                    </a:moveTo>
                    <a:lnTo>
                      <a:pt x="0" y="111"/>
                    </a:lnTo>
                    <a:lnTo>
                      <a:pt x="127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43" name="Freeform 399"/>
              <p:cNvSpPr>
                <a:spLocks/>
              </p:cNvSpPr>
              <p:nvPr/>
            </p:nvSpPr>
            <p:spPr bwMode="auto">
              <a:xfrm>
                <a:off x="2648" y="2025"/>
                <a:ext cx="127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09"/>
                  </a:cxn>
                  <a:cxn ang="0">
                    <a:pos x="126" y="0"/>
                  </a:cxn>
                </a:cxnLst>
                <a:rect l="0" t="0" r="r" b="b"/>
                <a:pathLst>
                  <a:path w="127" h="346">
                    <a:moveTo>
                      <a:pt x="0" y="345"/>
                    </a:moveTo>
                    <a:lnTo>
                      <a:pt x="0" y="109"/>
                    </a:lnTo>
                    <a:lnTo>
                      <a:pt x="126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</p:grpSp>
        <p:grpSp>
          <p:nvGrpSpPr>
            <p:cNvPr id="5" name="Group 400"/>
            <p:cNvGrpSpPr>
              <a:grpSpLocks/>
            </p:cNvGrpSpPr>
            <p:nvPr/>
          </p:nvGrpSpPr>
          <p:grpSpPr bwMode="auto">
            <a:xfrm>
              <a:off x="1392" y="720"/>
              <a:ext cx="1209" cy="774"/>
              <a:chOff x="2640" y="715"/>
              <a:chExt cx="1209" cy="774"/>
            </a:xfrm>
          </p:grpSpPr>
          <p:sp>
            <p:nvSpPr>
              <p:cNvPr id="185745" name="Freeform 401"/>
              <p:cNvSpPr>
                <a:spLocks/>
              </p:cNvSpPr>
              <p:nvPr/>
            </p:nvSpPr>
            <p:spPr bwMode="auto">
              <a:xfrm>
                <a:off x="3572" y="718"/>
                <a:ext cx="85" cy="392"/>
              </a:xfrm>
              <a:custGeom>
                <a:avLst/>
                <a:gdLst/>
                <a:ahLst/>
                <a:cxnLst>
                  <a:cxn ang="0">
                    <a:pos x="0" y="391"/>
                  </a:cxn>
                  <a:cxn ang="0">
                    <a:pos x="84" y="391"/>
                  </a:cxn>
                  <a:cxn ang="0">
                    <a:pos x="67" y="0"/>
                  </a:cxn>
                  <a:cxn ang="0">
                    <a:pos x="17" y="0"/>
                  </a:cxn>
                  <a:cxn ang="0">
                    <a:pos x="0" y="391"/>
                  </a:cxn>
                </a:cxnLst>
                <a:rect l="0" t="0" r="r" b="b"/>
                <a:pathLst>
                  <a:path w="85" h="392">
                    <a:moveTo>
                      <a:pt x="0" y="391"/>
                    </a:moveTo>
                    <a:lnTo>
                      <a:pt x="84" y="391"/>
                    </a:lnTo>
                    <a:lnTo>
                      <a:pt x="67" y="0"/>
                    </a:lnTo>
                    <a:lnTo>
                      <a:pt x="17" y="0"/>
                    </a:lnTo>
                    <a:lnTo>
                      <a:pt x="0" y="391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46" name="Line 402"/>
              <p:cNvSpPr>
                <a:spLocks noChangeShapeType="1"/>
              </p:cNvSpPr>
              <p:nvPr/>
            </p:nvSpPr>
            <p:spPr bwMode="auto">
              <a:xfrm>
                <a:off x="3594" y="733"/>
                <a:ext cx="3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747" name="Line 403"/>
              <p:cNvSpPr>
                <a:spLocks noChangeShapeType="1"/>
              </p:cNvSpPr>
              <p:nvPr/>
            </p:nvSpPr>
            <p:spPr bwMode="auto">
              <a:xfrm>
                <a:off x="3592" y="717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748" name="Freeform 404"/>
              <p:cNvSpPr>
                <a:spLocks/>
              </p:cNvSpPr>
              <p:nvPr/>
            </p:nvSpPr>
            <p:spPr bwMode="auto">
              <a:xfrm>
                <a:off x="3621" y="762"/>
                <a:ext cx="16" cy="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8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15" y="0"/>
                    </a:moveTo>
                    <a:lnTo>
                      <a:pt x="15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49" name="Freeform 405"/>
              <p:cNvSpPr>
                <a:spLocks/>
              </p:cNvSpPr>
              <p:nvPr/>
            </p:nvSpPr>
            <p:spPr bwMode="auto">
              <a:xfrm>
                <a:off x="3618" y="762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0" name="Freeform 406"/>
              <p:cNvSpPr>
                <a:spLocks/>
              </p:cNvSpPr>
              <p:nvPr/>
            </p:nvSpPr>
            <p:spPr bwMode="auto">
              <a:xfrm>
                <a:off x="3614" y="75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1" name="Freeform 407"/>
              <p:cNvSpPr>
                <a:spLocks/>
              </p:cNvSpPr>
              <p:nvPr/>
            </p:nvSpPr>
            <p:spPr bwMode="auto">
              <a:xfrm>
                <a:off x="3611" y="751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2" name="Freeform 408"/>
              <p:cNvSpPr>
                <a:spLocks/>
              </p:cNvSpPr>
              <p:nvPr/>
            </p:nvSpPr>
            <p:spPr bwMode="auto">
              <a:xfrm>
                <a:off x="3622" y="789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8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14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3" name="Freeform 409"/>
              <p:cNvSpPr>
                <a:spLocks/>
              </p:cNvSpPr>
              <p:nvPr/>
            </p:nvSpPr>
            <p:spPr bwMode="auto">
              <a:xfrm>
                <a:off x="3619" y="789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4" name="Freeform 410"/>
              <p:cNvSpPr>
                <a:spLocks/>
              </p:cNvSpPr>
              <p:nvPr/>
            </p:nvSpPr>
            <p:spPr bwMode="auto">
              <a:xfrm>
                <a:off x="3604" y="816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5" name="Freeform 411"/>
              <p:cNvSpPr>
                <a:spLocks/>
              </p:cNvSpPr>
              <p:nvPr/>
            </p:nvSpPr>
            <p:spPr bwMode="auto">
              <a:xfrm>
                <a:off x="3602" y="817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6" name="Freeform 412"/>
              <p:cNvSpPr>
                <a:spLocks/>
              </p:cNvSpPr>
              <p:nvPr/>
            </p:nvSpPr>
            <p:spPr bwMode="auto">
              <a:xfrm>
                <a:off x="3614" y="777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7" name="Freeform 413"/>
              <p:cNvSpPr>
                <a:spLocks/>
              </p:cNvSpPr>
              <p:nvPr/>
            </p:nvSpPr>
            <p:spPr bwMode="auto">
              <a:xfrm>
                <a:off x="3612" y="778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8" name="Freeform 414"/>
              <p:cNvSpPr>
                <a:spLocks/>
              </p:cNvSpPr>
              <p:nvPr/>
            </p:nvSpPr>
            <p:spPr bwMode="auto">
              <a:xfrm>
                <a:off x="3624" y="815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59" name="Freeform 415"/>
              <p:cNvSpPr>
                <a:spLocks/>
              </p:cNvSpPr>
              <p:nvPr/>
            </p:nvSpPr>
            <p:spPr bwMode="auto">
              <a:xfrm>
                <a:off x="3621" y="816"/>
                <a:ext cx="18" cy="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8" h="8">
                    <a:moveTo>
                      <a:pt x="17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0" name="Freeform 416"/>
              <p:cNvSpPr>
                <a:spLocks/>
              </p:cNvSpPr>
              <p:nvPr/>
            </p:nvSpPr>
            <p:spPr bwMode="auto">
              <a:xfrm>
                <a:off x="3617" y="804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8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14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1" name="Freeform 417"/>
              <p:cNvSpPr>
                <a:spLocks/>
              </p:cNvSpPr>
              <p:nvPr/>
            </p:nvSpPr>
            <p:spPr bwMode="auto">
              <a:xfrm>
                <a:off x="3614" y="804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2" name="Freeform 418"/>
              <p:cNvSpPr>
                <a:spLocks/>
              </p:cNvSpPr>
              <p:nvPr/>
            </p:nvSpPr>
            <p:spPr bwMode="auto">
              <a:xfrm>
                <a:off x="3596" y="827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3" name="Freeform 419"/>
              <p:cNvSpPr>
                <a:spLocks/>
              </p:cNvSpPr>
              <p:nvPr/>
            </p:nvSpPr>
            <p:spPr bwMode="auto">
              <a:xfrm>
                <a:off x="3593" y="828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4" name="Freeform 420"/>
              <p:cNvSpPr>
                <a:spLocks/>
              </p:cNvSpPr>
              <p:nvPr/>
            </p:nvSpPr>
            <p:spPr bwMode="auto">
              <a:xfrm>
                <a:off x="3625" y="838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5" name="Freeform 421"/>
              <p:cNvSpPr>
                <a:spLocks/>
              </p:cNvSpPr>
              <p:nvPr/>
            </p:nvSpPr>
            <p:spPr bwMode="auto">
              <a:xfrm>
                <a:off x="3622" y="840"/>
                <a:ext cx="17" cy="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w="17" h="7">
                    <a:moveTo>
                      <a:pt x="16" y="0"/>
                    </a:moveTo>
                    <a:lnTo>
                      <a:pt x="0" y="0"/>
                    </a:lnTo>
                    <a:lnTo>
                      <a:pt x="0" y="6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6" name="Freeform 422"/>
              <p:cNvSpPr>
                <a:spLocks/>
              </p:cNvSpPr>
              <p:nvPr/>
            </p:nvSpPr>
            <p:spPr bwMode="auto">
              <a:xfrm>
                <a:off x="3618" y="827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7" name="Freeform 423"/>
              <p:cNvSpPr>
                <a:spLocks/>
              </p:cNvSpPr>
              <p:nvPr/>
            </p:nvSpPr>
            <p:spPr bwMode="auto">
              <a:xfrm>
                <a:off x="3615" y="828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8" name="Freeform 424"/>
              <p:cNvSpPr>
                <a:spLocks/>
              </p:cNvSpPr>
              <p:nvPr/>
            </p:nvSpPr>
            <p:spPr bwMode="auto">
              <a:xfrm>
                <a:off x="3594" y="896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69" name="Freeform 425"/>
              <p:cNvSpPr>
                <a:spLocks/>
              </p:cNvSpPr>
              <p:nvPr/>
            </p:nvSpPr>
            <p:spPr bwMode="auto">
              <a:xfrm>
                <a:off x="3591" y="897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0" name="Freeform 426"/>
              <p:cNvSpPr>
                <a:spLocks/>
              </p:cNvSpPr>
              <p:nvPr/>
            </p:nvSpPr>
            <p:spPr bwMode="auto">
              <a:xfrm>
                <a:off x="3634" y="97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1" name="Freeform 427"/>
              <p:cNvSpPr>
                <a:spLocks/>
              </p:cNvSpPr>
              <p:nvPr/>
            </p:nvSpPr>
            <p:spPr bwMode="auto">
              <a:xfrm>
                <a:off x="3631" y="972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2" name="Freeform 428"/>
              <p:cNvSpPr>
                <a:spLocks/>
              </p:cNvSpPr>
              <p:nvPr/>
            </p:nvSpPr>
            <p:spPr bwMode="auto">
              <a:xfrm>
                <a:off x="3621" y="858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3" name="Freeform 429"/>
              <p:cNvSpPr>
                <a:spLocks/>
              </p:cNvSpPr>
              <p:nvPr/>
            </p:nvSpPr>
            <p:spPr bwMode="auto">
              <a:xfrm>
                <a:off x="3618" y="858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4" name="Freeform 430"/>
              <p:cNvSpPr>
                <a:spLocks/>
              </p:cNvSpPr>
              <p:nvPr/>
            </p:nvSpPr>
            <p:spPr bwMode="auto">
              <a:xfrm>
                <a:off x="3591" y="1023"/>
                <a:ext cx="15" cy="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8"/>
                  </a:cxn>
                  <a:cxn ang="0">
                    <a:pos x="0" y="8"/>
                  </a:cxn>
                </a:cxnLst>
                <a:rect l="0" t="0" r="r" b="b"/>
                <a:pathLst>
                  <a:path w="15" h="9">
                    <a:moveTo>
                      <a:pt x="14" y="0"/>
                    </a:moveTo>
                    <a:lnTo>
                      <a:pt x="14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5" name="Freeform 431"/>
              <p:cNvSpPr>
                <a:spLocks/>
              </p:cNvSpPr>
              <p:nvPr/>
            </p:nvSpPr>
            <p:spPr bwMode="auto">
              <a:xfrm>
                <a:off x="3588" y="1024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6" name="Freeform 432"/>
              <p:cNvSpPr>
                <a:spLocks/>
              </p:cNvSpPr>
              <p:nvPr/>
            </p:nvSpPr>
            <p:spPr bwMode="auto">
              <a:xfrm>
                <a:off x="3591" y="97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7" name="Freeform 433"/>
              <p:cNvSpPr>
                <a:spLocks/>
              </p:cNvSpPr>
              <p:nvPr/>
            </p:nvSpPr>
            <p:spPr bwMode="auto">
              <a:xfrm>
                <a:off x="3588" y="971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8" name="Freeform 434"/>
              <p:cNvSpPr>
                <a:spLocks/>
              </p:cNvSpPr>
              <p:nvPr/>
            </p:nvSpPr>
            <p:spPr bwMode="auto">
              <a:xfrm>
                <a:off x="3593" y="858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79" name="Freeform 435"/>
              <p:cNvSpPr>
                <a:spLocks/>
              </p:cNvSpPr>
              <p:nvPr/>
            </p:nvSpPr>
            <p:spPr bwMode="auto">
              <a:xfrm>
                <a:off x="3590" y="858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0" name="Freeform 436"/>
              <p:cNvSpPr>
                <a:spLocks/>
              </p:cNvSpPr>
              <p:nvPr/>
            </p:nvSpPr>
            <p:spPr bwMode="auto">
              <a:xfrm>
                <a:off x="3631" y="1024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1" name="Freeform 437"/>
              <p:cNvSpPr>
                <a:spLocks/>
              </p:cNvSpPr>
              <p:nvPr/>
            </p:nvSpPr>
            <p:spPr bwMode="auto">
              <a:xfrm>
                <a:off x="3628" y="1025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2" name="Freeform 438"/>
              <p:cNvSpPr>
                <a:spLocks/>
              </p:cNvSpPr>
              <p:nvPr/>
            </p:nvSpPr>
            <p:spPr bwMode="auto">
              <a:xfrm>
                <a:off x="3639" y="1088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3" name="Freeform 439"/>
              <p:cNvSpPr>
                <a:spLocks/>
              </p:cNvSpPr>
              <p:nvPr/>
            </p:nvSpPr>
            <p:spPr bwMode="auto">
              <a:xfrm>
                <a:off x="3636" y="1089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4" name="Freeform 440"/>
              <p:cNvSpPr>
                <a:spLocks/>
              </p:cNvSpPr>
              <p:nvPr/>
            </p:nvSpPr>
            <p:spPr bwMode="auto">
              <a:xfrm>
                <a:off x="3627" y="888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5" name="Freeform 441"/>
              <p:cNvSpPr>
                <a:spLocks/>
              </p:cNvSpPr>
              <p:nvPr/>
            </p:nvSpPr>
            <p:spPr bwMode="auto">
              <a:xfrm>
                <a:off x="3624" y="889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6" name="Freeform 442"/>
              <p:cNvSpPr>
                <a:spLocks/>
              </p:cNvSpPr>
              <p:nvPr/>
            </p:nvSpPr>
            <p:spPr bwMode="auto">
              <a:xfrm>
                <a:off x="3631" y="926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7" name="Freeform 443"/>
              <p:cNvSpPr>
                <a:spLocks/>
              </p:cNvSpPr>
              <p:nvPr/>
            </p:nvSpPr>
            <p:spPr bwMode="auto">
              <a:xfrm>
                <a:off x="3628" y="927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8" name="Freeform 444"/>
              <p:cNvSpPr>
                <a:spLocks/>
              </p:cNvSpPr>
              <p:nvPr/>
            </p:nvSpPr>
            <p:spPr bwMode="auto">
              <a:xfrm>
                <a:off x="3618" y="980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89" name="Freeform 445"/>
              <p:cNvSpPr>
                <a:spLocks/>
              </p:cNvSpPr>
              <p:nvPr/>
            </p:nvSpPr>
            <p:spPr bwMode="auto">
              <a:xfrm>
                <a:off x="3615" y="981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0" name="Freeform 446"/>
              <p:cNvSpPr>
                <a:spLocks/>
              </p:cNvSpPr>
              <p:nvPr/>
            </p:nvSpPr>
            <p:spPr bwMode="auto">
              <a:xfrm>
                <a:off x="3636" y="1047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1" name="Freeform 447"/>
              <p:cNvSpPr>
                <a:spLocks/>
              </p:cNvSpPr>
              <p:nvPr/>
            </p:nvSpPr>
            <p:spPr bwMode="auto">
              <a:xfrm>
                <a:off x="3633" y="1048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2" name="Freeform 448"/>
              <p:cNvSpPr>
                <a:spLocks/>
              </p:cNvSpPr>
              <p:nvPr/>
            </p:nvSpPr>
            <p:spPr bwMode="auto">
              <a:xfrm>
                <a:off x="3627" y="868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3" name="Freeform 449"/>
              <p:cNvSpPr>
                <a:spLocks/>
              </p:cNvSpPr>
              <p:nvPr/>
            </p:nvSpPr>
            <p:spPr bwMode="auto">
              <a:xfrm>
                <a:off x="3624" y="869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4" name="Freeform 450"/>
              <p:cNvSpPr>
                <a:spLocks/>
              </p:cNvSpPr>
              <p:nvPr/>
            </p:nvSpPr>
            <p:spPr bwMode="auto">
              <a:xfrm>
                <a:off x="3590" y="93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5" name="Freeform 451"/>
              <p:cNvSpPr>
                <a:spLocks/>
              </p:cNvSpPr>
              <p:nvPr/>
            </p:nvSpPr>
            <p:spPr bwMode="auto">
              <a:xfrm>
                <a:off x="3587" y="931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6" name="Freeform 452"/>
              <p:cNvSpPr>
                <a:spLocks/>
              </p:cNvSpPr>
              <p:nvPr/>
            </p:nvSpPr>
            <p:spPr bwMode="auto">
              <a:xfrm>
                <a:off x="3610" y="909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7" name="Freeform 453"/>
              <p:cNvSpPr>
                <a:spLocks/>
              </p:cNvSpPr>
              <p:nvPr/>
            </p:nvSpPr>
            <p:spPr bwMode="auto">
              <a:xfrm>
                <a:off x="3607" y="910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8" name="Freeform 454"/>
              <p:cNvSpPr>
                <a:spLocks/>
              </p:cNvSpPr>
              <p:nvPr/>
            </p:nvSpPr>
            <p:spPr bwMode="auto">
              <a:xfrm>
                <a:off x="3614" y="947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799" name="Freeform 455"/>
              <p:cNvSpPr>
                <a:spLocks/>
              </p:cNvSpPr>
              <p:nvPr/>
            </p:nvSpPr>
            <p:spPr bwMode="auto">
              <a:xfrm>
                <a:off x="3611" y="948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0" name="Freeform 456"/>
              <p:cNvSpPr>
                <a:spLocks/>
              </p:cNvSpPr>
              <p:nvPr/>
            </p:nvSpPr>
            <p:spPr bwMode="auto">
              <a:xfrm>
                <a:off x="3610" y="1003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1" name="Freeform 457"/>
              <p:cNvSpPr>
                <a:spLocks/>
              </p:cNvSpPr>
              <p:nvPr/>
            </p:nvSpPr>
            <p:spPr bwMode="auto">
              <a:xfrm>
                <a:off x="3607" y="1004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2" name="Freeform 458"/>
              <p:cNvSpPr>
                <a:spLocks/>
              </p:cNvSpPr>
              <p:nvPr/>
            </p:nvSpPr>
            <p:spPr bwMode="auto">
              <a:xfrm>
                <a:off x="3617" y="1068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3" name="Freeform 459"/>
              <p:cNvSpPr>
                <a:spLocks/>
              </p:cNvSpPr>
              <p:nvPr/>
            </p:nvSpPr>
            <p:spPr bwMode="auto">
              <a:xfrm>
                <a:off x="3614" y="1070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4" name="Freeform 460"/>
              <p:cNvSpPr>
                <a:spLocks/>
              </p:cNvSpPr>
              <p:nvPr/>
            </p:nvSpPr>
            <p:spPr bwMode="auto">
              <a:xfrm>
                <a:off x="3631" y="1098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5" name="Freeform 461"/>
              <p:cNvSpPr>
                <a:spLocks/>
              </p:cNvSpPr>
              <p:nvPr/>
            </p:nvSpPr>
            <p:spPr bwMode="auto">
              <a:xfrm>
                <a:off x="3629" y="1099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6" name="Freeform 462"/>
              <p:cNvSpPr>
                <a:spLocks/>
              </p:cNvSpPr>
              <p:nvPr/>
            </p:nvSpPr>
            <p:spPr bwMode="auto">
              <a:xfrm>
                <a:off x="3618" y="899"/>
                <a:ext cx="16" cy="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8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15" y="0"/>
                    </a:moveTo>
                    <a:lnTo>
                      <a:pt x="15" y="8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7" name="Freeform 463"/>
              <p:cNvSpPr>
                <a:spLocks/>
              </p:cNvSpPr>
              <p:nvPr/>
            </p:nvSpPr>
            <p:spPr bwMode="auto">
              <a:xfrm>
                <a:off x="3616" y="899"/>
                <a:ext cx="16" cy="9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15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8" name="Freeform 464"/>
              <p:cNvSpPr>
                <a:spLocks/>
              </p:cNvSpPr>
              <p:nvPr/>
            </p:nvSpPr>
            <p:spPr bwMode="auto">
              <a:xfrm>
                <a:off x="3623" y="937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09" name="Freeform 465"/>
              <p:cNvSpPr>
                <a:spLocks/>
              </p:cNvSpPr>
              <p:nvPr/>
            </p:nvSpPr>
            <p:spPr bwMode="auto">
              <a:xfrm>
                <a:off x="3620" y="938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0" name="Freeform 466"/>
              <p:cNvSpPr>
                <a:spLocks/>
              </p:cNvSpPr>
              <p:nvPr/>
            </p:nvSpPr>
            <p:spPr bwMode="auto">
              <a:xfrm>
                <a:off x="3625" y="991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1" name="Freeform 467"/>
              <p:cNvSpPr>
                <a:spLocks/>
              </p:cNvSpPr>
              <p:nvPr/>
            </p:nvSpPr>
            <p:spPr bwMode="auto">
              <a:xfrm>
                <a:off x="3622" y="992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2" name="Freeform 468"/>
              <p:cNvSpPr>
                <a:spLocks/>
              </p:cNvSpPr>
              <p:nvPr/>
            </p:nvSpPr>
            <p:spPr bwMode="auto">
              <a:xfrm>
                <a:off x="3627" y="1058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3" name="Freeform 469"/>
              <p:cNvSpPr>
                <a:spLocks/>
              </p:cNvSpPr>
              <p:nvPr/>
            </p:nvSpPr>
            <p:spPr bwMode="auto">
              <a:xfrm>
                <a:off x="3624" y="1060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4" name="Freeform 470"/>
              <p:cNvSpPr>
                <a:spLocks/>
              </p:cNvSpPr>
              <p:nvPr/>
            </p:nvSpPr>
            <p:spPr bwMode="auto">
              <a:xfrm>
                <a:off x="3625" y="1036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5" name="Freeform 471"/>
              <p:cNvSpPr>
                <a:spLocks/>
              </p:cNvSpPr>
              <p:nvPr/>
            </p:nvSpPr>
            <p:spPr bwMode="auto">
              <a:xfrm>
                <a:off x="3622" y="1037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6" name="Freeform 472"/>
              <p:cNvSpPr>
                <a:spLocks/>
              </p:cNvSpPr>
              <p:nvPr/>
            </p:nvSpPr>
            <p:spPr bwMode="auto">
              <a:xfrm>
                <a:off x="3587" y="1069"/>
                <a:ext cx="16" cy="1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11">
                    <a:moveTo>
                      <a:pt x="15" y="0"/>
                    </a:moveTo>
                    <a:lnTo>
                      <a:pt x="15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7" name="Freeform 473"/>
              <p:cNvSpPr>
                <a:spLocks/>
              </p:cNvSpPr>
              <p:nvPr/>
            </p:nvSpPr>
            <p:spPr bwMode="auto">
              <a:xfrm>
                <a:off x="3584" y="1070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8" name="Freeform 474"/>
              <p:cNvSpPr>
                <a:spLocks/>
              </p:cNvSpPr>
              <p:nvPr/>
            </p:nvSpPr>
            <p:spPr bwMode="auto">
              <a:xfrm>
                <a:off x="3628" y="908"/>
                <a:ext cx="16" cy="1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11">
                    <a:moveTo>
                      <a:pt x="15" y="0"/>
                    </a:moveTo>
                    <a:lnTo>
                      <a:pt x="15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19" name="Freeform 475"/>
              <p:cNvSpPr>
                <a:spLocks/>
              </p:cNvSpPr>
              <p:nvPr/>
            </p:nvSpPr>
            <p:spPr bwMode="auto">
              <a:xfrm>
                <a:off x="3625" y="909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0" name="Freeform 476"/>
              <p:cNvSpPr>
                <a:spLocks/>
              </p:cNvSpPr>
              <p:nvPr/>
            </p:nvSpPr>
            <p:spPr bwMode="auto">
              <a:xfrm>
                <a:off x="3633" y="946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1" name="Freeform 477"/>
              <p:cNvSpPr>
                <a:spLocks/>
              </p:cNvSpPr>
              <p:nvPr/>
            </p:nvSpPr>
            <p:spPr bwMode="auto">
              <a:xfrm>
                <a:off x="3630" y="948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2" name="Freeform 478"/>
              <p:cNvSpPr>
                <a:spLocks/>
              </p:cNvSpPr>
              <p:nvPr/>
            </p:nvSpPr>
            <p:spPr bwMode="auto">
              <a:xfrm>
                <a:off x="3630" y="1004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3" name="Freeform 479"/>
              <p:cNvSpPr>
                <a:spLocks/>
              </p:cNvSpPr>
              <p:nvPr/>
            </p:nvSpPr>
            <p:spPr bwMode="auto">
              <a:xfrm>
                <a:off x="3627" y="1004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4" name="Freeform 480"/>
              <p:cNvSpPr>
                <a:spLocks/>
              </p:cNvSpPr>
              <p:nvPr/>
            </p:nvSpPr>
            <p:spPr bwMode="auto">
              <a:xfrm>
                <a:off x="3638" y="1069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5" name="Freeform 481"/>
              <p:cNvSpPr>
                <a:spLocks/>
              </p:cNvSpPr>
              <p:nvPr/>
            </p:nvSpPr>
            <p:spPr bwMode="auto">
              <a:xfrm>
                <a:off x="3635" y="1070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6" name="Freeform 482"/>
              <p:cNvSpPr>
                <a:spLocks/>
              </p:cNvSpPr>
              <p:nvPr/>
            </p:nvSpPr>
            <p:spPr bwMode="auto">
              <a:xfrm>
                <a:off x="3618" y="1088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7" name="Freeform 483"/>
              <p:cNvSpPr>
                <a:spLocks/>
              </p:cNvSpPr>
              <p:nvPr/>
            </p:nvSpPr>
            <p:spPr bwMode="auto">
              <a:xfrm>
                <a:off x="3615" y="1089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8" name="Freeform 484"/>
              <p:cNvSpPr>
                <a:spLocks/>
              </p:cNvSpPr>
              <p:nvPr/>
            </p:nvSpPr>
            <p:spPr bwMode="auto">
              <a:xfrm>
                <a:off x="3615" y="1046"/>
                <a:ext cx="16" cy="1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0"/>
                  </a:cxn>
                  <a:cxn ang="0">
                    <a:pos x="0" y="10"/>
                  </a:cxn>
                </a:cxnLst>
                <a:rect l="0" t="0" r="r" b="b"/>
                <a:pathLst>
                  <a:path w="16" h="11">
                    <a:moveTo>
                      <a:pt x="15" y="0"/>
                    </a:moveTo>
                    <a:lnTo>
                      <a:pt x="15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29" name="Freeform 485"/>
              <p:cNvSpPr>
                <a:spLocks/>
              </p:cNvSpPr>
              <p:nvPr/>
            </p:nvSpPr>
            <p:spPr bwMode="auto">
              <a:xfrm>
                <a:off x="3612" y="1048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0" name="Freeform 486"/>
              <p:cNvSpPr>
                <a:spLocks/>
              </p:cNvSpPr>
              <p:nvPr/>
            </p:nvSpPr>
            <p:spPr bwMode="auto">
              <a:xfrm>
                <a:off x="3620" y="92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1" name="Freeform 487"/>
              <p:cNvSpPr>
                <a:spLocks/>
              </p:cNvSpPr>
              <p:nvPr/>
            </p:nvSpPr>
            <p:spPr bwMode="auto">
              <a:xfrm>
                <a:off x="3617" y="921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2" name="Freeform 488"/>
              <p:cNvSpPr>
                <a:spLocks/>
              </p:cNvSpPr>
              <p:nvPr/>
            </p:nvSpPr>
            <p:spPr bwMode="auto">
              <a:xfrm>
                <a:off x="3624" y="958"/>
                <a:ext cx="16" cy="1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9"/>
                  </a:cxn>
                  <a:cxn ang="0">
                    <a:pos x="0" y="9"/>
                  </a:cxn>
                </a:cxnLst>
                <a:rect l="0" t="0" r="r" b="b"/>
                <a:pathLst>
                  <a:path w="16" h="10">
                    <a:moveTo>
                      <a:pt x="15" y="0"/>
                    </a:moveTo>
                    <a:lnTo>
                      <a:pt x="15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3" name="Freeform 489"/>
              <p:cNvSpPr>
                <a:spLocks/>
              </p:cNvSpPr>
              <p:nvPr/>
            </p:nvSpPr>
            <p:spPr bwMode="auto">
              <a:xfrm>
                <a:off x="3622" y="959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4" name="Freeform 490"/>
              <p:cNvSpPr>
                <a:spLocks/>
              </p:cNvSpPr>
              <p:nvPr/>
            </p:nvSpPr>
            <p:spPr bwMode="auto">
              <a:xfrm>
                <a:off x="3620" y="1014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5" name="Freeform 491"/>
              <p:cNvSpPr>
                <a:spLocks/>
              </p:cNvSpPr>
              <p:nvPr/>
            </p:nvSpPr>
            <p:spPr bwMode="auto">
              <a:xfrm>
                <a:off x="3617" y="1015"/>
                <a:ext cx="17" cy="9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7" h="9">
                    <a:moveTo>
                      <a:pt x="16" y="0"/>
                    </a:move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6" name="Freeform 492"/>
              <p:cNvSpPr>
                <a:spLocks/>
              </p:cNvSpPr>
              <p:nvPr/>
            </p:nvSpPr>
            <p:spPr bwMode="auto">
              <a:xfrm>
                <a:off x="3627" y="1079"/>
                <a:ext cx="15" cy="1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10"/>
                  </a:cxn>
                  <a:cxn ang="0">
                    <a:pos x="0" y="10"/>
                  </a:cxn>
                </a:cxnLst>
                <a:rect l="0" t="0" r="r" b="b"/>
                <a:pathLst>
                  <a:path w="15" h="11">
                    <a:moveTo>
                      <a:pt x="14" y="0"/>
                    </a:moveTo>
                    <a:lnTo>
                      <a:pt x="14" y="10"/>
                    </a:lnTo>
                    <a:lnTo>
                      <a:pt x="0" y="1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7" name="Freeform 493"/>
              <p:cNvSpPr>
                <a:spLocks/>
              </p:cNvSpPr>
              <p:nvPr/>
            </p:nvSpPr>
            <p:spPr bwMode="auto">
              <a:xfrm>
                <a:off x="3624" y="1080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8" name="Freeform 494"/>
              <p:cNvSpPr>
                <a:spLocks/>
              </p:cNvSpPr>
              <p:nvPr/>
            </p:nvSpPr>
            <p:spPr bwMode="auto">
              <a:xfrm>
                <a:off x="3606" y="1098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39" name="Freeform 495"/>
              <p:cNvSpPr>
                <a:spLocks/>
              </p:cNvSpPr>
              <p:nvPr/>
            </p:nvSpPr>
            <p:spPr bwMode="auto">
              <a:xfrm>
                <a:off x="3603" y="1099"/>
                <a:ext cx="16" cy="8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6" h="8">
                    <a:moveTo>
                      <a:pt x="15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40" name="Freeform 496"/>
              <p:cNvSpPr>
                <a:spLocks/>
              </p:cNvSpPr>
              <p:nvPr/>
            </p:nvSpPr>
            <p:spPr bwMode="auto">
              <a:xfrm>
                <a:off x="3609" y="880"/>
                <a:ext cx="15" cy="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9"/>
                  </a:cxn>
                  <a:cxn ang="0">
                    <a:pos x="0" y="9"/>
                  </a:cxn>
                </a:cxnLst>
                <a:rect l="0" t="0" r="r" b="b"/>
                <a:pathLst>
                  <a:path w="15" h="10">
                    <a:moveTo>
                      <a:pt x="14" y="0"/>
                    </a:moveTo>
                    <a:lnTo>
                      <a:pt x="14" y="9"/>
                    </a:lnTo>
                    <a:lnTo>
                      <a:pt x="0" y="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41" name="Freeform 497"/>
              <p:cNvSpPr>
                <a:spLocks/>
              </p:cNvSpPr>
              <p:nvPr/>
            </p:nvSpPr>
            <p:spPr bwMode="auto">
              <a:xfrm>
                <a:off x="3606" y="880"/>
                <a:ext cx="17" cy="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"/>
                  </a:cxn>
                </a:cxnLst>
                <a:rect l="0" t="0" r="r" b="b"/>
                <a:pathLst>
                  <a:path w="17" h="8">
                    <a:moveTo>
                      <a:pt x="16" y="0"/>
                    </a:move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 w="12700" cap="rnd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42" name="Freeform 498"/>
              <p:cNvSpPr>
                <a:spLocks/>
              </p:cNvSpPr>
              <p:nvPr/>
            </p:nvSpPr>
            <p:spPr bwMode="auto">
              <a:xfrm>
                <a:off x="3581" y="715"/>
                <a:ext cx="66" cy="21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65" y="20"/>
                  </a:cxn>
                  <a:cxn ang="0">
                    <a:pos x="65" y="0"/>
                  </a:cxn>
                  <a:cxn ang="0">
                    <a:pos x="0" y="0"/>
                  </a:cxn>
                  <a:cxn ang="0">
                    <a:pos x="0" y="20"/>
                  </a:cxn>
                </a:cxnLst>
                <a:rect l="0" t="0" r="r" b="b"/>
                <a:pathLst>
                  <a:path w="66" h="21">
                    <a:moveTo>
                      <a:pt x="0" y="20"/>
                    </a:moveTo>
                    <a:lnTo>
                      <a:pt x="65" y="20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43" name="Freeform 499"/>
              <p:cNvSpPr>
                <a:spLocks/>
              </p:cNvSpPr>
              <p:nvPr/>
            </p:nvSpPr>
            <p:spPr bwMode="auto">
              <a:xfrm>
                <a:off x="3326" y="851"/>
                <a:ext cx="49" cy="273"/>
              </a:xfrm>
              <a:custGeom>
                <a:avLst/>
                <a:gdLst/>
                <a:ahLst/>
                <a:cxnLst>
                  <a:cxn ang="0">
                    <a:pos x="0" y="272"/>
                  </a:cxn>
                  <a:cxn ang="0">
                    <a:pos x="48" y="272"/>
                  </a:cxn>
                  <a:cxn ang="0">
                    <a:pos x="39" y="0"/>
                  </a:cxn>
                  <a:cxn ang="0">
                    <a:pos x="9" y="0"/>
                  </a:cxn>
                  <a:cxn ang="0">
                    <a:pos x="0" y="272"/>
                  </a:cxn>
                </a:cxnLst>
                <a:rect l="0" t="0" r="r" b="b"/>
                <a:pathLst>
                  <a:path w="49" h="273">
                    <a:moveTo>
                      <a:pt x="0" y="272"/>
                    </a:moveTo>
                    <a:lnTo>
                      <a:pt x="48" y="272"/>
                    </a:lnTo>
                    <a:lnTo>
                      <a:pt x="39" y="0"/>
                    </a:lnTo>
                    <a:lnTo>
                      <a:pt x="9" y="0"/>
                    </a:lnTo>
                    <a:lnTo>
                      <a:pt x="0" y="272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44" name="Line 500"/>
              <p:cNvSpPr>
                <a:spLocks noChangeShapeType="1"/>
              </p:cNvSpPr>
              <p:nvPr/>
            </p:nvSpPr>
            <p:spPr bwMode="auto">
              <a:xfrm>
                <a:off x="3341" y="860"/>
                <a:ext cx="1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45" name="Line 501"/>
              <p:cNvSpPr>
                <a:spLocks noChangeShapeType="1"/>
              </p:cNvSpPr>
              <p:nvPr/>
            </p:nvSpPr>
            <p:spPr bwMode="auto">
              <a:xfrm>
                <a:off x="3339" y="850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46" name="Freeform 502"/>
              <p:cNvSpPr>
                <a:spLocks/>
              </p:cNvSpPr>
              <p:nvPr/>
            </p:nvSpPr>
            <p:spPr bwMode="auto">
              <a:xfrm>
                <a:off x="3331" y="848"/>
                <a:ext cx="39" cy="15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38" y="14"/>
                  </a:cxn>
                  <a:cxn ang="0">
                    <a:pos x="38" y="0"/>
                  </a:cxn>
                </a:cxnLst>
                <a:rect l="0" t="0" r="r" b="b"/>
                <a:pathLst>
                  <a:path w="39" h="15">
                    <a:moveTo>
                      <a:pt x="38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38" y="14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47" name="Line 503"/>
              <p:cNvSpPr>
                <a:spLocks noChangeShapeType="1"/>
              </p:cNvSpPr>
              <p:nvPr/>
            </p:nvSpPr>
            <p:spPr bwMode="auto">
              <a:xfrm>
                <a:off x="3362" y="909"/>
                <a:ext cx="6" cy="1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48" name="Line 504"/>
              <p:cNvSpPr>
                <a:spLocks noChangeShapeType="1"/>
              </p:cNvSpPr>
              <p:nvPr/>
            </p:nvSpPr>
            <p:spPr bwMode="auto">
              <a:xfrm>
                <a:off x="3356" y="1019"/>
                <a:ext cx="1" cy="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49" name="Line 505"/>
              <p:cNvSpPr>
                <a:spLocks noChangeShapeType="1"/>
              </p:cNvSpPr>
              <p:nvPr/>
            </p:nvSpPr>
            <p:spPr bwMode="auto">
              <a:xfrm>
                <a:off x="3356" y="934"/>
                <a:ext cx="0" cy="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0" name="Line 506"/>
              <p:cNvSpPr>
                <a:spLocks noChangeShapeType="1"/>
              </p:cNvSpPr>
              <p:nvPr/>
            </p:nvSpPr>
            <p:spPr bwMode="auto">
              <a:xfrm>
                <a:off x="3350" y="96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1" name="Line 507"/>
              <p:cNvSpPr>
                <a:spLocks noChangeShapeType="1"/>
              </p:cNvSpPr>
              <p:nvPr/>
            </p:nvSpPr>
            <p:spPr bwMode="auto">
              <a:xfrm>
                <a:off x="3347" y="917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2" name="Line 508"/>
              <p:cNvSpPr>
                <a:spLocks noChangeShapeType="1"/>
              </p:cNvSpPr>
              <p:nvPr/>
            </p:nvSpPr>
            <p:spPr bwMode="auto">
              <a:xfrm>
                <a:off x="3356" y="892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3" name="Line 509"/>
              <p:cNvSpPr>
                <a:spLocks noChangeShapeType="1"/>
              </p:cNvSpPr>
              <p:nvPr/>
            </p:nvSpPr>
            <p:spPr bwMode="auto">
              <a:xfrm>
                <a:off x="3357" y="1050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4" name="Line 510"/>
              <p:cNvSpPr>
                <a:spLocks noChangeShapeType="1"/>
              </p:cNvSpPr>
              <p:nvPr/>
            </p:nvSpPr>
            <p:spPr bwMode="auto">
              <a:xfrm>
                <a:off x="3352" y="1079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5" name="Line 511"/>
              <p:cNvSpPr>
                <a:spLocks noChangeShapeType="1"/>
              </p:cNvSpPr>
              <p:nvPr/>
            </p:nvSpPr>
            <p:spPr bwMode="auto">
              <a:xfrm>
                <a:off x="3354" y="1009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6" name="Line 512"/>
              <p:cNvSpPr>
                <a:spLocks noChangeShapeType="1"/>
              </p:cNvSpPr>
              <p:nvPr/>
            </p:nvSpPr>
            <p:spPr bwMode="auto">
              <a:xfrm>
                <a:off x="3353" y="970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7" name="Line 513"/>
              <p:cNvSpPr>
                <a:spLocks noChangeShapeType="1"/>
              </p:cNvSpPr>
              <p:nvPr/>
            </p:nvSpPr>
            <p:spPr bwMode="auto">
              <a:xfrm>
                <a:off x="3359" y="1055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8" name="Line 514"/>
              <p:cNvSpPr>
                <a:spLocks noChangeShapeType="1"/>
              </p:cNvSpPr>
              <p:nvPr/>
            </p:nvSpPr>
            <p:spPr bwMode="auto">
              <a:xfrm>
                <a:off x="3357" y="1084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59" name="Line 515"/>
              <p:cNvSpPr>
                <a:spLocks noChangeShapeType="1"/>
              </p:cNvSpPr>
              <p:nvPr/>
            </p:nvSpPr>
            <p:spPr bwMode="auto">
              <a:xfrm>
                <a:off x="3354" y="943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60" name="Line 516"/>
              <p:cNvSpPr>
                <a:spLocks noChangeShapeType="1"/>
              </p:cNvSpPr>
              <p:nvPr/>
            </p:nvSpPr>
            <p:spPr bwMode="auto">
              <a:xfrm flipH="1">
                <a:off x="3350" y="909"/>
                <a:ext cx="1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61" name="Line 517"/>
              <p:cNvSpPr>
                <a:spLocks noChangeShapeType="1"/>
              </p:cNvSpPr>
              <p:nvPr/>
            </p:nvSpPr>
            <p:spPr bwMode="auto">
              <a:xfrm flipH="1">
                <a:off x="3350" y="882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62" name="Freeform 518"/>
              <p:cNvSpPr>
                <a:spLocks/>
              </p:cNvSpPr>
              <p:nvPr/>
            </p:nvSpPr>
            <p:spPr bwMode="auto">
              <a:xfrm>
                <a:off x="3264" y="851"/>
                <a:ext cx="49" cy="274"/>
              </a:xfrm>
              <a:custGeom>
                <a:avLst/>
                <a:gdLst/>
                <a:ahLst/>
                <a:cxnLst>
                  <a:cxn ang="0">
                    <a:pos x="0" y="273"/>
                  </a:cxn>
                  <a:cxn ang="0">
                    <a:pos x="48" y="273"/>
                  </a:cxn>
                  <a:cxn ang="0">
                    <a:pos x="39" y="0"/>
                  </a:cxn>
                  <a:cxn ang="0">
                    <a:pos x="9" y="0"/>
                  </a:cxn>
                  <a:cxn ang="0">
                    <a:pos x="0" y="273"/>
                  </a:cxn>
                </a:cxnLst>
                <a:rect l="0" t="0" r="r" b="b"/>
                <a:pathLst>
                  <a:path w="49" h="274">
                    <a:moveTo>
                      <a:pt x="0" y="273"/>
                    </a:moveTo>
                    <a:lnTo>
                      <a:pt x="48" y="273"/>
                    </a:lnTo>
                    <a:lnTo>
                      <a:pt x="39" y="0"/>
                    </a:lnTo>
                    <a:lnTo>
                      <a:pt x="9" y="0"/>
                    </a:lnTo>
                    <a:lnTo>
                      <a:pt x="0" y="273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63" name="Line 519"/>
              <p:cNvSpPr>
                <a:spLocks noChangeShapeType="1"/>
              </p:cNvSpPr>
              <p:nvPr/>
            </p:nvSpPr>
            <p:spPr bwMode="auto">
              <a:xfrm>
                <a:off x="3278" y="860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64" name="Line 520"/>
              <p:cNvSpPr>
                <a:spLocks noChangeShapeType="1"/>
              </p:cNvSpPr>
              <p:nvPr/>
            </p:nvSpPr>
            <p:spPr bwMode="auto">
              <a:xfrm>
                <a:off x="3277" y="850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65" name="Freeform 521"/>
              <p:cNvSpPr>
                <a:spLocks/>
              </p:cNvSpPr>
              <p:nvPr/>
            </p:nvSpPr>
            <p:spPr bwMode="auto">
              <a:xfrm>
                <a:off x="3269" y="848"/>
                <a:ext cx="39" cy="15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38" y="14"/>
                  </a:cxn>
                  <a:cxn ang="0">
                    <a:pos x="38" y="0"/>
                  </a:cxn>
                </a:cxnLst>
                <a:rect l="0" t="0" r="r" b="b"/>
                <a:pathLst>
                  <a:path w="39" h="15">
                    <a:moveTo>
                      <a:pt x="38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38" y="14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66" name="Line 522"/>
              <p:cNvSpPr>
                <a:spLocks noChangeShapeType="1"/>
              </p:cNvSpPr>
              <p:nvPr/>
            </p:nvSpPr>
            <p:spPr bwMode="auto">
              <a:xfrm>
                <a:off x="3300" y="909"/>
                <a:ext cx="6" cy="1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67" name="Line 523"/>
              <p:cNvSpPr>
                <a:spLocks noChangeShapeType="1"/>
              </p:cNvSpPr>
              <p:nvPr/>
            </p:nvSpPr>
            <p:spPr bwMode="auto">
              <a:xfrm>
                <a:off x="3295" y="1019"/>
                <a:ext cx="0" cy="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68" name="Line 524"/>
              <p:cNvSpPr>
                <a:spLocks noChangeShapeType="1"/>
              </p:cNvSpPr>
              <p:nvPr/>
            </p:nvSpPr>
            <p:spPr bwMode="auto">
              <a:xfrm>
                <a:off x="3294" y="934"/>
                <a:ext cx="1" cy="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69" name="Line 525"/>
              <p:cNvSpPr>
                <a:spLocks noChangeShapeType="1"/>
              </p:cNvSpPr>
              <p:nvPr/>
            </p:nvSpPr>
            <p:spPr bwMode="auto">
              <a:xfrm>
                <a:off x="3288" y="960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0" name="Line 526"/>
              <p:cNvSpPr>
                <a:spLocks noChangeShapeType="1"/>
              </p:cNvSpPr>
              <p:nvPr/>
            </p:nvSpPr>
            <p:spPr bwMode="auto">
              <a:xfrm>
                <a:off x="3285" y="917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1" name="Line 527"/>
              <p:cNvSpPr>
                <a:spLocks noChangeShapeType="1"/>
              </p:cNvSpPr>
              <p:nvPr/>
            </p:nvSpPr>
            <p:spPr bwMode="auto">
              <a:xfrm>
                <a:off x="3294" y="892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2" name="Line 528"/>
              <p:cNvSpPr>
                <a:spLocks noChangeShapeType="1"/>
              </p:cNvSpPr>
              <p:nvPr/>
            </p:nvSpPr>
            <p:spPr bwMode="auto">
              <a:xfrm>
                <a:off x="3295" y="1050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3" name="Line 529"/>
              <p:cNvSpPr>
                <a:spLocks noChangeShapeType="1"/>
              </p:cNvSpPr>
              <p:nvPr/>
            </p:nvSpPr>
            <p:spPr bwMode="auto">
              <a:xfrm>
                <a:off x="3290" y="1079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4" name="Line 530"/>
              <p:cNvSpPr>
                <a:spLocks noChangeShapeType="1"/>
              </p:cNvSpPr>
              <p:nvPr/>
            </p:nvSpPr>
            <p:spPr bwMode="auto">
              <a:xfrm>
                <a:off x="3292" y="1009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5" name="Line 531"/>
              <p:cNvSpPr>
                <a:spLocks noChangeShapeType="1"/>
              </p:cNvSpPr>
              <p:nvPr/>
            </p:nvSpPr>
            <p:spPr bwMode="auto">
              <a:xfrm>
                <a:off x="3291" y="970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6" name="Line 532"/>
              <p:cNvSpPr>
                <a:spLocks noChangeShapeType="1"/>
              </p:cNvSpPr>
              <p:nvPr/>
            </p:nvSpPr>
            <p:spPr bwMode="auto">
              <a:xfrm>
                <a:off x="3297" y="1055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7" name="Line 533"/>
              <p:cNvSpPr>
                <a:spLocks noChangeShapeType="1"/>
              </p:cNvSpPr>
              <p:nvPr/>
            </p:nvSpPr>
            <p:spPr bwMode="auto">
              <a:xfrm>
                <a:off x="3295" y="1084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8" name="Line 534"/>
              <p:cNvSpPr>
                <a:spLocks noChangeShapeType="1"/>
              </p:cNvSpPr>
              <p:nvPr/>
            </p:nvSpPr>
            <p:spPr bwMode="auto">
              <a:xfrm>
                <a:off x="3292" y="943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79" name="Line 535"/>
              <p:cNvSpPr>
                <a:spLocks noChangeShapeType="1"/>
              </p:cNvSpPr>
              <p:nvPr/>
            </p:nvSpPr>
            <p:spPr bwMode="auto">
              <a:xfrm flipH="1">
                <a:off x="3289" y="909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80" name="Line 536"/>
              <p:cNvSpPr>
                <a:spLocks noChangeShapeType="1"/>
              </p:cNvSpPr>
              <p:nvPr/>
            </p:nvSpPr>
            <p:spPr bwMode="auto">
              <a:xfrm flipH="1">
                <a:off x="3288" y="882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81" name="Freeform 537"/>
              <p:cNvSpPr>
                <a:spLocks/>
              </p:cNvSpPr>
              <p:nvPr/>
            </p:nvSpPr>
            <p:spPr bwMode="auto">
              <a:xfrm>
                <a:off x="3202" y="851"/>
                <a:ext cx="50" cy="274"/>
              </a:xfrm>
              <a:custGeom>
                <a:avLst/>
                <a:gdLst/>
                <a:ahLst/>
                <a:cxnLst>
                  <a:cxn ang="0">
                    <a:pos x="0" y="273"/>
                  </a:cxn>
                  <a:cxn ang="0">
                    <a:pos x="49" y="273"/>
                  </a:cxn>
                  <a:cxn ang="0">
                    <a:pos x="39" y="0"/>
                  </a:cxn>
                  <a:cxn ang="0">
                    <a:pos x="10" y="0"/>
                  </a:cxn>
                  <a:cxn ang="0">
                    <a:pos x="0" y="273"/>
                  </a:cxn>
                </a:cxnLst>
                <a:rect l="0" t="0" r="r" b="b"/>
                <a:pathLst>
                  <a:path w="50" h="274">
                    <a:moveTo>
                      <a:pt x="0" y="273"/>
                    </a:moveTo>
                    <a:lnTo>
                      <a:pt x="49" y="273"/>
                    </a:lnTo>
                    <a:lnTo>
                      <a:pt x="39" y="0"/>
                    </a:lnTo>
                    <a:lnTo>
                      <a:pt x="10" y="0"/>
                    </a:lnTo>
                    <a:lnTo>
                      <a:pt x="0" y="273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82" name="Line 538"/>
              <p:cNvSpPr>
                <a:spLocks noChangeShapeType="1"/>
              </p:cNvSpPr>
              <p:nvPr/>
            </p:nvSpPr>
            <p:spPr bwMode="auto">
              <a:xfrm>
                <a:off x="3216" y="860"/>
                <a:ext cx="19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83" name="Line 539"/>
              <p:cNvSpPr>
                <a:spLocks noChangeShapeType="1"/>
              </p:cNvSpPr>
              <p:nvPr/>
            </p:nvSpPr>
            <p:spPr bwMode="auto">
              <a:xfrm>
                <a:off x="3215" y="850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84" name="Freeform 540"/>
              <p:cNvSpPr>
                <a:spLocks/>
              </p:cNvSpPr>
              <p:nvPr/>
            </p:nvSpPr>
            <p:spPr bwMode="auto">
              <a:xfrm>
                <a:off x="3208" y="848"/>
                <a:ext cx="38" cy="1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37" y="14"/>
                  </a:cxn>
                  <a:cxn ang="0">
                    <a:pos x="37" y="0"/>
                  </a:cxn>
                </a:cxnLst>
                <a:rect l="0" t="0" r="r" b="b"/>
                <a:pathLst>
                  <a:path w="38" h="15">
                    <a:moveTo>
                      <a:pt x="37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37" y="14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885" name="Line 541"/>
              <p:cNvSpPr>
                <a:spLocks noChangeShapeType="1"/>
              </p:cNvSpPr>
              <p:nvPr/>
            </p:nvSpPr>
            <p:spPr bwMode="auto">
              <a:xfrm>
                <a:off x="3241" y="909"/>
                <a:ext cx="0" cy="1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86" name="Line 542"/>
              <p:cNvSpPr>
                <a:spLocks noChangeShapeType="1"/>
              </p:cNvSpPr>
              <p:nvPr/>
            </p:nvSpPr>
            <p:spPr bwMode="auto">
              <a:xfrm>
                <a:off x="3233" y="1019"/>
                <a:ext cx="0" cy="7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87" name="Line 543"/>
              <p:cNvSpPr>
                <a:spLocks noChangeShapeType="1"/>
              </p:cNvSpPr>
              <p:nvPr/>
            </p:nvSpPr>
            <p:spPr bwMode="auto">
              <a:xfrm>
                <a:off x="3232" y="934"/>
                <a:ext cx="1" cy="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88" name="Line 544"/>
              <p:cNvSpPr>
                <a:spLocks noChangeShapeType="1"/>
              </p:cNvSpPr>
              <p:nvPr/>
            </p:nvSpPr>
            <p:spPr bwMode="auto">
              <a:xfrm>
                <a:off x="3226" y="960"/>
                <a:ext cx="1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89" name="Line 545"/>
              <p:cNvSpPr>
                <a:spLocks noChangeShapeType="1"/>
              </p:cNvSpPr>
              <p:nvPr/>
            </p:nvSpPr>
            <p:spPr bwMode="auto">
              <a:xfrm>
                <a:off x="3223" y="917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0" name="Line 546"/>
              <p:cNvSpPr>
                <a:spLocks noChangeShapeType="1"/>
              </p:cNvSpPr>
              <p:nvPr/>
            </p:nvSpPr>
            <p:spPr bwMode="auto">
              <a:xfrm>
                <a:off x="3232" y="892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1" name="Line 547"/>
              <p:cNvSpPr>
                <a:spLocks noChangeShapeType="1"/>
              </p:cNvSpPr>
              <p:nvPr/>
            </p:nvSpPr>
            <p:spPr bwMode="auto">
              <a:xfrm>
                <a:off x="3233" y="1050"/>
                <a:ext cx="7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2" name="Line 548"/>
              <p:cNvSpPr>
                <a:spLocks noChangeShapeType="1"/>
              </p:cNvSpPr>
              <p:nvPr/>
            </p:nvSpPr>
            <p:spPr bwMode="auto">
              <a:xfrm>
                <a:off x="3228" y="1079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3" name="Line 549"/>
              <p:cNvSpPr>
                <a:spLocks noChangeShapeType="1"/>
              </p:cNvSpPr>
              <p:nvPr/>
            </p:nvSpPr>
            <p:spPr bwMode="auto">
              <a:xfrm>
                <a:off x="3230" y="1009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4" name="Line 550"/>
              <p:cNvSpPr>
                <a:spLocks noChangeShapeType="1"/>
              </p:cNvSpPr>
              <p:nvPr/>
            </p:nvSpPr>
            <p:spPr bwMode="auto">
              <a:xfrm>
                <a:off x="3229" y="970"/>
                <a:ext cx="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5" name="Line 551"/>
              <p:cNvSpPr>
                <a:spLocks noChangeShapeType="1"/>
              </p:cNvSpPr>
              <p:nvPr/>
            </p:nvSpPr>
            <p:spPr bwMode="auto">
              <a:xfrm>
                <a:off x="3236" y="1055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6" name="Line 552"/>
              <p:cNvSpPr>
                <a:spLocks noChangeShapeType="1"/>
              </p:cNvSpPr>
              <p:nvPr/>
            </p:nvSpPr>
            <p:spPr bwMode="auto">
              <a:xfrm>
                <a:off x="3233" y="1084"/>
                <a:ext cx="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7" name="Line 553"/>
              <p:cNvSpPr>
                <a:spLocks noChangeShapeType="1"/>
              </p:cNvSpPr>
              <p:nvPr/>
            </p:nvSpPr>
            <p:spPr bwMode="auto">
              <a:xfrm>
                <a:off x="3230" y="943"/>
                <a:ext cx="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8" name="Line 554"/>
              <p:cNvSpPr>
                <a:spLocks noChangeShapeType="1"/>
              </p:cNvSpPr>
              <p:nvPr/>
            </p:nvSpPr>
            <p:spPr bwMode="auto">
              <a:xfrm flipH="1">
                <a:off x="3227" y="909"/>
                <a:ext cx="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899" name="Line 555"/>
              <p:cNvSpPr>
                <a:spLocks noChangeShapeType="1"/>
              </p:cNvSpPr>
              <p:nvPr/>
            </p:nvSpPr>
            <p:spPr bwMode="auto">
              <a:xfrm flipH="1">
                <a:off x="3226" y="882"/>
                <a:ext cx="1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85900" name="Freeform 556"/>
              <p:cNvSpPr>
                <a:spLocks/>
              </p:cNvSpPr>
              <p:nvPr/>
            </p:nvSpPr>
            <p:spPr bwMode="auto">
              <a:xfrm>
                <a:off x="2642" y="1104"/>
                <a:ext cx="1201" cy="203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150" y="0"/>
                  </a:cxn>
                  <a:cxn ang="0">
                    <a:pos x="300" y="0"/>
                  </a:cxn>
                  <a:cxn ang="0">
                    <a:pos x="449" y="0"/>
                  </a:cxn>
                  <a:cxn ang="0">
                    <a:pos x="600" y="0"/>
                  </a:cxn>
                  <a:cxn ang="0">
                    <a:pos x="749" y="0"/>
                  </a:cxn>
                  <a:cxn ang="0">
                    <a:pos x="899" y="0"/>
                  </a:cxn>
                  <a:cxn ang="0">
                    <a:pos x="1049" y="0"/>
                  </a:cxn>
                  <a:cxn ang="0">
                    <a:pos x="1200" y="123"/>
                  </a:cxn>
                  <a:cxn ang="0">
                    <a:pos x="1200" y="202"/>
                  </a:cxn>
                  <a:cxn ang="0">
                    <a:pos x="0" y="202"/>
                  </a:cxn>
                  <a:cxn ang="0">
                    <a:pos x="0" y="133"/>
                  </a:cxn>
                </a:cxnLst>
                <a:rect l="0" t="0" r="r" b="b"/>
                <a:pathLst>
                  <a:path w="1201" h="203">
                    <a:moveTo>
                      <a:pt x="0" y="133"/>
                    </a:moveTo>
                    <a:lnTo>
                      <a:pt x="150" y="0"/>
                    </a:lnTo>
                    <a:lnTo>
                      <a:pt x="300" y="0"/>
                    </a:lnTo>
                    <a:lnTo>
                      <a:pt x="449" y="0"/>
                    </a:lnTo>
                    <a:lnTo>
                      <a:pt x="600" y="0"/>
                    </a:lnTo>
                    <a:lnTo>
                      <a:pt x="749" y="0"/>
                    </a:lnTo>
                    <a:lnTo>
                      <a:pt x="899" y="0"/>
                    </a:lnTo>
                    <a:lnTo>
                      <a:pt x="1049" y="0"/>
                    </a:lnTo>
                    <a:lnTo>
                      <a:pt x="1200" y="123"/>
                    </a:lnTo>
                    <a:lnTo>
                      <a:pt x="1200" y="202"/>
                    </a:lnTo>
                    <a:lnTo>
                      <a:pt x="0" y="202"/>
                    </a:lnTo>
                    <a:lnTo>
                      <a:pt x="0" y="133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01" name="Freeform 557"/>
              <p:cNvSpPr>
                <a:spLocks/>
              </p:cNvSpPr>
              <p:nvPr/>
            </p:nvSpPr>
            <p:spPr bwMode="auto">
              <a:xfrm>
                <a:off x="2642" y="1104"/>
                <a:ext cx="1201" cy="365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150" y="0"/>
                  </a:cxn>
                  <a:cxn ang="0">
                    <a:pos x="300" y="114"/>
                  </a:cxn>
                  <a:cxn ang="0">
                    <a:pos x="449" y="0"/>
                  </a:cxn>
                  <a:cxn ang="0">
                    <a:pos x="600" y="113"/>
                  </a:cxn>
                  <a:cxn ang="0">
                    <a:pos x="749" y="0"/>
                  </a:cxn>
                  <a:cxn ang="0">
                    <a:pos x="899" y="113"/>
                  </a:cxn>
                  <a:cxn ang="0">
                    <a:pos x="1049" y="0"/>
                  </a:cxn>
                  <a:cxn ang="0">
                    <a:pos x="1200" y="110"/>
                  </a:cxn>
                  <a:cxn ang="0">
                    <a:pos x="1200" y="364"/>
                  </a:cxn>
                  <a:cxn ang="0">
                    <a:pos x="0" y="364"/>
                  </a:cxn>
                  <a:cxn ang="0">
                    <a:pos x="0" y="110"/>
                  </a:cxn>
                </a:cxnLst>
                <a:rect l="0" t="0" r="r" b="b"/>
                <a:pathLst>
                  <a:path w="1201" h="365">
                    <a:moveTo>
                      <a:pt x="0" y="110"/>
                    </a:moveTo>
                    <a:lnTo>
                      <a:pt x="150" y="0"/>
                    </a:lnTo>
                    <a:lnTo>
                      <a:pt x="300" y="114"/>
                    </a:lnTo>
                    <a:lnTo>
                      <a:pt x="449" y="0"/>
                    </a:lnTo>
                    <a:lnTo>
                      <a:pt x="600" y="113"/>
                    </a:lnTo>
                    <a:lnTo>
                      <a:pt x="749" y="0"/>
                    </a:lnTo>
                    <a:lnTo>
                      <a:pt x="899" y="113"/>
                    </a:lnTo>
                    <a:lnTo>
                      <a:pt x="1049" y="0"/>
                    </a:lnTo>
                    <a:lnTo>
                      <a:pt x="1200" y="110"/>
                    </a:lnTo>
                    <a:lnTo>
                      <a:pt x="1200" y="364"/>
                    </a:lnTo>
                    <a:lnTo>
                      <a:pt x="0" y="364"/>
                    </a:lnTo>
                    <a:lnTo>
                      <a:pt x="0" y="110"/>
                    </a:lnTo>
                  </a:path>
                </a:pathLst>
              </a:custGeom>
              <a:solidFill>
                <a:srgbClr val="804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02" name="Freeform 558"/>
              <p:cNvSpPr>
                <a:spLocks/>
              </p:cNvSpPr>
              <p:nvPr/>
            </p:nvSpPr>
            <p:spPr bwMode="auto">
              <a:xfrm>
                <a:off x="3670" y="1189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03" name="Freeform 559"/>
              <p:cNvSpPr>
                <a:spLocks/>
              </p:cNvSpPr>
              <p:nvPr/>
            </p:nvSpPr>
            <p:spPr bwMode="auto">
              <a:xfrm>
                <a:off x="3673" y="1193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04" name="Freeform 560"/>
              <p:cNvSpPr>
                <a:spLocks/>
              </p:cNvSpPr>
              <p:nvPr/>
            </p:nvSpPr>
            <p:spPr bwMode="auto">
              <a:xfrm>
                <a:off x="3698" y="1189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05" name="Freeform 561"/>
              <p:cNvSpPr>
                <a:spLocks/>
              </p:cNvSpPr>
              <p:nvPr/>
            </p:nvSpPr>
            <p:spPr bwMode="auto">
              <a:xfrm>
                <a:off x="3702" y="1193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06" name="Freeform 562"/>
              <p:cNvSpPr>
                <a:spLocks/>
              </p:cNvSpPr>
              <p:nvPr/>
            </p:nvSpPr>
            <p:spPr bwMode="auto">
              <a:xfrm>
                <a:off x="3670" y="1345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07" name="Freeform 563"/>
              <p:cNvSpPr>
                <a:spLocks/>
              </p:cNvSpPr>
              <p:nvPr/>
            </p:nvSpPr>
            <p:spPr bwMode="auto">
              <a:xfrm>
                <a:off x="3673" y="1348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08" name="Freeform 564"/>
              <p:cNvSpPr>
                <a:spLocks/>
              </p:cNvSpPr>
              <p:nvPr/>
            </p:nvSpPr>
            <p:spPr bwMode="auto">
              <a:xfrm>
                <a:off x="3698" y="1345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09" name="Freeform 565"/>
              <p:cNvSpPr>
                <a:spLocks/>
              </p:cNvSpPr>
              <p:nvPr/>
            </p:nvSpPr>
            <p:spPr bwMode="auto">
              <a:xfrm>
                <a:off x="3702" y="1348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0" name="Freeform 566"/>
              <p:cNvSpPr>
                <a:spLocks/>
              </p:cNvSpPr>
              <p:nvPr/>
            </p:nvSpPr>
            <p:spPr bwMode="auto">
              <a:xfrm>
                <a:off x="3373" y="1189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1" name="Freeform 567"/>
              <p:cNvSpPr>
                <a:spLocks/>
              </p:cNvSpPr>
              <p:nvPr/>
            </p:nvSpPr>
            <p:spPr bwMode="auto">
              <a:xfrm>
                <a:off x="3377" y="1193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2" name="Freeform 568"/>
              <p:cNvSpPr>
                <a:spLocks/>
              </p:cNvSpPr>
              <p:nvPr/>
            </p:nvSpPr>
            <p:spPr bwMode="auto">
              <a:xfrm>
                <a:off x="3402" y="1189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3" name="Freeform 569"/>
              <p:cNvSpPr>
                <a:spLocks/>
              </p:cNvSpPr>
              <p:nvPr/>
            </p:nvSpPr>
            <p:spPr bwMode="auto">
              <a:xfrm>
                <a:off x="3406" y="1193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4" name="Freeform 570"/>
              <p:cNvSpPr>
                <a:spLocks/>
              </p:cNvSpPr>
              <p:nvPr/>
            </p:nvSpPr>
            <p:spPr bwMode="auto">
              <a:xfrm>
                <a:off x="3373" y="1345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5" name="Freeform 571"/>
              <p:cNvSpPr>
                <a:spLocks/>
              </p:cNvSpPr>
              <p:nvPr/>
            </p:nvSpPr>
            <p:spPr bwMode="auto">
              <a:xfrm>
                <a:off x="3377" y="1348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6" name="Freeform 572"/>
              <p:cNvSpPr>
                <a:spLocks/>
              </p:cNvSpPr>
              <p:nvPr/>
            </p:nvSpPr>
            <p:spPr bwMode="auto">
              <a:xfrm>
                <a:off x="3402" y="1345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7" name="Freeform 573"/>
              <p:cNvSpPr>
                <a:spLocks/>
              </p:cNvSpPr>
              <p:nvPr/>
            </p:nvSpPr>
            <p:spPr bwMode="auto">
              <a:xfrm>
                <a:off x="3406" y="1348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8" name="Freeform 574"/>
              <p:cNvSpPr>
                <a:spLocks/>
              </p:cNvSpPr>
              <p:nvPr/>
            </p:nvSpPr>
            <p:spPr bwMode="auto">
              <a:xfrm>
                <a:off x="3071" y="1189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19" name="Freeform 575"/>
              <p:cNvSpPr>
                <a:spLocks/>
              </p:cNvSpPr>
              <p:nvPr/>
            </p:nvSpPr>
            <p:spPr bwMode="auto">
              <a:xfrm>
                <a:off x="3075" y="1193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0" name="Freeform 576"/>
              <p:cNvSpPr>
                <a:spLocks/>
              </p:cNvSpPr>
              <p:nvPr/>
            </p:nvSpPr>
            <p:spPr bwMode="auto">
              <a:xfrm>
                <a:off x="3100" y="1189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1" name="Freeform 577"/>
              <p:cNvSpPr>
                <a:spLocks/>
              </p:cNvSpPr>
              <p:nvPr/>
            </p:nvSpPr>
            <p:spPr bwMode="auto">
              <a:xfrm>
                <a:off x="3104" y="1193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2" name="Freeform 578"/>
              <p:cNvSpPr>
                <a:spLocks/>
              </p:cNvSpPr>
              <p:nvPr/>
            </p:nvSpPr>
            <p:spPr bwMode="auto">
              <a:xfrm>
                <a:off x="3071" y="1345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3" name="Freeform 579"/>
              <p:cNvSpPr>
                <a:spLocks/>
              </p:cNvSpPr>
              <p:nvPr/>
            </p:nvSpPr>
            <p:spPr bwMode="auto">
              <a:xfrm>
                <a:off x="3075" y="1348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4" name="Freeform 580"/>
              <p:cNvSpPr>
                <a:spLocks/>
              </p:cNvSpPr>
              <p:nvPr/>
            </p:nvSpPr>
            <p:spPr bwMode="auto">
              <a:xfrm>
                <a:off x="3100" y="1345"/>
                <a:ext cx="17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0"/>
                  </a:cxn>
                  <a:cxn ang="0">
                    <a:pos x="16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7" h="41">
                    <a:moveTo>
                      <a:pt x="0" y="0"/>
                    </a:moveTo>
                    <a:lnTo>
                      <a:pt x="16" y="0"/>
                    </a:lnTo>
                    <a:lnTo>
                      <a:pt x="16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5" name="Freeform 581"/>
              <p:cNvSpPr>
                <a:spLocks/>
              </p:cNvSpPr>
              <p:nvPr/>
            </p:nvSpPr>
            <p:spPr bwMode="auto">
              <a:xfrm>
                <a:off x="3104" y="1348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6" name="Freeform 582"/>
              <p:cNvSpPr>
                <a:spLocks/>
              </p:cNvSpPr>
              <p:nvPr/>
            </p:nvSpPr>
            <p:spPr bwMode="auto">
              <a:xfrm>
                <a:off x="2776" y="1189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7" name="Freeform 583"/>
              <p:cNvSpPr>
                <a:spLocks/>
              </p:cNvSpPr>
              <p:nvPr/>
            </p:nvSpPr>
            <p:spPr bwMode="auto">
              <a:xfrm>
                <a:off x="2780" y="1193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8" name="Freeform 584"/>
              <p:cNvSpPr>
                <a:spLocks/>
              </p:cNvSpPr>
              <p:nvPr/>
            </p:nvSpPr>
            <p:spPr bwMode="auto">
              <a:xfrm>
                <a:off x="2804" y="1189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29" name="Freeform 585"/>
              <p:cNvSpPr>
                <a:spLocks/>
              </p:cNvSpPr>
              <p:nvPr/>
            </p:nvSpPr>
            <p:spPr bwMode="auto">
              <a:xfrm>
                <a:off x="2809" y="1193"/>
                <a:ext cx="9" cy="36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8" y="35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5"/>
                  </a:cxn>
                </a:cxnLst>
                <a:rect l="0" t="0" r="r" b="b"/>
                <a:pathLst>
                  <a:path w="9" h="36">
                    <a:moveTo>
                      <a:pt x="0" y="35"/>
                    </a:moveTo>
                    <a:lnTo>
                      <a:pt x="8" y="35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0" name="Freeform 586"/>
              <p:cNvSpPr>
                <a:spLocks/>
              </p:cNvSpPr>
              <p:nvPr/>
            </p:nvSpPr>
            <p:spPr bwMode="auto">
              <a:xfrm>
                <a:off x="2776" y="1345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1" name="Freeform 587"/>
              <p:cNvSpPr>
                <a:spLocks/>
              </p:cNvSpPr>
              <p:nvPr/>
            </p:nvSpPr>
            <p:spPr bwMode="auto">
              <a:xfrm>
                <a:off x="2780" y="1348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2" name="Freeform 588"/>
              <p:cNvSpPr>
                <a:spLocks/>
              </p:cNvSpPr>
              <p:nvPr/>
            </p:nvSpPr>
            <p:spPr bwMode="auto">
              <a:xfrm>
                <a:off x="2804" y="1345"/>
                <a:ext cx="18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0"/>
                  </a:cxn>
                  <a:cxn ang="0">
                    <a:pos x="17" y="40"/>
                  </a:cxn>
                  <a:cxn ang="0">
                    <a:pos x="0" y="40"/>
                  </a:cxn>
                  <a:cxn ang="0">
                    <a:pos x="0" y="0"/>
                  </a:cxn>
                </a:cxnLst>
                <a:rect l="0" t="0" r="r" b="b"/>
                <a:pathLst>
                  <a:path w="18" h="41">
                    <a:moveTo>
                      <a:pt x="0" y="0"/>
                    </a:moveTo>
                    <a:lnTo>
                      <a:pt x="17" y="0"/>
                    </a:lnTo>
                    <a:lnTo>
                      <a:pt x="17" y="40"/>
                    </a:lnTo>
                    <a:lnTo>
                      <a:pt x="0" y="4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3" name="Freeform 589"/>
              <p:cNvSpPr>
                <a:spLocks/>
              </p:cNvSpPr>
              <p:nvPr/>
            </p:nvSpPr>
            <p:spPr bwMode="auto">
              <a:xfrm>
                <a:off x="2809" y="1348"/>
                <a:ext cx="9" cy="37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8" y="36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36"/>
                  </a:cxn>
                </a:cxnLst>
                <a:rect l="0" t="0" r="r" b="b"/>
                <a:pathLst>
                  <a:path w="9" h="37">
                    <a:moveTo>
                      <a:pt x="0" y="36"/>
                    </a:moveTo>
                    <a:lnTo>
                      <a:pt x="8" y="3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4" name="Freeform 590"/>
              <p:cNvSpPr>
                <a:spLocks/>
              </p:cNvSpPr>
              <p:nvPr/>
            </p:nvSpPr>
            <p:spPr bwMode="auto">
              <a:xfrm>
                <a:off x="2795" y="1106"/>
                <a:ext cx="165" cy="112"/>
              </a:xfrm>
              <a:custGeom>
                <a:avLst/>
                <a:gdLst/>
                <a:ahLst/>
                <a:cxnLst>
                  <a:cxn ang="0">
                    <a:pos x="146" y="111"/>
                  </a:cxn>
                  <a:cxn ang="0">
                    <a:pos x="164" y="58"/>
                  </a:cxn>
                  <a:cxn ang="0">
                    <a:pos x="146" y="33"/>
                  </a:cxn>
                  <a:cxn ang="0">
                    <a:pos x="0" y="0"/>
                  </a:cxn>
                  <a:cxn ang="0">
                    <a:pos x="146" y="111"/>
                  </a:cxn>
                </a:cxnLst>
                <a:rect l="0" t="0" r="r" b="b"/>
                <a:pathLst>
                  <a:path w="165" h="112">
                    <a:moveTo>
                      <a:pt x="146" y="111"/>
                    </a:moveTo>
                    <a:lnTo>
                      <a:pt x="164" y="58"/>
                    </a:lnTo>
                    <a:lnTo>
                      <a:pt x="146" y="33"/>
                    </a:lnTo>
                    <a:lnTo>
                      <a:pt x="0" y="0"/>
                    </a:lnTo>
                    <a:lnTo>
                      <a:pt x="146" y="111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5" name="Freeform 591"/>
              <p:cNvSpPr>
                <a:spLocks/>
              </p:cNvSpPr>
              <p:nvPr/>
            </p:nvSpPr>
            <p:spPr bwMode="auto">
              <a:xfrm>
                <a:off x="3397" y="1107"/>
                <a:ext cx="164" cy="111"/>
              </a:xfrm>
              <a:custGeom>
                <a:avLst/>
                <a:gdLst/>
                <a:ahLst/>
                <a:cxnLst>
                  <a:cxn ang="0">
                    <a:pos x="145" y="110"/>
                  </a:cxn>
                  <a:cxn ang="0">
                    <a:pos x="163" y="57"/>
                  </a:cxn>
                  <a:cxn ang="0">
                    <a:pos x="144" y="33"/>
                  </a:cxn>
                  <a:cxn ang="0">
                    <a:pos x="0" y="0"/>
                  </a:cxn>
                  <a:cxn ang="0">
                    <a:pos x="145" y="110"/>
                  </a:cxn>
                </a:cxnLst>
                <a:rect l="0" t="0" r="r" b="b"/>
                <a:pathLst>
                  <a:path w="164" h="111">
                    <a:moveTo>
                      <a:pt x="145" y="110"/>
                    </a:moveTo>
                    <a:lnTo>
                      <a:pt x="163" y="57"/>
                    </a:lnTo>
                    <a:lnTo>
                      <a:pt x="144" y="33"/>
                    </a:lnTo>
                    <a:lnTo>
                      <a:pt x="0" y="0"/>
                    </a:lnTo>
                    <a:lnTo>
                      <a:pt x="145" y="110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6" name="Freeform 592"/>
              <p:cNvSpPr>
                <a:spLocks/>
              </p:cNvSpPr>
              <p:nvPr/>
            </p:nvSpPr>
            <p:spPr bwMode="auto">
              <a:xfrm>
                <a:off x="3092" y="1106"/>
                <a:ext cx="168" cy="112"/>
              </a:xfrm>
              <a:custGeom>
                <a:avLst/>
                <a:gdLst/>
                <a:ahLst/>
                <a:cxnLst>
                  <a:cxn ang="0">
                    <a:pos x="149" y="111"/>
                  </a:cxn>
                  <a:cxn ang="0">
                    <a:pos x="167" y="58"/>
                  </a:cxn>
                  <a:cxn ang="0">
                    <a:pos x="148" y="34"/>
                  </a:cxn>
                  <a:cxn ang="0">
                    <a:pos x="0" y="0"/>
                  </a:cxn>
                  <a:cxn ang="0">
                    <a:pos x="149" y="111"/>
                  </a:cxn>
                </a:cxnLst>
                <a:rect l="0" t="0" r="r" b="b"/>
                <a:pathLst>
                  <a:path w="168" h="112">
                    <a:moveTo>
                      <a:pt x="149" y="111"/>
                    </a:moveTo>
                    <a:lnTo>
                      <a:pt x="167" y="58"/>
                    </a:lnTo>
                    <a:lnTo>
                      <a:pt x="148" y="34"/>
                    </a:lnTo>
                    <a:lnTo>
                      <a:pt x="0" y="0"/>
                    </a:lnTo>
                    <a:lnTo>
                      <a:pt x="149" y="111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7" name="Freeform 593"/>
              <p:cNvSpPr>
                <a:spLocks/>
              </p:cNvSpPr>
              <p:nvPr/>
            </p:nvSpPr>
            <p:spPr bwMode="auto">
              <a:xfrm>
                <a:off x="2640" y="1463"/>
                <a:ext cx="1209" cy="26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1208" y="25"/>
                  </a:cxn>
                  <a:cxn ang="0">
                    <a:pos x="1208" y="0"/>
                  </a:cxn>
                  <a:cxn ang="0">
                    <a:pos x="0" y="0"/>
                  </a:cxn>
                  <a:cxn ang="0">
                    <a:pos x="0" y="25"/>
                  </a:cxn>
                </a:cxnLst>
                <a:rect l="0" t="0" r="r" b="b"/>
                <a:pathLst>
                  <a:path w="1209" h="26">
                    <a:moveTo>
                      <a:pt x="0" y="25"/>
                    </a:moveTo>
                    <a:lnTo>
                      <a:pt x="1208" y="25"/>
                    </a:lnTo>
                    <a:lnTo>
                      <a:pt x="1208" y="0"/>
                    </a:lnTo>
                    <a:lnTo>
                      <a:pt x="0" y="0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FF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8" name="Freeform 594"/>
              <p:cNvSpPr>
                <a:spLocks/>
              </p:cNvSpPr>
              <p:nvPr/>
            </p:nvSpPr>
            <p:spPr bwMode="auto">
              <a:xfrm>
                <a:off x="2946" y="1113"/>
                <a:ext cx="146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11"/>
                  </a:cxn>
                  <a:cxn ang="0">
                    <a:pos x="145" y="0"/>
                  </a:cxn>
                </a:cxnLst>
                <a:rect l="0" t="0" r="r" b="b"/>
                <a:pathLst>
                  <a:path w="146" h="346">
                    <a:moveTo>
                      <a:pt x="0" y="345"/>
                    </a:moveTo>
                    <a:lnTo>
                      <a:pt x="0" y="111"/>
                    </a:lnTo>
                    <a:lnTo>
                      <a:pt x="145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39" name="Freeform 595"/>
              <p:cNvSpPr>
                <a:spLocks/>
              </p:cNvSpPr>
              <p:nvPr/>
            </p:nvSpPr>
            <p:spPr bwMode="auto">
              <a:xfrm>
                <a:off x="3247" y="1113"/>
                <a:ext cx="146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11"/>
                  </a:cxn>
                  <a:cxn ang="0">
                    <a:pos x="145" y="0"/>
                  </a:cxn>
                </a:cxnLst>
                <a:rect l="0" t="0" r="r" b="b"/>
                <a:pathLst>
                  <a:path w="146" h="346">
                    <a:moveTo>
                      <a:pt x="0" y="345"/>
                    </a:moveTo>
                    <a:lnTo>
                      <a:pt x="0" y="111"/>
                    </a:lnTo>
                    <a:lnTo>
                      <a:pt x="145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40" name="Freeform 596"/>
              <p:cNvSpPr>
                <a:spLocks/>
              </p:cNvSpPr>
              <p:nvPr/>
            </p:nvSpPr>
            <p:spPr bwMode="auto">
              <a:xfrm>
                <a:off x="3551" y="1113"/>
                <a:ext cx="146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11"/>
                  </a:cxn>
                  <a:cxn ang="0">
                    <a:pos x="145" y="0"/>
                  </a:cxn>
                </a:cxnLst>
                <a:rect l="0" t="0" r="r" b="b"/>
                <a:pathLst>
                  <a:path w="146" h="346">
                    <a:moveTo>
                      <a:pt x="0" y="345"/>
                    </a:moveTo>
                    <a:lnTo>
                      <a:pt x="0" y="111"/>
                    </a:lnTo>
                    <a:lnTo>
                      <a:pt x="145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85941" name="Freeform 597"/>
              <p:cNvSpPr>
                <a:spLocks/>
              </p:cNvSpPr>
              <p:nvPr/>
            </p:nvSpPr>
            <p:spPr bwMode="auto">
              <a:xfrm>
                <a:off x="2649" y="1113"/>
                <a:ext cx="145" cy="346"/>
              </a:xfrm>
              <a:custGeom>
                <a:avLst/>
                <a:gdLst/>
                <a:ahLst/>
                <a:cxnLst>
                  <a:cxn ang="0">
                    <a:pos x="0" y="345"/>
                  </a:cxn>
                  <a:cxn ang="0">
                    <a:pos x="0" y="109"/>
                  </a:cxn>
                  <a:cxn ang="0">
                    <a:pos x="144" y="0"/>
                  </a:cxn>
                </a:cxnLst>
                <a:rect l="0" t="0" r="r" b="b"/>
                <a:pathLst>
                  <a:path w="145" h="346">
                    <a:moveTo>
                      <a:pt x="0" y="345"/>
                    </a:moveTo>
                    <a:lnTo>
                      <a:pt x="0" y="109"/>
                    </a:lnTo>
                    <a:lnTo>
                      <a:pt x="144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</p:grpSp>
      </p:grpSp>
      <p:grpSp>
        <p:nvGrpSpPr>
          <p:cNvPr id="6" name="Group 598"/>
          <p:cNvGrpSpPr>
            <a:grpSpLocks/>
          </p:cNvGrpSpPr>
          <p:nvPr/>
        </p:nvGrpSpPr>
        <p:grpSpPr bwMode="auto">
          <a:xfrm>
            <a:off x="4718050" y="2384425"/>
            <a:ext cx="1530350" cy="3567113"/>
            <a:chOff x="3356" y="1070"/>
            <a:chExt cx="964" cy="2247"/>
          </a:xfrm>
        </p:grpSpPr>
        <p:graphicFrame>
          <p:nvGraphicFramePr>
            <p:cNvPr id="185943" name="Object 599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3358" y="2894"/>
            <a:ext cx="530" cy="423"/>
          </p:xfrm>
          <a:graphic>
            <a:graphicData uri="http://schemas.openxmlformats.org/presentationml/2006/ole">
              <p:oleObj spid="_x0000_s221187" name="Clip" r:id="rId3" imgW="4052880" imgH="2536560" progId="">
                <p:embed/>
              </p:oleObj>
            </a:graphicData>
          </a:graphic>
        </p:graphicFrame>
        <p:graphicFrame>
          <p:nvGraphicFramePr>
            <p:cNvPr id="185944" name="Object 600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3790" y="1982"/>
            <a:ext cx="530" cy="423"/>
          </p:xfrm>
          <a:graphic>
            <a:graphicData uri="http://schemas.openxmlformats.org/presentationml/2006/ole">
              <p:oleObj spid="_x0000_s221188" name="Clip" r:id="rId4" imgW="4052880" imgH="2536560" progId="">
                <p:embed/>
              </p:oleObj>
            </a:graphicData>
          </a:graphic>
        </p:graphicFrame>
        <p:graphicFrame>
          <p:nvGraphicFramePr>
            <p:cNvPr id="185945" name="Object 601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3356" y="1070"/>
            <a:ext cx="532" cy="423"/>
          </p:xfrm>
          <a:graphic>
            <a:graphicData uri="http://schemas.openxmlformats.org/presentationml/2006/ole">
              <p:oleObj spid="_x0000_s221189" name="Clip" r:id="rId5" imgW="4052880" imgH="2536560" progId="">
                <p:embed/>
              </p:oleObj>
            </a:graphicData>
          </a:graphic>
        </p:graphicFrame>
      </p:grpSp>
      <p:grpSp>
        <p:nvGrpSpPr>
          <p:cNvPr id="7" name="Group 602"/>
          <p:cNvGrpSpPr>
            <a:grpSpLocks/>
          </p:cNvGrpSpPr>
          <p:nvPr/>
        </p:nvGrpSpPr>
        <p:grpSpPr bwMode="auto">
          <a:xfrm>
            <a:off x="381000" y="5943600"/>
            <a:ext cx="992188" cy="611188"/>
            <a:chOff x="184" y="3840"/>
            <a:chExt cx="777" cy="385"/>
          </a:xfrm>
        </p:grpSpPr>
        <p:sp>
          <p:nvSpPr>
            <p:cNvPr id="185947" name="Freeform 603"/>
            <p:cNvSpPr>
              <a:spLocks/>
            </p:cNvSpPr>
            <p:nvPr/>
          </p:nvSpPr>
          <p:spPr bwMode="auto">
            <a:xfrm>
              <a:off x="689" y="3840"/>
              <a:ext cx="32" cy="92"/>
            </a:xfrm>
            <a:custGeom>
              <a:avLst/>
              <a:gdLst/>
              <a:ahLst/>
              <a:cxnLst>
                <a:cxn ang="0">
                  <a:pos x="0" y="91"/>
                </a:cxn>
                <a:cxn ang="0">
                  <a:pos x="31" y="91"/>
                </a:cxn>
                <a:cxn ang="0">
                  <a:pos x="25" y="0"/>
                </a:cxn>
                <a:cxn ang="0">
                  <a:pos x="6" y="0"/>
                </a:cxn>
                <a:cxn ang="0">
                  <a:pos x="0" y="91"/>
                </a:cxn>
              </a:cxnLst>
              <a:rect l="0" t="0" r="r" b="b"/>
              <a:pathLst>
                <a:path w="32" h="92">
                  <a:moveTo>
                    <a:pt x="0" y="91"/>
                  </a:moveTo>
                  <a:lnTo>
                    <a:pt x="31" y="91"/>
                  </a:lnTo>
                  <a:lnTo>
                    <a:pt x="25" y="0"/>
                  </a:lnTo>
                  <a:lnTo>
                    <a:pt x="6" y="0"/>
                  </a:lnTo>
                  <a:lnTo>
                    <a:pt x="0" y="91"/>
                  </a:lnTo>
                </a:path>
              </a:pathLst>
            </a:custGeom>
            <a:solidFill>
              <a:srgbClr val="8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48" name="Freeform 604"/>
            <p:cNvSpPr>
              <a:spLocks/>
            </p:cNvSpPr>
            <p:nvPr/>
          </p:nvSpPr>
          <p:spPr bwMode="auto">
            <a:xfrm>
              <a:off x="185" y="3914"/>
              <a:ext cx="773" cy="164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96" y="0"/>
                </a:cxn>
                <a:cxn ang="0">
                  <a:pos x="193" y="0"/>
                </a:cxn>
                <a:cxn ang="0">
                  <a:pos x="289" y="0"/>
                </a:cxn>
                <a:cxn ang="0">
                  <a:pos x="386" y="0"/>
                </a:cxn>
                <a:cxn ang="0">
                  <a:pos x="482" y="0"/>
                </a:cxn>
                <a:cxn ang="0">
                  <a:pos x="579" y="0"/>
                </a:cxn>
                <a:cxn ang="0">
                  <a:pos x="675" y="0"/>
                </a:cxn>
                <a:cxn ang="0">
                  <a:pos x="772" y="100"/>
                </a:cxn>
                <a:cxn ang="0">
                  <a:pos x="772" y="163"/>
                </a:cxn>
                <a:cxn ang="0">
                  <a:pos x="0" y="163"/>
                </a:cxn>
                <a:cxn ang="0">
                  <a:pos x="0" y="108"/>
                </a:cxn>
              </a:cxnLst>
              <a:rect l="0" t="0" r="r" b="b"/>
              <a:pathLst>
                <a:path w="773" h="164">
                  <a:moveTo>
                    <a:pt x="0" y="108"/>
                  </a:moveTo>
                  <a:lnTo>
                    <a:pt x="96" y="0"/>
                  </a:lnTo>
                  <a:lnTo>
                    <a:pt x="193" y="0"/>
                  </a:lnTo>
                  <a:lnTo>
                    <a:pt x="289" y="0"/>
                  </a:lnTo>
                  <a:lnTo>
                    <a:pt x="386" y="0"/>
                  </a:lnTo>
                  <a:lnTo>
                    <a:pt x="482" y="0"/>
                  </a:lnTo>
                  <a:lnTo>
                    <a:pt x="579" y="0"/>
                  </a:lnTo>
                  <a:lnTo>
                    <a:pt x="675" y="0"/>
                  </a:lnTo>
                  <a:lnTo>
                    <a:pt x="772" y="100"/>
                  </a:lnTo>
                  <a:lnTo>
                    <a:pt x="772" y="163"/>
                  </a:lnTo>
                  <a:lnTo>
                    <a:pt x="0" y="163"/>
                  </a:lnTo>
                  <a:lnTo>
                    <a:pt x="0" y="108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49" name="Freeform 605"/>
            <p:cNvSpPr>
              <a:spLocks/>
            </p:cNvSpPr>
            <p:nvPr/>
          </p:nvSpPr>
          <p:spPr bwMode="auto">
            <a:xfrm>
              <a:off x="185" y="3914"/>
              <a:ext cx="773" cy="294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96" y="0"/>
                </a:cxn>
                <a:cxn ang="0">
                  <a:pos x="193" y="92"/>
                </a:cxn>
                <a:cxn ang="0">
                  <a:pos x="289" y="0"/>
                </a:cxn>
                <a:cxn ang="0">
                  <a:pos x="386" y="91"/>
                </a:cxn>
                <a:cxn ang="0">
                  <a:pos x="482" y="0"/>
                </a:cxn>
                <a:cxn ang="0">
                  <a:pos x="579" y="91"/>
                </a:cxn>
                <a:cxn ang="0">
                  <a:pos x="675" y="0"/>
                </a:cxn>
                <a:cxn ang="0">
                  <a:pos x="772" y="89"/>
                </a:cxn>
                <a:cxn ang="0">
                  <a:pos x="772" y="293"/>
                </a:cxn>
                <a:cxn ang="0">
                  <a:pos x="0" y="293"/>
                </a:cxn>
                <a:cxn ang="0">
                  <a:pos x="0" y="89"/>
                </a:cxn>
              </a:cxnLst>
              <a:rect l="0" t="0" r="r" b="b"/>
              <a:pathLst>
                <a:path w="773" h="294">
                  <a:moveTo>
                    <a:pt x="0" y="89"/>
                  </a:moveTo>
                  <a:lnTo>
                    <a:pt x="96" y="0"/>
                  </a:lnTo>
                  <a:lnTo>
                    <a:pt x="193" y="92"/>
                  </a:lnTo>
                  <a:lnTo>
                    <a:pt x="289" y="0"/>
                  </a:lnTo>
                  <a:lnTo>
                    <a:pt x="386" y="91"/>
                  </a:lnTo>
                  <a:lnTo>
                    <a:pt x="482" y="0"/>
                  </a:lnTo>
                  <a:lnTo>
                    <a:pt x="579" y="91"/>
                  </a:lnTo>
                  <a:lnTo>
                    <a:pt x="675" y="0"/>
                  </a:lnTo>
                  <a:lnTo>
                    <a:pt x="772" y="89"/>
                  </a:lnTo>
                  <a:lnTo>
                    <a:pt x="772" y="293"/>
                  </a:lnTo>
                  <a:lnTo>
                    <a:pt x="0" y="293"/>
                  </a:lnTo>
                  <a:lnTo>
                    <a:pt x="0" y="89"/>
                  </a:lnTo>
                </a:path>
              </a:pathLst>
            </a:custGeom>
            <a:solidFill>
              <a:srgbClr val="804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0" name="Freeform 606"/>
            <p:cNvSpPr>
              <a:spLocks/>
            </p:cNvSpPr>
            <p:nvPr/>
          </p:nvSpPr>
          <p:spPr bwMode="auto">
            <a:xfrm>
              <a:off x="846" y="3983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1" name="Freeform 607"/>
            <p:cNvSpPr>
              <a:spLocks/>
            </p:cNvSpPr>
            <p:nvPr/>
          </p:nvSpPr>
          <p:spPr bwMode="auto">
            <a:xfrm>
              <a:off x="847" y="3986"/>
              <a:ext cx="7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6" y="28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8"/>
                </a:cxn>
              </a:cxnLst>
              <a:rect l="0" t="0" r="r" b="b"/>
              <a:pathLst>
                <a:path w="7" h="29">
                  <a:moveTo>
                    <a:pt x="0" y="28"/>
                  </a:moveTo>
                  <a:lnTo>
                    <a:pt x="6" y="28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8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2" name="Freeform 608"/>
            <p:cNvSpPr>
              <a:spLocks/>
            </p:cNvSpPr>
            <p:nvPr/>
          </p:nvSpPr>
          <p:spPr bwMode="auto">
            <a:xfrm>
              <a:off x="864" y="3983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3" name="Freeform 609"/>
            <p:cNvSpPr>
              <a:spLocks/>
            </p:cNvSpPr>
            <p:nvPr/>
          </p:nvSpPr>
          <p:spPr bwMode="auto">
            <a:xfrm>
              <a:off x="866" y="3986"/>
              <a:ext cx="6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28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28"/>
                </a:cxn>
              </a:cxnLst>
              <a:rect l="0" t="0" r="r" b="b"/>
              <a:pathLst>
                <a:path w="6" h="29">
                  <a:moveTo>
                    <a:pt x="0" y="28"/>
                  </a:moveTo>
                  <a:lnTo>
                    <a:pt x="5" y="28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8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4" name="Freeform 610"/>
            <p:cNvSpPr>
              <a:spLocks/>
            </p:cNvSpPr>
            <p:nvPr/>
          </p:nvSpPr>
          <p:spPr bwMode="auto">
            <a:xfrm>
              <a:off x="846" y="4109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5" name="Freeform 611"/>
            <p:cNvSpPr>
              <a:spLocks/>
            </p:cNvSpPr>
            <p:nvPr/>
          </p:nvSpPr>
          <p:spPr bwMode="auto">
            <a:xfrm>
              <a:off x="847" y="4111"/>
              <a:ext cx="7" cy="3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6" y="29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9"/>
                </a:cxn>
              </a:cxnLst>
              <a:rect l="0" t="0" r="r" b="b"/>
              <a:pathLst>
                <a:path w="7" h="30">
                  <a:moveTo>
                    <a:pt x="0" y="29"/>
                  </a:moveTo>
                  <a:lnTo>
                    <a:pt x="6" y="29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6" name="Freeform 612"/>
            <p:cNvSpPr>
              <a:spLocks/>
            </p:cNvSpPr>
            <p:nvPr/>
          </p:nvSpPr>
          <p:spPr bwMode="auto">
            <a:xfrm>
              <a:off x="864" y="4109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7" name="Freeform 613"/>
            <p:cNvSpPr>
              <a:spLocks/>
            </p:cNvSpPr>
            <p:nvPr/>
          </p:nvSpPr>
          <p:spPr bwMode="auto">
            <a:xfrm>
              <a:off x="866" y="4111"/>
              <a:ext cx="6" cy="3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5" y="29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29"/>
                </a:cxn>
              </a:cxnLst>
              <a:rect l="0" t="0" r="r" b="b"/>
              <a:pathLst>
                <a:path w="6" h="30">
                  <a:moveTo>
                    <a:pt x="0" y="29"/>
                  </a:moveTo>
                  <a:lnTo>
                    <a:pt x="5" y="29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8" name="Freeform 614"/>
            <p:cNvSpPr>
              <a:spLocks/>
            </p:cNvSpPr>
            <p:nvPr/>
          </p:nvSpPr>
          <p:spPr bwMode="auto">
            <a:xfrm>
              <a:off x="655" y="3983"/>
              <a:ext cx="12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11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2" h="32">
                  <a:moveTo>
                    <a:pt x="0" y="0"/>
                  </a:moveTo>
                  <a:lnTo>
                    <a:pt x="11" y="0"/>
                  </a:lnTo>
                  <a:lnTo>
                    <a:pt x="11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59" name="Freeform 615"/>
            <p:cNvSpPr>
              <a:spLocks/>
            </p:cNvSpPr>
            <p:nvPr/>
          </p:nvSpPr>
          <p:spPr bwMode="auto">
            <a:xfrm>
              <a:off x="658" y="3986"/>
              <a:ext cx="5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4" y="28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28"/>
                </a:cxn>
              </a:cxnLst>
              <a:rect l="0" t="0" r="r" b="b"/>
              <a:pathLst>
                <a:path w="5" h="29">
                  <a:moveTo>
                    <a:pt x="0" y="28"/>
                  </a:moveTo>
                  <a:lnTo>
                    <a:pt x="4" y="28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8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0" name="Freeform 616"/>
            <p:cNvSpPr>
              <a:spLocks/>
            </p:cNvSpPr>
            <p:nvPr/>
          </p:nvSpPr>
          <p:spPr bwMode="auto">
            <a:xfrm>
              <a:off x="674" y="3983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1" name="Freeform 617"/>
            <p:cNvSpPr>
              <a:spLocks/>
            </p:cNvSpPr>
            <p:nvPr/>
          </p:nvSpPr>
          <p:spPr bwMode="auto">
            <a:xfrm>
              <a:off x="676" y="3986"/>
              <a:ext cx="7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6" y="28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8"/>
                </a:cxn>
              </a:cxnLst>
              <a:rect l="0" t="0" r="r" b="b"/>
              <a:pathLst>
                <a:path w="7" h="29">
                  <a:moveTo>
                    <a:pt x="0" y="28"/>
                  </a:moveTo>
                  <a:lnTo>
                    <a:pt x="6" y="28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8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2" name="Freeform 618"/>
            <p:cNvSpPr>
              <a:spLocks/>
            </p:cNvSpPr>
            <p:nvPr/>
          </p:nvSpPr>
          <p:spPr bwMode="auto">
            <a:xfrm>
              <a:off x="655" y="4109"/>
              <a:ext cx="12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11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2" h="32">
                  <a:moveTo>
                    <a:pt x="0" y="0"/>
                  </a:moveTo>
                  <a:lnTo>
                    <a:pt x="11" y="0"/>
                  </a:lnTo>
                  <a:lnTo>
                    <a:pt x="11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3" name="Freeform 619"/>
            <p:cNvSpPr>
              <a:spLocks/>
            </p:cNvSpPr>
            <p:nvPr/>
          </p:nvSpPr>
          <p:spPr bwMode="auto">
            <a:xfrm>
              <a:off x="658" y="4111"/>
              <a:ext cx="5" cy="3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4" y="29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29"/>
                </a:cxn>
              </a:cxnLst>
              <a:rect l="0" t="0" r="r" b="b"/>
              <a:pathLst>
                <a:path w="5" h="30">
                  <a:moveTo>
                    <a:pt x="0" y="29"/>
                  </a:moveTo>
                  <a:lnTo>
                    <a:pt x="4" y="29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4" name="Freeform 620"/>
            <p:cNvSpPr>
              <a:spLocks/>
            </p:cNvSpPr>
            <p:nvPr/>
          </p:nvSpPr>
          <p:spPr bwMode="auto">
            <a:xfrm>
              <a:off x="674" y="4109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5" name="Freeform 621"/>
            <p:cNvSpPr>
              <a:spLocks/>
            </p:cNvSpPr>
            <p:nvPr/>
          </p:nvSpPr>
          <p:spPr bwMode="auto">
            <a:xfrm>
              <a:off x="676" y="4111"/>
              <a:ext cx="7" cy="3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6" y="29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9"/>
                </a:cxn>
              </a:cxnLst>
              <a:rect l="0" t="0" r="r" b="b"/>
              <a:pathLst>
                <a:path w="7" h="30">
                  <a:moveTo>
                    <a:pt x="0" y="29"/>
                  </a:moveTo>
                  <a:lnTo>
                    <a:pt x="6" y="29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6" name="Freeform 622"/>
            <p:cNvSpPr>
              <a:spLocks/>
            </p:cNvSpPr>
            <p:nvPr/>
          </p:nvSpPr>
          <p:spPr bwMode="auto">
            <a:xfrm>
              <a:off x="461" y="3983"/>
              <a:ext cx="12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11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2" h="32">
                  <a:moveTo>
                    <a:pt x="0" y="0"/>
                  </a:moveTo>
                  <a:lnTo>
                    <a:pt x="11" y="0"/>
                  </a:lnTo>
                  <a:lnTo>
                    <a:pt x="11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7" name="Freeform 623"/>
            <p:cNvSpPr>
              <a:spLocks/>
            </p:cNvSpPr>
            <p:nvPr/>
          </p:nvSpPr>
          <p:spPr bwMode="auto">
            <a:xfrm>
              <a:off x="464" y="3986"/>
              <a:ext cx="5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4" y="28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28"/>
                </a:cxn>
              </a:cxnLst>
              <a:rect l="0" t="0" r="r" b="b"/>
              <a:pathLst>
                <a:path w="5" h="29">
                  <a:moveTo>
                    <a:pt x="0" y="28"/>
                  </a:moveTo>
                  <a:lnTo>
                    <a:pt x="4" y="28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8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8" name="Freeform 624"/>
            <p:cNvSpPr>
              <a:spLocks/>
            </p:cNvSpPr>
            <p:nvPr/>
          </p:nvSpPr>
          <p:spPr bwMode="auto">
            <a:xfrm>
              <a:off x="480" y="3983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69" name="Freeform 625"/>
            <p:cNvSpPr>
              <a:spLocks/>
            </p:cNvSpPr>
            <p:nvPr/>
          </p:nvSpPr>
          <p:spPr bwMode="auto">
            <a:xfrm>
              <a:off x="482" y="3986"/>
              <a:ext cx="7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6" y="28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8"/>
                </a:cxn>
              </a:cxnLst>
              <a:rect l="0" t="0" r="r" b="b"/>
              <a:pathLst>
                <a:path w="7" h="29">
                  <a:moveTo>
                    <a:pt x="0" y="28"/>
                  </a:moveTo>
                  <a:lnTo>
                    <a:pt x="6" y="28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8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0" name="Freeform 626"/>
            <p:cNvSpPr>
              <a:spLocks/>
            </p:cNvSpPr>
            <p:nvPr/>
          </p:nvSpPr>
          <p:spPr bwMode="auto">
            <a:xfrm>
              <a:off x="461" y="4109"/>
              <a:ext cx="12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11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2" h="32">
                  <a:moveTo>
                    <a:pt x="0" y="0"/>
                  </a:moveTo>
                  <a:lnTo>
                    <a:pt x="11" y="0"/>
                  </a:lnTo>
                  <a:lnTo>
                    <a:pt x="11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1" name="Freeform 627"/>
            <p:cNvSpPr>
              <a:spLocks/>
            </p:cNvSpPr>
            <p:nvPr/>
          </p:nvSpPr>
          <p:spPr bwMode="auto">
            <a:xfrm>
              <a:off x="464" y="4111"/>
              <a:ext cx="5" cy="3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4" y="29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29"/>
                </a:cxn>
              </a:cxnLst>
              <a:rect l="0" t="0" r="r" b="b"/>
              <a:pathLst>
                <a:path w="5" h="30">
                  <a:moveTo>
                    <a:pt x="0" y="29"/>
                  </a:moveTo>
                  <a:lnTo>
                    <a:pt x="4" y="29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2" name="Freeform 628"/>
            <p:cNvSpPr>
              <a:spLocks/>
            </p:cNvSpPr>
            <p:nvPr/>
          </p:nvSpPr>
          <p:spPr bwMode="auto">
            <a:xfrm>
              <a:off x="480" y="4109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3" name="Freeform 629"/>
            <p:cNvSpPr>
              <a:spLocks/>
            </p:cNvSpPr>
            <p:nvPr/>
          </p:nvSpPr>
          <p:spPr bwMode="auto">
            <a:xfrm>
              <a:off x="482" y="4111"/>
              <a:ext cx="7" cy="3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6" y="29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9"/>
                </a:cxn>
              </a:cxnLst>
              <a:rect l="0" t="0" r="r" b="b"/>
              <a:pathLst>
                <a:path w="7" h="30">
                  <a:moveTo>
                    <a:pt x="0" y="29"/>
                  </a:moveTo>
                  <a:lnTo>
                    <a:pt x="6" y="29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4" name="Freeform 630"/>
            <p:cNvSpPr>
              <a:spLocks/>
            </p:cNvSpPr>
            <p:nvPr/>
          </p:nvSpPr>
          <p:spPr bwMode="auto">
            <a:xfrm>
              <a:off x="272" y="3983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5" name="Freeform 631"/>
            <p:cNvSpPr>
              <a:spLocks/>
            </p:cNvSpPr>
            <p:nvPr/>
          </p:nvSpPr>
          <p:spPr bwMode="auto">
            <a:xfrm>
              <a:off x="274" y="3986"/>
              <a:ext cx="6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28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28"/>
                </a:cxn>
              </a:cxnLst>
              <a:rect l="0" t="0" r="r" b="b"/>
              <a:pathLst>
                <a:path w="6" h="29">
                  <a:moveTo>
                    <a:pt x="0" y="28"/>
                  </a:moveTo>
                  <a:lnTo>
                    <a:pt x="5" y="28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8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6" name="Freeform 632"/>
            <p:cNvSpPr>
              <a:spLocks/>
            </p:cNvSpPr>
            <p:nvPr/>
          </p:nvSpPr>
          <p:spPr bwMode="auto">
            <a:xfrm>
              <a:off x="289" y="3983"/>
              <a:ext cx="12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11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2" h="32">
                  <a:moveTo>
                    <a:pt x="0" y="0"/>
                  </a:moveTo>
                  <a:lnTo>
                    <a:pt x="11" y="0"/>
                  </a:lnTo>
                  <a:lnTo>
                    <a:pt x="11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7" name="Freeform 633"/>
            <p:cNvSpPr>
              <a:spLocks/>
            </p:cNvSpPr>
            <p:nvPr/>
          </p:nvSpPr>
          <p:spPr bwMode="auto">
            <a:xfrm>
              <a:off x="292" y="3986"/>
              <a:ext cx="7" cy="2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6" y="28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8"/>
                </a:cxn>
              </a:cxnLst>
              <a:rect l="0" t="0" r="r" b="b"/>
              <a:pathLst>
                <a:path w="7" h="29">
                  <a:moveTo>
                    <a:pt x="0" y="28"/>
                  </a:moveTo>
                  <a:lnTo>
                    <a:pt x="6" y="28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8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8" name="Freeform 634"/>
            <p:cNvSpPr>
              <a:spLocks/>
            </p:cNvSpPr>
            <p:nvPr/>
          </p:nvSpPr>
          <p:spPr bwMode="auto">
            <a:xfrm>
              <a:off x="272" y="4109"/>
              <a:ext cx="11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0"/>
                </a:cxn>
                <a:cxn ang="0">
                  <a:pos x="10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1" h="32">
                  <a:moveTo>
                    <a:pt x="0" y="0"/>
                  </a:moveTo>
                  <a:lnTo>
                    <a:pt x="10" y="0"/>
                  </a:lnTo>
                  <a:lnTo>
                    <a:pt x="10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79" name="Freeform 635"/>
            <p:cNvSpPr>
              <a:spLocks/>
            </p:cNvSpPr>
            <p:nvPr/>
          </p:nvSpPr>
          <p:spPr bwMode="auto">
            <a:xfrm>
              <a:off x="274" y="4111"/>
              <a:ext cx="6" cy="3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5" y="29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29"/>
                </a:cxn>
              </a:cxnLst>
              <a:rect l="0" t="0" r="r" b="b"/>
              <a:pathLst>
                <a:path w="6" h="30">
                  <a:moveTo>
                    <a:pt x="0" y="29"/>
                  </a:moveTo>
                  <a:lnTo>
                    <a:pt x="5" y="29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0" name="Freeform 636"/>
            <p:cNvSpPr>
              <a:spLocks/>
            </p:cNvSpPr>
            <p:nvPr/>
          </p:nvSpPr>
          <p:spPr bwMode="auto">
            <a:xfrm>
              <a:off x="289" y="4109"/>
              <a:ext cx="12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11" y="31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12" h="32">
                  <a:moveTo>
                    <a:pt x="0" y="0"/>
                  </a:moveTo>
                  <a:lnTo>
                    <a:pt x="11" y="0"/>
                  </a:lnTo>
                  <a:lnTo>
                    <a:pt x="11" y="31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1" name="Freeform 637"/>
            <p:cNvSpPr>
              <a:spLocks/>
            </p:cNvSpPr>
            <p:nvPr/>
          </p:nvSpPr>
          <p:spPr bwMode="auto">
            <a:xfrm>
              <a:off x="292" y="4111"/>
              <a:ext cx="7" cy="3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6" y="29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9"/>
                </a:cxn>
              </a:cxnLst>
              <a:rect l="0" t="0" r="r" b="b"/>
              <a:pathLst>
                <a:path w="7" h="30">
                  <a:moveTo>
                    <a:pt x="0" y="29"/>
                  </a:moveTo>
                  <a:lnTo>
                    <a:pt x="6" y="29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solidFill>
              <a:srgbClr val="FFFFFF"/>
            </a:solidFill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2" name="Freeform 638"/>
            <p:cNvSpPr>
              <a:spLocks/>
            </p:cNvSpPr>
            <p:nvPr/>
          </p:nvSpPr>
          <p:spPr bwMode="auto">
            <a:xfrm>
              <a:off x="283" y="3916"/>
              <a:ext cx="107" cy="90"/>
            </a:xfrm>
            <a:custGeom>
              <a:avLst/>
              <a:gdLst/>
              <a:ahLst/>
              <a:cxnLst>
                <a:cxn ang="0">
                  <a:pos x="94" y="89"/>
                </a:cxn>
                <a:cxn ang="0">
                  <a:pos x="106" y="47"/>
                </a:cxn>
                <a:cxn ang="0">
                  <a:pos x="94" y="27"/>
                </a:cxn>
                <a:cxn ang="0">
                  <a:pos x="0" y="0"/>
                </a:cxn>
                <a:cxn ang="0">
                  <a:pos x="94" y="89"/>
                </a:cxn>
              </a:cxnLst>
              <a:rect l="0" t="0" r="r" b="b"/>
              <a:pathLst>
                <a:path w="107" h="90">
                  <a:moveTo>
                    <a:pt x="94" y="89"/>
                  </a:moveTo>
                  <a:lnTo>
                    <a:pt x="106" y="47"/>
                  </a:lnTo>
                  <a:lnTo>
                    <a:pt x="94" y="27"/>
                  </a:lnTo>
                  <a:lnTo>
                    <a:pt x="0" y="0"/>
                  </a:lnTo>
                  <a:lnTo>
                    <a:pt x="94" y="89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3" name="Freeform 639"/>
            <p:cNvSpPr>
              <a:spLocks/>
            </p:cNvSpPr>
            <p:nvPr/>
          </p:nvSpPr>
          <p:spPr bwMode="auto">
            <a:xfrm>
              <a:off x="670" y="3916"/>
              <a:ext cx="106" cy="90"/>
            </a:xfrm>
            <a:custGeom>
              <a:avLst/>
              <a:gdLst/>
              <a:ahLst/>
              <a:cxnLst>
                <a:cxn ang="0">
                  <a:pos x="93" y="89"/>
                </a:cxn>
                <a:cxn ang="0">
                  <a:pos x="105" y="46"/>
                </a:cxn>
                <a:cxn ang="0">
                  <a:pos x="93" y="26"/>
                </a:cxn>
                <a:cxn ang="0">
                  <a:pos x="0" y="0"/>
                </a:cxn>
                <a:cxn ang="0">
                  <a:pos x="93" y="89"/>
                </a:cxn>
              </a:cxnLst>
              <a:rect l="0" t="0" r="r" b="b"/>
              <a:pathLst>
                <a:path w="106" h="90">
                  <a:moveTo>
                    <a:pt x="93" y="89"/>
                  </a:moveTo>
                  <a:lnTo>
                    <a:pt x="105" y="46"/>
                  </a:lnTo>
                  <a:lnTo>
                    <a:pt x="93" y="26"/>
                  </a:lnTo>
                  <a:lnTo>
                    <a:pt x="0" y="0"/>
                  </a:lnTo>
                  <a:lnTo>
                    <a:pt x="93" y="89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4" name="Freeform 640"/>
            <p:cNvSpPr>
              <a:spLocks/>
            </p:cNvSpPr>
            <p:nvPr/>
          </p:nvSpPr>
          <p:spPr bwMode="auto">
            <a:xfrm>
              <a:off x="474" y="3916"/>
              <a:ext cx="108" cy="90"/>
            </a:xfrm>
            <a:custGeom>
              <a:avLst/>
              <a:gdLst/>
              <a:ahLst/>
              <a:cxnLst>
                <a:cxn ang="0">
                  <a:pos x="95" y="89"/>
                </a:cxn>
                <a:cxn ang="0">
                  <a:pos x="107" y="47"/>
                </a:cxn>
                <a:cxn ang="0">
                  <a:pos x="95" y="27"/>
                </a:cxn>
                <a:cxn ang="0">
                  <a:pos x="0" y="0"/>
                </a:cxn>
                <a:cxn ang="0">
                  <a:pos x="95" y="89"/>
                </a:cxn>
              </a:cxnLst>
              <a:rect l="0" t="0" r="r" b="b"/>
              <a:pathLst>
                <a:path w="108" h="90">
                  <a:moveTo>
                    <a:pt x="95" y="89"/>
                  </a:moveTo>
                  <a:lnTo>
                    <a:pt x="107" y="47"/>
                  </a:lnTo>
                  <a:lnTo>
                    <a:pt x="95" y="27"/>
                  </a:lnTo>
                  <a:lnTo>
                    <a:pt x="0" y="0"/>
                  </a:lnTo>
                  <a:lnTo>
                    <a:pt x="95" y="89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5" name="Freeform 641"/>
            <p:cNvSpPr>
              <a:spLocks/>
            </p:cNvSpPr>
            <p:nvPr/>
          </p:nvSpPr>
          <p:spPr bwMode="auto">
            <a:xfrm>
              <a:off x="184" y="4204"/>
              <a:ext cx="777" cy="21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76" y="20"/>
                </a:cxn>
                <a:cxn ang="0">
                  <a:pos x="776" y="0"/>
                </a:cxn>
                <a:cxn ang="0">
                  <a:pos x="0" y="0"/>
                </a:cxn>
                <a:cxn ang="0">
                  <a:pos x="0" y="20"/>
                </a:cxn>
              </a:cxnLst>
              <a:rect l="0" t="0" r="r" b="b"/>
              <a:pathLst>
                <a:path w="777" h="21">
                  <a:moveTo>
                    <a:pt x="0" y="20"/>
                  </a:moveTo>
                  <a:lnTo>
                    <a:pt x="776" y="20"/>
                  </a:lnTo>
                  <a:lnTo>
                    <a:pt x="776" y="0"/>
                  </a:lnTo>
                  <a:lnTo>
                    <a:pt x="0" y="0"/>
                  </a:lnTo>
                  <a:lnTo>
                    <a:pt x="0" y="20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6" name="Freeform 642"/>
            <p:cNvSpPr>
              <a:spLocks/>
            </p:cNvSpPr>
            <p:nvPr/>
          </p:nvSpPr>
          <p:spPr bwMode="auto">
            <a:xfrm>
              <a:off x="380" y="3921"/>
              <a:ext cx="95" cy="280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0" y="90"/>
                </a:cxn>
                <a:cxn ang="0">
                  <a:pos x="94" y="0"/>
                </a:cxn>
              </a:cxnLst>
              <a:rect l="0" t="0" r="r" b="b"/>
              <a:pathLst>
                <a:path w="95" h="280">
                  <a:moveTo>
                    <a:pt x="0" y="279"/>
                  </a:moveTo>
                  <a:lnTo>
                    <a:pt x="0" y="90"/>
                  </a:lnTo>
                  <a:lnTo>
                    <a:pt x="94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7" name="Freeform 643"/>
            <p:cNvSpPr>
              <a:spLocks/>
            </p:cNvSpPr>
            <p:nvPr/>
          </p:nvSpPr>
          <p:spPr bwMode="auto">
            <a:xfrm>
              <a:off x="574" y="3921"/>
              <a:ext cx="94" cy="280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0" y="90"/>
                </a:cxn>
                <a:cxn ang="0">
                  <a:pos x="93" y="0"/>
                </a:cxn>
              </a:cxnLst>
              <a:rect l="0" t="0" r="r" b="b"/>
              <a:pathLst>
                <a:path w="94" h="280">
                  <a:moveTo>
                    <a:pt x="0" y="279"/>
                  </a:moveTo>
                  <a:lnTo>
                    <a:pt x="0" y="90"/>
                  </a:lnTo>
                  <a:lnTo>
                    <a:pt x="93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8" name="Freeform 644"/>
            <p:cNvSpPr>
              <a:spLocks/>
            </p:cNvSpPr>
            <p:nvPr/>
          </p:nvSpPr>
          <p:spPr bwMode="auto">
            <a:xfrm>
              <a:off x="769" y="3921"/>
              <a:ext cx="94" cy="280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0" y="90"/>
                </a:cxn>
                <a:cxn ang="0">
                  <a:pos x="93" y="0"/>
                </a:cxn>
              </a:cxnLst>
              <a:rect l="0" t="0" r="r" b="b"/>
              <a:pathLst>
                <a:path w="94" h="280">
                  <a:moveTo>
                    <a:pt x="0" y="279"/>
                  </a:moveTo>
                  <a:lnTo>
                    <a:pt x="0" y="90"/>
                  </a:lnTo>
                  <a:lnTo>
                    <a:pt x="93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185989" name="Freeform 645"/>
            <p:cNvSpPr>
              <a:spLocks/>
            </p:cNvSpPr>
            <p:nvPr/>
          </p:nvSpPr>
          <p:spPr bwMode="auto">
            <a:xfrm>
              <a:off x="190" y="3921"/>
              <a:ext cx="93" cy="280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0" y="88"/>
                </a:cxn>
                <a:cxn ang="0">
                  <a:pos x="92" y="0"/>
                </a:cxn>
              </a:cxnLst>
              <a:rect l="0" t="0" r="r" b="b"/>
              <a:pathLst>
                <a:path w="93" h="280">
                  <a:moveTo>
                    <a:pt x="0" y="279"/>
                  </a:moveTo>
                  <a:lnTo>
                    <a:pt x="0" y="88"/>
                  </a:lnTo>
                  <a:lnTo>
                    <a:pt x="92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185990" name="Freeform 646"/>
          <p:cNvSpPr>
            <a:spLocks/>
          </p:cNvSpPr>
          <p:nvPr/>
        </p:nvSpPr>
        <p:spPr bwMode="auto">
          <a:xfrm>
            <a:off x="1169988" y="6172200"/>
            <a:ext cx="50800" cy="146050"/>
          </a:xfrm>
          <a:custGeom>
            <a:avLst/>
            <a:gdLst/>
            <a:ahLst/>
            <a:cxnLst>
              <a:cxn ang="0">
                <a:pos x="0" y="91"/>
              </a:cxn>
              <a:cxn ang="0">
                <a:pos x="31" y="91"/>
              </a:cxn>
              <a:cxn ang="0">
                <a:pos x="25" y="0"/>
              </a:cxn>
              <a:cxn ang="0">
                <a:pos x="6" y="0"/>
              </a:cxn>
              <a:cxn ang="0">
                <a:pos x="0" y="91"/>
              </a:cxn>
            </a:cxnLst>
            <a:rect l="0" t="0" r="r" b="b"/>
            <a:pathLst>
              <a:path w="32" h="92">
                <a:moveTo>
                  <a:pt x="0" y="91"/>
                </a:moveTo>
                <a:lnTo>
                  <a:pt x="31" y="91"/>
                </a:lnTo>
                <a:lnTo>
                  <a:pt x="25" y="0"/>
                </a:lnTo>
                <a:lnTo>
                  <a:pt x="6" y="0"/>
                </a:lnTo>
                <a:lnTo>
                  <a:pt x="0" y="91"/>
                </a:lnTo>
              </a:path>
            </a:pathLst>
          </a:custGeom>
          <a:solidFill>
            <a:srgbClr val="800000"/>
          </a:solidFill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85991" name="Rectangle 647"/>
          <p:cNvSpPr>
            <a:spLocks noChangeArrowheads="1"/>
          </p:cNvSpPr>
          <p:nvPr/>
        </p:nvSpPr>
        <p:spPr bwMode="auto">
          <a:xfrm>
            <a:off x="7162800" y="6248400"/>
            <a:ext cx="12954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75000"/>
              </a:lnSpc>
            </a:pPr>
            <a:r>
              <a:rPr lang="ar-SA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الموزع</a:t>
            </a:r>
            <a:endParaRPr lang="en-US" sz="2000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sp>
        <p:nvSpPr>
          <p:cNvPr id="185992" name="Rectangle 648"/>
          <p:cNvSpPr>
            <a:spLocks noChangeArrowheads="1"/>
          </p:cNvSpPr>
          <p:nvPr/>
        </p:nvSpPr>
        <p:spPr bwMode="auto">
          <a:xfrm>
            <a:off x="4419600" y="6324600"/>
            <a:ext cx="14478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75000"/>
              </a:lnSpc>
            </a:pPr>
            <a:r>
              <a:rPr lang="en-U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   </a:t>
            </a:r>
            <a:r>
              <a:rPr lang="ar-SA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  </a:t>
            </a:r>
            <a:r>
              <a:rPr lang="en-U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C   </a:t>
            </a:r>
            <a:r>
              <a:rPr lang="ar-SA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العملاء</a:t>
            </a:r>
            <a:endParaRPr lang="en-US" sz="2000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sp>
        <p:nvSpPr>
          <p:cNvPr id="185993" name="Rectangle 649"/>
          <p:cNvSpPr>
            <a:spLocks noChangeArrowheads="1"/>
          </p:cNvSpPr>
          <p:nvPr/>
        </p:nvSpPr>
        <p:spPr bwMode="auto">
          <a:xfrm>
            <a:off x="1524000" y="6248400"/>
            <a:ext cx="18288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75000"/>
              </a:lnSpc>
            </a:pPr>
            <a:r>
              <a:rPr lang="en-US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M</a:t>
            </a:r>
            <a:r>
              <a:rPr lang="ar-SA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المصنع   </a:t>
            </a:r>
            <a:endParaRPr lang="en-US" sz="2000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graphicFrame>
        <p:nvGraphicFramePr>
          <p:cNvPr id="185994" name="Object 650">
            <a:hlinkClick r:id="" action="ppaction://ole?verb=0"/>
          </p:cNvPr>
          <p:cNvGraphicFramePr>
            <a:graphicFrameLocks/>
          </p:cNvGraphicFramePr>
          <p:nvPr/>
        </p:nvGraphicFramePr>
        <p:xfrm>
          <a:off x="3578225" y="6019800"/>
          <a:ext cx="765175" cy="611188"/>
        </p:xfrm>
        <a:graphic>
          <a:graphicData uri="http://schemas.openxmlformats.org/presentationml/2006/ole">
            <p:oleObj spid="_x0000_s221186" name="Clip" r:id="rId6" imgW="4052880" imgH="2536560" progId="">
              <p:embed/>
            </p:oleObj>
          </a:graphicData>
        </a:graphic>
      </p:graphicFrame>
      <p:pic>
        <p:nvPicPr>
          <p:cNvPr id="185995" name="Picture 651"/>
          <p:cNvPicPr>
            <a:picLocks noChangeArrowheads="1"/>
          </p:cNvPicPr>
          <p:nvPr/>
        </p:nvPicPr>
        <p:blipFill>
          <a:blip r:embed="rId7"/>
          <a:srcRect l="1399" t="40892"/>
          <a:stretch>
            <a:fillRect/>
          </a:stretch>
        </p:blipFill>
        <p:spPr bwMode="auto">
          <a:xfrm>
            <a:off x="6261100" y="6083300"/>
            <a:ext cx="782638" cy="54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grpSp>
        <p:nvGrpSpPr>
          <p:cNvPr id="8" name="Group 652"/>
          <p:cNvGrpSpPr>
            <a:grpSpLocks/>
          </p:cNvGrpSpPr>
          <p:nvPr/>
        </p:nvGrpSpPr>
        <p:grpSpPr bwMode="auto">
          <a:xfrm>
            <a:off x="3276600" y="2674938"/>
            <a:ext cx="5257800" cy="2819400"/>
            <a:chOff x="2448" y="1253"/>
            <a:chExt cx="3312" cy="1776"/>
          </a:xfrm>
        </p:grpSpPr>
        <p:sp>
          <p:nvSpPr>
            <p:cNvPr id="185997" name="Line 653"/>
            <p:cNvSpPr>
              <a:spLocks noChangeShapeType="1"/>
            </p:cNvSpPr>
            <p:nvPr/>
          </p:nvSpPr>
          <p:spPr bwMode="auto">
            <a:xfrm>
              <a:off x="2648" y="1501"/>
              <a:ext cx="128" cy="416"/>
            </a:xfrm>
            <a:prstGeom prst="line">
              <a:avLst/>
            </a:prstGeom>
            <a:noFill/>
            <a:ln w="25400">
              <a:solidFill>
                <a:srgbClr val="FAFD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5998" name="Line 654"/>
            <p:cNvSpPr>
              <a:spLocks noChangeShapeType="1"/>
            </p:cNvSpPr>
            <p:nvPr/>
          </p:nvSpPr>
          <p:spPr bwMode="auto">
            <a:xfrm>
              <a:off x="3464" y="2509"/>
              <a:ext cx="224" cy="368"/>
            </a:xfrm>
            <a:prstGeom prst="line">
              <a:avLst/>
            </a:prstGeom>
            <a:noFill/>
            <a:ln w="25400">
              <a:solidFill>
                <a:srgbClr val="FAFD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5999" name="Line 655"/>
            <p:cNvSpPr>
              <a:spLocks noChangeShapeType="1"/>
            </p:cNvSpPr>
            <p:nvPr/>
          </p:nvSpPr>
          <p:spPr bwMode="auto">
            <a:xfrm flipV="1">
              <a:off x="2600" y="2493"/>
              <a:ext cx="176" cy="400"/>
            </a:xfrm>
            <a:prstGeom prst="line">
              <a:avLst/>
            </a:prstGeom>
            <a:noFill/>
            <a:ln w="25400">
              <a:solidFill>
                <a:srgbClr val="FAFD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6000" name="Line 656"/>
            <p:cNvSpPr>
              <a:spLocks noChangeShapeType="1"/>
            </p:cNvSpPr>
            <p:nvPr/>
          </p:nvSpPr>
          <p:spPr bwMode="auto">
            <a:xfrm flipV="1">
              <a:off x="3464" y="1485"/>
              <a:ext cx="176" cy="448"/>
            </a:xfrm>
            <a:prstGeom prst="line">
              <a:avLst/>
            </a:prstGeom>
            <a:noFill/>
            <a:ln w="25400">
              <a:solidFill>
                <a:srgbClr val="FAFD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6001" name="Line 657"/>
            <p:cNvSpPr>
              <a:spLocks noChangeShapeType="1"/>
            </p:cNvSpPr>
            <p:nvPr/>
          </p:nvSpPr>
          <p:spPr bwMode="auto">
            <a:xfrm>
              <a:off x="2456" y="2213"/>
              <a:ext cx="272" cy="0"/>
            </a:xfrm>
            <a:prstGeom prst="line">
              <a:avLst/>
            </a:prstGeom>
            <a:noFill/>
            <a:ln w="25400">
              <a:solidFill>
                <a:srgbClr val="FAFD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6002" name="Rectangle 658"/>
            <p:cNvSpPr>
              <a:spLocks noChangeArrowheads="1"/>
            </p:cNvSpPr>
            <p:nvPr/>
          </p:nvSpPr>
          <p:spPr bwMode="auto">
            <a:xfrm>
              <a:off x="3792" y="1296"/>
              <a:ext cx="1968" cy="67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sz="20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عدد التعاملات مع الموزع</a:t>
              </a:r>
              <a:endParaRPr lang="en-U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2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M x C = 3 + 3 = 6</a:t>
              </a:r>
            </a:p>
          </p:txBody>
        </p:sp>
        <p:pic>
          <p:nvPicPr>
            <p:cNvPr id="186003" name="Picture 659"/>
            <p:cNvPicPr>
              <a:picLocks noChangeArrowheads="1"/>
            </p:cNvPicPr>
            <p:nvPr/>
          </p:nvPicPr>
          <p:blipFill>
            <a:blip r:embed="rId8"/>
            <a:srcRect l="1521" t="40788"/>
            <a:stretch>
              <a:fillRect/>
            </a:stretch>
          </p:blipFill>
          <p:spPr bwMode="auto">
            <a:xfrm>
              <a:off x="2744" y="1965"/>
              <a:ext cx="712" cy="49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186004" name="Rectangle 660"/>
            <p:cNvSpPr>
              <a:spLocks noChangeArrowheads="1"/>
            </p:cNvSpPr>
            <p:nvPr/>
          </p:nvSpPr>
          <p:spPr bwMode="auto">
            <a:xfrm>
              <a:off x="2784" y="1829"/>
              <a:ext cx="62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solidFill>
                    <a:srgbClr val="FF0101"/>
                  </a:solidFill>
                  <a:latin typeface="Arial" pitchFamily="34" charset="0"/>
                </a:rPr>
                <a:t>المحل</a:t>
              </a:r>
              <a:endParaRPr lang="en-US" b="1" dirty="0">
                <a:solidFill>
                  <a:srgbClr val="FF0101"/>
                </a:solidFill>
                <a:latin typeface="Arial" pitchFamily="34" charset="0"/>
              </a:endParaRPr>
            </a:p>
          </p:txBody>
        </p:sp>
        <p:sp>
          <p:nvSpPr>
            <p:cNvPr id="186005" name="Line 661"/>
            <p:cNvSpPr>
              <a:spLocks noChangeShapeType="1"/>
            </p:cNvSpPr>
            <p:nvPr/>
          </p:nvSpPr>
          <p:spPr bwMode="auto">
            <a:xfrm>
              <a:off x="3464" y="2213"/>
              <a:ext cx="368" cy="0"/>
            </a:xfrm>
            <a:prstGeom prst="line">
              <a:avLst/>
            </a:prstGeom>
            <a:noFill/>
            <a:ln w="25400">
              <a:solidFill>
                <a:srgbClr val="FAFD00"/>
              </a:solidFill>
              <a:round/>
              <a:headEnd/>
              <a:tailEnd type="triangle" w="med" len="med"/>
            </a:ln>
            <a:effectLst>
              <a:outerShdw dist="17961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6006" name="Rectangle 662"/>
            <p:cNvSpPr>
              <a:spLocks noChangeArrowheads="1"/>
            </p:cNvSpPr>
            <p:nvPr/>
          </p:nvSpPr>
          <p:spPr bwMode="auto">
            <a:xfrm>
              <a:off x="2640" y="1253"/>
              <a:ext cx="19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1</a:t>
              </a:r>
            </a:p>
          </p:txBody>
        </p:sp>
        <p:sp>
          <p:nvSpPr>
            <p:cNvPr id="186007" name="Rectangle 663"/>
            <p:cNvSpPr>
              <a:spLocks noChangeArrowheads="1"/>
            </p:cNvSpPr>
            <p:nvPr/>
          </p:nvSpPr>
          <p:spPr bwMode="auto">
            <a:xfrm>
              <a:off x="2448" y="2021"/>
              <a:ext cx="19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2</a:t>
              </a:r>
            </a:p>
          </p:txBody>
        </p:sp>
        <p:sp>
          <p:nvSpPr>
            <p:cNvPr id="186008" name="Rectangle 664"/>
            <p:cNvSpPr>
              <a:spLocks noChangeArrowheads="1"/>
            </p:cNvSpPr>
            <p:nvPr/>
          </p:nvSpPr>
          <p:spPr bwMode="auto">
            <a:xfrm>
              <a:off x="2592" y="2837"/>
              <a:ext cx="19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3</a:t>
              </a:r>
            </a:p>
          </p:txBody>
        </p:sp>
        <p:sp>
          <p:nvSpPr>
            <p:cNvPr id="186009" name="Rectangle 665"/>
            <p:cNvSpPr>
              <a:spLocks noChangeArrowheads="1"/>
            </p:cNvSpPr>
            <p:nvPr/>
          </p:nvSpPr>
          <p:spPr bwMode="auto">
            <a:xfrm>
              <a:off x="3408" y="1445"/>
              <a:ext cx="19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4</a:t>
              </a:r>
            </a:p>
          </p:txBody>
        </p:sp>
        <p:sp>
          <p:nvSpPr>
            <p:cNvPr id="186010" name="Rectangle 666"/>
            <p:cNvSpPr>
              <a:spLocks noChangeArrowheads="1"/>
            </p:cNvSpPr>
            <p:nvPr/>
          </p:nvSpPr>
          <p:spPr bwMode="auto">
            <a:xfrm>
              <a:off x="3552" y="2021"/>
              <a:ext cx="19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5</a:t>
              </a:r>
            </a:p>
          </p:txBody>
        </p:sp>
        <p:sp>
          <p:nvSpPr>
            <p:cNvPr id="186011" name="Rectangle 667"/>
            <p:cNvSpPr>
              <a:spLocks noChangeArrowheads="1"/>
            </p:cNvSpPr>
            <p:nvPr/>
          </p:nvSpPr>
          <p:spPr bwMode="auto">
            <a:xfrm>
              <a:off x="3744" y="2741"/>
              <a:ext cx="19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6</a:t>
              </a:r>
            </a:p>
          </p:txBody>
        </p: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5B425-DFEA-442F-BABA-765D40680429}" type="slidenum">
              <a:rPr lang="ar-SA"/>
              <a:pPr/>
              <a:t>12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304800"/>
            <a:ext cx="8358246" cy="112395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lnSpc>
                <a:spcPct val="70000"/>
              </a:lnSpc>
            </a:pPr>
            <a:r>
              <a:rPr lang="ar-SA" sz="32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العوامل</a:t>
            </a:r>
            <a:r>
              <a:rPr lang="en-US" sz="32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المحددة</a:t>
            </a:r>
            <a:r>
              <a:rPr lang="en-US" sz="32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لاختيار</a:t>
            </a:r>
            <a:r>
              <a:rPr lang="en-US" sz="32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dirty="0" smtClean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منافذ</a:t>
            </a:r>
            <a:r>
              <a:rPr lang="en-US" sz="3200" dirty="0" smtClean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dirty="0" smtClean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التوزيع</a:t>
            </a:r>
            <a:endParaRPr lang="en-US" sz="3200" dirty="0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57364"/>
            <a:ext cx="7543800" cy="4314836"/>
          </a:xfrm>
          <a:noFill/>
          <a:ln w="25400" cap="flat">
            <a:noFill/>
          </a:ln>
        </p:spPr>
        <p:txBody>
          <a:bodyPr/>
          <a:lstStyle/>
          <a:p>
            <a:pPr>
              <a:lnSpc>
                <a:spcPct val="80000"/>
              </a:lnSpc>
              <a:buFont typeface="Monotype Sorts" charset="2"/>
              <a:buChar char="]"/>
            </a:pP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الجدوى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الاقتصادية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لمنفذ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المشروع</a:t>
            </a:r>
            <a:endParaRPr lang="en-US" sz="3600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  <a:buFont typeface="Monotype Sorts" charset="2"/>
              <a:buChar char="]"/>
            </a:pP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مدي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الرقابة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المطلوبة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علي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السوق</a:t>
            </a:r>
            <a:endParaRPr lang="en-US" sz="3600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  <a:buFont typeface="Monotype Sorts" charset="2"/>
              <a:buChar char="]"/>
            </a:pPr>
            <a:r>
              <a:rPr lang="ar-SA" sz="3600" dirty="0" smtClean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إمكانية</a:t>
            </a:r>
            <a:r>
              <a:rPr lang="en-US" sz="3600" dirty="0" smtClean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التكيف</a:t>
            </a:r>
            <a:endParaRPr lang="en-US" sz="3600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  <a:buFont typeface="Monotype Sorts" charset="2"/>
              <a:buChar char="]"/>
            </a:pP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مدي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توافر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الوسطاء</a:t>
            </a:r>
            <a:endParaRPr lang="en-US" sz="3600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  <a:buFont typeface="Monotype Sorts" charset="2"/>
              <a:buChar char="]"/>
            </a:pP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المنافسة</a:t>
            </a:r>
            <a:endParaRPr lang="en-US" sz="3600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  <a:buFont typeface="Monotype Sorts" charset="2"/>
              <a:buChar char="]"/>
            </a:pP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البيئة</a:t>
            </a:r>
            <a:r>
              <a:rPr lang="en-US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المحيطة</a:t>
            </a:r>
            <a:endParaRPr lang="en-US" sz="3600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A9613-F5BC-4617-A01F-BBD4841A2ADB}" type="slidenum">
              <a:rPr lang="ar-SA"/>
              <a:pPr/>
              <a:t>13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42918"/>
            <a:ext cx="7950200" cy="442932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</a:pPr>
            <a:r>
              <a:rPr lang="ar-SA" sz="40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طرق</a:t>
            </a:r>
            <a:r>
              <a:rPr lang="en-US" sz="40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dirty="0" err="1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ايجاد</a:t>
            </a:r>
            <a:r>
              <a:rPr lang="en-US" sz="40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منفذ</a:t>
            </a:r>
            <a:r>
              <a:rPr lang="en-US" sz="40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التوزيع</a:t>
            </a:r>
            <a:r>
              <a:rPr lang="en-US" sz="40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المناسب</a:t>
            </a:r>
            <a:endParaRPr lang="en-US" sz="4000" dirty="0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85926"/>
            <a:ext cx="7772400" cy="4538674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Monotype Sorts" charset="2"/>
              <a:buChar char="\"/>
            </a:pPr>
            <a:r>
              <a:rPr lang="ar-SA" sz="36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رجال</a:t>
            </a:r>
            <a:r>
              <a:rPr lang="en-US" sz="36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المبيعات</a:t>
            </a:r>
            <a:r>
              <a:rPr lang="en-US" sz="36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العاملين</a:t>
            </a:r>
            <a:r>
              <a:rPr lang="en-US" sz="36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في</a:t>
            </a:r>
            <a:r>
              <a:rPr lang="en-US" sz="36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المنشأة</a:t>
            </a:r>
            <a:endParaRPr lang="en-US" sz="3600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Char char="\"/>
            </a:pP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المصادر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التجارية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Char char="\"/>
            </a:pPr>
            <a:r>
              <a:rPr lang="ar-SA" sz="36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الاتصال</a:t>
            </a:r>
            <a:r>
              <a:rPr lang="en-US" sz="36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المباشر</a:t>
            </a:r>
            <a:r>
              <a:rPr lang="en-US" sz="36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بالوسطاء</a:t>
            </a:r>
            <a:endParaRPr lang="en-US" sz="3600" b="1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Char char="\"/>
            </a:pPr>
            <a:r>
              <a:rPr lang="ar-SA" sz="3600" b="1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الإعلان</a:t>
            </a:r>
            <a:endParaRPr lang="en-US" sz="3600" b="1" dirty="0">
              <a:solidFill>
                <a:schemeClr val="hlink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Char char="\"/>
            </a:pPr>
            <a:r>
              <a:rPr lang="ar-SA" sz="3600" b="1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العملاء</a:t>
            </a:r>
            <a:endParaRPr lang="en-US" sz="3600" b="1" dirty="0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Char char="\"/>
            </a:pP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مصادر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أخرى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ChangeArrowheads="1"/>
          </p:cNvSpPr>
          <p:nvPr/>
        </p:nvSpPr>
        <p:spPr bwMode="auto">
          <a:xfrm>
            <a:off x="1295400" y="381000"/>
            <a:ext cx="7620000" cy="6191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ar-SA" sz="3200" dirty="0" smtClean="0">
                <a:solidFill>
                  <a:srgbClr val="99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التوزيع الراسي ضد التوزيع التقليدي</a:t>
            </a:r>
            <a:endParaRPr lang="en-US" sz="3200" dirty="0">
              <a:solidFill>
                <a:srgbClr val="99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1491" name="AutoShape 3"/>
          <p:cNvSpPr>
            <a:spLocks noChangeArrowheads="1"/>
          </p:cNvSpPr>
          <p:nvPr/>
        </p:nvSpPr>
        <p:spPr bwMode="auto">
          <a:xfrm>
            <a:off x="5943600" y="1409700"/>
            <a:ext cx="1981200" cy="990600"/>
          </a:xfrm>
          <a:prstGeom prst="cube">
            <a:avLst>
              <a:gd name="adj" fmla="val 12106"/>
            </a:avLst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75000"/>
              </a:lnSpc>
            </a:pPr>
            <a:r>
              <a:rPr lang="ar-S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نظام التوزيع</a:t>
            </a:r>
          </a:p>
          <a:p>
            <a:pPr algn="ctr" eaLnBrk="0" hangingPunct="0">
              <a:lnSpc>
                <a:spcPct val="75000"/>
              </a:lnSpc>
            </a:pPr>
            <a:r>
              <a:rPr lang="ar-S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الراسي</a:t>
            </a:r>
            <a:endParaRPr lang="en-US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sp>
        <p:nvSpPr>
          <p:cNvPr id="191492" name="AutoShape 4"/>
          <p:cNvSpPr>
            <a:spLocks noChangeArrowheads="1"/>
          </p:cNvSpPr>
          <p:nvPr/>
        </p:nvSpPr>
        <p:spPr bwMode="auto">
          <a:xfrm>
            <a:off x="5797550" y="2444750"/>
            <a:ext cx="2197100" cy="3111500"/>
          </a:xfrm>
          <a:prstGeom prst="cube">
            <a:avLst>
              <a:gd name="adj" fmla="val 6606"/>
            </a:avLst>
          </a:prstGeom>
          <a:solidFill>
            <a:srgbClr val="01FFE7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91493" name="AutoShape 5"/>
          <p:cNvSpPr>
            <a:spLocks noChangeArrowheads="1"/>
          </p:cNvSpPr>
          <p:nvPr/>
        </p:nvSpPr>
        <p:spPr bwMode="auto">
          <a:xfrm>
            <a:off x="1149350" y="2444750"/>
            <a:ext cx="2197100" cy="749300"/>
          </a:xfrm>
          <a:prstGeom prst="cube">
            <a:avLst>
              <a:gd name="adj" fmla="val 12106"/>
            </a:avLst>
          </a:prstGeom>
          <a:solidFill>
            <a:srgbClr val="01FFE7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ar-SA" b="1" dirty="0" smtClean="0">
                <a:solidFill>
                  <a:srgbClr val="FF0000"/>
                </a:solidFill>
                <a:latin typeface="Arial" pitchFamily="34" charset="0"/>
              </a:rPr>
              <a:t>المنتج</a:t>
            </a:r>
            <a:endParaRPr lang="en-US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91494" name="Rectangle 6"/>
          <p:cNvSpPr>
            <a:spLocks noChangeArrowheads="1"/>
          </p:cNvSpPr>
          <p:nvPr/>
        </p:nvSpPr>
        <p:spPr bwMode="auto">
          <a:xfrm>
            <a:off x="5797550" y="5035550"/>
            <a:ext cx="2044700" cy="520700"/>
          </a:xfrm>
          <a:prstGeom prst="rect">
            <a:avLst/>
          </a:prstGeom>
          <a:solidFill>
            <a:srgbClr val="00B7A5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/>
            <a:endParaRPr lang="ar-SA" b="1" dirty="0" smtClean="0">
              <a:solidFill>
                <a:schemeClr val="bg2">
                  <a:lumMod val="75000"/>
                </a:schemeClr>
              </a:solidFill>
              <a:latin typeface="Arial" pitchFamily="34" charset="0"/>
            </a:endParaRPr>
          </a:p>
          <a:p>
            <a:pPr algn="ctr" eaLnBrk="0" hangingPunct="0"/>
            <a:r>
              <a:rPr lang="ar-SA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تاجر التجزئة</a:t>
            </a:r>
            <a:endParaRPr lang="en-US" b="1" dirty="0" smtClean="0">
              <a:solidFill>
                <a:schemeClr val="bg2">
                  <a:lumMod val="75000"/>
                </a:schemeClr>
              </a:solidFill>
              <a:latin typeface="Arial" pitchFamily="34" charset="0"/>
            </a:endParaRPr>
          </a:p>
          <a:p>
            <a:pPr algn="ctr" eaLnBrk="0" hangingPunct="0"/>
            <a:endParaRPr lang="en-US" b="1" dirty="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191495" name="AutoShape 7"/>
          <p:cNvSpPr>
            <a:spLocks noChangeArrowheads="1"/>
          </p:cNvSpPr>
          <p:nvPr/>
        </p:nvSpPr>
        <p:spPr bwMode="auto">
          <a:xfrm>
            <a:off x="1295400" y="1447800"/>
            <a:ext cx="1828800" cy="990600"/>
          </a:xfrm>
          <a:prstGeom prst="cube">
            <a:avLst>
              <a:gd name="adj" fmla="val 12106"/>
            </a:avLst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75000"/>
              </a:lnSpc>
            </a:pPr>
            <a:r>
              <a:rPr lang="ar-S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نظام التوزيع</a:t>
            </a:r>
          </a:p>
          <a:p>
            <a:pPr algn="ctr" eaLnBrk="0" hangingPunct="0">
              <a:lnSpc>
                <a:spcPct val="75000"/>
              </a:lnSpc>
            </a:pPr>
            <a:r>
              <a:rPr lang="ar-S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التقليدي</a:t>
            </a:r>
            <a:endParaRPr lang="en-US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797550" y="5588000"/>
            <a:ext cx="2197100" cy="1187450"/>
            <a:chOff x="3652" y="3520"/>
            <a:chExt cx="1384" cy="748"/>
          </a:xfrm>
        </p:grpSpPr>
        <p:sp>
          <p:nvSpPr>
            <p:cNvPr id="191497" name="AutoShape 9"/>
            <p:cNvSpPr>
              <a:spLocks noChangeArrowheads="1"/>
            </p:cNvSpPr>
            <p:nvPr/>
          </p:nvSpPr>
          <p:spPr bwMode="auto">
            <a:xfrm>
              <a:off x="3652" y="3796"/>
              <a:ext cx="1384" cy="472"/>
            </a:xfrm>
            <a:prstGeom prst="cube">
              <a:avLst>
                <a:gd name="adj" fmla="val 12106"/>
              </a:avLst>
            </a:prstGeom>
            <a:solidFill>
              <a:srgbClr val="01FFE7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solidFill>
                    <a:srgbClr val="0000FF"/>
                  </a:solidFill>
                  <a:latin typeface="Arial" pitchFamily="34" charset="0"/>
                </a:rPr>
                <a:t>المستهلك</a:t>
              </a:r>
              <a:endParaRPr lang="en-US" b="1" dirty="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91498" name="Line 10"/>
            <p:cNvSpPr>
              <a:spLocks noChangeShapeType="1"/>
            </p:cNvSpPr>
            <p:nvPr/>
          </p:nvSpPr>
          <p:spPr bwMode="auto">
            <a:xfrm>
              <a:off x="4368" y="3520"/>
              <a:ext cx="0" cy="256"/>
            </a:xfrm>
            <a:prstGeom prst="line">
              <a:avLst/>
            </a:prstGeom>
            <a:noFill/>
            <a:ln w="50800">
              <a:solidFill>
                <a:srgbClr val="FF010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191499" name="Rectangle 11"/>
          <p:cNvSpPr>
            <a:spLocks noChangeArrowheads="1"/>
          </p:cNvSpPr>
          <p:nvPr/>
        </p:nvSpPr>
        <p:spPr bwMode="auto">
          <a:xfrm>
            <a:off x="5797550" y="2597150"/>
            <a:ext cx="2044700" cy="520700"/>
          </a:xfrm>
          <a:prstGeom prst="rect">
            <a:avLst/>
          </a:prstGeom>
          <a:solidFill>
            <a:srgbClr val="00B7A5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ar-SA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المنتج</a:t>
            </a:r>
            <a:endParaRPr lang="en-US" b="1" dirty="0">
              <a:solidFill>
                <a:schemeClr val="bg2">
                  <a:lumMod val="75000"/>
                </a:schemeClr>
              </a:solidFill>
              <a:latin typeface="Arial" pitchFamily="34" charset="0"/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143000" y="5410200"/>
            <a:ext cx="2197100" cy="1054100"/>
            <a:chOff x="720" y="3408"/>
            <a:chExt cx="1384" cy="664"/>
          </a:xfrm>
        </p:grpSpPr>
        <p:sp>
          <p:nvSpPr>
            <p:cNvPr id="191501" name="AutoShape 13"/>
            <p:cNvSpPr>
              <a:spLocks noChangeArrowheads="1"/>
            </p:cNvSpPr>
            <p:nvPr/>
          </p:nvSpPr>
          <p:spPr bwMode="auto">
            <a:xfrm>
              <a:off x="720" y="3600"/>
              <a:ext cx="1384" cy="472"/>
            </a:xfrm>
            <a:prstGeom prst="cube">
              <a:avLst>
                <a:gd name="adj" fmla="val 12106"/>
              </a:avLst>
            </a:prstGeom>
            <a:solidFill>
              <a:srgbClr val="01FFE7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solidFill>
                    <a:srgbClr val="FF0000"/>
                  </a:solidFill>
                  <a:latin typeface="Arial" pitchFamily="34" charset="0"/>
                </a:rPr>
                <a:t>المستهلك</a:t>
              </a:r>
              <a:endParaRPr lang="en-US" b="1" dirty="0">
                <a:solidFill>
                  <a:srgbClr val="FF0000"/>
                </a:solidFill>
                <a:latin typeface="Arial" pitchFamily="34" charset="0"/>
              </a:endParaRPr>
            </a:p>
          </p:txBody>
        </p:sp>
        <p:sp>
          <p:nvSpPr>
            <p:cNvPr id="191502" name="Line 14"/>
            <p:cNvSpPr>
              <a:spLocks noChangeShapeType="1"/>
            </p:cNvSpPr>
            <p:nvPr/>
          </p:nvSpPr>
          <p:spPr bwMode="auto">
            <a:xfrm>
              <a:off x="1423" y="3408"/>
              <a:ext cx="0" cy="208"/>
            </a:xfrm>
            <a:prstGeom prst="line">
              <a:avLst/>
            </a:prstGeom>
            <a:noFill/>
            <a:ln w="50800">
              <a:solidFill>
                <a:srgbClr val="FF010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143000" y="4343400"/>
            <a:ext cx="2197100" cy="1054100"/>
            <a:chOff x="720" y="2736"/>
            <a:chExt cx="1384" cy="664"/>
          </a:xfrm>
        </p:grpSpPr>
        <p:sp>
          <p:nvSpPr>
            <p:cNvPr id="191504" name="AutoShape 16"/>
            <p:cNvSpPr>
              <a:spLocks noChangeArrowheads="1"/>
            </p:cNvSpPr>
            <p:nvPr/>
          </p:nvSpPr>
          <p:spPr bwMode="auto">
            <a:xfrm>
              <a:off x="720" y="2928"/>
              <a:ext cx="1384" cy="472"/>
            </a:xfrm>
            <a:prstGeom prst="cube">
              <a:avLst>
                <a:gd name="adj" fmla="val 12106"/>
              </a:avLst>
            </a:prstGeom>
            <a:solidFill>
              <a:srgbClr val="01FFE7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solidFill>
                    <a:srgbClr val="FF0000"/>
                  </a:solidFill>
                  <a:latin typeface="Arial" pitchFamily="34" charset="0"/>
                </a:rPr>
                <a:t>تاجر التجزئة</a:t>
              </a:r>
              <a:endParaRPr lang="en-US" b="1" dirty="0">
                <a:solidFill>
                  <a:srgbClr val="FF0000"/>
                </a:solidFill>
                <a:latin typeface="Arial" pitchFamily="34" charset="0"/>
              </a:endParaRPr>
            </a:p>
          </p:txBody>
        </p:sp>
        <p:sp>
          <p:nvSpPr>
            <p:cNvPr id="191505" name="Line 17"/>
            <p:cNvSpPr>
              <a:spLocks noChangeShapeType="1"/>
            </p:cNvSpPr>
            <p:nvPr/>
          </p:nvSpPr>
          <p:spPr bwMode="auto">
            <a:xfrm>
              <a:off x="1423" y="2736"/>
              <a:ext cx="0" cy="208"/>
            </a:xfrm>
            <a:prstGeom prst="line">
              <a:avLst/>
            </a:prstGeom>
            <a:noFill/>
            <a:ln w="50800">
              <a:solidFill>
                <a:srgbClr val="FF010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1143000" y="3238500"/>
            <a:ext cx="2197100" cy="1092200"/>
            <a:chOff x="720" y="2040"/>
            <a:chExt cx="1384" cy="688"/>
          </a:xfrm>
        </p:grpSpPr>
        <p:sp>
          <p:nvSpPr>
            <p:cNvPr id="191507" name="AutoShape 19"/>
            <p:cNvSpPr>
              <a:spLocks noChangeArrowheads="1"/>
            </p:cNvSpPr>
            <p:nvPr/>
          </p:nvSpPr>
          <p:spPr bwMode="auto">
            <a:xfrm>
              <a:off x="720" y="2256"/>
              <a:ext cx="1384" cy="472"/>
            </a:xfrm>
            <a:prstGeom prst="cube">
              <a:avLst>
                <a:gd name="adj" fmla="val 12106"/>
              </a:avLst>
            </a:prstGeom>
            <a:solidFill>
              <a:srgbClr val="01FFE7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solidFill>
                    <a:srgbClr val="FF0000"/>
                  </a:solidFill>
                  <a:latin typeface="Arial" pitchFamily="34" charset="0"/>
                </a:rPr>
                <a:t>تاجر الجملة</a:t>
              </a:r>
              <a:endParaRPr lang="en-US" b="1" dirty="0">
                <a:solidFill>
                  <a:srgbClr val="FF0000"/>
                </a:solidFill>
                <a:latin typeface="Arial" pitchFamily="34" charset="0"/>
              </a:endParaRPr>
            </a:p>
          </p:txBody>
        </p:sp>
        <p:sp>
          <p:nvSpPr>
            <p:cNvPr id="191508" name="Line 20"/>
            <p:cNvSpPr>
              <a:spLocks noChangeShapeType="1"/>
            </p:cNvSpPr>
            <p:nvPr/>
          </p:nvSpPr>
          <p:spPr bwMode="auto">
            <a:xfrm>
              <a:off x="1423" y="2040"/>
              <a:ext cx="0" cy="256"/>
            </a:xfrm>
            <a:prstGeom prst="line">
              <a:avLst/>
            </a:prstGeom>
            <a:noFill/>
            <a:ln w="50800">
              <a:solidFill>
                <a:srgbClr val="FF010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191509" name="Rectangle 21"/>
          <p:cNvSpPr>
            <a:spLocks noChangeArrowheads="1"/>
          </p:cNvSpPr>
          <p:nvPr/>
        </p:nvSpPr>
        <p:spPr bwMode="auto">
          <a:xfrm rot="16200000">
            <a:off x="6099191" y="3884621"/>
            <a:ext cx="1589088" cy="500066"/>
          </a:xfrm>
          <a:prstGeom prst="rect">
            <a:avLst/>
          </a:prstGeom>
          <a:solidFill>
            <a:srgbClr val="00B7A5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/>
            <a:endParaRPr lang="ar-SA" b="1" dirty="0" smtClean="0">
              <a:solidFill>
                <a:schemeClr val="bg2">
                  <a:lumMod val="75000"/>
                </a:schemeClr>
              </a:solidFill>
              <a:latin typeface="Arial" pitchFamily="34" charset="0"/>
            </a:endParaRPr>
          </a:p>
          <a:p>
            <a:pPr algn="ctr" eaLnBrk="0" hangingPunct="0"/>
            <a:r>
              <a:rPr lang="ar-SA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</a:rPr>
              <a:t>تاجر الجملة</a:t>
            </a:r>
            <a:endParaRPr lang="en-US" b="1" dirty="0" smtClean="0">
              <a:solidFill>
                <a:schemeClr val="bg2">
                  <a:lumMod val="75000"/>
                </a:schemeClr>
              </a:solidFill>
              <a:latin typeface="Arial" pitchFamily="34" charset="0"/>
            </a:endParaRPr>
          </a:p>
          <a:p>
            <a:pPr algn="ctr" eaLnBrk="0" hangingPunct="0"/>
            <a:endParaRPr lang="ar-SA" b="1" dirty="0" smtClean="0">
              <a:solidFill>
                <a:srgbClr val="CC33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9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91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9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 autoUpdateAnimBg="0"/>
      <p:bldP spid="191492" grpId="0" animBg="1"/>
      <p:bldP spid="191493" grpId="0" animBg="1" autoUpdateAnimBg="0"/>
      <p:bldP spid="191494" grpId="0" animBg="1" autoUpdateAnimBg="0"/>
      <p:bldP spid="191499" grpId="0" animBg="1" autoUpdateAnimBg="0"/>
      <p:bldP spid="191509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CBB84-D134-455E-9FBD-A6AB5CD40128}" type="slidenum">
              <a:rPr lang="ar-SA"/>
              <a:pPr/>
              <a:t>15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304800"/>
            <a:ext cx="8128000" cy="892175"/>
          </a:xfrm>
          <a:noFill/>
          <a:ln>
            <a:noFill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ar-SA" sz="440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أنواع</a:t>
            </a:r>
            <a:r>
              <a:rPr lang="en-US" sz="4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4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التجزئة</a:t>
            </a:r>
            <a:endParaRPr lang="en-US" sz="4400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341438"/>
            <a:ext cx="7343775" cy="4751387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حسب</a:t>
            </a:r>
            <a:r>
              <a:rPr lang="ar-SA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ا</a:t>
            </a: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لمنتجات</a:t>
            </a:r>
            <a:endParaRPr lang="ar-SA" b="1" dirty="0"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التجزئة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العامة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المجموعة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السلعية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الواحدة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السلع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الواحدة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المحددة</a:t>
            </a:r>
          </a:p>
          <a:p>
            <a:pPr>
              <a:lnSpc>
                <a:spcPct val="90000"/>
              </a:lnSpc>
            </a:pP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حسب</a:t>
            </a:r>
            <a:r>
              <a:rPr lang="ar-SA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الملكية</a:t>
            </a:r>
          </a:p>
          <a:p>
            <a:pPr>
              <a:lnSpc>
                <a:spcPct val="90000"/>
              </a:lnSpc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المتاجر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المستقلة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اتحادات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التجزئة</a:t>
            </a:r>
          </a:p>
          <a:p>
            <a:pPr>
              <a:lnSpc>
                <a:spcPct val="90000"/>
              </a:lnSpc>
            </a:pP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حسب</a:t>
            </a:r>
            <a:r>
              <a:rPr lang="ar-SA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التشغيل</a:t>
            </a:r>
          </a:p>
          <a:p>
            <a:pPr>
              <a:lnSpc>
                <a:spcPct val="90000"/>
              </a:lnSpc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السلسلة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البيع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بالخصم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السوبر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ماركت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ChangeArrowheads="1"/>
          </p:cNvSpPr>
          <p:nvPr/>
        </p:nvSpPr>
        <p:spPr bwMode="auto">
          <a:xfrm>
            <a:off x="785786" y="214290"/>
            <a:ext cx="7848600" cy="6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47625" tIns="19050" rIns="47625" bIns="19050">
            <a:spAutoFit/>
          </a:bodyPr>
          <a:lstStyle/>
          <a:p>
            <a:pPr algn="ctr" eaLnBrk="0" hangingPunct="0"/>
            <a:r>
              <a:rPr lang="ar-SA" sz="40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أنواع متاجر التجزئة</a:t>
            </a:r>
            <a:endParaRPr lang="en-US" sz="40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5283" name="Rectangle 3"/>
          <p:cNvSpPr>
            <a:spLocks noChangeArrowheads="1"/>
          </p:cNvSpPr>
          <p:nvPr/>
        </p:nvSpPr>
        <p:spPr bwMode="auto">
          <a:xfrm>
            <a:off x="1031875" y="62103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3470275" y="62103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225285" name="Rectangle 5"/>
          <p:cNvSpPr>
            <a:spLocks noChangeArrowheads="1"/>
          </p:cNvSpPr>
          <p:nvPr/>
        </p:nvSpPr>
        <p:spPr bwMode="auto">
          <a:xfrm>
            <a:off x="381000" y="1676400"/>
            <a:ext cx="2708275" cy="552450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lIns="90488" tIns="44450" rIns="90488" bIns="4445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00"/>
                </a:solidFill>
                <a:latin typeface="Arial" pitchFamily="34" charset="0"/>
              </a:rPr>
              <a:t>متاجر متخصصة</a:t>
            </a:r>
            <a:endParaRPr lang="en-US" sz="20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5286" name="Rectangle 6"/>
          <p:cNvSpPr>
            <a:spLocks noChangeArrowheads="1"/>
          </p:cNvSpPr>
          <p:nvPr/>
        </p:nvSpPr>
        <p:spPr bwMode="auto">
          <a:xfrm>
            <a:off x="381000" y="2293938"/>
            <a:ext cx="2708275" cy="552450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lIns="90488" tIns="44450" rIns="90488" bIns="4445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00"/>
                </a:solidFill>
                <a:latin typeface="Arial" pitchFamily="34" charset="0"/>
              </a:rPr>
              <a:t>متاجر متعددة الأقسام</a:t>
            </a:r>
            <a:endParaRPr lang="en-US" sz="20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5287" name="Rectangle 7"/>
          <p:cNvSpPr>
            <a:spLocks noChangeArrowheads="1"/>
          </p:cNvSpPr>
          <p:nvPr/>
        </p:nvSpPr>
        <p:spPr bwMode="auto">
          <a:xfrm>
            <a:off x="381000" y="2911475"/>
            <a:ext cx="2708275" cy="554038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lIns="90488" tIns="44450" rIns="90488" bIns="4445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00"/>
                </a:solidFill>
                <a:latin typeface="Arial" pitchFamily="34" charset="0"/>
              </a:rPr>
              <a:t>سوبر ماركت</a:t>
            </a:r>
            <a:endParaRPr lang="en-US" sz="20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5288" name="Rectangle 8"/>
          <p:cNvSpPr>
            <a:spLocks noChangeArrowheads="1"/>
          </p:cNvSpPr>
          <p:nvPr/>
        </p:nvSpPr>
        <p:spPr bwMode="auto">
          <a:xfrm>
            <a:off x="381000" y="3530600"/>
            <a:ext cx="2708275" cy="552450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lIns="90488" tIns="44450" rIns="90488" bIns="4445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00"/>
                </a:solidFill>
                <a:latin typeface="Arial" pitchFamily="34" charset="0"/>
              </a:rPr>
              <a:t>متاجر السلع الميسرة</a:t>
            </a:r>
            <a:endParaRPr lang="en-US" sz="20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5289" name="Rectangle 9"/>
          <p:cNvSpPr>
            <a:spLocks noChangeArrowheads="1"/>
          </p:cNvSpPr>
          <p:nvPr/>
        </p:nvSpPr>
        <p:spPr bwMode="auto">
          <a:xfrm>
            <a:off x="379413" y="4716463"/>
            <a:ext cx="2708275" cy="552450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lIns="90488" tIns="44450" rIns="90488" bIns="4445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00"/>
                </a:solidFill>
                <a:latin typeface="Arial" pitchFamily="34" charset="0"/>
              </a:rPr>
              <a:t>متاجر التخفيض</a:t>
            </a:r>
            <a:endParaRPr lang="en-US" sz="20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5290" name="Rectangle 10"/>
          <p:cNvSpPr>
            <a:spLocks noChangeArrowheads="1"/>
          </p:cNvSpPr>
          <p:nvPr/>
        </p:nvSpPr>
        <p:spPr bwMode="auto">
          <a:xfrm>
            <a:off x="379413" y="5334000"/>
            <a:ext cx="2708275" cy="552450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lIns="90488" tIns="44450" rIns="90488" bIns="4445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00"/>
                </a:solidFill>
                <a:latin typeface="Arial" pitchFamily="34" charset="0"/>
              </a:rPr>
              <a:t>متاجر </a:t>
            </a:r>
            <a:r>
              <a:rPr lang="ar-SA" sz="2000" b="1" dirty="0" err="1" smtClean="0">
                <a:solidFill>
                  <a:srgbClr val="000000"/>
                </a:solidFill>
                <a:latin typeface="Arial" pitchFamily="34" charset="0"/>
              </a:rPr>
              <a:t>هايبر</a:t>
            </a:r>
            <a:endParaRPr lang="en-US" sz="20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5291" name="Rectangle 11"/>
          <p:cNvSpPr>
            <a:spLocks noChangeArrowheads="1"/>
          </p:cNvSpPr>
          <p:nvPr/>
        </p:nvSpPr>
        <p:spPr bwMode="auto">
          <a:xfrm>
            <a:off x="379413" y="5943600"/>
            <a:ext cx="2708275" cy="552450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lIns="90488" tIns="44450" rIns="90488" bIns="4445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00"/>
                </a:solidFill>
                <a:latin typeface="Arial" pitchFamily="34" charset="0"/>
              </a:rPr>
              <a:t>متاجر الكتالوج</a:t>
            </a:r>
            <a:endParaRPr lang="en-US" sz="2000" b="1" dirty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162300" y="2293938"/>
            <a:ext cx="5610225" cy="574675"/>
            <a:chOff x="1925" y="1803"/>
            <a:chExt cx="3534" cy="362"/>
          </a:xfrm>
        </p:grpSpPr>
        <p:sp>
          <p:nvSpPr>
            <p:cNvPr id="225293" name="Rectangle 13"/>
            <p:cNvSpPr>
              <a:spLocks noChangeArrowheads="1"/>
            </p:cNvSpPr>
            <p:nvPr/>
          </p:nvSpPr>
          <p:spPr bwMode="auto">
            <a:xfrm>
              <a:off x="2256" y="1803"/>
              <a:ext cx="3203" cy="348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0488" tIns="44450" rIns="90488" bIns="44450" anchor="ctr" anchorCtr="1"/>
            <a:lstStyle/>
            <a:p>
              <a:pPr algn="ctr" eaLnBrk="0" hangingPunct="0">
                <a:lnSpc>
                  <a:spcPct val="90000"/>
                </a:lnSpc>
              </a:pP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منتجات متعددة مثل الملابس </a:t>
              </a:r>
              <a:r>
                <a:rPr lang="ar-SA" sz="1800" b="1" dirty="0" err="1" smtClean="0">
                  <a:solidFill>
                    <a:srgbClr val="000000"/>
                  </a:solidFill>
                  <a:latin typeface="Arial" pitchFamily="34" charset="0"/>
                </a:rPr>
                <a:t>و</a:t>
              </a: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 الأدوات المنزلية </a:t>
              </a:r>
              <a:endParaRPr lang="en-US" sz="18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5294" name="AutoShape 14"/>
            <p:cNvSpPr>
              <a:spLocks noChangeArrowheads="1"/>
            </p:cNvSpPr>
            <p:nvPr/>
          </p:nvSpPr>
          <p:spPr bwMode="auto">
            <a:xfrm>
              <a:off x="1925" y="1830"/>
              <a:ext cx="360" cy="335"/>
            </a:xfrm>
            <a:prstGeom prst="rightArrow">
              <a:avLst>
                <a:gd name="adj1" fmla="val 50000"/>
                <a:gd name="adj2" fmla="val 53746"/>
              </a:avLst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143250" y="2911475"/>
            <a:ext cx="5629275" cy="590550"/>
            <a:chOff x="1913" y="2192"/>
            <a:chExt cx="3546" cy="372"/>
          </a:xfrm>
        </p:grpSpPr>
        <p:sp>
          <p:nvSpPr>
            <p:cNvPr id="225296" name="Rectangle 16"/>
            <p:cNvSpPr>
              <a:spLocks noChangeArrowheads="1"/>
            </p:cNvSpPr>
            <p:nvPr/>
          </p:nvSpPr>
          <p:spPr bwMode="auto">
            <a:xfrm>
              <a:off x="2256" y="2192"/>
              <a:ext cx="3203" cy="349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lIns="90488" tIns="44450" rIns="90488" bIns="44450" anchor="ctr" anchorCtr="1"/>
            <a:lstStyle/>
            <a:p>
              <a:pPr algn="ctr" eaLnBrk="0" hangingPunct="0">
                <a:lnSpc>
                  <a:spcPct val="90000"/>
                </a:lnSpc>
              </a:pP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أصناف كثيرة من الأطعمة </a:t>
              </a:r>
              <a:r>
                <a:rPr lang="ar-SA" sz="1800" b="1" dirty="0" err="1" smtClean="0">
                  <a:solidFill>
                    <a:srgbClr val="000000"/>
                  </a:solidFill>
                  <a:latin typeface="Arial" pitchFamily="34" charset="0"/>
                </a:rPr>
                <a:t>و</a:t>
              </a: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 أدوات الغسيل </a:t>
              </a:r>
              <a:r>
                <a:rPr lang="ar-SA" sz="1800" b="1" dirty="0" err="1" smtClean="0">
                  <a:solidFill>
                    <a:srgbClr val="000000"/>
                  </a:solidFill>
                  <a:latin typeface="Arial" pitchFamily="34" charset="0"/>
                </a:rPr>
                <a:t>و</a:t>
              </a: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 غيرها</a:t>
              </a:r>
              <a:endParaRPr lang="en-US" sz="18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5297" name="AutoShape 17"/>
            <p:cNvSpPr>
              <a:spLocks noChangeArrowheads="1"/>
            </p:cNvSpPr>
            <p:nvPr/>
          </p:nvSpPr>
          <p:spPr bwMode="auto">
            <a:xfrm>
              <a:off x="1913" y="2229"/>
              <a:ext cx="348" cy="335"/>
            </a:xfrm>
            <a:prstGeom prst="rightArrow">
              <a:avLst>
                <a:gd name="adj1" fmla="val 50000"/>
                <a:gd name="adj2" fmla="val 51955"/>
              </a:avLst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159125" y="3530600"/>
            <a:ext cx="5613400" cy="552450"/>
            <a:chOff x="1923" y="2582"/>
            <a:chExt cx="3536" cy="348"/>
          </a:xfrm>
        </p:grpSpPr>
        <p:sp>
          <p:nvSpPr>
            <p:cNvPr id="225299" name="Rectangle 19"/>
            <p:cNvSpPr>
              <a:spLocks noChangeArrowheads="1"/>
            </p:cNvSpPr>
            <p:nvPr/>
          </p:nvSpPr>
          <p:spPr bwMode="auto">
            <a:xfrm>
              <a:off x="2256" y="2582"/>
              <a:ext cx="3203" cy="348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0488" tIns="44450" rIns="90488" bIns="44450" anchor="ctr" anchorCtr="1"/>
            <a:lstStyle/>
            <a:p>
              <a:pPr algn="ctr" eaLnBrk="0" hangingPunct="0">
                <a:lnSpc>
                  <a:spcPct val="90000"/>
                </a:lnSpc>
              </a:pP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خطوط قليلة من المنتجات سريعة الدوران</a:t>
              </a:r>
              <a:endParaRPr lang="en-US" sz="18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5300" name="AutoShape 20"/>
            <p:cNvSpPr>
              <a:spLocks noChangeArrowheads="1"/>
            </p:cNvSpPr>
            <p:nvPr/>
          </p:nvSpPr>
          <p:spPr bwMode="auto">
            <a:xfrm>
              <a:off x="1923" y="2593"/>
              <a:ext cx="338" cy="335"/>
            </a:xfrm>
            <a:prstGeom prst="rightArrow">
              <a:avLst>
                <a:gd name="adj1" fmla="val 50000"/>
                <a:gd name="adj2" fmla="val 50462"/>
              </a:avLst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103563" y="4716463"/>
            <a:ext cx="5667375" cy="582612"/>
            <a:chOff x="1889" y="2971"/>
            <a:chExt cx="3570" cy="367"/>
          </a:xfrm>
        </p:grpSpPr>
        <p:sp>
          <p:nvSpPr>
            <p:cNvPr id="225302" name="Rectangle 22"/>
            <p:cNvSpPr>
              <a:spLocks noChangeArrowheads="1"/>
            </p:cNvSpPr>
            <p:nvPr/>
          </p:nvSpPr>
          <p:spPr bwMode="auto">
            <a:xfrm>
              <a:off x="2256" y="2971"/>
              <a:ext cx="3203" cy="34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90488" tIns="44450" rIns="90488" bIns="44450" anchor="ctr" anchorCtr="1"/>
            <a:lstStyle/>
            <a:p>
              <a:pPr algn="ctr" eaLnBrk="0" hangingPunct="0">
                <a:lnSpc>
                  <a:spcPct val="90000"/>
                </a:lnSpc>
              </a:pP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منتجات رخيصة لرداءتها </a:t>
              </a:r>
              <a:r>
                <a:rPr lang="ar-SA" sz="1800" b="1" dirty="0" err="1" smtClean="0">
                  <a:solidFill>
                    <a:srgbClr val="000000"/>
                  </a:solidFill>
                  <a:latin typeface="Arial" pitchFamily="34" charset="0"/>
                </a:rPr>
                <a:t>او</a:t>
              </a: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 عدم مطابقتها المواصفات</a:t>
              </a:r>
              <a:endParaRPr lang="en-US" sz="18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5303" name="AutoShape 23"/>
            <p:cNvSpPr>
              <a:spLocks noChangeArrowheads="1"/>
            </p:cNvSpPr>
            <p:nvPr/>
          </p:nvSpPr>
          <p:spPr bwMode="auto">
            <a:xfrm>
              <a:off x="1889" y="3003"/>
              <a:ext cx="384" cy="335"/>
            </a:xfrm>
            <a:prstGeom prst="rightArrow">
              <a:avLst>
                <a:gd name="adj1" fmla="val 50000"/>
                <a:gd name="adj2" fmla="val 57329"/>
              </a:avLst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3141663" y="5334000"/>
            <a:ext cx="5629275" cy="590550"/>
            <a:chOff x="1913" y="3360"/>
            <a:chExt cx="3546" cy="372"/>
          </a:xfrm>
        </p:grpSpPr>
        <p:sp>
          <p:nvSpPr>
            <p:cNvPr id="225305" name="Rectangle 25"/>
            <p:cNvSpPr>
              <a:spLocks noChangeArrowheads="1"/>
            </p:cNvSpPr>
            <p:nvPr/>
          </p:nvSpPr>
          <p:spPr bwMode="auto">
            <a:xfrm>
              <a:off x="2256" y="3360"/>
              <a:ext cx="3203" cy="34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488" tIns="44450" rIns="90488" bIns="44450" anchor="ctr" anchorCtr="1"/>
            <a:lstStyle/>
            <a:p>
              <a:pPr algn="ctr" eaLnBrk="0" hangingPunct="0">
                <a:lnSpc>
                  <a:spcPct val="90000"/>
                </a:lnSpc>
              </a:pP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عدد كبير من أنواع المنتجات </a:t>
              </a:r>
              <a:r>
                <a:rPr lang="ar-SA" sz="1800" b="1" dirty="0" err="1" smtClean="0">
                  <a:solidFill>
                    <a:srgbClr val="000000"/>
                  </a:solidFill>
                  <a:latin typeface="Arial" pitchFamily="34" charset="0"/>
                </a:rPr>
                <a:t>و</a:t>
              </a: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 الأطعمة </a:t>
              </a:r>
              <a:r>
                <a:rPr lang="ar-SA" sz="1800" b="1" dirty="0" err="1" smtClean="0">
                  <a:solidFill>
                    <a:srgbClr val="000000"/>
                  </a:solidFill>
                  <a:latin typeface="Arial" pitchFamily="34" charset="0"/>
                </a:rPr>
                <a:t>و</a:t>
              </a: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 الأجهزة</a:t>
              </a:r>
              <a:endParaRPr lang="en-US" sz="18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5306" name="AutoShape 26"/>
            <p:cNvSpPr>
              <a:spLocks noChangeArrowheads="1"/>
            </p:cNvSpPr>
            <p:nvPr/>
          </p:nvSpPr>
          <p:spPr bwMode="auto">
            <a:xfrm>
              <a:off x="1913" y="3397"/>
              <a:ext cx="372" cy="335"/>
            </a:xfrm>
            <a:prstGeom prst="rightArrow">
              <a:avLst>
                <a:gd name="adj1" fmla="val 50000"/>
                <a:gd name="adj2" fmla="val 55538"/>
              </a:avLst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3160713" y="5943600"/>
            <a:ext cx="5610225" cy="555625"/>
            <a:chOff x="1925" y="3744"/>
            <a:chExt cx="3534" cy="350"/>
          </a:xfrm>
        </p:grpSpPr>
        <p:sp>
          <p:nvSpPr>
            <p:cNvPr id="225308" name="Rectangle 28"/>
            <p:cNvSpPr>
              <a:spLocks noChangeArrowheads="1"/>
            </p:cNvSpPr>
            <p:nvPr/>
          </p:nvSpPr>
          <p:spPr bwMode="auto">
            <a:xfrm>
              <a:off x="2256" y="3744"/>
              <a:ext cx="3203" cy="348"/>
            </a:xfrm>
            <a:prstGeom prst="rect">
              <a:avLst/>
            </a:prstGeom>
            <a:solidFill>
              <a:schemeClr val="folHlink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lIns="90488" tIns="44450" rIns="90488" bIns="44450" anchor="ctr" anchorCtr="1"/>
            <a:lstStyle/>
            <a:p>
              <a:pPr algn="ctr" eaLnBrk="0" hangingPunct="0">
                <a:lnSpc>
                  <a:spcPct val="90000"/>
                </a:lnSpc>
              </a:pP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منتجات تباع من خلال الكتالوج </a:t>
              </a:r>
              <a:r>
                <a:rPr lang="ar-SA" sz="1800" b="1" dirty="0" err="1" smtClean="0">
                  <a:solidFill>
                    <a:srgbClr val="000000"/>
                  </a:solidFill>
                  <a:latin typeface="Arial" pitchFamily="34" charset="0"/>
                </a:rPr>
                <a:t>و</a:t>
              </a: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 أسعار مخفضة</a:t>
              </a:r>
              <a:endParaRPr lang="en-US" sz="18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5309" name="AutoShape 29"/>
            <p:cNvSpPr>
              <a:spLocks noChangeArrowheads="1"/>
            </p:cNvSpPr>
            <p:nvPr/>
          </p:nvSpPr>
          <p:spPr bwMode="auto">
            <a:xfrm>
              <a:off x="1925" y="3759"/>
              <a:ext cx="360" cy="335"/>
            </a:xfrm>
            <a:prstGeom prst="rightArrow">
              <a:avLst>
                <a:gd name="adj1" fmla="val 50000"/>
                <a:gd name="adj2" fmla="val 53746"/>
              </a:avLst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3162300" y="1676400"/>
            <a:ext cx="5610225" cy="582613"/>
            <a:chOff x="1925" y="1414"/>
            <a:chExt cx="3534" cy="367"/>
          </a:xfrm>
        </p:grpSpPr>
        <p:sp>
          <p:nvSpPr>
            <p:cNvPr id="225311" name="Rectangle 31"/>
            <p:cNvSpPr>
              <a:spLocks noChangeArrowheads="1"/>
            </p:cNvSpPr>
            <p:nvPr/>
          </p:nvSpPr>
          <p:spPr bwMode="auto">
            <a:xfrm>
              <a:off x="2256" y="1414"/>
              <a:ext cx="3203" cy="348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90488" tIns="44450" rIns="90488" bIns="44450" anchor="ctr" anchorCtr="1"/>
            <a:lstStyle/>
            <a:p>
              <a:pPr algn="ctr" eaLnBrk="0" hangingPunct="0">
                <a:lnSpc>
                  <a:spcPct val="90000"/>
                </a:lnSpc>
              </a:pP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منتجات متخصصة</a:t>
              </a:r>
              <a:endParaRPr lang="en-US" sz="18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5312" name="AutoShape 32"/>
            <p:cNvSpPr>
              <a:spLocks noChangeArrowheads="1"/>
            </p:cNvSpPr>
            <p:nvPr/>
          </p:nvSpPr>
          <p:spPr bwMode="auto">
            <a:xfrm>
              <a:off x="1925" y="1446"/>
              <a:ext cx="348" cy="335"/>
            </a:xfrm>
            <a:prstGeom prst="rightArrow">
              <a:avLst>
                <a:gd name="adj1" fmla="val 50000"/>
                <a:gd name="adj2" fmla="val 51955"/>
              </a:avLst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25313" name="Rectangle 33"/>
          <p:cNvSpPr>
            <a:spLocks noChangeArrowheads="1"/>
          </p:cNvSpPr>
          <p:nvPr/>
        </p:nvSpPr>
        <p:spPr bwMode="auto">
          <a:xfrm>
            <a:off x="411163" y="879475"/>
            <a:ext cx="8435975" cy="8653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b="1" dirty="0">
                <a:latin typeface="Arial" pitchFamily="34" charset="0"/>
              </a:rPr>
              <a:t>     </a:t>
            </a:r>
            <a:r>
              <a:rPr lang="ar-SA" b="1" dirty="0" smtClean="0">
                <a:latin typeface="Arial" pitchFamily="34" charset="0"/>
              </a:rPr>
              <a:t>النوع</a:t>
            </a:r>
            <a:r>
              <a:rPr lang="en-US" b="1" dirty="0">
                <a:latin typeface="Arial" pitchFamily="34" charset="0"/>
              </a:rPr>
              <a:t>		</a:t>
            </a:r>
            <a:r>
              <a:rPr lang="ar-SA" b="1" dirty="0" smtClean="0">
                <a:latin typeface="Arial" pitchFamily="34" charset="0"/>
              </a:rPr>
              <a:t>حدوده و أمثلته                     </a:t>
            </a:r>
            <a:r>
              <a:rPr lang="en-US" b="1" dirty="0">
                <a:latin typeface="Arial" pitchFamily="34" charset="0"/>
              </a:rPr>
              <a:t>					</a:t>
            </a:r>
          </a:p>
        </p:txBody>
      </p:sp>
      <p:sp>
        <p:nvSpPr>
          <p:cNvPr id="225314" name="Rectangle 34"/>
          <p:cNvSpPr>
            <a:spLocks noChangeArrowheads="1"/>
          </p:cNvSpPr>
          <p:nvPr/>
        </p:nvSpPr>
        <p:spPr bwMode="auto">
          <a:xfrm>
            <a:off x="381000" y="4114800"/>
            <a:ext cx="2708275" cy="552450"/>
          </a:xfrm>
          <a:prstGeom prst="rect">
            <a:avLst/>
          </a:prstGeom>
          <a:gradFill rotWithShape="0">
            <a:gsLst>
              <a:gs pos="0">
                <a:srgbClr val="6666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lIns="90488" tIns="44450" rIns="90488" bIns="4445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00"/>
                </a:solidFill>
                <a:latin typeface="Arial" pitchFamily="34" charset="0"/>
              </a:rPr>
              <a:t>متاجر الخصم</a:t>
            </a:r>
            <a:endParaRPr lang="en-US" sz="2000" b="1" dirty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9" name="Group 35"/>
          <p:cNvGrpSpPr>
            <a:grpSpLocks/>
          </p:cNvGrpSpPr>
          <p:nvPr/>
        </p:nvGrpSpPr>
        <p:grpSpPr bwMode="auto">
          <a:xfrm>
            <a:off x="3159125" y="4114800"/>
            <a:ext cx="5613400" cy="552450"/>
            <a:chOff x="1923" y="2582"/>
            <a:chExt cx="3536" cy="348"/>
          </a:xfrm>
        </p:grpSpPr>
        <p:sp>
          <p:nvSpPr>
            <p:cNvPr id="225316" name="Rectangle 36"/>
            <p:cNvSpPr>
              <a:spLocks noChangeArrowheads="1"/>
            </p:cNvSpPr>
            <p:nvPr/>
          </p:nvSpPr>
          <p:spPr bwMode="auto">
            <a:xfrm>
              <a:off x="2256" y="2582"/>
              <a:ext cx="3203" cy="348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0488" tIns="44450" rIns="90488" bIns="44450" anchor="ctr" anchorCtr="1"/>
            <a:lstStyle/>
            <a:p>
              <a:pPr algn="ctr" eaLnBrk="0" hangingPunct="0">
                <a:lnSpc>
                  <a:spcPct val="90000"/>
                </a:lnSpc>
              </a:pPr>
              <a:r>
                <a:rPr lang="ar-SA" sz="1800" b="1" dirty="0" smtClean="0">
                  <a:solidFill>
                    <a:srgbClr val="000000"/>
                  </a:solidFill>
                  <a:latin typeface="Arial" pitchFamily="34" charset="0"/>
                </a:rPr>
                <a:t>منتجات رخيصة السعر على شكل ستوكات</a:t>
              </a:r>
              <a:endParaRPr lang="en-US" sz="18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5317" name="AutoShape 37"/>
            <p:cNvSpPr>
              <a:spLocks noChangeArrowheads="1"/>
            </p:cNvSpPr>
            <p:nvPr/>
          </p:nvSpPr>
          <p:spPr bwMode="auto">
            <a:xfrm>
              <a:off x="1923" y="2593"/>
              <a:ext cx="338" cy="335"/>
            </a:xfrm>
            <a:prstGeom prst="rightArrow">
              <a:avLst>
                <a:gd name="adj1" fmla="val 50000"/>
                <a:gd name="adj2" fmla="val 50462"/>
              </a:avLst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4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676241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5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5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5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5" grpId="0" animBg="1" autoUpdateAnimBg="0"/>
      <p:bldP spid="225286" grpId="0" animBg="1" autoUpdateAnimBg="0"/>
      <p:bldP spid="225287" grpId="0" animBg="1" autoUpdateAnimBg="0"/>
      <p:bldP spid="225288" grpId="0" animBg="1" autoUpdateAnimBg="0"/>
      <p:bldP spid="225289" grpId="0" animBg="1" autoUpdateAnimBg="0"/>
      <p:bldP spid="225290" grpId="0" animBg="1" autoUpdateAnimBg="0"/>
      <p:bldP spid="225291" grpId="0" animBg="1" autoUpdateAnimBg="0"/>
      <p:bldP spid="225314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ChangeArrowheads="1"/>
          </p:cNvSpPr>
          <p:nvPr/>
        </p:nvSpPr>
        <p:spPr bwMode="auto">
          <a:xfrm>
            <a:off x="1042988" y="404813"/>
            <a:ext cx="72390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47625" tIns="19050" rIns="47625" bIns="19050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99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التجزئة في غير متاجر التجزئة</a:t>
            </a:r>
            <a:endParaRPr lang="en-US" sz="4000" b="1" dirty="0">
              <a:solidFill>
                <a:srgbClr val="99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6307" name="AutoShape 3"/>
          <p:cNvSpPr>
            <a:spLocks noChangeArrowheads="1"/>
          </p:cNvSpPr>
          <p:nvPr/>
        </p:nvSpPr>
        <p:spPr bwMode="auto">
          <a:xfrm rot="5400000">
            <a:off x="2855118" y="345282"/>
            <a:ext cx="995363" cy="4572000"/>
          </a:xfrm>
          <a:prstGeom prst="cube">
            <a:avLst>
              <a:gd name="adj" fmla="val 18241"/>
            </a:avLst>
          </a:prstGeom>
          <a:solidFill>
            <a:srgbClr val="00990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90488" tIns="44450" rIns="90488" bIns="44450" anchor="ctr"/>
          <a:lstStyle/>
          <a:p>
            <a:pPr algn="ctr" eaLnBrk="0" hangingPunct="0"/>
            <a:r>
              <a:rPr lang="ar-SA" sz="2600" b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البيع المباشر</a:t>
            </a:r>
            <a:endParaRPr lang="en-US" sz="2600" b="1" dirty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226308" name="AutoShape 4"/>
          <p:cNvSpPr>
            <a:spLocks noChangeArrowheads="1"/>
          </p:cNvSpPr>
          <p:nvPr/>
        </p:nvSpPr>
        <p:spPr bwMode="auto">
          <a:xfrm rot="5400000">
            <a:off x="3082131" y="1489869"/>
            <a:ext cx="995363" cy="4568825"/>
          </a:xfrm>
          <a:prstGeom prst="cube">
            <a:avLst>
              <a:gd name="adj" fmla="val 18241"/>
            </a:avLst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90488" tIns="44450" rIns="90488" bIns="44450" anchor="ctr"/>
          <a:lstStyle/>
          <a:p>
            <a:pPr algn="ctr" eaLnBrk="0" hangingPunct="0"/>
            <a:r>
              <a:rPr lang="ar-SA" sz="2600" b="1" dirty="0" smtClean="0">
                <a:solidFill>
                  <a:srgbClr val="000000"/>
                </a:solidFill>
                <a:latin typeface="Arial" pitchFamily="34" charset="0"/>
              </a:rPr>
              <a:t>التسويق المباشر</a:t>
            </a:r>
            <a:endParaRPr lang="en-US" sz="2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6309" name="AutoShape 5"/>
          <p:cNvSpPr>
            <a:spLocks noChangeArrowheads="1"/>
          </p:cNvSpPr>
          <p:nvPr/>
        </p:nvSpPr>
        <p:spPr bwMode="auto">
          <a:xfrm rot="5400000">
            <a:off x="3771900" y="3771900"/>
            <a:ext cx="990600" cy="4572000"/>
          </a:xfrm>
          <a:prstGeom prst="cube">
            <a:avLst>
              <a:gd name="adj" fmla="val 18241"/>
            </a:avLst>
          </a:prstGeom>
          <a:solidFill>
            <a:srgbClr val="FF000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90488" tIns="44450" rIns="90488" bIns="44450" anchor="ctr"/>
          <a:lstStyle/>
          <a:p>
            <a:pPr algn="ctr" eaLnBrk="0" hangingPunct="0"/>
            <a:r>
              <a:rPr lang="ar-SA" sz="2600" b="1" dirty="0" smtClean="0">
                <a:solidFill>
                  <a:srgbClr val="000000"/>
                </a:solidFill>
                <a:latin typeface="Arial" pitchFamily="34" charset="0"/>
              </a:rPr>
              <a:t>خدمات البيع (البريد الالكتروني </a:t>
            </a:r>
          </a:p>
          <a:p>
            <a:pPr algn="ctr" eaLnBrk="0" hangingPunct="0"/>
            <a:r>
              <a:rPr lang="ar-SA" sz="2600" b="1" dirty="0" smtClean="0">
                <a:solidFill>
                  <a:srgbClr val="000000"/>
                </a:solidFill>
                <a:latin typeface="Arial" pitchFamily="34" charset="0"/>
              </a:rPr>
              <a:t>و العادي)</a:t>
            </a:r>
            <a:endParaRPr lang="en-US" sz="2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6310" name="Rectangle 6"/>
          <p:cNvSpPr>
            <a:spLocks noChangeArrowheads="1"/>
          </p:cNvSpPr>
          <p:nvPr/>
        </p:nvSpPr>
        <p:spPr bwMode="auto">
          <a:xfrm>
            <a:off x="5791200" y="1905000"/>
            <a:ext cx="3209956" cy="10808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ar-SA" b="1" dirty="0" smtClean="0">
                <a:latin typeface="Arial" pitchFamily="34" charset="0"/>
              </a:rPr>
              <a:t>12% من البيع يتم خارج</a:t>
            </a:r>
          </a:p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ar-SA" b="1" dirty="0" smtClean="0">
                <a:latin typeface="Arial" pitchFamily="34" charset="0"/>
              </a:rPr>
              <a:t>متاجر التجزئة</a:t>
            </a:r>
            <a:endParaRPr lang="en-US" b="1" dirty="0">
              <a:latin typeface="Arial" pitchFamily="34" charset="0"/>
            </a:endParaRPr>
          </a:p>
        </p:txBody>
      </p:sp>
      <p:sp>
        <p:nvSpPr>
          <p:cNvPr id="226311" name="AutoShape 7"/>
          <p:cNvSpPr>
            <a:spLocks noChangeArrowheads="1"/>
          </p:cNvSpPr>
          <p:nvPr/>
        </p:nvSpPr>
        <p:spPr bwMode="auto">
          <a:xfrm rot="5400000">
            <a:off x="3386931" y="2632869"/>
            <a:ext cx="995363" cy="4568825"/>
          </a:xfrm>
          <a:prstGeom prst="cube">
            <a:avLst>
              <a:gd name="adj" fmla="val 18241"/>
            </a:avLst>
          </a:prstGeom>
          <a:solidFill>
            <a:srgbClr val="FF660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90488" tIns="44450" rIns="90488" bIns="44450" anchor="ctr"/>
          <a:lstStyle/>
          <a:p>
            <a:pPr algn="ctr" eaLnBrk="0" hangingPunct="0"/>
            <a:r>
              <a:rPr lang="ar-SA" sz="2600" b="1" dirty="0" smtClean="0">
                <a:solidFill>
                  <a:srgbClr val="000000"/>
                </a:solidFill>
                <a:latin typeface="Arial" pitchFamily="34" charset="0"/>
              </a:rPr>
              <a:t>آلات البيع</a:t>
            </a:r>
            <a:endParaRPr lang="en-US" sz="26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676241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63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66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2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22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animBg="1" autoUpdateAnimBg="0"/>
      <p:bldP spid="226308" grpId="0" animBg="1" autoUpdateAnimBg="0"/>
      <p:bldP spid="226309" grpId="0" animBg="1" autoUpdateAnimBg="0"/>
      <p:bldP spid="226310" grpId="0" autoUpdateAnimBg="0"/>
      <p:bldP spid="226311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9F33-64D8-4ADC-8D73-6403AB13FEBE}" type="slidenum">
              <a:rPr lang="ar-SA"/>
              <a:pPr/>
              <a:t>18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23200" cy="1371600"/>
          </a:xfrm>
          <a:noFill/>
          <a:ln>
            <a:noFill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ar-SA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وظائف</a:t>
            </a:r>
            <a:r>
              <a:rPr lang="en-US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تاجر</a:t>
            </a:r>
            <a:r>
              <a:rPr lang="en-US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التجزئة</a:t>
            </a:r>
            <a:r>
              <a:rPr lang="en-US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n-US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</a:br>
            <a:r>
              <a:rPr lang="ar-SA" sz="4000" b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لتاجر</a:t>
            </a:r>
            <a:r>
              <a:rPr lang="en-US" sz="4000" b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الجملة</a:t>
            </a:r>
            <a:r>
              <a:rPr lang="en-US" sz="4000" b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والمنتجين</a:t>
            </a:r>
            <a:endParaRPr lang="en-US" sz="4000" b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771650"/>
            <a:ext cx="7467600" cy="41148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تقدير احتياجات المستهلك </a:t>
            </a:r>
            <a:r>
              <a:rPr lang="ar-SA" sz="4400" b="1" dirty="0" smtClean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النهائي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خدمات النقل والتخزين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تمويل الشراء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تقديم المعلومات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تحمل المخاطر</a:t>
            </a:r>
            <a:endParaRPr lang="en-US" sz="36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en-US" sz="36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9F602-C86D-4B63-825E-E58A03406DB6}" type="slidenum">
              <a:rPr lang="ar-SA"/>
              <a:pPr/>
              <a:t>19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0675"/>
            <a:ext cx="8051800" cy="1222375"/>
          </a:xfrm>
          <a:noFill/>
          <a:ln>
            <a:noFill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ar-SA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وظائف</a:t>
            </a:r>
            <a:r>
              <a:rPr lang="en-US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تاجر</a:t>
            </a:r>
            <a:r>
              <a:rPr lang="en-US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التجزئة </a:t>
            </a:r>
            <a:r>
              <a:rPr lang="ar-SA" b="0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للمستهلك</a:t>
            </a:r>
            <a:endParaRPr lang="en-US" b="0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828800"/>
            <a:ext cx="6872288" cy="4572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توقع وتقدير الحاجات 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تخزين السلع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تجزئة السلع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تسهيل مهمة المستهلك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شرح المغريات البيعية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4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تحمل المخاطر</a:t>
            </a:r>
            <a:endParaRPr lang="en-US" sz="4400" b="1" dirty="0">
              <a:solidFill>
                <a:srgbClr val="FF66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F8BA8-C691-42CA-9CDE-C93667C3DA56}" type="slidenum">
              <a:rPr lang="ar-SA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304800"/>
            <a:ext cx="7924800" cy="990600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lnSpc>
                <a:spcPct val="70000"/>
              </a:lnSpc>
            </a:pPr>
            <a:r>
              <a:rPr lang="ar-SA" sz="4000" dirty="0">
                <a:solidFill>
                  <a:srgbClr val="009900"/>
                </a:solidFill>
                <a:cs typeface="Tahoma" pitchFamily="34" charset="0"/>
              </a:rPr>
              <a:t>مفاهيم </a:t>
            </a:r>
            <a:r>
              <a:rPr lang="ar-SA" sz="4000" dirty="0" smtClean="0">
                <a:solidFill>
                  <a:srgbClr val="009900"/>
                </a:solidFill>
                <a:cs typeface="Tahoma" pitchFamily="34" charset="0"/>
              </a:rPr>
              <a:t>التوزيع</a:t>
            </a:r>
            <a:r>
              <a:rPr lang="en-US" sz="4000" dirty="0" smtClean="0">
                <a:solidFill>
                  <a:srgbClr val="009900"/>
                </a:solidFill>
                <a:cs typeface="Tahoma" pitchFamily="34" charset="0"/>
              </a:rPr>
              <a:t> Distribution </a:t>
            </a:r>
            <a:endParaRPr lang="en-US" sz="4000" dirty="0">
              <a:solidFill>
                <a:srgbClr val="009900"/>
              </a:solidFill>
              <a:cs typeface="Tahoma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648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 typeface="Monotype Sorts" charset="2"/>
              <a:buChar char="`"/>
            </a:pPr>
            <a:r>
              <a:rPr lang="ar-SA" b="1" dirty="0">
                <a:cs typeface="Tahoma" pitchFamily="34" charset="0"/>
              </a:rPr>
              <a:t>قناة التوزيع</a:t>
            </a:r>
            <a:r>
              <a:rPr lang="ar-SA" sz="2400" b="1" dirty="0">
                <a:solidFill>
                  <a:schemeClr val="bg2"/>
                </a:solidFill>
                <a:cs typeface="Tahoma (Arabic)" pitchFamily="42" charset="-78"/>
              </a:rPr>
              <a:t> :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  <a:cs typeface="Tahoma (Arabic)" pitchFamily="42" charset="-78"/>
              </a:rPr>
              <a:t>” 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الطريق الذي تسلكه سلع </a:t>
            </a:r>
            <a:r>
              <a:rPr lang="ar-SA" sz="2400" b="1" dirty="0" err="1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و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 خدمات المنشأة في حركتها من مراكز </a:t>
            </a:r>
            <a:r>
              <a:rPr lang="ar-SA" sz="2400" b="1" dirty="0" smtClean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الإنتاج 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حتى مراكز الاستهلاك من خلال مجموعة من المنشات التي تقدم العديد من </a:t>
            </a:r>
            <a:r>
              <a:rPr lang="ar-SA" sz="2400" b="1" dirty="0" smtClean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الأنشطة 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التسويقية</a:t>
            </a:r>
            <a:r>
              <a:rPr lang="ar-SA" sz="2400" b="1" dirty="0">
                <a:solidFill>
                  <a:schemeClr val="accent2">
                    <a:lumMod val="50000"/>
                  </a:schemeClr>
                </a:solidFill>
                <a:cs typeface="Tahoma (Arabic)" pitchFamily="42" charset="-78"/>
              </a:rPr>
              <a:t>“</a:t>
            </a:r>
          </a:p>
          <a:p>
            <a:pPr>
              <a:lnSpc>
                <a:spcPct val="90000"/>
              </a:lnSpc>
              <a:buFont typeface="Monotype Sorts" charset="2"/>
              <a:buChar char="`"/>
            </a:pPr>
            <a:r>
              <a:rPr lang="ar-SA" b="1" dirty="0">
                <a:solidFill>
                  <a:srgbClr val="009900"/>
                </a:solidFill>
                <a:cs typeface="Tahoma" pitchFamily="34" charset="0"/>
              </a:rPr>
              <a:t>هيكل التوزيع</a:t>
            </a:r>
            <a:r>
              <a:rPr lang="ar-SA" sz="2400" b="1" dirty="0">
                <a:solidFill>
                  <a:schemeClr val="bg2"/>
                </a:solidFill>
                <a:cs typeface="Tahoma" pitchFamily="34" charset="0"/>
              </a:rPr>
              <a:t> :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ar-SA" sz="2400" b="1" dirty="0">
                <a:solidFill>
                  <a:schemeClr val="bg2"/>
                </a:solidFill>
                <a:cs typeface="Tahoma (Arabic)" pitchFamily="42" charset="-78"/>
              </a:rPr>
              <a:t>” </a:t>
            </a:r>
            <a:r>
              <a:rPr lang="ar-SA" sz="2400" b="1" dirty="0">
                <a:solidFill>
                  <a:srgbClr val="FF3300"/>
                </a:solidFill>
                <a:cs typeface="Tahoma" pitchFamily="34" charset="0"/>
              </a:rPr>
              <a:t>كافة قنوات التوزيع المتاحة في صناعة محددة</a:t>
            </a:r>
            <a:r>
              <a:rPr lang="ar-SA" sz="2400" b="1" dirty="0">
                <a:solidFill>
                  <a:schemeClr val="bg2"/>
                </a:solidFill>
                <a:cs typeface="Tahoma (Arabic)" pitchFamily="42" charset="-78"/>
              </a:rPr>
              <a:t>“</a:t>
            </a:r>
          </a:p>
          <a:p>
            <a:pPr>
              <a:lnSpc>
                <a:spcPct val="90000"/>
              </a:lnSpc>
              <a:buFont typeface="Monotype Sorts" charset="2"/>
              <a:buChar char="`"/>
            </a:pPr>
            <a:r>
              <a:rPr lang="ar-SA" b="1" dirty="0">
                <a:solidFill>
                  <a:srgbClr val="FF6699"/>
                </a:solidFill>
                <a:cs typeface="Tahoma" pitchFamily="34" charset="0"/>
              </a:rPr>
              <a:t>التوزيع المادي</a:t>
            </a:r>
            <a:r>
              <a:rPr lang="ar-SA" sz="2400" b="1" dirty="0">
                <a:solidFill>
                  <a:schemeClr val="bg2"/>
                </a:solidFill>
                <a:cs typeface="Tahoma (Arabic)" pitchFamily="42" charset="-78"/>
              </a:rPr>
              <a:t>:</a:t>
            </a: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ar-SA" sz="2400" b="1" dirty="0">
                <a:solidFill>
                  <a:schemeClr val="bg2"/>
                </a:solidFill>
                <a:cs typeface="Tahoma (Arabic)" pitchFamily="42" charset="-78"/>
              </a:rPr>
              <a:t>” </a:t>
            </a:r>
            <a:r>
              <a:rPr lang="ar-SA" sz="2400" b="1" dirty="0">
                <a:solidFill>
                  <a:srgbClr val="010200"/>
                </a:solidFill>
                <a:cs typeface="Tahoma" pitchFamily="34" charset="0"/>
              </a:rPr>
              <a:t>المنتجات يجب </a:t>
            </a:r>
            <a:r>
              <a:rPr lang="ar-SA" sz="2400" b="1" dirty="0" smtClean="0">
                <a:solidFill>
                  <a:srgbClr val="010200"/>
                </a:solidFill>
                <a:cs typeface="Tahoma" pitchFamily="34" charset="0"/>
              </a:rPr>
              <a:t>أن </a:t>
            </a:r>
            <a:r>
              <a:rPr lang="ar-SA" sz="2400" b="1" dirty="0">
                <a:solidFill>
                  <a:srgbClr val="010200"/>
                </a:solidFill>
                <a:cs typeface="Tahoma" pitchFamily="34" charset="0"/>
              </a:rPr>
              <a:t>تتحرك لتصل </a:t>
            </a:r>
            <a:r>
              <a:rPr lang="ar-SA" sz="2400" b="1" dirty="0" smtClean="0">
                <a:solidFill>
                  <a:srgbClr val="010200"/>
                </a:solidFill>
                <a:cs typeface="Tahoma" pitchFamily="34" charset="0"/>
              </a:rPr>
              <a:t>إلى </a:t>
            </a:r>
            <a:r>
              <a:rPr lang="ar-SA" sz="2400" b="1" dirty="0">
                <a:solidFill>
                  <a:srgbClr val="010200"/>
                </a:solidFill>
                <a:cs typeface="Tahoma" pitchFamily="34" charset="0"/>
              </a:rPr>
              <a:t>مناطق معينة في وقت محدد </a:t>
            </a:r>
            <a:r>
              <a:rPr lang="ar-SA" sz="2400" b="1" dirty="0" smtClean="0">
                <a:solidFill>
                  <a:srgbClr val="010200"/>
                </a:solidFill>
                <a:cs typeface="Tahoma" pitchFamily="34" charset="0"/>
              </a:rPr>
              <a:t>بأقصى </a:t>
            </a:r>
            <a:r>
              <a:rPr lang="ar-SA" sz="2400" b="1" dirty="0">
                <a:solidFill>
                  <a:srgbClr val="010200"/>
                </a:solidFill>
                <a:cs typeface="Tahoma" pitchFamily="34" charset="0"/>
              </a:rPr>
              <a:t>كفاءة للمستهلكين (النقل, التخزين, ..)“</a:t>
            </a:r>
            <a:endParaRPr lang="en-US" sz="2400" b="1" dirty="0">
              <a:solidFill>
                <a:srgbClr val="010200"/>
              </a:solidFill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CCBF0-95BC-4C98-BB62-6690178F1953}" type="slidenum">
              <a:rPr lang="ar-SA"/>
              <a:pPr/>
              <a:t>20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500042"/>
            <a:ext cx="7704138" cy="985858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</a:pPr>
            <a:r>
              <a:rPr lang="ar-SA" sz="5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أنواع</a:t>
            </a:r>
            <a:r>
              <a:rPr lang="en-US" sz="5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5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5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5400" dirty="0" smtClean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الجملة</a:t>
            </a:r>
            <a:br>
              <a:rPr lang="ar-SA" sz="5400" dirty="0" smtClean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</a:br>
            <a:r>
              <a:rPr lang="en-US" sz="4800" dirty="0" smtClean="0"/>
              <a:t> Wholesaling</a:t>
            </a:r>
            <a:endParaRPr lang="en-US" sz="5400" dirty="0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78025"/>
            <a:ext cx="8235950" cy="442277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الخدمة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المتكاملة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متاجر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الخدمة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المحدودة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المتاجر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المتحركة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الجملة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بالبريد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مكاتب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تجارة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الجملة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صالات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عرض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الجملة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F986-AA84-4054-9B3B-53BD8C632968}" type="slidenum">
              <a:rPr lang="ar-SA"/>
              <a:pPr/>
              <a:t>21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85850"/>
          </a:xfrm>
          <a:noFill/>
          <a:ln>
            <a:noFill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ar-SA" sz="5400">
                <a:solidFill>
                  <a:srgbClr val="009900"/>
                </a:solidFill>
                <a:cs typeface="Tahoma" pitchFamily="34" charset="0"/>
              </a:rPr>
              <a:t>الوكلاء</a:t>
            </a:r>
            <a:endParaRPr lang="en-US" sz="5400">
              <a:solidFill>
                <a:srgbClr val="009900"/>
              </a:solidFill>
              <a:cs typeface="Tahoma" pitchFamily="34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51800" cy="4343400"/>
          </a:xfrm>
          <a:noFill/>
          <a:ln/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ar-SA" sz="3200" b="1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”</a:t>
            </a:r>
            <a:r>
              <a:rPr lang="ar-SA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مجموعة</a:t>
            </a:r>
            <a:r>
              <a:rPr lang="en-US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من</a:t>
            </a:r>
            <a:r>
              <a:rPr lang="en-US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المتاجر</a:t>
            </a:r>
            <a:r>
              <a:rPr lang="en-US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تقوم بالتعامل</a:t>
            </a:r>
            <a:r>
              <a:rPr lang="en-US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b="1" dirty="0" smtClean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في</a:t>
            </a:r>
            <a:r>
              <a:rPr lang="en-US" sz="3200" b="1" dirty="0" smtClean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السلع</a:t>
            </a:r>
            <a:r>
              <a:rPr lang="en-US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والخدمات تحت</a:t>
            </a:r>
            <a:r>
              <a:rPr lang="en-US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اسم</a:t>
            </a:r>
            <a:r>
              <a:rPr lang="en-US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المنتج</a:t>
            </a:r>
            <a:r>
              <a:rPr lang="en-US" sz="3200" b="1" dirty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200" b="1" dirty="0" smtClean="0">
                <a:solidFill>
                  <a:srgbClr val="FF6699"/>
                </a:solidFill>
                <a:latin typeface="Tahoma" pitchFamily="34" charset="0"/>
                <a:cs typeface="Tahoma" pitchFamily="34" charset="0"/>
              </a:rPr>
              <a:t>الأصلي</a:t>
            </a:r>
            <a:r>
              <a:rPr lang="ar-SA" sz="3200" b="1" dirty="0" smtClean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“</a:t>
            </a:r>
            <a:endParaRPr lang="en-US" sz="3200" b="1" dirty="0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السماسرة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الموزعون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بالعمولة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بيوت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المزادات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وكلاء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المنتج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وكلاء</a:t>
            </a:r>
            <a:r>
              <a:rPr lang="en-US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البيع</a:t>
            </a:r>
            <a:endParaRPr lang="en-US" sz="40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9" name="Picture 1029" descr="F17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8229600" cy="5000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التوزيع بين الفائدة </a:t>
            </a:r>
            <a:r>
              <a:rPr lang="ar-SA" dirty="0" err="1" smtClean="0"/>
              <a:t>و</a:t>
            </a:r>
            <a:r>
              <a:rPr lang="ar-SA" dirty="0" smtClean="0"/>
              <a:t> التكلفة</a:t>
            </a:r>
            <a:endParaRPr lang="ar-SA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494483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التوزيع المادي</a:t>
            </a:r>
            <a:r>
              <a:rPr lang="ar-SA" sz="3100" dirty="0" smtClean="0"/>
              <a:t/>
            </a:r>
            <a:br>
              <a:rPr lang="ar-SA" sz="3100" dirty="0" smtClean="0"/>
            </a:br>
            <a:r>
              <a:rPr lang="en-US" sz="3100" dirty="0" smtClean="0"/>
              <a:t>Market </a:t>
            </a:r>
            <a:r>
              <a:rPr lang="en-US" sz="3100" dirty="0"/>
              <a:t>Logistics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14488"/>
            <a:ext cx="7772400" cy="4572032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ar-SA" sz="3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يتكون من كل الأنشطة التي تدخل في عمليات نقل الكمية المناسبة من المنتجات المناسبة للمكان المناسب في الوقت المناسب</a:t>
            </a:r>
            <a:endParaRPr lang="en-US" sz="32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3"/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التعامل مع الطلبات</a:t>
            </a:r>
          </a:p>
          <a:p>
            <a:pPr lvl="3"/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مراقبة المخزون </a:t>
            </a:r>
            <a:r>
              <a:rPr lang="ar-SA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مواقع تخزين المخزون</a:t>
            </a:r>
          </a:p>
          <a:p>
            <a:pPr lvl="3"/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تداول المواد </a:t>
            </a:r>
            <a:r>
              <a:rPr lang="ar-SA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النقل</a:t>
            </a:r>
          </a:p>
          <a:p>
            <a:pPr lvl="3"/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إدارة سلسلة 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الإمدادات </a:t>
            </a:r>
            <a:r>
              <a:rPr lang="en-US" sz="2000" dirty="0" smtClean="0"/>
              <a:t>Supply Chain Management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215082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6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16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>
            <a:normAutofit/>
          </a:bodyPr>
          <a:lstStyle/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تحسين خدمات العملاء</a:t>
            </a:r>
          </a:p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تقليل تكاليف التوزيع</a:t>
            </a:r>
          </a:p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صنع منفعة الوقت </a:t>
            </a:r>
            <a:r>
              <a:rPr lang="ar-SA" sz="3200" dirty="0" err="1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المكان</a:t>
            </a:r>
          </a:p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استقرار الأسعار</a:t>
            </a:r>
          </a:p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التأثير على قرارات قنوات التوزيع</a:t>
            </a:r>
          </a:p>
          <a:p>
            <a:r>
              <a:rPr lang="ar-SA" sz="3200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التحكم في تكاليف الشحن</a:t>
            </a:r>
            <a:endParaRPr lang="ar-SA" sz="3200" dirty="0">
              <a:solidFill>
                <a:schemeClr val="accent4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فوائد استخدام التوزيع المادي</a:t>
            </a:r>
            <a:endParaRPr lang="ar-SA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215082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435679"/>
          </a:xfrm>
        </p:spPr>
        <p:txBody>
          <a:bodyPr/>
          <a:lstStyle/>
          <a:p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التعامل مع الطلبات</a:t>
            </a:r>
          </a:p>
          <a:p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مراقبة المخزون </a:t>
            </a:r>
          </a:p>
          <a:p>
            <a:pPr lvl="1"/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متطلبات خدمات العملاء</a:t>
            </a:r>
          </a:p>
          <a:p>
            <a:pPr lvl="1"/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كمية الطلب الاقتصادية</a:t>
            </a:r>
          </a:p>
          <a:p>
            <a:pPr lvl="1"/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نظم الاستجابة للسوق</a:t>
            </a:r>
          </a:p>
          <a:p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تحديد موقع المخزون </a:t>
            </a:r>
            <a:r>
              <a:rPr lang="ar-SA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التخزين</a:t>
            </a:r>
          </a:p>
          <a:p>
            <a:pPr lvl="1"/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أنواع المخازن</a:t>
            </a:r>
          </a:p>
          <a:p>
            <a:pPr lvl="1"/>
            <a:r>
              <a:rPr lang="ar-SA" sz="20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مراكز التوزيع</a:t>
            </a:r>
          </a:p>
          <a:p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تداول المواد</a:t>
            </a:r>
          </a:p>
          <a:p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النقل </a:t>
            </a:r>
            <a:endParaRPr lang="ar-SA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ar-SA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مهام إدارة التوزيع المادي</a:t>
            </a:r>
            <a:endParaRPr lang="ar-SA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215082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1282700" y="457200"/>
            <a:ext cx="6789762" cy="5924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47625" tIns="19050" rIns="47625" bIns="19050">
            <a:spAutoFit/>
          </a:bodyPr>
          <a:lstStyle/>
          <a:p>
            <a:pPr algn="ctr" eaLnBrk="0" hangingPunct="0"/>
            <a:r>
              <a:rPr lang="ar-SA" sz="3600" b="1" dirty="0" smtClean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ماذا تقدم منافذ التوزيع</a:t>
            </a:r>
            <a:endParaRPr lang="en-US" b="1" dirty="0">
              <a:latin typeface="Arial Black" pitchFamily="34" charset="0"/>
            </a:endParaRPr>
          </a:p>
        </p:txBody>
      </p:sp>
      <p:sp>
        <p:nvSpPr>
          <p:cNvPr id="186371" name="AutoShape 3"/>
          <p:cNvSpPr>
            <a:spLocks noChangeArrowheads="1"/>
          </p:cNvSpPr>
          <p:nvPr/>
        </p:nvSpPr>
        <p:spPr bwMode="auto">
          <a:xfrm>
            <a:off x="2209800" y="2876550"/>
            <a:ext cx="5216525" cy="3668713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919191"/>
              </a:gs>
              <a:gs pos="100000">
                <a:srgbClr val="919191">
                  <a:gamma/>
                  <a:tint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6372" name="AutoShape 4"/>
          <p:cNvSpPr>
            <a:spLocks noChangeArrowheads="1"/>
          </p:cNvSpPr>
          <p:nvPr/>
        </p:nvSpPr>
        <p:spPr bwMode="auto">
          <a:xfrm rot="5400000">
            <a:off x="7264400" y="3990975"/>
            <a:ext cx="841375" cy="2917825"/>
          </a:xfrm>
          <a:prstGeom prst="cube">
            <a:avLst>
              <a:gd name="adj" fmla="val 18241"/>
            </a:avLst>
          </a:prstGeom>
          <a:solidFill>
            <a:srgbClr val="009999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7312" tIns="44450" rIns="87312" bIns="44450" anchor="ctr"/>
          <a:lstStyle/>
          <a:p>
            <a:pPr algn="ctr" defTabSz="857250" eaLnBrk="0" hangingPunct="0"/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</a:rPr>
              <a:t>تقليل </a:t>
            </a:r>
            <a:r>
              <a:rPr lang="ar-SA" b="1" dirty="0" smtClean="0">
                <a:solidFill>
                  <a:schemeClr val="bg1"/>
                </a:solidFill>
                <a:latin typeface="Arial" pitchFamily="34" charset="0"/>
              </a:rPr>
              <a:t>عدد المعاملات</a:t>
            </a:r>
            <a:endParaRPr lang="en-US" sz="2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86373" name="AutoShape 5"/>
          <p:cNvSpPr>
            <a:spLocks noChangeArrowheads="1"/>
          </p:cNvSpPr>
          <p:nvPr/>
        </p:nvSpPr>
        <p:spPr bwMode="auto">
          <a:xfrm rot="5400000">
            <a:off x="1036637" y="2468563"/>
            <a:ext cx="841375" cy="2914650"/>
          </a:xfrm>
          <a:prstGeom prst="cube">
            <a:avLst>
              <a:gd name="adj" fmla="val 18241"/>
            </a:avLst>
          </a:prstGeom>
          <a:solidFill>
            <a:srgbClr val="FF000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7312" tIns="44450" rIns="87312" bIns="44450" anchor="ctr"/>
          <a:lstStyle/>
          <a:p>
            <a:pPr algn="ctr" defTabSz="857250" eaLnBrk="0" hangingPunct="0"/>
            <a:r>
              <a:rPr lang="ar-SA" sz="2800" b="1" dirty="0" smtClean="0">
                <a:latin typeface="Arial" pitchFamily="34" charset="0"/>
              </a:rPr>
              <a:t>الدفع النقدي</a:t>
            </a:r>
            <a:endParaRPr lang="en-US" sz="2800" b="1" dirty="0">
              <a:latin typeface="Arial" pitchFamily="34" charset="0"/>
            </a:endParaRPr>
          </a:p>
        </p:txBody>
      </p:sp>
      <p:sp>
        <p:nvSpPr>
          <p:cNvPr id="186374" name="AutoShape 6"/>
          <p:cNvSpPr>
            <a:spLocks noChangeArrowheads="1"/>
          </p:cNvSpPr>
          <p:nvPr/>
        </p:nvSpPr>
        <p:spPr bwMode="auto">
          <a:xfrm rot="5400000">
            <a:off x="6675438" y="1547812"/>
            <a:ext cx="844550" cy="2917825"/>
          </a:xfrm>
          <a:prstGeom prst="cube">
            <a:avLst>
              <a:gd name="adj" fmla="val 18241"/>
            </a:avLst>
          </a:prstGeom>
          <a:solidFill>
            <a:srgbClr val="66FF33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7312" tIns="44450" rIns="87312" bIns="44450" anchor="ctr"/>
          <a:lstStyle/>
          <a:p>
            <a:pPr algn="ctr" defTabSz="857250" eaLnBrk="0" hangingPunct="0"/>
            <a:r>
              <a:rPr lang="ar-SA" sz="2800" b="1" dirty="0" smtClean="0">
                <a:solidFill>
                  <a:schemeClr val="bg2"/>
                </a:solidFill>
                <a:latin typeface="Arial" pitchFamily="34" charset="0"/>
              </a:rPr>
              <a:t>اتصال </a:t>
            </a:r>
            <a:r>
              <a:rPr lang="ar-SA" sz="2800" b="1" dirty="0" err="1" smtClean="0">
                <a:solidFill>
                  <a:schemeClr val="bg2"/>
                </a:solidFill>
                <a:latin typeface="Arial" pitchFamily="34" charset="0"/>
              </a:rPr>
              <a:t>و</a:t>
            </a:r>
            <a:r>
              <a:rPr lang="ar-SA" sz="2800" b="1" dirty="0" smtClean="0">
                <a:solidFill>
                  <a:schemeClr val="bg2"/>
                </a:solidFill>
                <a:latin typeface="Arial" pitchFamily="34" charset="0"/>
              </a:rPr>
              <a:t> معلومات</a:t>
            </a:r>
            <a:endParaRPr lang="en-US" sz="2800" b="1" dirty="0">
              <a:latin typeface="Arial" pitchFamily="34" charset="0"/>
            </a:endParaRPr>
          </a:p>
        </p:txBody>
      </p:sp>
      <p:sp>
        <p:nvSpPr>
          <p:cNvPr id="186375" name="AutoShape 7"/>
          <p:cNvSpPr>
            <a:spLocks noChangeArrowheads="1"/>
          </p:cNvSpPr>
          <p:nvPr/>
        </p:nvSpPr>
        <p:spPr bwMode="auto">
          <a:xfrm rot="5400000">
            <a:off x="1797050" y="1327150"/>
            <a:ext cx="844550" cy="2914650"/>
          </a:xfrm>
          <a:prstGeom prst="cube">
            <a:avLst>
              <a:gd name="adj" fmla="val 18241"/>
            </a:avLst>
          </a:prstGeom>
          <a:solidFill>
            <a:srgbClr val="FF660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7312" tIns="44450" rIns="87312" bIns="44450" anchor="ctr"/>
          <a:lstStyle/>
          <a:p>
            <a:pPr algn="ctr" defTabSz="857250" eaLnBrk="0" hangingPunct="0"/>
            <a:r>
              <a:rPr lang="ar-SA" sz="2800" b="1" dirty="0" smtClean="0">
                <a:solidFill>
                  <a:srgbClr val="000000"/>
                </a:solidFill>
                <a:latin typeface="Arial" pitchFamily="34" charset="0"/>
              </a:rPr>
              <a:t>تجميع السلع </a:t>
            </a:r>
            <a:endParaRPr lang="en-US" sz="2800" b="1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86376" name="AutoShape 8"/>
          <p:cNvSpPr>
            <a:spLocks noChangeArrowheads="1"/>
          </p:cNvSpPr>
          <p:nvPr/>
        </p:nvSpPr>
        <p:spPr bwMode="auto">
          <a:xfrm rot="5400000">
            <a:off x="7265987" y="2697163"/>
            <a:ext cx="841375" cy="2914650"/>
          </a:xfrm>
          <a:prstGeom prst="cube">
            <a:avLst>
              <a:gd name="adj" fmla="val 18241"/>
            </a:avLst>
          </a:prstGeom>
          <a:solidFill>
            <a:srgbClr val="33CC33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7312" tIns="44450" rIns="87312" bIns="44450" anchor="ctr"/>
          <a:lstStyle/>
          <a:p>
            <a:pPr algn="ctr" defTabSz="857250" eaLnBrk="0" hangingPunct="0"/>
            <a:r>
              <a:rPr lang="ar-SA" sz="2800" b="1" dirty="0" smtClean="0">
                <a:solidFill>
                  <a:schemeClr val="bg2"/>
                </a:solidFill>
                <a:latin typeface="Arial" pitchFamily="34" charset="0"/>
              </a:rPr>
              <a:t>مفاوضات</a:t>
            </a:r>
            <a:endParaRPr lang="en-US" sz="2800" b="1" dirty="0">
              <a:latin typeface="Arial" pitchFamily="34" charset="0"/>
            </a:endParaRPr>
          </a:p>
        </p:txBody>
      </p:sp>
      <p:sp>
        <p:nvSpPr>
          <p:cNvPr id="186377" name="AutoShape 9"/>
          <p:cNvSpPr>
            <a:spLocks noChangeArrowheads="1"/>
          </p:cNvSpPr>
          <p:nvPr/>
        </p:nvSpPr>
        <p:spPr bwMode="auto">
          <a:xfrm rot="5400000">
            <a:off x="6219825" y="4978400"/>
            <a:ext cx="841375" cy="2917825"/>
          </a:xfrm>
          <a:prstGeom prst="cube">
            <a:avLst>
              <a:gd name="adj" fmla="val 18241"/>
            </a:avLst>
          </a:prstGeom>
          <a:solidFill>
            <a:srgbClr val="0066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7312" tIns="44450" rIns="87312" bIns="44450" anchor="ctr"/>
          <a:lstStyle/>
          <a:p>
            <a:pPr algn="ctr" defTabSz="857250" eaLnBrk="0" hangingPunct="0"/>
            <a:r>
              <a:rPr lang="ar-SA" sz="2800" b="1" dirty="0" smtClean="0">
                <a:solidFill>
                  <a:schemeClr val="tx2"/>
                </a:solidFill>
                <a:latin typeface="Arial" pitchFamily="34" charset="0"/>
              </a:rPr>
              <a:t>تمويل</a:t>
            </a:r>
            <a:endParaRPr lang="en-US" sz="28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186378" name="AutoShape 10"/>
          <p:cNvSpPr>
            <a:spLocks noChangeArrowheads="1"/>
          </p:cNvSpPr>
          <p:nvPr/>
        </p:nvSpPr>
        <p:spPr bwMode="auto">
          <a:xfrm rot="5400000">
            <a:off x="2178050" y="4756150"/>
            <a:ext cx="844550" cy="2914650"/>
          </a:xfrm>
          <a:prstGeom prst="cube">
            <a:avLst>
              <a:gd name="adj" fmla="val 18241"/>
            </a:avLst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7312" tIns="44450" rIns="87312" bIns="44450" anchor="ctr"/>
          <a:lstStyle/>
          <a:p>
            <a:pPr algn="ctr" defTabSz="857250" eaLnBrk="0" hangingPunct="0"/>
            <a:r>
              <a:rPr lang="ar-SA" sz="2800" b="1" dirty="0" smtClean="0">
                <a:latin typeface="Arial" pitchFamily="34" charset="0"/>
              </a:rPr>
              <a:t>تحمل المخاطرة</a:t>
            </a:r>
            <a:endParaRPr lang="en-US" sz="2800" b="1" dirty="0">
              <a:latin typeface="Arial" pitchFamily="34" charset="0"/>
            </a:endParaRPr>
          </a:p>
        </p:txBody>
      </p:sp>
      <p:sp>
        <p:nvSpPr>
          <p:cNvPr id="186379" name="AutoShape 11"/>
          <p:cNvSpPr>
            <a:spLocks noChangeArrowheads="1"/>
          </p:cNvSpPr>
          <p:nvPr/>
        </p:nvSpPr>
        <p:spPr bwMode="auto">
          <a:xfrm rot="5400000">
            <a:off x="955675" y="3540125"/>
            <a:ext cx="1003300" cy="2914650"/>
          </a:xfrm>
          <a:prstGeom prst="cube">
            <a:avLst>
              <a:gd name="adj" fmla="val 18241"/>
            </a:avLst>
          </a:prstGeom>
          <a:solidFill>
            <a:srgbClr val="FF00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7312" tIns="44450" rIns="87312" bIns="44450" anchor="ctr"/>
          <a:lstStyle/>
          <a:p>
            <a:pPr algn="ctr" defTabSz="857250" eaLnBrk="0" hangingPunct="0"/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</a:rPr>
              <a:t>التوزيع المادي</a:t>
            </a:r>
            <a:endParaRPr lang="en-US" sz="2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846388" y="3165475"/>
            <a:ext cx="3844925" cy="3116263"/>
            <a:chOff x="1793" y="1994"/>
            <a:chExt cx="2422" cy="1963"/>
          </a:xfrm>
        </p:grpSpPr>
        <p:sp>
          <p:nvSpPr>
            <p:cNvPr id="186381" name="AutoShape 13"/>
            <p:cNvSpPr>
              <a:spLocks noChangeArrowheads="1"/>
            </p:cNvSpPr>
            <p:nvPr/>
          </p:nvSpPr>
          <p:spPr bwMode="auto">
            <a:xfrm>
              <a:off x="1793" y="1994"/>
              <a:ext cx="2422" cy="1963"/>
            </a:xfrm>
            <a:prstGeom prst="star16">
              <a:avLst>
                <a:gd name="adj" fmla="val 37500"/>
              </a:avLst>
            </a:prstGeom>
            <a:gradFill rotWithShape="0">
              <a:gsLst>
                <a:gs pos="0">
                  <a:srgbClr val="FC0128"/>
                </a:gs>
                <a:gs pos="100000">
                  <a:srgbClr val="FC0128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2181" y="2559"/>
              <a:ext cx="1043" cy="446"/>
              <a:chOff x="2332" y="2559"/>
              <a:chExt cx="1043" cy="446"/>
            </a:xfrm>
          </p:grpSpPr>
          <p:grpSp>
            <p:nvGrpSpPr>
              <p:cNvPr id="4" name="Group 15"/>
              <p:cNvGrpSpPr>
                <a:grpSpLocks/>
              </p:cNvGrpSpPr>
              <p:nvPr/>
            </p:nvGrpSpPr>
            <p:grpSpPr bwMode="auto">
              <a:xfrm>
                <a:off x="2332" y="2559"/>
                <a:ext cx="1043" cy="446"/>
                <a:chOff x="2332" y="2559"/>
                <a:chExt cx="1043" cy="446"/>
              </a:xfrm>
            </p:grpSpPr>
            <p:sp>
              <p:nvSpPr>
                <p:cNvPr id="186384" name="Freeform 16"/>
                <p:cNvSpPr>
                  <a:spLocks/>
                </p:cNvSpPr>
                <p:nvPr/>
              </p:nvSpPr>
              <p:spPr bwMode="auto">
                <a:xfrm>
                  <a:off x="2374" y="2863"/>
                  <a:ext cx="982" cy="91"/>
                </a:xfrm>
                <a:custGeom>
                  <a:avLst/>
                  <a:gdLst/>
                  <a:ahLst/>
                  <a:cxnLst>
                    <a:cxn ang="0">
                      <a:pos x="981" y="0"/>
                    </a:cxn>
                    <a:cxn ang="0">
                      <a:pos x="981" y="34"/>
                    </a:cxn>
                    <a:cxn ang="0">
                      <a:pos x="966" y="29"/>
                    </a:cxn>
                    <a:cxn ang="0">
                      <a:pos x="864" y="30"/>
                    </a:cxn>
                    <a:cxn ang="0">
                      <a:pos x="855" y="36"/>
                    </a:cxn>
                    <a:cxn ang="0">
                      <a:pos x="845" y="41"/>
                    </a:cxn>
                    <a:cxn ang="0">
                      <a:pos x="845" y="37"/>
                    </a:cxn>
                    <a:cxn ang="0">
                      <a:pos x="853" y="34"/>
                    </a:cxn>
                    <a:cxn ang="0">
                      <a:pos x="857" y="30"/>
                    </a:cxn>
                    <a:cxn ang="0">
                      <a:pos x="827" y="31"/>
                    </a:cxn>
                    <a:cxn ang="0">
                      <a:pos x="753" y="47"/>
                    </a:cxn>
                    <a:cxn ang="0">
                      <a:pos x="717" y="68"/>
                    </a:cxn>
                    <a:cxn ang="0">
                      <a:pos x="677" y="71"/>
                    </a:cxn>
                    <a:cxn ang="0">
                      <a:pos x="648" y="70"/>
                    </a:cxn>
                    <a:cxn ang="0">
                      <a:pos x="642" y="62"/>
                    </a:cxn>
                    <a:cxn ang="0">
                      <a:pos x="633" y="53"/>
                    </a:cxn>
                    <a:cxn ang="0">
                      <a:pos x="633" y="43"/>
                    </a:cxn>
                    <a:cxn ang="0">
                      <a:pos x="610" y="46"/>
                    </a:cxn>
                    <a:cxn ang="0">
                      <a:pos x="611" y="51"/>
                    </a:cxn>
                    <a:cxn ang="0">
                      <a:pos x="597" y="50"/>
                    </a:cxn>
                    <a:cxn ang="0">
                      <a:pos x="594" y="60"/>
                    </a:cxn>
                    <a:cxn ang="0">
                      <a:pos x="582" y="69"/>
                    </a:cxn>
                    <a:cxn ang="0">
                      <a:pos x="566" y="75"/>
                    </a:cxn>
                    <a:cxn ang="0">
                      <a:pos x="548" y="78"/>
                    </a:cxn>
                    <a:cxn ang="0">
                      <a:pos x="514" y="80"/>
                    </a:cxn>
                    <a:cxn ang="0">
                      <a:pos x="479" y="77"/>
                    </a:cxn>
                    <a:cxn ang="0">
                      <a:pos x="464" y="74"/>
                    </a:cxn>
                    <a:cxn ang="0">
                      <a:pos x="448" y="62"/>
                    </a:cxn>
                    <a:cxn ang="0">
                      <a:pos x="381" y="65"/>
                    </a:cxn>
                    <a:cxn ang="0">
                      <a:pos x="364" y="83"/>
                    </a:cxn>
                    <a:cxn ang="0">
                      <a:pos x="339" y="89"/>
                    </a:cxn>
                    <a:cxn ang="0">
                      <a:pos x="307" y="89"/>
                    </a:cxn>
                    <a:cxn ang="0">
                      <a:pos x="277" y="90"/>
                    </a:cxn>
                    <a:cxn ang="0">
                      <a:pos x="267" y="90"/>
                    </a:cxn>
                    <a:cxn ang="0">
                      <a:pos x="258" y="87"/>
                    </a:cxn>
                    <a:cxn ang="0">
                      <a:pos x="252" y="83"/>
                    </a:cxn>
                    <a:cxn ang="0">
                      <a:pos x="252" y="75"/>
                    </a:cxn>
                    <a:cxn ang="0">
                      <a:pos x="213" y="81"/>
                    </a:cxn>
                    <a:cxn ang="0">
                      <a:pos x="0" y="80"/>
                    </a:cxn>
                    <a:cxn ang="0">
                      <a:pos x="0" y="11"/>
                    </a:cxn>
                    <a:cxn ang="0">
                      <a:pos x="981" y="0"/>
                    </a:cxn>
                  </a:cxnLst>
                  <a:rect l="0" t="0" r="r" b="b"/>
                  <a:pathLst>
                    <a:path w="982" h="91">
                      <a:moveTo>
                        <a:pt x="981" y="0"/>
                      </a:moveTo>
                      <a:lnTo>
                        <a:pt x="981" y="34"/>
                      </a:lnTo>
                      <a:lnTo>
                        <a:pt x="966" y="29"/>
                      </a:lnTo>
                      <a:lnTo>
                        <a:pt x="864" y="30"/>
                      </a:lnTo>
                      <a:lnTo>
                        <a:pt x="855" y="36"/>
                      </a:lnTo>
                      <a:lnTo>
                        <a:pt x="845" y="41"/>
                      </a:lnTo>
                      <a:lnTo>
                        <a:pt x="845" y="37"/>
                      </a:lnTo>
                      <a:lnTo>
                        <a:pt x="853" y="34"/>
                      </a:lnTo>
                      <a:lnTo>
                        <a:pt x="857" y="30"/>
                      </a:lnTo>
                      <a:lnTo>
                        <a:pt x="827" y="31"/>
                      </a:lnTo>
                      <a:lnTo>
                        <a:pt x="753" y="47"/>
                      </a:lnTo>
                      <a:lnTo>
                        <a:pt x="717" y="68"/>
                      </a:lnTo>
                      <a:lnTo>
                        <a:pt x="677" y="71"/>
                      </a:lnTo>
                      <a:lnTo>
                        <a:pt x="648" y="70"/>
                      </a:lnTo>
                      <a:lnTo>
                        <a:pt x="642" y="62"/>
                      </a:lnTo>
                      <a:lnTo>
                        <a:pt x="633" y="53"/>
                      </a:lnTo>
                      <a:lnTo>
                        <a:pt x="633" y="43"/>
                      </a:lnTo>
                      <a:lnTo>
                        <a:pt x="610" y="46"/>
                      </a:lnTo>
                      <a:lnTo>
                        <a:pt x="611" y="51"/>
                      </a:lnTo>
                      <a:lnTo>
                        <a:pt x="597" y="50"/>
                      </a:lnTo>
                      <a:lnTo>
                        <a:pt x="594" y="60"/>
                      </a:lnTo>
                      <a:lnTo>
                        <a:pt x="582" y="69"/>
                      </a:lnTo>
                      <a:lnTo>
                        <a:pt x="566" y="75"/>
                      </a:lnTo>
                      <a:lnTo>
                        <a:pt x="548" y="78"/>
                      </a:lnTo>
                      <a:lnTo>
                        <a:pt x="514" y="80"/>
                      </a:lnTo>
                      <a:lnTo>
                        <a:pt x="479" y="77"/>
                      </a:lnTo>
                      <a:lnTo>
                        <a:pt x="464" y="74"/>
                      </a:lnTo>
                      <a:lnTo>
                        <a:pt x="448" y="62"/>
                      </a:lnTo>
                      <a:lnTo>
                        <a:pt x="381" y="65"/>
                      </a:lnTo>
                      <a:lnTo>
                        <a:pt x="364" y="83"/>
                      </a:lnTo>
                      <a:lnTo>
                        <a:pt x="339" y="89"/>
                      </a:lnTo>
                      <a:lnTo>
                        <a:pt x="307" y="89"/>
                      </a:lnTo>
                      <a:lnTo>
                        <a:pt x="277" y="90"/>
                      </a:lnTo>
                      <a:lnTo>
                        <a:pt x="267" y="90"/>
                      </a:lnTo>
                      <a:lnTo>
                        <a:pt x="258" y="87"/>
                      </a:lnTo>
                      <a:lnTo>
                        <a:pt x="252" y="83"/>
                      </a:lnTo>
                      <a:lnTo>
                        <a:pt x="252" y="75"/>
                      </a:lnTo>
                      <a:lnTo>
                        <a:pt x="213" y="81"/>
                      </a:lnTo>
                      <a:lnTo>
                        <a:pt x="0" y="80"/>
                      </a:lnTo>
                      <a:lnTo>
                        <a:pt x="0" y="11"/>
                      </a:lnTo>
                      <a:lnTo>
                        <a:pt x="981" y="0"/>
                      </a:lnTo>
                    </a:path>
                  </a:pathLst>
                </a:custGeom>
                <a:solidFill>
                  <a:srgbClr val="202020"/>
                </a:soli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5" name="Group 17"/>
                <p:cNvGrpSpPr>
                  <a:grpSpLocks/>
                </p:cNvGrpSpPr>
                <p:nvPr/>
              </p:nvGrpSpPr>
              <p:grpSpPr bwMode="auto">
                <a:xfrm>
                  <a:off x="2691" y="2881"/>
                  <a:ext cx="259" cy="124"/>
                  <a:chOff x="2691" y="2881"/>
                  <a:chExt cx="259" cy="124"/>
                </a:xfrm>
              </p:grpSpPr>
              <p:grpSp>
                <p:nvGrpSpPr>
                  <p:cNvPr id="6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781" y="2881"/>
                    <a:ext cx="169" cy="116"/>
                    <a:chOff x="2781" y="2881"/>
                    <a:chExt cx="169" cy="116"/>
                  </a:xfrm>
                </p:grpSpPr>
                <p:grpSp>
                  <p:nvGrpSpPr>
                    <p:cNvPr id="7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81" y="2881"/>
                      <a:ext cx="119" cy="112"/>
                      <a:chOff x="2781" y="2881"/>
                      <a:chExt cx="119" cy="112"/>
                    </a:xfrm>
                  </p:grpSpPr>
                  <p:grpSp>
                    <p:nvGrpSpPr>
                      <p:cNvPr id="8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81" y="2881"/>
                        <a:ext cx="119" cy="112"/>
                        <a:chOff x="2781" y="2881"/>
                        <a:chExt cx="119" cy="112"/>
                      </a:xfrm>
                    </p:grpSpPr>
                    <p:sp>
                      <p:nvSpPr>
                        <p:cNvPr id="186389" name="Freeform 2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81" y="2881"/>
                          <a:ext cx="81" cy="112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8" y="0"/>
                            </a:cxn>
                            <a:cxn ang="0">
                              <a:pos x="80" y="0"/>
                            </a:cxn>
                            <a:cxn ang="0">
                              <a:pos x="79" y="111"/>
                            </a:cxn>
                            <a:cxn ang="0">
                              <a:pos x="38" y="110"/>
                            </a:cxn>
                            <a:cxn ang="0">
                              <a:pos x="36" y="110"/>
                            </a:cxn>
                            <a:cxn ang="0">
                              <a:pos x="35" y="110"/>
                            </a:cxn>
                            <a:cxn ang="0">
                              <a:pos x="33" y="109"/>
                            </a:cxn>
                            <a:cxn ang="0">
                              <a:pos x="30" y="109"/>
                            </a:cxn>
                            <a:cxn ang="0">
                              <a:pos x="28" y="108"/>
                            </a:cxn>
                            <a:cxn ang="0">
                              <a:pos x="26" y="106"/>
                            </a:cxn>
                            <a:cxn ang="0">
                              <a:pos x="24" y="105"/>
                            </a:cxn>
                            <a:cxn ang="0">
                              <a:pos x="22" y="104"/>
                            </a:cxn>
                            <a:cxn ang="0">
                              <a:pos x="20" y="103"/>
                            </a:cxn>
                            <a:cxn ang="0">
                              <a:pos x="19" y="101"/>
                            </a:cxn>
                            <a:cxn ang="0">
                              <a:pos x="17" y="100"/>
                            </a:cxn>
                            <a:cxn ang="0">
                              <a:pos x="15" y="98"/>
                            </a:cxn>
                            <a:cxn ang="0">
                              <a:pos x="14" y="97"/>
                            </a:cxn>
                            <a:cxn ang="0">
                              <a:pos x="13" y="95"/>
                            </a:cxn>
                            <a:cxn ang="0">
                              <a:pos x="12" y="94"/>
                            </a:cxn>
                            <a:cxn ang="0">
                              <a:pos x="11" y="92"/>
                            </a:cxn>
                            <a:cxn ang="0">
                              <a:pos x="9" y="90"/>
                            </a:cxn>
                            <a:cxn ang="0">
                              <a:pos x="7" y="87"/>
                            </a:cxn>
                            <a:cxn ang="0">
                              <a:pos x="6" y="84"/>
                            </a:cxn>
                            <a:cxn ang="0">
                              <a:pos x="4" y="81"/>
                            </a:cxn>
                            <a:cxn ang="0">
                              <a:pos x="3" y="77"/>
                            </a:cxn>
                            <a:cxn ang="0">
                              <a:pos x="2" y="73"/>
                            </a:cxn>
                            <a:cxn ang="0">
                              <a:pos x="1" y="69"/>
                            </a:cxn>
                            <a:cxn ang="0">
                              <a:pos x="1" y="65"/>
                            </a:cxn>
                            <a:cxn ang="0">
                              <a:pos x="0" y="60"/>
                            </a:cxn>
                            <a:cxn ang="0">
                              <a:pos x="0" y="55"/>
                            </a:cxn>
                            <a:cxn ang="0">
                              <a:pos x="0" y="48"/>
                            </a:cxn>
                            <a:cxn ang="0">
                              <a:pos x="1" y="41"/>
                            </a:cxn>
                            <a:cxn ang="0">
                              <a:pos x="2" y="37"/>
                            </a:cxn>
                            <a:cxn ang="0">
                              <a:pos x="4" y="32"/>
                            </a:cxn>
                            <a:cxn ang="0">
                              <a:pos x="5" y="28"/>
                            </a:cxn>
                            <a:cxn ang="0">
                              <a:pos x="6" y="26"/>
                            </a:cxn>
                            <a:cxn ang="0">
                              <a:pos x="8" y="22"/>
                            </a:cxn>
                            <a:cxn ang="0">
                              <a:pos x="11" y="17"/>
                            </a:cxn>
                            <a:cxn ang="0">
                              <a:pos x="13" y="14"/>
                            </a:cxn>
                            <a:cxn ang="0">
                              <a:pos x="15" y="12"/>
                            </a:cxn>
                            <a:cxn ang="0">
                              <a:pos x="17" y="11"/>
                            </a:cxn>
                            <a:cxn ang="0">
                              <a:pos x="18" y="9"/>
                            </a:cxn>
                            <a:cxn ang="0">
                              <a:pos x="19" y="8"/>
                            </a:cxn>
                            <a:cxn ang="0">
                              <a:pos x="21" y="7"/>
                            </a:cxn>
                            <a:cxn ang="0">
                              <a:pos x="22" y="6"/>
                            </a:cxn>
                            <a:cxn ang="0">
                              <a:pos x="24" y="5"/>
                            </a:cxn>
                            <a:cxn ang="0">
                              <a:pos x="26" y="3"/>
                            </a:cxn>
                            <a:cxn ang="0">
                              <a:pos x="27" y="3"/>
                            </a:cxn>
                            <a:cxn ang="0">
                              <a:pos x="29" y="2"/>
                            </a:cxn>
                            <a:cxn ang="0">
                              <a:pos x="30" y="1"/>
                            </a:cxn>
                            <a:cxn ang="0">
                              <a:pos x="32" y="1"/>
                            </a:cxn>
                            <a:cxn ang="0">
                              <a:pos x="33" y="1"/>
                            </a:cxn>
                            <a:cxn ang="0">
                              <a:pos x="35" y="0"/>
                            </a:cxn>
                            <a:cxn ang="0">
                              <a:pos x="36" y="0"/>
                            </a:cxn>
                            <a:cxn ang="0">
                              <a:pos x="38" y="0"/>
                            </a:cxn>
                          </a:cxnLst>
                          <a:rect l="0" t="0" r="r" b="b"/>
                          <a:pathLst>
                            <a:path w="81" h="112">
                              <a:moveTo>
                                <a:pt x="38" y="0"/>
                              </a:moveTo>
                              <a:lnTo>
                                <a:pt x="80" y="0"/>
                              </a:lnTo>
                              <a:lnTo>
                                <a:pt x="79" y="111"/>
                              </a:lnTo>
                              <a:lnTo>
                                <a:pt x="38" y="110"/>
                              </a:lnTo>
                              <a:lnTo>
                                <a:pt x="36" y="110"/>
                              </a:lnTo>
                              <a:lnTo>
                                <a:pt x="35" y="110"/>
                              </a:lnTo>
                              <a:lnTo>
                                <a:pt x="33" y="109"/>
                              </a:lnTo>
                              <a:lnTo>
                                <a:pt x="30" y="109"/>
                              </a:lnTo>
                              <a:lnTo>
                                <a:pt x="28" y="108"/>
                              </a:lnTo>
                              <a:lnTo>
                                <a:pt x="26" y="106"/>
                              </a:lnTo>
                              <a:lnTo>
                                <a:pt x="24" y="105"/>
                              </a:lnTo>
                              <a:lnTo>
                                <a:pt x="22" y="104"/>
                              </a:lnTo>
                              <a:lnTo>
                                <a:pt x="20" y="103"/>
                              </a:lnTo>
                              <a:lnTo>
                                <a:pt x="19" y="101"/>
                              </a:lnTo>
                              <a:lnTo>
                                <a:pt x="17" y="100"/>
                              </a:lnTo>
                              <a:lnTo>
                                <a:pt x="15" y="98"/>
                              </a:lnTo>
                              <a:lnTo>
                                <a:pt x="14" y="97"/>
                              </a:lnTo>
                              <a:lnTo>
                                <a:pt x="13" y="95"/>
                              </a:lnTo>
                              <a:lnTo>
                                <a:pt x="12" y="94"/>
                              </a:lnTo>
                              <a:lnTo>
                                <a:pt x="11" y="92"/>
                              </a:lnTo>
                              <a:lnTo>
                                <a:pt x="9" y="90"/>
                              </a:lnTo>
                              <a:lnTo>
                                <a:pt x="7" y="87"/>
                              </a:lnTo>
                              <a:lnTo>
                                <a:pt x="6" y="84"/>
                              </a:lnTo>
                              <a:lnTo>
                                <a:pt x="4" y="81"/>
                              </a:lnTo>
                              <a:lnTo>
                                <a:pt x="3" y="77"/>
                              </a:lnTo>
                              <a:lnTo>
                                <a:pt x="2" y="73"/>
                              </a:lnTo>
                              <a:lnTo>
                                <a:pt x="1" y="69"/>
                              </a:lnTo>
                              <a:lnTo>
                                <a:pt x="1" y="65"/>
                              </a:lnTo>
                              <a:lnTo>
                                <a:pt x="0" y="60"/>
                              </a:lnTo>
                              <a:lnTo>
                                <a:pt x="0" y="55"/>
                              </a:lnTo>
                              <a:lnTo>
                                <a:pt x="0" y="48"/>
                              </a:lnTo>
                              <a:lnTo>
                                <a:pt x="1" y="41"/>
                              </a:lnTo>
                              <a:lnTo>
                                <a:pt x="2" y="37"/>
                              </a:lnTo>
                              <a:lnTo>
                                <a:pt x="4" y="32"/>
                              </a:lnTo>
                              <a:lnTo>
                                <a:pt x="5" y="28"/>
                              </a:lnTo>
                              <a:lnTo>
                                <a:pt x="6" y="26"/>
                              </a:lnTo>
                              <a:lnTo>
                                <a:pt x="8" y="22"/>
                              </a:lnTo>
                              <a:lnTo>
                                <a:pt x="11" y="17"/>
                              </a:lnTo>
                              <a:lnTo>
                                <a:pt x="13" y="14"/>
                              </a:lnTo>
                              <a:lnTo>
                                <a:pt x="15" y="12"/>
                              </a:lnTo>
                              <a:lnTo>
                                <a:pt x="17" y="11"/>
                              </a:lnTo>
                              <a:lnTo>
                                <a:pt x="18" y="9"/>
                              </a:lnTo>
                              <a:lnTo>
                                <a:pt x="19" y="8"/>
                              </a:lnTo>
                              <a:lnTo>
                                <a:pt x="21" y="7"/>
                              </a:lnTo>
                              <a:lnTo>
                                <a:pt x="22" y="6"/>
                              </a:lnTo>
                              <a:lnTo>
                                <a:pt x="24" y="5"/>
                              </a:lnTo>
                              <a:lnTo>
                                <a:pt x="26" y="3"/>
                              </a:lnTo>
                              <a:lnTo>
                                <a:pt x="27" y="3"/>
                              </a:lnTo>
                              <a:lnTo>
                                <a:pt x="29" y="2"/>
                              </a:lnTo>
                              <a:lnTo>
                                <a:pt x="30" y="1"/>
                              </a:lnTo>
                              <a:lnTo>
                                <a:pt x="32" y="1"/>
                              </a:lnTo>
                              <a:lnTo>
                                <a:pt x="33" y="1"/>
                              </a:lnTo>
                              <a:lnTo>
                                <a:pt x="35" y="0"/>
                              </a:lnTo>
                              <a:lnTo>
                                <a:pt x="36" y="0"/>
                              </a:lnTo>
                              <a:lnTo>
                                <a:pt x="38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390" name="Oval 2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20" y="2881"/>
                          <a:ext cx="80" cy="112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9" name="Group 2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34" y="2906"/>
                        <a:ext cx="51" cy="64"/>
                        <a:chOff x="2834" y="2906"/>
                        <a:chExt cx="51" cy="64"/>
                      </a:xfrm>
                    </p:grpSpPr>
                    <p:sp>
                      <p:nvSpPr>
                        <p:cNvPr id="186392" name="Oval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34" y="2906"/>
                          <a:ext cx="51" cy="64"/>
                        </a:xfrm>
                        <a:prstGeom prst="ellipse">
                          <a:avLst/>
                        </a:prstGeom>
                        <a:solidFill>
                          <a:srgbClr val="A0A0A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393" name="Oval 2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34" y="2907"/>
                          <a:ext cx="45" cy="61"/>
                        </a:xfrm>
                        <a:prstGeom prst="ellipse">
                          <a:avLst/>
                        </a:prstGeom>
                        <a:solidFill>
                          <a:srgbClr val="80808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394" name="Oval 2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57" y="2933"/>
                          <a:ext cx="6" cy="10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  <p:grpSp>
                  <p:nvGrpSpPr>
                    <p:cNvPr id="10" name="Group 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29" y="2881"/>
                      <a:ext cx="121" cy="116"/>
                      <a:chOff x="2829" y="2881"/>
                      <a:chExt cx="121" cy="116"/>
                    </a:xfrm>
                  </p:grpSpPr>
                  <p:grpSp>
                    <p:nvGrpSpPr>
                      <p:cNvPr id="11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29" y="2881"/>
                        <a:ext cx="121" cy="116"/>
                        <a:chOff x="2829" y="2881"/>
                        <a:chExt cx="121" cy="116"/>
                      </a:xfrm>
                    </p:grpSpPr>
                    <p:sp>
                      <p:nvSpPr>
                        <p:cNvPr id="186397" name="Freeform 2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829" y="2881"/>
                          <a:ext cx="80" cy="11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7" y="0"/>
                            </a:cxn>
                            <a:cxn ang="0">
                              <a:pos x="79" y="0"/>
                            </a:cxn>
                            <a:cxn ang="0">
                              <a:pos x="78" y="115"/>
                            </a:cxn>
                            <a:cxn ang="0">
                              <a:pos x="37" y="114"/>
                            </a:cxn>
                            <a:cxn ang="0">
                              <a:pos x="36" y="114"/>
                            </a:cxn>
                            <a:cxn ang="0">
                              <a:pos x="34" y="114"/>
                            </a:cxn>
                            <a:cxn ang="0">
                              <a:pos x="32" y="113"/>
                            </a:cxn>
                            <a:cxn ang="0">
                              <a:pos x="30" y="112"/>
                            </a:cxn>
                            <a:cxn ang="0">
                              <a:pos x="28" y="111"/>
                            </a:cxn>
                            <a:cxn ang="0">
                              <a:pos x="25" y="110"/>
                            </a:cxn>
                            <a:cxn ang="0">
                              <a:pos x="23" y="109"/>
                            </a:cxn>
                            <a:cxn ang="0">
                              <a:pos x="22" y="108"/>
                            </a:cxn>
                            <a:cxn ang="0">
                              <a:pos x="20" y="106"/>
                            </a:cxn>
                            <a:cxn ang="0">
                              <a:pos x="18" y="105"/>
                            </a:cxn>
                            <a:cxn ang="0">
                              <a:pos x="17" y="104"/>
                            </a:cxn>
                            <a:cxn ang="0">
                              <a:pos x="15" y="102"/>
                            </a:cxn>
                            <a:cxn ang="0">
                              <a:pos x="14" y="100"/>
                            </a:cxn>
                            <a:cxn ang="0">
                              <a:pos x="12" y="98"/>
                            </a:cxn>
                            <a:cxn ang="0">
                              <a:pos x="11" y="97"/>
                            </a:cxn>
                            <a:cxn ang="0">
                              <a:pos x="11" y="96"/>
                            </a:cxn>
                            <a:cxn ang="0">
                              <a:pos x="9" y="93"/>
                            </a:cxn>
                            <a:cxn ang="0">
                              <a:pos x="7" y="90"/>
                            </a:cxn>
                            <a:cxn ang="0">
                              <a:pos x="6" y="87"/>
                            </a:cxn>
                            <a:cxn ang="0">
                              <a:pos x="4" y="84"/>
                            </a:cxn>
                            <a:cxn ang="0">
                              <a:pos x="3" y="80"/>
                            </a:cxn>
                            <a:cxn ang="0">
                              <a:pos x="2" y="76"/>
                            </a:cxn>
                            <a:cxn ang="0">
                              <a:pos x="1" y="72"/>
                            </a:cxn>
                            <a:cxn ang="0">
                              <a:pos x="1" y="67"/>
                            </a:cxn>
                            <a:cxn ang="0">
                              <a:pos x="0" y="62"/>
                            </a:cxn>
                            <a:cxn ang="0">
                              <a:pos x="0" y="57"/>
                            </a:cxn>
                            <a:cxn ang="0">
                              <a:pos x="0" y="50"/>
                            </a:cxn>
                            <a:cxn ang="0">
                              <a:pos x="1" y="43"/>
                            </a:cxn>
                            <a:cxn ang="0">
                              <a:pos x="2" y="38"/>
                            </a:cxn>
                            <a:cxn ang="0">
                              <a:pos x="3" y="33"/>
                            </a:cxn>
                            <a:cxn ang="0">
                              <a:pos x="5" y="29"/>
                            </a:cxn>
                            <a:cxn ang="0">
                              <a:pos x="6" y="26"/>
                            </a:cxn>
                            <a:cxn ang="0">
                              <a:pos x="8" y="23"/>
                            </a:cxn>
                            <a:cxn ang="0">
                              <a:pos x="11" y="18"/>
                            </a:cxn>
                            <a:cxn ang="0">
                              <a:pos x="13" y="15"/>
                            </a:cxn>
                            <a:cxn ang="0">
                              <a:pos x="15" y="12"/>
                            </a:cxn>
                            <a:cxn ang="0">
                              <a:pos x="16" y="11"/>
                            </a:cxn>
                            <a:cxn ang="0">
                              <a:pos x="18" y="10"/>
                            </a:cxn>
                            <a:cxn ang="0">
                              <a:pos x="19" y="8"/>
                            </a:cxn>
                            <a:cxn ang="0">
                              <a:pos x="21" y="7"/>
                            </a:cxn>
                            <a:cxn ang="0">
                              <a:pos x="22" y="6"/>
                            </a:cxn>
                            <a:cxn ang="0">
                              <a:pos x="24" y="5"/>
                            </a:cxn>
                            <a:cxn ang="0">
                              <a:pos x="25" y="4"/>
                            </a:cxn>
                            <a:cxn ang="0">
                              <a:pos x="27" y="3"/>
                            </a:cxn>
                            <a:cxn ang="0">
                              <a:pos x="28" y="2"/>
                            </a:cxn>
                            <a:cxn ang="0">
                              <a:pos x="30" y="1"/>
                            </a:cxn>
                            <a:cxn ang="0">
                              <a:pos x="31" y="1"/>
                            </a:cxn>
                            <a:cxn ang="0">
                              <a:pos x="33" y="1"/>
                            </a:cxn>
                            <a:cxn ang="0">
                              <a:pos x="34" y="0"/>
                            </a:cxn>
                            <a:cxn ang="0">
                              <a:pos x="35" y="0"/>
                            </a:cxn>
                            <a:cxn ang="0">
                              <a:pos x="37" y="0"/>
                            </a:cxn>
                          </a:cxnLst>
                          <a:rect l="0" t="0" r="r" b="b"/>
                          <a:pathLst>
                            <a:path w="80" h="116">
                              <a:moveTo>
                                <a:pt x="37" y="0"/>
                              </a:moveTo>
                              <a:lnTo>
                                <a:pt x="79" y="0"/>
                              </a:lnTo>
                              <a:lnTo>
                                <a:pt x="78" y="115"/>
                              </a:lnTo>
                              <a:lnTo>
                                <a:pt x="37" y="114"/>
                              </a:lnTo>
                              <a:lnTo>
                                <a:pt x="36" y="114"/>
                              </a:lnTo>
                              <a:lnTo>
                                <a:pt x="34" y="114"/>
                              </a:lnTo>
                              <a:lnTo>
                                <a:pt x="32" y="113"/>
                              </a:lnTo>
                              <a:lnTo>
                                <a:pt x="30" y="112"/>
                              </a:lnTo>
                              <a:lnTo>
                                <a:pt x="28" y="111"/>
                              </a:lnTo>
                              <a:lnTo>
                                <a:pt x="25" y="110"/>
                              </a:lnTo>
                              <a:lnTo>
                                <a:pt x="23" y="109"/>
                              </a:lnTo>
                              <a:lnTo>
                                <a:pt x="22" y="108"/>
                              </a:lnTo>
                              <a:lnTo>
                                <a:pt x="20" y="106"/>
                              </a:lnTo>
                              <a:lnTo>
                                <a:pt x="18" y="105"/>
                              </a:lnTo>
                              <a:lnTo>
                                <a:pt x="17" y="104"/>
                              </a:lnTo>
                              <a:lnTo>
                                <a:pt x="15" y="102"/>
                              </a:lnTo>
                              <a:lnTo>
                                <a:pt x="14" y="100"/>
                              </a:lnTo>
                              <a:lnTo>
                                <a:pt x="12" y="98"/>
                              </a:lnTo>
                              <a:lnTo>
                                <a:pt x="11" y="97"/>
                              </a:lnTo>
                              <a:lnTo>
                                <a:pt x="11" y="96"/>
                              </a:lnTo>
                              <a:lnTo>
                                <a:pt x="9" y="93"/>
                              </a:lnTo>
                              <a:lnTo>
                                <a:pt x="7" y="90"/>
                              </a:lnTo>
                              <a:lnTo>
                                <a:pt x="6" y="87"/>
                              </a:lnTo>
                              <a:lnTo>
                                <a:pt x="4" y="84"/>
                              </a:lnTo>
                              <a:lnTo>
                                <a:pt x="3" y="80"/>
                              </a:lnTo>
                              <a:lnTo>
                                <a:pt x="2" y="76"/>
                              </a:lnTo>
                              <a:lnTo>
                                <a:pt x="1" y="72"/>
                              </a:lnTo>
                              <a:lnTo>
                                <a:pt x="1" y="67"/>
                              </a:lnTo>
                              <a:lnTo>
                                <a:pt x="0" y="62"/>
                              </a:lnTo>
                              <a:lnTo>
                                <a:pt x="0" y="57"/>
                              </a:lnTo>
                              <a:lnTo>
                                <a:pt x="0" y="50"/>
                              </a:lnTo>
                              <a:lnTo>
                                <a:pt x="1" y="43"/>
                              </a:lnTo>
                              <a:lnTo>
                                <a:pt x="2" y="38"/>
                              </a:lnTo>
                              <a:lnTo>
                                <a:pt x="3" y="33"/>
                              </a:lnTo>
                              <a:lnTo>
                                <a:pt x="5" y="29"/>
                              </a:lnTo>
                              <a:lnTo>
                                <a:pt x="6" y="26"/>
                              </a:lnTo>
                              <a:lnTo>
                                <a:pt x="8" y="23"/>
                              </a:lnTo>
                              <a:lnTo>
                                <a:pt x="11" y="18"/>
                              </a:lnTo>
                              <a:lnTo>
                                <a:pt x="13" y="15"/>
                              </a:lnTo>
                              <a:lnTo>
                                <a:pt x="15" y="12"/>
                              </a:lnTo>
                              <a:lnTo>
                                <a:pt x="16" y="11"/>
                              </a:lnTo>
                              <a:lnTo>
                                <a:pt x="18" y="10"/>
                              </a:lnTo>
                              <a:lnTo>
                                <a:pt x="19" y="8"/>
                              </a:lnTo>
                              <a:lnTo>
                                <a:pt x="21" y="7"/>
                              </a:lnTo>
                              <a:lnTo>
                                <a:pt x="22" y="6"/>
                              </a:lnTo>
                              <a:lnTo>
                                <a:pt x="24" y="5"/>
                              </a:lnTo>
                              <a:lnTo>
                                <a:pt x="25" y="4"/>
                              </a:lnTo>
                              <a:lnTo>
                                <a:pt x="27" y="3"/>
                              </a:lnTo>
                              <a:lnTo>
                                <a:pt x="28" y="2"/>
                              </a:lnTo>
                              <a:lnTo>
                                <a:pt x="30" y="1"/>
                              </a:lnTo>
                              <a:lnTo>
                                <a:pt x="31" y="1"/>
                              </a:lnTo>
                              <a:lnTo>
                                <a:pt x="33" y="1"/>
                              </a:lnTo>
                              <a:lnTo>
                                <a:pt x="34" y="0"/>
                              </a:lnTo>
                              <a:lnTo>
                                <a:pt x="35" y="0"/>
                              </a:lnTo>
                              <a:lnTo>
                                <a:pt x="37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398" name="Oval 3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68" y="2881"/>
                          <a:ext cx="82" cy="115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12" name="Group 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6" y="2906"/>
                        <a:ext cx="47" cy="66"/>
                        <a:chOff x="2886" y="2906"/>
                        <a:chExt cx="47" cy="66"/>
                      </a:xfrm>
                    </p:grpSpPr>
                    <p:sp>
                      <p:nvSpPr>
                        <p:cNvPr id="186400" name="Oval 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86" y="2906"/>
                          <a:ext cx="47" cy="66"/>
                        </a:xfrm>
                        <a:prstGeom prst="ellipse">
                          <a:avLst/>
                        </a:prstGeom>
                        <a:solidFill>
                          <a:srgbClr val="A0A0A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01" name="Oval 3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86" y="2909"/>
                          <a:ext cx="44" cy="60"/>
                        </a:xfrm>
                        <a:prstGeom prst="ellipse">
                          <a:avLst/>
                        </a:prstGeom>
                        <a:solidFill>
                          <a:srgbClr val="80808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02" name="Oval 3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904" y="2933"/>
                          <a:ext cx="10" cy="10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</p:grpSp>
              <p:grpSp>
                <p:nvGrpSpPr>
                  <p:cNvPr id="13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2691" y="2886"/>
                    <a:ext cx="181" cy="119"/>
                    <a:chOff x="2691" y="2886"/>
                    <a:chExt cx="181" cy="119"/>
                  </a:xfrm>
                </p:grpSpPr>
                <p:grpSp>
                  <p:nvGrpSpPr>
                    <p:cNvPr id="14" name="Group 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91" y="2886"/>
                      <a:ext cx="129" cy="116"/>
                      <a:chOff x="2691" y="2886"/>
                      <a:chExt cx="129" cy="116"/>
                    </a:xfrm>
                  </p:grpSpPr>
                  <p:grpSp>
                    <p:nvGrpSpPr>
                      <p:cNvPr id="15" name="Group 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91" y="2886"/>
                        <a:ext cx="129" cy="116"/>
                        <a:chOff x="2691" y="2886"/>
                        <a:chExt cx="129" cy="116"/>
                      </a:xfrm>
                    </p:grpSpPr>
                    <p:sp>
                      <p:nvSpPr>
                        <p:cNvPr id="186406" name="Freeform 3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1" y="2886"/>
                          <a:ext cx="85" cy="11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40" y="0"/>
                            </a:cxn>
                            <a:cxn ang="0">
                              <a:pos x="84" y="0"/>
                            </a:cxn>
                            <a:cxn ang="0">
                              <a:pos x="83" y="115"/>
                            </a:cxn>
                            <a:cxn ang="0">
                              <a:pos x="40" y="114"/>
                            </a:cxn>
                            <a:cxn ang="0">
                              <a:pos x="38" y="114"/>
                            </a:cxn>
                            <a:cxn ang="0">
                              <a:pos x="37" y="114"/>
                            </a:cxn>
                            <a:cxn ang="0">
                              <a:pos x="34" y="113"/>
                            </a:cxn>
                            <a:cxn ang="0">
                              <a:pos x="32" y="112"/>
                            </a:cxn>
                            <a:cxn ang="0">
                              <a:pos x="29" y="111"/>
                            </a:cxn>
                            <a:cxn ang="0">
                              <a:pos x="27" y="110"/>
                            </a:cxn>
                            <a:cxn ang="0">
                              <a:pos x="25" y="109"/>
                            </a:cxn>
                            <a:cxn ang="0">
                              <a:pos x="23" y="108"/>
                            </a:cxn>
                            <a:cxn ang="0">
                              <a:pos x="21" y="106"/>
                            </a:cxn>
                            <a:cxn ang="0">
                              <a:pos x="20" y="105"/>
                            </a:cxn>
                            <a:cxn ang="0">
                              <a:pos x="18" y="104"/>
                            </a:cxn>
                            <a:cxn ang="0">
                              <a:pos x="16" y="102"/>
                            </a:cxn>
                            <a:cxn ang="0">
                              <a:pos x="15" y="100"/>
                            </a:cxn>
                            <a:cxn ang="0">
                              <a:pos x="13" y="98"/>
                            </a:cxn>
                            <a:cxn ang="0">
                              <a:pos x="12" y="97"/>
                            </a:cxn>
                            <a:cxn ang="0">
                              <a:pos x="11" y="96"/>
                            </a:cxn>
                            <a:cxn ang="0">
                              <a:pos x="9" y="93"/>
                            </a:cxn>
                            <a:cxn ang="0">
                              <a:pos x="8" y="90"/>
                            </a:cxn>
                            <a:cxn ang="0">
                              <a:pos x="6" y="87"/>
                            </a:cxn>
                            <a:cxn ang="0">
                              <a:pos x="5" y="83"/>
                            </a:cxn>
                            <a:cxn ang="0">
                              <a:pos x="3" y="80"/>
                            </a:cxn>
                            <a:cxn ang="0">
                              <a:pos x="2" y="76"/>
                            </a:cxn>
                            <a:cxn ang="0">
                              <a:pos x="1" y="72"/>
                            </a:cxn>
                            <a:cxn ang="0">
                              <a:pos x="1" y="67"/>
                            </a:cxn>
                            <a:cxn ang="0">
                              <a:pos x="0" y="63"/>
                            </a:cxn>
                            <a:cxn ang="0">
                              <a:pos x="0" y="57"/>
                            </a:cxn>
                            <a:cxn ang="0">
                              <a:pos x="0" y="50"/>
                            </a:cxn>
                            <a:cxn ang="0">
                              <a:pos x="1" y="43"/>
                            </a:cxn>
                            <a:cxn ang="0">
                              <a:pos x="2" y="38"/>
                            </a:cxn>
                            <a:cxn ang="0">
                              <a:pos x="4" y="33"/>
                            </a:cxn>
                            <a:cxn ang="0">
                              <a:pos x="5" y="30"/>
                            </a:cxn>
                            <a:cxn ang="0">
                              <a:pos x="6" y="27"/>
                            </a:cxn>
                            <a:cxn ang="0">
                              <a:pos x="8" y="22"/>
                            </a:cxn>
                            <a:cxn ang="0">
                              <a:pos x="11" y="18"/>
                            </a:cxn>
                            <a:cxn ang="0">
                              <a:pos x="14" y="15"/>
                            </a:cxn>
                            <a:cxn ang="0">
                              <a:pos x="16" y="12"/>
                            </a:cxn>
                            <a:cxn ang="0">
                              <a:pos x="17" y="11"/>
                            </a:cxn>
                            <a:cxn ang="0">
                              <a:pos x="19" y="9"/>
                            </a:cxn>
                            <a:cxn ang="0">
                              <a:pos x="21" y="8"/>
                            </a:cxn>
                            <a:cxn ang="0">
                              <a:pos x="22" y="7"/>
                            </a:cxn>
                            <a:cxn ang="0">
                              <a:pos x="23" y="6"/>
                            </a:cxn>
                            <a:cxn ang="0">
                              <a:pos x="25" y="5"/>
                            </a:cxn>
                            <a:cxn ang="0">
                              <a:pos x="27" y="4"/>
                            </a:cxn>
                            <a:cxn ang="0">
                              <a:pos x="29" y="3"/>
                            </a:cxn>
                            <a:cxn ang="0">
                              <a:pos x="30" y="2"/>
                            </a:cxn>
                            <a:cxn ang="0">
                              <a:pos x="32" y="1"/>
                            </a:cxn>
                            <a:cxn ang="0">
                              <a:pos x="34" y="1"/>
                            </a:cxn>
                            <a:cxn ang="0">
                              <a:pos x="35" y="1"/>
                            </a:cxn>
                            <a:cxn ang="0">
                              <a:pos x="37" y="0"/>
                            </a:cxn>
                            <a:cxn ang="0">
                              <a:pos x="38" y="0"/>
                            </a:cxn>
                            <a:cxn ang="0">
                              <a:pos x="40" y="0"/>
                            </a:cxn>
                          </a:cxnLst>
                          <a:rect l="0" t="0" r="r" b="b"/>
                          <a:pathLst>
                            <a:path w="85" h="116">
                              <a:moveTo>
                                <a:pt x="40" y="0"/>
                              </a:moveTo>
                              <a:lnTo>
                                <a:pt x="84" y="0"/>
                              </a:lnTo>
                              <a:lnTo>
                                <a:pt x="83" y="115"/>
                              </a:lnTo>
                              <a:lnTo>
                                <a:pt x="40" y="114"/>
                              </a:lnTo>
                              <a:lnTo>
                                <a:pt x="38" y="114"/>
                              </a:lnTo>
                              <a:lnTo>
                                <a:pt x="37" y="114"/>
                              </a:lnTo>
                              <a:lnTo>
                                <a:pt x="34" y="113"/>
                              </a:lnTo>
                              <a:lnTo>
                                <a:pt x="32" y="112"/>
                              </a:lnTo>
                              <a:lnTo>
                                <a:pt x="29" y="111"/>
                              </a:lnTo>
                              <a:lnTo>
                                <a:pt x="27" y="110"/>
                              </a:lnTo>
                              <a:lnTo>
                                <a:pt x="25" y="109"/>
                              </a:lnTo>
                              <a:lnTo>
                                <a:pt x="23" y="108"/>
                              </a:lnTo>
                              <a:lnTo>
                                <a:pt x="21" y="106"/>
                              </a:lnTo>
                              <a:lnTo>
                                <a:pt x="20" y="105"/>
                              </a:lnTo>
                              <a:lnTo>
                                <a:pt x="18" y="104"/>
                              </a:lnTo>
                              <a:lnTo>
                                <a:pt x="16" y="102"/>
                              </a:lnTo>
                              <a:lnTo>
                                <a:pt x="15" y="100"/>
                              </a:lnTo>
                              <a:lnTo>
                                <a:pt x="13" y="98"/>
                              </a:lnTo>
                              <a:lnTo>
                                <a:pt x="12" y="97"/>
                              </a:lnTo>
                              <a:lnTo>
                                <a:pt x="11" y="96"/>
                              </a:lnTo>
                              <a:lnTo>
                                <a:pt x="9" y="93"/>
                              </a:lnTo>
                              <a:lnTo>
                                <a:pt x="8" y="90"/>
                              </a:lnTo>
                              <a:lnTo>
                                <a:pt x="6" y="87"/>
                              </a:lnTo>
                              <a:lnTo>
                                <a:pt x="5" y="83"/>
                              </a:lnTo>
                              <a:lnTo>
                                <a:pt x="3" y="80"/>
                              </a:lnTo>
                              <a:lnTo>
                                <a:pt x="2" y="76"/>
                              </a:lnTo>
                              <a:lnTo>
                                <a:pt x="1" y="72"/>
                              </a:lnTo>
                              <a:lnTo>
                                <a:pt x="1" y="67"/>
                              </a:lnTo>
                              <a:lnTo>
                                <a:pt x="0" y="63"/>
                              </a:lnTo>
                              <a:lnTo>
                                <a:pt x="0" y="57"/>
                              </a:lnTo>
                              <a:lnTo>
                                <a:pt x="0" y="50"/>
                              </a:lnTo>
                              <a:lnTo>
                                <a:pt x="1" y="43"/>
                              </a:lnTo>
                              <a:lnTo>
                                <a:pt x="2" y="38"/>
                              </a:lnTo>
                              <a:lnTo>
                                <a:pt x="4" y="33"/>
                              </a:lnTo>
                              <a:lnTo>
                                <a:pt x="5" y="30"/>
                              </a:lnTo>
                              <a:lnTo>
                                <a:pt x="6" y="27"/>
                              </a:lnTo>
                              <a:lnTo>
                                <a:pt x="8" y="22"/>
                              </a:lnTo>
                              <a:lnTo>
                                <a:pt x="11" y="18"/>
                              </a:lnTo>
                              <a:lnTo>
                                <a:pt x="14" y="15"/>
                              </a:lnTo>
                              <a:lnTo>
                                <a:pt x="16" y="12"/>
                              </a:lnTo>
                              <a:lnTo>
                                <a:pt x="17" y="11"/>
                              </a:lnTo>
                              <a:lnTo>
                                <a:pt x="19" y="9"/>
                              </a:lnTo>
                              <a:lnTo>
                                <a:pt x="21" y="8"/>
                              </a:lnTo>
                              <a:lnTo>
                                <a:pt x="22" y="7"/>
                              </a:lnTo>
                              <a:lnTo>
                                <a:pt x="23" y="6"/>
                              </a:lnTo>
                              <a:lnTo>
                                <a:pt x="25" y="5"/>
                              </a:lnTo>
                              <a:lnTo>
                                <a:pt x="27" y="4"/>
                              </a:lnTo>
                              <a:lnTo>
                                <a:pt x="29" y="3"/>
                              </a:lnTo>
                              <a:lnTo>
                                <a:pt x="30" y="2"/>
                              </a:lnTo>
                              <a:lnTo>
                                <a:pt x="32" y="1"/>
                              </a:lnTo>
                              <a:lnTo>
                                <a:pt x="34" y="1"/>
                              </a:lnTo>
                              <a:lnTo>
                                <a:pt x="35" y="1"/>
                              </a:lnTo>
                              <a:lnTo>
                                <a:pt x="37" y="0"/>
                              </a:lnTo>
                              <a:lnTo>
                                <a:pt x="38" y="0"/>
                              </a:lnTo>
                              <a:lnTo>
                                <a:pt x="40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07" name="Oval 3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33" y="2886"/>
                          <a:ext cx="87" cy="115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16" name="Group 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51" y="2910"/>
                        <a:ext cx="51" cy="67"/>
                        <a:chOff x="2751" y="2910"/>
                        <a:chExt cx="51" cy="67"/>
                      </a:xfrm>
                    </p:grpSpPr>
                    <p:sp>
                      <p:nvSpPr>
                        <p:cNvPr id="186409" name="Oval 4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51" y="2910"/>
                          <a:ext cx="51" cy="67"/>
                        </a:xfrm>
                        <a:prstGeom prst="ellipse">
                          <a:avLst/>
                        </a:prstGeom>
                        <a:solidFill>
                          <a:srgbClr val="A0A0A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10" name="Oval 4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51" y="2912"/>
                          <a:ext cx="47" cy="63"/>
                        </a:xfrm>
                        <a:prstGeom prst="ellipse">
                          <a:avLst/>
                        </a:prstGeom>
                        <a:solidFill>
                          <a:srgbClr val="80808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11" name="Oval 4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72" y="2938"/>
                          <a:ext cx="9" cy="11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  <p:grpSp>
                  <p:nvGrpSpPr>
                    <p:cNvPr id="17" name="Group 4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43" y="2886"/>
                      <a:ext cx="129" cy="119"/>
                      <a:chOff x="2743" y="2886"/>
                      <a:chExt cx="129" cy="119"/>
                    </a:xfrm>
                  </p:grpSpPr>
                  <p:grpSp>
                    <p:nvGrpSpPr>
                      <p:cNvPr id="18" name="Group 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43" y="2886"/>
                        <a:ext cx="129" cy="119"/>
                        <a:chOff x="2743" y="2886"/>
                        <a:chExt cx="129" cy="119"/>
                      </a:xfrm>
                    </p:grpSpPr>
                    <p:sp>
                      <p:nvSpPr>
                        <p:cNvPr id="186414" name="Freeform 4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3" y="2886"/>
                          <a:ext cx="86" cy="11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40" y="0"/>
                            </a:cxn>
                            <a:cxn ang="0">
                              <a:pos x="85" y="0"/>
                            </a:cxn>
                            <a:cxn ang="0">
                              <a:pos x="84" y="117"/>
                            </a:cxn>
                            <a:cxn ang="0">
                              <a:pos x="40" y="116"/>
                            </a:cxn>
                            <a:cxn ang="0">
                              <a:pos x="38" y="116"/>
                            </a:cxn>
                            <a:cxn ang="0">
                              <a:pos x="37" y="116"/>
                            </a:cxn>
                            <a:cxn ang="0">
                              <a:pos x="35" y="115"/>
                            </a:cxn>
                            <a:cxn ang="0">
                              <a:pos x="32" y="114"/>
                            </a:cxn>
                            <a:cxn ang="0">
                              <a:pos x="30" y="113"/>
                            </a:cxn>
                            <a:cxn ang="0">
                              <a:pos x="27" y="112"/>
                            </a:cxn>
                            <a:cxn ang="0">
                              <a:pos x="25" y="111"/>
                            </a:cxn>
                            <a:cxn ang="0">
                              <a:pos x="23" y="110"/>
                            </a:cxn>
                            <a:cxn ang="0">
                              <a:pos x="21" y="108"/>
                            </a:cxn>
                            <a:cxn ang="0">
                              <a:pos x="20" y="107"/>
                            </a:cxn>
                            <a:cxn ang="0">
                              <a:pos x="18" y="106"/>
                            </a:cxn>
                            <a:cxn ang="0">
                              <a:pos x="16" y="104"/>
                            </a:cxn>
                            <a:cxn ang="0">
                              <a:pos x="15" y="102"/>
                            </a:cxn>
                            <a:cxn ang="0">
                              <a:pos x="14" y="100"/>
                            </a:cxn>
                            <a:cxn ang="0">
                              <a:pos x="12" y="99"/>
                            </a:cxn>
                            <a:cxn ang="0">
                              <a:pos x="11" y="97"/>
                            </a:cxn>
                            <a:cxn ang="0">
                              <a:pos x="10" y="95"/>
                            </a:cxn>
                            <a:cxn ang="0">
                              <a:pos x="8" y="92"/>
                            </a:cxn>
                            <a:cxn ang="0">
                              <a:pos x="6" y="88"/>
                            </a:cxn>
                            <a:cxn ang="0">
                              <a:pos x="5" y="85"/>
                            </a:cxn>
                            <a:cxn ang="0">
                              <a:pos x="3" y="81"/>
                            </a:cxn>
                            <a:cxn ang="0">
                              <a:pos x="3" y="77"/>
                            </a:cxn>
                            <a:cxn ang="0">
                              <a:pos x="1" y="73"/>
                            </a:cxn>
                            <a:cxn ang="0">
                              <a:pos x="1" y="68"/>
                            </a:cxn>
                            <a:cxn ang="0">
                              <a:pos x="0" y="63"/>
                            </a:cxn>
                            <a:cxn ang="0">
                              <a:pos x="0" y="58"/>
                            </a:cxn>
                            <a:cxn ang="0">
                              <a:pos x="1" y="51"/>
                            </a:cxn>
                            <a:cxn ang="0">
                              <a:pos x="1" y="44"/>
                            </a:cxn>
                            <a:cxn ang="0">
                              <a:pos x="3" y="39"/>
                            </a:cxn>
                            <a:cxn ang="0">
                              <a:pos x="4" y="34"/>
                            </a:cxn>
                            <a:cxn ang="0">
                              <a:pos x="5" y="30"/>
                            </a:cxn>
                            <a:cxn ang="0">
                              <a:pos x="6" y="27"/>
                            </a:cxn>
                            <a:cxn ang="0">
                              <a:pos x="9" y="23"/>
                            </a:cxn>
                            <a:cxn ang="0">
                              <a:pos x="12" y="18"/>
                            </a:cxn>
                            <a:cxn ang="0">
                              <a:pos x="14" y="15"/>
                            </a:cxn>
                            <a:cxn ang="0">
                              <a:pos x="16" y="13"/>
                            </a:cxn>
                            <a:cxn ang="0">
                              <a:pos x="18" y="11"/>
                            </a:cxn>
                            <a:cxn ang="0">
                              <a:pos x="19" y="9"/>
                            </a:cxn>
                            <a:cxn ang="0">
                              <a:pos x="21" y="8"/>
                            </a:cxn>
                            <a:cxn ang="0">
                              <a:pos x="22" y="7"/>
                            </a:cxn>
                            <a:cxn ang="0">
                              <a:pos x="23" y="6"/>
                            </a:cxn>
                            <a:cxn ang="0">
                              <a:pos x="25" y="5"/>
                            </a:cxn>
                            <a:cxn ang="0">
                              <a:pos x="27" y="4"/>
                            </a:cxn>
                            <a:cxn ang="0">
                              <a:pos x="29" y="3"/>
                            </a:cxn>
                            <a:cxn ang="0">
                              <a:pos x="30" y="2"/>
                            </a:cxn>
                            <a:cxn ang="0">
                              <a:pos x="32" y="2"/>
                            </a:cxn>
                            <a:cxn ang="0">
                              <a:pos x="34" y="1"/>
                            </a:cxn>
                            <a:cxn ang="0">
                              <a:pos x="35" y="1"/>
                            </a:cxn>
                            <a:cxn ang="0">
                              <a:pos x="37" y="0"/>
                            </a:cxn>
                            <a:cxn ang="0">
                              <a:pos x="38" y="0"/>
                            </a:cxn>
                            <a:cxn ang="0">
                              <a:pos x="40" y="0"/>
                            </a:cxn>
                          </a:cxnLst>
                          <a:rect l="0" t="0" r="r" b="b"/>
                          <a:pathLst>
                            <a:path w="86" h="118">
                              <a:moveTo>
                                <a:pt x="40" y="0"/>
                              </a:moveTo>
                              <a:lnTo>
                                <a:pt x="85" y="0"/>
                              </a:lnTo>
                              <a:lnTo>
                                <a:pt x="84" y="117"/>
                              </a:lnTo>
                              <a:lnTo>
                                <a:pt x="40" y="116"/>
                              </a:lnTo>
                              <a:lnTo>
                                <a:pt x="38" y="116"/>
                              </a:lnTo>
                              <a:lnTo>
                                <a:pt x="37" y="116"/>
                              </a:lnTo>
                              <a:lnTo>
                                <a:pt x="35" y="115"/>
                              </a:lnTo>
                              <a:lnTo>
                                <a:pt x="32" y="114"/>
                              </a:lnTo>
                              <a:lnTo>
                                <a:pt x="30" y="113"/>
                              </a:lnTo>
                              <a:lnTo>
                                <a:pt x="27" y="112"/>
                              </a:lnTo>
                              <a:lnTo>
                                <a:pt x="25" y="111"/>
                              </a:lnTo>
                              <a:lnTo>
                                <a:pt x="23" y="110"/>
                              </a:lnTo>
                              <a:lnTo>
                                <a:pt x="21" y="108"/>
                              </a:lnTo>
                              <a:lnTo>
                                <a:pt x="20" y="107"/>
                              </a:lnTo>
                              <a:lnTo>
                                <a:pt x="18" y="106"/>
                              </a:lnTo>
                              <a:lnTo>
                                <a:pt x="16" y="104"/>
                              </a:lnTo>
                              <a:lnTo>
                                <a:pt x="15" y="102"/>
                              </a:lnTo>
                              <a:lnTo>
                                <a:pt x="14" y="100"/>
                              </a:lnTo>
                              <a:lnTo>
                                <a:pt x="12" y="99"/>
                              </a:lnTo>
                              <a:lnTo>
                                <a:pt x="11" y="97"/>
                              </a:lnTo>
                              <a:lnTo>
                                <a:pt x="10" y="95"/>
                              </a:lnTo>
                              <a:lnTo>
                                <a:pt x="8" y="92"/>
                              </a:lnTo>
                              <a:lnTo>
                                <a:pt x="6" y="88"/>
                              </a:lnTo>
                              <a:lnTo>
                                <a:pt x="5" y="85"/>
                              </a:lnTo>
                              <a:lnTo>
                                <a:pt x="3" y="81"/>
                              </a:lnTo>
                              <a:lnTo>
                                <a:pt x="3" y="77"/>
                              </a:lnTo>
                              <a:lnTo>
                                <a:pt x="1" y="73"/>
                              </a:lnTo>
                              <a:lnTo>
                                <a:pt x="1" y="68"/>
                              </a:lnTo>
                              <a:lnTo>
                                <a:pt x="0" y="63"/>
                              </a:lnTo>
                              <a:lnTo>
                                <a:pt x="0" y="58"/>
                              </a:lnTo>
                              <a:lnTo>
                                <a:pt x="1" y="51"/>
                              </a:lnTo>
                              <a:lnTo>
                                <a:pt x="1" y="44"/>
                              </a:lnTo>
                              <a:lnTo>
                                <a:pt x="3" y="39"/>
                              </a:lnTo>
                              <a:lnTo>
                                <a:pt x="4" y="34"/>
                              </a:lnTo>
                              <a:lnTo>
                                <a:pt x="5" y="30"/>
                              </a:lnTo>
                              <a:lnTo>
                                <a:pt x="6" y="27"/>
                              </a:lnTo>
                              <a:lnTo>
                                <a:pt x="9" y="23"/>
                              </a:lnTo>
                              <a:lnTo>
                                <a:pt x="12" y="18"/>
                              </a:lnTo>
                              <a:lnTo>
                                <a:pt x="14" y="15"/>
                              </a:lnTo>
                              <a:lnTo>
                                <a:pt x="16" y="13"/>
                              </a:lnTo>
                              <a:lnTo>
                                <a:pt x="18" y="11"/>
                              </a:lnTo>
                              <a:lnTo>
                                <a:pt x="19" y="9"/>
                              </a:lnTo>
                              <a:lnTo>
                                <a:pt x="21" y="8"/>
                              </a:lnTo>
                              <a:lnTo>
                                <a:pt x="22" y="7"/>
                              </a:lnTo>
                              <a:lnTo>
                                <a:pt x="23" y="6"/>
                              </a:lnTo>
                              <a:lnTo>
                                <a:pt x="25" y="5"/>
                              </a:lnTo>
                              <a:lnTo>
                                <a:pt x="27" y="4"/>
                              </a:lnTo>
                              <a:lnTo>
                                <a:pt x="29" y="3"/>
                              </a:lnTo>
                              <a:lnTo>
                                <a:pt x="30" y="2"/>
                              </a:lnTo>
                              <a:lnTo>
                                <a:pt x="32" y="2"/>
                              </a:lnTo>
                              <a:lnTo>
                                <a:pt x="34" y="1"/>
                              </a:lnTo>
                              <a:lnTo>
                                <a:pt x="35" y="1"/>
                              </a:lnTo>
                              <a:lnTo>
                                <a:pt x="37" y="0"/>
                              </a:lnTo>
                              <a:lnTo>
                                <a:pt x="38" y="0"/>
                              </a:lnTo>
                              <a:lnTo>
                                <a:pt x="40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15" name="Oval 4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85" y="2886"/>
                          <a:ext cx="87" cy="119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19" name="Group 4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03" y="2910"/>
                        <a:ext cx="51" cy="71"/>
                        <a:chOff x="2803" y="2910"/>
                        <a:chExt cx="51" cy="71"/>
                      </a:xfrm>
                    </p:grpSpPr>
                    <p:sp>
                      <p:nvSpPr>
                        <p:cNvPr id="186417" name="Oval 4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03" y="2910"/>
                          <a:ext cx="51" cy="71"/>
                        </a:xfrm>
                        <a:prstGeom prst="ellipse">
                          <a:avLst/>
                        </a:prstGeom>
                        <a:solidFill>
                          <a:srgbClr val="A0A0A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18" name="Oval 5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03" y="2912"/>
                          <a:ext cx="46" cy="65"/>
                        </a:xfrm>
                        <a:prstGeom prst="ellipse">
                          <a:avLst/>
                        </a:prstGeom>
                        <a:solidFill>
                          <a:srgbClr val="80808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19" name="Oval 5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22" y="2939"/>
                          <a:ext cx="10" cy="11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0" name="Group 52"/>
                <p:cNvGrpSpPr>
                  <a:grpSpLocks/>
                </p:cNvGrpSpPr>
                <p:nvPr/>
              </p:nvGrpSpPr>
              <p:grpSpPr bwMode="auto">
                <a:xfrm>
                  <a:off x="3179" y="2718"/>
                  <a:ext cx="196" cy="182"/>
                  <a:chOff x="3179" y="2718"/>
                  <a:chExt cx="196" cy="182"/>
                </a:xfrm>
              </p:grpSpPr>
              <p:grpSp>
                <p:nvGrpSpPr>
                  <p:cNvPr id="21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3179" y="2718"/>
                    <a:ext cx="146" cy="43"/>
                    <a:chOff x="3179" y="2718"/>
                    <a:chExt cx="146" cy="43"/>
                  </a:xfrm>
                </p:grpSpPr>
                <p:sp>
                  <p:nvSpPr>
                    <p:cNvPr id="186422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3179" y="2718"/>
                      <a:ext cx="146" cy="43"/>
                    </a:xfrm>
                    <a:custGeom>
                      <a:avLst/>
                      <a:gdLst/>
                      <a:ahLst/>
                      <a:cxnLst>
                        <a:cxn ang="0">
                          <a:pos x="108" y="0"/>
                        </a:cxn>
                        <a:cxn ang="0">
                          <a:pos x="113" y="0"/>
                        </a:cxn>
                        <a:cxn ang="0">
                          <a:pos x="116" y="1"/>
                        </a:cxn>
                        <a:cxn ang="0">
                          <a:pos x="119" y="2"/>
                        </a:cxn>
                        <a:cxn ang="0">
                          <a:pos x="121" y="3"/>
                        </a:cxn>
                        <a:cxn ang="0">
                          <a:pos x="122" y="5"/>
                        </a:cxn>
                        <a:cxn ang="0">
                          <a:pos x="124" y="7"/>
                        </a:cxn>
                        <a:cxn ang="0">
                          <a:pos x="145" y="42"/>
                        </a:cxn>
                        <a:cxn ang="0">
                          <a:pos x="105" y="32"/>
                        </a:cxn>
                        <a:cxn ang="0">
                          <a:pos x="0" y="32"/>
                        </a:cxn>
                        <a:cxn ang="0">
                          <a:pos x="0" y="0"/>
                        </a:cxn>
                        <a:cxn ang="0">
                          <a:pos x="108" y="0"/>
                        </a:cxn>
                      </a:cxnLst>
                      <a:rect l="0" t="0" r="r" b="b"/>
                      <a:pathLst>
                        <a:path w="146" h="43">
                          <a:moveTo>
                            <a:pt x="108" y="0"/>
                          </a:moveTo>
                          <a:lnTo>
                            <a:pt x="113" y="0"/>
                          </a:lnTo>
                          <a:lnTo>
                            <a:pt x="116" y="1"/>
                          </a:lnTo>
                          <a:lnTo>
                            <a:pt x="119" y="2"/>
                          </a:lnTo>
                          <a:lnTo>
                            <a:pt x="121" y="3"/>
                          </a:lnTo>
                          <a:lnTo>
                            <a:pt x="122" y="5"/>
                          </a:lnTo>
                          <a:lnTo>
                            <a:pt x="124" y="7"/>
                          </a:lnTo>
                          <a:lnTo>
                            <a:pt x="145" y="42"/>
                          </a:lnTo>
                          <a:lnTo>
                            <a:pt x="105" y="32"/>
                          </a:lnTo>
                          <a:lnTo>
                            <a:pt x="0" y="32"/>
                          </a:lnTo>
                          <a:lnTo>
                            <a:pt x="0" y="0"/>
                          </a:lnTo>
                          <a:lnTo>
                            <a:pt x="108" y="0"/>
                          </a:lnTo>
                        </a:path>
                      </a:pathLst>
                    </a:custGeom>
                    <a:solidFill>
                      <a:srgbClr val="E0E0E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423" name="Freeform 55"/>
                    <p:cNvSpPr>
                      <a:spLocks/>
                    </p:cNvSpPr>
                    <p:nvPr/>
                  </p:nvSpPr>
                  <p:spPr bwMode="auto">
                    <a:xfrm>
                      <a:off x="3203" y="2720"/>
                      <a:ext cx="102" cy="36"/>
                    </a:xfrm>
                    <a:custGeom>
                      <a:avLst/>
                      <a:gdLst/>
                      <a:ahLst/>
                      <a:cxnLst>
                        <a:cxn ang="0">
                          <a:pos x="101" y="35"/>
                        </a:cxn>
                        <a:cxn ang="0">
                          <a:pos x="95" y="9"/>
                        </a:cxn>
                        <a:cxn ang="0">
                          <a:pos x="94" y="6"/>
                        </a:cxn>
                        <a:cxn ang="0">
                          <a:pos x="92" y="4"/>
                        </a:cxn>
                        <a:cxn ang="0">
                          <a:pos x="90" y="2"/>
                        </a:cxn>
                        <a:cxn ang="0">
                          <a:pos x="88" y="1"/>
                        </a:cxn>
                        <a:cxn ang="0">
                          <a:pos x="86" y="0"/>
                        </a:cxn>
                        <a:cxn ang="0">
                          <a:pos x="83" y="0"/>
                        </a:cxn>
                        <a:cxn ang="0">
                          <a:pos x="9" y="0"/>
                        </a:cxn>
                        <a:cxn ang="0">
                          <a:pos x="5" y="1"/>
                        </a:cxn>
                        <a:cxn ang="0">
                          <a:pos x="2" y="2"/>
                        </a:cxn>
                        <a:cxn ang="0">
                          <a:pos x="0" y="5"/>
                        </a:cxn>
                        <a:cxn ang="0">
                          <a:pos x="0" y="35"/>
                        </a:cxn>
                        <a:cxn ang="0">
                          <a:pos x="101" y="35"/>
                        </a:cxn>
                      </a:cxnLst>
                      <a:rect l="0" t="0" r="r" b="b"/>
                      <a:pathLst>
                        <a:path w="102" h="36">
                          <a:moveTo>
                            <a:pt x="101" y="35"/>
                          </a:moveTo>
                          <a:lnTo>
                            <a:pt x="95" y="9"/>
                          </a:lnTo>
                          <a:lnTo>
                            <a:pt x="94" y="6"/>
                          </a:lnTo>
                          <a:lnTo>
                            <a:pt x="92" y="4"/>
                          </a:lnTo>
                          <a:lnTo>
                            <a:pt x="90" y="2"/>
                          </a:lnTo>
                          <a:lnTo>
                            <a:pt x="88" y="1"/>
                          </a:lnTo>
                          <a:lnTo>
                            <a:pt x="86" y="0"/>
                          </a:lnTo>
                          <a:lnTo>
                            <a:pt x="83" y="0"/>
                          </a:lnTo>
                          <a:lnTo>
                            <a:pt x="9" y="0"/>
                          </a:lnTo>
                          <a:lnTo>
                            <a:pt x="5" y="1"/>
                          </a:lnTo>
                          <a:lnTo>
                            <a:pt x="2" y="2"/>
                          </a:lnTo>
                          <a:lnTo>
                            <a:pt x="0" y="5"/>
                          </a:lnTo>
                          <a:lnTo>
                            <a:pt x="0" y="35"/>
                          </a:lnTo>
                          <a:lnTo>
                            <a:pt x="101" y="35"/>
                          </a:lnTo>
                        </a:path>
                      </a:pathLst>
                    </a:custGeom>
                    <a:solidFill>
                      <a:srgbClr val="20202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</p:grpSp>
              <p:sp>
                <p:nvSpPr>
                  <p:cNvPr id="186424" name="Freeform 56"/>
                  <p:cNvSpPr>
                    <a:spLocks/>
                  </p:cNvSpPr>
                  <p:nvPr/>
                </p:nvSpPr>
                <p:spPr bwMode="auto">
                  <a:xfrm>
                    <a:off x="3260" y="2856"/>
                    <a:ext cx="113" cy="44"/>
                  </a:xfrm>
                  <a:custGeom>
                    <a:avLst/>
                    <a:gdLst/>
                    <a:ahLst/>
                    <a:cxnLst>
                      <a:cxn ang="0">
                        <a:pos x="0" y="4"/>
                      </a:cxn>
                      <a:cxn ang="0">
                        <a:pos x="105" y="0"/>
                      </a:cxn>
                      <a:cxn ang="0">
                        <a:pos x="112" y="4"/>
                      </a:cxn>
                      <a:cxn ang="0">
                        <a:pos x="112" y="19"/>
                      </a:cxn>
                      <a:cxn ang="0">
                        <a:pos x="104" y="20"/>
                      </a:cxn>
                      <a:cxn ang="0">
                        <a:pos x="112" y="27"/>
                      </a:cxn>
                      <a:cxn ang="0">
                        <a:pos x="112" y="40"/>
                      </a:cxn>
                      <a:cxn ang="0">
                        <a:pos x="108" y="42"/>
                      </a:cxn>
                      <a:cxn ang="0">
                        <a:pos x="96" y="43"/>
                      </a:cxn>
                      <a:cxn ang="0">
                        <a:pos x="96" y="16"/>
                      </a:cxn>
                      <a:cxn ang="0">
                        <a:pos x="95" y="14"/>
                      </a:cxn>
                      <a:cxn ang="0">
                        <a:pos x="94" y="12"/>
                      </a:cxn>
                      <a:cxn ang="0">
                        <a:pos x="91" y="10"/>
                      </a:cxn>
                      <a:cxn ang="0">
                        <a:pos x="88" y="9"/>
                      </a:cxn>
                      <a:cxn ang="0">
                        <a:pos x="87" y="9"/>
                      </a:cxn>
                      <a:cxn ang="0">
                        <a:pos x="0" y="12"/>
                      </a:cxn>
                      <a:cxn ang="0">
                        <a:pos x="0" y="4"/>
                      </a:cxn>
                    </a:cxnLst>
                    <a:rect l="0" t="0" r="r" b="b"/>
                    <a:pathLst>
                      <a:path w="113" h="44">
                        <a:moveTo>
                          <a:pt x="0" y="4"/>
                        </a:moveTo>
                        <a:lnTo>
                          <a:pt x="105" y="0"/>
                        </a:lnTo>
                        <a:lnTo>
                          <a:pt x="112" y="4"/>
                        </a:lnTo>
                        <a:lnTo>
                          <a:pt x="112" y="19"/>
                        </a:lnTo>
                        <a:lnTo>
                          <a:pt x="104" y="20"/>
                        </a:lnTo>
                        <a:lnTo>
                          <a:pt x="112" y="27"/>
                        </a:lnTo>
                        <a:lnTo>
                          <a:pt x="112" y="40"/>
                        </a:lnTo>
                        <a:lnTo>
                          <a:pt x="108" y="42"/>
                        </a:lnTo>
                        <a:lnTo>
                          <a:pt x="96" y="43"/>
                        </a:lnTo>
                        <a:lnTo>
                          <a:pt x="96" y="16"/>
                        </a:lnTo>
                        <a:lnTo>
                          <a:pt x="95" y="14"/>
                        </a:lnTo>
                        <a:lnTo>
                          <a:pt x="94" y="12"/>
                        </a:lnTo>
                        <a:lnTo>
                          <a:pt x="91" y="10"/>
                        </a:lnTo>
                        <a:lnTo>
                          <a:pt x="88" y="9"/>
                        </a:lnTo>
                        <a:lnTo>
                          <a:pt x="87" y="9"/>
                        </a:lnTo>
                        <a:lnTo>
                          <a:pt x="0" y="12"/>
                        </a:lnTo>
                        <a:lnTo>
                          <a:pt x="0" y="4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grpSp>
                <p:nvGrpSpPr>
                  <p:cNvPr id="22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3218" y="2750"/>
                    <a:ext cx="157" cy="118"/>
                    <a:chOff x="3218" y="2750"/>
                    <a:chExt cx="157" cy="118"/>
                  </a:xfrm>
                </p:grpSpPr>
                <p:grpSp>
                  <p:nvGrpSpPr>
                    <p:cNvPr id="23" name="Group 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18" y="2750"/>
                      <a:ext cx="66" cy="118"/>
                      <a:chOff x="3218" y="2750"/>
                      <a:chExt cx="66" cy="118"/>
                    </a:xfrm>
                  </p:grpSpPr>
                  <p:sp>
                    <p:nvSpPr>
                      <p:cNvPr id="186427" name="Freeform 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18" y="2750"/>
                        <a:ext cx="66" cy="1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65" y="1"/>
                          </a:cxn>
                          <a:cxn ang="0">
                            <a:pos x="65" y="117"/>
                          </a:cxn>
                          <a:cxn ang="0">
                            <a:pos x="0" y="117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66" h="118">
                            <a:moveTo>
                              <a:pt x="0" y="0"/>
                            </a:moveTo>
                            <a:lnTo>
                              <a:pt x="65" y="1"/>
                            </a:lnTo>
                            <a:lnTo>
                              <a:pt x="65" y="117"/>
                            </a:lnTo>
                            <a:lnTo>
                              <a:pt x="0" y="117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solidFill>
                        <a:srgbClr val="E0E0E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428" name="Freeform 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18" y="2767"/>
                        <a:ext cx="66" cy="10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65" y="0"/>
                          </a:cxn>
                          <a:cxn ang="0">
                            <a:pos x="65" y="100"/>
                          </a:cxn>
                          <a:cxn ang="0">
                            <a:pos x="0" y="10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66" h="101">
                            <a:moveTo>
                              <a:pt x="0" y="0"/>
                            </a:moveTo>
                            <a:lnTo>
                              <a:pt x="65" y="0"/>
                            </a:lnTo>
                            <a:lnTo>
                              <a:pt x="65" y="100"/>
                            </a:lnTo>
                            <a:lnTo>
                              <a:pt x="0" y="100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solidFill>
                        <a:srgbClr val="A0A0A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24" name="Group 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83" y="2750"/>
                      <a:ext cx="92" cy="117"/>
                      <a:chOff x="3283" y="2750"/>
                      <a:chExt cx="92" cy="117"/>
                    </a:xfrm>
                  </p:grpSpPr>
                  <p:grpSp>
                    <p:nvGrpSpPr>
                      <p:cNvPr id="25" name="Group 6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83" y="2750"/>
                        <a:ext cx="81" cy="117"/>
                        <a:chOff x="3283" y="2750"/>
                        <a:chExt cx="81" cy="117"/>
                      </a:xfrm>
                    </p:grpSpPr>
                    <p:sp>
                      <p:nvSpPr>
                        <p:cNvPr id="186431" name="Freeform 6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283" y="2750"/>
                          <a:ext cx="81" cy="11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0"/>
                            </a:cxn>
                            <a:cxn ang="0">
                              <a:pos x="55" y="14"/>
                            </a:cxn>
                            <a:cxn ang="0">
                              <a:pos x="60" y="19"/>
                            </a:cxn>
                            <a:cxn ang="0">
                              <a:pos x="71" y="48"/>
                            </a:cxn>
                            <a:cxn ang="0">
                              <a:pos x="72" y="52"/>
                            </a:cxn>
                            <a:cxn ang="0">
                              <a:pos x="69" y="51"/>
                            </a:cxn>
                            <a:cxn ang="0">
                              <a:pos x="54" y="51"/>
                            </a:cxn>
                            <a:cxn ang="0">
                              <a:pos x="28" y="51"/>
                            </a:cxn>
                            <a:cxn ang="0">
                              <a:pos x="28" y="18"/>
                            </a:cxn>
                            <a:cxn ang="0">
                              <a:pos x="54" y="22"/>
                            </a:cxn>
                            <a:cxn ang="0">
                              <a:pos x="54" y="51"/>
                            </a:cxn>
                            <a:cxn ang="0">
                              <a:pos x="57" y="51"/>
                            </a:cxn>
                            <a:cxn ang="0">
                              <a:pos x="57" y="23"/>
                            </a:cxn>
                            <a:cxn ang="0">
                              <a:pos x="69" y="51"/>
                            </a:cxn>
                            <a:cxn ang="0">
                              <a:pos x="72" y="52"/>
                            </a:cxn>
                            <a:cxn ang="0">
                              <a:pos x="73" y="57"/>
                            </a:cxn>
                            <a:cxn ang="0">
                              <a:pos x="77" y="62"/>
                            </a:cxn>
                            <a:cxn ang="0">
                              <a:pos x="80" y="65"/>
                            </a:cxn>
                            <a:cxn ang="0">
                              <a:pos x="80" y="106"/>
                            </a:cxn>
                            <a:cxn ang="0">
                              <a:pos x="80" y="114"/>
                            </a:cxn>
                            <a:cxn ang="0">
                              <a:pos x="0" y="116"/>
                            </a:cxn>
                            <a:cxn ang="0">
                              <a:pos x="0" y="0"/>
                            </a:cxn>
                          </a:cxnLst>
                          <a:rect l="0" t="0" r="r" b="b"/>
                          <a:pathLst>
                            <a:path w="81" h="117">
                              <a:moveTo>
                                <a:pt x="0" y="0"/>
                              </a:moveTo>
                              <a:lnTo>
                                <a:pt x="55" y="14"/>
                              </a:lnTo>
                              <a:lnTo>
                                <a:pt x="60" y="19"/>
                              </a:lnTo>
                              <a:lnTo>
                                <a:pt x="71" y="48"/>
                              </a:lnTo>
                              <a:lnTo>
                                <a:pt x="72" y="52"/>
                              </a:lnTo>
                              <a:lnTo>
                                <a:pt x="69" y="51"/>
                              </a:lnTo>
                              <a:lnTo>
                                <a:pt x="54" y="51"/>
                              </a:lnTo>
                              <a:lnTo>
                                <a:pt x="28" y="51"/>
                              </a:lnTo>
                              <a:lnTo>
                                <a:pt x="28" y="18"/>
                              </a:lnTo>
                              <a:lnTo>
                                <a:pt x="54" y="22"/>
                              </a:lnTo>
                              <a:lnTo>
                                <a:pt x="54" y="51"/>
                              </a:lnTo>
                              <a:lnTo>
                                <a:pt x="57" y="51"/>
                              </a:lnTo>
                              <a:lnTo>
                                <a:pt x="57" y="23"/>
                              </a:lnTo>
                              <a:lnTo>
                                <a:pt x="69" y="51"/>
                              </a:lnTo>
                              <a:lnTo>
                                <a:pt x="72" y="52"/>
                              </a:lnTo>
                              <a:lnTo>
                                <a:pt x="73" y="57"/>
                              </a:lnTo>
                              <a:lnTo>
                                <a:pt x="77" y="62"/>
                              </a:lnTo>
                              <a:lnTo>
                                <a:pt x="80" y="65"/>
                              </a:lnTo>
                              <a:lnTo>
                                <a:pt x="80" y="106"/>
                              </a:lnTo>
                              <a:lnTo>
                                <a:pt x="80" y="114"/>
                              </a:lnTo>
                              <a:lnTo>
                                <a:pt x="0" y="116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solidFill>
                          <a:srgbClr val="E0E0E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32" name="Freeform 6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304" y="2808"/>
                          <a:ext cx="46" cy="4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0"/>
                            </a:cxn>
                            <a:cxn ang="0">
                              <a:pos x="45" y="1"/>
                            </a:cxn>
                            <a:cxn ang="0">
                              <a:pos x="45" y="44"/>
                            </a:cxn>
                            <a:cxn ang="0">
                              <a:pos x="0" y="45"/>
                            </a:cxn>
                            <a:cxn ang="0">
                              <a:pos x="0" y="0"/>
                            </a:cxn>
                          </a:cxnLst>
                          <a:rect l="0" t="0" r="r" b="b"/>
                          <a:pathLst>
                            <a:path w="46" h="46">
                              <a:moveTo>
                                <a:pt x="0" y="0"/>
                              </a:moveTo>
                              <a:lnTo>
                                <a:pt x="45" y="1"/>
                              </a:lnTo>
                              <a:lnTo>
                                <a:pt x="45" y="44"/>
                              </a:lnTo>
                              <a:lnTo>
                                <a:pt x="0" y="45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solidFill>
                          <a:srgbClr val="E0E0E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33" name="Freeform 6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313" y="2802"/>
                          <a:ext cx="9" cy="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0"/>
                            </a:cxn>
                            <a:cxn ang="0">
                              <a:pos x="8" y="0"/>
                            </a:cxn>
                            <a:cxn ang="0">
                              <a:pos x="8" y="3"/>
                            </a:cxn>
                            <a:cxn ang="0">
                              <a:pos x="0" y="3"/>
                            </a:cxn>
                            <a:cxn ang="0">
                              <a:pos x="0" y="0"/>
                            </a:cxn>
                          </a:cxnLst>
                          <a:rect l="0" t="0" r="r" b="b"/>
                          <a:pathLst>
                            <a:path w="9" h="4">
                              <a:moveTo>
                                <a:pt x="0" y="0"/>
                              </a:moveTo>
                              <a:lnTo>
                                <a:pt x="8" y="0"/>
                              </a:lnTo>
                              <a:lnTo>
                                <a:pt x="8" y="3"/>
                              </a:lnTo>
                              <a:lnTo>
                                <a:pt x="0" y="3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solidFill>
                          <a:srgbClr val="C0C0C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34" name="Line 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94" y="2764"/>
                          <a:ext cx="42" cy="2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35" name="Line 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04" y="2772"/>
                          <a:ext cx="0" cy="78"/>
                        </a:xfrm>
                        <a:prstGeom prst="line">
                          <a:avLst/>
                        </a:prstGeom>
                        <a:noFill/>
                        <a:ln w="1270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26" name="Group 6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28" y="2756"/>
                        <a:ext cx="47" cy="64"/>
                        <a:chOff x="3328" y="2756"/>
                        <a:chExt cx="47" cy="64"/>
                      </a:xfrm>
                    </p:grpSpPr>
                    <p:grpSp>
                      <p:nvGrpSpPr>
                        <p:cNvPr id="27" name="Group 6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328" y="2756"/>
                          <a:ext cx="47" cy="64"/>
                          <a:chOff x="3328" y="2756"/>
                          <a:chExt cx="47" cy="64"/>
                        </a:xfrm>
                      </p:grpSpPr>
                      <p:sp>
                        <p:nvSpPr>
                          <p:cNvPr id="186438" name="Line 70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H="1" flipV="1">
                            <a:off x="3328" y="2756"/>
                            <a:ext cx="47" cy="25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A0A0A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439" name="Line 71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 flipV="1">
                            <a:off x="3356" y="2802"/>
                            <a:ext cx="7" cy="18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A0A0A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</p:grpSp>
                    <p:grpSp>
                      <p:nvGrpSpPr>
                        <p:cNvPr id="28" name="Group 7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355" y="2773"/>
                          <a:ext cx="20" cy="39"/>
                          <a:chOff x="3355" y="2773"/>
                          <a:chExt cx="20" cy="39"/>
                        </a:xfrm>
                      </p:grpSpPr>
                      <p:sp>
                        <p:nvSpPr>
                          <p:cNvPr id="186441" name="Freeform 7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355" y="2773"/>
                            <a:ext cx="20" cy="39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0"/>
                              </a:cxn>
                              <a:cxn ang="0">
                                <a:pos x="19" y="0"/>
                              </a:cxn>
                              <a:cxn ang="0">
                                <a:pos x="19" y="38"/>
                              </a:cxn>
                              <a:cxn ang="0">
                                <a:pos x="0" y="37"/>
                              </a:cxn>
                              <a:cxn ang="0">
                                <a:pos x="0" y="0"/>
                              </a:cxn>
                            </a:cxnLst>
                            <a:rect l="0" t="0" r="r" b="b"/>
                            <a:pathLst>
                              <a:path w="20" h="39">
                                <a:moveTo>
                                  <a:pt x="0" y="0"/>
                                </a:moveTo>
                                <a:lnTo>
                                  <a:pt x="19" y="0"/>
                                </a:lnTo>
                                <a:lnTo>
                                  <a:pt x="19" y="38"/>
                                </a:lnTo>
                                <a:lnTo>
                                  <a:pt x="0" y="37"/>
                                </a:lnTo>
                                <a:lnTo>
                                  <a:pt x="0" y="0"/>
                                </a:lnTo>
                              </a:path>
                            </a:pathLst>
                          </a:custGeom>
                          <a:solidFill>
                            <a:srgbClr val="C0C0C0"/>
                          </a:solidFill>
                          <a:ln w="12700" cap="rnd" cmpd="sng">
                            <a:solidFill>
                              <a:srgbClr val="000000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442" name="Line 74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65" y="2783"/>
                            <a:ext cx="2" cy="2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E0E0E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443" name="Line 75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66" y="2798"/>
                            <a:ext cx="5" cy="1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E0E0E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444" name="Line 7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3364" y="2787"/>
                            <a:ext cx="7" cy="1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E0E0E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</p:grpSp>
                  </p:grpSp>
                </p:grpSp>
              </p:grpSp>
            </p:grpSp>
            <p:grpSp>
              <p:nvGrpSpPr>
                <p:cNvPr id="29" name="Group 77"/>
                <p:cNvGrpSpPr>
                  <a:grpSpLocks/>
                </p:cNvGrpSpPr>
                <p:nvPr/>
              </p:nvGrpSpPr>
              <p:grpSpPr bwMode="auto">
                <a:xfrm>
                  <a:off x="3269" y="2866"/>
                  <a:ext cx="86" cy="64"/>
                  <a:chOff x="3269" y="2866"/>
                  <a:chExt cx="86" cy="64"/>
                </a:xfrm>
              </p:grpSpPr>
              <p:grpSp>
                <p:nvGrpSpPr>
                  <p:cNvPr id="30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3269" y="2866"/>
                    <a:ext cx="60" cy="63"/>
                    <a:chOff x="3269" y="2866"/>
                    <a:chExt cx="60" cy="63"/>
                  </a:xfrm>
                </p:grpSpPr>
                <p:grpSp>
                  <p:nvGrpSpPr>
                    <p:cNvPr id="31" name="Group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69" y="2866"/>
                      <a:ext cx="60" cy="63"/>
                      <a:chOff x="3269" y="2866"/>
                      <a:chExt cx="60" cy="63"/>
                    </a:xfrm>
                  </p:grpSpPr>
                  <p:sp>
                    <p:nvSpPr>
                      <p:cNvPr id="186448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69" y="2866"/>
                        <a:ext cx="40" cy="6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8" y="0"/>
                          </a:cxn>
                          <a:cxn ang="0">
                            <a:pos x="39" y="0"/>
                          </a:cxn>
                          <a:cxn ang="0">
                            <a:pos x="39" y="62"/>
                          </a:cxn>
                          <a:cxn ang="0">
                            <a:pos x="18" y="61"/>
                          </a:cxn>
                          <a:cxn ang="0">
                            <a:pos x="17" y="61"/>
                          </a:cxn>
                          <a:cxn ang="0">
                            <a:pos x="16" y="61"/>
                          </a:cxn>
                          <a:cxn ang="0">
                            <a:pos x="15" y="61"/>
                          </a:cxn>
                          <a:cxn ang="0">
                            <a:pos x="14" y="60"/>
                          </a:cxn>
                          <a:cxn ang="0">
                            <a:pos x="12" y="59"/>
                          </a:cxn>
                          <a:cxn ang="0">
                            <a:pos x="11" y="59"/>
                          </a:cxn>
                          <a:cxn ang="0">
                            <a:pos x="10" y="58"/>
                          </a:cxn>
                          <a:cxn ang="0">
                            <a:pos x="10" y="57"/>
                          </a:cxn>
                          <a:cxn ang="0">
                            <a:pos x="9" y="57"/>
                          </a:cxn>
                          <a:cxn ang="0">
                            <a:pos x="8" y="56"/>
                          </a:cxn>
                          <a:cxn ang="0">
                            <a:pos x="8" y="55"/>
                          </a:cxn>
                          <a:cxn ang="0">
                            <a:pos x="7" y="54"/>
                          </a:cxn>
                          <a:cxn ang="0">
                            <a:pos x="6" y="53"/>
                          </a:cxn>
                          <a:cxn ang="0">
                            <a:pos x="6" y="52"/>
                          </a:cxn>
                          <a:cxn ang="0">
                            <a:pos x="5" y="51"/>
                          </a:cxn>
                          <a:cxn ang="0">
                            <a:pos x="4" y="50"/>
                          </a:cxn>
                          <a:cxn ang="0">
                            <a:pos x="4" y="48"/>
                          </a:cxn>
                          <a:cxn ang="0">
                            <a:pos x="3" y="47"/>
                          </a:cxn>
                          <a:cxn ang="0">
                            <a:pos x="2" y="45"/>
                          </a:cxn>
                          <a:cxn ang="0">
                            <a:pos x="2" y="43"/>
                          </a:cxn>
                          <a:cxn ang="0">
                            <a:pos x="1" y="41"/>
                          </a:cxn>
                          <a:cxn ang="0">
                            <a:pos x="1" y="39"/>
                          </a:cxn>
                          <a:cxn ang="0">
                            <a:pos x="0" y="36"/>
                          </a:cxn>
                          <a:cxn ang="0">
                            <a:pos x="0" y="34"/>
                          </a:cxn>
                          <a:cxn ang="0">
                            <a:pos x="0" y="30"/>
                          </a:cxn>
                          <a:cxn ang="0">
                            <a:pos x="0" y="27"/>
                          </a:cxn>
                          <a:cxn ang="0">
                            <a:pos x="1" y="23"/>
                          </a:cxn>
                          <a:cxn ang="0">
                            <a:pos x="1" y="21"/>
                          </a:cxn>
                          <a:cxn ang="0">
                            <a:pos x="2" y="18"/>
                          </a:cxn>
                          <a:cxn ang="0">
                            <a:pos x="2" y="16"/>
                          </a:cxn>
                          <a:cxn ang="0">
                            <a:pos x="3" y="14"/>
                          </a:cxn>
                          <a:cxn ang="0">
                            <a:pos x="4" y="12"/>
                          </a:cxn>
                          <a:cxn ang="0">
                            <a:pos x="5" y="10"/>
                          </a:cxn>
                          <a:cxn ang="0">
                            <a:pos x="6" y="8"/>
                          </a:cxn>
                          <a:cxn ang="0">
                            <a:pos x="7" y="7"/>
                          </a:cxn>
                          <a:cxn ang="0">
                            <a:pos x="8" y="6"/>
                          </a:cxn>
                          <a:cxn ang="0">
                            <a:pos x="9" y="5"/>
                          </a:cxn>
                          <a:cxn ang="0">
                            <a:pos x="10" y="4"/>
                          </a:cxn>
                          <a:cxn ang="0">
                            <a:pos x="11" y="3"/>
                          </a:cxn>
                          <a:cxn ang="0">
                            <a:pos x="12" y="3"/>
                          </a:cxn>
                          <a:cxn ang="0">
                            <a:pos x="12" y="2"/>
                          </a:cxn>
                          <a:cxn ang="0">
                            <a:pos x="13" y="2"/>
                          </a:cxn>
                          <a:cxn ang="0">
                            <a:pos x="14" y="1"/>
                          </a:cxn>
                          <a:cxn ang="0">
                            <a:pos x="15" y="1"/>
                          </a:cxn>
                          <a:cxn ang="0">
                            <a:pos x="16" y="1"/>
                          </a:cxn>
                          <a:cxn ang="0">
                            <a:pos x="16" y="0"/>
                          </a:cxn>
                          <a:cxn ang="0">
                            <a:pos x="17" y="0"/>
                          </a:cxn>
                          <a:cxn ang="0">
                            <a:pos x="18" y="0"/>
                          </a:cxn>
                        </a:cxnLst>
                        <a:rect l="0" t="0" r="r" b="b"/>
                        <a:pathLst>
                          <a:path w="40" h="63">
                            <a:moveTo>
                              <a:pt x="18" y="0"/>
                            </a:moveTo>
                            <a:lnTo>
                              <a:pt x="39" y="0"/>
                            </a:lnTo>
                            <a:lnTo>
                              <a:pt x="39" y="62"/>
                            </a:lnTo>
                            <a:lnTo>
                              <a:pt x="18" y="61"/>
                            </a:lnTo>
                            <a:lnTo>
                              <a:pt x="17" y="61"/>
                            </a:lnTo>
                            <a:lnTo>
                              <a:pt x="16" y="61"/>
                            </a:lnTo>
                            <a:lnTo>
                              <a:pt x="15" y="61"/>
                            </a:lnTo>
                            <a:lnTo>
                              <a:pt x="14" y="60"/>
                            </a:lnTo>
                            <a:lnTo>
                              <a:pt x="12" y="59"/>
                            </a:lnTo>
                            <a:lnTo>
                              <a:pt x="11" y="59"/>
                            </a:lnTo>
                            <a:lnTo>
                              <a:pt x="10" y="58"/>
                            </a:lnTo>
                            <a:lnTo>
                              <a:pt x="10" y="57"/>
                            </a:lnTo>
                            <a:lnTo>
                              <a:pt x="9" y="57"/>
                            </a:lnTo>
                            <a:lnTo>
                              <a:pt x="8" y="56"/>
                            </a:lnTo>
                            <a:lnTo>
                              <a:pt x="8" y="55"/>
                            </a:lnTo>
                            <a:lnTo>
                              <a:pt x="7" y="54"/>
                            </a:lnTo>
                            <a:lnTo>
                              <a:pt x="6" y="53"/>
                            </a:lnTo>
                            <a:lnTo>
                              <a:pt x="6" y="52"/>
                            </a:lnTo>
                            <a:lnTo>
                              <a:pt x="5" y="51"/>
                            </a:lnTo>
                            <a:lnTo>
                              <a:pt x="4" y="50"/>
                            </a:lnTo>
                            <a:lnTo>
                              <a:pt x="4" y="48"/>
                            </a:lnTo>
                            <a:lnTo>
                              <a:pt x="3" y="47"/>
                            </a:lnTo>
                            <a:lnTo>
                              <a:pt x="2" y="45"/>
                            </a:lnTo>
                            <a:lnTo>
                              <a:pt x="2" y="43"/>
                            </a:lnTo>
                            <a:lnTo>
                              <a:pt x="1" y="41"/>
                            </a:lnTo>
                            <a:lnTo>
                              <a:pt x="1" y="39"/>
                            </a:lnTo>
                            <a:lnTo>
                              <a:pt x="0" y="36"/>
                            </a:lnTo>
                            <a:lnTo>
                              <a:pt x="0" y="34"/>
                            </a:lnTo>
                            <a:lnTo>
                              <a:pt x="0" y="30"/>
                            </a:lnTo>
                            <a:lnTo>
                              <a:pt x="0" y="27"/>
                            </a:lnTo>
                            <a:lnTo>
                              <a:pt x="1" y="23"/>
                            </a:lnTo>
                            <a:lnTo>
                              <a:pt x="1" y="21"/>
                            </a:lnTo>
                            <a:lnTo>
                              <a:pt x="2" y="18"/>
                            </a:lnTo>
                            <a:lnTo>
                              <a:pt x="2" y="16"/>
                            </a:lnTo>
                            <a:lnTo>
                              <a:pt x="3" y="14"/>
                            </a:lnTo>
                            <a:lnTo>
                              <a:pt x="4" y="12"/>
                            </a:lnTo>
                            <a:lnTo>
                              <a:pt x="5" y="10"/>
                            </a:lnTo>
                            <a:lnTo>
                              <a:pt x="6" y="8"/>
                            </a:lnTo>
                            <a:lnTo>
                              <a:pt x="7" y="7"/>
                            </a:lnTo>
                            <a:lnTo>
                              <a:pt x="8" y="6"/>
                            </a:lnTo>
                            <a:lnTo>
                              <a:pt x="9" y="5"/>
                            </a:lnTo>
                            <a:lnTo>
                              <a:pt x="10" y="4"/>
                            </a:lnTo>
                            <a:lnTo>
                              <a:pt x="11" y="3"/>
                            </a:lnTo>
                            <a:lnTo>
                              <a:pt x="12" y="3"/>
                            </a:lnTo>
                            <a:lnTo>
                              <a:pt x="12" y="2"/>
                            </a:lnTo>
                            <a:lnTo>
                              <a:pt x="13" y="2"/>
                            </a:lnTo>
                            <a:lnTo>
                              <a:pt x="14" y="1"/>
                            </a:lnTo>
                            <a:lnTo>
                              <a:pt x="15" y="1"/>
                            </a:lnTo>
                            <a:lnTo>
                              <a:pt x="16" y="1"/>
                            </a:lnTo>
                            <a:lnTo>
                              <a:pt x="16" y="0"/>
                            </a:lnTo>
                            <a:lnTo>
                              <a:pt x="17" y="0"/>
                            </a:lnTo>
                            <a:lnTo>
                              <a:pt x="18" y="0"/>
                            </a:lnTo>
                          </a:path>
                        </a:pathLst>
                      </a:custGeom>
                      <a:solidFill>
                        <a:srgbClr val="202020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449" name="Oval 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90" y="2866"/>
                        <a:ext cx="39" cy="62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186368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97" y="2878"/>
                      <a:ext cx="24" cy="38"/>
                      <a:chOff x="3297" y="2878"/>
                      <a:chExt cx="24" cy="38"/>
                    </a:xfrm>
                  </p:grpSpPr>
                  <p:sp>
                    <p:nvSpPr>
                      <p:cNvPr id="186451" name="Oval 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97" y="2878"/>
                        <a:ext cx="24" cy="38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452" name="Oval 8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97" y="2879"/>
                        <a:ext cx="20" cy="36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453" name="Oval 8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08" y="2896"/>
                        <a:ext cx="1" cy="4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</p:grpSp>
              <p:grpSp>
                <p:nvGrpSpPr>
                  <p:cNvPr id="186369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3293" y="2866"/>
                    <a:ext cx="62" cy="64"/>
                    <a:chOff x="3293" y="2866"/>
                    <a:chExt cx="62" cy="64"/>
                  </a:xfrm>
                </p:grpSpPr>
                <p:grpSp>
                  <p:nvGrpSpPr>
                    <p:cNvPr id="186380" name="Group 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93" y="2866"/>
                      <a:ext cx="62" cy="64"/>
                      <a:chOff x="3293" y="2866"/>
                      <a:chExt cx="62" cy="64"/>
                    </a:xfrm>
                  </p:grpSpPr>
                  <p:sp>
                    <p:nvSpPr>
                      <p:cNvPr id="186456" name="Freeform 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93" y="2866"/>
                        <a:ext cx="43" cy="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0" y="0"/>
                          </a:cxn>
                          <a:cxn ang="0">
                            <a:pos x="42" y="0"/>
                          </a:cxn>
                          <a:cxn ang="0">
                            <a:pos x="42" y="63"/>
                          </a:cxn>
                          <a:cxn ang="0">
                            <a:pos x="20" y="62"/>
                          </a:cxn>
                          <a:cxn ang="0">
                            <a:pos x="19" y="62"/>
                          </a:cxn>
                          <a:cxn ang="0">
                            <a:pos x="18" y="62"/>
                          </a:cxn>
                          <a:cxn ang="0">
                            <a:pos x="17" y="62"/>
                          </a:cxn>
                          <a:cxn ang="0">
                            <a:pos x="16" y="62"/>
                          </a:cxn>
                          <a:cxn ang="0">
                            <a:pos x="15" y="61"/>
                          </a:cxn>
                          <a:cxn ang="0">
                            <a:pos x="13" y="61"/>
                          </a:cxn>
                          <a:cxn ang="0">
                            <a:pos x="12" y="60"/>
                          </a:cxn>
                          <a:cxn ang="0">
                            <a:pos x="11" y="59"/>
                          </a:cxn>
                          <a:cxn ang="0">
                            <a:pos x="11" y="58"/>
                          </a:cxn>
                          <a:cxn ang="0">
                            <a:pos x="10" y="57"/>
                          </a:cxn>
                          <a:cxn ang="0">
                            <a:pos x="9" y="57"/>
                          </a:cxn>
                          <a:cxn ang="0">
                            <a:pos x="8" y="56"/>
                          </a:cxn>
                          <a:cxn ang="0">
                            <a:pos x="7" y="55"/>
                          </a:cxn>
                          <a:cxn ang="0">
                            <a:pos x="7" y="54"/>
                          </a:cxn>
                          <a:cxn ang="0">
                            <a:pos x="6" y="53"/>
                          </a:cxn>
                          <a:cxn ang="0">
                            <a:pos x="5" y="52"/>
                          </a:cxn>
                          <a:cxn ang="0">
                            <a:pos x="5" y="51"/>
                          </a:cxn>
                          <a:cxn ang="0">
                            <a:pos x="4" y="49"/>
                          </a:cxn>
                          <a:cxn ang="0">
                            <a:pos x="3" y="47"/>
                          </a:cxn>
                          <a:cxn ang="0">
                            <a:pos x="2" y="46"/>
                          </a:cxn>
                          <a:cxn ang="0">
                            <a:pos x="2" y="44"/>
                          </a:cxn>
                          <a:cxn ang="0">
                            <a:pos x="1" y="42"/>
                          </a:cxn>
                          <a:cxn ang="0">
                            <a:pos x="1" y="39"/>
                          </a:cxn>
                          <a:cxn ang="0">
                            <a:pos x="0" y="37"/>
                          </a:cxn>
                          <a:cxn ang="0">
                            <a:pos x="0" y="34"/>
                          </a:cxn>
                          <a:cxn ang="0">
                            <a:pos x="0" y="31"/>
                          </a:cxn>
                          <a:cxn ang="0">
                            <a:pos x="0" y="27"/>
                          </a:cxn>
                          <a:cxn ang="0">
                            <a:pos x="1" y="24"/>
                          </a:cxn>
                          <a:cxn ang="0">
                            <a:pos x="1" y="21"/>
                          </a:cxn>
                          <a:cxn ang="0">
                            <a:pos x="2" y="18"/>
                          </a:cxn>
                          <a:cxn ang="0">
                            <a:pos x="2" y="16"/>
                          </a:cxn>
                          <a:cxn ang="0">
                            <a:pos x="3" y="15"/>
                          </a:cxn>
                          <a:cxn ang="0">
                            <a:pos x="4" y="12"/>
                          </a:cxn>
                          <a:cxn ang="0">
                            <a:pos x="6" y="10"/>
                          </a:cxn>
                          <a:cxn ang="0">
                            <a:pos x="7" y="8"/>
                          </a:cxn>
                          <a:cxn ang="0">
                            <a:pos x="8" y="7"/>
                          </a:cxn>
                          <a:cxn ang="0">
                            <a:pos x="9" y="6"/>
                          </a:cxn>
                          <a:cxn ang="0">
                            <a:pos x="10" y="5"/>
                          </a:cxn>
                          <a:cxn ang="0">
                            <a:pos x="10" y="4"/>
                          </a:cxn>
                          <a:cxn ang="0">
                            <a:pos x="11" y="4"/>
                          </a:cxn>
                          <a:cxn ang="0">
                            <a:pos x="11" y="3"/>
                          </a:cxn>
                          <a:cxn ang="0">
                            <a:pos x="13" y="3"/>
                          </a:cxn>
                          <a:cxn ang="0">
                            <a:pos x="13" y="2"/>
                          </a:cxn>
                          <a:cxn ang="0">
                            <a:pos x="14" y="2"/>
                          </a:cxn>
                          <a:cxn ang="0">
                            <a:pos x="15" y="1"/>
                          </a:cxn>
                          <a:cxn ang="0">
                            <a:pos x="16" y="1"/>
                          </a:cxn>
                          <a:cxn ang="0">
                            <a:pos x="17" y="1"/>
                          </a:cxn>
                          <a:cxn ang="0">
                            <a:pos x="17" y="0"/>
                          </a:cxn>
                          <a:cxn ang="0">
                            <a:pos x="18" y="0"/>
                          </a:cxn>
                          <a:cxn ang="0">
                            <a:pos x="19" y="0"/>
                          </a:cxn>
                          <a:cxn ang="0">
                            <a:pos x="20" y="0"/>
                          </a:cxn>
                        </a:cxnLst>
                        <a:rect l="0" t="0" r="r" b="b"/>
                        <a:pathLst>
                          <a:path w="43" h="64">
                            <a:moveTo>
                              <a:pt x="20" y="0"/>
                            </a:moveTo>
                            <a:lnTo>
                              <a:pt x="42" y="0"/>
                            </a:lnTo>
                            <a:lnTo>
                              <a:pt x="42" y="63"/>
                            </a:lnTo>
                            <a:lnTo>
                              <a:pt x="20" y="62"/>
                            </a:lnTo>
                            <a:lnTo>
                              <a:pt x="19" y="62"/>
                            </a:lnTo>
                            <a:lnTo>
                              <a:pt x="18" y="62"/>
                            </a:lnTo>
                            <a:lnTo>
                              <a:pt x="17" y="62"/>
                            </a:lnTo>
                            <a:lnTo>
                              <a:pt x="16" y="62"/>
                            </a:lnTo>
                            <a:lnTo>
                              <a:pt x="15" y="61"/>
                            </a:lnTo>
                            <a:lnTo>
                              <a:pt x="13" y="61"/>
                            </a:lnTo>
                            <a:lnTo>
                              <a:pt x="12" y="60"/>
                            </a:lnTo>
                            <a:lnTo>
                              <a:pt x="11" y="59"/>
                            </a:lnTo>
                            <a:lnTo>
                              <a:pt x="11" y="58"/>
                            </a:lnTo>
                            <a:lnTo>
                              <a:pt x="10" y="57"/>
                            </a:lnTo>
                            <a:lnTo>
                              <a:pt x="9" y="57"/>
                            </a:lnTo>
                            <a:lnTo>
                              <a:pt x="8" y="56"/>
                            </a:lnTo>
                            <a:lnTo>
                              <a:pt x="7" y="55"/>
                            </a:lnTo>
                            <a:lnTo>
                              <a:pt x="7" y="54"/>
                            </a:lnTo>
                            <a:lnTo>
                              <a:pt x="6" y="53"/>
                            </a:lnTo>
                            <a:lnTo>
                              <a:pt x="5" y="52"/>
                            </a:lnTo>
                            <a:lnTo>
                              <a:pt x="5" y="51"/>
                            </a:lnTo>
                            <a:lnTo>
                              <a:pt x="4" y="49"/>
                            </a:lnTo>
                            <a:lnTo>
                              <a:pt x="3" y="47"/>
                            </a:lnTo>
                            <a:lnTo>
                              <a:pt x="2" y="46"/>
                            </a:lnTo>
                            <a:lnTo>
                              <a:pt x="2" y="44"/>
                            </a:lnTo>
                            <a:lnTo>
                              <a:pt x="1" y="42"/>
                            </a:lnTo>
                            <a:lnTo>
                              <a:pt x="1" y="39"/>
                            </a:lnTo>
                            <a:lnTo>
                              <a:pt x="0" y="37"/>
                            </a:lnTo>
                            <a:lnTo>
                              <a:pt x="0" y="34"/>
                            </a:lnTo>
                            <a:lnTo>
                              <a:pt x="0" y="31"/>
                            </a:lnTo>
                            <a:lnTo>
                              <a:pt x="0" y="27"/>
                            </a:lnTo>
                            <a:lnTo>
                              <a:pt x="1" y="24"/>
                            </a:lnTo>
                            <a:lnTo>
                              <a:pt x="1" y="21"/>
                            </a:lnTo>
                            <a:lnTo>
                              <a:pt x="2" y="18"/>
                            </a:lnTo>
                            <a:lnTo>
                              <a:pt x="2" y="16"/>
                            </a:lnTo>
                            <a:lnTo>
                              <a:pt x="3" y="15"/>
                            </a:lnTo>
                            <a:lnTo>
                              <a:pt x="4" y="12"/>
                            </a:lnTo>
                            <a:lnTo>
                              <a:pt x="6" y="10"/>
                            </a:lnTo>
                            <a:lnTo>
                              <a:pt x="7" y="8"/>
                            </a:lnTo>
                            <a:lnTo>
                              <a:pt x="8" y="7"/>
                            </a:lnTo>
                            <a:lnTo>
                              <a:pt x="9" y="6"/>
                            </a:lnTo>
                            <a:lnTo>
                              <a:pt x="10" y="5"/>
                            </a:lnTo>
                            <a:lnTo>
                              <a:pt x="10" y="4"/>
                            </a:lnTo>
                            <a:lnTo>
                              <a:pt x="11" y="4"/>
                            </a:lnTo>
                            <a:lnTo>
                              <a:pt x="11" y="3"/>
                            </a:lnTo>
                            <a:lnTo>
                              <a:pt x="13" y="3"/>
                            </a:lnTo>
                            <a:lnTo>
                              <a:pt x="13" y="2"/>
                            </a:lnTo>
                            <a:lnTo>
                              <a:pt x="14" y="2"/>
                            </a:lnTo>
                            <a:lnTo>
                              <a:pt x="15" y="1"/>
                            </a:lnTo>
                            <a:lnTo>
                              <a:pt x="16" y="1"/>
                            </a:lnTo>
                            <a:lnTo>
                              <a:pt x="17" y="1"/>
                            </a:lnTo>
                            <a:lnTo>
                              <a:pt x="17" y="0"/>
                            </a:lnTo>
                            <a:lnTo>
                              <a:pt x="18" y="0"/>
                            </a:lnTo>
                            <a:lnTo>
                              <a:pt x="19" y="0"/>
                            </a:lnTo>
                            <a:lnTo>
                              <a:pt x="20" y="0"/>
                            </a:lnTo>
                          </a:path>
                        </a:pathLst>
                      </a:custGeom>
                      <a:solidFill>
                        <a:srgbClr val="202020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457" name="Oval 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14" y="2866"/>
                        <a:ext cx="41" cy="64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186382" name="Group 9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24" y="2878"/>
                      <a:ext cx="21" cy="38"/>
                      <a:chOff x="3324" y="2878"/>
                      <a:chExt cx="21" cy="38"/>
                    </a:xfrm>
                  </p:grpSpPr>
                  <p:sp>
                    <p:nvSpPr>
                      <p:cNvPr id="186459" name="Oval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24" y="2878"/>
                        <a:ext cx="21" cy="38"/>
                      </a:xfrm>
                      <a:prstGeom prst="ellipse">
                        <a:avLst/>
                      </a:prstGeom>
                      <a:solidFill>
                        <a:srgbClr val="A0A0A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460" name="Oval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24" y="2879"/>
                        <a:ext cx="19" cy="37"/>
                      </a:xfrm>
                      <a:prstGeom prst="ellipse">
                        <a:avLst/>
                      </a:prstGeom>
                      <a:solidFill>
                        <a:srgbClr val="80808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461" name="Oval 9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32" y="2896"/>
                        <a:ext cx="3" cy="4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</p:grpSp>
            </p:grpSp>
            <p:grpSp>
              <p:nvGrpSpPr>
                <p:cNvPr id="186383" name="Group 94"/>
                <p:cNvGrpSpPr>
                  <a:grpSpLocks/>
                </p:cNvGrpSpPr>
                <p:nvPr/>
              </p:nvGrpSpPr>
              <p:grpSpPr bwMode="auto">
                <a:xfrm>
                  <a:off x="3236" y="2878"/>
                  <a:ext cx="61" cy="19"/>
                  <a:chOff x="3236" y="2878"/>
                  <a:chExt cx="61" cy="19"/>
                </a:xfrm>
              </p:grpSpPr>
              <p:sp>
                <p:nvSpPr>
                  <p:cNvPr id="186463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3267" y="2878"/>
                    <a:ext cx="30" cy="19"/>
                  </a:xfrm>
                  <a:prstGeom prst="ellipse">
                    <a:avLst/>
                  </a:prstGeom>
                  <a:solidFill>
                    <a:srgbClr val="60606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86464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3262" y="2878"/>
                    <a:ext cx="30" cy="19"/>
                  </a:xfrm>
                  <a:prstGeom prst="ellipse">
                    <a:avLst/>
                  </a:prstGeom>
                  <a:solidFill>
                    <a:srgbClr val="60606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86465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3258" y="2878"/>
                    <a:ext cx="29" cy="19"/>
                  </a:xfrm>
                  <a:prstGeom prst="ellipse">
                    <a:avLst/>
                  </a:prstGeom>
                  <a:solidFill>
                    <a:srgbClr val="80808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86466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3253" y="2878"/>
                    <a:ext cx="28" cy="19"/>
                  </a:xfrm>
                  <a:prstGeom prst="ellipse">
                    <a:avLst/>
                  </a:prstGeom>
                  <a:solidFill>
                    <a:srgbClr val="80808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86467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3248" y="2878"/>
                    <a:ext cx="27" cy="19"/>
                  </a:xfrm>
                  <a:prstGeom prst="ellipse">
                    <a:avLst/>
                  </a:prstGeom>
                  <a:solidFill>
                    <a:srgbClr val="80808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86468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2878"/>
                    <a:ext cx="28" cy="19"/>
                  </a:xfrm>
                  <a:prstGeom prst="ellipse">
                    <a:avLst/>
                  </a:prstGeom>
                  <a:solidFill>
                    <a:srgbClr val="80808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86469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3236" y="2878"/>
                    <a:ext cx="29" cy="19"/>
                  </a:xfrm>
                  <a:prstGeom prst="ellipse">
                    <a:avLst/>
                  </a:prstGeom>
                  <a:solidFill>
                    <a:srgbClr val="404040"/>
                  </a:solidFill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186385" name="Group 102"/>
                <p:cNvGrpSpPr>
                  <a:grpSpLocks/>
                </p:cNvGrpSpPr>
                <p:nvPr/>
              </p:nvGrpSpPr>
              <p:grpSpPr bwMode="auto">
                <a:xfrm>
                  <a:off x="3042" y="2871"/>
                  <a:ext cx="180" cy="88"/>
                  <a:chOff x="3042" y="2871"/>
                  <a:chExt cx="180" cy="88"/>
                </a:xfrm>
              </p:grpSpPr>
              <p:grpSp>
                <p:nvGrpSpPr>
                  <p:cNvPr id="186386" name="Group 103"/>
                  <p:cNvGrpSpPr>
                    <a:grpSpLocks/>
                  </p:cNvGrpSpPr>
                  <p:nvPr/>
                </p:nvGrpSpPr>
                <p:grpSpPr bwMode="auto">
                  <a:xfrm>
                    <a:off x="3106" y="2871"/>
                    <a:ext cx="116" cy="78"/>
                    <a:chOff x="3106" y="2871"/>
                    <a:chExt cx="116" cy="78"/>
                  </a:xfrm>
                </p:grpSpPr>
                <p:grpSp>
                  <p:nvGrpSpPr>
                    <p:cNvPr id="186387" name="Group 1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06" y="2871"/>
                      <a:ext cx="83" cy="78"/>
                      <a:chOff x="3106" y="2871"/>
                      <a:chExt cx="83" cy="78"/>
                    </a:xfrm>
                  </p:grpSpPr>
                  <p:grpSp>
                    <p:nvGrpSpPr>
                      <p:cNvPr id="186388" name="Group 10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06" y="2871"/>
                        <a:ext cx="83" cy="78"/>
                        <a:chOff x="3106" y="2871"/>
                        <a:chExt cx="83" cy="78"/>
                      </a:xfrm>
                    </p:grpSpPr>
                    <p:sp>
                      <p:nvSpPr>
                        <p:cNvPr id="186474" name="Freeform 10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106" y="2871"/>
                          <a:ext cx="56" cy="7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26" y="0"/>
                            </a:cxn>
                            <a:cxn ang="0">
                              <a:pos x="55" y="0"/>
                            </a:cxn>
                            <a:cxn ang="0">
                              <a:pos x="54" y="77"/>
                            </a:cxn>
                            <a:cxn ang="0">
                              <a:pos x="26" y="76"/>
                            </a:cxn>
                            <a:cxn ang="0">
                              <a:pos x="25" y="76"/>
                            </a:cxn>
                            <a:cxn ang="0">
                              <a:pos x="24" y="76"/>
                            </a:cxn>
                            <a:cxn ang="0">
                              <a:pos x="22" y="76"/>
                            </a:cxn>
                            <a:cxn ang="0">
                              <a:pos x="21" y="75"/>
                            </a:cxn>
                            <a:cxn ang="0">
                              <a:pos x="19" y="75"/>
                            </a:cxn>
                            <a:cxn ang="0">
                              <a:pos x="17" y="74"/>
                            </a:cxn>
                            <a:cxn ang="0">
                              <a:pos x="16" y="73"/>
                            </a:cxn>
                            <a:cxn ang="0">
                              <a:pos x="15" y="72"/>
                            </a:cxn>
                            <a:cxn ang="0">
                              <a:pos x="14" y="71"/>
                            </a:cxn>
                            <a:cxn ang="0">
                              <a:pos x="13" y="70"/>
                            </a:cxn>
                            <a:cxn ang="0">
                              <a:pos x="12" y="70"/>
                            </a:cxn>
                            <a:cxn ang="0">
                              <a:pos x="11" y="68"/>
                            </a:cxn>
                            <a:cxn ang="0">
                              <a:pos x="9" y="67"/>
                            </a:cxn>
                            <a:cxn ang="0">
                              <a:pos x="8" y="66"/>
                            </a:cxn>
                            <a:cxn ang="0">
                              <a:pos x="8" y="65"/>
                            </a:cxn>
                            <a:cxn ang="0">
                              <a:pos x="7" y="64"/>
                            </a:cxn>
                            <a:cxn ang="0">
                              <a:pos x="6" y="62"/>
                            </a:cxn>
                            <a:cxn ang="0">
                              <a:pos x="5" y="60"/>
                            </a:cxn>
                            <a:cxn ang="0">
                              <a:pos x="4" y="58"/>
                            </a:cxn>
                            <a:cxn ang="0">
                              <a:pos x="3" y="56"/>
                            </a:cxn>
                            <a:cxn ang="0">
                              <a:pos x="2" y="53"/>
                            </a:cxn>
                            <a:cxn ang="0">
                              <a:pos x="2" y="51"/>
                            </a:cxn>
                            <a:cxn ang="0">
                              <a:pos x="1" y="48"/>
                            </a:cxn>
                            <a:cxn ang="0">
                              <a:pos x="1" y="45"/>
                            </a:cxn>
                            <a:cxn ang="0">
                              <a:pos x="0" y="42"/>
                            </a:cxn>
                            <a:cxn ang="0">
                              <a:pos x="0" y="38"/>
                            </a:cxn>
                            <a:cxn ang="0">
                              <a:pos x="0" y="33"/>
                            </a:cxn>
                            <a:cxn ang="0">
                              <a:pos x="1" y="29"/>
                            </a:cxn>
                            <a:cxn ang="0">
                              <a:pos x="2" y="25"/>
                            </a:cxn>
                            <a:cxn ang="0">
                              <a:pos x="2" y="22"/>
                            </a:cxn>
                            <a:cxn ang="0">
                              <a:pos x="3" y="20"/>
                            </a:cxn>
                            <a:cxn ang="0">
                              <a:pos x="4" y="18"/>
                            </a:cxn>
                            <a:cxn ang="0">
                              <a:pos x="6" y="15"/>
                            </a:cxn>
                            <a:cxn ang="0">
                              <a:pos x="7" y="12"/>
                            </a:cxn>
                            <a:cxn ang="0">
                              <a:pos x="9" y="10"/>
                            </a:cxn>
                            <a:cxn ang="0">
                              <a:pos x="10" y="8"/>
                            </a:cxn>
                            <a:cxn ang="0">
                              <a:pos x="11" y="7"/>
                            </a:cxn>
                            <a:cxn ang="0">
                              <a:pos x="12" y="6"/>
                            </a:cxn>
                            <a:cxn ang="0">
                              <a:pos x="13" y="5"/>
                            </a:cxn>
                            <a:cxn ang="0">
                              <a:pos x="14" y="4"/>
                            </a:cxn>
                            <a:cxn ang="0">
                              <a:pos x="15" y="4"/>
                            </a:cxn>
                            <a:cxn ang="0">
                              <a:pos x="16" y="3"/>
                            </a:cxn>
                            <a:cxn ang="0">
                              <a:pos x="17" y="2"/>
                            </a:cxn>
                            <a:cxn ang="0">
                              <a:pos x="18" y="2"/>
                            </a:cxn>
                            <a:cxn ang="0">
                              <a:pos x="19" y="1"/>
                            </a:cxn>
                            <a:cxn ang="0">
                              <a:pos x="21" y="1"/>
                            </a:cxn>
                            <a:cxn ang="0">
                              <a:pos x="22" y="1"/>
                            </a:cxn>
                            <a:cxn ang="0">
                              <a:pos x="23" y="0"/>
                            </a:cxn>
                            <a:cxn ang="0">
                              <a:pos x="24" y="0"/>
                            </a:cxn>
                            <a:cxn ang="0">
                              <a:pos x="25" y="0"/>
                            </a:cxn>
                            <a:cxn ang="0">
                              <a:pos x="26" y="0"/>
                            </a:cxn>
                          </a:cxnLst>
                          <a:rect l="0" t="0" r="r" b="b"/>
                          <a:pathLst>
                            <a:path w="56" h="78">
                              <a:moveTo>
                                <a:pt x="26" y="0"/>
                              </a:moveTo>
                              <a:lnTo>
                                <a:pt x="55" y="0"/>
                              </a:lnTo>
                              <a:lnTo>
                                <a:pt x="54" y="77"/>
                              </a:lnTo>
                              <a:lnTo>
                                <a:pt x="26" y="76"/>
                              </a:lnTo>
                              <a:lnTo>
                                <a:pt x="25" y="76"/>
                              </a:lnTo>
                              <a:lnTo>
                                <a:pt x="24" y="76"/>
                              </a:lnTo>
                              <a:lnTo>
                                <a:pt x="22" y="76"/>
                              </a:lnTo>
                              <a:lnTo>
                                <a:pt x="21" y="75"/>
                              </a:lnTo>
                              <a:lnTo>
                                <a:pt x="19" y="75"/>
                              </a:lnTo>
                              <a:lnTo>
                                <a:pt x="17" y="74"/>
                              </a:lnTo>
                              <a:lnTo>
                                <a:pt x="16" y="73"/>
                              </a:lnTo>
                              <a:lnTo>
                                <a:pt x="15" y="72"/>
                              </a:lnTo>
                              <a:lnTo>
                                <a:pt x="14" y="71"/>
                              </a:lnTo>
                              <a:lnTo>
                                <a:pt x="13" y="70"/>
                              </a:lnTo>
                              <a:lnTo>
                                <a:pt x="12" y="70"/>
                              </a:lnTo>
                              <a:lnTo>
                                <a:pt x="11" y="68"/>
                              </a:lnTo>
                              <a:lnTo>
                                <a:pt x="9" y="67"/>
                              </a:lnTo>
                              <a:lnTo>
                                <a:pt x="8" y="66"/>
                              </a:lnTo>
                              <a:lnTo>
                                <a:pt x="8" y="65"/>
                              </a:lnTo>
                              <a:lnTo>
                                <a:pt x="7" y="64"/>
                              </a:lnTo>
                              <a:lnTo>
                                <a:pt x="6" y="62"/>
                              </a:lnTo>
                              <a:lnTo>
                                <a:pt x="5" y="60"/>
                              </a:lnTo>
                              <a:lnTo>
                                <a:pt x="4" y="58"/>
                              </a:lnTo>
                              <a:lnTo>
                                <a:pt x="3" y="56"/>
                              </a:lnTo>
                              <a:lnTo>
                                <a:pt x="2" y="53"/>
                              </a:lnTo>
                              <a:lnTo>
                                <a:pt x="2" y="51"/>
                              </a:lnTo>
                              <a:lnTo>
                                <a:pt x="1" y="48"/>
                              </a:lnTo>
                              <a:lnTo>
                                <a:pt x="1" y="45"/>
                              </a:lnTo>
                              <a:lnTo>
                                <a:pt x="0" y="42"/>
                              </a:lnTo>
                              <a:lnTo>
                                <a:pt x="0" y="38"/>
                              </a:lnTo>
                              <a:lnTo>
                                <a:pt x="0" y="33"/>
                              </a:lnTo>
                              <a:lnTo>
                                <a:pt x="1" y="29"/>
                              </a:lnTo>
                              <a:lnTo>
                                <a:pt x="2" y="25"/>
                              </a:lnTo>
                              <a:lnTo>
                                <a:pt x="2" y="22"/>
                              </a:lnTo>
                              <a:lnTo>
                                <a:pt x="3" y="20"/>
                              </a:lnTo>
                              <a:lnTo>
                                <a:pt x="4" y="18"/>
                              </a:lnTo>
                              <a:lnTo>
                                <a:pt x="6" y="15"/>
                              </a:lnTo>
                              <a:lnTo>
                                <a:pt x="7" y="12"/>
                              </a:lnTo>
                              <a:lnTo>
                                <a:pt x="9" y="10"/>
                              </a:lnTo>
                              <a:lnTo>
                                <a:pt x="10" y="8"/>
                              </a:lnTo>
                              <a:lnTo>
                                <a:pt x="11" y="7"/>
                              </a:lnTo>
                              <a:lnTo>
                                <a:pt x="12" y="6"/>
                              </a:lnTo>
                              <a:lnTo>
                                <a:pt x="13" y="5"/>
                              </a:lnTo>
                              <a:lnTo>
                                <a:pt x="14" y="4"/>
                              </a:lnTo>
                              <a:lnTo>
                                <a:pt x="15" y="4"/>
                              </a:lnTo>
                              <a:lnTo>
                                <a:pt x="16" y="3"/>
                              </a:lnTo>
                              <a:lnTo>
                                <a:pt x="17" y="2"/>
                              </a:lnTo>
                              <a:lnTo>
                                <a:pt x="18" y="2"/>
                              </a:lnTo>
                              <a:lnTo>
                                <a:pt x="19" y="1"/>
                              </a:lnTo>
                              <a:lnTo>
                                <a:pt x="21" y="1"/>
                              </a:lnTo>
                              <a:lnTo>
                                <a:pt x="22" y="1"/>
                              </a:lnTo>
                              <a:lnTo>
                                <a:pt x="23" y="0"/>
                              </a:lnTo>
                              <a:lnTo>
                                <a:pt x="24" y="0"/>
                              </a:lnTo>
                              <a:lnTo>
                                <a:pt x="25" y="0"/>
                              </a:lnTo>
                              <a:lnTo>
                                <a:pt x="26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75" name="Oval 10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33" y="2871"/>
                          <a:ext cx="56" cy="77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186391" name="Group 10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44" y="2888"/>
                        <a:ext cx="33" cy="43"/>
                        <a:chOff x="3144" y="2888"/>
                        <a:chExt cx="33" cy="43"/>
                      </a:xfrm>
                    </p:grpSpPr>
                    <p:sp>
                      <p:nvSpPr>
                        <p:cNvPr id="186477" name="Oval 10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44" y="2888"/>
                          <a:ext cx="33" cy="43"/>
                        </a:xfrm>
                        <a:prstGeom prst="ellipse">
                          <a:avLst/>
                        </a:prstGeom>
                        <a:solidFill>
                          <a:srgbClr val="A0A0A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78" name="Oval 11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44" y="2888"/>
                          <a:ext cx="32" cy="41"/>
                        </a:xfrm>
                        <a:prstGeom prst="ellipse">
                          <a:avLst/>
                        </a:prstGeom>
                        <a:solidFill>
                          <a:srgbClr val="80808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79" name="Oval 11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59" y="2906"/>
                          <a:ext cx="3" cy="6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  <p:grpSp>
                  <p:nvGrpSpPr>
                    <p:cNvPr id="186395" name="Group 1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41" y="2871"/>
                      <a:ext cx="81" cy="78"/>
                      <a:chOff x="3141" y="2871"/>
                      <a:chExt cx="81" cy="78"/>
                    </a:xfrm>
                  </p:grpSpPr>
                  <p:grpSp>
                    <p:nvGrpSpPr>
                      <p:cNvPr id="186396" name="Group 1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41" y="2871"/>
                        <a:ext cx="81" cy="78"/>
                        <a:chOff x="3141" y="2871"/>
                        <a:chExt cx="81" cy="78"/>
                      </a:xfrm>
                    </p:grpSpPr>
                    <p:sp>
                      <p:nvSpPr>
                        <p:cNvPr id="186482" name="Freeform 11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141" y="2871"/>
                          <a:ext cx="55" cy="7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25" y="0"/>
                            </a:cxn>
                            <a:cxn ang="0">
                              <a:pos x="54" y="0"/>
                            </a:cxn>
                            <a:cxn ang="0">
                              <a:pos x="54" y="77"/>
                            </a:cxn>
                            <a:cxn ang="0">
                              <a:pos x="25" y="76"/>
                            </a:cxn>
                            <a:cxn ang="0">
                              <a:pos x="24" y="76"/>
                            </a:cxn>
                            <a:cxn ang="0">
                              <a:pos x="23" y="76"/>
                            </a:cxn>
                            <a:cxn ang="0">
                              <a:pos x="22" y="76"/>
                            </a:cxn>
                            <a:cxn ang="0">
                              <a:pos x="21" y="75"/>
                            </a:cxn>
                            <a:cxn ang="0">
                              <a:pos x="19" y="75"/>
                            </a:cxn>
                            <a:cxn ang="0">
                              <a:pos x="17" y="74"/>
                            </a:cxn>
                            <a:cxn ang="0">
                              <a:pos x="16" y="73"/>
                            </a:cxn>
                            <a:cxn ang="0">
                              <a:pos x="15" y="72"/>
                            </a:cxn>
                            <a:cxn ang="0">
                              <a:pos x="14" y="71"/>
                            </a:cxn>
                            <a:cxn ang="0">
                              <a:pos x="13" y="70"/>
                            </a:cxn>
                            <a:cxn ang="0">
                              <a:pos x="12" y="70"/>
                            </a:cxn>
                            <a:cxn ang="0">
                              <a:pos x="11" y="68"/>
                            </a:cxn>
                            <a:cxn ang="0">
                              <a:pos x="10" y="67"/>
                            </a:cxn>
                            <a:cxn ang="0">
                              <a:pos x="9" y="66"/>
                            </a:cxn>
                            <a:cxn ang="0">
                              <a:pos x="8" y="65"/>
                            </a:cxn>
                            <a:cxn ang="0">
                              <a:pos x="7" y="64"/>
                            </a:cxn>
                            <a:cxn ang="0">
                              <a:pos x="6" y="62"/>
                            </a:cxn>
                            <a:cxn ang="0">
                              <a:pos x="5" y="60"/>
                            </a:cxn>
                            <a:cxn ang="0">
                              <a:pos x="4" y="58"/>
                            </a:cxn>
                            <a:cxn ang="0">
                              <a:pos x="3" y="56"/>
                            </a:cxn>
                            <a:cxn ang="0">
                              <a:pos x="2" y="53"/>
                            </a:cxn>
                            <a:cxn ang="0">
                              <a:pos x="2" y="51"/>
                            </a:cxn>
                            <a:cxn ang="0">
                              <a:pos x="1" y="48"/>
                            </a:cxn>
                            <a:cxn ang="0">
                              <a:pos x="1" y="45"/>
                            </a:cxn>
                            <a:cxn ang="0">
                              <a:pos x="0" y="42"/>
                            </a:cxn>
                            <a:cxn ang="0">
                              <a:pos x="0" y="38"/>
                            </a:cxn>
                            <a:cxn ang="0">
                              <a:pos x="0" y="33"/>
                            </a:cxn>
                            <a:cxn ang="0">
                              <a:pos x="1" y="29"/>
                            </a:cxn>
                            <a:cxn ang="0">
                              <a:pos x="2" y="25"/>
                            </a:cxn>
                            <a:cxn ang="0">
                              <a:pos x="3" y="22"/>
                            </a:cxn>
                            <a:cxn ang="0">
                              <a:pos x="3" y="20"/>
                            </a:cxn>
                            <a:cxn ang="0">
                              <a:pos x="4" y="18"/>
                            </a:cxn>
                            <a:cxn ang="0">
                              <a:pos x="5" y="15"/>
                            </a:cxn>
                            <a:cxn ang="0">
                              <a:pos x="7" y="12"/>
                            </a:cxn>
                            <a:cxn ang="0">
                              <a:pos x="9" y="10"/>
                            </a:cxn>
                            <a:cxn ang="0">
                              <a:pos x="10" y="8"/>
                            </a:cxn>
                            <a:cxn ang="0">
                              <a:pos x="11" y="7"/>
                            </a:cxn>
                            <a:cxn ang="0">
                              <a:pos x="12" y="6"/>
                            </a:cxn>
                            <a:cxn ang="0">
                              <a:pos x="13" y="5"/>
                            </a:cxn>
                            <a:cxn ang="0">
                              <a:pos x="14" y="5"/>
                            </a:cxn>
                            <a:cxn ang="0">
                              <a:pos x="15" y="4"/>
                            </a:cxn>
                            <a:cxn ang="0">
                              <a:pos x="16" y="3"/>
                            </a:cxn>
                            <a:cxn ang="0">
                              <a:pos x="17" y="2"/>
                            </a:cxn>
                            <a:cxn ang="0">
                              <a:pos x="19" y="2"/>
                            </a:cxn>
                            <a:cxn ang="0">
                              <a:pos x="20" y="1"/>
                            </a:cxn>
                            <a:cxn ang="0">
                              <a:pos x="22" y="1"/>
                            </a:cxn>
                            <a:cxn ang="0">
                              <a:pos x="23" y="0"/>
                            </a:cxn>
                            <a:cxn ang="0">
                              <a:pos x="24" y="0"/>
                            </a:cxn>
                            <a:cxn ang="0">
                              <a:pos x="25" y="0"/>
                            </a:cxn>
                          </a:cxnLst>
                          <a:rect l="0" t="0" r="r" b="b"/>
                          <a:pathLst>
                            <a:path w="55" h="78">
                              <a:moveTo>
                                <a:pt x="25" y="0"/>
                              </a:moveTo>
                              <a:lnTo>
                                <a:pt x="54" y="0"/>
                              </a:lnTo>
                              <a:lnTo>
                                <a:pt x="54" y="77"/>
                              </a:lnTo>
                              <a:lnTo>
                                <a:pt x="25" y="76"/>
                              </a:lnTo>
                              <a:lnTo>
                                <a:pt x="24" y="76"/>
                              </a:lnTo>
                              <a:lnTo>
                                <a:pt x="23" y="76"/>
                              </a:lnTo>
                              <a:lnTo>
                                <a:pt x="22" y="76"/>
                              </a:lnTo>
                              <a:lnTo>
                                <a:pt x="21" y="75"/>
                              </a:lnTo>
                              <a:lnTo>
                                <a:pt x="19" y="75"/>
                              </a:lnTo>
                              <a:lnTo>
                                <a:pt x="17" y="74"/>
                              </a:lnTo>
                              <a:lnTo>
                                <a:pt x="16" y="73"/>
                              </a:lnTo>
                              <a:lnTo>
                                <a:pt x="15" y="72"/>
                              </a:lnTo>
                              <a:lnTo>
                                <a:pt x="14" y="71"/>
                              </a:lnTo>
                              <a:lnTo>
                                <a:pt x="13" y="70"/>
                              </a:lnTo>
                              <a:lnTo>
                                <a:pt x="12" y="70"/>
                              </a:lnTo>
                              <a:lnTo>
                                <a:pt x="11" y="68"/>
                              </a:lnTo>
                              <a:lnTo>
                                <a:pt x="10" y="67"/>
                              </a:lnTo>
                              <a:lnTo>
                                <a:pt x="9" y="66"/>
                              </a:lnTo>
                              <a:lnTo>
                                <a:pt x="8" y="65"/>
                              </a:lnTo>
                              <a:lnTo>
                                <a:pt x="7" y="64"/>
                              </a:lnTo>
                              <a:lnTo>
                                <a:pt x="6" y="62"/>
                              </a:lnTo>
                              <a:lnTo>
                                <a:pt x="5" y="60"/>
                              </a:lnTo>
                              <a:lnTo>
                                <a:pt x="4" y="58"/>
                              </a:lnTo>
                              <a:lnTo>
                                <a:pt x="3" y="56"/>
                              </a:lnTo>
                              <a:lnTo>
                                <a:pt x="2" y="53"/>
                              </a:lnTo>
                              <a:lnTo>
                                <a:pt x="2" y="51"/>
                              </a:lnTo>
                              <a:lnTo>
                                <a:pt x="1" y="48"/>
                              </a:lnTo>
                              <a:lnTo>
                                <a:pt x="1" y="45"/>
                              </a:lnTo>
                              <a:lnTo>
                                <a:pt x="0" y="42"/>
                              </a:lnTo>
                              <a:lnTo>
                                <a:pt x="0" y="38"/>
                              </a:lnTo>
                              <a:lnTo>
                                <a:pt x="0" y="33"/>
                              </a:lnTo>
                              <a:lnTo>
                                <a:pt x="1" y="29"/>
                              </a:lnTo>
                              <a:lnTo>
                                <a:pt x="2" y="25"/>
                              </a:lnTo>
                              <a:lnTo>
                                <a:pt x="3" y="22"/>
                              </a:lnTo>
                              <a:lnTo>
                                <a:pt x="3" y="20"/>
                              </a:lnTo>
                              <a:lnTo>
                                <a:pt x="4" y="18"/>
                              </a:lnTo>
                              <a:lnTo>
                                <a:pt x="5" y="15"/>
                              </a:lnTo>
                              <a:lnTo>
                                <a:pt x="7" y="12"/>
                              </a:lnTo>
                              <a:lnTo>
                                <a:pt x="9" y="10"/>
                              </a:lnTo>
                              <a:lnTo>
                                <a:pt x="10" y="8"/>
                              </a:lnTo>
                              <a:lnTo>
                                <a:pt x="11" y="7"/>
                              </a:lnTo>
                              <a:lnTo>
                                <a:pt x="12" y="6"/>
                              </a:lnTo>
                              <a:lnTo>
                                <a:pt x="13" y="5"/>
                              </a:lnTo>
                              <a:lnTo>
                                <a:pt x="14" y="5"/>
                              </a:lnTo>
                              <a:lnTo>
                                <a:pt x="15" y="4"/>
                              </a:lnTo>
                              <a:lnTo>
                                <a:pt x="16" y="3"/>
                              </a:lnTo>
                              <a:lnTo>
                                <a:pt x="17" y="2"/>
                              </a:lnTo>
                              <a:lnTo>
                                <a:pt x="19" y="2"/>
                              </a:lnTo>
                              <a:lnTo>
                                <a:pt x="20" y="1"/>
                              </a:lnTo>
                              <a:lnTo>
                                <a:pt x="22" y="1"/>
                              </a:lnTo>
                              <a:lnTo>
                                <a:pt x="23" y="0"/>
                              </a:lnTo>
                              <a:lnTo>
                                <a:pt x="24" y="0"/>
                              </a:lnTo>
                              <a:lnTo>
                                <a:pt x="25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83" name="Oval 11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67" y="2871"/>
                          <a:ext cx="55" cy="78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186399" name="Group 1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79" y="2888"/>
                        <a:ext cx="33" cy="45"/>
                        <a:chOff x="3179" y="2888"/>
                        <a:chExt cx="33" cy="45"/>
                      </a:xfrm>
                    </p:grpSpPr>
                    <p:sp>
                      <p:nvSpPr>
                        <p:cNvPr id="186485" name="Oval 1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79" y="2888"/>
                          <a:ext cx="33" cy="45"/>
                        </a:xfrm>
                        <a:prstGeom prst="ellipse">
                          <a:avLst/>
                        </a:prstGeom>
                        <a:solidFill>
                          <a:srgbClr val="A0A0A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86" name="Oval 1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79" y="2888"/>
                          <a:ext cx="31" cy="42"/>
                        </a:xfrm>
                        <a:prstGeom prst="ellipse">
                          <a:avLst/>
                        </a:prstGeom>
                        <a:solidFill>
                          <a:srgbClr val="80808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87" name="Oval 1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92" y="2907"/>
                          <a:ext cx="5" cy="6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</p:grpSp>
              <p:grpSp>
                <p:nvGrpSpPr>
                  <p:cNvPr id="186403" name="Group 120"/>
                  <p:cNvGrpSpPr>
                    <a:grpSpLocks/>
                  </p:cNvGrpSpPr>
                  <p:nvPr/>
                </p:nvGrpSpPr>
                <p:grpSpPr bwMode="auto">
                  <a:xfrm>
                    <a:off x="3042" y="2872"/>
                    <a:ext cx="126" cy="87"/>
                    <a:chOff x="3042" y="2872"/>
                    <a:chExt cx="126" cy="87"/>
                  </a:xfrm>
                </p:grpSpPr>
                <p:grpSp>
                  <p:nvGrpSpPr>
                    <p:cNvPr id="186404" name="Group 1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42" y="2872"/>
                      <a:ext cx="90" cy="85"/>
                      <a:chOff x="3042" y="2872"/>
                      <a:chExt cx="90" cy="85"/>
                    </a:xfrm>
                  </p:grpSpPr>
                  <p:grpSp>
                    <p:nvGrpSpPr>
                      <p:cNvPr id="186405" name="Group 1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42" y="2872"/>
                        <a:ext cx="90" cy="85"/>
                        <a:chOff x="3042" y="2872"/>
                        <a:chExt cx="90" cy="85"/>
                      </a:xfrm>
                    </p:grpSpPr>
                    <p:sp>
                      <p:nvSpPr>
                        <p:cNvPr id="186491" name="Freeform 12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42" y="2872"/>
                          <a:ext cx="62" cy="8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29" y="0"/>
                            </a:cxn>
                            <a:cxn ang="0">
                              <a:pos x="61" y="0"/>
                            </a:cxn>
                            <a:cxn ang="0">
                              <a:pos x="61" y="84"/>
                            </a:cxn>
                            <a:cxn ang="0">
                              <a:pos x="29" y="83"/>
                            </a:cxn>
                            <a:cxn ang="0">
                              <a:pos x="28" y="83"/>
                            </a:cxn>
                            <a:cxn ang="0">
                              <a:pos x="26" y="83"/>
                            </a:cxn>
                            <a:cxn ang="0">
                              <a:pos x="25" y="83"/>
                            </a:cxn>
                            <a:cxn ang="0">
                              <a:pos x="23" y="82"/>
                            </a:cxn>
                            <a:cxn ang="0">
                              <a:pos x="21" y="81"/>
                            </a:cxn>
                            <a:cxn ang="0">
                              <a:pos x="20" y="80"/>
                            </a:cxn>
                            <a:cxn ang="0">
                              <a:pos x="18" y="80"/>
                            </a:cxn>
                            <a:cxn ang="0">
                              <a:pos x="17" y="79"/>
                            </a:cxn>
                            <a:cxn ang="0">
                              <a:pos x="15" y="78"/>
                            </a:cxn>
                            <a:cxn ang="0">
                              <a:pos x="14" y="77"/>
                            </a:cxn>
                            <a:cxn ang="0">
                              <a:pos x="13" y="76"/>
                            </a:cxn>
                            <a:cxn ang="0">
                              <a:pos x="12" y="75"/>
                            </a:cxn>
                            <a:cxn ang="0">
                              <a:pos x="11" y="73"/>
                            </a:cxn>
                            <a:cxn ang="0">
                              <a:pos x="10" y="72"/>
                            </a:cxn>
                            <a:cxn ang="0">
                              <a:pos x="9" y="71"/>
                            </a:cxn>
                            <a:cxn ang="0">
                              <a:pos x="8" y="70"/>
                            </a:cxn>
                            <a:cxn ang="0">
                              <a:pos x="7" y="68"/>
                            </a:cxn>
                            <a:cxn ang="0">
                              <a:pos x="6" y="66"/>
                            </a:cxn>
                            <a:cxn ang="0">
                              <a:pos x="4" y="63"/>
                            </a:cxn>
                            <a:cxn ang="0">
                              <a:pos x="3" y="61"/>
                            </a:cxn>
                            <a:cxn ang="0">
                              <a:pos x="2" y="58"/>
                            </a:cxn>
                            <a:cxn ang="0">
                              <a:pos x="2" y="55"/>
                            </a:cxn>
                            <a:cxn ang="0">
                              <a:pos x="1" y="52"/>
                            </a:cxn>
                            <a:cxn ang="0">
                              <a:pos x="1" y="49"/>
                            </a:cxn>
                            <a:cxn ang="0">
                              <a:pos x="0" y="46"/>
                            </a:cxn>
                            <a:cxn ang="0">
                              <a:pos x="0" y="41"/>
                            </a:cxn>
                            <a:cxn ang="0">
                              <a:pos x="0" y="36"/>
                            </a:cxn>
                            <a:cxn ang="0">
                              <a:pos x="1" y="31"/>
                            </a:cxn>
                            <a:cxn ang="0">
                              <a:pos x="2" y="28"/>
                            </a:cxn>
                            <a:cxn ang="0">
                              <a:pos x="3" y="24"/>
                            </a:cxn>
                            <a:cxn ang="0">
                              <a:pos x="3" y="21"/>
                            </a:cxn>
                            <a:cxn ang="0">
                              <a:pos x="4" y="20"/>
                            </a:cxn>
                            <a:cxn ang="0">
                              <a:pos x="6" y="17"/>
                            </a:cxn>
                            <a:cxn ang="0">
                              <a:pos x="8" y="13"/>
                            </a:cxn>
                            <a:cxn ang="0">
                              <a:pos x="10" y="11"/>
                            </a:cxn>
                            <a:cxn ang="0">
                              <a:pos x="12" y="9"/>
                            </a:cxn>
                            <a:cxn ang="0">
                              <a:pos x="13" y="8"/>
                            </a:cxn>
                            <a:cxn ang="0">
                              <a:pos x="14" y="7"/>
                            </a:cxn>
                            <a:cxn ang="0">
                              <a:pos x="15" y="6"/>
                            </a:cxn>
                            <a:cxn ang="0">
                              <a:pos x="16" y="5"/>
                            </a:cxn>
                            <a:cxn ang="0">
                              <a:pos x="17" y="4"/>
                            </a:cxn>
                            <a:cxn ang="0">
                              <a:pos x="18" y="4"/>
                            </a:cxn>
                            <a:cxn ang="0">
                              <a:pos x="20" y="3"/>
                            </a:cxn>
                            <a:cxn ang="0">
                              <a:pos x="21" y="2"/>
                            </a:cxn>
                            <a:cxn ang="0">
                              <a:pos x="22" y="2"/>
                            </a:cxn>
                            <a:cxn ang="0">
                              <a:pos x="23" y="1"/>
                            </a:cxn>
                            <a:cxn ang="0">
                              <a:pos x="24" y="1"/>
                            </a:cxn>
                            <a:cxn ang="0">
                              <a:pos x="25" y="0"/>
                            </a:cxn>
                            <a:cxn ang="0">
                              <a:pos x="26" y="0"/>
                            </a:cxn>
                            <a:cxn ang="0">
                              <a:pos x="28" y="0"/>
                            </a:cxn>
                            <a:cxn ang="0">
                              <a:pos x="29" y="0"/>
                            </a:cxn>
                          </a:cxnLst>
                          <a:rect l="0" t="0" r="r" b="b"/>
                          <a:pathLst>
                            <a:path w="62" h="85">
                              <a:moveTo>
                                <a:pt x="29" y="0"/>
                              </a:moveTo>
                              <a:lnTo>
                                <a:pt x="61" y="0"/>
                              </a:lnTo>
                              <a:lnTo>
                                <a:pt x="61" y="84"/>
                              </a:lnTo>
                              <a:lnTo>
                                <a:pt x="29" y="83"/>
                              </a:lnTo>
                              <a:lnTo>
                                <a:pt x="28" y="83"/>
                              </a:lnTo>
                              <a:lnTo>
                                <a:pt x="26" y="83"/>
                              </a:lnTo>
                              <a:lnTo>
                                <a:pt x="25" y="83"/>
                              </a:lnTo>
                              <a:lnTo>
                                <a:pt x="23" y="82"/>
                              </a:lnTo>
                              <a:lnTo>
                                <a:pt x="21" y="81"/>
                              </a:lnTo>
                              <a:lnTo>
                                <a:pt x="20" y="80"/>
                              </a:lnTo>
                              <a:lnTo>
                                <a:pt x="18" y="80"/>
                              </a:lnTo>
                              <a:lnTo>
                                <a:pt x="17" y="79"/>
                              </a:lnTo>
                              <a:lnTo>
                                <a:pt x="15" y="78"/>
                              </a:lnTo>
                              <a:lnTo>
                                <a:pt x="14" y="77"/>
                              </a:lnTo>
                              <a:lnTo>
                                <a:pt x="13" y="76"/>
                              </a:lnTo>
                              <a:lnTo>
                                <a:pt x="12" y="75"/>
                              </a:lnTo>
                              <a:lnTo>
                                <a:pt x="11" y="73"/>
                              </a:lnTo>
                              <a:lnTo>
                                <a:pt x="10" y="72"/>
                              </a:lnTo>
                              <a:lnTo>
                                <a:pt x="9" y="71"/>
                              </a:lnTo>
                              <a:lnTo>
                                <a:pt x="8" y="70"/>
                              </a:lnTo>
                              <a:lnTo>
                                <a:pt x="7" y="68"/>
                              </a:lnTo>
                              <a:lnTo>
                                <a:pt x="6" y="66"/>
                              </a:lnTo>
                              <a:lnTo>
                                <a:pt x="4" y="63"/>
                              </a:lnTo>
                              <a:lnTo>
                                <a:pt x="3" y="61"/>
                              </a:lnTo>
                              <a:lnTo>
                                <a:pt x="2" y="58"/>
                              </a:lnTo>
                              <a:lnTo>
                                <a:pt x="2" y="55"/>
                              </a:lnTo>
                              <a:lnTo>
                                <a:pt x="1" y="52"/>
                              </a:lnTo>
                              <a:lnTo>
                                <a:pt x="1" y="49"/>
                              </a:lnTo>
                              <a:lnTo>
                                <a:pt x="0" y="46"/>
                              </a:lnTo>
                              <a:lnTo>
                                <a:pt x="0" y="41"/>
                              </a:lnTo>
                              <a:lnTo>
                                <a:pt x="0" y="36"/>
                              </a:lnTo>
                              <a:lnTo>
                                <a:pt x="1" y="31"/>
                              </a:lnTo>
                              <a:lnTo>
                                <a:pt x="2" y="28"/>
                              </a:lnTo>
                              <a:lnTo>
                                <a:pt x="3" y="24"/>
                              </a:lnTo>
                              <a:lnTo>
                                <a:pt x="3" y="21"/>
                              </a:lnTo>
                              <a:lnTo>
                                <a:pt x="4" y="20"/>
                              </a:lnTo>
                              <a:lnTo>
                                <a:pt x="6" y="17"/>
                              </a:lnTo>
                              <a:lnTo>
                                <a:pt x="8" y="13"/>
                              </a:lnTo>
                              <a:lnTo>
                                <a:pt x="10" y="11"/>
                              </a:lnTo>
                              <a:lnTo>
                                <a:pt x="12" y="9"/>
                              </a:lnTo>
                              <a:lnTo>
                                <a:pt x="13" y="8"/>
                              </a:lnTo>
                              <a:lnTo>
                                <a:pt x="14" y="7"/>
                              </a:lnTo>
                              <a:lnTo>
                                <a:pt x="15" y="6"/>
                              </a:lnTo>
                              <a:lnTo>
                                <a:pt x="16" y="5"/>
                              </a:lnTo>
                              <a:lnTo>
                                <a:pt x="17" y="4"/>
                              </a:lnTo>
                              <a:lnTo>
                                <a:pt x="18" y="4"/>
                              </a:lnTo>
                              <a:lnTo>
                                <a:pt x="20" y="3"/>
                              </a:lnTo>
                              <a:lnTo>
                                <a:pt x="21" y="2"/>
                              </a:lnTo>
                              <a:lnTo>
                                <a:pt x="22" y="2"/>
                              </a:lnTo>
                              <a:lnTo>
                                <a:pt x="23" y="1"/>
                              </a:lnTo>
                              <a:lnTo>
                                <a:pt x="24" y="1"/>
                              </a:lnTo>
                              <a:lnTo>
                                <a:pt x="25" y="0"/>
                              </a:lnTo>
                              <a:lnTo>
                                <a:pt x="26" y="0"/>
                              </a:lnTo>
                              <a:lnTo>
                                <a:pt x="28" y="0"/>
                              </a:lnTo>
                              <a:lnTo>
                                <a:pt x="29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92" name="Oval 1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072" y="2872"/>
                          <a:ext cx="60" cy="84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186408" name="Group 12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84" y="2889"/>
                        <a:ext cx="35" cy="49"/>
                        <a:chOff x="3084" y="2889"/>
                        <a:chExt cx="35" cy="49"/>
                      </a:xfrm>
                    </p:grpSpPr>
                    <p:sp>
                      <p:nvSpPr>
                        <p:cNvPr id="186494" name="Oval 12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084" y="2889"/>
                          <a:ext cx="35" cy="49"/>
                        </a:xfrm>
                        <a:prstGeom prst="ellipse">
                          <a:avLst/>
                        </a:prstGeom>
                        <a:solidFill>
                          <a:srgbClr val="A0A0A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95" name="Oval 12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084" y="2891"/>
                          <a:ext cx="33" cy="46"/>
                        </a:xfrm>
                        <a:prstGeom prst="ellipse">
                          <a:avLst/>
                        </a:prstGeom>
                        <a:solidFill>
                          <a:srgbClr val="80808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496" name="Oval 1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099" y="2911"/>
                          <a:ext cx="6" cy="7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  <p:grpSp>
                  <p:nvGrpSpPr>
                    <p:cNvPr id="186412" name="Group 1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78" y="2872"/>
                      <a:ext cx="90" cy="87"/>
                      <a:chOff x="3078" y="2872"/>
                      <a:chExt cx="90" cy="87"/>
                    </a:xfrm>
                  </p:grpSpPr>
                  <p:grpSp>
                    <p:nvGrpSpPr>
                      <p:cNvPr id="186413" name="Group 1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78" y="2872"/>
                        <a:ext cx="90" cy="87"/>
                        <a:chOff x="3078" y="2872"/>
                        <a:chExt cx="90" cy="87"/>
                      </a:xfrm>
                    </p:grpSpPr>
                    <p:sp>
                      <p:nvSpPr>
                        <p:cNvPr id="186499" name="Freeform 13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78" y="2872"/>
                          <a:ext cx="61" cy="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28" y="0"/>
                            </a:cxn>
                            <a:cxn ang="0">
                              <a:pos x="60" y="0"/>
                            </a:cxn>
                            <a:cxn ang="0">
                              <a:pos x="60" y="86"/>
                            </a:cxn>
                            <a:cxn ang="0">
                              <a:pos x="28" y="85"/>
                            </a:cxn>
                            <a:cxn ang="0">
                              <a:pos x="27" y="85"/>
                            </a:cxn>
                            <a:cxn ang="0">
                              <a:pos x="26" y="85"/>
                            </a:cxn>
                            <a:cxn ang="0">
                              <a:pos x="25" y="85"/>
                            </a:cxn>
                            <a:cxn ang="0">
                              <a:pos x="23" y="84"/>
                            </a:cxn>
                            <a:cxn ang="0">
                              <a:pos x="21" y="83"/>
                            </a:cxn>
                            <a:cxn ang="0">
                              <a:pos x="19" y="82"/>
                            </a:cxn>
                            <a:cxn ang="0">
                              <a:pos x="18" y="82"/>
                            </a:cxn>
                            <a:cxn ang="0">
                              <a:pos x="16" y="81"/>
                            </a:cxn>
                            <a:cxn ang="0">
                              <a:pos x="15" y="80"/>
                            </a:cxn>
                            <a:cxn ang="0">
                              <a:pos x="14" y="79"/>
                            </a:cxn>
                            <a:cxn ang="0">
                              <a:pos x="13" y="78"/>
                            </a:cxn>
                            <a:cxn ang="0">
                              <a:pos x="12" y="76"/>
                            </a:cxn>
                            <a:cxn ang="0">
                              <a:pos x="11" y="75"/>
                            </a:cxn>
                            <a:cxn ang="0">
                              <a:pos x="10" y="74"/>
                            </a:cxn>
                            <a:cxn ang="0">
                              <a:pos x="9" y="73"/>
                            </a:cxn>
                            <a:cxn ang="0">
                              <a:pos x="8" y="71"/>
                            </a:cxn>
                            <a:cxn ang="0">
                              <a:pos x="7" y="69"/>
                            </a:cxn>
                            <a:cxn ang="0">
                              <a:pos x="6" y="67"/>
                            </a:cxn>
                            <a:cxn ang="0">
                              <a:pos x="4" y="65"/>
                            </a:cxn>
                            <a:cxn ang="0">
                              <a:pos x="3" y="62"/>
                            </a:cxn>
                            <a:cxn ang="0">
                              <a:pos x="3" y="60"/>
                            </a:cxn>
                            <a:cxn ang="0">
                              <a:pos x="2" y="57"/>
                            </a:cxn>
                            <a:cxn ang="0">
                              <a:pos x="1" y="54"/>
                            </a:cxn>
                            <a:cxn ang="0">
                              <a:pos x="1" y="50"/>
                            </a:cxn>
                            <a:cxn ang="0">
                              <a:pos x="0" y="47"/>
                            </a:cxn>
                            <a:cxn ang="0">
                              <a:pos x="0" y="43"/>
                            </a:cxn>
                            <a:cxn ang="0">
                              <a:pos x="0" y="37"/>
                            </a:cxn>
                            <a:cxn ang="0">
                              <a:pos x="1" y="32"/>
                            </a:cxn>
                            <a:cxn ang="0">
                              <a:pos x="2" y="28"/>
                            </a:cxn>
                            <a:cxn ang="0">
                              <a:pos x="3" y="25"/>
                            </a:cxn>
                            <a:cxn ang="0">
                              <a:pos x="4" y="22"/>
                            </a:cxn>
                            <a:cxn ang="0">
                              <a:pos x="4" y="20"/>
                            </a:cxn>
                            <a:cxn ang="0">
                              <a:pos x="6" y="17"/>
                            </a:cxn>
                            <a:cxn ang="0">
                              <a:pos x="8" y="14"/>
                            </a:cxn>
                            <a:cxn ang="0">
                              <a:pos x="10" y="11"/>
                            </a:cxn>
                            <a:cxn ang="0">
                              <a:pos x="12" y="9"/>
                            </a:cxn>
                            <a:cxn ang="0">
                              <a:pos x="13" y="8"/>
                            </a:cxn>
                            <a:cxn ang="0">
                              <a:pos x="14" y="7"/>
                            </a:cxn>
                            <a:cxn ang="0">
                              <a:pos x="15" y="6"/>
                            </a:cxn>
                            <a:cxn ang="0">
                              <a:pos x="16" y="5"/>
                            </a:cxn>
                            <a:cxn ang="0">
                              <a:pos x="17" y="4"/>
                            </a:cxn>
                            <a:cxn ang="0">
                              <a:pos x="18" y="4"/>
                            </a:cxn>
                            <a:cxn ang="0">
                              <a:pos x="19" y="3"/>
                            </a:cxn>
                            <a:cxn ang="0">
                              <a:pos x="21" y="2"/>
                            </a:cxn>
                            <a:cxn ang="0">
                              <a:pos x="22" y="2"/>
                            </a:cxn>
                            <a:cxn ang="0">
                              <a:pos x="23" y="1"/>
                            </a:cxn>
                            <a:cxn ang="0">
                              <a:pos x="24" y="1"/>
                            </a:cxn>
                            <a:cxn ang="0">
                              <a:pos x="25" y="1"/>
                            </a:cxn>
                            <a:cxn ang="0">
                              <a:pos x="26" y="0"/>
                            </a:cxn>
                            <a:cxn ang="0">
                              <a:pos x="27" y="0"/>
                            </a:cxn>
                            <a:cxn ang="0">
                              <a:pos x="28" y="0"/>
                            </a:cxn>
                          </a:cxnLst>
                          <a:rect l="0" t="0" r="r" b="b"/>
                          <a:pathLst>
                            <a:path w="61" h="87">
                              <a:moveTo>
                                <a:pt x="28" y="0"/>
                              </a:moveTo>
                              <a:lnTo>
                                <a:pt x="60" y="0"/>
                              </a:lnTo>
                              <a:lnTo>
                                <a:pt x="60" y="86"/>
                              </a:lnTo>
                              <a:lnTo>
                                <a:pt x="28" y="85"/>
                              </a:lnTo>
                              <a:lnTo>
                                <a:pt x="27" y="85"/>
                              </a:lnTo>
                              <a:lnTo>
                                <a:pt x="26" y="85"/>
                              </a:lnTo>
                              <a:lnTo>
                                <a:pt x="25" y="85"/>
                              </a:lnTo>
                              <a:lnTo>
                                <a:pt x="23" y="84"/>
                              </a:lnTo>
                              <a:lnTo>
                                <a:pt x="21" y="83"/>
                              </a:lnTo>
                              <a:lnTo>
                                <a:pt x="19" y="82"/>
                              </a:lnTo>
                              <a:lnTo>
                                <a:pt x="18" y="82"/>
                              </a:lnTo>
                              <a:lnTo>
                                <a:pt x="16" y="81"/>
                              </a:lnTo>
                              <a:lnTo>
                                <a:pt x="15" y="80"/>
                              </a:lnTo>
                              <a:lnTo>
                                <a:pt x="14" y="79"/>
                              </a:lnTo>
                              <a:lnTo>
                                <a:pt x="13" y="78"/>
                              </a:lnTo>
                              <a:lnTo>
                                <a:pt x="12" y="76"/>
                              </a:lnTo>
                              <a:lnTo>
                                <a:pt x="11" y="75"/>
                              </a:lnTo>
                              <a:lnTo>
                                <a:pt x="10" y="74"/>
                              </a:lnTo>
                              <a:lnTo>
                                <a:pt x="9" y="73"/>
                              </a:lnTo>
                              <a:lnTo>
                                <a:pt x="8" y="71"/>
                              </a:lnTo>
                              <a:lnTo>
                                <a:pt x="7" y="69"/>
                              </a:lnTo>
                              <a:lnTo>
                                <a:pt x="6" y="67"/>
                              </a:lnTo>
                              <a:lnTo>
                                <a:pt x="4" y="65"/>
                              </a:lnTo>
                              <a:lnTo>
                                <a:pt x="3" y="62"/>
                              </a:lnTo>
                              <a:lnTo>
                                <a:pt x="3" y="60"/>
                              </a:lnTo>
                              <a:lnTo>
                                <a:pt x="2" y="57"/>
                              </a:lnTo>
                              <a:lnTo>
                                <a:pt x="1" y="54"/>
                              </a:lnTo>
                              <a:lnTo>
                                <a:pt x="1" y="50"/>
                              </a:lnTo>
                              <a:lnTo>
                                <a:pt x="0" y="47"/>
                              </a:lnTo>
                              <a:lnTo>
                                <a:pt x="0" y="43"/>
                              </a:lnTo>
                              <a:lnTo>
                                <a:pt x="0" y="37"/>
                              </a:lnTo>
                              <a:lnTo>
                                <a:pt x="1" y="32"/>
                              </a:lnTo>
                              <a:lnTo>
                                <a:pt x="2" y="28"/>
                              </a:lnTo>
                              <a:lnTo>
                                <a:pt x="3" y="25"/>
                              </a:lnTo>
                              <a:lnTo>
                                <a:pt x="4" y="22"/>
                              </a:lnTo>
                              <a:lnTo>
                                <a:pt x="4" y="20"/>
                              </a:lnTo>
                              <a:lnTo>
                                <a:pt x="6" y="17"/>
                              </a:lnTo>
                              <a:lnTo>
                                <a:pt x="8" y="14"/>
                              </a:lnTo>
                              <a:lnTo>
                                <a:pt x="10" y="11"/>
                              </a:lnTo>
                              <a:lnTo>
                                <a:pt x="12" y="9"/>
                              </a:lnTo>
                              <a:lnTo>
                                <a:pt x="13" y="8"/>
                              </a:lnTo>
                              <a:lnTo>
                                <a:pt x="14" y="7"/>
                              </a:lnTo>
                              <a:lnTo>
                                <a:pt x="15" y="6"/>
                              </a:lnTo>
                              <a:lnTo>
                                <a:pt x="16" y="5"/>
                              </a:lnTo>
                              <a:lnTo>
                                <a:pt x="17" y="4"/>
                              </a:lnTo>
                              <a:lnTo>
                                <a:pt x="18" y="4"/>
                              </a:lnTo>
                              <a:lnTo>
                                <a:pt x="19" y="3"/>
                              </a:lnTo>
                              <a:lnTo>
                                <a:pt x="21" y="2"/>
                              </a:lnTo>
                              <a:lnTo>
                                <a:pt x="22" y="2"/>
                              </a:lnTo>
                              <a:lnTo>
                                <a:pt x="23" y="1"/>
                              </a:lnTo>
                              <a:lnTo>
                                <a:pt x="24" y="1"/>
                              </a:lnTo>
                              <a:lnTo>
                                <a:pt x="25" y="1"/>
                              </a:lnTo>
                              <a:lnTo>
                                <a:pt x="26" y="0"/>
                              </a:lnTo>
                              <a:lnTo>
                                <a:pt x="27" y="0"/>
                              </a:lnTo>
                              <a:lnTo>
                                <a:pt x="28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500" name="Oval 1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09" y="2872"/>
                          <a:ext cx="59" cy="86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186416" name="Group 13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20" y="2890"/>
                        <a:ext cx="36" cy="49"/>
                        <a:chOff x="3120" y="2890"/>
                        <a:chExt cx="36" cy="49"/>
                      </a:xfrm>
                    </p:grpSpPr>
                    <p:sp>
                      <p:nvSpPr>
                        <p:cNvPr id="186502" name="Oval 13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20" y="2890"/>
                          <a:ext cx="36" cy="49"/>
                        </a:xfrm>
                        <a:prstGeom prst="ellipse">
                          <a:avLst/>
                        </a:prstGeom>
                        <a:solidFill>
                          <a:srgbClr val="A0A0A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503" name="Oval 1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20" y="2891"/>
                          <a:ext cx="34" cy="46"/>
                        </a:xfrm>
                        <a:prstGeom prst="ellipse">
                          <a:avLst/>
                        </a:prstGeom>
                        <a:solidFill>
                          <a:srgbClr val="80808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504" name="Oval 13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36" y="2912"/>
                          <a:ext cx="6" cy="6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</p:grpSp>
            </p:grpSp>
            <p:sp>
              <p:nvSpPr>
                <p:cNvPr id="186505" name="Freeform 137"/>
                <p:cNvSpPr>
                  <a:spLocks/>
                </p:cNvSpPr>
                <p:nvPr/>
              </p:nvSpPr>
              <p:spPr bwMode="auto">
                <a:xfrm>
                  <a:off x="3043" y="2879"/>
                  <a:ext cx="59" cy="59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56"/>
                    </a:cxn>
                    <a:cxn ang="0">
                      <a:pos x="58" y="58"/>
                    </a:cxn>
                    <a:cxn ang="0">
                      <a:pos x="58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59" h="59">
                      <a:moveTo>
                        <a:pt x="0" y="3"/>
                      </a:moveTo>
                      <a:lnTo>
                        <a:pt x="0" y="56"/>
                      </a:lnTo>
                      <a:lnTo>
                        <a:pt x="58" y="58"/>
                      </a:lnTo>
                      <a:lnTo>
                        <a:pt x="58" y="0"/>
                      </a:lnTo>
                      <a:lnTo>
                        <a:pt x="0" y="3"/>
                      </a:lnTo>
                    </a:path>
                  </a:pathLst>
                </a:custGeom>
                <a:solidFill>
                  <a:srgbClr val="202020"/>
                </a:solidFill>
                <a:ln w="12700" cap="rnd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6420" name="Group 138"/>
                <p:cNvGrpSpPr>
                  <a:grpSpLocks/>
                </p:cNvGrpSpPr>
                <p:nvPr/>
              </p:nvGrpSpPr>
              <p:grpSpPr bwMode="auto">
                <a:xfrm>
                  <a:off x="2730" y="2559"/>
                  <a:ext cx="507" cy="323"/>
                  <a:chOff x="2730" y="2559"/>
                  <a:chExt cx="507" cy="323"/>
                </a:xfrm>
              </p:grpSpPr>
              <p:grpSp>
                <p:nvGrpSpPr>
                  <p:cNvPr id="186421" name="Group 139"/>
                  <p:cNvGrpSpPr>
                    <a:grpSpLocks/>
                  </p:cNvGrpSpPr>
                  <p:nvPr/>
                </p:nvGrpSpPr>
                <p:grpSpPr bwMode="auto">
                  <a:xfrm>
                    <a:off x="2730" y="2559"/>
                    <a:ext cx="507" cy="323"/>
                    <a:chOff x="2730" y="2559"/>
                    <a:chExt cx="507" cy="323"/>
                  </a:xfrm>
                </p:grpSpPr>
                <p:sp>
                  <p:nvSpPr>
                    <p:cNvPr id="186508" name="Freeform 140"/>
                    <p:cNvSpPr>
                      <a:spLocks/>
                    </p:cNvSpPr>
                    <p:nvPr/>
                  </p:nvSpPr>
                  <p:spPr bwMode="auto">
                    <a:xfrm>
                      <a:off x="2730" y="2559"/>
                      <a:ext cx="507" cy="323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506" y="149"/>
                        </a:cxn>
                        <a:cxn ang="0">
                          <a:pos x="506" y="311"/>
                        </a:cxn>
                        <a:cxn ang="0">
                          <a:pos x="0" y="322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507" h="323">
                          <a:moveTo>
                            <a:pt x="1" y="0"/>
                          </a:moveTo>
                          <a:lnTo>
                            <a:pt x="506" y="149"/>
                          </a:lnTo>
                          <a:lnTo>
                            <a:pt x="506" y="311"/>
                          </a:lnTo>
                          <a:lnTo>
                            <a:pt x="0" y="322"/>
                          </a:lnTo>
                          <a:lnTo>
                            <a:pt x="1" y="0"/>
                          </a:lnTo>
                        </a:path>
                      </a:pathLst>
                    </a:custGeom>
                    <a:solidFill>
                      <a:srgbClr val="A0A0A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09" name="Freeform 141"/>
                    <p:cNvSpPr>
                      <a:spLocks/>
                    </p:cNvSpPr>
                    <p:nvPr/>
                  </p:nvSpPr>
                  <p:spPr bwMode="auto">
                    <a:xfrm>
                      <a:off x="2730" y="2570"/>
                      <a:ext cx="507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1" y="0"/>
                        </a:cxn>
                        <a:cxn ang="0">
                          <a:pos x="506" y="145"/>
                        </a:cxn>
                        <a:cxn ang="0">
                          <a:pos x="506" y="291"/>
                        </a:cxn>
                        <a:cxn ang="0">
                          <a:pos x="0" y="298"/>
                        </a:cxn>
                        <a:cxn ang="0">
                          <a:pos x="1" y="0"/>
                        </a:cxn>
                      </a:cxnLst>
                      <a:rect l="0" t="0" r="r" b="b"/>
                      <a:pathLst>
                        <a:path w="507" h="299">
                          <a:moveTo>
                            <a:pt x="1" y="0"/>
                          </a:moveTo>
                          <a:lnTo>
                            <a:pt x="506" y="145"/>
                          </a:lnTo>
                          <a:lnTo>
                            <a:pt x="506" y="291"/>
                          </a:lnTo>
                          <a:lnTo>
                            <a:pt x="0" y="298"/>
                          </a:lnTo>
                          <a:lnTo>
                            <a:pt x="1" y="0"/>
                          </a:lnTo>
                        </a:path>
                      </a:pathLst>
                    </a:custGeom>
                    <a:solidFill>
                      <a:srgbClr val="E0E0E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</p:grpSp>
              <p:grpSp>
                <p:nvGrpSpPr>
                  <p:cNvPr id="186425" name="Group 142"/>
                  <p:cNvGrpSpPr>
                    <a:grpSpLocks/>
                  </p:cNvGrpSpPr>
                  <p:nvPr/>
                </p:nvGrpSpPr>
                <p:grpSpPr bwMode="auto">
                  <a:xfrm>
                    <a:off x="2738" y="2871"/>
                    <a:ext cx="26" cy="8"/>
                    <a:chOff x="2738" y="2871"/>
                    <a:chExt cx="26" cy="8"/>
                  </a:xfrm>
                </p:grpSpPr>
                <p:sp>
                  <p:nvSpPr>
                    <p:cNvPr id="186511" name="Freeform 143"/>
                    <p:cNvSpPr>
                      <a:spLocks/>
                    </p:cNvSpPr>
                    <p:nvPr/>
                  </p:nvSpPr>
                  <p:spPr bwMode="auto">
                    <a:xfrm>
                      <a:off x="2738" y="2871"/>
                      <a:ext cx="26" cy="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5" y="0"/>
                        </a:cxn>
                        <a:cxn ang="0">
                          <a:pos x="25" y="7"/>
                        </a:cxn>
                        <a:cxn ang="0">
                          <a:pos x="0" y="7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6" h="8">
                          <a:moveTo>
                            <a:pt x="0" y="0"/>
                          </a:moveTo>
                          <a:lnTo>
                            <a:pt x="25" y="0"/>
                          </a:lnTo>
                          <a:lnTo>
                            <a:pt x="25" y="7"/>
                          </a:lnTo>
                          <a:lnTo>
                            <a:pt x="0" y="7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E0E0E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12" name="Oval 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47" y="2871"/>
                      <a:ext cx="7" cy="6"/>
                    </a:xfrm>
                    <a:prstGeom prst="ellipse">
                      <a:avLst/>
                    </a:prstGeom>
                    <a:solidFill>
                      <a:srgbClr val="E0E0E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13" name="Oval 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48" y="2871"/>
                      <a:ext cx="3" cy="3"/>
                    </a:xfrm>
                    <a:prstGeom prst="ellipse">
                      <a:avLst/>
                    </a:prstGeom>
                    <a:solidFill>
                      <a:srgbClr val="E0E0E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</p:grpSp>
              <p:grpSp>
                <p:nvGrpSpPr>
                  <p:cNvPr id="186426" name="Group 146"/>
                  <p:cNvGrpSpPr>
                    <a:grpSpLocks/>
                  </p:cNvGrpSpPr>
                  <p:nvPr/>
                </p:nvGrpSpPr>
                <p:grpSpPr bwMode="auto">
                  <a:xfrm>
                    <a:off x="2739" y="2565"/>
                    <a:ext cx="28" cy="13"/>
                    <a:chOff x="2739" y="2565"/>
                    <a:chExt cx="28" cy="13"/>
                  </a:xfrm>
                </p:grpSpPr>
                <p:sp>
                  <p:nvSpPr>
                    <p:cNvPr id="186515" name="Freeform 147"/>
                    <p:cNvSpPr>
                      <a:spLocks/>
                    </p:cNvSpPr>
                    <p:nvPr/>
                  </p:nvSpPr>
                  <p:spPr bwMode="auto">
                    <a:xfrm>
                      <a:off x="2739" y="2565"/>
                      <a:ext cx="28" cy="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27" y="7"/>
                        </a:cxn>
                        <a:cxn ang="0">
                          <a:pos x="27" y="12"/>
                        </a:cxn>
                        <a:cxn ang="0">
                          <a:pos x="0" y="6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8" h="13">
                          <a:moveTo>
                            <a:pt x="0" y="0"/>
                          </a:moveTo>
                          <a:lnTo>
                            <a:pt x="27" y="7"/>
                          </a:lnTo>
                          <a:lnTo>
                            <a:pt x="27" y="12"/>
                          </a:lnTo>
                          <a:lnTo>
                            <a:pt x="0" y="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E0E0E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grpSp>
                  <p:nvGrpSpPr>
                    <p:cNvPr id="186429" name="Group 14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48" y="2568"/>
                      <a:ext cx="6" cy="5"/>
                      <a:chOff x="2748" y="2568"/>
                      <a:chExt cx="6" cy="5"/>
                    </a:xfrm>
                  </p:grpSpPr>
                  <p:sp>
                    <p:nvSpPr>
                      <p:cNvPr id="186517" name="Oval 14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748" y="2568"/>
                        <a:ext cx="6" cy="5"/>
                      </a:xfrm>
                      <a:prstGeom prst="ellipse">
                        <a:avLst/>
                      </a:prstGeom>
                      <a:solidFill>
                        <a:srgbClr val="E0E0E0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518" name="Oval 15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750" y="2569"/>
                        <a:ext cx="2" cy="3"/>
                      </a:xfrm>
                      <a:prstGeom prst="ellipse">
                        <a:avLst/>
                      </a:prstGeom>
                      <a:solidFill>
                        <a:srgbClr val="E0E0E0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</p:grpSp>
            </p:grpSp>
            <p:grpSp>
              <p:nvGrpSpPr>
                <p:cNvPr id="186430" name="Group 151"/>
                <p:cNvGrpSpPr>
                  <a:grpSpLocks/>
                </p:cNvGrpSpPr>
                <p:nvPr/>
              </p:nvGrpSpPr>
              <p:grpSpPr bwMode="auto">
                <a:xfrm>
                  <a:off x="2332" y="2559"/>
                  <a:ext cx="401" cy="323"/>
                  <a:chOff x="2332" y="2559"/>
                  <a:chExt cx="401" cy="323"/>
                </a:xfrm>
              </p:grpSpPr>
              <p:grpSp>
                <p:nvGrpSpPr>
                  <p:cNvPr id="186436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2332" y="2559"/>
                    <a:ext cx="401" cy="323"/>
                    <a:chOff x="2332" y="2559"/>
                    <a:chExt cx="401" cy="323"/>
                  </a:xfrm>
                </p:grpSpPr>
                <p:sp>
                  <p:nvSpPr>
                    <p:cNvPr id="186521" name="Freeform 153"/>
                    <p:cNvSpPr>
                      <a:spLocks/>
                    </p:cNvSpPr>
                    <p:nvPr/>
                  </p:nvSpPr>
                  <p:spPr bwMode="auto">
                    <a:xfrm>
                      <a:off x="2332" y="2559"/>
                      <a:ext cx="401" cy="323"/>
                    </a:xfrm>
                    <a:custGeom>
                      <a:avLst/>
                      <a:gdLst/>
                      <a:ahLst/>
                      <a:cxnLst>
                        <a:cxn ang="0">
                          <a:pos x="400" y="0"/>
                        </a:cxn>
                        <a:cxn ang="0">
                          <a:pos x="399" y="322"/>
                        </a:cxn>
                        <a:cxn ang="0">
                          <a:pos x="1" y="315"/>
                        </a:cxn>
                        <a:cxn ang="0">
                          <a:pos x="0" y="20"/>
                        </a:cxn>
                        <a:cxn ang="0">
                          <a:pos x="400" y="0"/>
                        </a:cxn>
                      </a:cxnLst>
                      <a:rect l="0" t="0" r="r" b="b"/>
                      <a:pathLst>
                        <a:path w="401" h="323">
                          <a:moveTo>
                            <a:pt x="400" y="0"/>
                          </a:moveTo>
                          <a:lnTo>
                            <a:pt x="399" y="322"/>
                          </a:lnTo>
                          <a:lnTo>
                            <a:pt x="1" y="315"/>
                          </a:lnTo>
                          <a:lnTo>
                            <a:pt x="0" y="20"/>
                          </a:lnTo>
                          <a:lnTo>
                            <a:pt x="400" y="0"/>
                          </a:lnTo>
                        </a:path>
                      </a:pathLst>
                    </a:custGeom>
                    <a:solidFill>
                      <a:srgbClr val="A0A0A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grpSp>
                  <p:nvGrpSpPr>
                    <p:cNvPr id="186437" name="Group 1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56" y="2585"/>
                      <a:ext cx="161" cy="263"/>
                      <a:chOff x="2356" y="2585"/>
                      <a:chExt cx="161" cy="263"/>
                    </a:xfrm>
                  </p:grpSpPr>
                  <p:sp>
                    <p:nvSpPr>
                      <p:cNvPr id="186523" name="Freeform 1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56" y="2585"/>
                        <a:ext cx="161" cy="26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0" y="0"/>
                          </a:cxn>
                          <a:cxn ang="0">
                            <a:pos x="160" y="262"/>
                          </a:cxn>
                          <a:cxn ang="0">
                            <a:pos x="0" y="262"/>
                          </a:cxn>
                          <a:cxn ang="0">
                            <a:pos x="0" y="8"/>
                          </a:cxn>
                          <a:cxn ang="0">
                            <a:pos x="160" y="0"/>
                          </a:cxn>
                        </a:cxnLst>
                        <a:rect l="0" t="0" r="r" b="b"/>
                        <a:pathLst>
                          <a:path w="161" h="263">
                            <a:moveTo>
                              <a:pt x="160" y="0"/>
                            </a:moveTo>
                            <a:lnTo>
                              <a:pt x="160" y="262"/>
                            </a:lnTo>
                            <a:lnTo>
                              <a:pt x="0" y="262"/>
                            </a:lnTo>
                            <a:lnTo>
                              <a:pt x="0" y="8"/>
                            </a:lnTo>
                            <a:lnTo>
                              <a:pt x="160" y="0"/>
                            </a:lnTo>
                          </a:path>
                        </a:pathLst>
                      </a:custGeom>
                      <a:solidFill>
                        <a:srgbClr val="C0C0C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524" name="Line 1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34" y="2599"/>
                        <a:ext cx="0" cy="243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186440" name="Group 15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38" y="2576"/>
                      <a:ext cx="170" cy="272"/>
                      <a:chOff x="2538" y="2576"/>
                      <a:chExt cx="170" cy="272"/>
                    </a:xfrm>
                  </p:grpSpPr>
                  <p:sp>
                    <p:nvSpPr>
                      <p:cNvPr id="186526" name="Freeform 1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8" y="2576"/>
                        <a:ext cx="170" cy="27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69" y="0"/>
                          </a:cxn>
                          <a:cxn ang="0">
                            <a:pos x="168" y="270"/>
                          </a:cxn>
                          <a:cxn ang="0">
                            <a:pos x="0" y="271"/>
                          </a:cxn>
                          <a:cxn ang="0">
                            <a:pos x="0" y="9"/>
                          </a:cxn>
                          <a:cxn ang="0">
                            <a:pos x="169" y="0"/>
                          </a:cxn>
                        </a:cxnLst>
                        <a:rect l="0" t="0" r="r" b="b"/>
                        <a:pathLst>
                          <a:path w="170" h="272">
                            <a:moveTo>
                              <a:pt x="169" y="0"/>
                            </a:moveTo>
                            <a:lnTo>
                              <a:pt x="168" y="270"/>
                            </a:lnTo>
                            <a:lnTo>
                              <a:pt x="0" y="271"/>
                            </a:lnTo>
                            <a:lnTo>
                              <a:pt x="0" y="9"/>
                            </a:lnTo>
                            <a:lnTo>
                              <a:pt x="169" y="0"/>
                            </a:lnTo>
                          </a:path>
                        </a:pathLst>
                      </a:custGeom>
                      <a:solidFill>
                        <a:srgbClr val="C0C0C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527" name="Line 1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625" y="2590"/>
                        <a:ext cx="0" cy="252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186445" name="Group 1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01" y="2649"/>
                      <a:ext cx="53" cy="137"/>
                      <a:chOff x="2501" y="2649"/>
                      <a:chExt cx="53" cy="137"/>
                    </a:xfrm>
                  </p:grpSpPr>
                  <p:sp>
                    <p:nvSpPr>
                      <p:cNvPr id="186529" name="Freeform 1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1" y="2649"/>
                        <a:ext cx="53" cy="1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2"/>
                          </a:cxn>
                          <a:cxn ang="0">
                            <a:pos x="52" y="0"/>
                          </a:cxn>
                          <a:cxn ang="0">
                            <a:pos x="52" y="8"/>
                          </a:cxn>
                          <a:cxn ang="0">
                            <a:pos x="0" y="9"/>
                          </a:cxn>
                          <a:cxn ang="0">
                            <a:pos x="0" y="2"/>
                          </a:cxn>
                        </a:cxnLst>
                        <a:rect l="0" t="0" r="r" b="b"/>
                        <a:pathLst>
                          <a:path w="53" h="10">
                            <a:moveTo>
                              <a:pt x="0" y="2"/>
                            </a:moveTo>
                            <a:lnTo>
                              <a:pt x="52" y="0"/>
                            </a:lnTo>
                            <a:lnTo>
                              <a:pt x="52" y="8"/>
                            </a:lnTo>
                            <a:lnTo>
                              <a:pt x="0" y="9"/>
                            </a:lnTo>
                            <a:lnTo>
                              <a:pt x="0" y="2"/>
                            </a:lnTo>
                          </a:path>
                        </a:pathLst>
                      </a:custGeom>
                      <a:solidFill>
                        <a:srgbClr val="E0E0E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530" name="Freeform 1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1" y="2775"/>
                        <a:ext cx="53" cy="1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2"/>
                          </a:cxn>
                          <a:cxn ang="0">
                            <a:pos x="52" y="0"/>
                          </a:cxn>
                          <a:cxn ang="0">
                            <a:pos x="52" y="8"/>
                          </a:cxn>
                          <a:cxn ang="0">
                            <a:pos x="0" y="10"/>
                          </a:cxn>
                          <a:cxn ang="0">
                            <a:pos x="0" y="2"/>
                          </a:cxn>
                        </a:cxnLst>
                        <a:rect l="0" t="0" r="r" b="b"/>
                        <a:pathLst>
                          <a:path w="53" h="11">
                            <a:moveTo>
                              <a:pt x="0" y="2"/>
                            </a:moveTo>
                            <a:lnTo>
                              <a:pt x="52" y="0"/>
                            </a:lnTo>
                            <a:lnTo>
                              <a:pt x="52" y="8"/>
                            </a:lnTo>
                            <a:lnTo>
                              <a:pt x="0" y="10"/>
                            </a:lnTo>
                            <a:lnTo>
                              <a:pt x="0" y="2"/>
                            </a:lnTo>
                          </a:path>
                        </a:pathLst>
                      </a:custGeom>
                      <a:solidFill>
                        <a:srgbClr val="E0E0E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</p:grpSp>
              <p:grpSp>
                <p:nvGrpSpPr>
                  <p:cNvPr id="186446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2340" y="2855"/>
                    <a:ext cx="72" cy="8"/>
                    <a:chOff x="2340" y="2855"/>
                    <a:chExt cx="72" cy="8"/>
                  </a:xfrm>
                </p:grpSpPr>
                <p:sp>
                  <p:nvSpPr>
                    <p:cNvPr id="186532" name="Oval 1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40" y="2855"/>
                      <a:ext cx="17" cy="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33" name="Oval 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2855"/>
                      <a:ext cx="16" cy="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34" name="Oval 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6" y="2855"/>
                      <a:ext cx="16" cy="8"/>
                    </a:xfrm>
                    <a:prstGeom prst="ellipse">
                      <a:avLst/>
                    </a:prstGeom>
                    <a:solidFill>
                      <a:srgbClr val="E0E00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</p:grpSp>
              <p:grpSp>
                <p:nvGrpSpPr>
                  <p:cNvPr id="186447" name="Group 167"/>
                  <p:cNvGrpSpPr>
                    <a:grpSpLocks/>
                  </p:cNvGrpSpPr>
                  <p:nvPr/>
                </p:nvGrpSpPr>
                <p:grpSpPr bwMode="auto">
                  <a:xfrm>
                    <a:off x="2638" y="2861"/>
                    <a:ext cx="71" cy="8"/>
                    <a:chOff x="2638" y="2861"/>
                    <a:chExt cx="71" cy="8"/>
                  </a:xfrm>
                </p:grpSpPr>
                <p:sp>
                  <p:nvSpPr>
                    <p:cNvPr id="186536" name="Oval 1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3" y="2861"/>
                      <a:ext cx="16" cy="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37" name="Oval 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2" y="2861"/>
                      <a:ext cx="17" cy="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38" name="Oval 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38" y="2861"/>
                      <a:ext cx="15" cy="8"/>
                    </a:xfrm>
                    <a:prstGeom prst="ellipse">
                      <a:avLst/>
                    </a:prstGeom>
                    <a:solidFill>
                      <a:srgbClr val="E0E000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</p:grpSp>
            </p:grpSp>
            <p:grpSp>
              <p:nvGrpSpPr>
                <p:cNvPr id="186450" name="Group 171"/>
                <p:cNvGrpSpPr>
                  <a:grpSpLocks/>
                </p:cNvGrpSpPr>
                <p:nvPr/>
              </p:nvGrpSpPr>
              <p:grpSpPr bwMode="auto">
                <a:xfrm>
                  <a:off x="3251" y="2687"/>
                  <a:ext cx="35" cy="190"/>
                  <a:chOff x="3251" y="2687"/>
                  <a:chExt cx="35" cy="190"/>
                </a:xfrm>
              </p:grpSpPr>
              <p:grpSp>
                <p:nvGrpSpPr>
                  <p:cNvPr id="186454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3251" y="2687"/>
                    <a:ext cx="29" cy="190"/>
                    <a:chOff x="3251" y="2687"/>
                    <a:chExt cx="29" cy="190"/>
                  </a:xfrm>
                </p:grpSpPr>
                <p:sp>
                  <p:nvSpPr>
                    <p:cNvPr id="186541" name="Freeform 173"/>
                    <p:cNvSpPr>
                      <a:spLocks/>
                    </p:cNvSpPr>
                    <p:nvPr/>
                  </p:nvSpPr>
                  <p:spPr bwMode="auto">
                    <a:xfrm>
                      <a:off x="3251" y="2693"/>
                      <a:ext cx="29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76"/>
                        </a:cxn>
                        <a:cxn ang="0">
                          <a:pos x="11" y="176"/>
                        </a:cxn>
                        <a:cxn ang="0">
                          <a:pos x="12" y="176"/>
                        </a:cxn>
                        <a:cxn ang="0">
                          <a:pos x="13" y="176"/>
                        </a:cxn>
                        <a:cxn ang="0">
                          <a:pos x="15" y="175"/>
                        </a:cxn>
                        <a:cxn ang="0">
                          <a:pos x="16" y="174"/>
                        </a:cxn>
                        <a:cxn ang="0">
                          <a:pos x="16" y="0"/>
                        </a:cxn>
                        <a:cxn ang="0">
                          <a:pos x="28" y="0"/>
                        </a:cxn>
                        <a:cxn ang="0">
                          <a:pos x="28" y="175"/>
                        </a:cxn>
                        <a:cxn ang="0">
                          <a:pos x="28" y="176"/>
                        </a:cxn>
                        <a:cxn ang="0">
                          <a:pos x="28" y="177"/>
                        </a:cxn>
                        <a:cxn ang="0">
                          <a:pos x="27" y="178"/>
                        </a:cxn>
                        <a:cxn ang="0">
                          <a:pos x="26" y="179"/>
                        </a:cxn>
                        <a:cxn ang="0">
                          <a:pos x="25" y="181"/>
                        </a:cxn>
                        <a:cxn ang="0">
                          <a:pos x="23" y="181"/>
                        </a:cxn>
                        <a:cxn ang="0">
                          <a:pos x="21" y="182"/>
                        </a:cxn>
                        <a:cxn ang="0">
                          <a:pos x="20" y="182"/>
                        </a:cxn>
                        <a:cxn ang="0">
                          <a:pos x="18" y="183"/>
                        </a:cxn>
                        <a:cxn ang="0">
                          <a:pos x="16" y="183"/>
                        </a:cxn>
                        <a:cxn ang="0">
                          <a:pos x="0" y="183"/>
                        </a:cxn>
                        <a:cxn ang="0">
                          <a:pos x="0" y="176"/>
                        </a:cxn>
                      </a:cxnLst>
                      <a:rect l="0" t="0" r="r" b="b"/>
                      <a:pathLst>
                        <a:path w="29" h="184">
                          <a:moveTo>
                            <a:pt x="0" y="176"/>
                          </a:moveTo>
                          <a:lnTo>
                            <a:pt x="11" y="176"/>
                          </a:lnTo>
                          <a:lnTo>
                            <a:pt x="12" y="176"/>
                          </a:lnTo>
                          <a:lnTo>
                            <a:pt x="13" y="176"/>
                          </a:lnTo>
                          <a:lnTo>
                            <a:pt x="15" y="175"/>
                          </a:lnTo>
                          <a:lnTo>
                            <a:pt x="16" y="174"/>
                          </a:lnTo>
                          <a:lnTo>
                            <a:pt x="16" y="0"/>
                          </a:lnTo>
                          <a:lnTo>
                            <a:pt x="28" y="0"/>
                          </a:lnTo>
                          <a:lnTo>
                            <a:pt x="28" y="175"/>
                          </a:lnTo>
                          <a:lnTo>
                            <a:pt x="28" y="176"/>
                          </a:lnTo>
                          <a:lnTo>
                            <a:pt x="28" y="177"/>
                          </a:lnTo>
                          <a:lnTo>
                            <a:pt x="27" y="178"/>
                          </a:lnTo>
                          <a:lnTo>
                            <a:pt x="26" y="179"/>
                          </a:lnTo>
                          <a:lnTo>
                            <a:pt x="25" y="181"/>
                          </a:lnTo>
                          <a:lnTo>
                            <a:pt x="23" y="181"/>
                          </a:lnTo>
                          <a:lnTo>
                            <a:pt x="21" y="182"/>
                          </a:lnTo>
                          <a:lnTo>
                            <a:pt x="20" y="182"/>
                          </a:lnTo>
                          <a:lnTo>
                            <a:pt x="18" y="183"/>
                          </a:lnTo>
                          <a:lnTo>
                            <a:pt x="16" y="183"/>
                          </a:lnTo>
                          <a:lnTo>
                            <a:pt x="0" y="183"/>
                          </a:lnTo>
                          <a:lnTo>
                            <a:pt x="0" y="176"/>
                          </a:lnTo>
                        </a:path>
                      </a:pathLst>
                    </a:custGeom>
                    <a:solidFill>
                      <a:srgbClr val="C0C0C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grpSp>
                  <p:nvGrpSpPr>
                    <p:cNvPr id="186455" name="Group 1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69" y="2687"/>
                      <a:ext cx="10" cy="7"/>
                      <a:chOff x="3269" y="2687"/>
                      <a:chExt cx="10" cy="7"/>
                    </a:xfrm>
                  </p:grpSpPr>
                  <p:sp>
                    <p:nvSpPr>
                      <p:cNvPr id="186543" name="Oval 17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71" y="2692"/>
                        <a:ext cx="3" cy="1"/>
                      </a:xfrm>
                      <a:prstGeom prst="ellipse">
                        <a:avLst/>
                      </a:prstGeom>
                      <a:solidFill>
                        <a:srgbClr val="404040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544" name="Freeform 1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69" y="2687"/>
                        <a:ext cx="10" cy="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6"/>
                          </a:cxn>
                          <a:cxn ang="0">
                            <a:pos x="2" y="4"/>
                          </a:cxn>
                          <a:cxn ang="0">
                            <a:pos x="3" y="3"/>
                          </a:cxn>
                          <a:cxn ang="0">
                            <a:pos x="4" y="2"/>
                          </a:cxn>
                          <a:cxn ang="0">
                            <a:pos x="6" y="1"/>
                          </a:cxn>
                          <a:cxn ang="0">
                            <a:pos x="7" y="1"/>
                          </a:cxn>
                          <a:cxn ang="0">
                            <a:pos x="8" y="0"/>
                          </a:cxn>
                          <a:cxn ang="0">
                            <a:pos x="9" y="0"/>
                          </a:cxn>
                          <a:cxn ang="0">
                            <a:pos x="9" y="1"/>
                          </a:cxn>
                          <a:cxn ang="0">
                            <a:pos x="8" y="2"/>
                          </a:cxn>
                          <a:cxn ang="0">
                            <a:pos x="7" y="3"/>
                          </a:cxn>
                          <a:cxn ang="0">
                            <a:pos x="6" y="4"/>
                          </a:cxn>
                          <a:cxn ang="0">
                            <a:pos x="4" y="5"/>
                          </a:cxn>
                          <a:cxn ang="0">
                            <a:pos x="3" y="6"/>
                          </a:cxn>
                          <a:cxn ang="0">
                            <a:pos x="1" y="6"/>
                          </a:cxn>
                          <a:cxn ang="0">
                            <a:pos x="0" y="6"/>
                          </a:cxn>
                        </a:cxnLst>
                        <a:rect l="0" t="0" r="r" b="b"/>
                        <a:pathLst>
                          <a:path w="10" h="7">
                            <a:moveTo>
                              <a:pt x="0" y="6"/>
                            </a:moveTo>
                            <a:lnTo>
                              <a:pt x="2" y="4"/>
                            </a:lnTo>
                            <a:lnTo>
                              <a:pt x="3" y="3"/>
                            </a:lnTo>
                            <a:lnTo>
                              <a:pt x="4" y="2"/>
                            </a:lnTo>
                            <a:lnTo>
                              <a:pt x="6" y="1"/>
                            </a:lnTo>
                            <a:lnTo>
                              <a:pt x="7" y="1"/>
                            </a:lnTo>
                            <a:lnTo>
                              <a:pt x="8" y="0"/>
                            </a:lnTo>
                            <a:lnTo>
                              <a:pt x="9" y="0"/>
                            </a:lnTo>
                            <a:lnTo>
                              <a:pt x="9" y="1"/>
                            </a:lnTo>
                            <a:lnTo>
                              <a:pt x="8" y="2"/>
                            </a:lnTo>
                            <a:lnTo>
                              <a:pt x="7" y="3"/>
                            </a:lnTo>
                            <a:lnTo>
                              <a:pt x="6" y="4"/>
                            </a:lnTo>
                            <a:lnTo>
                              <a:pt x="4" y="5"/>
                            </a:lnTo>
                            <a:lnTo>
                              <a:pt x="3" y="6"/>
                            </a:lnTo>
                            <a:lnTo>
                              <a:pt x="1" y="6"/>
                            </a:lnTo>
                            <a:lnTo>
                              <a:pt x="0" y="6"/>
                            </a:lnTo>
                          </a:path>
                        </a:pathLst>
                      </a:custGeom>
                      <a:solidFill>
                        <a:srgbClr val="FFFFFF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</p:grpSp>
              <p:grpSp>
                <p:nvGrpSpPr>
                  <p:cNvPr id="186458" name="Group 177"/>
                  <p:cNvGrpSpPr>
                    <a:grpSpLocks/>
                  </p:cNvGrpSpPr>
                  <p:nvPr/>
                </p:nvGrpSpPr>
                <p:grpSpPr bwMode="auto">
                  <a:xfrm>
                    <a:off x="3262" y="2772"/>
                    <a:ext cx="24" cy="60"/>
                    <a:chOff x="3262" y="2772"/>
                    <a:chExt cx="24" cy="60"/>
                  </a:xfrm>
                </p:grpSpPr>
                <p:sp>
                  <p:nvSpPr>
                    <p:cNvPr id="186546" name="Freeform 178"/>
                    <p:cNvSpPr>
                      <a:spLocks/>
                    </p:cNvSpPr>
                    <p:nvPr/>
                  </p:nvSpPr>
                  <p:spPr bwMode="auto">
                    <a:xfrm>
                      <a:off x="3274" y="2772"/>
                      <a:ext cx="12" cy="6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1" y="2"/>
                        </a:cxn>
                        <a:cxn ang="0">
                          <a:pos x="11" y="57"/>
                        </a:cxn>
                        <a:cxn ang="0">
                          <a:pos x="0" y="59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2" h="60">
                          <a:moveTo>
                            <a:pt x="0" y="0"/>
                          </a:moveTo>
                          <a:lnTo>
                            <a:pt x="11" y="2"/>
                          </a:lnTo>
                          <a:lnTo>
                            <a:pt x="11" y="57"/>
                          </a:lnTo>
                          <a:lnTo>
                            <a:pt x="0" y="59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60606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47" name="Freeform 179"/>
                    <p:cNvSpPr>
                      <a:spLocks/>
                    </p:cNvSpPr>
                    <p:nvPr/>
                  </p:nvSpPr>
                  <p:spPr bwMode="auto">
                    <a:xfrm>
                      <a:off x="3262" y="2772"/>
                      <a:ext cx="13" cy="60"/>
                    </a:xfrm>
                    <a:custGeom>
                      <a:avLst/>
                      <a:gdLst/>
                      <a:ahLst/>
                      <a:cxnLst>
                        <a:cxn ang="0">
                          <a:pos x="12" y="0"/>
                        </a:cxn>
                        <a:cxn ang="0">
                          <a:pos x="12" y="59"/>
                        </a:cxn>
                        <a:cxn ang="0">
                          <a:pos x="0" y="59"/>
                        </a:cxn>
                        <a:cxn ang="0">
                          <a:pos x="0" y="0"/>
                        </a:cxn>
                        <a:cxn ang="0">
                          <a:pos x="12" y="0"/>
                        </a:cxn>
                      </a:cxnLst>
                      <a:rect l="0" t="0" r="r" b="b"/>
                      <a:pathLst>
                        <a:path w="13" h="60">
                          <a:moveTo>
                            <a:pt x="12" y="0"/>
                          </a:moveTo>
                          <a:lnTo>
                            <a:pt x="12" y="59"/>
                          </a:lnTo>
                          <a:lnTo>
                            <a:pt x="0" y="59"/>
                          </a:lnTo>
                          <a:lnTo>
                            <a:pt x="0" y="0"/>
                          </a:lnTo>
                          <a:lnTo>
                            <a:pt x="12" y="0"/>
                          </a:lnTo>
                        </a:path>
                      </a:pathLst>
                    </a:custGeom>
                    <a:solidFill>
                      <a:srgbClr val="20202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</p:grpSp>
            </p:grpSp>
            <p:grpSp>
              <p:nvGrpSpPr>
                <p:cNvPr id="186462" name="Group 180"/>
                <p:cNvGrpSpPr>
                  <a:grpSpLocks/>
                </p:cNvGrpSpPr>
                <p:nvPr/>
              </p:nvGrpSpPr>
              <p:grpSpPr bwMode="auto">
                <a:xfrm>
                  <a:off x="2362" y="2885"/>
                  <a:ext cx="238" cy="112"/>
                  <a:chOff x="2362" y="2885"/>
                  <a:chExt cx="238" cy="112"/>
                </a:xfrm>
              </p:grpSpPr>
              <p:grpSp>
                <p:nvGrpSpPr>
                  <p:cNvPr id="186470" name="Group 181"/>
                  <p:cNvGrpSpPr>
                    <a:grpSpLocks/>
                  </p:cNvGrpSpPr>
                  <p:nvPr/>
                </p:nvGrpSpPr>
                <p:grpSpPr bwMode="auto">
                  <a:xfrm>
                    <a:off x="2444" y="2885"/>
                    <a:ext cx="156" cy="103"/>
                    <a:chOff x="2444" y="2885"/>
                    <a:chExt cx="156" cy="103"/>
                  </a:xfrm>
                </p:grpSpPr>
                <p:grpSp>
                  <p:nvGrpSpPr>
                    <p:cNvPr id="186471" name="Group 1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44" y="2885"/>
                      <a:ext cx="111" cy="101"/>
                      <a:chOff x="2444" y="2885"/>
                      <a:chExt cx="111" cy="101"/>
                    </a:xfrm>
                  </p:grpSpPr>
                  <p:grpSp>
                    <p:nvGrpSpPr>
                      <p:cNvPr id="186472" name="Group 18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44" y="2885"/>
                        <a:ext cx="111" cy="101"/>
                        <a:chOff x="2444" y="2885"/>
                        <a:chExt cx="111" cy="101"/>
                      </a:xfrm>
                    </p:grpSpPr>
                    <p:sp>
                      <p:nvSpPr>
                        <p:cNvPr id="186552" name="Freeform 18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44" y="2885"/>
                          <a:ext cx="74" cy="101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5" y="0"/>
                            </a:cxn>
                            <a:cxn ang="0">
                              <a:pos x="73" y="0"/>
                            </a:cxn>
                            <a:cxn ang="0">
                              <a:pos x="73" y="100"/>
                            </a:cxn>
                            <a:cxn ang="0">
                              <a:pos x="35" y="99"/>
                            </a:cxn>
                            <a:cxn ang="0">
                              <a:pos x="33" y="99"/>
                            </a:cxn>
                            <a:cxn ang="0">
                              <a:pos x="32" y="99"/>
                            </a:cxn>
                            <a:cxn ang="0">
                              <a:pos x="30" y="98"/>
                            </a:cxn>
                            <a:cxn ang="0">
                              <a:pos x="28" y="98"/>
                            </a:cxn>
                            <a:cxn ang="0">
                              <a:pos x="25" y="97"/>
                            </a:cxn>
                            <a:cxn ang="0">
                              <a:pos x="23" y="96"/>
                            </a:cxn>
                            <a:cxn ang="0">
                              <a:pos x="22" y="95"/>
                            </a:cxn>
                            <a:cxn ang="0">
                              <a:pos x="20" y="94"/>
                            </a:cxn>
                            <a:cxn ang="0">
                              <a:pos x="18" y="93"/>
                            </a:cxn>
                            <a:cxn ang="0">
                              <a:pos x="17" y="91"/>
                            </a:cxn>
                            <a:cxn ang="0">
                              <a:pos x="16" y="90"/>
                            </a:cxn>
                            <a:cxn ang="0">
                              <a:pos x="14" y="89"/>
                            </a:cxn>
                            <a:cxn ang="0">
                              <a:pos x="13" y="87"/>
                            </a:cxn>
                            <a:cxn ang="0">
                              <a:pos x="11" y="85"/>
                            </a:cxn>
                            <a:cxn ang="0">
                              <a:pos x="11" y="84"/>
                            </a:cxn>
                            <a:cxn ang="0">
                              <a:pos x="10" y="83"/>
                            </a:cxn>
                            <a:cxn ang="0">
                              <a:pos x="8" y="81"/>
                            </a:cxn>
                            <a:cxn ang="0">
                              <a:pos x="7" y="78"/>
                            </a:cxn>
                            <a:cxn ang="0">
                              <a:pos x="5" y="76"/>
                            </a:cxn>
                            <a:cxn ang="0">
                              <a:pos x="4" y="73"/>
                            </a:cxn>
                            <a:cxn ang="0">
                              <a:pos x="3" y="69"/>
                            </a:cxn>
                            <a:cxn ang="0">
                              <a:pos x="2" y="66"/>
                            </a:cxn>
                            <a:cxn ang="0">
                              <a:pos x="1" y="62"/>
                            </a:cxn>
                            <a:cxn ang="0">
                              <a:pos x="1" y="58"/>
                            </a:cxn>
                            <a:cxn ang="0">
                              <a:pos x="0" y="54"/>
                            </a:cxn>
                            <a:cxn ang="0">
                              <a:pos x="0" y="49"/>
                            </a:cxn>
                            <a:cxn ang="0">
                              <a:pos x="0" y="43"/>
                            </a:cxn>
                            <a:cxn ang="0">
                              <a:pos x="1" y="37"/>
                            </a:cxn>
                            <a:cxn ang="0">
                              <a:pos x="2" y="33"/>
                            </a:cxn>
                            <a:cxn ang="0">
                              <a:pos x="3" y="29"/>
                            </a:cxn>
                            <a:cxn ang="0">
                              <a:pos x="4" y="26"/>
                            </a:cxn>
                            <a:cxn ang="0">
                              <a:pos x="5" y="23"/>
                            </a:cxn>
                            <a:cxn ang="0">
                              <a:pos x="7" y="20"/>
                            </a:cxn>
                            <a:cxn ang="0">
                              <a:pos x="10" y="16"/>
                            </a:cxn>
                            <a:cxn ang="0">
                              <a:pos x="12" y="13"/>
                            </a:cxn>
                            <a:cxn ang="0">
                              <a:pos x="14" y="11"/>
                            </a:cxn>
                            <a:cxn ang="0">
                              <a:pos x="15" y="10"/>
                            </a:cxn>
                            <a:cxn ang="0">
                              <a:pos x="16" y="8"/>
                            </a:cxn>
                            <a:cxn ang="0">
                              <a:pos x="18" y="7"/>
                            </a:cxn>
                            <a:cxn ang="0">
                              <a:pos x="19" y="6"/>
                            </a:cxn>
                            <a:cxn ang="0">
                              <a:pos x="20" y="5"/>
                            </a:cxn>
                            <a:cxn ang="0">
                              <a:pos x="22" y="4"/>
                            </a:cxn>
                            <a:cxn ang="0">
                              <a:pos x="23" y="3"/>
                            </a:cxn>
                            <a:cxn ang="0">
                              <a:pos x="25" y="3"/>
                            </a:cxn>
                            <a:cxn ang="0">
                              <a:pos x="26" y="2"/>
                            </a:cxn>
                            <a:cxn ang="0">
                              <a:pos x="28" y="1"/>
                            </a:cxn>
                            <a:cxn ang="0">
                              <a:pos x="29" y="1"/>
                            </a:cxn>
                            <a:cxn ang="0">
                              <a:pos x="30" y="0"/>
                            </a:cxn>
                            <a:cxn ang="0">
                              <a:pos x="32" y="0"/>
                            </a:cxn>
                            <a:cxn ang="0">
                              <a:pos x="33" y="0"/>
                            </a:cxn>
                            <a:cxn ang="0">
                              <a:pos x="35" y="0"/>
                            </a:cxn>
                          </a:cxnLst>
                          <a:rect l="0" t="0" r="r" b="b"/>
                          <a:pathLst>
                            <a:path w="74" h="101">
                              <a:moveTo>
                                <a:pt x="35" y="0"/>
                              </a:moveTo>
                              <a:lnTo>
                                <a:pt x="73" y="0"/>
                              </a:lnTo>
                              <a:lnTo>
                                <a:pt x="73" y="100"/>
                              </a:lnTo>
                              <a:lnTo>
                                <a:pt x="35" y="99"/>
                              </a:lnTo>
                              <a:lnTo>
                                <a:pt x="33" y="99"/>
                              </a:lnTo>
                              <a:lnTo>
                                <a:pt x="32" y="99"/>
                              </a:lnTo>
                              <a:lnTo>
                                <a:pt x="30" y="98"/>
                              </a:lnTo>
                              <a:lnTo>
                                <a:pt x="28" y="98"/>
                              </a:lnTo>
                              <a:lnTo>
                                <a:pt x="25" y="97"/>
                              </a:lnTo>
                              <a:lnTo>
                                <a:pt x="23" y="96"/>
                              </a:lnTo>
                              <a:lnTo>
                                <a:pt x="22" y="95"/>
                              </a:lnTo>
                              <a:lnTo>
                                <a:pt x="20" y="94"/>
                              </a:lnTo>
                              <a:lnTo>
                                <a:pt x="18" y="93"/>
                              </a:lnTo>
                              <a:lnTo>
                                <a:pt x="17" y="91"/>
                              </a:lnTo>
                              <a:lnTo>
                                <a:pt x="16" y="90"/>
                              </a:lnTo>
                              <a:lnTo>
                                <a:pt x="14" y="89"/>
                              </a:lnTo>
                              <a:lnTo>
                                <a:pt x="13" y="87"/>
                              </a:lnTo>
                              <a:lnTo>
                                <a:pt x="11" y="85"/>
                              </a:lnTo>
                              <a:lnTo>
                                <a:pt x="11" y="84"/>
                              </a:lnTo>
                              <a:lnTo>
                                <a:pt x="10" y="83"/>
                              </a:lnTo>
                              <a:lnTo>
                                <a:pt x="8" y="81"/>
                              </a:lnTo>
                              <a:lnTo>
                                <a:pt x="7" y="78"/>
                              </a:lnTo>
                              <a:lnTo>
                                <a:pt x="5" y="76"/>
                              </a:lnTo>
                              <a:lnTo>
                                <a:pt x="4" y="73"/>
                              </a:lnTo>
                              <a:lnTo>
                                <a:pt x="3" y="69"/>
                              </a:lnTo>
                              <a:lnTo>
                                <a:pt x="2" y="66"/>
                              </a:lnTo>
                              <a:lnTo>
                                <a:pt x="1" y="62"/>
                              </a:lnTo>
                              <a:lnTo>
                                <a:pt x="1" y="58"/>
                              </a:lnTo>
                              <a:lnTo>
                                <a:pt x="0" y="54"/>
                              </a:lnTo>
                              <a:lnTo>
                                <a:pt x="0" y="49"/>
                              </a:lnTo>
                              <a:lnTo>
                                <a:pt x="0" y="43"/>
                              </a:lnTo>
                              <a:lnTo>
                                <a:pt x="1" y="37"/>
                              </a:lnTo>
                              <a:lnTo>
                                <a:pt x="2" y="33"/>
                              </a:lnTo>
                              <a:lnTo>
                                <a:pt x="3" y="29"/>
                              </a:lnTo>
                              <a:lnTo>
                                <a:pt x="4" y="26"/>
                              </a:lnTo>
                              <a:lnTo>
                                <a:pt x="5" y="23"/>
                              </a:lnTo>
                              <a:lnTo>
                                <a:pt x="7" y="20"/>
                              </a:lnTo>
                              <a:lnTo>
                                <a:pt x="10" y="16"/>
                              </a:lnTo>
                              <a:lnTo>
                                <a:pt x="12" y="13"/>
                              </a:lnTo>
                              <a:lnTo>
                                <a:pt x="14" y="11"/>
                              </a:lnTo>
                              <a:lnTo>
                                <a:pt x="15" y="10"/>
                              </a:lnTo>
                              <a:lnTo>
                                <a:pt x="16" y="8"/>
                              </a:lnTo>
                              <a:lnTo>
                                <a:pt x="18" y="7"/>
                              </a:lnTo>
                              <a:lnTo>
                                <a:pt x="19" y="6"/>
                              </a:lnTo>
                              <a:lnTo>
                                <a:pt x="20" y="5"/>
                              </a:lnTo>
                              <a:lnTo>
                                <a:pt x="22" y="4"/>
                              </a:lnTo>
                              <a:lnTo>
                                <a:pt x="23" y="3"/>
                              </a:lnTo>
                              <a:lnTo>
                                <a:pt x="25" y="3"/>
                              </a:lnTo>
                              <a:lnTo>
                                <a:pt x="26" y="2"/>
                              </a:lnTo>
                              <a:lnTo>
                                <a:pt x="28" y="1"/>
                              </a:lnTo>
                              <a:lnTo>
                                <a:pt x="29" y="1"/>
                              </a:lnTo>
                              <a:lnTo>
                                <a:pt x="30" y="0"/>
                              </a:lnTo>
                              <a:lnTo>
                                <a:pt x="32" y="0"/>
                              </a:lnTo>
                              <a:lnTo>
                                <a:pt x="33" y="0"/>
                              </a:lnTo>
                              <a:lnTo>
                                <a:pt x="35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553" name="Oval 18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9" y="2885"/>
                          <a:ext cx="76" cy="100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186473" name="Group 18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94" y="2906"/>
                        <a:ext cx="46" cy="59"/>
                        <a:chOff x="2494" y="2906"/>
                        <a:chExt cx="46" cy="59"/>
                      </a:xfrm>
                    </p:grpSpPr>
                    <p:sp>
                      <p:nvSpPr>
                        <p:cNvPr id="186555" name="Oval 18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94" y="2906"/>
                          <a:ext cx="46" cy="59"/>
                        </a:xfrm>
                        <a:prstGeom prst="ellipse">
                          <a:avLst/>
                        </a:prstGeom>
                        <a:solidFill>
                          <a:srgbClr val="A0A0A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556" name="Oval 18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94" y="2906"/>
                          <a:ext cx="42" cy="55"/>
                        </a:xfrm>
                        <a:prstGeom prst="ellipse">
                          <a:avLst/>
                        </a:prstGeom>
                        <a:solidFill>
                          <a:srgbClr val="80808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557" name="Oval 18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16" y="2930"/>
                          <a:ext cx="2" cy="8"/>
                        </a:xfrm>
                        <a:prstGeom prst="ellipse">
                          <a:avLst/>
                        </a:prstGeom>
                        <a:solidFill>
                          <a:srgbClr val="404040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  <p:grpSp>
                  <p:nvGrpSpPr>
                    <p:cNvPr id="186476" name="Group 19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9" y="2885"/>
                      <a:ext cx="111" cy="103"/>
                      <a:chOff x="2489" y="2885"/>
                      <a:chExt cx="111" cy="103"/>
                    </a:xfrm>
                  </p:grpSpPr>
                  <p:sp>
                    <p:nvSpPr>
                      <p:cNvPr id="186559" name="Oval 1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24" y="2885"/>
                        <a:ext cx="76" cy="103"/>
                      </a:xfrm>
                      <a:prstGeom prst="ellipse">
                        <a:avLst/>
                      </a:prstGeom>
                      <a:solidFill>
                        <a:srgbClr val="202020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grpSp>
                    <p:nvGrpSpPr>
                      <p:cNvPr id="186480" name="Group 19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9" y="2885"/>
                        <a:ext cx="95" cy="103"/>
                        <a:chOff x="2489" y="2885"/>
                        <a:chExt cx="95" cy="103"/>
                      </a:xfrm>
                    </p:grpSpPr>
                    <p:sp>
                      <p:nvSpPr>
                        <p:cNvPr id="186561" name="Freeform 19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89" y="2885"/>
                          <a:ext cx="75" cy="103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5" y="0"/>
                            </a:cxn>
                            <a:cxn ang="0">
                              <a:pos x="74" y="0"/>
                            </a:cxn>
                            <a:cxn ang="0">
                              <a:pos x="73" y="102"/>
                            </a:cxn>
                            <a:cxn ang="0">
                              <a:pos x="35" y="101"/>
                            </a:cxn>
                            <a:cxn ang="0">
                              <a:pos x="33" y="101"/>
                            </a:cxn>
                            <a:cxn ang="0">
                              <a:pos x="32" y="101"/>
                            </a:cxn>
                            <a:cxn ang="0">
                              <a:pos x="30" y="100"/>
                            </a:cxn>
                            <a:cxn ang="0">
                              <a:pos x="28" y="100"/>
                            </a:cxn>
                            <a:cxn ang="0">
                              <a:pos x="26" y="99"/>
                            </a:cxn>
                            <a:cxn ang="0">
                              <a:pos x="24" y="98"/>
                            </a:cxn>
                            <a:cxn ang="0">
                              <a:pos x="22" y="97"/>
                            </a:cxn>
                            <a:cxn ang="0">
                              <a:pos x="20" y="96"/>
                            </a:cxn>
                            <a:cxn ang="0">
                              <a:pos x="18" y="95"/>
                            </a:cxn>
                            <a:cxn ang="0">
                              <a:pos x="17" y="93"/>
                            </a:cxn>
                            <a:cxn ang="0">
                              <a:pos x="16" y="92"/>
                            </a:cxn>
                            <a:cxn ang="0">
                              <a:pos x="14" y="91"/>
                            </a:cxn>
                            <a:cxn ang="0">
                              <a:pos x="13" y="89"/>
                            </a:cxn>
                            <a:cxn ang="0">
                              <a:pos x="12" y="87"/>
                            </a:cxn>
                            <a:cxn ang="0">
                              <a:pos x="11" y="86"/>
                            </a:cxn>
                            <a:cxn ang="0">
                              <a:pos x="10" y="85"/>
                            </a:cxn>
                            <a:cxn ang="0">
                              <a:pos x="8" y="82"/>
                            </a:cxn>
                            <a:cxn ang="0">
                              <a:pos x="7" y="80"/>
                            </a:cxn>
                            <a:cxn ang="0">
                              <a:pos x="5" y="77"/>
                            </a:cxn>
                            <a:cxn ang="0">
                              <a:pos x="4" y="74"/>
                            </a:cxn>
                            <a:cxn ang="0">
                              <a:pos x="3" y="71"/>
                            </a:cxn>
                            <a:cxn ang="0">
                              <a:pos x="2" y="67"/>
                            </a:cxn>
                            <a:cxn ang="0">
                              <a:pos x="1" y="64"/>
                            </a:cxn>
                            <a:cxn ang="0">
                              <a:pos x="0" y="60"/>
                            </a:cxn>
                            <a:cxn ang="0">
                              <a:pos x="0" y="55"/>
                            </a:cxn>
                            <a:cxn ang="0">
                              <a:pos x="0" y="51"/>
                            </a:cxn>
                            <a:cxn ang="0">
                              <a:pos x="0" y="44"/>
                            </a:cxn>
                            <a:cxn ang="0">
                              <a:pos x="1" y="38"/>
                            </a:cxn>
                            <a:cxn ang="0">
                              <a:pos x="2" y="34"/>
                            </a:cxn>
                            <a:cxn ang="0">
                              <a:pos x="3" y="30"/>
                            </a:cxn>
                            <a:cxn ang="0">
                              <a:pos x="4" y="26"/>
                            </a:cxn>
                            <a:cxn ang="0">
                              <a:pos x="5" y="24"/>
                            </a:cxn>
                            <a:cxn ang="0">
                              <a:pos x="7" y="20"/>
                            </a:cxn>
                            <a:cxn ang="0">
                              <a:pos x="10" y="16"/>
                            </a:cxn>
                            <a:cxn ang="0">
                              <a:pos x="12" y="13"/>
                            </a:cxn>
                            <a:cxn ang="0">
                              <a:pos x="14" y="11"/>
                            </a:cxn>
                            <a:cxn ang="0">
                              <a:pos x="15" y="10"/>
                            </a:cxn>
                            <a:cxn ang="0">
                              <a:pos x="17" y="8"/>
                            </a:cxn>
                            <a:cxn ang="0">
                              <a:pos x="18" y="7"/>
                            </a:cxn>
                            <a:cxn ang="0">
                              <a:pos x="19" y="6"/>
                            </a:cxn>
                            <a:cxn ang="0">
                              <a:pos x="21" y="5"/>
                            </a:cxn>
                            <a:cxn ang="0">
                              <a:pos x="22" y="4"/>
                            </a:cxn>
                            <a:cxn ang="0">
                              <a:pos x="24" y="3"/>
                            </a:cxn>
                            <a:cxn ang="0">
                              <a:pos x="25" y="3"/>
                            </a:cxn>
                            <a:cxn ang="0">
                              <a:pos x="26" y="2"/>
                            </a:cxn>
                            <a:cxn ang="0">
                              <a:pos x="28" y="1"/>
                            </a:cxn>
                            <a:cxn ang="0">
                              <a:pos x="29" y="1"/>
                            </a:cxn>
                            <a:cxn ang="0">
                              <a:pos x="31" y="1"/>
                            </a:cxn>
                            <a:cxn ang="0">
                              <a:pos x="32" y="0"/>
                            </a:cxn>
                            <a:cxn ang="0">
                              <a:pos x="33" y="0"/>
                            </a:cxn>
                            <a:cxn ang="0">
                              <a:pos x="35" y="0"/>
                            </a:cxn>
                          </a:cxnLst>
                          <a:rect l="0" t="0" r="r" b="b"/>
                          <a:pathLst>
                            <a:path w="75" h="103">
                              <a:moveTo>
                                <a:pt x="35" y="0"/>
                              </a:moveTo>
                              <a:lnTo>
                                <a:pt x="74" y="0"/>
                              </a:lnTo>
                              <a:lnTo>
                                <a:pt x="73" y="102"/>
                              </a:lnTo>
                              <a:lnTo>
                                <a:pt x="35" y="101"/>
                              </a:lnTo>
                              <a:lnTo>
                                <a:pt x="33" y="101"/>
                              </a:lnTo>
                              <a:lnTo>
                                <a:pt x="32" y="101"/>
                              </a:lnTo>
                              <a:lnTo>
                                <a:pt x="30" y="100"/>
                              </a:lnTo>
                              <a:lnTo>
                                <a:pt x="28" y="100"/>
                              </a:lnTo>
                              <a:lnTo>
                                <a:pt x="26" y="99"/>
                              </a:lnTo>
                              <a:lnTo>
                                <a:pt x="24" y="98"/>
                              </a:lnTo>
                              <a:lnTo>
                                <a:pt x="22" y="97"/>
                              </a:lnTo>
                              <a:lnTo>
                                <a:pt x="20" y="96"/>
                              </a:lnTo>
                              <a:lnTo>
                                <a:pt x="18" y="95"/>
                              </a:lnTo>
                              <a:lnTo>
                                <a:pt x="17" y="93"/>
                              </a:lnTo>
                              <a:lnTo>
                                <a:pt x="16" y="92"/>
                              </a:lnTo>
                              <a:lnTo>
                                <a:pt x="14" y="91"/>
                              </a:lnTo>
                              <a:lnTo>
                                <a:pt x="13" y="89"/>
                              </a:lnTo>
                              <a:lnTo>
                                <a:pt x="12" y="87"/>
                              </a:lnTo>
                              <a:lnTo>
                                <a:pt x="11" y="86"/>
                              </a:lnTo>
                              <a:lnTo>
                                <a:pt x="10" y="85"/>
                              </a:lnTo>
                              <a:lnTo>
                                <a:pt x="8" y="82"/>
                              </a:lnTo>
                              <a:lnTo>
                                <a:pt x="7" y="80"/>
                              </a:lnTo>
                              <a:lnTo>
                                <a:pt x="5" y="77"/>
                              </a:lnTo>
                              <a:lnTo>
                                <a:pt x="4" y="74"/>
                              </a:lnTo>
                              <a:lnTo>
                                <a:pt x="3" y="71"/>
                              </a:lnTo>
                              <a:lnTo>
                                <a:pt x="2" y="67"/>
                              </a:lnTo>
                              <a:lnTo>
                                <a:pt x="1" y="64"/>
                              </a:lnTo>
                              <a:lnTo>
                                <a:pt x="0" y="60"/>
                              </a:lnTo>
                              <a:lnTo>
                                <a:pt x="0" y="55"/>
                              </a:lnTo>
                              <a:lnTo>
                                <a:pt x="0" y="51"/>
                              </a:lnTo>
                              <a:lnTo>
                                <a:pt x="0" y="44"/>
                              </a:lnTo>
                              <a:lnTo>
                                <a:pt x="1" y="38"/>
                              </a:lnTo>
                              <a:lnTo>
                                <a:pt x="2" y="34"/>
                              </a:lnTo>
                              <a:lnTo>
                                <a:pt x="3" y="30"/>
                              </a:lnTo>
                              <a:lnTo>
                                <a:pt x="4" y="26"/>
                              </a:lnTo>
                              <a:lnTo>
                                <a:pt x="5" y="24"/>
                              </a:lnTo>
                              <a:lnTo>
                                <a:pt x="7" y="20"/>
                              </a:lnTo>
                              <a:lnTo>
                                <a:pt x="10" y="16"/>
                              </a:lnTo>
                              <a:lnTo>
                                <a:pt x="12" y="13"/>
                              </a:lnTo>
                              <a:lnTo>
                                <a:pt x="14" y="11"/>
                              </a:lnTo>
                              <a:lnTo>
                                <a:pt x="15" y="10"/>
                              </a:lnTo>
                              <a:lnTo>
                                <a:pt x="17" y="8"/>
                              </a:lnTo>
                              <a:lnTo>
                                <a:pt x="18" y="7"/>
                              </a:lnTo>
                              <a:lnTo>
                                <a:pt x="19" y="6"/>
                              </a:lnTo>
                              <a:lnTo>
                                <a:pt x="21" y="5"/>
                              </a:lnTo>
                              <a:lnTo>
                                <a:pt x="22" y="4"/>
                              </a:lnTo>
                              <a:lnTo>
                                <a:pt x="24" y="3"/>
                              </a:lnTo>
                              <a:lnTo>
                                <a:pt x="25" y="3"/>
                              </a:lnTo>
                              <a:lnTo>
                                <a:pt x="26" y="2"/>
                              </a:lnTo>
                              <a:lnTo>
                                <a:pt x="28" y="1"/>
                              </a:lnTo>
                              <a:lnTo>
                                <a:pt x="29" y="1"/>
                              </a:lnTo>
                              <a:lnTo>
                                <a:pt x="31" y="1"/>
                              </a:lnTo>
                              <a:lnTo>
                                <a:pt x="32" y="0"/>
                              </a:lnTo>
                              <a:lnTo>
                                <a:pt x="33" y="0"/>
                              </a:lnTo>
                              <a:lnTo>
                                <a:pt x="35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grpSp>
                      <p:nvGrpSpPr>
                        <p:cNvPr id="186481" name="Group 19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40" y="2906"/>
                          <a:ext cx="44" cy="60"/>
                          <a:chOff x="2540" y="2906"/>
                          <a:chExt cx="44" cy="60"/>
                        </a:xfrm>
                      </p:grpSpPr>
                      <p:sp>
                        <p:nvSpPr>
                          <p:cNvPr id="186563" name="Oval 19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40" y="2906"/>
                            <a:ext cx="44" cy="60"/>
                          </a:xfrm>
                          <a:prstGeom prst="ellipse">
                            <a:avLst/>
                          </a:prstGeom>
                          <a:solidFill>
                            <a:srgbClr val="60606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564" name="Oval 19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40" y="2907"/>
                            <a:ext cx="42" cy="58"/>
                          </a:xfrm>
                          <a:prstGeom prst="ellipse">
                            <a:avLst/>
                          </a:prstGeom>
                          <a:solidFill>
                            <a:srgbClr val="40404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565" name="Oval 19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0" y="2931"/>
                            <a:ext cx="4" cy="8"/>
                          </a:xfrm>
                          <a:prstGeom prst="ellipse">
                            <a:avLst/>
                          </a:prstGeom>
                          <a:solidFill>
                            <a:srgbClr val="20202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86484" name="Group 198"/>
                  <p:cNvGrpSpPr>
                    <a:grpSpLocks/>
                  </p:cNvGrpSpPr>
                  <p:nvPr/>
                </p:nvGrpSpPr>
                <p:grpSpPr bwMode="auto">
                  <a:xfrm>
                    <a:off x="2362" y="2888"/>
                    <a:ext cx="166" cy="109"/>
                    <a:chOff x="2362" y="2888"/>
                    <a:chExt cx="166" cy="109"/>
                  </a:xfrm>
                </p:grpSpPr>
                <p:sp>
                  <p:nvSpPr>
                    <p:cNvPr id="186567" name="Oval 1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49" y="2888"/>
                      <a:ext cx="79" cy="109"/>
                    </a:xfrm>
                    <a:prstGeom prst="ellipse">
                      <a:avLst/>
                    </a:prstGeom>
                    <a:solidFill>
                      <a:srgbClr val="20202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grpSp>
                  <p:nvGrpSpPr>
                    <p:cNvPr id="186488" name="Group 20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62" y="2888"/>
                      <a:ext cx="147" cy="109"/>
                      <a:chOff x="2362" y="2888"/>
                      <a:chExt cx="147" cy="109"/>
                    </a:xfrm>
                  </p:grpSpPr>
                  <p:grpSp>
                    <p:nvGrpSpPr>
                      <p:cNvPr id="186489" name="Group 20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62" y="2888"/>
                        <a:ext cx="117" cy="106"/>
                        <a:chOff x="2362" y="2888"/>
                        <a:chExt cx="117" cy="106"/>
                      </a:xfrm>
                    </p:grpSpPr>
                    <p:grpSp>
                      <p:nvGrpSpPr>
                        <p:cNvPr id="186490" name="Group 20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362" y="2888"/>
                          <a:ext cx="117" cy="106"/>
                          <a:chOff x="2362" y="2888"/>
                          <a:chExt cx="117" cy="106"/>
                        </a:xfrm>
                      </p:grpSpPr>
                      <p:sp>
                        <p:nvSpPr>
                          <p:cNvPr id="186571" name="Freeform 20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62" y="2888"/>
                            <a:ext cx="78" cy="106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36" y="0"/>
                              </a:cxn>
                              <a:cxn ang="0">
                                <a:pos x="77" y="0"/>
                              </a:cxn>
                              <a:cxn ang="0">
                                <a:pos x="77" y="105"/>
                              </a:cxn>
                              <a:cxn ang="0">
                                <a:pos x="36" y="104"/>
                              </a:cxn>
                              <a:cxn ang="0">
                                <a:pos x="35" y="104"/>
                              </a:cxn>
                              <a:cxn ang="0">
                                <a:pos x="33" y="104"/>
                              </a:cxn>
                              <a:cxn ang="0">
                                <a:pos x="31" y="103"/>
                              </a:cxn>
                              <a:cxn ang="0">
                                <a:pos x="29" y="103"/>
                              </a:cxn>
                              <a:cxn ang="0">
                                <a:pos x="27" y="102"/>
                              </a:cxn>
                              <a:cxn ang="0">
                                <a:pos x="25" y="101"/>
                              </a:cxn>
                              <a:cxn ang="0">
                                <a:pos x="23" y="100"/>
                              </a:cxn>
                              <a:cxn ang="0">
                                <a:pos x="21" y="98"/>
                              </a:cxn>
                              <a:cxn ang="0">
                                <a:pos x="19" y="97"/>
                              </a:cxn>
                              <a:cxn ang="0">
                                <a:pos x="18" y="96"/>
                              </a:cxn>
                              <a:cxn ang="0">
                                <a:pos x="17" y="95"/>
                              </a:cxn>
                              <a:cxn ang="0">
                                <a:pos x="15" y="93"/>
                              </a:cxn>
                              <a:cxn ang="0">
                                <a:pos x="13" y="91"/>
                              </a:cxn>
                              <a:cxn ang="0">
                                <a:pos x="12" y="90"/>
                              </a:cxn>
                              <a:cxn ang="0">
                                <a:pos x="11" y="89"/>
                              </a:cxn>
                              <a:cxn ang="0">
                                <a:pos x="10" y="87"/>
                              </a:cxn>
                              <a:cxn ang="0">
                                <a:pos x="8" y="85"/>
                              </a:cxn>
                              <a:cxn ang="0">
                                <a:pos x="7" y="82"/>
                              </a:cxn>
                              <a:cxn ang="0">
                                <a:pos x="6" y="79"/>
                              </a:cxn>
                              <a:cxn ang="0">
                                <a:pos x="4" y="76"/>
                              </a:cxn>
                              <a:cxn ang="0">
                                <a:pos x="3" y="73"/>
                              </a:cxn>
                              <a:cxn ang="0">
                                <a:pos x="2" y="69"/>
                              </a:cxn>
                              <a:cxn ang="0">
                                <a:pos x="1" y="65"/>
                              </a:cxn>
                              <a:cxn ang="0">
                                <a:pos x="1" y="61"/>
                              </a:cxn>
                              <a:cxn ang="0">
                                <a:pos x="0" y="57"/>
                              </a:cxn>
                              <a:cxn ang="0">
                                <a:pos x="0" y="52"/>
                              </a:cxn>
                              <a:cxn ang="0">
                                <a:pos x="0" y="45"/>
                              </a:cxn>
                              <a:cxn ang="0">
                                <a:pos x="1" y="39"/>
                              </a:cxn>
                              <a:cxn ang="0">
                                <a:pos x="2" y="35"/>
                              </a:cxn>
                              <a:cxn ang="0">
                                <a:pos x="3" y="30"/>
                              </a:cxn>
                              <a:cxn ang="0">
                                <a:pos x="4" y="27"/>
                              </a:cxn>
                              <a:cxn ang="0">
                                <a:pos x="6" y="24"/>
                              </a:cxn>
                              <a:cxn ang="0">
                                <a:pos x="8" y="21"/>
                              </a:cxn>
                              <a:cxn ang="0">
                                <a:pos x="11" y="16"/>
                              </a:cxn>
                              <a:cxn ang="0">
                                <a:pos x="13" y="14"/>
                              </a:cxn>
                              <a:cxn ang="0">
                                <a:pos x="14" y="11"/>
                              </a:cxn>
                              <a:cxn ang="0">
                                <a:pos x="16" y="10"/>
                              </a:cxn>
                              <a:cxn ang="0">
                                <a:pos x="17" y="8"/>
                              </a:cxn>
                              <a:cxn ang="0">
                                <a:pos x="19" y="7"/>
                              </a:cxn>
                              <a:cxn ang="0">
                                <a:pos x="20" y="6"/>
                              </a:cxn>
                              <a:cxn ang="0">
                                <a:pos x="22" y="5"/>
                              </a:cxn>
                              <a:cxn ang="0">
                                <a:pos x="23" y="5"/>
                              </a:cxn>
                              <a:cxn ang="0">
                                <a:pos x="25" y="3"/>
                              </a:cxn>
                              <a:cxn ang="0">
                                <a:pos x="26" y="3"/>
                              </a:cxn>
                              <a:cxn ang="0">
                                <a:pos x="28" y="2"/>
                              </a:cxn>
                              <a:cxn ang="0">
                                <a:pos x="29" y="1"/>
                              </a:cxn>
                              <a:cxn ang="0">
                                <a:pos x="31" y="1"/>
                              </a:cxn>
                              <a:cxn ang="0">
                                <a:pos x="32" y="1"/>
                              </a:cxn>
                              <a:cxn ang="0">
                                <a:pos x="34" y="0"/>
                              </a:cxn>
                              <a:cxn ang="0">
                                <a:pos x="35" y="0"/>
                              </a:cxn>
                              <a:cxn ang="0">
                                <a:pos x="36" y="0"/>
                              </a:cxn>
                            </a:cxnLst>
                            <a:rect l="0" t="0" r="r" b="b"/>
                            <a:pathLst>
                              <a:path w="78" h="106">
                                <a:moveTo>
                                  <a:pt x="36" y="0"/>
                                </a:moveTo>
                                <a:lnTo>
                                  <a:pt x="77" y="0"/>
                                </a:lnTo>
                                <a:lnTo>
                                  <a:pt x="77" y="105"/>
                                </a:lnTo>
                                <a:lnTo>
                                  <a:pt x="36" y="104"/>
                                </a:lnTo>
                                <a:lnTo>
                                  <a:pt x="35" y="104"/>
                                </a:lnTo>
                                <a:lnTo>
                                  <a:pt x="33" y="104"/>
                                </a:lnTo>
                                <a:lnTo>
                                  <a:pt x="31" y="103"/>
                                </a:lnTo>
                                <a:lnTo>
                                  <a:pt x="29" y="103"/>
                                </a:lnTo>
                                <a:lnTo>
                                  <a:pt x="27" y="102"/>
                                </a:lnTo>
                                <a:lnTo>
                                  <a:pt x="25" y="101"/>
                                </a:lnTo>
                                <a:lnTo>
                                  <a:pt x="23" y="100"/>
                                </a:lnTo>
                                <a:lnTo>
                                  <a:pt x="21" y="98"/>
                                </a:lnTo>
                                <a:lnTo>
                                  <a:pt x="19" y="97"/>
                                </a:lnTo>
                                <a:lnTo>
                                  <a:pt x="18" y="96"/>
                                </a:lnTo>
                                <a:lnTo>
                                  <a:pt x="17" y="95"/>
                                </a:lnTo>
                                <a:lnTo>
                                  <a:pt x="15" y="93"/>
                                </a:lnTo>
                                <a:lnTo>
                                  <a:pt x="13" y="91"/>
                                </a:lnTo>
                                <a:lnTo>
                                  <a:pt x="12" y="90"/>
                                </a:lnTo>
                                <a:lnTo>
                                  <a:pt x="11" y="89"/>
                                </a:lnTo>
                                <a:lnTo>
                                  <a:pt x="10" y="87"/>
                                </a:lnTo>
                                <a:lnTo>
                                  <a:pt x="8" y="85"/>
                                </a:lnTo>
                                <a:lnTo>
                                  <a:pt x="7" y="82"/>
                                </a:lnTo>
                                <a:lnTo>
                                  <a:pt x="6" y="79"/>
                                </a:lnTo>
                                <a:lnTo>
                                  <a:pt x="4" y="76"/>
                                </a:lnTo>
                                <a:lnTo>
                                  <a:pt x="3" y="73"/>
                                </a:lnTo>
                                <a:lnTo>
                                  <a:pt x="2" y="69"/>
                                </a:lnTo>
                                <a:lnTo>
                                  <a:pt x="1" y="65"/>
                                </a:lnTo>
                                <a:lnTo>
                                  <a:pt x="1" y="61"/>
                                </a:lnTo>
                                <a:lnTo>
                                  <a:pt x="0" y="57"/>
                                </a:lnTo>
                                <a:lnTo>
                                  <a:pt x="0" y="52"/>
                                </a:lnTo>
                                <a:lnTo>
                                  <a:pt x="0" y="45"/>
                                </a:lnTo>
                                <a:lnTo>
                                  <a:pt x="1" y="39"/>
                                </a:lnTo>
                                <a:lnTo>
                                  <a:pt x="2" y="35"/>
                                </a:lnTo>
                                <a:lnTo>
                                  <a:pt x="3" y="30"/>
                                </a:lnTo>
                                <a:lnTo>
                                  <a:pt x="4" y="27"/>
                                </a:lnTo>
                                <a:lnTo>
                                  <a:pt x="6" y="24"/>
                                </a:lnTo>
                                <a:lnTo>
                                  <a:pt x="8" y="21"/>
                                </a:lnTo>
                                <a:lnTo>
                                  <a:pt x="11" y="16"/>
                                </a:lnTo>
                                <a:lnTo>
                                  <a:pt x="13" y="14"/>
                                </a:lnTo>
                                <a:lnTo>
                                  <a:pt x="14" y="11"/>
                                </a:lnTo>
                                <a:lnTo>
                                  <a:pt x="16" y="10"/>
                                </a:lnTo>
                                <a:lnTo>
                                  <a:pt x="17" y="8"/>
                                </a:lnTo>
                                <a:lnTo>
                                  <a:pt x="19" y="7"/>
                                </a:lnTo>
                                <a:lnTo>
                                  <a:pt x="20" y="6"/>
                                </a:lnTo>
                                <a:lnTo>
                                  <a:pt x="22" y="5"/>
                                </a:lnTo>
                                <a:lnTo>
                                  <a:pt x="23" y="5"/>
                                </a:lnTo>
                                <a:lnTo>
                                  <a:pt x="25" y="3"/>
                                </a:lnTo>
                                <a:lnTo>
                                  <a:pt x="26" y="3"/>
                                </a:lnTo>
                                <a:lnTo>
                                  <a:pt x="28" y="2"/>
                                </a:lnTo>
                                <a:lnTo>
                                  <a:pt x="29" y="1"/>
                                </a:lnTo>
                                <a:lnTo>
                                  <a:pt x="31" y="1"/>
                                </a:lnTo>
                                <a:lnTo>
                                  <a:pt x="32" y="1"/>
                                </a:lnTo>
                                <a:lnTo>
                                  <a:pt x="34" y="0"/>
                                </a:lnTo>
                                <a:lnTo>
                                  <a:pt x="35" y="0"/>
                                </a:lnTo>
                                <a:lnTo>
                                  <a:pt x="36" y="0"/>
                                </a:lnTo>
                              </a:path>
                            </a:pathLst>
                          </a:custGeom>
                          <a:solidFill>
                            <a:srgbClr val="202020"/>
                          </a:solidFill>
                          <a:ln w="12700" cap="rnd" cmpd="sng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572" name="Oval 20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9" y="2888"/>
                            <a:ext cx="80" cy="105"/>
                          </a:xfrm>
                          <a:prstGeom prst="ellipse">
                            <a:avLst/>
                          </a:prstGeom>
                          <a:solidFill>
                            <a:srgbClr val="40404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</p:grpSp>
                    <p:grpSp>
                      <p:nvGrpSpPr>
                        <p:cNvPr id="186493" name="Group 20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15" y="2909"/>
                          <a:ext cx="47" cy="62"/>
                          <a:chOff x="2415" y="2909"/>
                          <a:chExt cx="47" cy="62"/>
                        </a:xfrm>
                      </p:grpSpPr>
                      <p:sp>
                        <p:nvSpPr>
                          <p:cNvPr id="186574" name="Oval 20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15" y="2909"/>
                            <a:ext cx="47" cy="62"/>
                          </a:xfrm>
                          <a:prstGeom prst="ellipse">
                            <a:avLst/>
                          </a:prstGeom>
                          <a:solidFill>
                            <a:srgbClr val="A0A0A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575" name="Oval 20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16" y="2911"/>
                            <a:ext cx="42" cy="58"/>
                          </a:xfrm>
                          <a:prstGeom prst="ellipse">
                            <a:avLst/>
                          </a:prstGeom>
                          <a:solidFill>
                            <a:srgbClr val="80808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576" name="Oval 20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38" y="2936"/>
                            <a:ext cx="5" cy="9"/>
                          </a:xfrm>
                          <a:prstGeom prst="ellipse">
                            <a:avLst/>
                          </a:prstGeom>
                          <a:solidFill>
                            <a:srgbClr val="40404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</p:grpSp>
                  </p:grpSp>
                  <p:grpSp>
                    <p:nvGrpSpPr>
                      <p:cNvPr id="186497" name="Group 20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10" y="2888"/>
                        <a:ext cx="99" cy="109"/>
                        <a:chOff x="2410" y="2888"/>
                        <a:chExt cx="99" cy="109"/>
                      </a:xfrm>
                    </p:grpSpPr>
                    <p:sp>
                      <p:nvSpPr>
                        <p:cNvPr id="186578" name="Freeform 2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10" y="2888"/>
                          <a:ext cx="80" cy="109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7" y="0"/>
                            </a:cxn>
                            <a:cxn ang="0">
                              <a:pos x="79" y="0"/>
                            </a:cxn>
                            <a:cxn ang="0">
                              <a:pos x="78" y="108"/>
                            </a:cxn>
                            <a:cxn ang="0">
                              <a:pos x="37" y="107"/>
                            </a:cxn>
                            <a:cxn ang="0">
                              <a:pos x="35" y="107"/>
                            </a:cxn>
                            <a:cxn ang="0">
                              <a:pos x="34" y="107"/>
                            </a:cxn>
                            <a:cxn ang="0">
                              <a:pos x="32" y="106"/>
                            </a:cxn>
                            <a:cxn ang="0">
                              <a:pos x="30" y="106"/>
                            </a:cxn>
                            <a:cxn ang="0">
                              <a:pos x="27" y="105"/>
                            </a:cxn>
                            <a:cxn ang="0">
                              <a:pos x="25" y="104"/>
                            </a:cxn>
                            <a:cxn ang="0">
                              <a:pos x="23" y="102"/>
                            </a:cxn>
                            <a:cxn ang="0">
                              <a:pos x="21" y="101"/>
                            </a:cxn>
                            <a:cxn ang="0">
                              <a:pos x="20" y="100"/>
                            </a:cxn>
                            <a:cxn ang="0">
                              <a:pos x="18" y="99"/>
                            </a:cxn>
                            <a:cxn ang="0">
                              <a:pos x="17" y="98"/>
                            </a:cxn>
                            <a:cxn ang="0">
                              <a:pos x="15" y="96"/>
                            </a:cxn>
                            <a:cxn ang="0">
                              <a:pos x="14" y="94"/>
                            </a:cxn>
                            <a:cxn ang="0">
                              <a:pos x="12" y="92"/>
                            </a:cxn>
                            <a:cxn ang="0">
                              <a:pos x="11" y="91"/>
                            </a:cxn>
                            <a:cxn ang="0">
                              <a:pos x="10" y="90"/>
                            </a:cxn>
                            <a:cxn ang="0">
                              <a:pos x="9" y="87"/>
                            </a:cxn>
                            <a:cxn ang="0">
                              <a:pos x="7" y="85"/>
                            </a:cxn>
                            <a:cxn ang="0">
                              <a:pos x="6" y="81"/>
                            </a:cxn>
                            <a:cxn ang="0">
                              <a:pos x="4" y="79"/>
                            </a:cxn>
                            <a:cxn ang="0">
                              <a:pos x="3" y="75"/>
                            </a:cxn>
                            <a:cxn ang="0">
                              <a:pos x="2" y="71"/>
                            </a:cxn>
                            <a:cxn ang="0">
                              <a:pos x="1" y="67"/>
                            </a:cxn>
                            <a:cxn ang="0">
                              <a:pos x="1" y="63"/>
                            </a:cxn>
                            <a:cxn ang="0">
                              <a:pos x="0" y="59"/>
                            </a:cxn>
                            <a:cxn ang="0">
                              <a:pos x="0" y="54"/>
                            </a:cxn>
                            <a:cxn ang="0">
                              <a:pos x="0" y="47"/>
                            </a:cxn>
                            <a:cxn ang="0">
                              <a:pos x="1" y="40"/>
                            </a:cxn>
                            <a:cxn ang="0">
                              <a:pos x="2" y="36"/>
                            </a:cxn>
                            <a:cxn ang="0">
                              <a:pos x="3" y="31"/>
                            </a:cxn>
                            <a:cxn ang="0">
                              <a:pos x="5" y="28"/>
                            </a:cxn>
                            <a:cxn ang="0">
                              <a:pos x="6" y="25"/>
                            </a:cxn>
                            <a:cxn ang="0">
                              <a:pos x="8" y="21"/>
                            </a:cxn>
                            <a:cxn ang="0">
                              <a:pos x="10" y="17"/>
                            </a:cxn>
                            <a:cxn ang="0">
                              <a:pos x="13" y="14"/>
                            </a:cxn>
                            <a:cxn ang="0">
                              <a:pos x="15" y="12"/>
                            </a:cxn>
                            <a:cxn ang="0">
                              <a:pos x="16" y="10"/>
                            </a:cxn>
                            <a:cxn ang="0">
                              <a:pos x="17" y="9"/>
                            </a:cxn>
                            <a:cxn ang="0">
                              <a:pos x="19" y="8"/>
                            </a:cxn>
                            <a:cxn ang="0">
                              <a:pos x="20" y="7"/>
                            </a:cxn>
                            <a:cxn ang="0">
                              <a:pos x="22" y="6"/>
                            </a:cxn>
                            <a:cxn ang="0">
                              <a:pos x="23" y="5"/>
                            </a:cxn>
                            <a:cxn ang="0">
                              <a:pos x="25" y="4"/>
                            </a:cxn>
                            <a:cxn ang="0">
                              <a:pos x="27" y="3"/>
                            </a:cxn>
                            <a:cxn ang="0">
                              <a:pos x="28" y="2"/>
                            </a:cxn>
                            <a:cxn ang="0">
                              <a:pos x="30" y="2"/>
                            </a:cxn>
                            <a:cxn ang="0">
                              <a:pos x="31" y="1"/>
                            </a:cxn>
                            <a:cxn ang="0">
                              <a:pos x="33" y="1"/>
                            </a:cxn>
                            <a:cxn ang="0">
                              <a:pos x="34" y="0"/>
                            </a:cxn>
                            <a:cxn ang="0">
                              <a:pos x="35" y="0"/>
                            </a:cxn>
                            <a:cxn ang="0">
                              <a:pos x="37" y="0"/>
                            </a:cxn>
                          </a:cxnLst>
                          <a:rect l="0" t="0" r="r" b="b"/>
                          <a:pathLst>
                            <a:path w="80" h="109">
                              <a:moveTo>
                                <a:pt x="37" y="0"/>
                              </a:moveTo>
                              <a:lnTo>
                                <a:pt x="79" y="0"/>
                              </a:lnTo>
                              <a:lnTo>
                                <a:pt x="78" y="108"/>
                              </a:lnTo>
                              <a:lnTo>
                                <a:pt x="37" y="107"/>
                              </a:lnTo>
                              <a:lnTo>
                                <a:pt x="35" y="107"/>
                              </a:lnTo>
                              <a:lnTo>
                                <a:pt x="34" y="107"/>
                              </a:lnTo>
                              <a:lnTo>
                                <a:pt x="32" y="106"/>
                              </a:lnTo>
                              <a:lnTo>
                                <a:pt x="30" y="106"/>
                              </a:lnTo>
                              <a:lnTo>
                                <a:pt x="27" y="105"/>
                              </a:lnTo>
                              <a:lnTo>
                                <a:pt x="25" y="104"/>
                              </a:lnTo>
                              <a:lnTo>
                                <a:pt x="23" y="102"/>
                              </a:lnTo>
                              <a:lnTo>
                                <a:pt x="21" y="101"/>
                              </a:lnTo>
                              <a:lnTo>
                                <a:pt x="20" y="100"/>
                              </a:lnTo>
                              <a:lnTo>
                                <a:pt x="18" y="99"/>
                              </a:lnTo>
                              <a:lnTo>
                                <a:pt x="17" y="98"/>
                              </a:lnTo>
                              <a:lnTo>
                                <a:pt x="15" y="96"/>
                              </a:lnTo>
                              <a:lnTo>
                                <a:pt x="14" y="94"/>
                              </a:lnTo>
                              <a:lnTo>
                                <a:pt x="12" y="92"/>
                              </a:lnTo>
                              <a:lnTo>
                                <a:pt x="11" y="91"/>
                              </a:lnTo>
                              <a:lnTo>
                                <a:pt x="10" y="90"/>
                              </a:lnTo>
                              <a:lnTo>
                                <a:pt x="9" y="87"/>
                              </a:lnTo>
                              <a:lnTo>
                                <a:pt x="7" y="85"/>
                              </a:lnTo>
                              <a:lnTo>
                                <a:pt x="6" y="81"/>
                              </a:lnTo>
                              <a:lnTo>
                                <a:pt x="4" y="79"/>
                              </a:lnTo>
                              <a:lnTo>
                                <a:pt x="3" y="75"/>
                              </a:lnTo>
                              <a:lnTo>
                                <a:pt x="2" y="71"/>
                              </a:lnTo>
                              <a:lnTo>
                                <a:pt x="1" y="67"/>
                              </a:lnTo>
                              <a:lnTo>
                                <a:pt x="1" y="63"/>
                              </a:lnTo>
                              <a:lnTo>
                                <a:pt x="0" y="59"/>
                              </a:lnTo>
                              <a:lnTo>
                                <a:pt x="0" y="54"/>
                              </a:lnTo>
                              <a:lnTo>
                                <a:pt x="0" y="47"/>
                              </a:lnTo>
                              <a:lnTo>
                                <a:pt x="1" y="40"/>
                              </a:lnTo>
                              <a:lnTo>
                                <a:pt x="2" y="36"/>
                              </a:lnTo>
                              <a:lnTo>
                                <a:pt x="3" y="31"/>
                              </a:lnTo>
                              <a:lnTo>
                                <a:pt x="5" y="28"/>
                              </a:lnTo>
                              <a:lnTo>
                                <a:pt x="6" y="25"/>
                              </a:lnTo>
                              <a:lnTo>
                                <a:pt x="8" y="21"/>
                              </a:lnTo>
                              <a:lnTo>
                                <a:pt x="10" y="17"/>
                              </a:lnTo>
                              <a:lnTo>
                                <a:pt x="13" y="14"/>
                              </a:lnTo>
                              <a:lnTo>
                                <a:pt x="15" y="12"/>
                              </a:lnTo>
                              <a:lnTo>
                                <a:pt x="16" y="10"/>
                              </a:lnTo>
                              <a:lnTo>
                                <a:pt x="17" y="9"/>
                              </a:lnTo>
                              <a:lnTo>
                                <a:pt x="19" y="8"/>
                              </a:lnTo>
                              <a:lnTo>
                                <a:pt x="20" y="7"/>
                              </a:lnTo>
                              <a:lnTo>
                                <a:pt x="22" y="6"/>
                              </a:lnTo>
                              <a:lnTo>
                                <a:pt x="23" y="5"/>
                              </a:lnTo>
                              <a:lnTo>
                                <a:pt x="25" y="4"/>
                              </a:lnTo>
                              <a:lnTo>
                                <a:pt x="27" y="3"/>
                              </a:lnTo>
                              <a:lnTo>
                                <a:pt x="28" y="2"/>
                              </a:lnTo>
                              <a:lnTo>
                                <a:pt x="30" y="2"/>
                              </a:lnTo>
                              <a:lnTo>
                                <a:pt x="31" y="1"/>
                              </a:lnTo>
                              <a:lnTo>
                                <a:pt x="33" y="1"/>
                              </a:lnTo>
                              <a:lnTo>
                                <a:pt x="34" y="0"/>
                              </a:lnTo>
                              <a:lnTo>
                                <a:pt x="35" y="0"/>
                              </a:lnTo>
                              <a:lnTo>
                                <a:pt x="37" y="0"/>
                              </a:lnTo>
                            </a:path>
                          </a:pathLst>
                        </a:custGeom>
                        <a:solidFill>
                          <a:srgbClr val="202020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grpSp>
                      <p:nvGrpSpPr>
                        <p:cNvPr id="186498" name="Group 21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63" y="2909"/>
                          <a:ext cx="46" cy="64"/>
                          <a:chOff x="2463" y="2909"/>
                          <a:chExt cx="46" cy="64"/>
                        </a:xfrm>
                      </p:grpSpPr>
                      <p:sp>
                        <p:nvSpPr>
                          <p:cNvPr id="186580" name="Oval 21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63" y="2909"/>
                            <a:ext cx="46" cy="64"/>
                          </a:xfrm>
                          <a:prstGeom prst="ellipse">
                            <a:avLst/>
                          </a:prstGeom>
                          <a:solidFill>
                            <a:srgbClr val="60606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581" name="Oval 21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63" y="2911"/>
                            <a:ext cx="43" cy="60"/>
                          </a:xfrm>
                          <a:prstGeom prst="ellipse">
                            <a:avLst/>
                          </a:prstGeom>
                          <a:solidFill>
                            <a:srgbClr val="40404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582" name="Oval 21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5" y="2937"/>
                            <a:ext cx="6" cy="9"/>
                          </a:xfrm>
                          <a:prstGeom prst="ellipse">
                            <a:avLst/>
                          </a:prstGeom>
                          <a:solidFill>
                            <a:srgbClr val="202020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</p:grpSp>
                  </p:grpSp>
                </p:grpSp>
              </p:grpSp>
            </p:grpSp>
            <p:grpSp>
              <p:nvGrpSpPr>
                <p:cNvPr id="186501" name="Group 215"/>
                <p:cNvGrpSpPr>
                  <a:grpSpLocks/>
                </p:cNvGrpSpPr>
                <p:nvPr/>
              </p:nvGrpSpPr>
              <p:grpSpPr bwMode="auto">
                <a:xfrm>
                  <a:off x="2354" y="2878"/>
                  <a:ext cx="379" cy="104"/>
                  <a:chOff x="2354" y="2878"/>
                  <a:chExt cx="379" cy="104"/>
                </a:xfrm>
              </p:grpSpPr>
              <p:grpSp>
                <p:nvGrpSpPr>
                  <p:cNvPr id="186506" name="Group 216"/>
                  <p:cNvGrpSpPr>
                    <a:grpSpLocks/>
                  </p:cNvGrpSpPr>
                  <p:nvPr/>
                </p:nvGrpSpPr>
                <p:grpSpPr bwMode="auto">
                  <a:xfrm>
                    <a:off x="2647" y="2885"/>
                    <a:ext cx="86" cy="97"/>
                    <a:chOff x="2647" y="2885"/>
                    <a:chExt cx="86" cy="97"/>
                  </a:xfrm>
                </p:grpSpPr>
                <p:sp>
                  <p:nvSpPr>
                    <p:cNvPr id="186585" name="Freeform 217"/>
                    <p:cNvSpPr>
                      <a:spLocks/>
                    </p:cNvSpPr>
                    <p:nvPr/>
                  </p:nvSpPr>
                  <p:spPr bwMode="auto">
                    <a:xfrm>
                      <a:off x="2647" y="2885"/>
                      <a:ext cx="86" cy="9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85" y="1"/>
                        </a:cxn>
                        <a:cxn ang="0">
                          <a:pos x="85" y="96"/>
                        </a:cxn>
                        <a:cxn ang="0">
                          <a:pos x="1" y="94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6" h="97">
                          <a:moveTo>
                            <a:pt x="0" y="0"/>
                          </a:moveTo>
                          <a:lnTo>
                            <a:pt x="85" y="1"/>
                          </a:lnTo>
                          <a:lnTo>
                            <a:pt x="85" y="96"/>
                          </a:lnTo>
                          <a:lnTo>
                            <a:pt x="1" y="94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606060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86" name="Freeform 218"/>
                    <p:cNvSpPr>
                      <a:spLocks/>
                    </p:cNvSpPr>
                    <p:nvPr/>
                  </p:nvSpPr>
                  <p:spPr bwMode="auto">
                    <a:xfrm>
                      <a:off x="2647" y="2885"/>
                      <a:ext cx="86" cy="6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85" y="1"/>
                        </a:cxn>
                        <a:cxn ang="0">
                          <a:pos x="85" y="65"/>
                        </a:cxn>
                        <a:cxn ang="0">
                          <a:pos x="1" y="61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6" h="66">
                          <a:moveTo>
                            <a:pt x="0" y="0"/>
                          </a:moveTo>
                          <a:lnTo>
                            <a:pt x="85" y="1"/>
                          </a:lnTo>
                          <a:lnTo>
                            <a:pt x="85" y="65"/>
                          </a:lnTo>
                          <a:lnTo>
                            <a:pt x="1" y="6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404040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</p:grpSp>
              <p:grpSp>
                <p:nvGrpSpPr>
                  <p:cNvPr id="186507" name="Group 219"/>
                  <p:cNvGrpSpPr>
                    <a:grpSpLocks/>
                  </p:cNvGrpSpPr>
                  <p:nvPr/>
                </p:nvGrpSpPr>
                <p:grpSpPr bwMode="auto">
                  <a:xfrm>
                    <a:off x="2354" y="2878"/>
                    <a:ext cx="81" cy="85"/>
                    <a:chOff x="2354" y="2878"/>
                    <a:chExt cx="81" cy="85"/>
                  </a:xfrm>
                </p:grpSpPr>
                <p:sp>
                  <p:nvSpPr>
                    <p:cNvPr id="186588" name="Freeform 220"/>
                    <p:cNvSpPr>
                      <a:spLocks/>
                    </p:cNvSpPr>
                    <p:nvPr/>
                  </p:nvSpPr>
                  <p:spPr bwMode="auto">
                    <a:xfrm>
                      <a:off x="2354" y="2878"/>
                      <a:ext cx="81" cy="8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80" y="1"/>
                        </a:cxn>
                        <a:cxn ang="0">
                          <a:pos x="80" y="84"/>
                        </a:cxn>
                        <a:cxn ang="0">
                          <a:pos x="0" y="82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1" h="85">
                          <a:moveTo>
                            <a:pt x="0" y="0"/>
                          </a:moveTo>
                          <a:lnTo>
                            <a:pt x="80" y="1"/>
                          </a:lnTo>
                          <a:lnTo>
                            <a:pt x="80" y="84"/>
                          </a:lnTo>
                          <a:lnTo>
                            <a:pt x="0" y="82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606060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89" name="Freeform 221"/>
                    <p:cNvSpPr>
                      <a:spLocks/>
                    </p:cNvSpPr>
                    <p:nvPr/>
                  </p:nvSpPr>
                  <p:spPr bwMode="auto">
                    <a:xfrm>
                      <a:off x="2354" y="2878"/>
                      <a:ext cx="81" cy="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80" y="1"/>
                        </a:cxn>
                        <a:cxn ang="0">
                          <a:pos x="80" y="45"/>
                        </a:cxn>
                        <a:cxn ang="0">
                          <a:pos x="0" y="4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1" h="46">
                          <a:moveTo>
                            <a:pt x="0" y="0"/>
                          </a:moveTo>
                          <a:lnTo>
                            <a:pt x="80" y="1"/>
                          </a:lnTo>
                          <a:lnTo>
                            <a:pt x="80" y="45"/>
                          </a:lnTo>
                          <a:lnTo>
                            <a:pt x="0" y="4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404040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</p:grpSp>
            </p:grpSp>
            <p:grpSp>
              <p:nvGrpSpPr>
                <p:cNvPr id="186510" name="Group 222"/>
                <p:cNvGrpSpPr>
                  <a:grpSpLocks/>
                </p:cNvGrpSpPr>
                <p:nvPr/>
              </p:nvGrpSpPr>
              <p:grpSpPr bwMode="auto">
                <a:xfrm>
                  <a:off x="2381" y="2881"/>
                  <a:ext cx="292" cy="51"/>
                  <a:chOff x="2381" y="2881"/>
                  <a:chExt cx="292" cy="51"/>
                </a:xfrm>
              </p:grpSpPr>
              <p:sp>
                <p:nvSpPr>
                  <p:cNvPr id="186591" name="Freeform 223"/>
                  <p:cNvSpPr>
                    <a:spLocks/>
                  </p:cNvSpPr>
                  <p:nvPr/>
                </p:nvSpPr>
                <p:spPr bwMode="auto">
                  <a:xfrm>
                    <a:off x="2381" y="2881"/>
                    <a:ext cx="285" cy="51"/>
                  </a:xfrm>
                  <a:custGeom>
                    <a:avLst/>
                    <a:gdLst/>
                    <a:ahLst/>
                    <a:cxnLst>
                      <a:cxn ang="0">
                        <a:pos x="41" y="0"/>
                      </a:cxn>
                      <a:cxn ang="0">
                        <a:pos x="60" y="1"/>
                      </a:cxn>
                      <a:cxn ang="0">
                        <a:pos x="60" y="25"/>
                      </a:cxn>
                      <a:cxn ang="0">
                        <a:pos x="225" y="29"/>
                      </a:cxn>
                      <a:cxn ang="0">
                        <a:pos x="225" y="3"/>
                      </a:cxn>
                      <a:cxn ang="0">
                        <a:pos x="244" y="4"/>
                      </a:cxn>
                      <a:cxn ang="0">
                        <a:pos x="244" y="29"/>
                      </a:cxn>
                      <a:cxn ang="0">
                        <a:pos x="284" y="30"/>
                      </a:cxn>
                      <a:cxn ang="0">
                        <a:pos x="284" y="50"/>
                      </a:cxn>
                      <a:cxn ang="0">
                        <a:pos x="0" y="43"/>
                      </a:cxn>
                      <a:cxn ang="0">
                        <a:pos x="0" y="25"/>
                      </a:cxn>
                      <a:cxn ang="0">
                        <a:pos x="41" y="26"/>
                      </a:cxn>
                      <a:cxn ang="0">
                        <a:pos x="41" y="0"/>
                      </a:cxn>
                    </a:cxnLst>
                    <a:rect l="0" t="0" r="r" b="b"/>
                    <a:pathLst>
                      <a:path w="285" h="51">
                        <a:moveTo>
                          <a:pt x="41" y="0"/>
                        </a:moveTo>
                        <a:lnTo>
                          <a:pt x="60" y="1"/>
                        </a:lnTo>
                        <a:lnTo>
                          <a:pt x="60" y="25"/>
                        </a:lnTo>
                        <a:lnTo>
                          <a:pt x="225" y="29"/>
                        </a:lnTo>
                        <a:lnTo>
                          <a:pt x="225" y="3"/>
                        </a:lnTo>
                        <a:lnTo>
                          <a:pt x="244" y="4"/>
                        </a:lnTo>
                        <a:lnTo>
                          <a:pt x="244" y="29"/>
                        </a:lnTo>
                        <a:lnTo>
                          <a:pt x="284" y="30"/>
                        </a:lnTo>
                        <a:lnTo>
                          <a:pt x="284" y="50"/>
                        </a:lnTo>
                        <a:lnTo>
                          <a:pt x="0" y="43"/>
                        </a:lnTo>
                        <a:lnTo>
                          <a:pt x="0" y="25"/>
                        </a:lnTo>
                        <a:lnTo>
                          <a:pt x="41" y="26"/>
                        </a:lnTo>
                        <a:lnTo>
                          <a:pt x="41" y="0"/>
                        </a:lnTo>
                      </a:path>
                    </a:pathLst>
                  </a:custGeom>
                  <a:solidFill>
                    <a:srgbClr val="A0A0A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grpSp>
                <p:nvGrpSpPr>
                  <p:cNvPr id="186514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2381" y="2881"/>
                    <a:ext cx="292" cy="51"/>
                    <a:chOff x="2381" y="2881"/>
                    <a:chExt cx="292" cy="51"/>
                  </a:xfrm>
                </p:grpSpPr>
                <p:sp>
                  <p:nvSpPr>
                    <p:cNvPr id="186593" name="Freeform 225"/>
                    <p:cNvSpPr>
                      <a:spLocks/>
                    </p:cNvSpPr>
                    <p:nvPr/>
                  </p:nvSpPr>
                  <p:spPr bwMode="auto">
                    <a:xfrm>
                      <a:off x="2443" y="2881"/>
                      <a:ext cx="8" cy="2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7" y="1"/>
                        </a:cxn>
                        <a:cxn ang="0">
                          <a:pos x="7" y="23"/>
                        </a:cxn>
                        <a:cxn ang="0">
                          <a:pos x="0" y="26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" h="27">
                          <a:moveTo>
                            <a:pt x="0" y="0"/>
                          </a:moveTo>
                          <a:lnTo>
                            <a:pt x="7" y="1"/>
                          </a:lnTo>
                          <a:lnTo>
                            <a:pt x="7" y="23"/>
                          </a:lnTo>
                          <a:lnTo>
                            <a:pt x="0" y="2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60606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94" name="Freeform 226"/>
                    <p:cNvSpPr>
                      <a:spLocks/>
                    </p:cNvSpPr>
                    <p:nvPr/>
                  </p:nvSpPr>
                  <p:spPr bwMode="auto">
                    <a:xfrm>
                      <a:off x="2381" y="2903"/>
                      <a:ext cx="43" cy="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"/>
                        </a:cxn>
                        <a:cxn ang="0">
                          <a:pos x="42" y="4"/>
                        </a:cxn>
                        <a:cxn ang="0">
                          <a:pos x="42" y="0"/>
                        </a:cxn>
                        <a:cxn ang="0">
                          <a:pos x="8" y="0"/>
                        </a:cxn>
                        <a:cxn ang="0">
                          <a:pos x="0" y="4"/>
                        </a:cxn>
                      </a:cxnLst>
                      <a:rect l="0" t="0" r="r" b="b"/>
                      <a:pathLst>
                        <a:path w="43" h="5">
                          <a:moveTo>
                            <a:pt x="0" y="4"/>
                          </a:moveTo>
                          <a:lnTo>
                            <a:pt x="42" y="4"/>
                          </a:lnTo>
                          <a:lnTo>
                            <a:pt x="42" y="0"/>
                          </a:lnTo>
                          <a:lnTo>
                            <a:pt x="8" y="0"/>
                          </a:lnTo>
                          <a:lnTo>
                            <a:pt x="0" y="4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95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2443" y="2905"/>
                      <a:ext cx="161" cy="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"/>
                        </a:cxn>
                        <a:cxn ang="0">
                          <a:pos x="9" y="0"/>
                        </a:cxn>
                        <a:cxn ang="0">
                          <a:pos x="160" y="2"/>
                        </a:cxn>
                        <a:cxn ang="0">
                          <a:pos x="160" y="5"/>
                        </a:cxn>
                        <a:cxn ang="0">
                          <a:pos x="0" y="3"/>
                        </a:cxn>
                      </a:cxnLst>
                      <a:rect l="0" t="0" r="r" b="b"/>
                      <a:pathLst>
                        <a:path w="161" h="6">
                          <a:moveTo>
                            <a:pt x="0" y="3"/>
                          </a:moveTo>
                          <a:lnTo>
                            <a:pt x="9" y="0"/>
                          </a:lnTo>
                          <a:lnTo>
                            <a:pt x="160" y="2"/>
                          </a:lnTo>
                          <a:lnTo>
                            <a:pt x="160" y="5"/>
                          </a:lnTo>
                          <a:lnTo>
                            <a:pt x="0" y="3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96" name="Freeform 228"/>
                    <p:cNvSpPr>
                      <a:spLocks/>
                    </p:cNvSpPr>
                    <p:nvPr/>
                  </p:nvSpPr>
                  <p:spPr bwMode="auto">
                    <a:xfrm>
                      <a:off x="2623" y="2885"/>
                      <a:ext cx="12" cy="2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1" y="0"/>
                        </a:cxn>
                        <a:cxn ang="0">
                          <a:pos x="11" y="22"/>
                        </a:cxn>
                        <a:cxn ang="0">
                          <a:pos x="0" y="26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2" h="27">
                          <a:moveTo>
                            <a:pt x="0" y="0"/>
                          </a:moveTo>
                          <a:lnTo>
                            <a:pt x="11" y="0"/>
                          </a:lnTo>
                          <a:lnTo>
                            <a:pt x="11" y="22"/>
                          </a:lnTo>
                          <a:lnTo>
                            <a:pt x="0" y="2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60606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97" name="Freeform 229"/>
                    <p:cNvSpPr>
                      <a:spLocks/>
                    </p:cNvSpPr>
                    <p:nvPr/>
                  </p:nvSpPr>
                  <p:spPr bwMode="auto">
                    <a:xfrm>
                      <a:off x="2625" y="2907"/>
                      <a:ext cx="48" cy="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"/>
                        </a:cxn>
                        <a:cxn ang="0">
                          <a:pos x="8" y="0"/>
                        </a:cxn>
                        <a:cxn ang="0">
                          <a:pos x="47" y="1"/>
                        </a:cxn>
                        <a:cxn ang="0">
                          <a:pos x="38" y="4"/>
                        </a:cxn>
                        <a:cxn ang="0">
                          <a:pos x="0" y="4"/>
                        </a:cxn>
                      </a:cxnLst>
                      <a:rect l="0" t="0" r="r" b="b"/>
                      <a:pathLst>
                        <a:path w="48" h="5">
                          <a:moveTo>
                            <a:pt x="0" y="4"/>
                          </a:moveTo>
                          <a:lnTo>
                            <a:pt x="8" y="0"/>
                          </a:lnTo>
                          <a:lnTo>
                            <a:pt x="47" y="1"/>
                          </a:lnTo>
                          <a:lnTo>
                            <a:pt x="38" y="4"/>
                          </a:lnTo>
                          <a:lnTo>
                            <a:pt x="0" y="4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598" name="Freeform 230"/>
                    <p:cNvSpPr>
                      <a:spLocks/>
                    </p:cNvSpPr>
                    <p:nvPr/>
                  </p:nvSpPr>
                  <p:spPr bwMode="auto">
                    <a:xfrm>
                      <a:off x="2665" y="2909"/>
                      <a:ext cx="8" cy="23"/>
                    </a:xfrm>
                    <a:custGeom>
                      <a:avLst/>
                      <a:gdLst/>
                      <a:ahLst/>
                      <a:cxnLst>
                        <a:cxn ang="0">
                          <a:pos x="7" y="0"/>
                        </a:cxn>
                        <a:cxn ang="0">
                          <a:pos x="0" y="3"/>
                        </a:cxn>
                        <a:cxn ang="0">
                          <a:pos x="0" y="22"/>
                        </a:cxn>
                        <a:cxn ang="0">
                          <a:pos x="7" y="18"/>
                        </a:cxn>
                        <a:cxn ang="0">
                          <a:pos x="7" y="0"/>
                        </a:cxn>
                      </a:cxnLst>
                      <a:rect l="0" t="0" r="r" b="b"/>
                      <a:pathLst>
                        <a:path w="8" h="23">
                          <a:moveTo>
                            <a:pt x="7" y="0"/>
                          </a:moveTo>
                          <a:lnTo>
                            <a:pt x="0" y="3"/>
                          </a:lnTo>
                          <a:lnTo>
                            <a:pt x="0" y="22"/>
                          </a:lnTo>
                          <a:lnTo>
                            <a:pt x="7" y="18"/>
                          </a:lnTo>
                          <a:lnTo>
                            <a:pt x="7" y="0"/>
                          </a:lnTo>
                        </a:path>
                      </a:pathLst>
                    </a:custGeom>
                    <a:solidFill>
                      <a:srgbClr val="606060"/>
                    </a:soli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</p:grpSp>
            </p:grpSp>
          </p:grpSp>
          <p:grpSp>
            <p:nvGrpSpPr>
              <p:cNvPr id="186516" name="Group 231"/>
              <p:cNvGrpSpPr>
                <a:grpSpLocks/>
              </p:cNvGrpSpPr>
              <p:nvPr/>
            </p:nvGrpSpPr>
            <p:grpSpPr bwMode="auto">
              <a:xfrm>
                <a:off x="2485" y="2853"/>
                <a:ext cx="79" cy="33"/>
                <a:chOff x="2485" y="2853"/>
                <a:chExt cx="79" cy="33"/>
              </a:xfrm>
            </p:grpSpPr>
            <p:sp>
              <p:nvSpPr>
                <p:cNvPr id="186600" name="Freeform 232"/>
                <p:cNvSpPr>
                  <a:spLocks/>
                </p:cNvSpPr>
                <p:nvPr/>
              </p:nvSpPr>
              <p:spPr bwMode="auto">
                <a:xfrm>
                  <a:off x="2485" y="2857"/>
                  <a:ext cx="79" cy="2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8" y="0"/>
                    </a:cxn>
                    <a:cxn ang="0">
                      <a:pos x="78" y="28"/>
                    </a:cxn>
                    <a:cxn ang="0">
                      <a:pos x="0" y="27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29">
                      <a:moveTo>
                        <a:pt x="0" y="0"/>
                      </a:moveTo>
                      <a:lnTo>
                        <a:pt x="78" y="0"/>
                      </a:lnTo>
                      <a:lnTo>
                        <a:pt x="78" y="28"/>
                      </a:lnTo>
                      <a:lnTo>
                        <a:pt x="0" y="27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80800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ar-SA"/>
                </a:p>
              </p:txBody>
            </p:sp>
            <p:grpSp>
              <p:nvGrpSpPr>
                <p:cNvPr id="186519" name="Group 233"/>
                <p:cNvGrpSpPr>
                  <a:grpSpLocks/>
                </p:cNvGrpSpPr>
                <p:nvPr/>
              </p:nvGrpSpPr>
              <p:grpSpPr bwMode="auto">
                <a:xfrm>
                  <a:off x="2497" y="2860"/>
                  <a:ext cx="58" cy="19"/>
                  <a:chOff x="2497" y="2860"/>
                  <a:chExt cx="58" cy="19"/>
                </a:xfrm>
              </p:grpSpPr>
              <p:grpSp>
                <p:nvGrpSpPr>
                  <p:cNvPr id="186520" name="Group 234"/>
                  <p:cNvGrpSpPr>
                    <a:grpSpLocks/>
                  </p:cNvGrpSpPr>
                  <p:nvPr/>
                </p:nvGrpSpPr>
                <p:grpSpPr bwMode="auto">
                  <a:xfrm>
                    <a:off x="2497" y="2865"/>
                    <a:ext cx="52" cy="10"/>
                    <a:chOff x="2497" y="2865"/>
                    <a:chExt cx="52" cy="10"/>
                  </a:xfrm>
                </p:grpSpPr>
                <p:sp>
                  <p:nvSpPr>
                    <p:cNvPr id="186603" name="Freeform 235"/>
                    <p:cNvSpPr>
                      <a:spLocks/>
                    </p:cNvSpPr>
                    <p:nvPr/>
                  </p:nvSpPr>
                  <p:spPr bwMode="auto">
                    <a:xfrm>
                      <a:off x="2540" y="2865"/>
                      <a:ext cx="9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2" y="0"/>
                        </a:cxn>
                        <a:cxn ang="0">
                          <a:pos x="6" y="0"/>
                        </a:cxn>
                        <a:cxn ang="0">
                          <a:pos x="8" y="1"/>
                        </a:cxn>
                        <a:cxn ang="0">
                          <a:pos x="8" y="3"/>
                        </a:cxn>
                        <a:cxn ang="0">
                          <a:pos x="6" y="4"/>
                        </a:cxn>
                        <a:cxn ang="0">
                          <a:pos x="8" y="5"/>
                        </a:cxn>
                        <a:cxn ang="0">
                          <a:pos x="8" y="7"/>
                        </a:cxn>
                        <a:cxn ang="0">
                          <a:pos x="6" y="8"/>
                        </a:cxn>
                        <a:cxn ang="0">
                          <a:pos x="2" y="8"/>
                        </a:cxn>
                        <a:cxn ang="0">
                          <a:pos x="0" y="7"/>
                        </a:cxn>
                        <a:cxn ang="0">
                          <a:pos x="0" y="6"/>
                        </a:cxn>
                        <a:cxn ang="0">
                          <a:pos x="3" y="6"/>
                        </a:cxn>
                        <a:cxn ang="0">
                          <a:pos x="3" y="7"/>
                        </a:cxn>
                        <a:cxn ang="0">
                          <a:pos x="5" y="7"/>
                        </a:cxn>
                        <a:cxn ang="0">
                          <a:pos x="5" y="5"/>
                        </a:cxn>
                        <a:cxn ang="0">
                          <a:pos x="3" y="5"/>
                        </a:cxn>
                        <a:cxn ang="0">
                          <a:pos x="3" y="3"/>
                        </a:cxn>
                        <a:cxn ang="0">
                          <a:pos x="5" y="3"/>
                        </a:cxn>
                        <a:cxn ang="0">
                          <a:pos x="5" y="1"/>
                        </a:cxn>
                        <a:cxn ang="0">
                          <a:pos x="3" y="1"/>
                        </a:cxn>
                        <a:cxn ang="0">
                          <a:pos x="3" y="2"/>
                        </a:cxn>
                        <a:cxn ang="0">
                          <a:pos x="0" y="2"/>
                        </a:cxn>
                        <a:cxn ang="0">
                          <a:pos x="0" y="1"/>
                        </a:cxn>
                        <a:cxn ang="0">
                          <a:pos x="2" y="0"/>
                        </a:cxn>
                      </a:cxnLst>
                      <a:rect l="0" t="0" r="r" b="b"/>
                      <a:pathLst>
                        <a:path w="9" h="9">
                          <a:moveTo>
                            <a:pt x="2" y="0"/>
                          </a:moveTo>
                          <a:lnTo>
                            <a:pt x="6" y="0"/>
                          </a:lnTo>
                          <a:lnTo>
                            <a:pt x="8" y="1"/>
                          </a:lnTo>
                          <a:lnTo>
                            <a:pt x="8" y="3"/>
                          </a:lnTo>
                          <a:lnTo>
                            <a:pt x="6" y="4"/>
                          </a:lnTo>
                          <a:lnTo>
                            <a:pt x="8" y="5"/>
                          </a:lnTo>
                          <a:lnTo>
                            <a:pt x="8" y="7"/>
                          </a:lnTo>
                          <a:lnTo>
                            <a:pt x="6" y="8"/>
                          </a:lnTo>
                          <a:lnTo>
                            <a:pt x="2" y="8"/>
                          </a:lnTo>
                          <a:lnTo>
                            <a:pt x="0" y="7"/>
                          </a:lnTo>
                          <a:lnTo>
                            <a:pt x="0" y="6"/>
                          </a:lnTo>
                          <a:lnTo>
                            <a:pt x="3" y="6"/>
                          </a:lnTo>
                          <a:lnTo>
                            <a:pt x="3" y="7"/>
                          </a:lnTo>
                          <a:lnTo>
                            <a:pt x="5" y="7"/>
                          </a:lnTo>
                          <a:lnTo>
                            <a:pt x="5" y="5"/>
                          </a:lnTo>
                          <a:lnTo>
                            <a:pt x="3" y="5"/>
                          </a:lnTo>
                          <a:lnTo>
                            <a:pt x="3" y="3"/>
                          </a:lnTo>
                          <a:lnTo>
                            <a:pt x="5" y="3"/>
                          </a:lnTo>
                          <a:lnTo>
                            <a:pt x="5" y="1"/>
                          </a:lnTo>
                          <a:lnTo>
                            <a:pt x="3" y="1"/>
                          </a:lnTo>
                          <a:lnTo>
                            <a:pt x="3" y="2"/>
                          </a:lnTo>
                          <a:lnTo>
                            <a:pt x="0" y="2"/>
                          </a:lnTo>
                          <a:lnTo>
                            <a:pt x="0" y="1"/>
                          </a:lnTo>
                          <a:lnTo>
                            <a:pt x="2" y="0"/>
                          </a:lnTo>
                        </a:path>
                      </a:pathLst>
                    </a:custGeom>
                    <a:solidFill>
                      <a:srgbClr val="000040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04" name="Freeform 236"/>
                    <p:cNvSpPr>
                      <a:spLocks/>
                    </p:cNvSpPr>
                    <p:nvPr/>
                  </p:nvSpPr>
                  <p:spPr bwMode="auto">
                    <a:xfrm>
                      <a:off x="2529" y="2865"/>
                      <a:ext cx="10" cy="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9" y="0"/>
                        </a:cxn>
                        <a:cxn ang="0">
                          <a:pos x="9" y="2"/>
                        </a:cxn>
                        <a:cxn ang="0">
                          <a:pos x="3" y="2"/>
                        </a:cxn>
                        <a:cxn ang="0">
                          <a:pos x="3" y="3"/>
                        </a:cxn>
                        <a:cxn ang="0">
                          <a:pos x="7" y="3"/>
                        </a:cxn>
                        <a:cxn ang="0">
                          <a:pos x="9" y="4"/>
                        </a:cxn>
                        <a:cxn ang="0">
                          <a:pos x="9" y="8"/>
                        </a:cxn>
                        <a:cxn ang="0">
                          <a:pos x="7" y="9"/>
                        </a:cxn>
                        <a:cxn ang="0">
                          <a:pos x="2" y="9"/>
                        </a:cxn>
                        <a:cxn ang="0">
                          <a:pos x="0" y="8"/>
                        </a:cxn>
                        <a:cxn ang="0">
                          <a:pos x="0" y="6"/>
                        </a:cxn>
                        <a:cxn ang="0">
                          <a:pos x="3" y="6"/>
                        </a:cxn>
                        <a:cxn ang="0">
                          <a:pos x="3" y="7"/>
                        </a:cxn>
                        <a:cxn ang="0">
                          <a:pos x="6" y="7"/>
                        </a:cxn>
                        <a:cxn ang="0">
                          <a:pos x="6" y="5"/>
                        </a:cxn>
                        <a:cxn ang="0">
                          <a:pos x="2" y="5"/>
                        </a:cxn>
                        <a:cxn ang="0">
                          <a:pos x="0" y="3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0" h="10">
                          <a:moveTo>
                            <a:pt x="0" y="0"/>
                          </a:moveTo>
                          <a:lnTo>
                            <a:pt x="9" y="0"/>
                          </a:lnTo>
                          <a:lnTo>
                            <a:pt x="9" y="2"/>
                          </a:lnTo>
                          <a:lnTo>
                            <a:pt x="3" y="2"/>
                          </a:lnTo>
                          <a:lnTo>
                            <a:pt x="3" y="3"/>
                          </a:lnTo>
                          <a:lnTo>
                            <a:pt x="7" y="3"/>
                          </a:lnTo>
                          <a:lnTo>
                            <a:pt x="9" y="4"/>
                          </a:lnTo>
                          <a:lnTo>
                            <a:pt x="9" y="8"/>
                          </a:lnTo>
                          <a:lnTo>
                            <a:pt x="7" y="9"/>
                          </a:lnTo>
                          <a:lnTo>
                            <a:pt x="2" y="9"/>
                          </a:lnTo>
                          <a:lnTo>
                            <a:pt x="0" y="8"/>
                          </a:lnTo>
                          <a:lnTo>
                            <a:pt x="0" y="6"/>
                          </a:lnTo>
                          <a:lnTo>
                            <a:pt x="3" y="6"/>
                          </a:lnTo>
                          <a:lnTo>
                            <a:pt x="3" y="7"/>
                          </a:lnTo>
                          <a:lnTo>
                            <a:pt x="6" y="7"/>
                          </a:lnTo>
                          <a:lnTo>
                            <a:pt x="6" y="5"/>
                          </a:lnTo>
                          <a:lnTo>
                            <a:pt x="2" y="5"/>
                          </a:lnTo>
                          <a:lnTo>
                            <a:pt x="0" y="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000040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05" name="Freeform 237"/>
                    <p:cNvSpPr>
                      <a:spLocks/>
                    </p:cNvSpPr>
                    <p:nvPr/>
                  </p:nvSpPr>
                  <p:spPr bwMode="auto">
                    <a:xfrm>
                      <a:off x="2497" y="2865"/>
                      <a:ext cx="9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2" y="0"/>
                        </a:cxn>
                        <a:cxn ang="0">
                          <a:pos x="6" y="0"/>
                        </a:cxn>
                        <a:cxn ang="0">
                          <a:pos x="8" y="8"/>
                        </a:cxn>
                        <a:cxn ang="0">
                          <a:pos x="5" y="8"/>
                        </a:cxn>
                        <a:cxn ang="0">
                          <a:pos x="5" y="6"/>
                        </a:cxn>
                        <a:cxn ang="0">
                          <a:pos x="5" y="5"/>
                        </a:cxn>
                        <a:cxn ang="0">
                          <a:pos x="4" y="1"/>
                        </a:cxn>
                        <a:cxn ang="0">
                          <a:pos x="3" y="5"/>
                        </a:cxn>
                        <a:cxn ang="0">
                          <a:pos x="5" y="5"/>
                        </a:cxn>
                        <a:cxn ang="0">
                          <a:pos x="5" y="6"/>
                        </a:cxn>
                        <a:cxn ang="0">
                          <a:pos x="3" y="6"/>
                        </a:cxn>
                        <a:cxn ang="0">
                          <a:pos x="3" y="8"/>
                        </a:cxn>
                        <a:cxn ang="0">
                          <a:pos x="0" y="8"/>
                        </a:cxn>
                        <a:cxn ang="0">
                          <a:pos x="2" y="0"/>
                        </a:cxn>
                      </a:cxnLst>
                      <a:rect l="0" t="0" r="r" b="b"/>
                      <a:pathLst>
                        <a:path w="9" h="9">
                          <a:moveTo>
                            <a:pt x="2" y="0"/>
                          </a:moveTo>
                          <a:lnTo>
                            <a:pt x="6" y="0"/>
                          </a:lnTo>
                          <a:lnTo>
                            <a:pt x="8" y="8"/>
                          </a:lnTo>
                          <a:lnTo>
                            <a:pt x="5" y="8"/>
                          </a:lnTo>
                          <a:lnTo>
                            <a:pt x="5" y="6"/>
                          </a:lnTo>
                          <a:lnTo>
                            <a:pt x="5" y="5"/>
                          </a:lnTo>
                          <a:lnTo>
                            <a:pt x="4" y="1"/>
                          </a:lnTo>
                          <a:lnTo>
                            <a:pt x="3" y="5"/>
                          </a:lnTo>
                          <a:lnTo>
                            <a:pt x="5" y="5"/>
                          </a:lnTo>
                          <a:lnTo>
                            <a:pt x="5" y="6"/>
                          </a:lnTo>
                          <a:lnTo>
                            <a:pt x="3" y="6"/>
                          </a:lnTo>
                          <a:lnTo>
                            <a:pt x="3" y="8"/>
                          </a:lnTo>
                          <a:lnTo>
                            <a:pt x="0" y="8"/>
                          </a:lnTo>
                          <a:lnTo>
                            <a:pt x="2" y="0"/>
                          </a:lnTo>
                        </a:path>
                      </a:pathLst>
                    </a:custGeom>
                    <a:solidFill>
                      <a:srgbClr val="000040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06" name="Freeform 238"/>
                    <p:cNvSpPr>
                      <a:spLocks/>
                    </p:cNvSpPr>
                    <p:nvPr/>
                  </p:nvSpPr>
                  <p:spPr bwMode="auto">
                    <a:xfrm>
                      <a:off x="2508" y="2865"/>
                      <a:ext cx="15" cy="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3" y="0"/>
                        </a:cxn>
                        <a:cxn ang="0">
                          <a:pos x="4" y="5"/>
                        </a:cxn>
                        <a:cxn ang="0">
                          <a:pos x="6" y="0"/>
                        </a:cxn>
                        <a:cxn ang="0">
                          <a:pos x="8" y="0"/>
                        </a:cxn>
                        <a:cxn ang="0">
                          <a:pos x="10" y="5"/>
                        </a:cxn>
                        <a:cxn ang="0">
                          <a:pos x="11" y="0"/>
                        </a:cxn>
                        <a:cxn ang="0">
                          <a:pos x="14" y="0"/>
                        </a:cxn>
                        <a:cxn ang="0">
                          <a:pos x="12" y="8"/>
                        </a:cxn>
                        <a:cxn ang="0">
                          <a:pos x="8" y="8"/>
                        </a:cxn>
                        <a:cxn ang="0">
                          <a:pos x="7" y="5"/>
                        </a:cxn>
                        <a:cxn ang="0">
                          <a:pos x="6" y="8"/>
                        </a:cxn>
                        <a:cxn ang="0">
                          <a:pos x="2" y="8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5" h="9">
                          <a:moveTo>
                            <a:pt x="0" y="0"/>
                          </a:moveTo>
                          <a:lnTo>
                            <a:pt x="3" y="0"/>
                          </a:lnTo>
                          <a:lnTo>
                            <a:pt x="4" y="5"/>
                          </a:lnTo>
                          <a:lnTo>
                            <a:pt x="6" y="0"/>
                          </a:lnTo>
                          <a:lnTo>
                            <a:pt x="8" y="0"/>
                          </a:lnTo>
                          <a:lnTo>
                            <a:pt x="10" y="5"/>
                          </a:lnTo>
                          <a:lnTo>
                            <a:pt x="11" y="0"/>
                          </a:lnTo>
                          <a:lnTo>
                            <a:pt x="14" y="0"/>
                          </a:lnTo>
                          <a:lnTo>
                            <a:pt x="12" y="8"/>
                          </a:lnTo>
                          <a:lnTo>
                            <a:pt x="8" y="8"/>
                          </a:lnTo>
                          <a:lnTo>
                            <a:pt x="7" y="5"/>
                          </a:lnTo>
                          <a:lnTo>
                            <a:pt x="6" y="8"/>
                          </a:lnTo>
                          <a:lnTo>
                            <a:pt x="2" y="8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000040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</p:grpSp>
              <p:sp>
                <p:nvSpPr>
                  <p:cNvPr id="186607" name="Line 239"/>
                  <p:cNvSpPr>
                    <a:spLocks noChangeShapeType="1"/>
                  </p:cNvSpPr>
                  <p:nvPr/>
                </p:nvSpPr>
                <p:spPr bwMode="auto">
                  <a:xfrm>
                    <a:off x="2498" y="2860"/>
                    <a:ext cx="57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4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86608" name="Line 240"/>
                  <p:cNvSpPr>
                    <a:spLocks noChangeShapeType="1"/>
                  </p:cNvSpPr>
                  <p:nvPr/>
                </p:nvSpPr>
                <p:spPr bwMode="auto">
                  <a:xfrm>
                    <a:off x="2498" y="2879"/>
                    <a:ext cx="1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4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86609" name="Line 241"/>
                  <p:cNvSpPr>
                    <a:spLocks noChangeShapeType="1"/>
                  </p:cNvSpPr>
                  <p:nvPr/>
                </p:nvSpPr>
                <p:spPr bwMode="auto">
                  <a:xfrm>
                    <a:off x="2531" y="2879"/>
                    <a:ext cx="2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4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186522" name="Group 242"/>
                <p:cNvGrpSpPr>
                  <a:grpSpLocks/>
                </p:cNvGrpSpPr>
                <p:nvPr/>
              </p:nvGrpSpPr>
              <p:grpSpPr bwMode="auto">
                <a:xfrm>
                  <a:off x="2502" y="2853"/>
                  <a:ext cx="43" cy="2"/>
                  <a:chOff x="2502" y="2853"/>
                  <a:chExt cx="43" cy="2"/>
                </a:xfrm>
              </p:grpSpPr>
              <p:sp>
                <p:nvSpPr>
                  <p:cNvPr id="186611" name="Oval 243"/>
                  <p:cNvSpPr>
                    <a:spLocks noChangeArrowheads="1"/>
                  </p:cNvSpPr>
                  <p:nvPr/>
                </p:nvSpPr>
                <p:spPr bwMode="auto">
                  <a:xfrm>
                    <a:off x="2502" y="2853"/>
                    <a:ext cx="3" cy="2"/>
                  </a:xfrm>
                  <a:prstGeom prst="ellipse">
                    <a:avLst/>
                  </a:prstGeom>
                  <a:solidFill>
                    <a:srgbClr val="808080"/>
                  </a:solidFill>
                  <a:ln w="12700">
                    <a:solidFill>
                      <a:srgbClr val="20202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86612" name="Oval 244"/>
                  <p:cNvSpPr>
                    <a:spLocks noChangeArrowheads="1"/>
                  </p:cNvSpPr>
                  <p:nvPr/>
                </p:nvSpPr>
                <p:spPr bwMode="auto">
                  <a:xfrm>
                    <a:off x="2544" y="2853"/>
                    <a:ext cx="1" cy="2"/>
                  </a:xfrm>
                  <a:prstGeom prst="ellipse">
                    <a:avLst/>
                  </a:prstGeom>
                  <a:solidFill>
                    <a:srgbClr val="808080"/>
                  </a:solidFill>
                  <a:ln w="12700">
                    <a:solidFill>
                      <a:srgbClr val="20202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</p:grpSp>
          </p:grpSp>
        </p:grpSp>
        <p:grpSp>
          <p:nvGrpSpPr>
            <p:cNvPr id="186525" name="Group 245"/>
            <p:cNvGrpSpPr>
              <a:grpSpLocks/>
            </p:cNvGrpSpPr>
            <p:nvPr/>
          </p:nvGrpSpPr>
          <p:grpSpPr bwMode="auto">
            <a:xfrm>
              <a:off x="3010" y="2196"/>
              <a:ext cx="829" cy="578"/>
              <a:chOff x="3161" y="2196"/>
              <a:chExt cx="829" cy="578"/>
            </a:xfrm>
          </p:grpSpPr>
          <p:grpSp>
            <p:nvGrpSpPr>
              <p:cNvPr id="186528" name="Group 246"/>
              <p:cNvGrpSpPr>
                <a:grpSpLocks/>
              </p:cNvGrpSpPr>
              <p:nvPr/>
            </p:nvGrpSpPr>
            <p:grpSpPr bwMode="auto">
              <a:xfrm>
                <a:off x="3161" y="2196"/>
                <a:ext cx="409" cy="406"/>
                <a:chOff x="3161" y="2196"/>
                <a:chExt cx="409" cy="406"/>
              </a:xfrm>
            </p:grpSpPr>
            <p:grpSp>
              <p:nvGrpSpPr>
                <p:cNvPr id="186531" name="Group 247"/>
                <p:cNvGrpSpPr>
                  <a:grpSpLocks/>
                </p:cNvGrpSpPr>
                <p:nvPr/>
              </p:nvGrpSpPr>
              <p:grpSpPr bwMode="auto">
                <a:xfrm>
                  <a:off x="3161" y="2372"/>
                  <a:ext cx="381" cy="181"/>
                  <a:chOff x="3161" y="2372"/>
                  <a:chExt cx="381" cy="181"/>
                </a:xfrm>
              </p:grpSpPr>
              <p:grpSp>
                <p:nvGrpSpPr>
                  <p:cNvPr id="186535" name="Group 248"/>
                  <p:cNvGrpSpPr>
                    <a:grpSpLocks/>
                  </p:cNvGrpSpPr>
                  <p:nvPr/>
                </p:nvGrpSpPr>
                <p:grpSpPr bwMode="auto">
                  <a:xfrm>
                    <a:off x="3161" y="2489"/>
                    <a:ext cx="244" cy="54"/>
                    <a:chOff x="3161" y="2489"/>
                    <a:chExt cx="244" cy="54"/>
                  </a:xfrm>
                </p:grpSpPr>
                <p:grpSp>
                  <p:nvGrpSpPr>
                    <p:cNvPr id="186539" name="Group 24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39" y="2489"/>
                      <a:ext cx="166" cy="23"/>
                      <a:chOff x="3239" y="2489"/>
                      <a:chExt cx="166" cy="23"/>
                    </a:xfrm>
                  </p:grpSpPr>
                  <p:sp>
                    <p:nvSpPr>
                      <p:cNvPr id="186618" name="Freeform 2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39" y="2489"/>
                        <a:ext cx="166" cy="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8"/>
                          </a:cxn>
                          <a:cxn ang="0">
                            <a:pos x="162" y="17"/>
                          </a:cxn>
                          <a:cxn ang="0">
                            <a:pos x="165" y="9"/>
                          </a:cxn>
                          <a:cxn ang="0">
                            <a:pos x="24" y="0"/>
                          </a:cxn>
                          <a:cxn ang="0">
                            <a:pos x="0" y="8"/>
                          </a:cxn>
                        </a:cxnLst>
                        <a:rect l="0" t="0" r="r" b="b"/>
                        <a:pathLst>
                          <a:path w="166" h="18">
                            <a:moveTo>
                              <a:pt x="0" y="8"/>
                            </a:moveTo>
                            <a:lnTo>
                              <a:pt x="162" y="17"/>
                            </a:lnTo>
                            <a:lnTo>
                              <a:pt x="165" y="9"/>
                            </a:lnTo>
                            <a:lnTo>
                              <a:pt x="24" y="0"/>
                            </a:lnTo>
                            <a:lnTo>
                              <a:pt x="0" y="8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619" name="Freeform 2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39" y="2498"/>
                        <a:ext cx="164" cy="1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163" y="8"/>
                          </a:cxn>
                          <a:cxn ang="0">
                            <a:pos x="163" y="13"/>
                          </a:cxn>
                          <a:cxn ang="0">
                            <a:pos x="6" y="5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64" h="14">
                            <a:moveTo>
                              <a:pt x="0" y="0"/>
                            </a:moveTo>
                            <a:lnTo>
                              <a:pt x="163" y="8"/>
                            </a:lnTo>
                            <a:lnTo>
                              <a:pt x="163" y="13"/>
                            </a:lnTo>
                            <a:lnTo>
                              <a:pt x="6" y="5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186540" name="Group 2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61" y="2512"/>
                      <a:ext cx="230" cy="31"/>
                      <a:chOff x="3161" y="2512"/>
                      <a:chExt cx="230" cy="31"/>
                    </a:xfrm>
                  </p:grpSpPr>
                  <p:sp>
                    <p:nvSpPr>
                      <p:cNvPr id="186621" name="Freeform 2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61" y="2512"/>
                        <a:ext cx="230" cy="23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1" y="0"/>
                          </a:cxn>
                          <a:cxn ang="0">
                            <a:pos x="229" y="13"/>
                          </a:cxn>
                          <a:cxn ang="0">
                            <a:pos x="229" y="22"/>
                          </a:cxn>
                          <a:cxn ang="0">
                            <a:pos x="0" y="8"/>
                          </a:cxn>
                          <a:cxn ang="0">
                            <a:pos x="21" y="0"/>
                          </a:cxn>
                        </a:cxnLst>
                        <a:rect l="0" t="0" r="r" b="b"/>
                        <a:pathLst>
                          <a:path w="230" h="23">
                            <a:moveTo>
                              <a:pt x="21" y="0"/>
                            </a:moveTo>
                            <a:lnTo>
                              <a:pt x="229" y="13"/>
                            </a:lnTo>
                            <a:lnTo>
                              <a:pt x="229" y="22"/>
                            </a:lnTo>
                            <a:lnTo>
                              <a:pt x="0" y="8"/>
                            </a:lnTo>
                            <a:lnTo>
                              <a:pt x="21" y="0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622" name="Freeform 2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61" y="2522"/>
                        <a:ext cx="230" cy="2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8" y="7"/>
                          </a:cxn>
                          <a:cxn ang="0">
                            <a:pos x="229" y="20"/>
                          </a:cxn>
                          <a:cxn ang="0">
                            <a:pos x="229" y="13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230" h="21">
                            <a:moveTo>
                              <a:pt x="0" y="0"/>
                            </a:moveTo>
                            <a:lnTo>
                              <a:pt x="8" y="7"/>
                            </a:lnTo>
                            <a:lnTo>
                              <a:pt x="229" y="20"/>
                            </a:lnTo>
                            <a:lnTo>
                              <a:pt x="229" y="13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</p:grpSp>
              <p:grpSp>
                <p:nvGrpSpPr>
                  <p:cNvPr id="186542" name="Group 255"/>
                  <p:cNvGrpSpPr>
                    <a:grpSpLocks/>
                  </p:cNvGrpSpPr>
                  <p:nvPr/>
                </p:nvGrpSpPr>
                <p:grpSpPr bwMode="auto">
                  <a:xfrm>
                    <a:off x="3387" y="2372"/>
                    <a:ext cx="155" cy="181"/>
                    <a:chOff x="3387" y="2372"/>
                    <a:chExt cx="155" cy="181"/>
                  </a:xfrm>
                </p:grpSpPr>
                <p:sp>
                  <p:nvSpPr>
                    <p:cNvPr id="186624" name="Freeform 256"/>
                    <p:cNvSpPr>
                      <a:spLocks/>
                    </p:cNvSpPr>
                    <p:nvPr/>
                  </p:nvSpPr>
                  <p:spPr bwMode="auto">
                    <a:xfrm>
                      <a:off x="3396" y="2372"/>
                      <a:ext cx="146" cy="181"/>
                    </a:xfrm>
                    <a:custGeom>
                      <a:avLst/>
                      <a:gdLst/>
                      <a:ahLst/>
                      <a:cxnLst>
                        <a:cxn ang="0">
                          <a:pos x="14" y="31"/>
                        </a:cxn>
                        <a:cxn ang="0">
                          <a:pos x="145" y="0"/>
                        </a:cxn>
                        <a:cxn ang="0">
                          <a:pos x="134" y="141"/>
                        </a:cxn>
                        <a:cxn ang="0">
                          <a:pos x="0" y="180"/>
                        </a:cxn>
                        <a:cxn ang="0">
                          <a:pos x="14" y="31"/>
                        </a:cxn>
                      </a:cxnLst>
                      <a:rect l="0" t="0" r="r" b="b"/>
                      <a:pathLst>
                        <a:path w="146" h="181">
                          <a:moveTo>
                            <a:pt x="14" y="31"/>
                          </a:moveTo>
                          <a:lnTo>
                            <a:pt x="145" y="0"/>
                          </a:lnTo>
                          <a:lnTo>
                            <a:pt x="134" y="141"/>
                          </a:lnTo>
                          <a:lnTo>
                            <a:pt x="0" y="180"/>
                          </a:lnTo>
                          <a:lnTo>
                            <a:pt x="14" y="31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25" name="Freeform 257"/>
                    <p:cNvSpPr>
                      <a:spLocks/>
                    </p:cNvSpPr>
                    <p:nvPr/>
                  </p:nvSpPr>
                  <p:spPr bwMode="auto">
                    <a:xfrm>
                      <a:off x="3387" y="2403"/>
                      <a:ext cx="23" cy="150"/>
                    </a:xfrm>
                    <a:custGeom>
                      <a:avLst/>
                      <a:gdLst/>
                      <a:ahLst/>
                      <a:cxnLst>
                        <a:cxn ang="0">
                          <a:pos x="22" y="0"/>
                        </a:cxn>
                        <a:cxn ang="0">
                          <a:pos x="13" y="3"/>
                        </a:cxn>
                        <a:cxn ang="0">
                          <a:pos x="0" y="146"/>
                        </a:cxn>
                        <a:cxn ang="0">
                          <a:pos x="8" y="149"/>
                        </a:cxn>
                        <a:cxn ang="0">
                          <a:pos x="22" y="0"/>
                        </a:cxn>
                      </a:cxnLst>
                      <a:rect l="0" t="0" r="r" b="b"/>
                      <a:pathLst>
                        <a:path w="23" h="150">
                          <a:moveTo>
                            <a:pt x="22" y="0"/>
                          </a:moveTo>
                          <a:lnTo>
                            <a:pt x="13" y="3"/>
                          </a:lnTo>
                          <a:lnTo>
                            <a:pt x="0" y="146"/>
                          </a:lnTo>
                          <a:lnTo>
                            <a:pt x="8" y="149"/>
                          </a:lnTo>
                          <a:lnTo>
                            <a:pt x="22" y="0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</p:grpSp>
            </p:grpSp>
            <p:grpSp>
              <p:nvGrpSpPr>
                <p:cNvPr id="186545" name="Group 258"/>
                <p:cNvGrpSpPr>
                  <a:grpSpLocks/>
                </p:cNvGrpSpPr>
                <p:nvPr/>
              </p:nvGrpSpPr>
              <p:grpSpPr bwMode="auto">
                <a:xfrm>
                  <a:off x="3405" y="2196"/>
                  <a:ext cx="165" cy="406"/>
                  <a:chOff x="3405" y="2196"/>
                  <a:chExt cx="165" cy="406"/>
                </a:xfrm>
              </p:grpSpPr>
              <p:grpSp>
                <p:nvGrpSpPr>
                  <p:cNvPr id="186548" name="Group 259"/>
                  <p:cNvGrpSpPr>
                    <a:grpSpLocks/>
                  </p:cNvGrpSpPr>
                  <p:nvPr/>
                </p:nvGrpSpPr>
                <p:grpSpPr bwMode="auto">
                  <a:xfrm>
                    <a:off x="3405" y="2196"/>
                    <a:ext cx="165" cy="406"/>
                    <a:chOff x="3405" y="2196"/>
                    <a:chExt cx="165" cy="406"/>
                  </a:xfrm>
                </p:grpSpPr>
                <p:sp>
                  <p:nvSpPr>
                    <p:cNvPr id="186628" name="Freeform 260"/>
                    <p:cNvSpPr>
                      <a:spLocks/>
                    </p:cNvSpPr>
                    <p:nvPr/>
                  </p:nvSpPr>
                  <p:spPr bwMode="auto">
                    <a:xfrm>
                      <a:off x="3437" y="2202"/>
                      <a:ext cx="133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132" y="0"/>
                        </a:cxn>
                        <a:cxn ang="0">
                          <a:pos x="38" y="24"/>
                        </a:cxn>
                        <a:cxn ang="0">
                          <a:pos x="0" y="340"/>
                        </a:cxn>
                        <a:cxn ang="0">
                          <a:pos x="14" y="336"/>
                        </a:cxn>
                        <a:cxn ang="0">
                          <a:pos x="48" y="42"/>
                        </a:cxn>
                        <a:cxn ang="0">
                          <a:pos x="74" y="35"/>
                        </a:cxn>
                        <a:cxn ang="0">
                          <a:pos x="41" y="325"/>
                        </a:cxn>
                        <a:cxn ang="0">
                          <a:pos x="54" y="316"/>
                        </a:cxn>
                        <a:cxn ang="0">
                          <a:pos x="87" y="32"/>
                        </a:cxn>
                        <a:cxn ang="0">
                          <a:pos x="115" y="25"/>
                        </a:cxn>
                        <a:cxn ang="0">
                          <a:pos x="83" y="307"/>
                        </a:cxn>
                        <a:cxn ang="0">
                          <a:pos x="98" y="303"/>
                        </a:cxn>
                        <a:cxn ang="0">
                          <a:pos x="132" y="0"/>
                        </a:cxn>
                      </a:cxnLst>
                      <a:rect l="0" t="0" r="r" b="b"/>
                      <a:pathLst>
                        <a:path w="133" h="341">
                          <a:moveTo>
                            <a:pt x="132" y="0"/>
                          </a:moveTo>
                          <a:lnTo>
                            <a:pt x="38" y="24"/>
                          </a:lnTo>
                          <a:lnTo>
                            <a:pt x="0" y="340"/>
                          </a:lnTo>
                          <a:lnTo>
                            <a:pt x="14" y="336"/>
                          </a:lnTo>
                          <a:lnTo>
                            <a:pt x="48" y="42"/>
                          </a:lnTo>
                          <a:lnTo>
                            <a:pt x="74" y="35"/>
                          </a:lnTo>
                          <a:lnTo>
                            <a:pt x="41" y="325"/>
                          </a:lnTo>
                          <a:lnTo>
                            <a:pt x="54" y="316"/>
                          </a:lnTo>
                          <a:lnTo>
                            <a:pt x="87" y="32"/>
                          </a:lnTo>
                          <a:lnTo>
                            <a:pt x="115" y="25"/>
                          </a:lnTo>
                          <a:lnTo>
                            <a:pt x="83" y="307"/>
                          </a:lnTo>
                          <a:lnTo>
                            <a:pt x="98" y="303"/>
                          </a:lnTo>
                          <a:lnTo>
                            <a:pt x="132" y="0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29" name="Freeform 261"/>
                    <p:cNvSpPr>
                      <a:spLocks/>
                    </p:cNvSpPr>
                    <p:nvPr/>
                  </p:nvSpPr>
                  <p:spPr bwMode="auto">
                    <a:xfrm>
                      <a:off x="3448" y="2345"/>
                      <a:ext cx="92" cy="3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9"/>
                        </a:cxn>
                        <a:cxn ang="0">
                          <a:pos x="90" y="8"/>
                        </a:cxn>
                        <a:cxn ang="0">
                          <a:pos x="91" y="0"/>
                        </a:cxn>
                        <a:cxn ang="0">
                          <a:pos x="1" y="21"/>
                        </a:cxn>
                        <a:cxn ang="0">
                          <a:pos x="0" y="29"/>
                        </a:cxn>
                      </a:cxnLst>
                      <a:rect l="0" t="0" r="r" b="b"/>
                      <a:pathLst>
                        <a:path w="92" h="30">
                          <a:moveTo>
                            <a:pt x="0" y="29"/>
                          </a:moveTo>
                          <a:lnTo>
                            <a:pt x="90" y="8"/>
                          </a:lnTo>
                          <a:lnTo>
                            <a:pt x="91" y="0"/>
                          </a:lnTo>
                          <a:lnTo>
                            <a:pt x="1" y="21"/>
                          </a:lnTo>
                          <a:lnTo>
                            <a:pt x="0" y="29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30" name="Freeform 262"/>
                    <p:cNvSpPr>
                      <a:spLocks/>
                    </p:cNvSpPr>
                    <p:nvPr/>
                  </p:nvSpPr>
                  <p:spPr bwMode="auto">
                    <a:xfrm>
                      <a:off x="3451" y="2196"/>
                      <a:ext cx="119" cy="2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2"/>
                        </a:cxn>
                        <a:cxn ang="0">
                          <a:pos x="24" y="27"/>
                        </a:cxn>
                        <a:cxn ang="0">
                          <a:pos x="118" y="5"/>
                        </a:cxn>
                        <a:cxn ang="0">
                          <a:pos x="95" y="0"/>
                        </a:cxn>
                        <a:cxn ang="0">
                          <a:pos x="0" y="22"/>
                        </a:cxn>
                      </a:cxnLst>
                      <a:rect l="0" t="0" r="r" b="b"/>
                      <a:pathLst>
                        <a:path w="119" h="28">
                          <a:moveTo>
                            <a:pt x="0" y="22"/>
                          </a:moveTo>
                          <a:lnTo>
                            <a:pt x="24" y="27"/>
                          </a:lnTo>
                          <a:lnTo>
                            <a:pt x="118" y="5"/>
                          </a:lnTo>
                          <a:lnTo>
                            <a:pt x="95" y="0"/>
                          </a:lnTo>
                          <a:lnTo>
                            <a:pt x="0" y="22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31" name="Freeform 263"/>
                    <p:cNvSpPr>
                      <a:spLocks/>
                    </p:cNvSpPr>
                    <p:nvPr/>
                  </p:nvSpPr>
                  <p:spPr bwMode="auto">
                    <a:xfrm>
                      <a:off x="3405" y="2220"/>
                      <a:ext cx="69" cy="382"/>
                    </a:xfrm>
                    <a:custGeom>
                      <a:avLst/>
                      <a:gdLst/>
                      <a:ahLst/>
                      <a:cxnLst>
                        <a:cxn ang="0">
                          <a:pos x="44" y="0"/>
                        </a:cxn>
                        <a:cxn ang="0">
                          <a:pos x="68" y="5"/>
                        </a:cxn>
                        <a:cxn ang="0">
                          <a:pos x="31" y="314"/>
                        </a:cxn>
                        <a:cxn ang="0">
                          <a:pos x="0" y="381"/>
                        </a:cxn>
                        <a:cxn ang="0">
                          <a:pos x="44" y="0"/>
                        </a:cxn>
                      </a:cxnLst>
                      <a:rect l="0" t="0" r="r" b="b"/>
                      <a:pathLst>
                        <a:path w="69" h="382">
                          <a:moveTo>
                            <a:pt x="44" y="0"/>
                          </a:moveTo>
                          <a:lnTo>
                            <a:pt x="68" y="5"/>
                          </a:lnTo>
                          <a:lnTo>
                            <a:pt x="31" y="314"/>
                          </a:lnTo>
                          <a:lnTo>
                            <a:pt x="0" y="381"/>
                          </a:lnTo>
                          <a:lnTo>
                            <a:pt x="44" y="0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32" name="Freeform 264"/>
                    <p:cNvSpPr>
                      <a:spLocks/>
                    </p:cNvSpPr>
                    <p:nvPr/>
                  </p:nvSpPr>
                  <p:spPr bwMode="auto">
                    <a:xfrm>
                      <a:off x="3449" y="2241"/>
                      <a:ext cx="47" cy="303"/>
                    </a:xfrm>
                    <a:custGeom>
                      <a:avLst/>
                      <a:gdLst/>
                      <a:ahLst/>
                      <a:cxnLst>
                        <a:cxn ang="0">
                          <a:pos x="46" y="0"/>
                        </a:cxn>
                        <a:cxn ang="0">
                          <a:pos x="17" y="294"/>
                        </a:cxn>
                        <a:cxn ang="0">
                          <a:pos x="0" y="302"/>
                        </a:cxn>
                        <a:cxn ang="0">
                          <a:pos x="34" y="3"/>
                        </a:cxn>
                        <a:cxn ang="0">
                          <a:pos x="46" y="0"/>
                        </a:cxn>
                      </a:cxnLst>
                      <a:rect l="0" t="0" r="r" b="b"/>
                      <a:pathLst>
                        <a:path w="47" h="303">
                          <a:moveTo>
                            <a:pt x="46" y="0"/>
                          </a:moveTo>
                          <a:lnTo>
                            <a:pt x="17" y="294"/>
                          </a:lnTo>
                          <a:lnTo>
                            <a:pt x="0" y="302"/>
                          </a:lnTo>
                          <a:lnTo>
                            <a:pt x="34" y="3"/>
                          </a:lnTo>
                          <a:lnTo>
                            <a:pt x="46" y="0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33" name="Freeform 265"/>
                    <p:cNvSpPr>
                      <a:spLocks/>
                    </p:cNvSpPr>
                    <p:nvPr/>
                  </p:nvSpPr>
                  <p:spPr bwMode="auto">
                    <a:xfrm>
                      <a:off x="3490" y="2231"/>
                      <a:ext cx="45" cy="298"/>
                    </a:xfrm>
                    <a:custGeom>
                      <a:avLst/>
                      <a:gdLst/>
                      <a:ahLst/>
                      <a:cxnLst>
                        <a:cxn ang="0">
                          <a:pos x="44" y="0"/>
                        </a:cxn>
                        <a:cxn ang="0">
                          <a:pos x="15" y="293"/>
                        </a:cxn>
                        <a:cxn ang="0">
                          <a:pos x="0" y="297"/>
                        </a:cxn>
                        <a:cxn ang="0">
                          <a:pos x="32" y="3"/>
                        </a:cxn>
                        <a:cxn ang="0">
                          <a:pos x="44" y="0"/>
                        </a:cxn>
                      </a:cxnLst>
                      <a:rect l="0" t="0" r="r" b="b"/>
                      <a:pathLst>
                        <a:path w="45" h="298">
                          <a:moveTo>
                            <a:pt x="44" y="0"/>
                          </a:moveTo>
                          <a:lnTo>
                            <a:pt x="15" y="293"/>
                          </a:lnTo>
                          <a:lnTo>
                            <a:pt x="0" y="297"/>
                          </a:lnTo>
                          <a:lnTo>
                            <a:pt x="32" y="3"/>
                          </a:lnTo>
                          <a:lnTo>
                            <a:pt x="44" y="0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34" name="Freeform 266"/>
                    <p:cNvSpPr>
                      <a:spLocks/>
                    </p:cNvSpPr>
                    <p:nvPr/>
                  </p:nvSpPr>
                  <p:spPr bwMode="auto">
                    <a:xfrm>
                      <a:off x="3453" y="2352"/>
                      <a:ext cx="92" cy="44"/>
                    </a:xfrm>
                    <a:custGeom>
                      <a:avLst/>
                      <a:gdLst/>
                      <a:ahLst/>
                      <a:cxnLst>
                        <a:cxn ang="0">
                          <a:pos x="3" y="22"/>
                        </a:cxn>
                        <a:cxn ang="0">
                          <a:pos x="91" y="0"/>
                        </a:cxn>
                        <a:cxn ang="0">
                          <a:pos x="88" y="22"/>
                        </a:cxn>
                        <a:cxn ang="0">
                          <a:pos x="0" y="43"/>
                        </a:cxn>
                        <a:cxn ang="0">
                          <a:pos x="3" y="22"/>
                        </a:cxn>
                      </a:cxnLst>
                      <a:rect l="0" t="0" r="r" b="b"/>
                      <a:pathLst>
                        <a:path w="92" h="44">
                          <a:moveTo>
                            <a:pt x="3" y="22"/>
                          </a:moveTo>
                          <a:lnTo>
                            <a:pt x="91" y="0"/>
                          </a:lnTo>
                          <a:lnTo>
                            <a:pt x="88" y="22"/>
                          </a:lnTo>
                          <a:lnTo>
                            <a:pt x="0" y="43"/>
                          </a:lnTo>
                          <a:lnTo>
                            <a:pt x="3" y="22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</p:grpSp>
              <p:grpSp>
                <p:nvGrpSpPr>
                  <p:cNvPr id="186549" name="Group 267"/>
                  <p:cNvGrpSpPr>
                    <a:grpSpLocks/>
                  </p:cNvGrpSpPr>
                  <p:nvPr/>
                </p:nvGrpSpPr>
                <p:grpSpPr bwMode="auto">
                  <a:xfrm>
                    <a:off x="3438" y="2274"/>
                    <a:ext cx="128" cy="66"/>
                    <a:chOff x="3438" y="2274"/>
                    <a:chExt cx="128" cy="66"/>
                  </a:xfrm>
                </p:grpSpPr>
                <p:grpSp>
                  <p:nvGrpSpPr>
                    <p:cNvPr id="186550" name="Group 2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38" y="2302"/>
                      <a:ext cx="124" cy="38"/>
                      <a:chOff x="3438" y="2302"/>
                      <a:chExt cx="124" cy="38"/>
                    </a:xfrm>
                  </p:grpSpPr>
                  <p:sp>
                    <p:nvSpPr>
                      <p:cNvPr id="186637" name="Freeform 2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59" y="2302"/>
                        <a:ext cx="3" cy="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2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3" h="1">
                            <a:moveTo>
                              <a:pt x="0" y="0"/>
                            </a:moveTo>
                            <a:lnTo>
                              <a:pt x="2" y="0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638" name="Freeform 2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38" y="2303"/>
                        <a:ext cx="124" cy="3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" y="20"/>
                          </a:cxn>
                          <a:cxn ang="0">
                            <a:pos x="0" y="31"/>
                          </a:cxn>
                          <a:cxn ang="0">
                            <a:pos x="23" y="36"/>
                          </a:cxn>
                          <a:cxn ang="0">
                            <a:pos x="122" y="11"/>
                          </a:cxn>
                          <a:cxn ang="0">
                            <a:pos x="123" y="0"/>
                          </a:cxn>
                          <a:cxn ang="0">
                            <a:pos x="24" y="26"/>
                          </a:cxn>
                          <a:cxn ang="0">
                            <a:pos x="1" y="20"/>
                          </a:cxn>
                        </a:cxnLst>
                        <a:rect l="0" t="0" r="r" b="b"/>
                        <a:pathLst>
                          <a:path w="124" h="37">
                            <a:moveTo>
                              <a:pt x="1" y="20"/>
                            </a:moveTo>
                            <a:lnTo>
                              <a:pt x="0" y="31"/>
                            </a:lnTo>
                            <a:lnTo>
                              <a:pt x="23" y="36"/>
                            </a:lnTo>
                            <a:lnTo>
                              <a:pt x="122" y="11"/>
                            </a:lnTo>
                            <a:lnTo>
                              <a:pt x="123" y="0"/>
                            </a:lnTo>
                            <a:lnTo>
                              <a:pt x="24" y="26"/>
                            </a:lnTo>
                            <a:lnTo>
                              <a:pt x="1" y="20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186551" name="Group 27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42" y="2274"/>
                      <a:ext cx="124" cy="37"/>
                      <a:chOff x="3442" y="2274"/>
                      <a:chExt cx="124" cy="37"/>
                    </a:xfrm>
                  </p:grpSpPr>
                  <p:sp>
                    <p:nvSpPr>
                      <p:cNvPr id="186640" name="Freeform 2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63" y="2274"/>
                        <a:ext cx="3" cy="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2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3" h="1">
                            <a:moveTo>
                              <a:pt x="0" y="0"/>
                            </a:moveTo>
                            <a:lnTo>
                              <a:pt x="2" y="0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641" name="Freeform 2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42" y="2276"/>
                        <a:ext cx="124" cy="35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" y="19"/>
                          </a:cxn>
                          <a:cxn ang="0">
                            <a:pos x="0" y="29"/>
                          </a:cxn>
                          <a:cxn ang="0">
                            <a:pos x="23" y="34"/>
                          </a:cxn>
                          <a:cxn ang="0">
                            <a:pos x="122" y="10"/>
                          </a:cxn>
                          <a:cxn ang="0">
                            <a:pos x="123" y="0"/>
                          </a:cxn>
                          <a:cxn ang="0">
                            <a:pos x="24" y="24"/>
                          </a:cxn>
                          <a:cxn ang="0">
                            <a:pos x="1" y="19"/>
                          </a:cxn>
                        </a:cxnLst>
                        <a:rect l="0" t="0" r="r" b="b"/>
                        <a:pathLst>
                          <a:path w="124" h="35">
                            <a:moveTo>
                              <a:pt x="1" y="19"/>
                            </a:moveTo>
                            <a:lnTo>
                              <a:pt x="0" y="29"/>
                            </a:lnTo>
                            <a:lnTo>
                              <a:pt x="23" y="34"/>
                            </a:lnTo>
                            <a:lnTo>
                              <a:pt x="122" y="10"/>
                            </a:lnTo>
                            <a:lnTo>
                              <a:pt x="123" y="0"/>
                            </a:lnTo>
                            <a:lnTo>
                              <a:pt x="24" y="24"/>
                            </a:lnTo>
                            <a:lnTo>
                              <a:pt x="1" y="19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12700" cap="rnd" cmpd="sng">
                        <a:noFill/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</p:grpSp>
            </p:grpSp>
          </p:grpSp>
          <p:grpSp>
            <p:nvGrpSpPr>
              <p:cNvPr id="186554" name="Group 274"/>
              <p:cNvGrpSpPr>
                <a:grpSpLocks/>
              </p:cNvGrpSpPr>
              <p:nvPr/>
            </p:nvGrpSpPr>
            <p:grpSpPr bwMode="auto">
              <a:xfrm>
                <a:off x="3358" y="2410"/>
                <a:ext cx="632" cy="364"/>
                <a:chOff x="3358" y="2410"/>
                <a:chExt cx="632" cy="364"/>
              </a:xfrm>
            </p:grpSpPr>
            <p:grpSp>
              <p:nvGrpSpPr>
                <p:cNvPr id="186558" name="Group 275"/>
                <p:cNvGrpSpPr>
                  <a:grpSpLocks/>
                </p:cNvGrpSpPr>
                <p:nvPr/>
              </p:nvGrpSpPr>
              <p:grpSpPr bwMode="auto">
                <a:xfrm>
                  <a:off x="3358" y="2637"/>
                  <a:ext cx="490" cy="137"/>
                  <a:chOff x="3358" y="2637"/>
                  <a:chExt cx="490" cy="137"/>
                </a:xfrm>
              </p:grpSpPr>
              <p:grpSp>
                <p:nvGrpSpPr>
                  <p:cNvPr id="186560" name="Group 276"/>
                  <p:cNvGrpSpPr>
                    <a:grpSpLocks/>
                  </p:cNvGrpSpPr>
                  <p:nvPr/>
                </p:nvGrpSpPr>
                <p:grpSpPr bwMode="auto">
                  <a:xfrm>
                    <a:off x="3358" y="2637"/>
                    <a:ext cx="99" cy="66"/>
                    <a:chOff x="3358" y="2637"/>
                    <a:chExt cx="99" cy="66"/>
                  </a:xfrm>
                </p:grpSpPr>
                <p:sp>
                  <p:nvSpPr>
                    <p:cNvPr id="186645" name="Oval 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59" y="2642"/>
                      <a:ext cx="86" cy="5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508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46" name="Oval 2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71" y="2642"/>
                      <a:ext cx="86" cy="5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508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47" name="Oval 2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58" y="2637"/>
                      <a:ext cx="90" cy="6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grpSp>
                  <p:nvGrpSpPr>
                    <p:cNvPr id="186562" name="Group 28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81" y="2656"/>
                      <a:ext cx="45" cy="27"/>
                      <a:chOff x="3381" y="2656"/>
                      <a:chExt cx="45" cy="27"/>
                    </a:xfrm>
                  </p:grpSpPr>
                  <p:sp>
                    <p:nvSpPr>
                      <p:cNvPr id="186649" name="Oval 2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81" y="2656"/>
                        <a:ext cx="40" cy="27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grpSp>
                    <p:nvGrpSpPr>
                      <p:cNvPr id="186566" name="Group 28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85" y="2656"/>
                        <a:ext cx="41" cy="27"/>
                        <a:chOff x="3385" y="2656"/>
                        <a:chExt cx="41" cy="27"/>
                      </a:xfrm>
                    </p:grpSpPr>
                    <p:sp>
                      <p:nvSpPr>
                        <p:cNvPr id="186651" name="Oval 28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87" y="2656"/>
                          <a:ext cx="39" cy="27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652" name="Oval 28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85" y="2656"/>
                          <a:ext cx="37" cy="27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</p:grpSp>
              <p:grpSp>
                <p:nvGrpSpPr>
                  <p:cNvPr id="186568" name="Group 285"/>
                  <p:cNvGrpSpPr>
                    <a:grpSpLocks/>
                  </p:cNvGrpSpPr>
                  <p:nvPr/>
                </p:nvGrpSpPr>
                <p:grpSpPr bwMode="auto">
                  <a:xfrm>
                    <a:off x="3697" y="2677"/>
                    <a:ext cx="151" cy="97"/>
                    <a:chOff x="3697" y="2677"/>
                    <a:chExt cx="151" cy="97"/>
                  </a:xfrm>
                </p:grpSpPr>
                <p:sp>
                  <p:nvSpPr>
                    <p:cNvPr id="186654" name="Oval 2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4" y="2679"/>
                      <a:ext cx="134" cy="95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55" name="Oval 2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97" y="2677"/>
                      <a:ext cx="134" cy="9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sp>
                  <p:nvSpPr>
                    <p:cNvPr id="186656" name="Oval 2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12" y="2687"/>
                      <a:ext cx="105" cy="7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FFFFFF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ar-SA"/>
                    </a:p>
                  </p:txBody>
                </p:sp>
                <p:grpSp>
                  <p:nvGrpSpPr>
                    <p:cNvPr id="186569" name="Group 28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39" y="2708"/>
                      <a:ext cx="51" cy="32"/>
                      <a:chOff x="3739" y="2708"/>
                      <a:chExt cx="51" cy="32"/>
                    </a:xfrm>
                  </p:grpSpPr>
                  <p:sp>
                    <p:nvSpPr>
                      <p:cNvPr id="186658" name="Oval 2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739" y="2708"/>
                        <a:ext cx="46" cy="32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grpSp>
                    <p:nvGrpSpPr>
                      <p:cNvPr id="186570" name="Group 29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43" y="2708"/>
                        <a:ext cx="47" cy="32"/>
                        <a:chOff x="3743" y="2708"/>
                        <a:chExt cx="47" cy="32"/>
                      </a:xfrm>
                    </p:grpSpPr>
                    <p:sp>
                      <p:nvSpPr>
                        <p:cNvPr id="186660" name="Oval 29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745" y="2708"/>
                          <a:ext cx="45" cy="32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661" name="Oval 29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743" y="2708"/>
                          <a:ext cx="46" cy="32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186573" name="Group 294"/>
                <p:cNvGrpSpPr>
                  <a:grpSpLocks/>
                </p:cNvGrpSpPr>
                <p:nvPr/>
              </p:nvGrpSpPr>
              <p:grpSpPr bwMode="auto">
                <a:xfrm>
                  <a:off x="3395" y="2410"/>
                  <a:ext cx="595" cy="347"/>
                  <a:chOff x="3395" y="2410"/>
                  <a:chExt cx="595" cy="347"/>
                </a:xfrm>
              </p:grpSpPr>
              <p:grpSp>
                <p:nvGrpSpPr>
                  <p:cNvPr id="186577" name="Group 295"/>
                  <p:cNvGrpSpPr>
                    <a:grpSpLocks/>
                  </p:cNvGrpSpPr>
                  <p:nvPr/>
                </p:nvGrpSpPr>
                <p:grpSpPr bwMode="auto">
                  <a:xfrm>
                    <a:off x="3413" y="2410"/>
                    <a:ext cx="233" cy="258"/>
                    <a:chOff x="3413" y="2410"/>
                    <a:chExt cx="233" cy="258"/>
                  </a:xfrm>
                </p:grpSpPr>
                <p:sp>
                  <p:nvSpPr>
                    <p:cNvPr id="186664" name="Freeform 296"/>
                    <p:cNvSpPr>
                      <a:spLocks/>
                    </p:cNvSpPr>
                    <p:nvPr/>
                  </p:nvSpPr>
                  <p:spPr bwMode="auto">
                    <a:xfrm>
                      <a:off x="3413" y="2546"/>
                      <a:ext cx="204" cy="12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8"/>
                        </a:cxn>
                        <a:cxn ang="0">
                          <a:pos x="156" y="0"/>
                        </a:cxn>
                        <a:cxn ang="0">
                          <a:pos x="203" y="6"/>
                        </a:cxn>
                        <a:cxn ang="0">
                          <a:pos x="203" y="121"/>
                        </a:cxn>
                        <a:cxn ang="0">
                          <a:pos x="0" y="58"/>
                        </a:cxn>
                      </a:cxnLst>
                      <a:rect l="0" t="0" r="r" b="b"/>
                      <a:pathLst>
                        <a:path w="204" h="122">
                          <a:moveTo>
                            <a:pt x="0" y="58"/>
                          </a:moveTo>
                          <a:lnTo>
                            <a:pt x="156" y="0"/>
                          </a:lnTo>
                          <a:lnTo>
                            <a:pt x="203" y="6"/>
                          </a:lnTo>
                          <a:lnTo>
                            <a:pt x="203" y="121"/>
                          </a:lnTo>
                          <a:lnTo>
                            <a:pt x="0" y="5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12700" cap="rnd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/>
                    <a:lstStyle/>
                    <a:p>
                      <a:endParaRPr lang="ar-SA"/>
                    </a:p>
                  </p:txBody>
                </p:sp>
                <p:grpSp>
                  <p:nvGrpSpPr>
                    <p:cNvPr id="186579" name="Group 29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97" y="2410"/>
                      <a:ext cx="149" cy="168"/>
                      <a:chOff x="3497" y="2410"/>
                      <a:chExt cx="149" cy="168"/>
                    </a:xfrm>
                  </p:grpSpPr>
                  <p:grpSp>
                    <p:nvGrpSpPr>
                      <p:cNvPr id="186583" name="Group 29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497" y="2456"/>
                        <a:ext cx="105" cy="122"/>
                        <a:chOff x="3497" y="2456"/>
                        <a:chExt cx="105" cy="122"/>
                      </a:xfrm>
                    </p:grpSpPr>
                    <p:sp>
                      <p:nvSpPr>
                        <p:cNvPr id="186667" name="Freeform 29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497" y="2463"/>
                          <a:ext cx="73" cy="11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7" y="0"/>
                            </a:cxn>
                            <a:cxn ang="0">
                              <a:pos x="72" y="16"/>
                            </a:cxn>
                            <a:cxn ang="0">
                              <a:pos x="48" y="114"/>
                            </a:cxn>
                            <a:cxn ang="0">
                              <a:pos x="0" y="107"/>
                            </a:cxn>
                            <a:cxn ang="0">
                              <a:pos x="37" y="0"/>
                            </a:cxn>
                          </a:cxnLst>
                          <a:rect l="0" t="0" r="r" b="b"/>
                          <a:pathLst>
                            <a:path w="73" h="115">
                              <a:moveTo>
                                <a:pt x="37" y="0"/>
                              </a:moveTo>
                              <a:lnTo>
                                <a:pt x="72" y="16"/>
                              </a:lnTo>
                              <a:lnTo>
                                <a:pt x="48" y="114"/>
                              </a:lnTo>
                              <a:lnTo>
                                <a:pt x="0" y="107"/>
                              </a:lnTo>
                              <a:lnTo>
                                <a:pt x="37" y="0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668" name="Freeform 30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45" y="2471"/>
                          <a:ext cx="57" cy="10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24" y="8"/>
                            </a:cxn>
                            <a:cxn ang="0">
                              <a:pos x="0" y="106"/>
                            </a:cxn>
                            <a:cxn ang="0">
                              <a:pos x="34" y="97"/>
                            </a:cxn>
                            <a:cxn ang="0">
                              <a:pos x="56" y="0"/>
                            </a:cxn>
                            <a:cxn ang="0">
                              <a:pos x="24" y="8"/>
                            </a:cxn>
                          </a:cxnLst>
                          <a:rect l="0" t="0" r="r" b="b"/>
                          <a:pathLst>
                            <a:path w="57" h="107">
                              <a:moveTo>
                                <a:pt x="24" y="8"/>
                              </a:moveTo>
                              <a:lnTo>
                                <a:pt x="0" y="106"/>
                              </a:lnTo>
                              <a:lnTo>
                                <a:pt x="34" y="97"/>
                              </a:lnTo>
                              <a:lnTo>
                                <a:pt x="56" y="0"/>
                              </a:lnTo>
                              <a:lnTo>
                                <a:pt x="24" y="8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669" name="Freeform 30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34" y="2456"/>
                          <a:ext cx="68" cy="23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8"/>
                            </a:cxn>
                            <a:cxn ang="0">
                              <a:pos x="34" y="22"/>
                            </a:cxn>
                            <a:cxn ang="0">
                              <a:pos x="67" y="14"/>
                            </a:cxn>
                            <a:cxn ang="0">
                              <a:pos x="34" y="0"/>
                            </a:cxn>
                            <a:cxn ang="0">
                              <a:pos x="0" y="8"/>
                            </a:cxn>
                          </a:cxnLst>
                          <a:rect l="0" t="0" r="r" b="b"/>
                          <a:pathLst>
                            <a:path w="68" h="23">
                              <a:moveTo>
                                <a:pt x="0" y="8"/>
                              </a:moveTo>
                              <a:lnTo>
                                <a:pt x="34" y="22"/>
                              </a:lnTo>
                              <a:lnTo>
                                <a:pt x="67" y="14"/>
                              </a:lnTo>
                              <a:lnTo>
                                <a:pt x="34" y="0"/>
                              </a:lnTo>
                              <a:lnTo>
                                <a:pt x="0" y="8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</p:grpSp>
                  <p:grpSp>
                    <p:nvGrpSpPr>
                      <p:cNvPr id="186584" name="Group 30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532" y="2410"/>
                        <a:ext cx="114" cy="64"/>
                        <a:chOff x="3532" y="2410"/>
                        <a:chExt cx="114" cy="64"/>
                      </a:xfrm>
                    </p:grpSpPr>
                    <p:sp>
                      <p:nvSpPr>
                        <p:cNvPr id="186671" name="Freeform 30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32" y="2410"/>
                          <a:ext cx="114" cy="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0" y="0"/>
                            </a:cxn>
                            <a:cxn ang="0">
                              <a:pos x="37" y="9"/>
                            </a:cxn>
                            <a:cxn ang="0">
                              <a:pos x="52" y="11"/>
                            </a:cxn>
                            <a:cxn ang="0">
                              <a:pos x="65" y="15"/>
                            </a:cxn>
                            <a:cxn ang="0">
                              <a:pos x="77" y="20"/>
                            </a:cxn>
                            <a:cxn ang="0">
                              <a:pos x="86" y="27"/>
                            </a:cxn>
                            <a:cxn ang="0">
                              <a:pos x="93" y="35"/>
                            </a:cxn>
                            <a:cxn ang="0">
                              <a:pos x="94" y="43"/>
                            </a:cxn>
                            <a:cxn ang="0">
                              <a:pos x="90" y="50"/>
                            </a:cxn>
                            <a:cxn ang="0">
                              <a:pos x="77" y="54"/>
                            </a:cxn>
                            <a:cxn ang="0">
                              <a:pos x="66" y="52"/>
                            </a:cxn>
                            <a:cxn ang="0">
                              <a:pos x="54" y="49"/>
                            </a:cxn>
                            <a:cxn ang="0">
                              <a:pos x="44" y="45"/>
                            </a:cxn>
                            <a:cxn ang="0">
                              <a:pos x="35" y="40"/>
                            </a:cxn>
                            <a:cxn ang="0">
                              <a:pos x="28" y="36"/>
                            </a:cxn>
                            <a:cxn ang="0">
                              <a:pos x="22" y="30"/>
                            </a:cxn>
                            <a:cxn ang="0">
                              <a:pos x="19" y="22"/>
                            </a:cxn>
                            <a:cxn ang="0">
                              <a:pos x="20" y="16"/>
                            </a:cxn>
                            <a:cxn ang="0">
                              <a:pos x="27" y="11"/>
                            </a:cxn>
                            <a:cxn ang="0">
                              <a:pos x="30" y="0"/>
                            </a:cxn>
                            <a:cxn ang="0">
                              <a:pos x="48" y="1"/>
                            </a:cxn>
                            <a:cxn ang="0">
                              <a:pos x="63" y="4"/>
                            </a:cxn>
                            <a:cxn ang="0">
                              <a:pos x="78" y="10"/>
                            </a:cxn>
                            <a:cxn ang="0">
                              <a:pos x="90" y="17"/>
                            </a:cxn>
                            <a:cxn ang="0">
                              <a:pos x="102" y="26"/>
                            </a:cxn>
                            <a:cxn ang="0">
                              <a:pos x="111" y="37"/>
                            </a:cxn>
                            <a:cxn ang="0">
                              <a:pos x="113" y="49"/>
                            </a:cxn>
                            <a:cxn ang="0">
                              <a:pos x="107" y="57"/>
                            </a:cxn>
                            <a:cxn ang="0">
                              <a:pos x="96" y="62"/>
                            </a:cxn>
                            <a:cxn ang="0">
                              <a:pos x="80" y="63"/>
                            </a:cxn>
                            <a:cxn ang="0">
                              <a:pos x="63" y="61"/>
                            </a:cxn>
                            <a:cxn ang="0">
                              <a:pos x="48" y="56"/>
                            </a:cxn>
                            <a:cxn ang="0">
                              <a:pos x="35" y="51"/>
                            </a:cxn>
                            <a:cxn ang="0">
                              <a:pos x="20" y="43"/>
                            </a:cxn>
                            <a:cxn ang="0">
                              <a:pos x="9" y="34"/>
                            </a:cxn>
                            <a:cxn ang="0">
                              <a:pos x="2" y="24"/>
                            </a:cxn>
                            <a:cxn ang="0">
                              <a:pos x="1" y="13"/>
                            </a:cxn>
                            <a:cxn ang="0">
                              <a:pos x="8" y="4"/>
                            </a:cxn>
                            <a:cxn ang="0">
                              <a:pos x="22" y="1"/>
                            </a:cxn>
                          </a:cxnLst>
                          <a:rect l="0" t="0" r="r" b="b"/>
                          <a:pathLst>
                            <a:path w="114" h="64">
                              <a:moveTo>
                                <a:pt x="22" y="1"/>
                              </a:moveTo>
                              <a:lnTo>
                                <a:pt x="30" y="0"/>
                              </a:lnTo>
                              <a:lnTo>
                                <a:pt x="31" y="10"/>
                              </a:lnTo>
                              <a:lnTo>
                                <a:pt x="37" y="9"/>
                              </a:lnTo>
                              <a:lnTo>
                                <a:pt x="44" y="10"/>
                              </a:lnTo>
                              <a:lnTo>
                                <a:pt x="52" y="11"/>
                              </a:lnTo>
                              <a:lnTo>
                                <a:pt x="58" y="13"/>
                              </a:lnTo>
                              <a:lnTo>
                                <a:pt x="65" y="15"/>
                              </a:lnTo>
                              <a:lnTo>
                                <a:pt x="72" y="19"/>
                              </a:lnTo>
                              <a:lnTo>
                                <a:pt x="77" y="20"/>
                              </a:lnTo>
                              <a:lnTo>
                                <a:pt x="82" y="24"/>
                              </a:lnTo>
                              <a:lnTo>
                                <a:pt x="86" y="27"/>
                              </a:lnTo>
                              <a:lnTo>
                                <a:pt x="90" y="30"/>
                              </a:lnTo>
                              <a:lnTo>
                                <a:pt x="93" y="35"/>
                              </a:lnTo>
                              <a:lnTo>
                                <a:pt x="94" y="39"/>
                              </a:lnTo>
                              <a:lnTo>
                                <a:pt x="94" y="43"/>
                              </a:lnTo>
                              <a:lnTo>
                                <a:pt x="94" y="47"/>
                              </a:lnTo>
                              <a:lnTo>
                                <a:pt x="90" y="50"/>
                              </a:lnTo>
                              <a:lnTo>
                                <a:pt x="85" y="52"/>
                              </a:lnTo>
                              <a:lnTo>
                                <a:pt x="77" y="54"/>
                              </a:lnTo>
                              <a:lnTo>
                                <a:pt x="73" y="53"/>
                              </a:lnTo>
                              <a:lnTo>
                                <a:pt x="66" y="52"/>
                              </a:lnTo>
                              <a:lnTo>
                                <a:pt x="60" y="51"/>
                              </a:lnTo>
                              <a:lnTo>
                                <a:pt x="54" y="49"/>
                              </a:lnTo>
                              <a:lnTo>
                                <a:pt x="47" y="46"/>
                              </a:lnTo>
                              <a:lnTo>
                                <a:pt x="44" y="45"/>
                              </a:lnTo>
                              <a:lnTo>
                                <a:pt x="40" y="43"/>
                              </a:lnTo>
                              <a:lnTo>
                                <a:pt x="35" y="40"/>
                              </a:lnTo>
                              <a:lnTo>
                                <a:pt x="31" y="38"/>
                              </a:lnTo>
                              <a:lnTo>
                                <a:pt x="28" y="36"/>
                              </a:lnTo>
                              <a:lnTo>
                                <a:pt x="24" y="33"/>
                              </a:lnTo>
                              <a:lnTo>
                                <a:pt x="22" y="30"/>
                              </a:lnTo>
                              <a:lnTo>
                                <a:pt x="19" y="26"/>
                              </a:lnTo>
                              <a:lnTo>
                                <a:pt x="19" y="22"/>
                              </a:lnTo>
                              <a:lnTo>
                                <a:pt x="19" y="20"/>
                              </a:lnTo>
                              <a:lnTo>
                                <a:pt x="20" y="16"/>
                              </a:lnTo>
                              <a:lnTo>
                                <a:pt x="22" y="13"/>
                              </a:lnTo>
                              <a:lnTo>
                                <a:pt x="27" y="11"/>
                              </a:lnTo>
                              <a:lnTo>
                                <a:pt x="31" y="10"/>
                              </a:lnTo>
                              <a:lnTo>
                                <a:pt x="30" y="0"/>
                              </a:lnTo>
                              <a:lnTo>
                                <a:pt x="39" y="0"/>
                              </a:lnTo>
                              <a:lnTo>
                                <a:pt x="48" y="1"/>
                              </a:lnTo>
                              <a:lnTo>
                                <a:pt x="56" y="3"/>
                              </a:lnTo>
                              <a:lnTo>
                                <a:pt x="63" y="4"/>
                              </a:lnTo>
                              <a:lnTo>
                                <a:pt x="71" y="7"/>
                              </a:lnTo>
                              <a:lnTo>
                                <a:pt x="78" y="10"/>
                              </a:lnTo>
                              <a:lnTo>
                                <a:pt x="84" y="13"/>
                              </a:lnTo>
                              <a:lnTo>
                                <a:pt x="90" y="17"/>
                              </a:lnTo>
                              <a:lnTo>
                                <a:pt x="96" y="21"/>
                              </a:lnTo>
                              <a:lnTo>
                                <a:pt x="102" y="26"/>
                              </a:lnTo>
                              <a:lnTo>
                                <a:pt x="107" y="31"/>
                              </a:lnTo>
                              <a:lnTo>
                                <a:pt x="111" y="37"/>
                              </a:lnTo>
                              <a:lnTo>
                                <a:pt x="113" y="43"/>
                              </a:lnTo>
                              <a:lnTo>
                                <a:pt x="113" y="49"/>
                              </a:lnTo>
                              <a:lnTo>
                                <a:pt x="111" y="53"/>
                              </a:lnTo>
                              <a:lnTo>
                                <a:pt x="107" y="57"/>
                              </a:lnTo>
                              <a:lnTo>
                                <a:pt x="102" y="60"/>
                              </a:lnTo>
                              <a:lnTo>
                                <a:pt x="96" y="62"/>
                              </a:lnTo>
                              <a:lnTo>
                                <a:pt x="88" y="63"/>
                              </a:lnTo>
                              <a:lnTo>
                                <a:pt x="80" y="63"/>
                              </a:lnTo>
                              <a:lnTo>
                                <a:pt x="71" y="62"/>
                              </a:lnTo>
                              <a:lnTo>
                                <a:pt x="63" y="61"/>
                              </a:lnTo>
                              <a:lnTo>
                                <a:pt x="55" y="59"/>
                              </a:lnTo>
                              <a:lnTo>
                                <a:pt x="48" y="56"/>
                              </a:lnTo>
                              <a:lnTo>
                                <a:pt x="42" y="54"/>
                              </a:lnTo>
                              <a:lnTo>
                                <a:pt x="35" y="51"/>
                              </a:lnTo>
                              <a:lnTo>
                                <a:pt x="28" y="48"/>
                              </a:lnTo>
                              <a:lnTo>
                                <a:pt x="20" y="43"/>
                              </a:lnTo>
                              <a:lnTo>
                                <a:pt x="15" y="40"/>
                              </a:lnTo>
                              <a:lnTo>
                                <a:pt x="9" y="34"/>
                              </a:lnTo>
                              <a:lnTo>
                                <a:pt x="4" y="29"/>
                              </a:lnTo>
                              <a:lnTo>
                                <a:pt x="2" y="24"/>
                              </a:lnTo>
                              <a:lnTo>
                                <a:pt x="0" y="18"/>
                              </a:lnTo>
                              <a:lnTo>
                                <a:pt x="1" y="13"/>
                              </a:lnTo>
                              <a:lnTo>
                                <a:pt x="4" y="8"/>
                              </a:lnTo>
                              <a:lnTo>
                                <a:pt x="8" y="4"/>
                              </a:lnTo>
                              <a:lnTo>
                                <a:pt x="15" y="2"/>
                              </a:lnTo>
                              <a:lnTo>
                                <a:pt x="22" y="1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672" name="Freeform 30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49" y="2419"/>
                          <a:ext cx="77" cy="4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14" y="0"/>
                            </a:cxn>
                            <a:cxn ang="0">
                              <a:pos x="19" y="0"/>
                            </a:cxn>
                            <a:cxn ang="0">
                              <a:pos x="26" y="0"/>
                            </a:cxn>
                            <a:cxn ang="0">
                              <a:pos x="31" y="1"/>
                            </a:cxn>
                            <a:cxn ang="0">
                              <a:pos x="37" y="3"/>
                            </a:cxn>
                            <a:cxn ang="0">
                              <a:pos x="42" y="4"/>
                            </a:cxn>
                            <a:cxn ang="0">
                              <a:pos x="46" y="6"/>
                            </a:cxn>
                            <a:cxn ang="0">
                              <a:pos x="51" y="7"/>
                            </a:cxn>
                            <a:cxn ang="0">
                              <a:pos x="56" y="10"/>
                            </a:cxn>
                            <a:cxn ang="0">
                              <a:pos x="60" y="12"/>
                            </a:cxn>
                            <a:cxn ang="0">
                              <a:pos x="65" y="15"/>
                            </a:cxn>
                            <a:cxn ang="0">
                              <a:pos x="67" y="17"/>
                            </a:cxn>
                            <a:cxn ang="0">
                              <a:pos x="71" y="21"/>
                            </a:cxn>
                            <a:cxn ang="0">
                              <a:pos x="73" y="23"/>
                            </a:cxn>
                            <a:cxn ang="0">
                              <a:pos x="75" y="27"/>
                            </a:cxn>
                            <a:cxn ang="0">
                              <a:pos x="76" y="31"/>
                            </a:cxn>
                            <a:cxn ang="0">
                              <a:pos x="76" y="35"/>
                            </a:cxn>
                            <a:cxn ang="0">
                              <a:pos x="74" y="38"/>
                            </a:cxn>
                            <a:cxn ang="0">
                              <a:pos x="69" y="41"/>
                            </a:cxn>
                            <a:cxn ang="0">
                              <a:pos x="65" y="43"/>
                            </a:cxn>
                            <a:cxn ang="0">
                              <a:pos x="60" y="43"/>
                            </a:cxn>
                            <a:cxn ang="0">
                              <a:pos x="53" y="42"/>
                            </a:cxn>
                            <a:cxn ang="0">
                              <a:pos x="47" y="42"/>
                            </a:cxn>
                            <a:cxn ang="0">
                              <a:pos x="42" y="41"/>
                            </a:cxn>
                            <a:cxn ang="0">
                              <a:pos x="37" y="39"/>
                            </a:cxn>
                            <a:cxn ang="0">
                              <a:pos x="32" y="37"/>
                            </a:cxn>
                            <a:cxn ang="0">
                              <a:pos x="27" y="35"/>
                            </a:cxn>
                            <a:cxn ang="0">
                              <a:pos x="23" y="34"/>
                            </a:cxn>
                            <a:cxn ang="0">
                              <a:pos x="18" y="31"/>
                            </a:cxn>
                            <a:cxn ang="0">
                              <a:pos x="13" y="28"/>
                            </a:cxn>
                            <a:cxn ang="0">
                              <a:pos x="9" y="25"/>
                            </a:cxn>
                            <a:cxn ang="0">
                              <a:pos x="6" y="22"/>
                            </a:cxn>
                            <a:cxn ang="0">
                              <a:pos x="2" y="19"/>
                            </a:cxn>
                            <a:cxn ang="0">
                              <a:pos x="1" y="16"/>
                            </a:cxn>
                            <a:cxn ang="0">
                              <a:pos x="0" y="12"/>
                            </a:cxn>
                            <a:cxn ang="0">
                              <a:pos x="0" y="9"/>
                            </a:cxn>
                            <a:cxn ang="0">
                              <a:pos x="2" y="5"/>
                            </a:cxn>
                            <a:cxn ang="0">
                              <a:pos x="5" y="3"/>
                            </a:cxn>
                            <a:cxn ang="0">
                              <a:pos x="9" y="1"/>
                            </a:cxn>
                            <a:cxn ang="0">
                              <a:pos x="14" y="0"/>
                            </a:cxn>
                          </a:cxnLst>
                          <a:rect l="0" t="0" r="r" b="b"/>
                          <a:pathLst>
                            <a:path w="77" h="44">
                              <a:moveTo>
                                <a:pt x="14" y="0"/>
                              </a:moveTo>
                              <a:lnTo>
                                <a:pt x="19" y="0"/>
                              </a:lnTo>
                              <a:lnTo>
                                <a:pt x="26" y="0"/>
                              </a:lnTo>
                              <a:lnTo>
                                <a:pt x="31" y="1"/>
                              </a:lnTo>
                              <a:lnTo>
                                <a:pt x="37" y="3"/>
                              </a:lnTo>
                              <a:lnTo>
                                <a:pt x="42" y="4"/>
                              </a:lnTo>
                              <a:lnTo>
                                <a:pt x="46" y="6"/>
                              </a:lnTo>
                              <a:lnTo>
                                <a:pt x="51" y="7"/>
                              </a:lnTo>
                              <a:lnTo>
                                <a:pt x="56" y="10"/>
                              </a:lnTo>
                              <a:lnTo>
                                <a:pt x="60" y="12"/>
                              </a:lnTo>
                              <a:lnTo>
                                <a:pt x="65" y="15"/>
                              </a:lnTo>
                              <a:lnTo>
                                <a:pt x="67" y="17"/>
                              </a:lnTo>
                              <a:lnTo>
                                <a:pt x="71" y="21"/>
                              </a:lnTo>
                              <a:lnTo>
                                <a:pt x="73" y="23"/>
                              </a:lnTo>
                              <a:lnTo>
                                <a:pt x="75" y="27"/>
                              </a:lnTo>
                              <a:lnTo>
                                <a:pt x="76" y="31"/>
                              </a:lnTo>
                              <a:lnTo>
                                <a:pt x="76" y="35"/>
                              </a:lnTo>
                              <a:lnTo>
                                <a:pt x="74" y="38"/>
                              </a:lnTo>
                              <a:lnTo>
                                <a:pt x="69" y="41"/>
                              </a:lnTo>
                              <a:lnTo>
                                <a:pt x="65" y="43"/>
                              </a:lnTo>
                              <a:lnTo>
                                <a:pt x="60" y="43"/>
                              </a:lnTo>
                              <a:lnTo>
                                <a:pt x="53" y="42"/>
                              </a:lnTo>
                              <a:lnTo>
                                <a:pt x="47" y="42"/>
                              </a:lnTo>
                              <a:lnTo>
                                <a:pt x="42" y="41"/>
                              </a:lnTo>
                              <a:lnTo>
                                <a:pt x="37" y="39"/>
                              </a:lnTo>
                              <a:lnTo>
                                <a:pt x="32" y="37"/>
                              </a:lnTo>
                              <a:lnTo>
                                <a:pt x="27" y="35"/>
                              </a:lnTo>
                              <a:lnTo>
                                <a:pt x="23" y="34"/>
                              </a:lnTo>
                              <a:lnTo>
                                <a:pt x="18" y="31"/>
                              </a:lnTo>
                              <a:lnTo>
                                <a:pt x="13" y="28"/>
                              </a:lnTo>
                              <a:lnTo>
                                <a:pt x="9" y="25"/>
                              </a:lnTo>
                              <a:lnTo>
                                <a:pt x="6" y="22"/>
                              </a:lnTo>
                              <a:lnTo>
                                <a:pt x="2" y="19"/>
                              </a:lnTo>
                              <a:lnTo>
                                <a:pt x="1" y="16"/>
                              </a:lnTo>
                              <a:lnTo>
                                <a:pt x="0" y="12"/>
                              </a:lnTo>
                              <a:lnTo>
                                <a:pt x="0" y="9"/>
                              </a:lnTo>
                              <a:lnTo>
                                <a:pt x="2" y="5"/>
                              </a:lnTo>
                              <a:lnTo>
                                <a:pt x="5" y="3"/>
                              </a:lnTo>
                              <a:lnTo>
                                <a:pt x="9" y="1"/>
                              </a:lnTo>
                              <a:lnTo>
                                <a:pt x="14" y="0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673" name="Freeform 30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53" y="2429"/>
                          <a:ext cx="72" cy="21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15"/>
                            </a:cxn>
                            <a:cxn ang="0">
                              <a:pos x="62" y="0"/>
                            </a:cxn>
                            <a:cxn ang="0">
                              <a:pos x="71" y="4"/>
                            </a:cxn>
                            <a:cxn ang="0">
                              <a:pos x="4" y="20"/>
                            </a:cxn>
                            <a:cxn ang="0">
                              <a:pos x="0" y="15"/>
                            </a:cxn>
                          </a:cxnLst>
                          <a:rect l="0" t="0" r="r" b="b"/>
                          <a:pathLst>
                            <a:path w="72" h="21">
                              <a:moveTo>
                                <a:pt x="0" y="15"/>
                              </a:moveTo>
                              <a:lnTo>
                                <a:pt x="62" y="0"/>
                              </a:lnTo>
                              <a:lnTo>
                                <a:pt x="71" y="4"/>
                              </a:lnTo>
                              <a:lnTo>
                                <a:pt x="4" y="20"/>
                              </a:lnTo>
                              <a:lnTo>
                                <a:pt x="0" y="15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</p:grpSp>
              <p:grpSp>
                <p:nvGrpSpPr>
                  <p:cNvPr id="186587" name="Group 306"/>
                  <p:cNvGrpSpPr>
                    <a:grpSpLocks/>
                  </p:cNvGrpSpPr>
                  <p:nvPr/>
                </p:nvGrpSpPr>
                <p:grpSpPr bwMode="auto">
                  <a:xfrm>
                    <a:off x="3395" y="2449"/>
                    <a:ext cx="595" cy="308"/>
                    <a:chOff x="3395" y="2449"/>
                    <a:chExt cx="595" cy="308"/>
                  </a:xfrm>
                </p:grpSpPr>
                <p:grpSp>
                  <p:nvGrpSpPr>
                    <p:cNvPr id="186590" name="Group 3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95" y="2455"/>
                      <a:ext cx="589" cy="302"/>
                      <a:chOff x="3395" y="2455"/>
                      <a:chExt cx="589" cy="302"/>
                    </a:xfrm>
                  </p:grpSpPr>
                  <p:grpSp>
                    <p:nvGrpSpPr>
                      <p:cNvPr id="186592" name="Group 30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637" y="2463"/>
                        <a:ext cx="221" cy="116"/>
                        <a:chOff x="3637" y="2463"/>
                        <a:chExt cx="221" cy="116"/>
                      </a:xfrm>
                    </p:grpSpPr>
                    <p:grpSp>
                      <p:nvGrpSpPr>
                        <p:cNvPr id="186599" name="Group 30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637" y="2466"/>
                          <a:ext cx="221" cy="113"/>
                          <a:chOff x="3637" y="2466"/>
                          <a:chExt cx="221" cy="113"/>
                        </a:xfrm>
                      </p:grpSpPr>
                      <p:sp>
                        <p:nvSpPr>
                          <p:cNvPr id="186678" name="Freeform 31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647" y="2466"/>
                            <a:ext cx="184" cy="31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15"/>
                              </a:cxn>
                              <a:cxn ang="0">
                                <a:pos x="4" y="11"/>
                              </a:cxn>
                              <a:cxn ang="0">
                                <a:pos x="9" y="7"/>
                              </a:cxn>
                              <a:cxn ang="0">
                                <a:pos x="14" y="2"/>
                              </a:cxn>
                              <a:cxn ang="0">
                                <a:pos x="19" y="0"/>
                              </a:cxn>
                              <a:cxn ang="0">
                                <a:pos x="183" y="15"/>
                              </a:cxn>
                              <a:cxn ang="0">
                                <a:pos x="175" y="30"/>
                              </a:cxn>
                              <a:cxn ang="0">
                                <a:pos x="0" y="15"/>
                              </a:cxn>
                            </a:cxnLst>
                            <a:rect l="0" t="0" r="r" b="b"/>
                            <a:pathLst>
                              <a:path w="184" h="31">
                                <a:moveTo>
                                  <a:pt x="0" y="15"/>
                                </a:moveTo>
                                <a:lnTo>
                                  <a:pt x="4" y="11"/>
                                </a:lnTo>
                                <a:lnTo>
                                  <a:pt x="9" y="7"/>
                                </a:lnTo>
                                <a:lnTo>
                                  <a:pt x="14" y="2"/>
                                </a:lnTo>
                                <a:lnTo>
                                  <a:pt x="19" y="0"/>
                                </a:lnTo>
                                <a:lnTo>
                                  <a:pt x="183" y="15"/>
                                </a:lnTo>
                                <a:lnTo>
                                  <a:pt x="175" y="30"/>
                                </a:lnTo>
                                <a:lnTo>
                                  <a:pt x="0" y="15"/>
                                </a:lnTo>
                              </a:path>
                            </a:pathLst>
                          </a:custGeom>
                          <a:solidFill>
                            <a:schemeClr val="bg1"/>
                          </a:solidFill>
                          <a:ln w="12700" cap="rnd" cmpd="sng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679" name="Freeform 31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637" y="2479"/>
                            <a:ext cx="221" cy="100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1" y="98"/>
                              </a:cxn>
                              <a:cxn ang="0">
                                <a:pos x="0" y="14"/>
                              </a:cxn>
                              <a:cxn ang="0">
                                <a:pos x="2" y="10"/>
                              </a:cxn>
                              <a:cxn ang="0">
                                <a:pos x="4" y="6"/>
                              </a:cxn>
                              <a:cxn ang="0">
                                <a:pos x="8" y="2"/>
                              </a:cxn>
                              <a:cxn ang="0">
                                <a:pos x="12" y="0"/>
                              </a:cxn>
                              <a:cxn ang="0">
                                <a:pos x="159" y="14"/>
                              </a:cxn>
                              <a:cxn ang="0">
                                <a:pos x="165" y="14"/>
                              </a:cxn>
                              <a:cxn ang="0">
                                <a:pos x="169" y="13"/>
                              </a:cxn>
                              <a:cxn ang="0">
                                <a:pos x="173" y="10"/>
                              </a:cxn>
                              <a:cxn ang="0">
                                <a:pos x="176" y="8"/>
                              </a:cxn>
                              <a:cxn ang="0">
                                <a:pos x="178" y="5"/>
                              </a:cxn>
                              <a:cxn ang="0">
                                <a:pos x="179" y="0"/>
                              </a:cxn>
                              <a:cxn ang="0">
                                <a:pos x="218" y="4"/>
                              </a:cxn>
                              <a:cxn ang="0">
                                <a:pos x="220" y="99"/>
                              </a:cxn>
                              <a:cxn ang="0">
                                <a:pos x="1" y="98"/>
                              </a:cxn>
                            </a:cxnLst>
                            <a:rect l="0" t="0" r="r" b="b"/>
                            <a:pathLst>
                              <a:path w="221" h="100">
                                <a:moveTo>
                                  <a:pt x="1" y="98"/>
                                </a:moveTo>
                                <a:lnTo>
                                  <a:pt x="0" y="14"/>
                                </a:lnTo>
                                <a:lnTo>
                                  <a:pt x="2" y="10"/>
                                </a:lnTo>
                                <a:lnTo>
                                  <a:pt x="4" y="6"/>
                                </a:lnTo>
                                <a:lnTo>
                                  <a:pt x="8" y="2"/>
                                </a:lnTo>
                                <a:lnTo>
                                  <a:pt x="12" y="0"/>
                                </a:lnTo>
                                <a:lnTo>
                                  <a:pt x="159" y="14"/>
                                </a:lnTo>
                                <a:lnTo>
                                  <a:pt x="165" y="14"/>
                                </a:lnTo>
                                <a:lnTo>
                                  <a:pt x="169" y="13"/>
                                </a:lnTo>
                                <a:lnTo>
                                  <a:pt x="173" y="10"/>
                                </a:lnTo>
                                <a:lnTo>
                                  <a:pt x="176" y="8"/>
                                </a:lnTo>
                                <a:lnTo>
                                  <a:pt x="178" y="5"/>
                                </a:lnTo>
                                <a:lnTo>
                                  <a:pt x="179" y="0"/>
                                </a:lnTo>
                                <a:lnTo>
                                  <a:pt x="218" y="4"/>
                                </a:lnTo>
                                <a:lnTo>
                                  <a:pt x="220" y="99"/>
                                </a:lnTo>
                                <a:lnTo>
                                  <a:pt x="1" y="98"/>
                                </a:lnTo>
                              </a:path>
                            </a:pathLst>
                          </a:custGeom>
                          <a:solidFill>
                            <a:schemeClr val="bg1"/>
                          </a:solidFill>
                          <a:ln w="12700" cap="rnd" cmpd="sng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ar-SA"/>
                          </a:p>
                        </p:txBody>
                      </p:sp>
                    </p:grpSp>
                    <p:grpSp>
                      <p:nvGrpSpPr>
                        <p:cNvPr id="186601" name="Group 31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748" y="2463"/>
                          <a:ext cx="97" cy="50"/>
                          <a:chOff x="3748" y="2463"/>
                          <a:chExt cx="97" cy="50"/>
                        </a:xfrm>
                      </p:grpSpPr>
                      <p:sp>
                        <p:nvSpPr>
                          <p:cNvPr id="186681" name="Freeform 31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759" y="2463"/>
                            <a:ext cx="86" cy="32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28"/>
                              </a:cxn>
                              <a:cxn ang="0">
                                <a:pos x="65" y="0"/>
                              </a:cxn>
                              <a:cxn ang="0">
                                <a:pos x="85" y="2"/>
                              </a:cxn>
                              <a:cxn ang="0">
                                <a:pos x="21" y="31"/>
                              </a:cxn>
                              <a:cxn ang="0">
                                <a:pos x="0" y="28"/>
                              </a:cxn>
                            </a:cxnLst>
                            <a:rect l="0" t="0" r="r" b="b"/>
                            <a:pathLst>
                              <a:path w="86" h="32">
                                <a:moveTo>
                                  <a:pt x="0" y="28"/>
                                </a:moveTo>
                                <a:lnTo>
                                  <a:pt x="65" y="0"/>
                                </a:lnTo>
                                <a:lnTo>
                                  <a:pt x="85" y="2"/>
                                </a:lnTo>
                                <a:lnTo>
                                  <a:pt x="21" y="31"/>
                                </a:lnTo>
                                <a:lnTo>
                                  <a:pt x="0" y="28"/>
                                </a:lnTo>
                              </a:path>
                            </a:pathLst>
                          </a:custGeom>
                          <a:solidFill>
                            <a:schemeClr val="bg1"/>
                          </a:solidFill>
                          <a:ln w="12700" cap="rnd" cmpd="sng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682" name="Freeform 31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748" y="2493"/>
                            <a:ext cx="32" cy="20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8" y="0"/>
                              </a:cxn>
                              <a:cxn ang="0">
                                <a:pos x="30" y="3"/>
                              </a:cxn>
                              <a:cxn ang="0">
                                <a:pos x="31" y="19"/>
                              </a:cxn>
                              <a:cxn ang="0">
                                <a:pos x="0" y="16"/>
                              </a:cxn>
                              <a:cxn ang="0">
                                <a:pos x="8" y="0"/>
                              </a:cxn>
                            </a:cxnLst>
                            <a:rect l="0" t="0" r="r" b="b"/>
                            <a:pathLst>
                              <a:path w="32" h="20">
                                <a:moveTo>
                                  <a:pt x="8" y="0"/>
                                </a:moveTo>
                                <a:lnTo>
                                  <a:pt x="30" y="3"/>
                                </a:lnTo>
                                <a:lnTo>
                                  <a:pt x="31" y="19"/>
                                </a:lnTo>
                                <a:lnTo>
                                  <a:pt x="0" y="16"/>
                                </a:lnTo>
                                <a:lnTo>
                                  <a:pt x="8" y="0"/>
                                </a:lnTo>
                              </a:path>
                            </a:pathLst>
                          </a:custGeom>
                          <a:solidFill>
                            <a:schemeClr val="bg1"/>
                          </a:solidFill>
                          <a:ln w="12700" cap="rnd" cmpd="sng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ar-SA"/>
                          </a:p>
                        </p:txBody>
                      </p:sp>
                    </p:grpSp>
                  </p:grpSp>
                  <p:grpSp>
                    <p:nvGrpSpPr>
                      <p:cNvPr id="186602" name="Group 31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95" y="2455"/>
                        <a:ext cx="589" cy="302"/>
                        <a:chOff x="3395" y="2455"/>
                        <a:chExt cx="589" cy="302"/>
                      </a:xfrm>
                    </p:grpSpPr>
                    <p:sp>
                      <p:nvSpPr>
                        <p:cNvPr id="186684" name="Freeform 31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09" y="2499"/>
                          <a:ext cx="182" cy="3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15"/>
                            </a:cxn>
                            <a:cxn ang="0">
                              <a:pos x="4" y="10"/>
                            </a:cxn>
                            <a:cxn ang="0">
                              <a:pos x="9" y="7"/>
                            </a:cxn>
                            <a:cxn ang="0">
                              <a:pos x="14" y="2"/>
                            </a:cxn>
                            <a:cxn ang="0">
                              <a:pos x="18" y="0"/>
                            </a:cxn>
                            <a:cxn ang="0">
                              <a:pos x="181" y="15"/>
                            </a:cxn>
                            <a:cxn ang="0">
                              <a:pos x="173" y="29"/>
                            </a:cxn>
                            <a:cxn ang="0">
                              <a:pos x="0" y="15"/>
                            </a:cxn>
                          </a:cxnLst>
                          <a:rect l="0" t="0" r="r" b="b"/>
                          <a:pathLst>
                            <a:path w="182" h="30">
                              <a:moveTo>
                                <a:pt x="0" y="15"/>
                              </a:moveTo>
                              <a:lnTo>
                                <a:pt x="4" y="10"/>
                              </a:lnTo>
                              <a:lnTo>
                                <a:pt x="9" y="7"/>
                              </a:lnTo>
                              <a:lnTo>
                                <a:pt x="14" y="2"/>
                              </a:lnTo>
                              <a:lnTo>
                                <a:pt x="18" y="0"/>
                              </a:lnTo>
                              <a:lnTo>
                                <a:pt x="181" y="15"/>
                              </a:lnTo>
                              <a:lnTo>
                                <a:pt x="173" y="29"/>
                              </a:lnTo>
                              <a:lnTo>
                                <a:pt x="0" y="15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685" name="Freeform 31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78" y="2455"/>
                          <a:ext cx="206" cy="28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41"/>
                            </a:cxn>
                            <a:cxn ang="0">
                              <a:pos x="92" y="0"/>
                            </a:cxn>
                            <a:cxn ang="0">
                              <a:pos x="178" y="11"/>
                            </a:cxn>
                            <a:cxn ang="0">
                              <a:pos x="185" y="13"/>
                            </a:cxn>
                            <a:cxn ang="0">
                              <a:pos x="192" y="14"/>
                            </a:cxn>
                            <a:cxn ang="0">
                              <a:pos x="197" y="16"/>
                            </a:cxn>
                            <a:cxn ang="0">
                              <a:pos x="201" y="19"/>
                            </a:cxn>
                            <a:cxn ang="0">
                              <a:pos x="204" y="22"/>
                            </a:cxn>
                            <a:cxn ang="0">
                              <a:pos x="205" y="26"/>
                            </a:cxn>
                            <a:cxn ang="0">
                              <a:pos x="205" y="239"/>
                            </a:cxn>
                            <a:cxn ang="0">
                              <a:pos x="122" y="285"/>
                            </a:cxn>
                            <a:cxn ang="0">
                              <a:pos x="0" y="41"/>
                            </a:cxn>
                          </a:cxnLst>
                          <a:rect l="0" t="0" r="r" b="b"/>
                          <a:pathLst>
                            <a:path w="206" h="286">
                              <a:moveTo>
                                <a:pt x="0" y="41"/>
                              </a:moveTo>
                              <a:lnTo>
                                <a:pt x="92" y="0"/>
                              </a:lnTo>
                              <a:lnTo>
                                <a:pt x="178" y="11"/>
                              </a:lnTo>
                              <a:lnTo>
                                <a:pt x="185" y="13"/>
                              </a:lnTo>
                              <a:lnTo>
                                <a:pt x="192" y="14"/>
                              </a:lnTo>
                              <a:lnTo>
                                <a:pt x="197" y="16"/>
                              </a:lnTo>
                              <a:lnTo>
                                <a:pt x="201" y="19"/>
                              </a:lnTo>
                              <a:lnTo>
                                <a:pt x="204" y="22"/>
                              </a:lnTo>
                              <a:lnTo>
                                <a:pt x="205" y="26"/>
                              </a:lnTo>
                              <a:lnTo>
                                <a:pt x="205" y="239"/>
                              </a:lnTo>
                              <a:lnTo>
                                <a:pt x="122" y="285"/>
                              </a:lnTo>
                              <a:lnTo>
                                <a:pt x="0" y="41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686" name="Freeform 31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437" y="2513"/>
                          <a:ext cx="87" cy="89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20"/>
                            </a:cxn>
                            <a:cxn ang="0">
                              <a:pos x="77" y="0"/>
                            </a:cxn>
                            <a:cxn ang="0">
                              <a:pos x="86" y="67"/>
                            </a:cxn>
                            <a:cxn ang="0">
                              <a:pos x="6" y="88"/>
                            </a:cxn>
                            <a:cxn ang="0">
                              <a:pos x="0" y="20"/>
                            </a:cxn>
                          </a:cxnLst>
                          <a:rect l="0" t="0" r="r" b="b"/>
                          <a:pathLst>
                            <a:path w="87" h="89">
                              <a:moveTo>
                                <a:pt x="0" y="20"/>
                              </a:moveTo>
                              <a:lnTo>
                                <a:pt x="77" y="0"/>
                              </a:lnTo>
                              <a:lnTo>
                                <a:pt x="86" y="67"/>
                              </a:lnTo>
                              <a:lnTo>
                                <a:pt x="6" y="88"/>
                              </a:lnTo>
                              <a:lnTo>
                                <a:pt x="0" y="20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687" name="Freeform 31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395" y="2497"/>
                          <a:ext cx="511" cy="26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132"/>
                            </a:cxn>
                            <a:cxn ang="0">
                              <a:pos x="42" y="38"/>
                            </a:cxn>
                            <a:cxn ang="0">
                              <a:pos x="49" y="106"/>
                            </a:cxn>
                            <a:cxn ang="0">
                              <a:pos x="201" y="125"/>
                            </a:cxn>
                            <a:cxn ang="0">
                              <a:pos x="201" y="37"/>
                            </a:cxn>
                            <a:cxn ang="0">
                              <a:pos x="202" y="31"/>
                            </a:cxn>
                            <a:cxn ang="0">
                              <a:pos x="204" y="27"/>
                            </a:cxn>
                            <a:cxn ang="0">
                              <a:pos x="206" y="23"/>
                            </a:cxn>
                            <a:cxn ang="0">
                              <a:pos x="210" y="19"/>
                            </a:cxn>
                            <a:cxn ang="0">
                              <a:pos x="215" y="17"/>
                            </a:cxn>
                            <a:cxn ang="0">
                              <a:pos x="362" y="31"/>
                            </a:cxn>
                            <a:cxn ang="0">
                              <a:pos x="368" y="30"/>
                            </a:cxn>
                            <a:cxn ang="0">
                              <a:pos x="373" y="29"/>
                            </a:cxn>
                            <a:cxn ang="0">
                              <a:pos x="377" y="27"/>
                            </a:cxn>
                            <a:cxn ang="0">
                              <a:pos x="380" y="24"/>
                            </a:cxn>
                            <a:cxn ang="0">
                              <a:pos x="382" y="22"/>
                            </a:cxn>
                            <a:cxn ang="0">
                              <a:pos x="383" y="17"/>
                            </a:cxn>
                            <a:cxn ang="0">
                              <a:pos x="383" y="11"/>
                            </a:cxn>
                            <a:cxn ang="0">
                              <a:pos x="383" y="5"/>
                            </a:cxn>
                            <a:cxn ang="0">
                              <a:pos x="382" y="0"/>
                            </a:cxn>
                            <a:cxn ang="0">
                              <a:pos x="483" y="18"/>
                            </a:cxn>
                            <a:cxn ang="0">
                              <a:pos x="490" y="19"/>
                            </a:cxn>
                            <a:cxn ang="0">
                              <a:pos x="496" y="21"/>
                            </a:cxn>
                            <a:cxn ang="0">
                              <a:pos x="501" y="23"/>
                            </a:cxn>
                            <a:cxn ang="0">
                              <a:pos x="506" y="25"/>
                            </a:cxn>
                            <a:cxn ang="0">
                              <a:pos x="509" y="28"/>
                            </a:cxn>
                            <a:cxn ang="0">
                              <a:pos x="510" y="33"/>
                            </a:cxn>
                            <a:cxn ang="0">
                              <a:pos x="510" y="244"/>
                            </a:cxn>
                            <a:cxn ang="0">
                              <a:pos x="472" y="259"/>
                            </a:cxn>
                            <a:cxn ang="0">
                              <a:pos x="464" y="258"/>
                            </a:cxn>
                            <a:cxn ang="0">
                              <a:pos x="419" y="221"/>
                            </a:cxn>
                            <a:cxn ang="0">
                              <a:pos x="73" y="177"/>
                            </a:cxn>
                            <a:cxn ang="0">
                              <a:pos x="72" y="168"/>
                            </a:cxn>
                            <a:cxn ang="0">
                              <a:pos x="70" y="162"/>
                            </a:cxn>
                            <a:cxn ang="0">
                              <a:pos x="67" y="158"/>
                            </a:cxn>
                            <a:cxn ang="0">
                              <a:pos x="63" y="152"/>
                            </a:cxn>
                            <a:cxn ang="0">
                              <a:pos x="58" y="147"/>
                            </a:cxn>
                            <a:cxn ang="0">
                              <a:pos x="51" y="142"/>
                            </a:cxn>
                            <a:cxn ang="0">
                              <a:pos x="43" y="138"/>
                            </a:cxn>
                            <a:cxn ang="0">
                              <a:pos x="36" y="136"/>
                            </a:cxn>
                            <a:cxn ang="0">
                              <a:pos x="30" y="134"/>
                            </a:cxn>
                            <a:cxn ang="0">
                              <a:pos x="23" y="133"/>
                            </a:cxn>
                            <a:cxn ang="0">
                              <a:pos x="15" y="132"/>
                            </a:cxn>
                            <a:cxn ang="0">
                              <a:pos x="7" y="132"/>
                            </a:cxn>
                            <a:cxn ang="0">
                              <a:pos x="0" y="132"/>
                            </a:cxn>
                          </a:cxnLst>
                          <a:rect l="0" t="0" r="r" b="b"/>
                          <a:pathLst>
                            <a:path w="511" h="260">
                              <a:moveTo>
                                <a:pt x="0" y="132"/>
                              </a:moveTo>
                              <a:lnTo>
                                <a:pt x="42" y="38"/>
                              </a:lnTo>
                              <a:lnTo>
                                <a:pt x="49" y="106"/>
                              </a:lnTo>
                              <a:lnTo>
                                <a:pt x="201" y="125"/>
                              </a:lnTo>
                              <a:lnTo>
                                <a:pt x="201" y="37"/>
                              </a:lnTo>
                              <a:lnTo>
                                <a:pt x="202" y="31"/>
                              </a:lnTo>
                              <a:lnTo>
                                <a:pt x="204" y="27"/>
                              </a:lnTo>
                              <a:lnTo>
                                <a:pt x="206" y="23"/>
                              </a:lnTo>
                              <a:lnTo>
                                <a:pt x="210" y="19"/>
                              </a:lnTo>
                              <a:lnTo>
                                <a:pt x="215" y="17"/>
                              </a:lnTo>
                              <a:lnTo>
                                <a:pt x="362" y="31"/>
                              </a:lnTo>
                              <a:lnTo>
                                <a:pt x="368" y="30"/>
                              </a:lnTo>
                              <a:lnTo>
                                <a:pt x="373" y="29"/>
                              </a:lnTo>
                              <a:lnTo>
                                <a:pt x="377" y="27"/>
                              </a:lnTo>
                              <a:lnTo>
                                <a:pt x="380" y="24"/>
                              </a:lnTo>
                              <a:lnTo>
                                <a:pt x="382" y="22"/>
                              </a:lnTo>
                              <a:lnTo>
                                <a:pt x="383" y="17"/>
                              </a:lnTo>
                              <a:lnTo>
                                <a:pt x="383" y="11"/>
                              </a:lnTo>
                              <a:lnTo>
                                <a:pt x="383" y="5"/>
                              </a:lnTo>
                              <a:lnTo>
                                <a:pt x="382" y="0"/>
                              </a:lnTo>
                              <a:lnTo>
                                <a:pt x="483" y="18"/>
                              </a:lnTo>
                              <a:lnTo>
                                <a:pt x="490" y="19"/>
                              </a:lnTo>
                              <a:lnTo>
                                <a:pt x="496" y="21"/>
                              </a:lnTo>
                              <a:lnTo>
                                <a:pt x="501" y="23"/>
                              </a:lnTo>
                              <a:lnTo>
                                <a:pt x="506" y="25"/>
                              </a:lnTo>
                              <a:lnTo>
                                <a:pt x="509" y="28"/>
                              </a:lnTo>
                              <a:lnTo>
                                <a:pt x="510" y="33"/>
                              </a:lnTo>
                              <a:lnTo>
                                <a:pt x="510" y="244"/>
                              </a:lnTo>
                              <a:lnTo>
                                <a:pt x="472" y="259"/>
                              </a:lnTo>
                              <a:lnTo>
                                <a:pt x="464" y="258"/>
                              </a:lnTo>
                              <a:lnTo>
                                <a:pt x="419" y="221"/>
                              </a:lnTo>
                              <a:lnTo>
                                <a:pt x="73" y="177"/>
                              </a:lnTo>
                              <a:lnTo>
                                <a:pt x="72" y="168"/>
                              </a:lnTo>
                              <a:lnTo>
                                <a:pt x="70" y="162"/>
                              </a:lnTo>
                              <a:lnTo>
                                <a:pt x="67" y="158"/>
                              </a:lnTo>
                              <a:lnTo>
                                <a:pt x="63" y="152"/>
                              </a:lnTo>
                              <a:lnTo>
                                <a:pt x="58" y="147"/>
                              </a:lnTo>
                              <a:lnTo>
                                <a:pt x="51" y="142"/>
                              </a:lnTo>
                              <a:lnTo>
                                <a:pt x="43" y="138"/>
                              </a:lnTo>
                              <a:lnTo>
                                <a:pt x="36" y="136"/>
                              </a:lnTo>
                              <a:lnTo>
                                <a:pt x="30" y="134"/>
                              </a:lnTo>
                              <a:lnTo>
                                <a:pt x="23" y="133"/>
                              </a:lnTo>
                              <a:lnTo>
                                <a:pt x="15" y="132"/>
                              </a:lnTo>
                              <a:lnTo>
                                <a:pt x="7" y="132"/>
                              </a:lnTo>
                              <a:lnTo>
                                <a:pt x="0" y="132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  <p:grpSp>
                  <p:nvGrpSpPr>
                    <p:cNvPr id="186610" name="Group 3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09" y="2449"/>
                      <a:ext cx="481" cy="243"/>
                      <a:chOff x="3509" y="2449"/>
                      <a:chExt cx="481" cy="243"/>
                    </a:xfrm>
                  </p:grpSpPr>
                  <p:grpSp>
                    <p:nvGrpSpPr>
                      <p:cNvPr id="186613" name="Group 3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631" y="2449"/>
                        <a:ext cx="359" cy="243"/>
                        <a:chOff x="3631" y="2449"/>
                        <a:chExt cx="359" cy="243"/>
                      </a:xfrm>
                    </p:grpSpPr>
                    <p:grpSp>
                      <p:nvGrpSpPr>
                        <p:cNvPr id="186614" name="Group 32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631" y="2469"/>
                          <a:ext cx="359" cy="223"/>
                          <a:chOff x="3631" y="2469"/>
                          <a:chExt cx="359" cy="223"/>
                        </a:xfrm>
                      </p:grpSpPr>
                      <p:grpSp>
                        <p:nvGrpSpPr>
                          <p:cNvPr id="186615" name="Group 323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768" y="2469"/>
                            <a:ext cx="222" cy="223"/>
                            <a:chOff x="3768" y="2469"/>
                            <a:chExt cx="222" cy="223"/>
                          </a:xfrm>
                        </p:grpSpPr>
                        <p:grpSp>
                          <p:nvGrpSpPr>
                            <p:cNvPr id="186616" name="Group 32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917" y="2469"/>
                              <a:ext cx="55" cy="154"/>
                              <a:chOff x="3917" y="2469"/>
                              <a:chExt cx="55" cy="154"/>
                            </a:xfrm>
                          </p:grpSpPr>
                          <p:sp>
                            <p:nvSpPr>
                              <p:cNvPr id="186693" name="Line 325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 flipV="1">
                                <a:off x="3917" y="2469"/>
                                <a:ext cx="55" cy="59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rgbClr val="808000"/>
                                </a:solidFill>
                                <a:round/>
                                <a:headEnd/>
                                <a:tailEnd/>
                              </a:ln>
                              <a:effectLst/>
                            </p:spPr>
                            <p:txBody>
                              <a:bodyPr wrap="none" anchor="ctr"/>
                              <a:lstStyle/>
                              <a:p>
                                <a:endParaRPr lang="ar-SA"/>
                              </a:p>
                            </p:txBody>
                          </p:sp>
                          <p:grpSp>
                            <p:nvGrpSpPr>
                              <p:cNvPr id="186617" name="Group 326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926" y="2532"/>
                                <a:ext cx="42" cy="91"/>
                                <a:chOff x="3926" y="2532"/>
                                <a:chExt cx="42" cy="91"/>
                              </a:xfrm>
                            </p:grpSpPr>
                            <p:sp>
                              <p:nvSpPr>
                                <p:cNvPr id="186695" name="Line 327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V="1">
                                  <a:off x="3926" y="2532"/>
                                  <a:ext cx="42" cy="51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808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696" name="Line 328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V="1">
                                  <a:off x="3926" y="2542"/>
                                  <a:ext cx="42" cy="51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808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697" name="Line 329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V="1">
                                  <a:off x="3926" y="2553"/>
                                  <a:ext cx="42" cy="49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808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698" name="Line 330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V="1">
                                  <a:off x="3926" y="2561"/>
                                  <a:ext cx="42" cy="50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808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699" name="Line 331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V="1">
                                  <a:off x="3926" y="2572"/>
                                  <a:ext cx="42" cy="51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808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186620" name="Group 33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768" y="2618"/>
                              <a:ext cx="222" cy="74"/>
                              <a:chOff x="3768" y="2618"/>
                              <a:chExt cx="222" cy="74"/>
                            </a:xfrm>
                          </p:grpSpPr>
                          <p:sp>
                            <p:nvSpPr>
                              <p:cNvPr id="186701" name="Freeform 333"/>
                              <p:cNvSpPr>
                                <a:spLocks/>
                              </p:cNvSpPr>
                              <p:nvPr/>
                            </p:nvSpPr>
                            <p:spPr bwMode="auto">
                              <a:xfrm>
                                <a:off x="3768" y="2630"/>
                                <a:ext cx="222" cy="62"/>
                              </a:xfrm>
                              <a:custGeom>
                                <a:avLst/>
                                <a:gdLst/>
                                <a:ahLst/>
                                <a:cxnLst>
                                  <a:cxn ang="0">
                                    <a:pos x="0" y="31"/>
                                  </a:cxn>
                                  <a:cxn ang="0">
                                    <a:pos x="11" y="46"/>
                                  </a:cxn>
                                  <a:cxn ang="0">
                                    <a:pos x="138" y="61"/>
                                  </a:cxn>
                                  <a:cxn ang="0">
                                    <a:pos x="221" y="13"/>
                                  </a:cxn>
                                  <a:cxn ang="0">
                                    <a:pos x="221" y="0"/>
                                  </a:cxn>
                                  <a:cxn ang="0">
                                    <a:pos x="138" y="47"/>
                                  </a:cxn>
                                  <a:cxn ang="0">
                                    <a:pos x="0" y="31"/>
                                  </a:cxn>
                                </a:cxnLst>
                                <a:rect l="0" t="0" r="r" b="b"/>
                                <a:pathLst>
                                  <a:path w="222" h="62">
                                    <a:moveTo>
                                      <a:pt x="0" y="31"/>
                                    </a:moveTo>
                                    <a:lnTo>
                                      <a:pt x="11" y="46"/>
                                    </a:lnTo>
                                    <a:lnTo>
                                      <a:pt x="138" y="61"/>
                                    </a:lnTo>
                                    <a:lnTo>
                                      <a:pt x="221" y="13"/>
                                    </a:lnTo>
                                    <a:lnTo>
                                      <a:pt x="221" y="0"/>
                                    </a:lnTo>
                                    <a:lnTo>
                                      <a:pt x="138" y="47"/>
                                    </a:lnTo>
                                    <a:lnTo>
                                      <a:pt x="0" y="31"/>
                                    </a:lnTo>
                                  </a:path>
                                </a:pathLst>
                              </a:custGeom>
                              <a:solidFill>
                                <a:schemeClr val="bg1"/>
                              </a:solidFill>
                              <a:ln w="12700" cap="rnd" cmpd="sng">
                                <a:noFill/>
                                <a:prstDash val="solid"/>
                                <a:round/>
                                <a:headEnd type="none" w="med" len="med"/>
                                <a:tailEnd type="none" w="med" len="med"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endParaRPr lang="ar-SA"/>
                              </a:p>
                            </p:txBody>
                          </p:sp>
                          <p:sp>
                            <p:nvSpPr>
                              <p:cNvPr id="186702" name="Freeform 334"/>
                              <p:cNvSpPr>
                                <a:spLocks/>
                              </p:cNvSpPr>
                              <p:nvPr/>
                            </p:nvSpPr>
                            <p:spPr bwMode="auto">
                              <a:xfrm>
                                <a:off x="3768" y="2618"/>
                                <a:ext cx="222" cy="60"/>
                              </a:xfrm>
                              <a:custGeom>
                                <a:avLst/>
                                <a:gdLst/>
                                <a:ahLst/>
                                <a:cxnLst>
                                  <a:cxn ang="0">
                                    <a:pos x="0" y="42"/>
                                  </a:cxn>
                                  <a:cxn ang="0">
                                    <a:pos x="139" y="59"/>
                                  </a:cxn>
                                  <a:cxn ang="0">
                                    <a:pos x="221" y="11"/>
                                  </a:cxn>
                                  <a:cxn ang="0">
                                    <a:pos x="221" y="0"/>
                                  </a:cxn>
                                  <a:cxn ang="0">
                                    <a:pos x="138" y="50"/>
                                  </a:cxn>
                                  <a:cxn ang="0">
                                    <a:pos x="5" y="34"/>
                                  </a:cxn>
                                  <a:cxn ang="0">
                                    <a:pos x="0" y="42"/>
                                  </a:cxn>
                                </a:cxnLst>
                                <a:rect l="0" t="0" r="r" b="b"/>
                                <a:pathLst>
                                  <a:path w="222" h="60">
                                    <a:moveTo>
                                      <a:pt x="0" y="42"/>
                                    </a:moveTo>
                                    <a:lnTo>
                                      <a:pt x="139" y="59"/>
                                    </a:lnTo>
                                    <a:lnTo>
                                      <a:pt x="221" y="11"/>
                                    </a:lnTo>
                                    <a:lnTo>
                                      <a:pt x="221" y="0"/>
                                    </a:lnTo>
                                    <a:lnTo>
                                      <a:pt x="138" y="50"/>
                                    </a:lnTo>
                                    <a:lnTo>
                                      <a:pt x="5" y="34"/>
                                    </a:lnTo>
                                    <a:lnTo>
                                      <a:pt x="0" y="42"/>
                                    </a:lnTo>
                                  </a:path>
                                </a:pathLst>
                              </a:custGeom>
                              <a:solidFill>
                                <a:schemeClr val="bg1"/>
                              </a:solidFill>
                              <a:ln w="12700" cap="rnd" cmpd="sng">
                                <a:noFill/>
                                <a:prstDash val="solid"/>
                                <a:round/>
                                <a:headEnd type="none" w="med" len="med"/>
                                <a:tailEnd type="none" w="med" len="med"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endParaRPr lang="ar-SA"/>
                              </a:p>
                            </p:txBody>
                          </p:sp>
                          <p:sp>
                            <p:nvSpPr>
                              <p:cNvPr id="186703" name="Freeform 335"/>
                              <p:cNvSpPr>
                                <a:spLocks/>
                              </p:cNvSpPr>
                              <p:nvPr/>
                            </p:nvSpPr>
                            <p:spPr bwMode="auto">
                              <a:xfrm>
                                <a:off x="3985" y="2618"/>
                                <a:ext cx="5" cy="4"/>
                              </a:xfrm>
                              <a:custGeom>
                                <a:avLst/>
                                <a:gdLst/>
                                <a:ahLst/>
                                <a:cxnLst>
                                  <a:cxn ang="0">
                                    <a:pos x="4" y="1"/>
                                  </a:cxn>
                                  <a:cxn ang="0">
                                    <a:pos x="0" y="3"/>
                                  </a:cxn>
                                  <a:cxn ang="0">
                                    <a:pos x="0" y="0"/>
                                  </a:cxn>
                                  <a:cxn ang="0">
                                    <a:pos x="4" y="1"/>
                                  </a:cxn>
                                </a:cxnLst>
                                <a:rect l="0" t="0" r="r" b="b"/>
                                <a:pathLst>
                                  <a:path w="5" h="4">
                                    <a:moveTo>
                                      <a:pt x="4" y="1"/>
                                    </a:moveTo>
                                    <a:lnTo>
                                      <a:pt x="0" y="3"/>
                                    </a:lnTo>
                                    <a:lnTo>
                                      <a:pt x="0" y="0"/>
                                    </a:lnTo>
                                    <a:lnTo>
                                      <a:pt x="4" y="1"/>
                                    </a:lnTo>
                                  </a:path>
                                </a:pathLst>
                              </a:custGeom>
                              <a:solidFill>
                                <a:schemeClr val="bg1"/>
                              </a:solidFill>
                              <a:ln w="12700" cap="rnd" cmpd="sng">
                                <a:noFill/>
                                <a:prstDash val="solid"/>
                                <a:round/>
                                <a:headEnd type="none" w="med" len="med"/>
                                <a:tailEnd type="none" w="med" len="med"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endParaRPr lang="ar-SA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186623" name="Group 33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631" y="2552"/>
                            <a:ext cx="143" cy="77"/>
                            <a:chOff x="3631" y="2552"/>
                            <a:chExt cx="143" cy="77"/>
                          </a:xfrm>
                        </p:grpSpPr>
                        <p:sp>
                          <p:nvSpPr>
                            <p:cNvPr id="186705" name="Freeform 337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631" y="2552"/>
                              <a:ext cx="143" cy="77"/>
                            </a:xfrm>
                            <a:custGeom>
                              <a:avLst/>
                              <a:gdLst/>
                              <a:ahLst/>
                              <a:cxnLst>
                                <a:cxn ang="0">
                                  <a:pos x="0" y="0"/>
                                </a:cxn>
                                <a:cxn ang="0">
                                  <a:pos x="0" y="62"/>
                                </a:cxn>
                                <a:cxn ang="0">
                                  <a:pos x="142" y="76"/>
                                </a:cxn>
                                <a:cxn ang="0">
                                  <a:pos x="142" y="14"/>
                                </a:cxn>
                                <a:cxn ang="0">
                                  <a:pos x="0" y="0"/>
                                </a:cxn>
                              </a:cxnLst>
                              <a:rect l="0" t="0" r="r" b="b"/>
                              <a:pathLst>
                                <a:path w="143" h="77">
                                  <a:moveTo>
                                    <a:pt x="0" y="0"/>
                                  </a:moveTo>
                                  <a:lnTo>
                                    <a:pt x="0" y="62"/>
                                  </a:lnTo>
                                  <a:lnTo>
                                    <a:pt x="142" y="76"/>
                                  </a:lnTo>
                                  <a:lnTo>
                                    <a:pt x="142" y="14"/>
                                  </a:lnTo>
                                  <a:lnTo>
                                    <a:pt x="0" y="0"/>
                                  </a:lnTo>
                                </a:path>
                              </a:pathLst>
                            </a:custGeom>
                            <a:solidFill>
                              <a:schemeClr val="bg1"/>
                            </a:solidFill>
                            <a:ln w="12700" cap="rnd" cmpd="sng">
                              <a:solidFill>
                                <a:srgbClr val="000000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/>
                            <a:lstStyle/>
                            <a:p>
                              <a:endParaRPr lang="ar-SA"/>
                            </a:p>
                          </p:txBody>
                        </p:sp>
                        <p:grpSp>
                          <p:nvGrpSpPr>
                            <p:cNvPr id="186626" name="Group 33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641" y="2564"/>
                              <a:ext cx="127" cy="53"/>
                              <a:chOff x="3641" y="2564"/>
                              <a:chExt cx="127" cy="53"/>
                            </a:xfrm>
                          </p:grpSpPr>
                          <p:grpSp>
                            <p:nvGrpSpPr>
                              <p:cNvPr id="186627" name="Group 339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641" y="2564"/>
                                <a:ext cx="127" cy="17"/>
                                <a:chOff x="3641" y="2564"/>
                                <a:chExt cx="127" cy="17"/>
                              </a:xfrm>
                            </p:grpSpPr>
                            <p:sp>
                              <p:nvSpPr>
                                <p:cNvPr id="186708" name="Line 340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641" y="2568"/>
                                  <a:ext cx="127" cy="7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709" name="Line 341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641" y="2564"/>
                                  <a:ext cx="127" cy="4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710" name="Line 342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641" y="2575"/>
                                  <a:ext cx="127" cy="6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</p:grpSp>
                          <p:grpSp>
                            <p:nvGrpSpPr>
                              <p:cNvPr id="186635" name="Group 343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641" y="2582"/>
                                <a:ext cx="127" cy="17"/>
                                <a:chOff x="3641" y="2582"/>
                                <a:chExt cx="127" cy="17"/>
                              </a:xfrm>
                            </p:grpSpPr>
                            <p:sp>
                              <p:nvSpPr>
                                <p:cNvPr id="186712" name="Line 344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641" y="2588"/>
                                  <a:ext cx="127" cy="5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713" name="Line 345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641" y="2582"/>
                                  <a:ext cx="127" cy="5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714" name="Line 346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641" y="2594"/>
                                  <a:ext cx="127" cy="5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</p:grpSp>
                          <p:grpSp>
                            <p:nvGrpSpPr>
                              <p:cNvPr id="186636" name="Group 347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641" y="2599"/>
                                <a:ext cx="127" cy="18"/>
                                <a:chOff x="3641" y="2599"/>
                                <a:chExt cx="127" cy="18"/>
                              </a:xfrm>
                            </p:grpSpPr>
                            <p:sp>
                              <p:nvSpPr>
                                <p:cNvPr id="186716" name="Line 348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641" y="2606"/>
                                  <a:ext cx="127" cy="6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717" name="Line 349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641" y="2599"/>
                                  <a:ext cx="127" cy="6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  <p:sp>
                              <p:nvSpPr>
                                <p:cNvPr id="186718" name="Line 350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641" y="2613"/>
                                  <a:ext cx="127" cy="4"/>
                                </a:xfrm>
                                <a:prstGeom prst="line">
                                  <a:avLst/>
                                </a:prstGeom>
                                <a:noFill/>
                                <a:ln w="127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ffectLst/>
                              </p:spPr>
                              <p:txBody>
                                <a:bodyPr wrap="none" anchor="ctr"/>
                                <a:lstStyle/>
                                <a:p>
                                  <a:endParaRPr lang="ar-SA"/>
                                </a:p>
                              </p:txBody>
                            </p:sp>
                          </p:grpSp>
                        </p:grpSp>
                      </p:grpSp>
                    </p:grpSp>
                    <p:grpSp>
                      <p:nvGrpSpPr>
                        <p:cNvPr id="186639" name="Group 35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667" y="2449"/>
                          <a:ext cx="30" cy="29"/>
                          <a:chOff x="3667" y="2449"/>
                          <a:chExt cx="30" cy="29"/>
                        </a:xfrm>
                      </p:grpSpPr>
                      <p:sp>
                        <p:nvSpPr>
                          <p:cNvPr id="186720" name="Freeform 35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673" y="2456"/>
                            <a:ext cx="16" cy="22"/>
                          </a:xfrm>
                          <a:custGeom>
                            <a:avLst/>
                            <a:gdLst/>
                            <a:ahLst/>
                            <a:cxnLst>
                              <a:cxn ang="0">
                                <a:pos x="0" y="1"/>
                              </a:cxn>
                              <a:cxn ang="0">
                                <a:pos x="0" y="20"/>
                              </a:cxn>
                              <a:cxn ang="0">
                                <a:pos x="15" y="21"/>
                              </a:cxn>
                              <a:cxn ang="0">
                                <a:pos x="15" y="0"/>
                              </a:cxn>
                              <a:cxn ang="0">
                                <a:pos x="0" y="1"/>
                              </a:cxn>
                            </a:cxnLst>
                            <a:rect l="0" t="0" r="r" b="b"/>
                            <a:pathLst>
                              <a:path w="16" h="22">
                                <a:moveTo>
                                  <a:pt x="0" y="1"/>
                                </a:moveTo>
                                <a:lnTo>
                                  <a:pt x="0" y="20"/>
                                </a:lnTo>
                                <a:lnTo>
                                  <a:pt x="15" y="21"/>
                                </a:lnTo>
                                <a:lnTo>
                                  <a:pt x="15" y="0"/>
                                </a:lnTo>
                                <a:lnTo>
                                  <a:pt x="0" y="1"/>
                                </a:lnTo>
                              </a:path>
                            </a:pathLst>
                          </a:custGeom>
                          <a:solidFill>
                            <a:schemeClr val="bg1"/>
                          </a:solidFill>
                          <a:ln w="12700" cap="rnd" cmpd="sng">
                            <a:noFill/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endParaRPr lang="ar-SA"/>
                          </a:p>
                        </p:txBody>
                      </p:sp>
                      <p:sp>
                        <p:nvSpPr>
                          <p:cNvPr id="186721" name="Oval 3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67" y="2449"/>
                            <a:ext cx="30" cy="10"/>
                          </a:xfrm>
                          <a:prstGeom prst="ellipse">
                            <a:avLst/>
                          </a:prstGeom>
                          <a:solidFill>
                            <a:schemeClr val="bg1"/>
                          </a:solidFill>
                          <a:ln w="12700">
                            <a:noFill/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ar-SA"/>
                          </a:p>
                        </p:txBody>
                      </p:sp>
                    </p:grpSp>
                  </p:grpSp>
                  <p:grpSp>
                    <p:nvGrpSpPr>
                      <p:cNvPr id="186642" name="Group 35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509" y="2577"/>
                        <a:ext cx="12" cy="14"/>
                        <a:chOff x="3509" y="2577"/>
                        <a:chExt cx="12" cy="14"/>
                      </a:xfrm>
                    </p:grpSpPr>
                    <p:sp>
                      <p:nvSpPr>
                        <p:cNvPr id="186723" name="Freeform 35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13" y="2577"/>
                          <a:ext cx="5" cy="1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13"/>
                            </a:cxn>
                            <a:cxn ang="0">
                              <a:pos x="4" y="11"/>
                            </a:cxn>
                            <a:cxn ang="0">
                              <a:pos x="4" y="0"/>
                            </a:cxn>
                            <a:cxn ang="0">
                              <a:pos x="0" y="1"/>
                            </a:cxn>
                            <a:cxn ang="0">
                              <a:pos x="0" y="13"/>
                            </a:cxn>
                          </a:cxnLst>
                          <a:rect l="0" t="0" r="r" b="b"/>
                          <a:pathLst>
                            <a:path w="5" h="14">
                              <a:moveTo>
                                <a:pt x="0" y="13"/>
                              </a:moveTo>
                              <a:lnTo>
                                <a:pt x="4" y="11"/>
                              </a:lnTo>
                              <a:lnTo>
                                <a:pt x="4" y="0"/>
                              </a:lnTo>
                              <a:lnTo>
                                <a:pt x="0" y="1"/>
                              </a:lnTo>
                              <a:lnTo>
                                <a:pt x="0" y="13"/>
                              </a:lnTo>
                            </a:path>
                          </a:pathLst>
                        </a:custGeom>
                        <a:solidFill>
                          <a:schemeClr val="bg1"/>
                        </a:solidFill>
                        <a:ln w="12700" cap="rnd" cmpd="sng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724" name="Oval 35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509" y="2577"/>
                          <a:ext cx="12" cy="1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  <a:ln w="12700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ar-SA"/>
                        </a:p>
                      </p:txBody>
                    </p:sp>
                  </p:grpSp>
                </p:grpSp>
              </p:grpSp>
            </p:grpSp>
          </p:grpSp>
        </p:grpSp>
        <p:grpSp>
          <p:nvGrpSpPr>
            <p:cNvPr id="186643" name="Group 357"/>
            <p:cNvGrpSpPr>
              <a:grpSpLocks/>
            </p:cNvGrpSpPr>
            <p:nvPr/>
          </p:nvGrpSpPr>
          <p:grpSpPr bwMode="auto">
            <a:xfrm>
              <a:off x="2677" y="3083"/>
              <a:ext cx="1191" cy="600"/>
              <a:chOff x="2828" y="3083"/>
              <a:chExt cx="1191" cy="600"/>
            </a:xfrm>
          </p:grpSpPr>
          <p:grpSp>
            <p:nvGrpSpPr>
              <p:cNvPr id="186644" name="Group 358"/>
              <p:cNvGrpSpPr>
                <a:grpSpLocks/>
              </p:cNvGrpSpPr>
              <p:nvPr/>
            </p:nvGrpSpPr>
            <p:grpSpPr bwMode="auto">
              <a:xfrm>
                <a:off x="2828" y="3346"/>
                <a:ext cx="742" cy="202"/>
                <a:chOff x="2828" y="3346"/>
                <a:chExt cx="742" cy="202"/>
              </a:xfrm>
            </p:grpSpPr>
            <p:grpSp>
              <p:nvGrpSpPr>
                <p:cNvPr id="186648" name="Group 359"/>
                <p:cNvGrpSpPr>
                  <a:grpSpLocks/>
                </p:cNvGrpSpPr>
                <p:nvPr/>
              </p:nvGrpSpPr>
              <p:grpSpPr bwMode="auto">
                <a:xfrm>
                  <a:off x="3036" y="3356"/>
                  <a:ext cx="39" cy="152"/>
                  <a:chOff x="3036" y="3356"/>
                  <a:chExt cx="39" cy="152"/>
                </a:xfrm>
              </p:grpSpPr>
              <p:sp>
                <p:nvSpPr>
                  <p:cNvPr id="186728" name="Freeform 360"/>
                  <p:cNvSpPr>
                    <a:spLocks/>
                  </p:cNvSpPr>
                  <p:nvPr/>
                </p:nvSpPr>
                <p:spPr bwMode="auto">
                  <a:xfrm>
                    <a:off x="3058" y="3366"/>
                    <a:ext cx="17" cy="142"/>
                  </a:xfrm>
                  <a:custGeom>
                    <a:avLst/>
                    <a:gdLst/>
                    <a:ahLst/>
                    <a:cxnLst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16" y="0"/>
                      </a:cxn>
                      <a:cxn ang="0">
                        <a:pos x="16" y="136"/>
                      </a:cxn>
                      <a:cxn ang="0">
                        <a:pos x="0" y="141"/>
                      </a:cxn>
                    </a:cxnLst>
                    <a:rect l="0" t="0" r="r" b="b"/>
                    <a:pathLst>
                      <a:path w="17" h="142">
                        <a:moveTo>
                          <a:pt x="0" y="141"/>
                        </a:moveTo>
                        <a:lnTo>
                          <a:pt x="0" y="0"/>
                        </a:lnTo>
                        <a:lnTo>
                          <a:pt x="16" y="0"/>
                        </a:lnTo>
                        <a:lnTo>
                          <a:pt x="16" y="136"/>
                        </a:lnTo>
                        <a:lnTo>
                          <a:pt x="0" y="141"/>
                        </a:lnTo>
                      </a:path>
                    </a:pathLst>
                  </a:custGeom>
                  <a:solidFill>
                    <a:srgbClr val="A0A0A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29" name="Freeform 361"/>
                  <p:cNvSpPr>
                    <a:spLocks/>
                  </p:cNvSpPr>
                  <p:nvPr/>
                </p:nvSpPr>
                <p:spPr bwMode="auto">
                  <a:xfrm>
                    <a:off x="3036" y="3356"/>
                    <a:ext cx="23" cy="152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149"/>
                      </a:cxn>
                      <a:cxn ang="0">
                        <a:pos x="22" y="151"/>
                      </a:cxn>
                      <a:cxn ang="0">
                        <a:pos x="22" y="0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23" h="152">
                        <a:moveTo>
                          <a:pt x="0" y="11"/>
                        </a:moveTo>
                        <a:lnTo>
                          <a:pt x="0" y="149"/>
                        </a:lnTo>
                        <a:lnTo>
                          <a:pt x="22" y="151"/>
                        </a:lnTo>
                        <a:lnTo>
                          <a:pt x="22" y="0"/>
                        </a:lnTo>
                        <a:lnTo>
                          <a:pt x="0" y="11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186650" name="Group 362"/>
                <p:cNvGrpSpPr>
                  <a:grpSpLocks/>
                </p:cNvGrpSpPr>
                <p:nvPr/>
              </p:nvGrpSpPr>
              <p:grpSpPr bwMode="auto">
                <a:xfrm>
                  <a:off x="2902" y="3374"/>
                  <a:ext cx="38" cy="174"/>
                  <a:chOff x="2902" y="3374"/>
                  <a:chExt cx="38" cy="174"/>
                </a:xfrm>
              </p:grpSpPr>
              <p:sp>
                <p:nvSpPr>
                  <p:cNvPr id="186731" name="Freeform 363"/>
                  <p:cNvSpPr>
                    <a:spLocks/>
                  </p:cNvSpPr>
                  <p:nvPr/>
                </p:nvSpPr>
                <p:spPr bwMode="auto">
                  <a:xfrm>
                    <a:off x="2924" y="3387"/>
                    <a:ext cx="16" cy="161"/>
                  </a:xfrm>
                  <a:custGeom>
                    <a:avLst/>
                    <a:gdLst/>
                    <a:ahLst/>
                    <a:cxnLst>
                      <a:cxn ang="0">
                        <a:pos x="0" y="160"/>
                      </a:cxn>
                      <a:cxn ang="0">
                        <a:pos x="0" y="0"/>
                      </a:cxn>
                      <a:cxn ang="0">
                        <a:pos x="15" y="0"/>
                      </a:cxn>
                      <a:cxn ang="0">
                        <a:pos x="15" y="154"/>
                      </a:cxn>
                      <a:cxn ang="0">
                        <a:pos x="0" y="160"/>
                      </a:cxn>
                    </a:cxnLst>
                    <a:rect l="0" t="0" r="r" b="b"/>
                    <a:pathLst>
                      <a:path w="16" h="161">
                        <a:moveTo>
                          <a:pt x="0" y="160"/>
                        </a:moveTo>
                        <a:lnTo>
                          <a:pt x="0" y="0"/>
                        </a:lnTo>
                        <a:lnTo>
                          <a:pt x="15" y="0"/>
                        </a:lnTo>
                        <a:lnTo>
                          <a:pt x="15" y="154"/>
                        </a:lnTo>
                        <a:lnTo>
                          <a:pt x="0" y="160"/>
                        </a:lnTo>
                      </a:path>
                    </a:pathLst>
                  </a:custGeom>
                  <a:solidFill>
                    <a:srgbClr val="A0A0A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32" name="Freeform 364"/>
                  <p:cNvSpPr>
                    <a:spLocks/>
                  </p:cNvSpPr>
                  <p:nvPr/>
                </p:nvSpPr>
                <p:spPr bwMode="auto">
                  <a:xfrm>
                    <a:off x="2902" y="3374"/>
                    <a:ext cx="23" cy="174"/>
                  </a:xfrm>
                  <a:custGeom>
                    <a:avLst/>
                    <a:gdLst/>
                    <a:ahLst/>
                    <a:cxnLst>
                      <a:cxn ang="0">
                        <a:pos x="0" y="13"/>
                      </a:cxn>
                      <a:cxn ang="0">
                        <a:pos x="0" y="171"/>
                      </a:cxn>
                      <a:cxn ang="0">
                        <a:pos x="22" y="173"/>
                      </a:cxn>
                      <a:cxn ang="0">
                        <a:pos x="22" y="0"/>
                      </a:cxn>
                      <a:cxn ang="0">
                        <a:pos x="0" y="13"/>
                      </a:cxn>
                    </a:cxnLst>
                    <a:rect l="0" t="0" r="r" b="b"/>
                    <a:pathLst>
                      <a:path w="23" h="174">
                        <a:moveTo>
                          <a:pt x="0" y="13"/>
                        </a:moveTo>
                        <a:lnTo>
                          <a:pt x="0" y="171"/>
                        </a:lnTo>
                        <a:lnTo>
                          <a:pt x="22" y="173"/>
                        </a:lnTo>
                        <a:lnTo>
                          <a:pt x="22" y="0"/>
                        </a:lnTo>
                        <a:lnTo>
                          <a:pt x="0" y="13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sp>
              <p:nvSpPr>
                <p:cNvPr id="186733" name="Freeform 365"/>
                <p:cNvSpPr>
                  <a:spLocks/>
                </p:cNvSpPr>
                <p:nvPr/>
              </p:nvSpPr>
              <p:spPr bwMode="auto">
                <a:xfrm>
                  <a:off x="2828" y="3346"/>
                  <a:ext cx="742" cy="46"/>
                </a:xfrm>
                <a:custGeom>
                  <a:avLst/>
                  <a:gdLst/>
                  <a:ahLst/>
                  <a:cxnLst>
                    <a:cxn ang="0">
                      <a:pos x="577" y="45"/>
                    </a:cxn>
                    <a:cxn ang="0">
                      <a:pos x="0" y="22"/>
                    </a:cxn>
                    <a:cxn ang="0">
                      <a:pos x="196" y="0"/>
                    </a:cxn>
                    <a:cxn ang="0">
                      <a:pos x="741" y="12"/>
                    </a:cxn>
                    <a:cxn ang="0">
                      <a:pos x="577" y="45"/>
                    </a:cxn>
                  </a:cxnLst>
                  <a:rect l="0" t="0" r="r" b="b"/>
                  <a:pathLst>
                    <a:path w="742" h="46">
                      <a:moveTo>
                        <a:pt x="577" y="45"/>
                      </a:moveTo>
                      <a:lnTo>
                        <a:pt x="0" y="22"/>
                      </a:lnTo>
                      <a:lnTo>
                        <a:pt x="196" y="0"/>
                      </a:lnTo>
                      <a:lnTo>
                        <a:pt x="741" y="12"/>
                      </a:lnTo>
                      <a:lnTo>
                        <a:pt x="577" y="45"/>
                      </a:lnTo>
                    </a:path>
                  </a:pathLst>
                </a:custGeom>
                <a:solidFill>
                  <a:srgbClr val="E0E0E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ar-SA"/>
                </a:p>
              </p:txBody>
            </p:sp>
            <p:sp>
              <p:nvSpPr>
                <p:cNvPr id="186734" name="Freeform 366"/>
                <p:cNvSpPr>
                  <a:spLocks/>
                </p:cNvSpPr>
                <p:nvPr/>
              </p:nvSpPr>
              <p:spPr bwMode="auto">
                <a:xfrm>
                  <a:off x="2829" y="3368"/>
                  <a:ext cx="572" cy="4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71" y="24"/>
                    </a:cxn>
                    <a:cxn ang="0">
                      <a:pos x="571" y="47"/>
                    </a:cxn>
                    <a:cxn ang="0">
                      <a:pos x="0" y="1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72" h="48">
                      <a:moveTo>
                        <a:pt x="0" y="0"/>
                      </a:moveTo>
                      <a:lnTo>
                        <a:pt x="571" y="24"/>
                      </a:lnTo>
                      <a:lnTo>
                        <a:pt x="571" y="47"/>
                      </a:lnTo>
                      <a:lnTo>
                        <a:pt x="0" y="1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ar-SA"/>
                </a:p>
              </p:txBody>
            </p:sp>
          </p:grpSp>
          <p:grpSp>
            <p:nvGrpSpPr>
              <p:cNvPr id="186653" name="Group 367"/>
              <p:cNvGrpSpPr>
                <a:grpSpLocks/>
              </p:cNvGrpSpPr>
              <p:nvPr/>
            </p:nvGrpSpPr>
            <p:grpSpPr bwMode="auto">
              <a:xfrm>
                <a:off x="3022" y="3291"/>
                <a:ext cx="264" cy="84"/>
                <a:chOff x="3022" y="3291"/>
                <a:chExt cx="264" cy="84"/>
              </a:xfrm>
            </p:grpSpPr>
            <p:grpSp>
              <p:nvGrpSpPr>
                <p:cNvPr id="186657" name="Group 368"/>
                <p:cNvGrpSpPr>
                  <a:grpSpLocks/>
                </p:cNvGrpSpPr>
                <p:nvPr/>
              </p:nvGrpSpPr>
              <p:grpSpPr bwMode="auto">
                <a:xfrm>
                  <a:off x="3022" y="3291"/>
                  <a:ext cx="264" cy="84"/>
                  <a:chOff x="3022" y="3291"/>
                  <a:chExt cx="264" cy="84"/>
                </a:xfrm>
              </p:grpSpPr>
              <p:sp>
                <p:nvSpPr>
                  <p:cNvPr id="186737" name="Freeform 369"/>
                  <p:cNvSpPr>
                    <a:spLocks/>
                  </p:cNvSpPr>
                  <p:nvPr/>
                </p:nvSpPr>
                <p:spPr bwMode="auto">
                  <a:xfrm>
                    <a:off x="3022" y="3300"/>
                    <a:ext cx="208" cy="75"/>
                  </a:xfrm>
                  <a:custGeom>
                    <a:avLst/>
                    <a:gdLst/>
                    <a:ahLst/>
                    <a:cxnLst>
                      <a:cxn ang="0">
                        <a:pos x="0" y="60"/>
                      </a:cxn>
                      <a:cxn ang="0">
                        <a:pos x="207" y="74"/>
                      </a:cxn>
                      <a:cxn ang="0">
                        <a:pos x="207" y="9"/>
                      </a:cxn>
                      <a:cxn ang="0">
                        <a:pos x="0" y="0"/>
                      </a:cxn>
                      <a:cxn ang="0">
                        <a:pos x="0" y="60"/>
                      </a:cxn>
                    </a:cxnLst>
                    <a:rect l="0" t="0" r="r" b="b"/>
                    <a:pathLst>
                      <a:path w="208" h="75">
                        <a:moveTo>
                          <a:pt x="0" y="60"/>
                        </a:moveTo>
                        <a:lnTo>
                          <a:pt x="207" y="74"/>
                        </a:lnTo>
                        <a:lnTo>
                          <a:pt x="207" y="9"/>
                        </a:lnTo>
                        <a:lnTo>
                          <a:pt x="0" y="0"/>
                        </a:lnTo>
                        <a:lnTo>
                          <a:pt x="0" y="60"/>
                        </a:lnTo>
                      </a:path>
                    </a:pathLst>
                  </a:custGeom>
                  <a:solidFill>
                    <a:srgbClr val="804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38" name="Freeform 370"/>
                  <p:cNvSpPr>
                    <a:spLocks/>
                  </p:cNvSpPr>
                  <p:nvPr/>
                </p:nvSpPr>
                <p:spPr bwMode="auto">
                  <a:xfrm>
                    <a:off x="3229" y="3298"/>
                    <a:ext cx="57" cy="77"/>
                  </a:xfrm>
                  <a:custGeom>
                    <a:avLst/>
                    <a:gdLst/>
                    <a:ahLst/>
                    <a:cxnLst>
                      <a:cxn ang="0">
                        <a:pos x="0" y="76"/>
                      </a:cxn>
                      <a:cxn ang="0">
                        <a:pos x="0" y="11"/>
                      </a:cxn>
                      <a:cxn ang="0">
                        <a:pos x="56" y="0"/>
                      </a:cxn>
                      <a:cxn ang="0">
                        <a:pos x="56" y="56"/>
                      </a:cxn>
                      <a:cxn ang="0">
                        <a:pos x="0" y="76"/>
                      </a:cxn>
                    </a:cxnLst>
                    <a:rect l="0" t="0" r="r" b="b"/>
                    <a:pathLst>
                      <a:path w="57" h="77">
                        <a:moveTo>
                          <a:pt x="0" y="76"/>
                        </a:moveTo>
                        <a:lnTo>
                          <a:pt x="0" y="11"/>
                        </a:lnTo>
                        <a:lnTo>
                          <a:pt x="56" y="0"/>
                        </a:lnTo>
                        <a:lnTo>
                          <a:pt x="56" y="56"/>
                        </a:lnTo>
                        <a:lnTo>
                          <a:pt x="0" y="76"/>
                        </a:lnTo>
                      </a:path>
                    </a:pathLst>
                  </a:custGeom>
                  <a:solidFill>
                    <a:srgbClr val="603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39" name="Freeform 371"/>
                  <p:cNvSpPr>
                    <a:spLocks/>
                  </p:cNvSpPr>
                  <p:nvPr/>
                </p:nvSpPr>
                <p:spPr bwMode="auto">
                  <a:xfrm>
                    <a:off x="3022" y="3291"/>
                    <a:ext cx="262" cy="19"/>
                  </a:xfrm>
                  <a:custGeom>
                    <a:avLst/>
                    <a:gdLst/>
                    <a:ahLst/>
                    <a:cxnLst>
                      <a:cxn ang="0">
                        <a:pos x="261" y="6"/>
                      </a:cxn>
                      <a:cxn ang="0">
                        <a:pos x="208" y="18"/>
                      </a:cxn>
                      <a:cxn ang="0">
                        <a:pos x="0" y="8"/>
                      </a:cxn>
                      <a:cxn ang="0">
                        <a:pos x="65" y="0"/>
                      </a:cxn>
                      <a:cxn ang="0">
                        <a:pos x="261" y="6"/>
                      </a:cxn>
                    </a:cxnLst>
                    <a:rect l="0" t="0" r="r" b="b"/>
                    <a:pathLst>
                      <a:path w="262" h="19">
                        <a:moveTo>
                          <a:pt x="261" y="6"/>
                        </a:moveTo>
                        <a:lnTo>
                          <a:pt x="208" y="18"/>
                        </a:lnTo>
                        <a:lnTo>
                          <a:pt x="0" y="8"/>
                        </a:lnTo>
                        <a:lnTo>
                          <a:pt x="65" y="0"/>
                        </a:lnTo>
                        <a:lnTo>
                          <a:pt x="261" y="6"/>
                        </a:lnTo>
                      </a:path>
                    </a:pathLst>
                  </a:custGeom>
                  <a:solidFill>
                    <a:srgbClr val="A05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sp>
              <p:nvSpPr>
                <p:cNvPr id="186740" name="Oval 372"/>
                <p:cNvSpPr>
                  <a:spLocks noChangeArrowheads="1"/>
                </p:cNvSpPr>
                <p:nvPr/>
              </p:nvSpPr>
              <p:spPr bwMode="auto">
                <a:xfrm>
                  <a:off x="3203" y="3316"/>
                  <a:ext cx="9" cy="2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741" name="Oval 373"/>
                <p:cNvSpPr>
                  <a:spLocks noChangeArrowheads="1"/>
                </p:cNvSpPr>
                <p:nvPr/>
              </p:nvSpPr>
              <p:spPr bwMode="auto">
                <a:xfrm>
                  <a:off x="3163" y="3315"/>
                  <a:ext cx="9" cy="2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742" name="Oval 374"/>
                <p:cNvSpPr>
                  <a:spLocks noChangeArrowheads="1"/>
                </p:cNvSpPr>
                <p:nvPr/>
              </p:nvSpPr>
              <p:spPr bwMode="auto">
                <a:xfrm>
                  <a:off x="3119" y="3312"/>
                  <a:ext cx="9" cy="2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743" name="Oval 375"/>
                <p:cNvSpPr>
                  <a:spLocks noChangeArrowheads="1"/>
                </p:cNvSpPr>
                <p:nvPr/>
              </p:nvSpPr>
              <p:spPr bwMode="auto">
                <a:xfrm>
                  <a:off x="3079" y="3311"/>
                  <a:ext cx="8" cy="1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744" name="Oval 376"/>
                <p:cNvSpPr>
                  <a:spLocks noChangeArrowheads="1"/>
                </p:cNvSpPr>
                <p:nvPr/>
              </p:nvSpPr>
              <p:spPr bwMode="auto">
                <a:xfrm>
                  <a:off x="3044" y="3309"/>
                  <a:ext cx="9" cy="1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745" name="Oval 377"/>
                <p:cNvSpPr>
                  <a:spLocks noChangeArrowheads="1"/>
                </p:cNvSpPr>
                <p:nvPr/>
              </p:nvSpPr>
              <p:spPr bwMode="auto">
                <a:xfrm>
                  <a:off x="3239" y="3314"/>
                  <a:ext cx="7" cy="4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746" name="Oval 378"/>
                <p:cNvSpPr>
                  <a:spLocks noChangeArrowheads="1"/>
                </p:cNvSpPr>
                <p:nvPr/>
              </p:nvSpPr>
              <p:spPr bwMode="auto">
                <a:xfrm>
                  <a:off x="3260" y="3309"/>
                  <a:ext cx="5" cy="4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747" name="Oval 379"/>
                <p:cNvSpPr>
                  <a:spLocks noChangeArrowheads="1"/>
                </p:cNvSpPr>
                <p:nvPr/>
              </p:nvSpPr>
              <p:spPr bwMode="auto">
                <a:xfrm>
                  <a:off x="3276" y="3305"/>
                  <a:ext cx="4" cy="4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186659" name="Group 380"/>
              <p:cNvGrpSpPr>
                <a:grpSpLocks/>
              </p:cNvGrpSpPr>
              <p:nvPr/>
            </p:nvGrpSpPr>
            <p:grpSpPr bwMode="auto">
              <a:xfrm>
                <a:off x="2920" y="3083"/>
                <a:ext cx="291" cy="537"/>
                <a:chOff x="2920" y="3083"/>
                <a:chExt cx="291" cy="537"/>
              </a:xfrm>
            </p:grpSpPr>
            <p:grpSp>
              <p:nvGrpSpPr>
                <p:cNvPr id="186662" name="Group 381"/>
                <p:cNvGrpSpPr>
                  <a:grpSpLocks/>
                </p:cNvGrpSpPr>
                <p:nvPr/>
              </p:nvGrpSpPr>
              <p:grpSpPr bwMode="auto">
                <a:xfrm>
                  <a:off x="2997" y="3563"/>
                  <a:ext cx="53" cy="47"/>
                  <a:chOff x="2997" y="3563"/>
                  <a:chExt cx="53" cy="47"/>
                </a:xfrm>
              </p:grpSpPr>
              <p:sp>
                <p:nvSpPr>
                  <p:cNvPr id="186750" name="Freeform 382"/>
                  <p:cNvSpPr>
                    <a:spLocks/>
                  </p:cNvSpPr>
                  <p:nvPr/>
                </p:nvSpPr>
                <p:spPr bwMode="auto">
                  <a:xfrm>
                    <a:off x="2997" y="3575"/>
                    <a:ext cx="53" cy="35"/>
                  </a:xfrm>
                  <a:custGeom>
                    <a:avLst/>
                    <a:gdLst/>
                    <a:ahLst/>
                    <a:cxnLst>
                      <a:cxn ang="0">
                        <a:pos x="46" y="2"/>
                      </a:cxn>
                      <a:cxn ang="0">
                        <a:pos x="48" y="13"/>
                      </a:cxn>
                      <a:cxn ang="0">
                        <a:pos x="52" y="19"/>
                      </a:cxn>
                      <a:cxn ang="0">
                        <a:pos x="48" y="25"/>
                      </a:cxn>
                      <a:cxn ang="0">
                        <a:pos x="48" y="29"/>
                      </a:cxn>
                      <a:cxn ang="0">
                        <a:pos x="44" y="32"/>
                      </a:cxn>
                      <a:cxn ang="0">
                        <a:pos x="33" y="33"/>
                      </a:cxn>
                      <a:cxn ang="0">
                        <a:pos x="23" y="34"/>
                      </a:cxn>
                      <a:cxn ang="0">
                        <a:pos x="13" y="33"/>
                      </a:cxn>
                      <a:cxn ang="0">
                        <a:pos x="5" y="29"/>
                      </a:cxn>
                      <a:cxn ang="0">
                        <a:pos x="4" y="25"/>
                      </a:cxn>
                      <a:cxn ang="0">
                        <a:pos x="0" y="20"/>
                      </a:cxn>
                      <a:cxn ang="0">
                        <a:pos x="3" y="13"/>
                      </a:cxn>
                      <a:cxn ang="0">
                        <a:pos x="7" y="0"/>
                      </a:cxn>
                      <a:cxn ang="0">
                        <a:pos x="46" y="2"/>
                      </a:cxn>
                    </a:cxnLst>
                    <a:rect l="0" t="0" r="r" b="b"/>
                    <a:pathLst>
                      <a:path w="53" h="35">
                        <a:moveTo>
                          <a:pt x="46" y="2"/>
                        </a:moveTo>
                        <a:lnTo>
                          <a:pt x="48" y="13"/>
                        </a:lnTo>
                        <a:lnTo>
                          <a:pt x="52" y="19"/>
                        </a:lnTo>
                        <a:lnTo>
                          <a:pt x="48" y="25"/>
                        </a:lnTo>
                        <a:lnTo>
                          <a:pt x="48" y="29"/>
                        </a:lnTo>
                        <a:lnTo>
                          <a:pt x="44" y="32"/>
                        </a:lnTo>
                        <a:lnTo>
                          <a:pt x="33" y="33"/>
                        </a:lnTo>
                        <a:lnTo>
                          <a:pt x="23" y="34"/>
                        </a:lnTo>
                        <a:lnTo>
                          <a:pt x="13" y="33"/>
                        </a:lnTo>
                        <a:lnTo>
                          <a:pt x="5" y="29"/>
                        </a:lnTo>
                        <a:lnTo>
                          <a:pt x="4" y="25"/>
                        </a:lnTo>
                        <a:lnTo>
                          <a:pt x="0" y="20"/>
                        </a:lnTo>
                        <a:lnTo>
                          <a:pt x="3" y="13"/>
                        </a:lnTo>
                        <a:lnTo>
                          <a:pt x="7" y="0"/>
                        </a:lnTo>
                        <a:lnTo>
                          <a:pt x="46" y="2"/>
                        </a:lnTo>
                      </a:path>
                    </a:pathLst>
                  </a:custGeom>
                  <a:solidFill>
                    <a:srgbClr val="A0A0A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51" name="Freeform 383"/>
                  <p:cNvSpPr>
                    <a:spLocks/>
                  </p:cNvSpPr>
                  <p:nvPr/>
                </p:nvSpPr>
                <p:spPr bwMode="auto">
                  <a:xfrm>
                    <a:off x="2999" y="3563"/>
                    <a:ext cx="38" cy="1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6"/>
                      </a:cxn>
                      <a:cxn ang="0">
                        <a:pos x="25" y="11"/>
                      </a:cxn>
                      <a:cxn ang="0">
                        <a:pos x="37" y="11"/>
                      </a:cxn>
                      <a:cxn ang="0">
                        <a:pos x="22" y="13"/>
                      </a:cxn>
                      <a:cxn ang="0">
                        <a:pos x="12" y="1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38" h="14">
                        <a:moveTo>
                          <a:pt x="0" y="0"/>
                        </a:moveTo>
                        <a:lnTo>
                          <a:pt x="12" y="6"/>
                        </a:lnTo>
                        <a:lnTo>
                          <a:pt x="25" y="11"/>
                        </a:lnTo>
                        <a:lnTo>
                          <a:pt x="37" y="11"/>
                        </a:lnTo>
                        <a:lnTo>
                          <a:pt x="22" y="13"/>
                        </a:lnTo>
                        <a:lnTo>
                          <a:pt x="12" y="11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52" name="Freeform 384"/>
                  <p:cNvSpPr>
                    <a:spLocks/>
                  </p:cNvSpPr>
                  <p:nvPr/>
                </p:nvSpPr>
                <p:spPr bwMode="auto">
                  <a:xfrm>
                    <a:off x="3005" y="3601"/>
                    <a:ext cx="39" cy="6"/>
                  </a:xfrm>
                  <a:custGeom>
                    <a:avLst/>
                    <a:gdLst/>
                    <a:ahLst/>
                    <a:cxnLst>
                      <a:cxn ang="0">
                        <a:pos x="38" y="2"/>
                      </a:cxn>
                      <a:cxn ang="0">
                        <a:pos x="38" y="0"/>
                      </a:cxn>
                      <a:cxn ang="0">
                        <a:pos x="26" y="1"/>
                      </a:cxn>
                      <a:cxn ang="0">
                        <a:pos x="14" y="1"/>
                      </a:cxn>
                      <a:cxn ang="0">
                        <a:pos x="0" y="0"/>
                      </a:cxn>
                      <a:cxn ang="0">
                        <a:pos x="1" y="2"/>
                      </a:cxn>
                      <a:cxn ang="0">
                        <a:pos x="8" y="4"/>
                      </a:cxn>
                      <a:cxn ang="0">
                        <a:pos x="17" y="5"/>
                      </a:cxn>
                      <a:cxn ang="0">
                        <a:pos x="24" y="5"/>
                      </a:cxn>
                      <a:cxn ang="0">
                        <a:pos x="30" y="4"/>
                      </a:cxn>
                      <a:cxn ang="0">
                        <a:pos x="38" y="2"/>
                      </a:cxn>
                    </a:cxnLst>
                    <a:rect l="0" t="0" r="r" b="b"/>
                    <a:pathLst>
                      <a:path w="39" h="6">
                        <a:moveTo>
                          <a:pt x="38" y="2"/>
                        </a:moveTo>
                        <a:lnTo>
                          <a:pt x="38" y="0"/>
                        </a:lnTo>
                        <a:lnTo>
                          <a:pt x="26" y="1"/>
                        </a:lnTo>
                        <a:lnTo>
                          <a:pt x="14" y="1"/>
                        </a:lnTo>
                        <a:lnTo>
                          <a:pt x="0" y="0"/>
                        </a:lnTo>
                        <a:lnTo>
                          <a:pt x="1" y="2"/>
                        </a:lnTo>
                        <a:lnTo>
                          <a:pt x="8" y="4"/>
                        </a:lnTo>
                        <a:lnTo>
                          <a:pt x="17" y="5"/>
                        </a:lnTo>
                        <a:lnTo>
                          <a:pt x="24" y="5"/>
                        </a:lnTo>
                        <a:lnTo>
                          <a:pt x="30" y="4"/>
                        </a:lnTo>
                        <a:lnTo>
                          <a:pt x="38" y="2"/>
                        </a:lnTo>
                      </a:path>
                    </a:pathLst>
                  </a:custGeom>
                  <a:solidFill>
                    <a:srgbClr val="E0E0E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53" name="Freeform 385"/>
                  <p:cNvSpPr>
                    <a:spLocks/>
                  </p:cNvSpPr>
                  <p:nvPr/>
                </p:nvSpPr>
                <p:spPr bwMode="auto">
                  <a:xfrm>
                    <a:off x="3004" y="3587"/>
                    <a:ext cx="38" cy="14"/>
                  </a:xfrm>
                  <a:custGeom>
                    <a:avLst/>
                    <a:gdLst/>
                    <a:ahLst/>
                    <a:cxnLst>
                      <a:cxn ang="0">
                        <a:pos x="37" y="11"/>
                      </a:cxn>
                      <a:cxn ang="0">
                        <a:pos x="24" y="13"/>
                      </a:cxn>
                      <a:cxn ang="0">
                        <a:pos x="11" y="13"/>
                      </a:cxn>
                      <a:cxn ang="0">
                        <a:pos x="3" y="11"/>
                      </a:cxn>
                      <a:cxn ang="0">
                        <a:pos x="0" y="9"/>
                      </a:cxn>
                      <a:cxn ang="0">
                        <a:pos x="2" y="4"/>
                      </a:cxn>
                      <a:cxn ang="0">
                        <a:pos x="5" y="0"/>
                      </a:cxn>
                      <a:cxn ang="0">
                        <a:pos x="10" y="1"/>
                      </a:cxn>
                      <a:cxn ang="0">
                        <a:pos x="20" y="1"/>
                      </a:cxn>
                      <a:cxn ang="0">
                        <a:pos x="32" y="0"/>
                      </a:cxn>
                      <a:cxn ang="0">
                        <a:pos x="36" y="3"/>
                      </a:cxn>
                      <a:cxn ang="0">
                        <a:pos x="37" y="11"/>
                      </a:cxn>
                    </a:cxnLst>
                    <a:rect l="0" t="0" r="r" b="b"/>
                    <a:pathLst>
                      <a:path w="38" h="14">
                        <a:moveTo>
                          <a:pt x="37" y="11"/>
                        </a:moveTo>
                        <a:lnTo>
                          <a:pt x="24" y="13"/>
                        </a:lnTo>
                        <a:lnTo>
                          <a:pt x="11" y="13"/>
                        </a:lnTo>
                        <a:lnTo>
                          <a:pt x="3" y="11"/>
                        </a:lnTo>
                        <a:lnTo>
                          <a:pt x="0" y="9"/>
                        </a:lnTo>
                        <a:lnTo>
                          <a:pt x="2" y="4"/>
                        </a:lnTo>
                        <a:lnTo>
                          <a:pt x="5" y="0"/>
                        </a:lnTo>
                        <a:lnTo>
                          <a:pt x="10" y="1"/>
                        </a:lnTo>
                        <a:lnTo>
                          <a:pt x="20" y="1"/>
                        </a:lnTo>
                        <a:lnTo>
                          <a:pt x="32" y="0"/>
                        </a:lnTo>
                        <a:lnTo>
                          <a:pt x="36" y="3"/>
                        </a:lnTo>
                        <a:lnTo>
                          <a:pt x="37" y="11"/>
                        </a:lnTo>
                      </a:path>
                    </a:pathLst>
                  </a:custGeom>
                  <a:solidFill>
                    <a:srgbClr val="E0E0E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186663" name="Group 386"/>
                <p:cNvGrpSpPr>
                  <a:grpSpLocks/>
                </p:cNvGrpSpPr>
                <p:nvPr/>
              </p:nvGrpSpPr>
              <p:grpSpPr bwMode="auto">
                <a:xfrm>
                  <a:off x="3069" y="3579"/>
                  <a:ext cx="104" cy="41"/>
                  <a:chOff x="3069" y="3579"/>
                  <a:chExt cx="104" cy="41"/>
                </a:xfrm>
              </p:grpSpPr>
              <p:sp>
                <p:nvSpPr>
                  <p:cNvPr id="186755" name="Freeform 387"/>
                  <p:cNvSpPr>
                    <a:spLocks/>
                  </p:cNvSpPr>
                  <p:nvPr/>
                </p:nvSpPr>
                <p:spPr bwMode="auto">
                  <a:xfrm>
                    <a:off x="3069" y="3579"/>
                    <a:ext cx="104" cy="41"/>
                  </a:xfrm>
                  <a:custGeom>
                    <a:avLst/>
                    <a:gdLst/>
                    <a:ahLst/>
                    <a:cxnLst>
                      <a:cxn ang="0">
                        <a:pos x="10" y="5"/>
                      </a:cxn>
                      <a:cxn ang="0">
                        <a:pos x="1" y="22"/>
                      </a:cxn>
                      <a:cxn ang="0">
                        <a:pos x="1" y="29"/>
                      </a:cxn>
                      <a:cxn ang="0">
                        <a:pos x="0" y="34"/>
                      </a:cxn>
                      <a:cxn ang="0">
                        <a:pos x="9" y="38"/>
                      </a:cxn>
                      <a:cxn ang="0">
                        <a:pos x="17" y="39"/>
                      </a:cxn>
                      <a:cxn ang="0">
                        <a:pos x="32" y="40"/>
                      </a:cxn>
                      <a:cxn ang="0">
                        <a:pos x="47" y="39"/>
                      </a:cxn>
                      <a:cxn ang="0">
                        <a:pos x="53" y="35"/>
                      </a:cxn>
                      <a:cxn ang="0">
                        <a:pos x="59" y="31"/>
                      </a:cxn>
                      <a:cxn ang="0">
                        <a:pos x="79" y="28"/>
                      </a:cxn>
                      <a:cxn ang="0">
                        <a:pos x="88" y="26"/>
                      </a:cxn>
                      <a:cxn ang="0">
                        <a:pos x="96" y="23"/>
                      </a:cxn>
                      <a:cxn ang="0">
                        <a:pos x="103" y="18"/>
                      </a:cxn>
                      <a:cxn ang="0">
                        <a:pos x="101" y="12"/>
                      </a:cxn>
                      <a:cxn ang="0">
                        <a:pos x="95" y="9"/>
                      </a:cxn>
                      <a:cxn ang="0">
                        <a:pos x="87" y="8"/>
                      </a:cxn>
                      <a:cxn ang="0">
                        <a:pos x="65" y="8"/>
                      </a:cxn>
                      <a:cxn ang="0">
                        <a:pos x="48" y="0"/>
                      </a:cxn>
                      <a:cxn ang="0">
                        <a:pos x="20" y="3"/>
                      </a:cxn>
                      <a:cxn ang="0">
                        <a:pos x="10" y="5"/>
                      </a:cxn>
                    </a:cxnLst>
                    <a:rect l="0" t="0" r="r" b="b"/>
                    <a:pathLst>
                      <a:path w="104" h="41">
                        <a:moveTo>
                          <a:pt x="10" y="5"/>
                        </a:moveTo>
                        <a:lnTo>
                          <a:pt x="1" y="22"/>
                        </a:lnTo>
                        <a:lnTo>
                          <a:pt x="1" y="29"/>
                        </a:lnTo>
                        <a:lnTo>
                          <a:pt x="0" y="34"/>
                        </a:lnTo>
                        <a:lnTo>
                          <a:pt x="9" y="38"/>
                        </a:lnTo>
                        <a:lnTo>
                          <a:pt x="17" y="39"/>
                        </a:lnTo>
                        <a:lnTo>
                          <a:pt x="32" y="40"/>
                        </a:lnTo>
                        <a:lnTo>
                          <a:pt x="47" y="39"/>
                        </a:lnTo>
                        <a:lnTo>
                          <a:pt x="53" y="35"/>
                        </a:lnTo>
                        <a:lnTo>
                          <a:pt x="59" y="31"/>
                        </a:lnTo>
                        <a:lnTo>
                          <a:pt x="79" y="28"/>
                        </a:lnTo>
                        <a:lnTo>
                          <a:pt x="88" y="26"/>
                        </a:lnTo>
                        <a:lnTo>
                          <a:pt x="96" y="23"/>
                        </a:lnTo>
                        <a:lnTo>
                          <a:pt x="103" y="18"/>
                        </a:lnTo>
                        <a:lnTo>
                          <a:pt x="101" y="12"/>
                        </a:lnTo>
                        <a:lnTo>
                          <a:pt x="95" y="9"/>
                        </a:lnTo>
                        <a:lnTo>
                          <a:pt x="87" y="8"/>
                        </a:lnTo>
                        <a:lnTo>
                          <a:pt x="65" y="8"/>
                        </a:lnTo>
                        <a:lnTo>
                          <a:pt x="48" y="0"/>
                        </a:lnTo>
                        <a:lnTo>
                          <a:pt x="20" y="3"/>
                        </a:lnTo>
                        <a:lnTo>
                          <a:pt x="10" y="5"/>
                        </a:lnTo>
                      </a:path>
                    </a:pathLst>
                  </a:custGeom>
                  <a:solidFill>
                    <a:srgbClr val="A0A0A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56" name="Freeform 388"/>
                  <p:cNvSpPr>
                    <a:spLocks/>
                  </p:cNvSpPr>
                  <p:nvPr/>
                </p:nvSpPr>
                <p:spPr bwMode="auto">
                  <a:xfrm>
                    <a:off x="3150" y="3589"/>
                    <a:ext cx="17" cy="7"/>
                  </a:xfrm>
                  <a:custGeom>
                    <a:avLst/>
                    <a:gdLst/>
                    <a:ahLst/>
                    <a:cxnLst>
                      <a:cxn ang="0">
                        <a:pos x="0" y="1"/>
                      </a:cxn>
                      <a:cxn ang="0">
                        <a:pos x="5" y="3"/>
                      </a:cxn>
                      <a:cxn ang="0">
                        <a:pos x="8" y="6"/>
                      </a:cxn>
                      <a:cxn ang="0">
                        <a:pos x="16" y="3"/>
                      </a:cxn>
                      <a:cxn ang="0">
                        <a:pos x="13" y="1"/>
                      </a:cxn>
                      <a:cxn ang="0">
                        <a:pos x="9" y="0"/>
                      </a:cxn>
                      <a:cxn ang="0">
                        <a:pos x="0" y="1"/>
                      </a:cxn>
                    </a:cxnLst>
                    <a:rect l="0" t="0" r="r" b="b"/>
                    <a:pathLst>
                      <a:path w="17" h="7">
                        <a:moveTo>
                          <a:pt x="0" y="1"/>
                        </a:moveTo>
                        <a:lnTo>
                          <a:pt x="5" y="3"/>
                        </a:lnTo>
                        <a:lnTo>
                          <a:pt x="8" y="6"/>
                        </a:lnTo>
                        <a:lnTo>
                          <a:pt x="16" y="3"/>
                        </a:lnTo>
                        <a:lnTo>
                          <a:pt x="13" y="1"/>
                        </a:lnTo>
                        <a:lnTo>
                          <a:pt x="9" y="0"/>
                        </a:lnTo>
                        <a:lnTo>
                          <a:pt x="0" y="1"/>
                        </a:lnTo>
                      </a:path>
                    </a:pathLst>
                  </a:custGeom>
                  <a:solidFill>
                    <a:srgbClr val="E0E0E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57" name="Freeform 389"/>
                  <p:cNvSpPr>
                    <a:spLocks/>
                  </p:cNvSpPr>
                  <p:nvPr/>
                </p:nvSpPr>
                <p:spPr bwMode="auto">
                  <a:xfrm>
                    <a:off x="3075" y="3594"/>
                    <a:ext cx="94" cy="24"/>
                  </a:xfrm>
                  <a:custGeom>
                    <a:avLst/>
                    <a:gdLst/>
                    <a:ahLst/>
                    <a:cxnLst>
                      <a:cxn ang="0">
                        <a:pos x="91" y="0"/>
                      </a:cxn>
                      <a:cxn ang="0">
                        <a:pos x="82" y="4"/>
                      </a:cxn>
                      <a:cxn ang="0">
                        <a:pos x="75" y="6"/>
                      </a:cxn>
                      <a:cxn ang="0">
                        <a:pos x="66" y="7"/>
                      </a:cxn>
                      <a:cxn ang="0">
                        <a:pos x="55" y="10"/>
                      </a:cxn>
                      <a:cxn ang="0">
                        <a:pos x="48" y="14"/>
                      </a:cxn>
                      <a:cxn ang="0">
                        <a:pos x="40" y="17"/>
                      </a:cxn>
                      <a:cxn ang="0">
                        <a:pos x="26" y="19"/>
                      </a:cxn>
                      <a:cxn ang="0">
                        <a:pos x="9" y="18"/>
                      </a:cxn>
                      <a:cxn ang="0">
                        <a:pos x="0" y="17"/>
                      </a:cxn>
                      <a:cxn ang="0">
                        <a:pos x="0" y="19"/>
                      </a:cxn>
                      <a:cxn ang="0">
                        <a:pos x="7" y="23"/>
                      </a:cxn>
                      <a:cxn ang="0">
                        <a:pos x="22" y="23"/>
                      </a:cxn>
                      <a:cxn ang="0">
                        <a:pos x="32" y="23"/>
                      </a:cxn>
                      <a:cxn ang="0">
                        <a:pos x="38" y="22"/>
                      </a:cxn>
                      <a:cxn ang="0">
                        <a:pos x="49" y="16"/>
                      </a:cxn>
                      <a:cxn ang="0">
                        <a:pos x="54" y="14"/>
                      </a:cxn>
                      <a:cxn ang="0">
                        <a:pos x="64" y="13"/>
                      </a:cxn>
                      <a:cxn ang="0">
                        <a:pos x="81" y="10"/>
                      </a:cxn>
                      <a:cxn ang="0">
                        <a:pos x="93" y="4"/>
                      </a:cxn>
                      <a:cxn ang="0">
                        <a:pos x="91" y="0"/>
                      </a:cxn>
                    </a:cxnLst>
                    <a:rect l="0" t="0" r="r" b="b"/>
                    <a:pathLst>
                      <a:path w="94" h="24">
                        <a:moveTo>
                          <a:pt x="91" y="0"/>
                        </a:moveTo>
                        <a:lnTo>
                          <a:pt x="82" y="4"/>
                        </a:lnTo>
                        <a:lnTo>
                          <a:pt x="75" y="6"/>
                        </a:lnTo>
                        <a:lnTo>
                          <a:pt x="66" y="7"/>
                        </a:lnTo>
                        <a:lnTo>
                          <a:pt x="55" y="10"/>
                        </a:lnTo>
                        <a:lnTo>
                          <a:pt x="48" y="14"/>
                        </a:lnTo>
                        <a:lnTo>
                          <a:pt x="40" y="17"/>
                        </a:lnTo>
                        <a:lnTo>
                          <a:pt x="26" y="19"/>
                        </a:lnTo>
                        <a:lnTo>
                          <a:pt x="9" y="18"/>
                        </a:lnTo>
                        <a:lnTo>
                          <a:pt x="0" y="17"/>
                        </a:lnTo>
                        <a:lnTo>
                          <a:pt x="0" y="19"/>
                        </a:lnTo>
                        <a:lnTo>
                          <a:pt x="7" y="23"/>
                        </a:lnTo>
                        <a:lnTo>
                          <a:pt x="22" y="23"/>
                        </a:lnTo>
                        <a:lnTo>
                          <a:pt x="32" y="23"/>
                        </a:lnTo>
                        <a:lnTo>
                          <a:pt x="38" y="22"/>
                        </a:lnTo>
                        <a:lnTo>
                          <a:pt x="49" y="16"/>
                        </a:lnTo>
                        <a:lnTo>
                          <a:pt x="54" y="14"/>
                        </a:lnTo>
                        <a:lnTo>
                          <a:pt x="64" y="13"/>
                        </a:lnTo>
                        <a:lnTo>
                          <a:pt x="81" y="10"/>
                        </a:lnTo>
                        <a:lnTo>
                          <a:pt x="93" y="4"/>
                        </a:lnTo>
                        <a:lnTo>
                          <a:pt x="91" y="0"/>
                        </a:lnTo>
                      </a:path>
                    </a:pathLst>
                  </a:custGeom>
                  <a:solidFill>
                    <a:srgbClr val="E0E0E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58" name="Freeform 390"/>
                  <p:cNvSpPr>
                    <a:spLocks/>
                  </p:cNvSpPr>
                  <p:nvPr/>
                </p:nvSpPr>
                <p:spPr bwMode="auto">
                  <a:xfrm>
                    <a:off x="3075" y="3594"/>
                    <a:ext cx="36" cy="16"/>
                  </a:xfrm>
                  <a:custGeom>
                    <a:avLst/>
                    <a:gdLst/>
                    <a:ahLst/>
                    <a:cxnLst>
                      <a:cxn ang="0">
                        <a:pos x="25" y="15"/>
                      </a:cxn>
                      <a:cxn ang="0">
                        <a:pos x="13" y="15"/>
                      </a:cxn>
                      <a:cxn ang="0">
                        <a:pos x="4" y="13"/>
                      </a:cxn>
                      <a:cxn ang="0">
                        <a:pos x="1" y="12"/>
                      </a:cxn>
                      <a:cxn ang="0">
                        <a:pos x="0" y="9"/>
                      </a:cxn>
                      <a:cxn ang="0">
                        <a:pos x="1" y="5"/>
                      </a:cxn>
                      <a:cxn ang="0">
                        <a:pos x="4" y="0"/>
                      </a:cxn>
                      <a:cxn ang="0">
                        <a:pos x="14" y="1"/>
                      </a:cxn>
                      <a:cxn ang="0">
                        <a:pos x="23" y="2"/>
                      </a:cxn>
                      <a:cxn ang="0">
                        <a:pos x="29" y="4"/>
                      </a:cxn>
                      <a:cxn ang="0">
                        <a:pos x="32" y="8"/>
                      </a:cxn>
                      <a:cxn ang="0">
                        <a:pos x="35" y="13"/>
                      </a:cxn>
                      <a:cxn ang="0">
                        <a:pos x="25" y="15"/>
                      </a:cxn>
                    </a:cxnLst>
                    <a:rect l="0" t="0" r="r" b="b"/>
                    <a:pathLst>
                      <a:path w="36" h="16">
                        <a:moveTo>
                          <a:pt x="25" y="15"/>
                        </a:moveTo>
                        <a:lnTo>
                          <a:pt x="13" y="15"/>
                        </a:lnTo>
                        <a:lnTo>
                          <a:pt x="4" y="13"/>
                        </a:lnTo>
                        <a:lnTo>
                          <a:pt x="1" y="12"/>
                        </a:lnTo>
                        <a:lnTo>
                          <a:pt x="0" y="9"/>
                        </a:lnTo>
                        <a:lnTo>
                          <a:pt x="1" y="5"/>
                        </a:lnTo>
                        <a:lnTo>
                          <a:pt x="4" y="0"/>
                        </a:lnTo>
                        <a:lnTo>
                          <a:pt x="14" y="1"/>
                        </a:lnTo>
                        <a:lnTo>
                          <a:pt x="23" y="2"/>
                        </a:lnTo>
                        <a:lnTo>
                          <a:pt x="29" y="4"/>
                        </a:lnTo>
                        <a:lnTo>
                          <a:pt x="32" y="8"/>
                        </a:lnTo>
                        <a:lnTo>
                          <a:pt x="35" y="13"/>
                        </a:lnTo>
                        <a:lnTo>
                          <a:pt x="25" y="15"/>
                        </a:lnTo>
                      </a:path>
                    </a:pathLst>
                  </a:custGeom>
                  <a:solidFill>
                    <a:srgbClr val="E0E0E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59" name="Freeform 391"/>
                  <p:cNvSpPr>
                    <a:spLocks/>
                  </p:cNvSpPr>
                  <p:nvPr/>
                </p:nvSpPr>
                <p:spPr bwMode="auto">
                  <a:xfrm>
                    <a:off x="3132" y="3589"/>
                    <a:ext cx="23" cy="12"/>
                  </a:xfrm>
                  <a:custGeom>
                    <a:avLst/>
                    <a:gdLst/>
                    <a:ahLst/>
                    <a:cxnLst>
                      <a:cxn ang="0">
                        <a:pos x="22" y="6"/>
                      </a:cxn>
                      <a:cxn ang="0">
                        <a:pos x="16" y="1"/>
                      </a:cxn>
                      <a:cxn ang="0">
                        <a:pos x="9" y="1"/>
                      </a:cxn>
                      <a:cxn ang="0">
                        <a:pos x="0" y="0"/>
                      </a:cxn>
                      <a:cxn ang="0">
                        <a:pos x="4" y="5"/>
                      </a:cxn>
                      <a:cxn ang="0">
                        <a:pos x="2" y="11"/>
                      </a:cxn>
                      <a:cxn ang="0">
                        <a:pos x="17" y="8"/>
                      </a:cxn>
                      <a:cxn ang="0">
                        <a:pos x="22" y="6"/>
                      </a:cxn>
                    </a:cxnLst>
                    <a:rect l="0" t="0" r="r" b="b"/>
                    <a:pathLst>
                      <a:path w="23" h="12">
                        <a:moveTo>
                          <a:pt x="22" y="6"/>
                        </a:moveTo>
                        <a:lnTo>
                          <a:pt x="16" y="1"/>
                        </a:lnTo>
                        <a:lnTo>
                          <a:pt x="9" y="1"/>
                        </a:lnTo>
                        <a:lnTo>
                          <a:pt x="0" y="0"/>
                        </a:lnTo>
                        <a:lnTo>
                          <a:pt x="4" y="5"/>
                        </a:lnTo>
                        <a:lnTo>
                          <a:pt x="2" y="11"/>
                        </a:lnTo>
                        <a:lnTo>
                          <a:pt x="17" y="8"/>
                        </a:lnTo>
                        <a:lnTo>
                          <a:pt x="22" y="6"/>
                        </a:lnTo>
                      </a:path>
                    </a:pathLst>
                  </a:custGeom>
                  <a:solidFill>
                    <a:srgbClr val="E0E0E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60" name="Oval 392"/>
                  <p:cNvSpPr>
                    <a:spLocks noChangeArrowheads="1"/>
                  </p:cNvSpPr>
                  <p:nvPr/>
                </p:nvSpPr>
                <p:spPr bwMode="auto">
                  <a:xfrm>
                    <a:off x="3115" y="3593"/>
                    <a:ext cx="11" cy="9"/>
                  </a:xfrm>
                  <a:prstGeom prst="ellipse">
                    <a:avLst/>
                  </a:prstGeom>
                  <a:solidFill>
                    <a:srgbClr val="8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186665" name="Group 393"/>
                <p:cNvGrpSpPr>
                  <a:grpSpLocks/>
                </p:cNvGrpSpPr>
                <p:nvPr/>
              </p:nvGrpSpPr>
              <p:grpSpPr bwMode="auto">
                <a:xfrm>
                  <a:off x="3004" y="3083"/>
                  <a:ext cx="89" cy="84"/>
                  <a:chOff x="3004" y="3083"/>
                  <a:chExt cx="89" cy="84"/>
                </a:xfrm>
              </p:grpSpPr>
              <p:sp>
                <p:nvSpPr>
                  <p:cNvPr id="186762" name="Freeform 394"/>
                  <p:cNvSpPr>
                    <a:spLocks/>
                  </p:cNvSpPr>
                  <p:nvPr/>
                </p:nvSpPr>
                <p:spPr bwMode="auto">
                  <a:xfrm>
                    <a:off x="3004" y="3083"/>
                    <a:ext cx="88" cy="84"/>
                  </a:xfrm>
                  <a:custGeom>
                    <a:avLst/>
                    <a:gdLst/>
                    <a:ahLst/>
                    <a:cxnLst>
                      <a:cxn ang="0">
                        <a:pos x="82" y="83"/>
                      </a:cxn>
                      <a:cxn ang="0">
                        <a:pos x="76" y="78"/>
                      </a:cxn>
                      <a:cxn ang="0">
                        <a:pos x="74" y="71"/>
                      </a:cxn>
                      <a:cxn ang="0">
                        <a:pos x="74" y="65"/>
                      </a:cxn>
                      <a:cxn ang="0">
                        <a:pos x="82" y="63"/>
                      </a:cxn>
                      <a:cxn ang="0">
                        <a:pos x="87" y="56"/>
                      </a:cxn>
                      <a:cxn ang="0">
                        <a:pos x="86" y="48"/>
                      </a:cxn>
                      <a:cxn ang="0">
                        <a:pos x="85" y="38"/>
                      </a:cxn>
                      <a:cxn ang="0">
                        <a:pos x="84" y="33"/>
                      </a:cxn>
                      <a:cxn ang="0">
                        <a:pos x="87" y="29"/>
                      </a:cxn>
                      <a:cxn ang="0">
                        <a:pos x="86" y="24"/>
                      </a:cxn>
                      <a:cxn ang="0">
                        <a:pos x="84" y="19"/>
                      </a:cxn>
                      <a:cxn ang="0">
                        <a:pos x="86" y="13"/>
                      </a:cxn>
                      <a:cxn ang="0">
                        <a:pos x="78" y="9"/>
                      </a:cxn>
                      <a:cxn ang="0">
                        <a:pos x="69" y="5"/>
                      </a:cxn>
                      <a:cxn ang="0">
                        <a:pos x="59" y="2"/>
                      </a:cxn>
                      <a:cxn ang="0">
                        <a:pos x="46" y="0"/>
                      </a:cxn>
                      <a:cxn ang="0">
                        <a:pos x="30" y="1"/>
                      </a:cxn>
                      <a:cxn ang="0">
                        <a:pos x="16" y="3"/>
                      </a:cxn>
                      <a:cxn ang="0">
                        <a:pos x="8" y="10"/>
                      </a:cxn>
                      <a:cxn ang="0">
                        <a:pos x="3" y="16"/>
                      </a:cxn>
                      <a:cxn ang="0">
                        <a:pos x="1" y="23"/>
                      </a:cxn>
                      <a:cxn ang="0">
                        <a:pos x="0" y="34"/>
                      </a:cxn>
                      <a:cxn ang="0">
                        <a:pos x="3" y="41"/>
                      </a:cxn>
                      <a:cxn ang="0">
                        <a:pos x="7" y="46"/>
                      </a:cxn>
                      <a:cxn ang="0">
                        <a:pos x="11" y="53"/>
                      </a:cxn>
                      <a:cxn ang="0">
                        <a:pos x="20" y="58"/>
                      </a:cxn>
                      <a:cxn ang="0">
                        <a:pos x="24" y="63"/>
                      </a:cxn>
                      <a:cxn ang="0">
                        <a:pos x="24" y="68"/>
                      </a:cxn>
                      <a:cxn ang="0">
                        <a:pos x="21" y="74"/>
                      </a:cxn>
                      <a:cxn ang="0">
                        <a:pos x="14" y="82"/>
                      </a:cxn>
                      <a:cxn ang="0">
                        <a:pos x="82" y="83"/>
                      </a:cxn>
                    </a:cxnLst>
                    <a:rect l="0" t="0" r="r" b="b"/>
                    <a:pathLst>
                      <a:path w="88" h="84">
                        <a:moveTo>
                          <a:pt x="82" y="83"/>
                        </a:moveTo>
                        <a:lnTo>
                          <a:pt x="76" y="78"/>
                        </a:lnTo>
                        <a:lnTo>
                          <a:pt x="74" y="71"/>
                        </a:lnTo>
                        <a:lnTo>
                          <a:pt x="74" y="65"/>
                        </a:lnTo>
                        <a:lnTo>
                          <a:pt x="82" y="63"/>
                        </a:lnTo>
                        <a:lnTo>
                          <a:pt x="87" y="56"/>
                        </a:lnTo>
                        <a:lnTo>
                          <a:pt x="86" y="48"/>
                        </a:lnTo>
                        <a:lnTo>
                          <a:pt x="85" y="38"/>
                        </a:lnTo>
                        <a:lnTo>
                          <a:pt x="84" y="33"/>
                        </a:lnTo>
                        <a:lnTo>
                          <a:pt x="87" y="29"/>
                        </a:lnTo>
                        <a:lnTo>
                          <a:pt x="86" y="24"/>
                        </a:lnTo>
                        <a:lnTo>
                          <a:pt x="84" y="19"/>
                        </a:lnTo>
                        <a:lnTo>
                          <a:pt x="86" y="13"/>
                        </a:lnTo>
                        <a:lnTo>
                          <a:pt x="78" y="9"/>
                        </a:lnTo>
                        <a:lnTo>
                          <a:pt x="69" y="5"/>
                        </a:lnTo>
                        <a:lnTo>
                          <a:pt x="59" y="2"/>
                        </a:lnTo>
                        <a:lnTo>
                          <a:pt x="46" y="0"/>
                        </a:lnTo>
                        <a:lnTo>
                          <a:pt x="30" y="1"/>
                        </a:lnTo>
                        <a:lnTo>
                          <a:pt x="16" y="3"/>
                        </a:lnTo>
                        <a:lnTo>
                          <a:pt x="8" y="10"/>
                        </a:lnTo>
                        <a:lnTo>
                          <a:pt x="3" y="16"/>
                        </a:lnTo>
                        <a:lnTo>
                          <a:pt x="1" y="23"/>
                        </a:lnTo>
                        <a:lnTo>
                          <a:pt x="0" y="34"/>
                        </a:lnTo>
                        <a:lnTo>
                          <a:pt x="3" y="41"/>
                        </a:lnTo>
                        <a:lnTo>
                          <a:pt x="7" y="46"/>
                        </a:lnTo>
                        <a:lnTo>
                          <a:pt x="11" y="53"/>
                        </a:lnTo>
                        <a:lnTo>
                          <a:pt x="20" y="58"/>
                        </a:lnTo>
                        <a:lnTo>
                          <a:pt x="24" y="63"/>
                        </a:lnTo>
                        <a:lnTo>
                          <a:pt x="24" y="68"/>
                        </a:lnTo>
                        <a:lnTo>
                          <a:pt x="21" y="74"/>
                        </a:lnTo>
                        <a:lnTo>
                          <a:pt x="14" y="82"/>
                        </a:lnTo>
                        <a:lnTo>
                          <a:pt x="82" y="83"/>
                        </a:lnTo>
                      </a:path>
                    </a:pathLst>
                  </a:custGeom>
                  <a:solidFill>
                    <a:srgbClr val="FFC080"/>
                  </a:solidFill>
                  <a:ln w="12700" cap="rnd" cmpd="sng">
                    <a:solidFill>
                      <a:srgbClr val="402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63" name="Freeform 395"/>
                  <p:cNvSpPr>
                    <a:spLocks/>
                  </p:cNvSpPr>
                  <p:nvPr/>
                </p:nvSpPr>
                <p:spPr bwMode="auto">
                  <a:xfrm>
                    <a:off x="3076" y="3115"/>
                    <a:ext cx="9" cy="16"/>
                  </a:xfrm>
                  <a:custGeom>
                    <a:avLst/>
                    <a:gdLst/>
                    <a:ahLst/>
                    <a:cxnLst>
                      <a:cxn ang="0">
                        <a:pos x="4" y="0"/>
                      </a:cxn>
                      <a:cxn ang="0">
                        <a:pos x="7" y="2"/>
                      </a:cxn>
                      <a:cxn ang="0">
                        <a:pos x="5" y="4"/>
                      </a:cxn>
                      <a:cxn ang="0">
                        <a:pos x="4" y="8"/>
                      </a:cxn>
                      <a:cxn ang="0">
                        <a:pos x="5" y="10"/>
                      </a:cxn>
                      <a:cxn ang="0">
                        <a:pos x="7" y="13"/>
                      </a:cxn>
                      <a:cxn ang="0">
                        <a:pos x="5" y="14"/>
                      </a:cxn>
                      <a:cxn ang="0">
                        <a:pos x="2" y="11"/>
                      </a:cxn>
                      <a:cxn ang="0">
                        <a:pos x="1" y="8"/>
                      </a:cxn>
                      <a:cxn ang="0">
                        <a:pos x="0" y="6"/>
                      </a:cxn>
                      <a:cxn ang="0">
                        <a:pos x="0" y="8"/>
                      </a:cxn>
                      <a:cxn ang="0">
                        <a:pos x="2" y="12"/>
                      </a:cxn>
                      <a:cxn ang="0">
                        <a:pos x="3" y="14"/>
                      </a:cxn>
                      <a:cxn ang="0">
                        <a:pos x="4" y="15"/>
                      </a:cxn>
                      <a:cxn ang="0">
                        <a:pos x="8" y="13"/>
                      </a:cxn>
                      <a:cxn ang="0">
                        <a:pos x="8" y="11"/>
                      </a:cxn>
                      <a:cxn ang="0">
                        <a:pos x="6" y="9"/>
                      </a:cxn>
                      <a:cxn ang="0">
                        <a:pos x="6" y="6"/>
                      </a:cxn>
                      <a:cxn ang="0">
                        <a:pos x="7" y="3"/>
                      </a:cxn>
                      <a:cxn ang="0">
                        <a:pos x="4" y="0"/>
                      </a:cxn>
                    </a:cxnLst>
                    <a:rect l="0" t="0" r="r" b="b"/>
                    <a:pathLst>
                      <a:path w="9" h="16">
                        <a:moveTo>
                          <a:pt x="4" y="0"/>
                        </a:moveTo>
                        <a:lnTo>
                          <a:pt x="7" y="2"/>
                        </a:lnTo>
                        <a:lnTo>
                          <a:pt x="5" y="4"/>
                        </a:lnTo>
                        <a:lnTo>
                          <a:pt x="4" y="8"/>
                        </a:lnTo>
                        <a:lnTo>
                          <a:pt x="5" y="10"/>
                        </a:lnTo>
                        <a:lnTo>
                          <a:pt x="7" y="13"/>
                        </a:lnTo>
                        <a:lnTo>
                          <a:pt x="5" y="14"/>
                        </a:lnTo>
                        <a:lnTo>
                          <a:pt x="2" y="11"/>
                        </a:lnTo>
                        <a:lnTo>
                          <a:pt x="1" y="8"/>
                        </a:lnTo>
                        <a:lnTo>
                          <a:pt x="0" y="6"/>
                        </a:lnTo>
                        <a:lnTo>
                          <a:pt x="0" y="8"/>
                        </a:lnTo>
                        <a:lnTo>
                          <a:pt x="2" y="12"/>
                        </a:lnTo>
                        <a:lnTo>
                          <a:pt x="3" y="14"/>
                        </a:lnTo>
                        <a:lnTo>
                          <a:pt x="4" y="15"/>
                        </a:lnTo>
                        <a:lnTo>
                          <a:pt x="8" y="13"/>
                        </a:lnTo>
                        <a:lnTo>
                          <a:pt x="8" y="11"/>
                        </a:lnTo>
                        <a:lnTo>
                          <a:pt x="6" y="9"/>
                        </a:lnTo>
                        <a:lnTo>
                          <a:pt x="6" y="6"/>
                        </a:lnTo>
                        <a:lnTo>
                          <a:pt x="7" y="3"/>
                        </a:lnTo>
                        <a:lnTo>
                          <a:pt x="4" y="0"/>
                        </a:lnTo>
                      </a:path>
                    </a:pathLst>
                  </a:custGeom>
                  <a:solidFill>
                    <a:srgbClr val="40200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64" name="Freeform 396"/>
                  <p:cNvSpPr>
                    <a:spLocks/>
                  </p:cNvSpPr>
                  <p:nvPr/>
                </p:nvSpPr>
                <p:spPr bwMode="auto">
                  <a:xfrm>
                    <a:off x="3004" y="3083"/>
                    <a:ext cx="89" cy="61"/>
                  </a:xfrm>
                  <a:custGeom>
                    <a:avLst/>
                    <a:gdLst/>
                    <a:ahLst/>
                    <a:cxnLst>
                      <a:cxn ang="0">
                        <a:pos x="83" y="17"/>
                      </a:cxn>
                      <a:cxn ang="0">
                        <a:pos x="78" y="20"/>
                      </a:cxn>
                      <a:cxn ang="0">
                        <a:pos x="79" y="26"/>
                      </a:cxn>
                      <a:cxn ang="0">
                        <a:pos x="80" y="33"/>
                      </a:cxn>
                      <a:cxn ang="0">
                        <a:pos x="76" y="32"/>
                      </a:cxn>
                      <a:cxn ang="0">
                        <a:pos x="71" y="34"/>
                      </a:cxn>
                      <a:cxn ang="0">
                        <a:pos x="71" y="38"/>
                      </a:cxn>
                      <a:cxn ang="0">
                        <a:pos x="67" y="43"/>
                      </a:cxn>
                      <a:cxn ang="0">
                        <a:pos x="60" y="50"/>
                      </a:cxn>
                      <a:cxn ang="0">
                        <a:pos x="62" y="57"/>
                      </a:cxn>
                      <a:cxn ang="0">
                        <a:pos x="47" y="57"/>
                      </a:cxn>
                      <a:cxn ang="0">
                        <a:pos x="39" y="60"/>
                      </a:cxn>
                      <a:cxn ang="0">
                        <a:pos x="33" y="58"/>
                      </a:cxn>
                      <a:cxn ang="0">
                        <a:pos x="23" y="59"/>
                      </a:cxn>
                      <a:cxn ang="0">
                        <a:pos x="21" y="56"/>
                      </a:cxn>
                      <a:cxn ang="0">
                        <a:pos x="13" y="52"/>
                      </a:cxn>
                      <a:cxn ang="0">
                        <a:pos x="8" y="45"/>
                      </a:cxn>
                      <a:cxn ang="0">
                        <a:pos x="4" y="38"/>
                      </a:cxn>
                      <a:cxn ang="0">
                        <a:pos x="2" y="32"/>
                      </a:cxn>
                      <a:cxn ang="0">
                        <a:pos x="0" y="25"/>
                      </a:cxn>
                      <a:cxn ang="0">
                        <a:pos x="1" y="17"/>
                      </a:cxn>
                      <a:cxn ang="0">
                        <a:pos x="3" y="9"/>
                      </a:cxn>
                      <a:cxn ang="0">
                        <a:pos x="9" y="3"/>
                      </a:cxn>
                      <a:cxn ang="0">
                        <a:pos x="27" y="0"/>
                      </a:cxn>
                      <a:cxn ang="0">
                        <a:pos x="47" y="0"/>
                      </a:cxn>
                      <a:cxn ang="0">
                        <a:pos x="54" y="1"/>
                      </a:cxn>
                      <a:cxn ang="0">
                        <a:pos x="72" y="4"/>
                      </a:cxn>
                      <a:cxn ang="0">
                        <a:pos x="83" y="8"/>
                      </a:cxn>
                      <a:cxn ang="0">
                        <a:pos x="88" y="13"/>
                      </a:cxn>
                      <a:cxn ang="0">
                        <a:pos x="83" y="17"/>
                      </a:cxn>
                    </a:cxnLst>
                    <a:rect l="0" t="0" r="r" b="b"/>
                    <a:pathLst>
                      <a:path w="89" h="61">
                        <a:moveTo>
                          <a:pt x="83" y="17"/>
                        </a:moveTo>
                        <a:lnTo>
                          <a:pt x="78" y="20"/>
                        </a:lnTo>
                        <a:lnTo>
                          <a:pt x="79" y="26"/>
                        </a:lnTo>
                        <a:lnTo>
                          <a:pt x="80" y="33"/>
                        </a:lnTo>
                        <a:lnTo>
                          <a:pt x="76" y="32"/>
                        </a:lnTo>
                        <a:lnTo>
                          <a:pt x="71" y="34"/>
                        </a:lnTo>
                        <a:lnTo>
                          <a:pt x="71" y="38"/>
                        </a:lnTo>
                        <a:lnTo>
                          <a:pt x="67" y="43"/>
                        </a:lnTo>
                        <a:lnTo>
                          <a:pt x="60" y="50"/>
                        </a:lnTo>
                        <a:lnTo>
                          <a:pt x="62" y="57"/>
                        </a:lnTo>
                        <a:lnTo>
                          <a:pt x="47" y="57"/>
                        </a:lnTo>
                        <a:lnTo>
                          <a:pt x="39" y="60"/>
                        </a:lnTo>
                        <a:lnTo>
                          <a:pt x="33" y="58"/>
                        </a:lnTo>
                        <a:lnTo>
                          <a:pt x="23" y="59"/>
                        </a:lnTo>
                        <a:lnTo>
                          <a:pt x="21" y="56"/>
                        </a:lnTo>
                        <a:lnTo>
                          <a:pt x="13" y="52"/>
                        </a:lnTo>
                        <a:lnTo>
                          <a:pt x="8" y="45"/>
                        </a:lnTo>
                        <a:lnTo>
                          <a:pt x="4" y="38"/>
                        </a:lnTo>
                        <a:lnTo>
                          <a:pt x="2" y="32"/>
                        </a:lnTo>
                        <a:lnTo>
                          <a:pt x="0" y="25"/>
                        </a:lnTo>
                        <a:lnTo>
                          <a:pt x="1" y="17"/>
                        </a:lnTo>
                        <a:lnTo>
                          <a:pt x="3" y="9"/>
                        </a:lnTo>
                        <a:lnTo>
                          <a:pt x="9" y="3"/>
                        </a:lnTo>
                        <a:lnTo>
                          <a:pt x="27" y="0"/>
                        </a:lnTo>
                        <a:lnTo>
                          <a:pt x="47" y="0"/>
                        </a:lnTo>
                        <a:lnTo>
                          <a:pt x="54" y="1"/>
                        </a:lnTo>
                        <a:lnTo>
                          <a:pt x="72" y="4"/>
                        </a:lnTo>
                        <a:lnTo>
                          <a:pt x="83" y="8"/>
                        </a:lnTo>
                        <a:lnTo>
                          <a:pt x="88" y="13"/>
                        </a:lnTo>
                        <a:lnTo>
                          <a:pt x="83" y="17"/>
                        </a:lnTo>
                      </a:path>
                    </a:pathLst>
                  </a:custGeom>
                  <a:solidFill>
                    <a:srgbClr val="40200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65" name="Freeform 397"/>
                  <p:cNvSpPr>
                    <a:spLocks/>
                  </p:cNvSpPr>
                  <p:nvPr/>
                </p:nvSpPr>
                <p:spPr bwMode="auto">
                  <a:xfrm>
                    <a:off x="3008" y="3083"/>
                    <a:ext cx="82" cy="27"/>
                  </a:xfrm>
                  <a:custGeom>
                    <a:avLst/>
                    <a:gdLst/>
                    <a:ahLst/>
                    <a:cxnLst>
                      <a:cxn ang="0">
                        <a:pos x="81" y="11"/>
                      </a:cxn>
                      <a:cxn ang="0">
                        <a:pos x="75" y="17"/>
                      </a:cxn>
                      <a:cxn ang="0">
                        <a:pos x="69" y="18"/>
                      </a:cxn>
                      <a:cxn ang="0">
                        <a:pos x="57" y="23"/>
                      </a:cxn>
                      <a:cxn ang="0">
                        <a:pos x="64" y="18"/>
                      </a:cxn>
                      <a:cxn ang="0">
                        <a:pos x="67" y="16"/>
                      </a:cxn>
                      <a:cxn ang="0">
                        <a:pos x="61" y="18"/>
                      </a:cxn>
                      <a:cxn ang="0">
                        <a:pos x="54" y="22"/>
                      </a:cxn>
                      <a:cxn ang="0">
                        <a:pos x="52" y="21"/>
                      </a:cxn>
                      <a:cxn ang="0">
                        <a:pos x="50" y="18"/>
                      </a:cxn>
                      <a:cxn ang="0">
                        <a:pos x="45" y="15"/>
                      </a:cxn>
                      <a:cxn ang="0">
                        <a:pos x="44" y="18"/>
                      </a:cxn>
                      <a:cxn ang="0">
                        <a:pos x="49" y="23"/>
                      </a:cxn>
                      <a:cxn ang="0">
                        <a:pos x="40" y="20"/>
                      </a:cxn>
                      <a:cxn ang="0">
                        <a:pos x="36" y="15"/>
                      </a:cxn>
                      <a:cxn ang="0">
                        <a:pos x="36" y="20"/>
                      </a:cxn>
                      <a:cxn ang="0">
                        <a:pos x="38" y="24"/>
                      </a:cxn>
                      <a:cxn ang="0">
                        <a:pos x="30" y="20"/>
                      </a:cxn>
                      <a:cxn ang="0">
                        <a:pos x="28" y="14"/>
                      </a:cxn>
                      <a:cxn ang="0">
                        <a:pos x="26" y="18"/>
                      </a:cxn>
                      <a:cxn ang="0">
                        <a:pos x="30" y="23"/>
                      </a:cxn>
                      <a:cxn ang="0">
                        <a:pos x="33" y="26"/>
                      </a:cxn>
                      <a:cxn ang="0">
                        <a:pos x="27" y="22"/>
                      </a:cxn>
                      <a:cxn ang="0">
                        <a:pos x="24" y="20"/>
                      </a:cxn>
                      <a:cxn ang="0">
                        <a:pos x="22" y="15"/>
                      </a:cxn>
                      <a:cxn ang="0">
                        <a:pos x="20" y="21"/>
                      </a:cxn>
                      <a:cxn ang="0">
                        <a:pos x="23" y="26"/>
                      </a:cxn>
                      <a:cxn ang="0">
                        <a:pos x="17" y="22"/>
                      </a:cxn>
                      <a:cxn ang="0">
                        <a:pos x="15" y="18"/>
                      </a:cxn>
                      <a:cxn ang="0">
                        <a:pos x="14" y="21"/>
                      </a:cxn>
                      <a:cxn ang="0">
                        <a:pos x="14" y="25"/>
                      </a:cxn>
                      <a:cxn ang="0">
                        <a:pos x="12" y="21"/>
                      </a:cxn>
                      <a:cxn ang="0">
                        <a:pos x="11" y="18"/>
                      </a:cxn>
                      <a:cxn ang="0">
                        <a:pos x="9" y="21"/>
                      </a:cxn>
                      <a:cxn ang="0">
                        <a:pos x="8" y="24"/>
                      </a:cxn>
                      <a:cxn ang="0">
                        <a:pos x="7" y="22"/>
                      </a:cxn>
                      <a:cxn ang="0">
                        <a:pos x="6" y="18"/>
                      </a:cxn>
                      <a:cxn ang="0">
                        <a:pos x="2" y="20"/>
                      </a:cxn>
                      <a:cxn ang="0">
                        <a:pos x="0" y="24"/>
                      </a:cxn>
                      <a:cxn ang="0">
                        <a:pos x="0" y="18"/>
                      </a:cxn>
                      <a:cxn ang="0">
                        <a:pos x="2" y="10"/>
                      </a:cxn>
                      <a:cxn ang="0">
                        <a:pos x="8" y="5"/>
                      </a:cxn>
                      <a:cxn ang="0">
                        <a:pos x="18" y="2"/>
                      </a:cxn>
                      <a:cxn ang="0">
                        <a:pos x="35" y="1"/>
                      </a:cxn>
                      <a:cxn ang="0">
                        <a:pos x="43" y="0"/>
                      </a:cxn>
                      <a:cxn ang="0">
                        <a:pos x="53" y="2"/>
                      </a:cxn>
                      <a:cxn ang="0">
                        <a:pos x="37" y="3"/>
                      </a:cxn>
                      <a:cxn ang="0">
                        <a:pos x="32" y="4"/>
                      </a:cxn>
                      <a:cxn ang="0">
                        <a:pos x="40" y="4"/>
                      </a:cxn>
                      <a:cxn ang="0">
                        <a:pos x="49" y="3"/>
                      </a:cxn>
                      <a:cxn ang="0">
                        <a:pos x="56" y="3"/>
                      </a:cxn>
                      <a:cxn ang="0">
                        <a:pos x="63" y="4"/>
                      </a:cxn>
                      <a:cxn ang="0">
                        <a:pos x="55" y="6"/>
                      </a:cxn>
                      <a:cxn ang="0">
                        <a:pos x="69" y="5"/>
                      </a:cxn>
                      <a:cxn ang="0">
                        <a:pos x="76" y="7"/>
                      </a:cxn>
                      <a:cxn ang="0">
                        <a:pos x="81" y="11"/>
                      </a:cxn>
                    </a:cxnLst>
                    <a:rect l="0" t="0" r="r" b="b"/>
                    <a:pathLst>
                      <a:path w="82" h="27">
                        <a:moveTo>
                          <a:pt x="81" y="11"/>
                        </a:moveTo>
                        <a:lnTo>
                          <a:pt x="75" y="17"/>
                        </a:lnTo>
                        <a:lnTo>
                          <a:pt x="69" y="18"/>
                        </a:lnTo>
                        <a:lnTo>
                          <a:pt x="57" y="23"/>
                        </a:lnTo>
                        <a:lnTo>
                          <a:pt x="64" y="18"/>
                        </a:lnTo>
                        <a:lnTo>
                          <a:pt x="67" y="16"/>
                        </a:lnTo>
                        <a:lnTo>
                          <a:pt x="61" y="18"/>
                        </a:lnTo>
                        <a:lnTo>
                          <a:pt x="54" y="22"/>
                        </a:lnTo>
                        <a:lnTo>
                          <a:pt x="52" y="21"/>
                        </a:lnTo>
                        <a:lnTo>
                          <a:pt x="50" y="18"/>
                        </a:lnTo>
                        <a:lnTo>
                          <a:pt x="45" y="15"/>
                        </a:lnTo>
                        <a:lnTo>
                          <a:pt x="44" y="18"/>
                        </a:lnTo>
                        <a:lnTo>
                          <a:pt x="49" y="23"/>
                        </a:lnTo>
                        <a:lnTo>
                          <a:pt x="40" y="20"/>
                        </a:lnTo>
                        <a:lnTo>
                          <a:pt x="36" y="15"/>
                        </a:lnTo>
                        <a:lnTo>
                          <a:pt x="36" y="20"/>
                        </a:lnTo>
                        <a:lnTo>
                          <a:pt x="38" y="24"/>
                        </a:lnTo>
                        <a:lnTo>
                          <a:pt x="30" y="20"/>
                        </a:lnTo>
                        <a:lnTo>
                          <a:pt x="28" y="14"/>
                        </a:lnTo>
                        <a:lnTo>
                          <a:pt x="26" y="18"/>
                        </a:lnTo>
                        <a:lnTo>
                          <a:pt x="30" y="23"/>
                        </a:lnTo>
                        <a:lnTo>
                          <a:pt x="33" y="26"/>
                        </a:lnTo>
                        <a:lnTo>
                          <a:pt x="27" y="22"/>
                        </a:lnTo>
                        <a:lnTo>
                          <a:pt x="24" y="20"/>
                        </a:lnTo>
                        <a:lnTo>
                          <a:pt x="22" y="15"/>
                        </a:lnTo>
                        <a:lnTo>
                          <a:pt x="20" y="21"/>
                        </a:lnTo>
                        <a:lnTo>
                          <a:pt x="23" y="26"/>
                        </a:lnTo>
                        <a:lnTo>
                          <a:pt x="17" y="22"/>
                        </a:lnTo>
                        <a:lnTo>
                          <a:pt x="15" y="18"/>
                        </a:lnTo>
                        <a:lnTo>
                          <a:pt x="14" y="21"/>
                        </a:lnTo>
                        <a:lnTo>
                          <a:pt x="14" y="25"/>
                        </a:lnTo>
                        <a:lnTo>
                          <a:pt x="12" y="21"/>
                        </a:lnTo>
                        <a:lnTo>
                          <a:pt x="11" y="18"/>
                        </a:lnTo>
                        <a:lnTo>
                          <a:pt x="9" y="21"/>
                        </a:lnTo>
                        <a:lnTo>
                          <a:pt x="8" y="24"/>
                        </a:lnTo>
                        <a:lnTo>
                          <a:pt x="7" y="22"/>
                        </a:lnTo>
                        <a:lnTo>
                          <a:pt x="6" y="18"/>
                        </a:lnTo>
                        <a:lnTo>
                          <a:pt x="2" y="20"/>
                        </a:lnTo>
                        <a:lnTo>
                          <a:pt x="0" y="24"/>
                        </a:lnTo>
                        <a:lnTo>
                          <a:pt x="0" y="18"/>
                        </a:lnTo>
                        <a:lnTo>
                          <a:pt x="2" y="10"/>
                        </a:lnTo>
                        <a:lnTo>
                          <a:pt x="8" y="5"/>
                        </a:lnTo>
                        <a:lnTo>
                          <a:pt x="18" y="2"/>
                        </a:lnTo>
                        <a:lnTo>
                          <a:pt x="35" y="1"/>
                        </a:lnTo>
                        <a:lnTo>
                          <a:pt x="43" y="0"/>
                        </a:lnTo>
                        <a:lnTo>
                          <a:pt x="53" y="2"/>
                        </a:lnTo>
                        <a:lnTo>
                          <a:pt x="37" y="3"/>
                        </a:lnTo>
                        <a:lnTo>
                          <a:pt x="32" y="4"/>
                        </a:lnTo>
                        <a:lnTo>
                          <a:pt x="40" y="4"/>
                        </a:lnTo>
                        <a:lnTo>
                          <a:pt x="49" y="3"/>
                        </a:lnTo>
                        <a:lnTo>
                          <a:pt x="56" y="3"/>
                        </a:lnTo>
                        <a:lnTo>
                          <a:pt x="63" y="4"/>
                        </a:lnTo>
                        <a:lnTo>
                          <a:pt x="55" y="6"/>
                        </a:lnTo>
                        <a:lnTo>
                          <a:pt x="69" y="5"/>
                        </a:lnTo>
                        <a:lnTo>
                          <a:pt x="76" y="7"/>
                        </a:lnTo>
                        <a:lnTo>
                          <a:pt x="81" y="11"/>
                        </a:lnTo>
                      </a:path>
                    </a:pathLst>
                  </a:custGeom>
                  <a:solidFill>
                    <a:srgbClr val="60300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186666" name="Group 398"/>
                <p:cNvGrpSpPr>
                  <a:grpSpLocks/>
                </p:cNvGrpSpPr>
                <p:nvPr/>
              </p:nvGrpSpPr>
              <p:grpSpPr bwMode="auto">
                <a:xfrm>
                  <a:off x="2951" y="3301"/>
                  <a:ext cx="199" cy="294"/>
                  <a:chOff x="2951" y="3301"/>
                  <a:chExt cx="199" cy="294"/>
                </a:xfrm>
              </p:grpSpPr>
              <p:sp>
                <p:nvSpPr>
                  <p:cNvPr id="186767" name="Freeform 399"/>
                  <p:cNvSpPr>
                    <a:spLocks/>
                  </p:cNvSpPr>
                  <p:nvPr/>
                </p:nvSpPr>
                <p:spPr bwMode="auto">
                  <a:xfrm>
                    <a:off x="2951" y="3301"/>
                    <a:ext cx="199" cy="294"/>
                  </a:xfrm>
                  <a:custGeom>
                    <a:avLst/>
                    <a:gdLst/>
                    <a:ahLst/>
                    <a:cxnLst>
                      <a:cxn ang="0">
                        <a:pos x="135" y="15"/>
                      </a:cxn>
                      <a:cxn ang="0">
                        <a:pos x="61" y="12"/>
                      </a:cxn>
                      <a:cxn ang="0">
                        <a:pos x="17" y="0"/>
                      </a:cxn>
                      <a:cxn ang="0">
                        <a:pos x="12" y="14"/>
                      </a:cxn>
                      <a:cxn ang="0">
                        <a:pos x="7" y="28"/>
                      </a:cxn>
                      <a:cxn ang="0">
                        <a:pos x="0" y="52"/>
                      </a:cxn>
                      <a:cxn ang="0">
                        <a:pos x="6" y="75"/>
                      </a:cxn>
                      <a:cxn ang="0">
                        <a:pos x="9" y="87"/>
                      </a:cxn>
                      <a:cxn ang="0">
                        <a:pos x="19" y="140"/>
                      </a:cxn>
                      <a:cxn ang="0">
                        <a:pos x="24" y="156"/>
                      </a:cxn>
                      <a:cxn ang="0">
                        <a:pos x="26" y="169"/>
                      </a:cxn>
                      <a:cxn ang="0">
                        <a:pos x="27" y="183"/>
                      </a:cxn>
                      <a:cxn ang="0">
                        <a:pos x="29" y="216"/>
                      </a:cxn>
                      <a:cxn ang="0">
                        <a:pos x="42" y="253"/>
                      </a:cxn>
                      <a:cxn ang="0">
                        <a:pos x="42" y="280"/>
                      </a:cxn>
                      <a:cxn ang="0">
                        <a:pos x="80" y="285"/>
                      </a:cxn>
                      <a:cxn ang="0">
                        <a:pos x="103" y="262"/>
                      </a:cxn>
                      <a:cxn ang="0">
                        <a:pos x="101" y="227"/>
                      </a:cxn>
                      <a:cxn ang="0">
                        <a:pos x="95" y="198"/>
                      </a:cxn>
                      <a:cxn ang="0">
                        <a:pos x="96" y="172"/>
                      </a:cxn>
                      <a:cxn ang="0">
                        <a:pos x="96" y="152"/>
                      </a:cxn>
                      <a:cxn ang="0">
                        <a:pos x="96" y="95"/>
                      </a:cxn>
                      <a:cxn ang="0">
                        <a:pos x="119" y="163"/>
                      </a:cxn>
                      <a:cxn ang="0">
                        <a:pos x="122" y="180"/>
                      </a:cxn>
                      <a:cxn ang="0">
                        <a:pos x="116" y="202"/>
                      </a:cxn>
                      <a:cxn ang="0">
                        <a:pos x="120" y="243"/>
                      </a:cxn>
                      <a:cxn ang="0">
                        <a:pos x="118" y="288"/>
                      </a:cxn>
                      <a:cxn ang="0">
                        <a:pos x="147" y="293"/>
                      </a:cxn>
                      <a:cxn ang="0">
                        <a:pos x="182" y="281"/>
                      </a:cxn>
                      <a:cxn ang="0">
                        <a:pos x="180" y="252"/>
                      </a:cxn>
                      <a:cxn ang="0">
                        <a:pos x="189" y="198"/>
                      </a:cxn>
                      <a:cxn ang="0">
                        <a:pos x="198" y="169"/>
                      </a:cxn>
                      <a:cxn ang="0">
                        <a:pos x="194" y="130"/>
                      </a:cxn>
                      <a:cxn ang="0">
                        <a:pos x="192" y="93"/>
                      </a:cxn>
                      <a:cxn ang="0">
                        <a:pos x="182" y="62"/>
                      </a:cxn>
                      <a:cxn ang="0">
                        <a:pos x="179" y="47"/>
                      </a:cxn>
                      <a:cxn ang="0">
                        <a:pos x="177" y="30"/>
                      </a:cxn>
                      <a:cxn ang="0">
                        <a:pos x="169" y="12"/>
                      </a:cxn>
                    </a:cxnLst>
                    <a:rect l="0" t="0" r="r" b="b"/>
                    <a:pathLst>
                      <a:path w="199" h="294">
                        <a:moveTo>
                          <a:pt x="169" y="12"/>
                        </a:moveTo>
                        <a:lnTo>
                          <a:pt x="135" y="15"/>
                        </a:lnTo>
                        <a:lnTo>
                          <a:pt x="103" y="15"/>
                        </a:lnTo>
                        <a:lnTo>
                          <a:pt x="61" y="12"/>
                        </a:lnTo>
                        <a:lnTo>
                          <a:pt x="29" y="5"/>
                        </a:lnTo>
                        <a:lnTo>
                          <a:pt x="17" y="0"/>
                        </a:lnTo>
                        <a:lnTo>
                          <a:pt x="17" y="9"/>
                        </a:lnTo>
                        <a:lnTo>
                          <a:pt x="12" y="14"/>
                        </a:lnTo>
                        <a:lnTo>
                          <a:pt x="13" y="20"/>
                        </a:lnTo>
                        <a:lnTo>
                          <a:pt x="7" y="28"/>
                        </a:lnTo>
                        <a:lnTo>
                          <a:pt x="2" y="39"/>
                        </a:lnTo>
                        <a:lnTo>
                          <a:pt x="0" y="52"/>
                        </a:lnTo>
                        <a:lnTo>
                          <a:pt x="3" y="66"/>
                        </a:lnTo>
                        <a:lnTo>
                          <a:pt x="6" y="75"/>
                        </a:lnTo>
                        <a:lnTo>
                          <a:pt x="10" y="81"/>
                        </a:lnTo>
                        <a:lnTo>
                          <a:pt x="9" y="87"/>
                        </a:lnTo>
                        <a:lnTo>
                          <a:pt x="12" y="93"/>
                        </a:lnTo>
                        <a:lnTo>
                          <a:pt x="19" y="140"/>
                        </a:lnTo>
                        <a:lnTo>
                          <a:pt x="19" y="149"/>
                        </a:lnTo>
                        <a:lnTo>
                          <a:pt x="24" y="156"/>
                        </a:lnTo>
                        <a:lnTo>
                          <a:pt x="22" y="162"/>
                        </a:lnTo>
                        <a:lnTo>
                          <a:pt x="26" y="169"/>
                        </a:lnTo>
                        <a:lnTo>
                          <a:pt x="24" y="175"/>
                        </a:lnTo>
                        <a:lnTo>
                          <a:pt x="27" y="183"/>
                        </a:lnTo>
                        <a:lnTo>
                          <a:pt x="25" y="199"/>
                        </a:lnTo>
                        <a:lnTo>
                          <a:pt x="29" y="216"/>
                        </a:lnTo>
                        <a:lnTo>
                          <a:pt x="36" y="233"/>
                        </a:lnTo>
                        <a:lnTo>
                          <a:pt x="42" y="253"/>
                        </a:lnTo>
                        <a:lnTo>
                          <a:pt x="40" y="263"/>
                        </a:lnTo>
                        <a:lnTo>
                          <a:pt x="42" y="280"/>
                        </a:lnTo>
                        <a:lnTo>
                          <a:pt x="64" y="285"/>
                        </a:lnTo>
                        <a:lnTo>
                          <a:pt x="80" y="285"/>
                        </a:lnTo>
                        <a:lnTo>
                          <a:pt x="99" y="282"/>
                        </a:lnTo>
                        <a:lnTo>
                          <a:pt x="103" y="262"/>
                        </a:lnTo>
                        <a:lnTo>
                          <a:pt x="98" y="249"/>
                        </a:lnTo>
                        <a:lnTo>
                          <a:pt x="101" y="227"/>
                        </a:lnTo>
                        <a:lnTo>
                          <a:pt x="98" y="214"/>
                        </a:lnTo>
                        <a:lnTo>
                          <a:pt x="95" y="198"/>
                        </a:lnTo>
                        <a:lnTo>
                          <a:pt x="98" y="187"/>
                        </a:lnTo>
                        <a:lnTo>
                          <a:pt x="96" y="172"/>
                        </a:lnTo>
                        <a:lnTo>
                          <a:pt x="99" y="165"/>
                        </a:lnTo>
                        <a:lnTo>
                          <a:pt x="96" y="152"/>
                        </a:lnTo>
                        <a:lnTo>
                          <a:pt x="98" y="140"/>
                        </a:lnTo>
                        <a:lnTo>
                          <a:pt x="96" y="95"/>
                        </a:lnTo>
                        <a:lnTo>
                          <a:pt x="114" y="155"/>
                        </a:lnTo>
                        <a:lnTo>
                          <a:pt x="119" y="163"/>
                        </a:lnTo>
                        <a:lnTo>
                          <a:pt x="119" y="172"/>
                        </a:lnTo>
                        <a:lnTo>
                          <a:pt x="122" y="180"/>
                        </a:lnTo>
                        <a:lnTo>
                          <a:pt x="118" y="189"/>
                        </a:lnTo>
                        <a:lnTo>
                          <a:pt x="116" y="202"/>
                        </a:lnTo>
                        <a:lnTo>
                          <a:pt x="116" y="216"/>
                        </a:lnTo>
                        <a:lnTo>
                          <a:pt x="120" y="243"/>
                        </a:lnTo>
                        <a:lnTo>
                          <a:pt x="116" y="255"/>
                        </a:lnTo>
                        <a:lnTo>
                          <a:pt x="118" y="288"/>
                        </a:lnTo>
                        <a:lnTo>
                          <a:pt x="126" y="292"/>
                        </a:lnTo>
                        <a:lnTo>
                          <a:pt x="147" y="293"/>
                        </a:lnTo>
                        <a:lnTo>
                          <a:pt x="173" y="287"/>
                        </a:lnTo>
                        <a:lnTo>
                          <a:pt x="182" y="281"/>
                        </a:lnTo>
                        <a:lnTo>
                          <a:pt x="183" y="263"/>
                        </a:lnTo>
                        <a:lnTo>
                          <a:pt x="180" y="252"/>
                        </a:lnTo>
                        <a:lnTo>
                          <a:pt x="186" y="227"/>
                        </a:lnTo>
                        <a:lnTo>
                          <a:pt x="189" y="198"/>
                        </a:lnTo>
                        <a:lnTo>
                          <a:pt x="196" y="182"/>
                        </a:lnTo>
                        <a:lnTo>
                          <a:pt x="198" y="169"/>
                        </a:lnTo>
                        <a:lnTo>
                          <a:pt x="193" y="152"/>
                        </a:lnTo>
                        <a:lnTo>
                          <a:pt x="194" y="130"/>
                        </a:lnTo>
                        <a:lnTo>
                          <a:pt x="194" y="106"/>
                        </a:lnTo>
                        <a:lnTo>
                          <a:pt x="192" y="93"/>
                        </a:lnTo>
                        <a:lnTo>
                          <a:pt x="189" y="80"/>
                        </a:lnTo>
                        <a:lnTo>
                          <a:pt x="182" y="62"/>
                        </a:lnTo>
                        <a:lnTo>
                          <a:pt x="182" y="53"/>
                        </a:lnTo>
                        <a:lnTo>
                          <a:pt x="179" y="47"/>
                        </a:lnTo>
                        <a:lnTo>
                          <a:pt x="176" y="37"/>
                        </a:lnTo>
                        <a:lnTo>
                          <a:pt x="177" y="30"/>
                        </a:lnTo>
                        <a:lnTo>
                          <a:pt x="170" y="23"/>
                        </a:lnTo>
                        <a:lnTo>
                          <a:pt x="169" y="12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68" name="Freeform 400"/>
                  <p:cNvSpPr>
                    <a:spLocks/>
                  </p:cNvSpPr>
                  <p:nvPr/>
                </p:nvSpPr>
                <p:spPr bwMode="auto">
                  <a:xfrm>
                    <a:off x="2957" y="3308"/>
                    <a:ext cx="185" cy="284"/>
                  </a:xfrm>
                  <a:custGeom>
                    <a:avLst/>
                    <a:gdLst/>
                    <a:ahLst/>
                    <a:cxnLst>
                      <a:cxn ang="0">
                        <a:pos x="150" y="14"/>
                      </a:cxn>
                      <a:cxn ang="0">
                        <a:pos x="161" y="26"/>
                      </a:cxn>
                      <a:cxn ang="0">
                        <a:pos x="165" y="55"/>
                      </a:cxn>
                      <a:cxn ang="0">
                        <a:pos x="181" y="124"/>
                      </a:cxn>
                      <a:cxn ang="0">
                        <a:pos x="184" y="163"/>
                      </a:cxn>
                      <a:cxn ang="0">
                        <a:pos x="180" y="201"/>
                      </a:cxn>
                      <a:cxn ang="0">
                        <a:pos x="175" y="257"/>
                      </a:cxn>
                      <a:cxn ang="0">
                        <a:pos x="141" y="283"/>
                      </a:cxn>
                      <a:cxn ang="0">
                        <a:pos x="120" y="238"/>
                      </a:cxn>
                      <a:cxn ang="0">
                        <a:pos x="140" y="181"/>
                      </a:cxn>
                      <a:cxn ang="0">
                        <a:pos x="150" y="180"/>
                      </a:cxn>
                      <a:cxn ang="0">
                        <a:pos x="140" y="175"/>
                      </a:cxn>
                      <a:cxn ang="0">
                        <a:pos x="171" y="174"/>
                      </a:cxn>
                      <a:cxn ang="0">
                        <a:pos x="118" y="168"/>
                      </a:cxn>
                      <a:cxn ang="0">
                        <a:pos x="168" y="168"/>
                      </a:cxn>
                      <a:cxn ang="0">
                        <a:pos x="143" y="163"/>
                      </a:cxn>
                      <a:cxn ang="0">
                        <a:pos x="135" y="160"/>
                      </a:cxn>
                      <a:cxn ang="0">
                        <a:pos x="149" y="142"/>
                      </a:cxn>
                      <a:cxn ang="0">
                        <a:pos x="152" y="136"/>
                      </a:cxn>
                      <a:cxn ang="0">
                        <a:pos x="116" y="147"/>
                      </a:cxn>
                      <a:cxn ang="0">
                        <a:pos x="99" y="92"/>
                      </a:cxn>
                      <a:cxn ang="0">
                        <a:pos x="87" y="88"/>
                      </a:cxn>
                      <a:cxn ang="0">
                        <a:pos x="86" y="140"/>
                      </a:cxn>
                      <a:cxn ang="0">
                        <a:pos x="87" y="145"/>
                      </a:cxn>
                      <a:cxn ang="0">
                        <a:pos x="71" y="153"/>
                      </a:cxn>
                      <a:cxn ang="0">
                        <a:pos x="73" y="161"/>
                      </a:cxn>
                      <a:cxn ang="0">
                        <a:pos x="66" y="162"/>
                      </a:cxn>
                      <a:cxn ang="0">
                        <a:pos x="90" y="181"/>
                      </a:cxn>
                      <a:cxn ang="0">
                        <a:pos x="93" y="217"/>
                      </a:cxn>
                      <a:cxn ang="0">
                        <a:pos x="91" y="272"/>
                      </a:cxn>
                      <a:cxn ang="0">
                        <a:pos x="41" y="270"/>
                      </a:cxn>
                      <a:cxn ang="0">
                        <a:pos x="30" y="208"/>
                      </a:cxn>
                      <a:cxn ang="0">
                        <a:pos x="28" y="177"/>
                      </a:cxn>
                      <a:cxn ang="0">
                        <a:pos x="65" y="176"/>
                      </a:cxn>
                      <a:cxn ang="0">
                        <a:pos x="29" y="163"/>
                      </a:cxn>
                      <a:cxn ang="0">
                        <a:pos x="20" y="143"/>
                      </a:cxn>
                      <a:cxn ang="0">
                        <a:pos x="8" y="80"/>
                      </a:cxn>
                      <a:cxn ang="0">
                        <a:pos x="3" y="56"/>
                      </a:cxn>
                      <a:cxn ang="0">
                        <a:pos x="4" y="23"/>
                      </a:cxn>
                      <a:cxn ang="0">
                        <a:pos x="20" y="7"/>
                      </a:cxn>
                      <a:cxn ang="0">
                        <a:pos x="28" y="9"/>
                      </a:cxn>
                      <a:cxn ang="0">
                        <a:pos x="54" y="6"/>
                      </a:cxn>
                      <a:cxn ang="0">
                        <a:pos x="75" y="19"/>
                      </a:cxn>
                      <a:cxn ang="0">
                        <a:pos x="111" y="11"/>
                      </a:cxn>
                      <a:cxn ang="0">
                        <a:pos x="144" y="20"/>
                      </a:cxn>
                    </a:cxnLst>
                    <a:rect l="0" t="0" r="r" b="b"/>
                    <a:pathLst>
                      <a:path w="185" h="284">
                        <a:moveTo>
                          <a:pt x="145" y="9"/>
                        </a:moveTo>
                        <a:lnTo>
                          <a:pt x="152" y="8"/>
                        </a:lnTo>
                        <a:lnTo>
                          <a:pt x="150" y="14"/>
                        </a:lnTo>
                        <a:lnTo>
                          <a:pt x="151" y="19"/>
                        </a:lnTo>
                        <a:lnTo>
                          <a:pt x="164" y="18"/>
                        </a:lnTo>
                        <a:lnTo>
                          <a:pt x="161" y="26"/>
                        </a:lnTo>
                        <a:lnTo>
                          <a:pt x="162" y="36"/>
                        </a:lnTo>
                        <a:lnTo>
                          <a:pt x="167" y="47"/>
                        </a:lnTo>
                        <a:lnTo>
                          <a:pt x="165" y="55"/>
                        </a:lnTo>
                        <a:lnTo>
                          <a:pt x="173" y="76"/>
                        </a:lnTo>
                        <a:lnTo>
                          <a:pt x="180" y="97"/>
                        </a:lnTo>
                        <a:lnTo>
                          <a:pt x="181" y="124"/>
                        </a:lnTo>
                        <a:lnTo>
                          <a:pt x="180" y="141"/>
                        </a:lnTo>
                        <a:lnTo>
                          <a:pt x="183" y="153"/>
                        </a:lnTo>
                        <a:lnTo>
                          <a:pt x="184" y="163"/>
                        </a:lnTo>
                        <a:lnTo>
                          <a:pt x="176" y="175"/>
                        </a:lnTo>
                        <a:lnTo>
                          <a:pt x="179" y="183"/>
                        </a:lnTo>
                        <a:lnTo>
                          <a:pt x="180" y="201"/>
                        </a:lnTo>
                        <a:lnTo>
                          <a:pt x="176" y="224"/>
                        </a:lnTo>
                        <a:lnTo>
                          <a:pt x="171" y="244"/>
                        </a:lnTo>
                        <a:lnTo>
                          <a:pt x="175" y="257"/>
                        </a:lnTo>
                        <a:lnTo>
                          <a:pt x="173" y="272"/>
                        </a:lnTo>
                        <a:lnTo>
                          <a:pt x="156" y="279"/>
                        </a:lnTo>
                        <a:lnTo>
                          <a:pt x="141" y="283"/>
                        </a:lnTo>
                        <a:lnTo>
                          <a:pt x="118" y="281"/>
                        </a:lnTo>
                        <a:lnTo>
                          <a:pt x="117" y="248"/>
                        </a:lnTo>
                        <a:lnTo>
                          <a:pt x="120" y="238"/>
                        </a:lnTo>
                        <a:lnTo>
                          <a:pt x="117" y="200"/>
                        </a:lnTo>
                        <a:lnTo>
                          <a:pt x="119" y="178"/>
                        </a:lnTo>
                        <a:lnTo>
                          <a:pt x="140" y="181"/>
                        </a:lnTo>
                        <a:lnTo>
                          <a:pt x="157" y="182"/>
                        </a:lnTo>
                        <a:lnTo>
                          <a:pt x="164" y="181"/>
                        </a:lnTo>
                        <a:lnTo>
                          <a:pt x="150" y="180"/>
                        </a:lnTo>
                        <a:lnTo>
                          <a:pt x="130" y="178"/>
                        </a:lnTo>
                        <a:lnTo>
                          <a:pt x="119" y="173"/>
                        </a:lnTo>
                        <a:lnTo>
                          <a:pt x="140" y="175"/>
                        </a:lnTo>
                        <a:lnTo>
                          <a:pt x="156" y="178"/>
                        </a:lnTo>
                        <a:lnTo>
                          <a:pt x="169" y="177"/>
                        </a:lnTo>
                        <a:lnTo>
                          <a:pt x="171" y="174"/>
                        </a:lnTo>
                        <a:lnTo>
                          <a:pt x="163" y="175"/>
                        </a:lnTo>
                        <a:lnTo>
                          <a:pt x="139" y="173"/>
                        </a:lnTo>
                        <a:lnTo>
                          <a:pt x="118" y="168"/>
                        </a:lnTo>
                        <a:lnTo>
                          <a:pt x="134" y="170"/>
                        </a:lnTo>
                        <a:lnTo>
                          <a:pt x="154" y="171"/>
                        </a:lnTo>
                        <a:lnTo>
                          <a:pt x="168" y="168"/>
                        </a:lnTo>
                        <a:lnTo>
                          <a:pt x="126" y="166"/>
                        </a:lnTo>
                        <a:lnTo>
                          <a:pt x="119" y="163"/>
                        </a:lnTo>
                        <a:lnTo>
                          <a:pt x="143" y="163"/>
                        </a:lnTo>
                        <a:lnTo>
                          <a:pt x="164" y="161"/>
                        </a:lnTo>
                        <a:lnTo>
                          <a:pt x="168" y="158"/>
                        </a:lnTo>
                        <a:lnTo>
                          <a:pt x="135" y="160"/>
                        </a:lnTo>
                        <a:lnTo>
                          <a:pt x="118" y="158"/>
                        </a:lnTo>
                        <a:lnTo>
                          <a:pt x="135" y="150"/>
                        </a:lnTo>
                        <a:lnTo>
                          <a:pt x="149" y="142"/>
                        </a:lnTo>
                        <a:lnTo>
                          <a:pt x="160" y="133"/>
                        </a:lnTo>
                        <a:lnTo>
                          <a:pt x="165" y="126"/>
                        </a:lnTo>
                        <a:lnTo>
                          <a:pt x="152" y="136"/>
                        </a:lnTo>
                        <a:lnTo>
                          <a:pt x="140" y="141"/>
                        </a:lnTo>
                        <a:lnTo>
                          <a:pt x="124" y="147"/>
                        </a:lnTo>
                        <a:lnTo>
                          <a:pt x="116" y="147"/>
                        </a:lnTo>
                        <a:lnTo>
                          <a:pt x="111" y="132"/>
                        </a:lnTo>
                        <a:lnTo>
                          <a:pt x="104" y="111"/>
                        </a:lnTo>
                        <a:lnTo>
                          <a:pt x="99" y="92"/>
                        </a:lnTo>
                        <a:lnTo>
                          <a:pt x="94" y="85"/>
                        </a:lnTo>
                        <a:lnTo>
                          <a:pt x="69" y="78"/>
                        </a:lnTo>
                        <a:lnTo>
                          <a:pt x="87" y="88"/>
                        </a:lnTo>
                        <a:lnTo>
                          <a:pt x="88" y="118"/>
                        </a:lnTo>
                        <a:lnTo>
                          <a:pt x="88" y="137"/>
                        </a:lnTo>
                        <a:lnTo>
                          <a:pt x="86" y="140"/>
                        </a:lnTo>
                        <a:lnTo>
                          <a:pt x="66" y="143"/>
                        </a:lnTo>
                        <a:lnTo>
                          <a:pt x="82" y="143"/>
                        </a:lnTo>
                        <a:lnTo>
                          <a:pt x="87" y="145"/>
                        </a:lnTo>
                        <a:lnTo>
                          <a:pt x="91" y="154"/>
                        </a:lnTo>
                        <a:lnTo>
                          <a:pt x="77" y="154"/>
                        </a:lnTo>
                        <a:lnTo>
                          <a:pt x="71" y="153"/>
                        </a:lnTo>
                        <a:lnTo>
                          <a:pt x="92" y="157"/>
                        </a:lnTo>
                        <a:lnTo>
                          <a:pt x="90" y="161"/>
                        </a:lnTo>
                        <a:lnTo>
                          <a:pt x="73" y="161"/>
                        </a:lnTo>
                        <a:lnTo>
                          <a:pt x="64" y="158"/>
                        </a:lnTo>
                        <a:lnTo>
                          <a:pt x="50" y="158"/>
                        </a:lnTo>
                        <a:lnTo>
                          <a:pt x="66" y="162"/>
                        </a:lnTo>
                        <a:lnTo>
                          <a:pt x="88" y="165"/>
                        </a:lnTo>
                        <a:lnTo>
                          <a:pt x="91" y="174"/>
                        </a:lnTo>
                        <a:lnTo>
                          <a:pt x="90" y="181"/>
                        </a:lnTo>
                        <a:lnTo>
                          <a:pt x="87" y="187"/>
                        </a:lnTo>
                        <a:lnTo>
                          <a:pt x="89" y="197"/>
                        </a:lnTo>
                        <a:lnTo>
                          <a:pt x="93" y="217"/>
                        </a:lnTo>
                        <a:lnTo>
                          <a:pt x="90" y="236"/>
                        </a:lnTo>
                        <a:lnTo>
                          <a:pt x="95" y="254"/>
                        </a:lnTo>
                        <a:lnTo>
                          <a:pt x="91" y="272"/>
                        </a:lnTo>
                        <a:lnTo>
                          <a:pt x="72" y="274"/>
                        </a:lnTo>
                        <a:lnTo>
                          <a:pt x="57" y="275"/>
                        </a:lnTo>
                        <a:lnTo>
                          <a:pt x="41" y="270"/>
                        </a:lnTo>
                        <a:lnTo>
                          <a:pt x="39" y="254"/>
                        </a:lnTo>
                        <a:lnTo>
                          <a:pt x="42" y="243"/>
                        </a:lnTo>
                        <a:lnTo>
                          <a:pt x="30" y="208"/>
                        </a:lnTo>
                        <a:lnTo>
                          <a:pt x="27" y="198"/>
                        </a:lnTo>
                        <a:lnTo>
                          <a:pt x="27" y="186"/>
                        </a:lnTo>
                        <a:lnTo>
                          <a:pt x="28" y="177"/>
                        </a:lnTo>
                        <a:lnTo>
                          <a:pt x="39" y="178"/>
                        </a:lnTo>
                        <a:lnTo>
                          <a:pt x="53" y="179"/>
                        </a:lnTo>
                        <a:lnTo>
                          <a:pt x="65" y="176"/>
                        </a:lnTo>
                        <a:lnTo>
                          <a:pt x="43" y="174"/>
                        </a:lnTo>
                        <a:lnTo>
                          <a:pt x="25" y="171"/>
                        </a:lnTo>
                        <a:lnTo>
                          <a:pt x="29" y="163"/>
                        </a:lnTo>
                        <a:lnTo>
                          <a:pt x="24" y="155"/>
                        </a:lnTo>
                        <a:lnTo>
                          <a:pt x="27" y="148"/>
                        </a:lnTo>
                        <a:lnTo>
                          <a:pt x="20" y="143"/>
                        </a:lnTo>
                        <a:lnTo>
                          <a:pt x="18" y="120"/>
                        </a:lnTo>
                        <a:lnTo>
                          <a:pt x="13" y="87"/>
                        </a:lnTo>
                        <a:lnTo>
                          <a:pt x="8" y="80"/>
                        </a:lnTo>
                        <a:lnTo>
                          <a:pt x="13" y="75"/>
                        </a:lnTo>
                        <a:lnTo>
                          <a:pt x="7" y="66"/>
                        </a:lnTo>
                        <a:lnTo>
                          <a:pt x="3" y="56"/>
                        </a:lnTo>
                        <a:lnTo>
                          <a:pt x="0" y="45"/>
                        </a:lnTo>
                        <a:lnTo>
                          <a:pt x="1" y="33"/>
                        </a:lnTo>
                        <a:lnTo>
                          <a:pt x="4" y="23"/>
                        </a:lnTo>
                        <a:lnTo>
                          <a:pt x="13" y="14"/>
                        </a:lnTo>
                        <a:lnTo>
                          <a:pt x="13" y="4"/>
                        </a:lnTo>
                        <a:lnTo>
                          <a:pt x="20" y="7"/>
                        </a:lnTo>
                        <a:lnTo>
                          <a:pt x="20" y="0"/>
                        </a:lnTo>
                        <a:lnTo>
                          <a:pt x="29" y="1"/>
                        </a:lnTo>
                        <a:lnTo>
                          <a:pt x="28" y="9"/>
                        </a:lnTo>
                        <a:lnTo>
                          <a:pt x="39" y="12"/>
                        </a:lnTo>
                        <a:lnTo>
                          <a:pt x="51" y="15"/>
                        </a:lnTo>
                        <a:lnTo>
                          <a:pt x="54" y="6"/>
                        </a:lnTo>
                        <a:lnTo>
                          <a:pt x="63" y="8"/>
                        </a:lnTo>
                        <a:lnTo>
                          <a:pt x="58" y="18"/>
                        </a:lnTo>
                        <a:lnTo>
                          <a:pt x="75" y="19"/>
                        </a:lnTo>
                        <a:lnTo>
                          <a:pt x="92" y="21"/>
                        </a:lnTo>
                        <a:lnTo>
                          <a:pt x="108" y="21"/>
                        </a:lnTo>
                        <a:lnTo>
                          <a:pt x="111" y="11"/>
                        </a:lnTo>
                        <a:lnTo>
                          <a:pt x="118" y="11"/>
                        </a:lnTo>
                        <a:lnTo>
                          <a:pt x="117" y="21"/>
                        </a:lnTo>
                        <a:lnTo>
                          <a:pt x="144" y="20"/>
                        </a:lnTo>
                        <a:lnTo>
                          <a:pt x="145" y="9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69" name="Freeform 401"/>
                  <p:cNvSpPr>
                    <a:spLocks/>
                  </p:cNvSpPr>
                  <p:nvPr/>
                </p:nvSpPr>
                <p:spPr bwMode="auto">
                  <a:xfrm>
                    <a:off x="2973" y="3386"/>
                    <a:ext cx="71" cy="12"/>
                  </a:xfrm>
                  <a:custGeom>
                    <a:avLst/>
                    <a:gdLst/>
                    <a:ahLst/>
                    <a:cxnLst>
                      <a:cxn ang="0">
                        <a:pos x="70" y="11"/>
                      </a:cxn>
                      <a:cxn ang="0">
                        <a:pos x="49" y="5"/>
                      </a:cxn>
                      <a:cxn ang="0">
                        <a:pos x="29" y="1"/>
                      </a:cxn>
                      <a:cxn ang="0">
                        <a:pos x="0" y="0"/>
                      </a:cxn>
                      <a:cxn ang="0">
                        <a:pos x="32" y="4"/>
                      </a:cxn>
                      <a:cxn ang="0">
                        <a:pos x="70" y="11"/>
                      </a:cxn>
                    </a:cxnLst>
                    <a:rect l="0" t="0" r="r" b="b"/>
                    <a:pathLst>
                      <a:path w="71" h="12">
                        <a:moveTo>
                          <a:pt x="70" y="11"/>
                        </a:moveTo>
                        <a:lnTo>
                          <a:pt x="49" y="5"/>
                        </a:lnTo>
                        <a:lnTo>
                          <a:pt x="29" y="1"/>
                        </a:lnTo>
                        <a:lnTo>
                          <a:pt x="0" y="0"/>
                        </a:lnTo>
                        <a:lnTo>
                          <a:pt x="32" y="4"/>
                        </a:lnTo>
                        <a:lnTo>
                          <a:pt x="70" y="11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0" name="Freeform 402"/>
                  <p:cNvSpPr>
                    <a:spLocks/>
                  </p:cNvSpPr>
                  <p:nvPr/>
                </p:nvSpPr>
                <p:spPr bwMode="auto">
                  <a:xfrm>
                    <a:off x="2991" y="3456"/>
                    <a:ext cx="40" cy="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3" y="2"/>
                      </a:cxn>
                      <a:cxn ang="0">
                        <a:pos x="39" y="3"/>
                      </a:cxn>
                      <a:cxn ang="0">
                        <a:pos x="23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0" h="5">
                        <a:moveTo>
                          <a:pt x="0" y="0"/>
                        </a:moveTo>
                        <a:lnTo>
                          <a:pt x="23" y="2"/>
                        </a:lnTo>
                        <a:lnTo>
                          <a:pt x="39" y="3"/>
                        </a:lnTo>
                        <a:lnTo>
                          <a:pt x="23" y="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1" name="Freeform 403"/>
                  <p:cNvSpPr>
                    <a:spLocks/>
                  </p:cNvSpPr>
                  <p:nvPr/>
                </p:nvSpPr>
                <p:spPr bwMode="auto">
                  <a:xfrm>
                    <a:off x="2994" y="3472"/>
                    <a:ext cx="51" cy="1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30" y="5"/>
                      </a:cxn>
                      <a:cxn ang="0">
                        <a:pos x="45" y="9"/>
                      </a:cxn>
                      <a:cxn ang="0">
                        <a:pos x="50" y="14"/>
                      </a:cxn>
                      <a:cxn ang="0">
                        <a:pos x="40" y="10"/>
                      </a:cxn>
                      <a:cxn ang="0">
                        <a:pos x="25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1" h="15">
                        <a:moveTo>
                          <a:pt x="0" y="0"/>
                        </a:moveTo>
                        <a:lnTo>
                          <a:pt x="30" y="5"/>
                        </a:lnTo>
                        <a:lnTo>
                          <a:pt x="45" y="9"/>
                        </a:lnTo>
                        <a:lnTo>
                          <a:pt x="50" y="14"/>
                        </a:lnTo>
                        <a:lnTo>
                          <a:pt x="40" y="10"/>
                        </a:lnTo>
                        <a:lnTo>
                          <a:pt x="25" y="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2" name="Freeform 404"/>
                  <p:cNvSpPr>
                    <a:spLocks/>
                  </p:cNvSpPr>
                  <p:nvPr/>
                </p:nvSpPr>
                <p:spPr bwMode="auto">
                  <a:xfrm>
                    <a:off x="2990" y="3391"/>
                    <a:ext cx="46" cy="3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" y="13"/>
                      </a:cxn>
                      <a:cxn ang="0">
                        <a:pos x="34" y="27"/>
                      </a:cxn>
                      <a:cxn ang="0">
                        <a:pos x="45" y="34"/>
                      </a:cxn>
                      <a:cxn ang="0">
                        <a:pos x="25" y="26"/>
                      </a:cxn>
                      <a:cxn ang="0">
                        <a:pos x="14" y="1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6" h="35">
                        <a:moveTo>
                          <a:pt x="0" y="0"/>
                        </a:moveTo>
                        <a:lnTo>
                          <a:pt x="13" y="13"/>
                        </a:lnTo>
                        <a:lnTo>
                          <a:pt x="34" y="27"/>
                        </a:lnTo>
                        <a:lnTo>
                          <a:pt x="45" y="34"/>
                        </a:lnTo>
                        <a:lnTo>
                          <a:pt x="25" y="26"/>
                        </a:lnTo>
                        <a:lnTo>
                          <a:pt x="14" y="17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3" name="Freeform 405"/>
                  <p:cNvSpPr>
                    <a:spLocks/>
                  </p:cNvSpPr>
                  <p:nvPr/>
                </p:nvSpPr>
                <p:spPr bwMode="auto">
                  <a:xfrm>
                    <a:off x="3028" y="3342"/>
                    <a:ext cx="71" cy="5"/>
                  </a:xfrm>
                  <a:custGeom>
                    <a:avLst/>
                    <a:gdLst/>
                    <a:ahLst/>
                    <a:cxnLst>
                      <a:cxn ang="0">
                        <a:pos x="70" y="0"/>
                      </a:cxn>
                      <a:cxn ang="0">
                        <a:pos x="46" y="4"/>
                      </a:cxn>
                      <a:cxn ang="0">
                        <a:pos x="21" y="4"/>
                      </a:cxn>
                      <a:cxn ang="0">
                        <a:pos x="0" y="2"/>
                      </a:cxn>
                      <a:cxn ang="0">
                        <a:pos x="21" y="2"/>
                      </a:cxn>
                      <a:cxn ang="0">
                        <a:pos x="70" y="0"/>
                      </a:cxn>
                    </a:cxnLst>
                    <a:rect l="0" t="0" r="r" b="b"/>
                    <a:pathLst>
                      <a:path w="71" h="5">
                        <a:moveTo>
                          <a:pt x="70" y="0"/>
                        </a:moveTo>
                        <a:lnTo>
                          <a:pt x="46" y="4"/>
                        </a:lnTo>
                        <a:lnTo>
                          <a:pt x="21" y="4"/>
                        </a:lnTo>
                        <a:lnTo>
                          <a:pt x="0" y="2"/>
                        </a:lnTo>
                        <a:lnTo>
                          <a:pt x="21" y="2"/>
                        </a:lnTo>
                        <a:lnTo>
                          <a:pt x="7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4" name="Freeform 406"/>
                  <p:cNvSpPr>
                    <a:spLocks/>
                  </p:cNvSpPr>
                  <p:nvPr/>
                </p:nvSpPr>
                <p:spPr bwMode="auto">
                  <a:xfrm>
                    <a:off x="3005" y="3337"/>
                    <a:ext cx="92" cy="59"/>
                  </a:xfrm>
                  <a:custGeom>
                    <a:avLst/>
                    <a:gdLst/>
                    <a:ahLst/>
                    <a:cxnLst>
                      <a:cxn ang="0">
                        <a:pos x="4" y="0"/>
                      </a:cxn>
                      <a:cxn ang="0">
                        <a:pos x="4" y="15"/>
                      </a:cxn>
                      <a:cxn ang="0">
                        <a:pos x="12" y="30"/>
                      </a:cxn>
                      <a:cxn ang="0">
                        <a:pos x="26" y="44"/>
                      </a:cxn>
                      <a:cxn ang="0">
                        <a:pos x="39" y="47"/>
                      </a:cxn>
                      <a:cxn ang="0">
                        <a:pos x="59" y="51"/>
                      </a:cxn>
                      <a:cxn ang="0">
                        <a:pos x="91" y="58"/>
                      </a:cxn>
                      <a:cxn ang="0">
                        <a:pos x="58" y="53"/>
                      </a:cxn>
                      <a:cxn ang="0">
                        <a:pos x="40" y="49"/>
                      </a:cxn>
                      <a:cxn ang="0">
                        <a:pos x="17" y="43"/>
                      </a:cxn>
                      <a:cxn ang="0">
                        <a:pos x="10" y="32"/>
                      </a:cxn>
                      <a:cxn ang="0">
                        <a:pos x="3" y="21"/>
                      </a:cxn>
                      <a:cxn ang="0">
                        <a:pos x="0" y="15"/>
                      </a:cxn>
                      <a:cxn ang="0">
                        <a:pos x="4" y="0"/>
                      </a:cxn>
                    </a:cxnLst>
                    <a:rect l="0" t="0" r="r" b="b"/>
                    <a:pathLst>
                      <a:path w="92" h="59">
                        <a:moveTo>
                          <a:pt x="4" y="0"/>
                        </a:moveTo>
                        <a:lnTo>
                          <a:pt x="4" y="15"/>
                        </a:lnTo>
                        <a:lnTo>
                          <a:pt x="12" y="30"/>
                        </a:lnTo>
                        <a:lnTo>
                          <a:pt x="26" y="44"/>
                        </a:lnTo>
                        <a:lnTo>
                          <a:pt x="39" y="47"/>
                        </a:lnTo>
                        <a:lnTo>
                          <a:pt x="59" y="51"/>
                        </a:lnTo>
                        <a:lnTo>
                          <a:pt x="91" y="58"/>
                        </a:lnTo>
                        <a:lnTo>
                          <a:pt x="58" y="53"/>
                        </a:lnTo>
                        <a:lnTo>
                          <a:pt x="40" y="49"/>
                        </a:lnTo>
                        <a:lnTo>
                          <a:pt x="17" y="43"/>
                        </a:lnTo>
                        <a:lnTo>
                          <a:pt x="10" y="32"/>
                        </a:lnTo>
                        <a:lnTo>
                          <a:pt x="3" y="21"/>
                        </a:lnTo>
                        <a:lnTo>
                          <a:pt x="0" y="15"/>
                        </a:lnTo>
                        <a:lnTo>
                          <a:pt x="4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5" name="Freeform 407"/>
                  <p:cNvSpPr>
                    <a:spLocks/>
                  </p:cNvSpPr>
                  <p:nvPr/>
                </p:nvSpPr>
                <p:spPr bwMode="auto">
                  <a:xfrm>
                    <a:off x="3052" y="3353"/>
                    <a:ext cx="53" cy="29"/>
                  </a:xfrm>
                  <a:custGeom>
                    <a:avLst/>
                    <a:gdLst/>
                    <a:ahLst/>
                    <a:cxnLst>
                      <a:cxn ang="0">
                        <a:pos x="43" y="0"/>
                      </a:cxn>
                      <a:cxn ang="0">
                        <a:pos x="47" y="15"/>
                      </a:cxn>
                      <a:cxn ang="0">
                        <a:pos x="40" y="25"/>
                      </a:cxn>
                      <a:cxn ang="0">
                        <a:pos x="0" y="27"/>
                      </a:cxn>
                      <a:cxn ang="0">
                        <a:pos x="23" y="28"/>
                      </a:cxn>
                      <a:cxn ang="0">
                        <a:pos x="49" y="27"/>
                      </a:cxn>
                      <a:cxn ang="0">
                        <a:pos x="52" y="18"/>
                      </a:cxn>
                      <a:cxn ang="0">
                        <a:pos x="43" y="0"/>
                      </a:cxn>
                    </a:cxnLst>
                    <a:rect l="0" t="0" r="r" b="b"/>
                    <a:pathLst>
                      <a:path w="53" h="29">
                        <a:moveTo>
                          <a:pt x="43" y="0"/>
                        </a:moveTo>
                        <a:lnTo>
                          <a:pt x="47" y="15"/>
                        </a:lnTo>
                        <a:lnTo>
                          <a:pt x="40" y="25"/>
                        </a:lnTo>
                        <a:lnTo>
                          <a:pt x="0" y="27"/>
                        </a:lnTo>
                        <a:lnTo>
                          <a:pt x="23" y="28"/>
                        </a:lnTo>
                        <a:lnTo>
                          <a:pt x="49" y="27"/>
                        </a:lnTo>
                        <a:lnTo>
                          <a:pt x="52" y="18"/>
                        </a:lnTo>
                        <a:lnTo>
                          <a:pt x="43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6" name="Freeform 408"/>
                  <p:cNvSpPr>
                    <a:spLocks/>
                  </p:cNvSpPr>
                  <p:nvPr/>
                </p:nvSpPr>
                <p:spPr bwMode="auto">
                  <a:xfrm>
                    <a:off x="2966" y="3330"/>
                    <a:ext cx="27" cy="10"/>
                  </a:xfrm>
                  <a:custGeom>
                    <a:avLst/>
                    <a:gdLst/>
                    <a:ahLst/>
                    <a:cxnLst>
                      <a:cxn ang="0">
                        <a:pos x="26" y="9"/>
                      </a:cxn>
                      <a:cxn ang="0">
                        <a:pos x="9" y="7"/>
                      </a:cxn>
                      <a:cxn ang="0">
                        <a:pos x="0" y="0"/>
                      </a:cxn>
                      <a:cxn ang="0">
                        <a:pos x="9" y="3"/>
                      </a:cxn>
                      <a:cxn ang="0">
                        <a:pos x="26" y="9"/>
                      </a:cxn>
                    </a:cxnLst>
                    <a:rect l="0" t="0" r="r" b="b"/>
                    <a:pathLst>
                      <a:path w="27" h="10">
                        <a:moveTo>
                          <a:pt x="26" y="9"/>
                        </a:moveTo>
                        <a:lnTo>
                          <a:pt x="9" y="7"/>
                        </a:lnTo>
                        <a:lnTo>
                          <a:pt x="0" y="0"/>
                        </a:lnTo>
                        <a:lnTo>
                          <a:pt x="9" y="3"/>
                        </a:lnTo>
                        <a:lnTo>
                          <a:pt x="26" y="9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7" name="Freeform 409"/>
                  <p:cNvSpPr>
                    <a:spLocks/>
                  </p:cNvSpPr>
                  <p:nvPr/>
                </p:nvSpPr>
                <p:spPr bwMode="auto">
                  <a:xfrm>
                    <a:off x="2965" y="3339"/>
                    <a:ext cx="35" cy="39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0" y="15"/>
                      </a:cxn>
                      <a:cxn ang="0">
                        <a:pos x="7" y="27"/>
                      </a:cxn>
                      <a:cxn ang="0">
                        <a:pos x="19" y="36"/>
                      </a:cxn>
                      <a:cxn ang="0">
                        <a:pos x="34" y="38"/>
                      </a:cxn>
                      <a:cxn ang="0">
                        <a:pos x="15" y="30"/>
                      </a:cxn>
                      <a:cxn ang="0">
                        <a:pos x="5" y="18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35" h="39">
                        <a:moveTo>
                          <a:pt x="1" y="0"/>
                        </a:moveTo>
                        <a:lnTo>
                          <a:pt x="0" y="15"/>
                        </a:lnTo>
                        <a:lnTo>
                          <a:pt x="7" y="27"/>
                        </a:lnTo>
                        <a:lnTo>
                          <a:pt x="19" y="36"/>
                        </a:lnTo>
                        <a:lnTo>
                          <a:pt x="34" y="38"/>
                        </a:lnTo>
                        <a:lnTo>
                          <a:pt x="15" y="30"/>
                        </a:lnTo>
                        <a:lnTo>
                          <a:pt x="5" y="18"/>
                        </a:lnTo>
                        <a:lnTo>
                          <a:pt x="1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8" name="Freeform 410"/>
                  <p:cNvSpPr>
                    <a:spLocks/>
                  </p:cNvSpPr>
                  <p:nvPr/>
                </p:nvSpPr>
                <p:spPr bwMode="auto">
                  <a:xfrm>
                    <a:off x="3027" y="3331"/>
                    <a:ext cx="41" cy="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9" y="3"/>
                      </a:cxn>
                      <a:cxn ang="0">
                        <a:pos x="40" y="5"/>
                      </a:cxn>
                      <a:cxn ang="0">
                        <a:pos x="2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1" h="6">
                        <a:moveTo>
                          <a:pt x="0" y="0"/>
                        </a:moveTo>
                        <a:lnTo>
                          <a:pt x="19" y="3"/>
                        </a:lnTo>
                        <a:lnTo>
                          <a:pt x="40" y="5"/>
                        </a:lnTo>
                        <a:lnTo>
                          <a:pt x="20" y="2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79" name="Freeform 411"/>
                  <p:cNvSpPr>
                    <a:spLocks/>
                  </p:cNvSpPr>
                  <p:nvPr/>
                </p:nvSpPr>
                <p:spPr bwMode="auto">
                  <a:xfrm>
                    <a:off x="3060" y="3401"/>
                    <a:ext cx="65" cy="1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" y="7"/>
                      </a:cxn>
                      <a:cxn ang="0">
                        <a:pos x="42" y="12"/>
                      </a:cxn>
                      <a:cxn ang="0">
                        <a:pos x="64" y="14"/>
                      </a:cxn>
                      <a:cxn ang="0">
                        <a:pos x="44" y="15"/>
                      </a:cxn>
                      <a:cxn ang="0">
                        <a:pos x="19" y="1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65" h="16">
                        <a:moveTo>
                          <a:pt x="0" y="0"/>
                        </a:moveTo>
                        <a:lnTo>
                          <a:pt x="17" y="7"/>
                        </a:lnTo>
                        <a:lnTo>
                          <a:pt x="42" y="12"/>
                        </a:lnTo>
                        <a:lnTo>
                          <a:pt x="64" y="14"/>
                        </a:lnTo>
                        <a:lnTo>
                          <a:pt x="44" y="15"/>
                        </a:lnTo>
                        <a:lnTo>
                          <a:pt x="19" y="12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0" name="Freeform 412"/>
                  <p:cNvSpPr>
                    <a:spLocks/>
                  </p:cNvSpPr>
                  <p:nvPr/>
                </p:nvSpPr>
                <p:spPr bwMode="auto">
                  <a:xfrm>
                    <a:off x="3122" y="3329"/>
                    <a:ext cx="25" cy="160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7"/>
                      </a:cxn>
                      <a:cxn ang="0">
                        <a:pos x="0" y="17"/>
                      </a:cxn>
                      <a:cxn ang="0">
                        <a:pos x="7" y="26"/>
                      </a:cxn>
                      <a:cxn ang="0">
                        <a:pos x="4" y="37"/>
                      </a:cxn>
                      <a:cxn ang="0">
                        <a:pos x="13" y="59"/>
                      </a:cxn>
                      <a:cxn ang="0">
                        <a:pos x="19" y="79"/>
                      </a:cxn>
                      <a:cxn ang="0">
                        <a:pos x="19" y="100"/>
                      </a:cxn>
                      <a:cxn ang="0">
                        <a:pos x="19" y="118"/>
                      </a:cxn>
                      <a:cxn ang="0">
                        <a:pos x="20" y="124"/>
                      </a:cxn>
                      <a:cxn ang="0">
                        <a:pos x="20" y="133"/>
                      </a:cxn>
                      <a:cxn ang="0">
                        <a:pos x="21" y="143"/>
                      </a:cxn>
                      <a:cxn ang="0">
                        <a:pos x="17" y="151"/>
                      </a:cxn>
                      <a:cxn ang="0">
                        <a:pos x="19" y="159"/>
                      </a:cxn>
                      <a:cxn ang="0">
                        <a:pos x="24" y="150"/>
                      </a:cxn>
                      <a:cxn ang="0">
                        <a:pos x="23" y="140"/>
                      </a:cxn>
                      <a:cxn ang="0">
                        <a:pos x="20" y="124"/>
                      </a:cxn>
                      <a:cxn ang="0">
                        <a:pos x="20" y="108"/>
                      </a:cxn>
                      <a:cxn ang="0">
                        <a:pos x="21" y="90"/>
                      </a:cxn>
                      <a:cxn ang="0">
                        <a:pos x="20" y="72"/>
                      </a:cxn>
                      <a:cxn ang="0">
                        <a:pos x="14" y="52"/>
                      </a:cxn>
                      <a:cxn ang="0">
                        <a:pos x="9" y="38"/>
                      </a:cxn>
                      <a:cxn ang="0">
                        <a:pos x="10" y="26"/>
                      </a:cxn>
                      <a:cxn ang="0">
                        <a:pos x="3" y="17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160">
                        <a:moveTo>
                          <a:pt x="3" y="0"/>
                        </a:moveTo>
                        <a:lnTo>
                          <a:pt x="0" y="7"/>
                        </a:lnTo>
                        <a:lnTo>
                          <a:pt x="0" y="17"/>
                        </a:lnTo>
                        <a:lnTo>
                          <a:pt x="7" y="26"/>
                        </a:lnTo>
                        <a:lnTo>
                          <a:pt x="4" y="37"/>
                        </a:lnTo>
                        <a:lnTo>
                          <a:pt x="13" y="59"/>
                        </a:lnTo>
                        <a:lnTo>
                          <a:pt x="19" y="79"/>
                        </a:lnTo>
                        <a:lnTo>
                          <a:pt x="19" y="100"/>
                        </a:lnTo>
                        <a:lnTo>
                          <a:pt x="19" y="118"/>
                        </a:lnTo>
                        <a:lnTo>
                          <a:pt x="20" y="124"/>
                        </a:lnTo>
                        <a:lnTo>
                          <a:pt x="20" y="133"/>
                        </a:lnTo>
                        <a:lnTo>
                          <a:pt x="21" y="143"/>
                        </a:lnTo>
                        <a:lnTo>
                          <a:pt x="17" y="151"/>
                        </a:lnTo>
                        <a:lnTo>
                          <a:pt x="19" y="159"/>
                        </a:lnTo>
                        <a:lnTo>
                          <a:pt x="24" y="150"/>
                        </a:lnTo>
                        <a:lnTo>
                          <a:pt x="23" y="140"/>
                        </a:lnTo>
                        <a:lnTo>
                          <a:pt x="20" y="124"/>
                        </a:lnTo>
                        <a:lnTo>
                          <a:pt x="20" y="108"/>
                        </a:lnTo>
                        <a:lnTo>
                          <a:pt x="21" y="90"/>
                        </a:lnTo>
                        <a:lnTo>
                          <a:pt x="20" y="72"/>
                        </a:lnTo>
                        <a:lnTo>
                          <a:pt x="14" y="52"/>
                        </a:lnTo>
                        <a:lnTo>
                          <a:pt x="9" y="38"/>
                        </a:lnTo>
                        <a:lnTo>
                          <a:pt x="10" y="26"/>
                        </a:lnTo>
                        <a:lnTo>
                          <a:pt x="3" y="17"/>
                        </a:lnTo>
                        <a:lnTo>
                          <a:pt x="3" y="0"/>
                        </a:lnTo>
                      </a:path>
                    </a:pathLst>
                  </a:custGeom>
                  <a:solidFill>
                    <a:srgbClr val="0000FF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1" name="Freeform 413"/>
                  <p:cNvSpPr>
                    <a:spLocks/>
                  </p:cNvSpPr>
                  <p:nvPr/>
                </p:nvSpPr>
                <p:spPr bwMode="auto">
                  <a:xfrm>
                    <a:off x="3004" y="3553"/>
                    <a:ext cx="40" cy="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" y="5"/>
                      </a:cxn>
                      <a:cxn ang="0">
                        <a:pos x="29" y="10"/>
                      </a:cxn>
                      <a:cxn ang="0">
                        <a:pos x="39" y="12"/>
                      </a:cxn>
                      <a:cxn ang="0">
                        <a:pos x="16" y="11"/>
                      </a:cxn>
                      <a:cxn ang="0">
                        <a:pos x="12" y="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0" h="13">
                        <a:moveTo>
                          <a:pt x="0" y="0"/>
                        </a:moveTo>
                        <a:lnTo>
                          <a:pt x="11" y="5"/>
                        </a:lnTo>
                        <a:lnTo>
                          <a:pt x="29" y="10"/>
                        </a:lnTo>
                        <a:lnTo>
                          <a:pt x="39" y="12"/>
                        </a:lnTo>
                        <a:lnTo>
                          <a:pt x="16" y="11"/>
                        </a:lnTo>
                        <a:lnTo>
                          <a:pt x="12" y="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2" name="Freeform 414"/>
                  <p:cNvSpPr>
                    <a:spLocks/>
                  </p:cNvSpPr>
                  <p:nvPr/>
                </p:nvSpPr>
                <p:spPr bwMode="auto">
                  <a:xfrm>
                    <a:off x="2991" y="3518"/>
                    <a:ext cx="60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" y="12"/>
                      </a:cxn>
                      <a:cxn ang="0">
                        <a:pos x="22" y="21"/>
                      </a:cxn>
                      <a:cxn ang="0">
                        <a:pos x="36" y="29"/>
                      </a:cxn>
                      <a:cxn ang="0">
                        <a:pos x="50" y="34"/>
                      </a:cxn>
                      <a:cxn ang="0">
                        <a:pos x="55" y="36"/>
                      </a:cxn>
                      <a:cxn ang="0">
                        <a:pos x="59" y="43"/>
                      </a:cxn>
                      <a:cxn ang="0">
                        <a:pos x="43" y="38"/>
                      </a:cxn>
                      <a:cxn ang="0">
                        <a:pos x="26" y="29"/>
                      </a:cxn>
                      <a:cxn ang="0">
                        <a:pos x="12" y="1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60" h="44">
                        <a:moveTo>
                          <a:pt x="0" y="0"/>
                        </a:moveTo>
                        <a:lnTo>
                          <a:pt x="10" y="12"/>
                        </a:lnTo>
                        <a:lnTo>
                          <a:pt x="22" y="21"/>
                        </a:lnTo>
                        <a:lnTo>
                          <a:pt x="36" y="29"/>
                        </a:lnTo>
                        <a:lnTo>
                          <a:pt x="50" y="34"/>
                        </a:lnTo>
                        <a:lnTo>
                          <a:pt x="55" y="36"/>
                        </a:lnTo>
                        <a:lnTo>
                          <a:pt x="59" y="43"/>
                        </a:lnTo>
                        <a:lnTo>
                          <a:pt x="43" y="38"/>
                        </a:lnTo>
                        <a:lnTo>
                          <a:pt x="26" y="29"/>
                        </a:lnTo>
                        <a:lnTo>
                          <a:pt x="12" y="17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3" name="Freeform 415"/>
                  <p:cNvSpPr>
                    <a:spLocks/>
                  </p:cNvSpPr>
                  <p:nvPr/>
                </p:nvSpPr>
                <p:spPr bwMode="auto">
                  <a:xfrm>
                    <a:off x="3022" y="3491"/>
                    <a:ext cx="26" cy="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" y="9"/>
                      </a:cxn>
                      <a:cxn ang="0">
                        <a:pos x="22" y="18"/>
                      </a:cxn>
                      <a:cxn ang="0">
                        <a:pos x="25" y="28"/>
                      </a:cxn>
                      <a:cxn ang="0">
                        <a:pos x="15" y="1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29">
                        <a:moveTo>
                          <a:pt x="0" y="0"/>
                        </a:moveTo>
                        <a:lnTo>
                          <a:pt x="17" y="9"/>
                        </a:lnTo>
                        <a:lnTo>
                          <a:pt x="22" y="18"/>
                        </a:lnTo>
                        <a:lnTo>
                          <a:pt x="25" y="28"/>
                        </a:lnTo>
                        <a:lnTo>
                          <a:pt x="15" y="13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4" name="Freeform 416"/>
                  <p:cNvSpPr>
                    <a:spLocks/>
                  </p:cNvSpPr>
                  <p:nvPr/>
                </p:nvSpPr>
                <p:spPr bwMode="auto">
                  <a:xfrm>
                    <a:off x="3083" y="3532"/>
                    <a:ext cx="38" cy="18"/>
                  </a:xfrm>
                  <a:custGeom>
                    <a:avLst/>
                    <a:gdLst/>
                    <a:ahLst/>
                    <a:cxnLst>
                      <a:cxn ang="0">
                        <a:pos x="37" y="0"/>
                      </a:cxn>
                      <a:cxn ang="0">
                        <a:pos x="29" y="9"/>
                      </a:cxn>
                      <a:cxn ang="0">
                        <a:pos x="19" y="13"/>
                      </a:cxn>
                      <a:cxn ang="0">
                        <a:pos x="4" y="14"/>
                      </a:cxn>
                      <a:cxn ang="0">
                        <a:pos x="0" y="14"/>
                      </a:cxn>
                      <a:cxn ang="0">
                        <a:pos x="8" y="17"/>
                      </a:cxn>
                      <a:cxn ang="0">
                        <a:pos x="23" y="16"/>
                      </a:cxn>
                      <a:cxn ang="0">
                        <a:pos x="30" y="15"/>
                      </a:cxn>
                      <a:cxn ang="0">
                        <a:pos x="37" y="0"/>
                      </a:cxn>
                    </a:cxnLst>
                    <a:rect l="0" t="0" r="r" b="b"/>
                    <a:pathLst>
                      <a:path w="38" h="18">
                        <a:moveTo>
                          <a:pt x="37" y="0"/>
                        </a:moveTo>
                        <a:lnTo>
                          <a:pt x="29" y="9"/>
                        </a:lnTo>
                        <a:lnTo>
                          <a:pt x="19" y="13"/>
                        </a:lnTo>
                        <a:lnTo>
                          <a:pt x="4" y="14"/>
                        </a:lnTo>
                        <a:lnTo>
                          <a:pt x="0" y="14"/>
                        </a:lnTo>
                        <a:lnTo>
                          <a:pt x="8" y="17"/>
                        </a:lnTo>
                        <a:lnTo>
                          <a:pt x="23" y="16"/>
                        </a:lnTo>
                        <a:lnTo>
                          <a:pt x="30" y="15"/>
                        </a:lnTo>
                        <a:lnTo>
                          <a:pt x="37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5" name="Freeform 417"/>
                  <p:cNvSpPr>
                    <a:spLocks/>
                  </p:cNvSpPr>
                  <p:nvPr/>
                </p:nvSpPr>
                <p:spPr bwMode="auto">
                  <a:xfrm>
                    <a:off x="3080" y="3547"/>
                    <a:ext cx="48" cy="13"/>
                  </a:xfrm>
                  <a:custGeom>
                    <a:avLst/>
                    <a:gdLst/>
                    <a:ahLst/>
                    <a:cxnLst>
                      <a:cxn ang="0">
                        <a:pos x="47" y="0"/>
                      </a:cxn>
                      <a:cxn ang="0">
                        <a:pos x="35" y="8"/>
                      </a:cxn>
                      <a:cxn ang="0">
                        <a:pos x="24" y="9"/>
                      </a:cxn>
                      <a:cxn ang="0">
                        <a:pos x="3" y="10"/>
                      </a:cxn>
                      <a:cxn ang="0">
                        <a:pos x="0" y="9"/>
                      </a:cxn>
                      <a:cxn ang="0">
                        <a:pos x="8" y="11"/>
                      </a:cxn>
                      <a:cxn ang="0">
                        <a:pos x="30" y="12"/>
                      </a:cxn>
                      <a:cxn ang="0">
                        <a:pos x="41" y="9"/>
                      </a:cxn>
                      <a:cxn ang="0">
                        <a:pos x="47" y="0"/>
                      </a:cxn>
                    </a:cxnLst>
                    <a:rect l="0" t="0" r="r" b="b"/>
                    <a:pathLst>
                      <a:path w="48" h="13">
                        <a:moveTo>
                          <a:pt x="47" y="0"/>
                        </a:moveTo>
                        <a:lnTo>
                          <a:pt x="35" y="8"/>
                        </a:lnTo>
                        <a:lnTo>
                          <a:pt x="24" y="9"/>
                        </a:lnTo>
                        <a:lnTo>
                          <a:pt x="3" y="10"/>
                        </a:lnTo>
                        <a:lnTo>
                          <a:pt x="0" y="9"/>
                        </a:lnTo>
                        <a:lnTo>
                          <a:pt x="8" y="11"/>
                        </a:lnTo>
                        <a:lnTo>
                          <a:pt x="30" y="12"/>
                        </a:lnTo>
                        <a:lnTo>
                          <a:pt x="41" y="9"/>
                        </a:lnTo>
                        <a:lnTo>
                          <a:pt x="47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6" name="Freeform 418"/>
                  <p:cNvSpPr>
                    <a:spLocks/>
                  </p:cNvSpPr>
                  <p:nvPr/>
                </p:nvSpPr>
                <p:spPr bwMode="auto">
                  <a:xfrm>
                    <a:off x="3079" y="3568"/>
                    <a:ext cx="48" cy="14"/>
                  </a:xfrm>
                  <a:custGeom>
                    <a:avLst/>
                    <a:gdLst/>
                    <a:ahLst/>
                    <a:cxnLst>
                      <a:cxn ang="0">
                        <a:pos x="47" y="0"/>
                      </a:cxn>
                      <a:cxn ang="0">
                        <a:pos x="26" y="8"/>
                      </a:cxn>
                      <a:cxn ang="0">
                        <a:pos x="12" y="9"/>
                      </a:cxn>
                      <a:cxn ang="0">
                        <a:pos x="0" y="6"/>
                      </a:cxn>
                      <a:cxn ang="0">
                        <a:pos x="10" y="12"/>
                      </a:cxn>
                      <a:cxn ang="0">
                        <a:pos x="23" y="13"/>
                      </a:cxn>
                      <a:cxn ang="0">
                        <a:pos x="34" y="10"/>
                      </a:cxn>
                      <a:cxn ang="0">
                        <a:pos x="47" y="0"/>
                      </a:cxn>
                    </a:cxnLst>
                    <a:rect l="0" t="0" r="r" b="b"/>
                    <a:pathLst>
                      <a:path w="48" h="14">
                        <a:moveTo>
                          <a:pt x="47" y="0"/>
                        </a:moveTo>
                        <a:lnTo>
                          <a:pt x="26" y="8"/>
                        </a:lnTo>
                        <a:lnTo>
                          <a:pt x="12" y="9"/>
                        </a:lnTo>
                        <a:lnTo>
                          <a:pt x="0" y="6"/>
                        </a:lnTo>
                        <a:lnTo>
                          <a:pt x="10" y="12"/>
                        </a:lnTo>
                        <a:lnTo>
                          <a:pt x="23" y="13"/>
                        </a:lnTo>
                        <a:lnTo>
                          <a:pt x="34" y="10"/>
                        </a:lnTo>
                        <a:lnTo>
                          <a:pt x="47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7" name="Freeform 419"/>
                  <p:cNvSpPr>
                    <a:spLocks/>
                  </p:cNvSpPr>
                  <p:nvPr/>
                </p:nvSpPr>
                <p:spPr bwMode="auto">
                  <a:xfrm>
                    <a:off x="3122" y="3502"/>
                    <a:ext cx="15" cy="42"/>
                  </a:xfrm>
                  <a:custGeom>
                    <a:avLst/>
                    <a:gdLst/>
                    <a:ahLst/>
                    <a:cxnLst>
                      <a:cxn ang="0">
                        <a:pos x="11" y="0"/>
                      </a:cxn>
                      <a:cxn ang="0">
                        <a:pos x="11" y="15"/>
                      </a:cxn>
                      <a:cxn ang="0">
                        <a:pos x="8" y="23"/>
                      </a:cxn>
                      <a:cxn ang="0">
                        <a:pos x="0" y="41"/>
                      </a:cxn>
                      <a:cxn ang="0">
                        <a:pos x="7" y="36"/>
                      </a:cxn>
                      <a:cxn ang="0">
                        <a:pos x="11" y="21"/>
                      </a:cxn>
                      <a:cxn ang="0">
                        <a:pos x="14" y="13"/>
                      </a:cxn>
                      <a:cxn ang="0">
                        <a:pos x="11" y="0"/>
                      </a:cxn>
                    </a:cxnLst>
                    <a:rect l="0" t="0" r="r" b="b"/>
                    <a:pathLst>
                      <a:path w="15" h="42">
                        <a:moveTo>
                          <a:pt x="11" y="0"/>
                        </a:moveTo>
                        <a:lnTo>
                          <a:pt x="11" y="15"/>
                        </a:lnTo>
                        <a:lnTo>
                          <a:pt x="8" y="23"/>
                        </a:lnTo>
                        <a:lnTo>
                          <a:pt x="0" y="41"/>
                        </a:lnTo>
                        <a:lnTo>
                          <a:pt x="7" y="36"/>
                        </a:lnTo>
                        <a:lnTo>
                          <a:pt x="11" y="21"/>
                        </a:lnTo>
                        <a:lnTo>
                          <a:pt x="14" y="13"/>
                        </a:lnTo>
                        <a:lnTo>
                          <a:pt x="11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8" name="Freeform 420"/>
                  <p:cNvSpPr>
                    <a:spLocks/>
                  </p:cNvSpPr>
                  <p:nvPr/>
                </p:nvSpPr>
                <p:spPr bwMode="auto">
                  <a:xfrm>
                    <a:off x="2981" y="3430"/>
                    <a:ext cx="28" cy="18"/>
                  </a:xfrm>
                  <a:custGeom>
                    <a:avLst/>
                    <a:gdLst/>
                    <a:ahLst/>
                    <a:cxnLst>
                      <a:cxn ang="0">
                        <a:pos x="27" y="17"/>
                      </a:cxn>
                      <a:cxn ang="0">
                        <a:pos x="14" y="16"/>
                      </a:cxn>
                      <a:cxn ang="0">
                        <a:pos x="4" y="11"/>
                      </a:cxn>
                      <a:cxn ang="0">
                        <a:pos x="3" y="7"/>
                      </a:cxn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27" y="17"/>
                      </a:cxn>
                    </a:cxnLst>
                    <a:rect l="0" t="0" r="r" b="b"/>
                    <a:pathLst>
                      <a:path w="28" h="18">
                        <a:moveTo>
                          <a:pt x="27" y="17"/>
                        </a:moveTo>
                        <a:lnTo>
                          <a:pt x="14" y="16"/>
                        </a:lnTo>
                        <a:lnTo>
                          <a:pt x="4" y="11"/>
                        </a:lnTo>
                        <a:lnTo>
                          <a:pt x="3" y="7"/>
                        </a:lnTo>
                        <a:lnTo>
                          <a:pt x="0" y="0"/>
                        </a:lnTo>
                        <a:lnTo>
                          <a:pt x="6" y="8"/>
                        </a:lnTo>
                        <a:lnTo>
                          <a:pt x="27" y="17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89" name="Freeform 421"/>
                  <p:cNvSpPr>
                    <a:spLocks/>
                  </p:cNvSpPr>
                  <p:nvPr/>
                </p:nvSpPr>
                <p:spPr bwMode="auto">
                  <a:xfrm>
                    <a:off x="3091" y="3443"/>
                    <a:ext cx="41" cy="20"/>
                  </a:xfrm>
                  <a:custGeom>
                    <a:avLst/>
                    <a:gdLst/>
                    <a:ahLst/>
                    <a:cxnLst>
                      <a:cxn ang="0">
                        <a:pos x="35" y="0"/>
                      </a:cxn>
                      <a:cxn ang="0">
                        <a:pos x="25" y="8"/>
                      </a:cxn>
                      <a:cxn ang="0">
                        <a:pos x="18" y="12"/>
                      </a:cxn>
                      <a:cxn ang="0">
                        <a:pos x="6" y="17"/>
                      </a:cxn>
                      <a:cxn ang="0">
                        <a:pos x="0" y="19"/>
                      </a:cxn>
                      <a:cxn ang="0">
                        <a:pos x="7" y="19"/>
                      </a:cxn>
                      <a:cxn ang="0">
                        <a:pos x="17" y="19"/>
                      </a:cxn>
                      <a:cxn ang="0">
                        <a:pos x="40" y="17"/>
                      </a:cxn>
                      <a:cxn ang="0">
                        <a:pos x="23" y="17"/>
                      </a:cxn>
                      <a:cxn ang="0">
                        <a:pos x="18" y="16"/>
                      </a:cxn>
                      <a:cxn ang="0">
                        <a:pos x="28" y="11"/>
                      </a:cxn>
                      <a:cxn ang="0">
                        <a:pos x="35" y="0"/>
                      </a:cxn>
                    </a:cxnLst>
                    <a:rect l="0" t="0" r="r" b="b"/>
                    <a:pathLst>
                      <a:path w="41" h="20">
                        <a:moveTo>
                          <a:pt x="35" y="0"/>
                        </a:moveTo>
                        <a:lnTo>
                          <a:pt x="25" y="8"/>
                        </a:lnTo>
                        <a:lnTo>
                          <a:pt x="18" y="12"/>
                        </a:lnTo>
                        <a:lnTo>
                          <a:pt x="6" y="17"/>
                        </a:lnTo>
                        <a:lnTo>
                          <a:pt x="0" y="19"/>
                        </a:lnTo>
                        <a:lnTo>
                          <a:pt x="7" y="19"/>
                        </a:lnTo>
                        <a:lnTo>
                          <a:pt x="17" y="19"/>
                        </a:lnTo>
                        <a:lnTo>
                          <a:pt x="40" y="17"/>
                        </a:lnTo>
                        <a:lnTo>
                          <a:pt x="23" y="17"/>
                        </a:lnTo>
                        <a:lnTo>
                          <a:pt x="18" y="16"/>
                        </a:lnTo>
                        <a:lnTo>
                          <a:pt x="28" y="11"/>
                        </a:lnTo>
                        <a:lnTo>
                          <a:pt x="35" y="0"/>
                        </a:lnTo>
                      </a:path>
                    </a:pathLst>
                  </a:custGeom>
                  <a:solidFill>
                    <a:srgbClr val="0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186670" name="Group 422"/>
                <p:cNvGrpSpPr>
                  <a:grpSpLocks/>
                </p:cNvGrpSpPr>
                <p:nvPr/>
              </p:nvGrpSpPr>
              <p:grpSpPr bwMode="auto">
                <a:xfrm>
                  <a:off x="2920" y="3159"/>
                  <a:ext cx="291" cy="160"/>
                  <a:chOff x="2920" y="3159"/>
                  <a:chExt cx="291" cy="160"/>
                </a:xfrm>
              </p:grpSpPr>
              <p:sp>
                <p:nvSpPr>
                  <p:cNvPr id="186791" name="Freeform 423"/>
                  <p:cNvSpPr>
                    <a:spLocks/>
                  </p:cNvSpPr>
                  <p:nvPr/>
                </p:nvSpPr>
                <p:spPr bwMode="auto">
                  <a:xfrm>
                    <a:off x="2920" y="3159"/>
                    <a:ext cx="291" cy="160"/>
                  </a:xfrm>
                  <a:custGeom>
                    <a:avLst/>
                    <a:gdLst/>
                    <a:ahLst/>
                    <a:cxnLst>
                      <a:cxn ang="0">
                        <a:pos x="229" y="20"/>
                      </a:cxn>
                      <a:cxn ang="0">
                        <a:pos x="213" y="17"/>
                      </a:cxn>
                      <a:cxn ang="0">
                        <a:pos x="191" y="14"/>
                      </a:cxn>
                      <a:cxn ang="0">
                        <a:pos x="164" y="3"/>
                      </a:cxn>
                      <a:cxn ang="0">
                        <a:pos x="147" y="1"/>
                      </a:cxn>
                      <a:cxn ang="0">
                        <a:pos x="127" y="0"/>
                      </a:cxn>
                      <a:cxn ang="0">
                        <a:pos x="102" y="2"/>
                      </a:cxn>
                      <a:cxn ang="0">
                        <a:pos x="78" y="12"/>
                      </a:cxn>
                      <a:cxn ang="0">
                        <a:pos x="48" y="18"/>
                      </a:cxn>
                      <a:cxn ang="0">
                        <a:pos x="36" y="24"/>
                      </a:cxn>
                      <a:cxn ang="0">
                        <a:pos x="32" y="31"/>
                      </a:cxn>
                      <a:cxn ang="0">
                        <a:pos x="22" y="43"/>
                      </a:cxn>
                      <a:cxn ang="0">
                        <a:pos x="11" y="54"/>
                      </a:cxn>
                      <a:cxn ang="0">
                        <a:pos x="4" y="73"/>
                      </a:cxn>
                      <a:cxn ang="0">
                        <a:pos x="0" y="88"/>
                      </a:cxn>
                      <a:cxn ang="0">
                        <a:pos x="3" y="103"/>
                      </a:cxn>
                      <a:cxn ang="0">
                        <a:pos x="16" y="110"/>
                      </a:cxn>
                      <a:cxn ang="0">
                        <a:pos x="44" y="104"/>
                      </a:cxn>
                      <a:cxn ang="0">
                        <a:pos x="47" y="112"/>
                      </a:cxn>
                      <a:cxn ang="0">
                        <a:pos x="44" y="124"/>
                      </a:cxn>
                      <a:cxn ang="0">
                        <a:pos x="39" y="132"/>
                      </a:cxn>
                      <a:cxn ang="0">
                        <a:pos x="44" y="142"/>
                      </a:cxn>
                      <a:cxn ang="0">
                        <a:pos x="56" y="148"/>
                      </a:cxn>
                      <a:cxn ang="0">
                        <a:pos x="77" y="153"/>
                      </a:cxn>
                      <a:cxn ang="0">
                        <a:pos x="108" y="157"/>
                      </a:cxn>
                      <a:cxn ang="0">
                        <a:pos x="134" y="159"/>
                      </a:cxn>
                      <a:cxn ang="0">
                        <a:pos x="168" y="158"/>
                      </a:cxn>
                      <a:cxn ang="0">
                        <a:pos x="208" y="153"/>
                      </a:cxn>
                      <a:cxn ang="0">
                        <a:pos x="211" y="145"/>
                      </a:cxn>
                      <a:cxn ang="0">
                        <a:pos x="209" y="136"/>
                      </a:cxn>
                      <a:cxn ang="0">
                        <a:pos x="209" y="122"/>
                      </a:cxn>
                      <a:cxn ang="0">
                        <a:pos x="210" y="103"/>
                      </a:cxn>
                      <a:cxn ang="0">
                        <a:pos x="233" y="121"/>
                      </a:cxn>
                      <a:cxn ang="0">
                        <a:pos x="253" y="125"/>
                      </a:cxn>
                      <a:cxn ang="0">
                        <a:pos x="269" y="127"/>
                      </a:cxn>
                      <a:cxn ang="0">
                        <a:pos x="282" y="123"/>
                      </a:cxn>
                      <a:cxn ang="0">
                        <a:pos x="290" y="112"/>
                      </a:cxn>
                      <a:cxn ang="0">
                        <a:pos x="289" y="97"/>
                      </a:cxn>
                      <a:cxn ang="0">
                        <a:pos x="277" y="89"/>
                      </a:cxn>
                      <a:cxn ang="0">
                        <a:pos x="266" y="77"/>
                      </a:cxn>
                      <a:cxn ang="0">
                        <a:pos x="252" y="53"/>
                      </a:cxn>
                      <a:cxn ang="0">
                        <a:pos x="246" y="41"/>
                      </a:cxn>
                      <a:cxn ang="0">
                        <a:pos x="242" y="31"/>
                      </a:cxn>
                      <a:cxn ang="0">
                        <a:pos x="229" y="20"/>
                      </a:cxn>
                    </a:cxnLst>
                    <a:rect l="0" t="0" r="r" b="b"/>
                    <a:pathLst>
                      <a:path w="291" h="160">
                        <a:moveTo>
                          <a:pt x="229" y="20"/>
                        </a:moveTo>
                        <a:lnTo>
                          <a:pt x="213" y="17"/>
                        </a:lnTo>
                        <a:lnTo>
                          <a:pt x="191" y="14"/>
                        </a:lnTo>
                        <a:lnTo>
                          <a:pt x="164" y="3"/>
                        </a:lnTo>
                        <a:lnTo>
                          <a:pt x="147" y="1"/>
                        </a:lnTo>
                        <a:lnTo>
                          <a:pt x="127" y="0"/>
                        </a:lnTo>
                        <a:lnTo>
                          <a:pt x="102" y="2"/>
                        </a:lnTo>
                        <a:lnTo>
                          <a:pt x="78" y="12"/>
                        </a:lnTo>
                        <a:lnTo>
                          <a:pt x="48" y="18"/>
                        </a:lnTo>
                        <a:lnTo>
                          <a:pt x="36" y="24"/>
                        </a:lnTo>
                        <a:lnTo>
                          <a:pt x="32" y="31"/>
                        </a:lnTo>
                        <a:lnTo>
                          <a:pt x="22" y="43"/>
                        </a:lnTo>
                        <a:lnTo>
                          <a:pt x="11" y="54"/>
                        </a:lnTo>
                        <a:lnTo>
                          <a:pt x="4" y="73"/>
                        </a:lnTo>
                        <a:lnTo>
                          <a:pt x="0" y="88"/>
                        </a:lnTo>
                        <a:lnTo>
                          <a:pt x="3" y="103"/>
                        </a:lnTo>
                        <a:lnTo>
                          <a:pt x="16" y="110"/>
                        </a:lnTo>
                        <a:lnTo>
                          <a:pt x="44" y="104"/>
                        </a:lnTo>
                        <a:lnTo>
                          <a:pt x="47" y="112"/>
                        </a:lnTo>
                        <a:lnTo>
                          <a:pt x="44" y="124"/>
                        </a:lnTo>
                        <a:lnTo>
                          <a:pt x="39" y="132"/>
                        </a:lnTo>
                        <a:lnTo>
                          <a:pt x="44" y="142"/>
                        </a:lnTo>
                        <a:lnTo>
                          <a:pt x="56" y="148"/>
                        </a:lnTo>
                        <a:lnTo>
                          <a:pt x="77" y="153"/>
                        </a:lnTo>
                        <a:lnTo>
                          <a:pt x="108" y="157"/>
                        </a:lnTo>
                        <a:lnTo>
                          <a:pt x="134" y="159"/>
                        </a:lnTo>
                        <a:lnTo>
                          <a:pt x="168" y="158"/>
                        </a:lnTo>
                        <a:lnTo>
                          <a:pt x="208" y="153"/>
                        </a:lnTo>
                        <a:lnTo>
                          <a:pt x="211" y="145"/>
                        </a:lnTo>
                        <a:lnTo>
                          <a:pt x="209" y="136"/>
                        </a:lnTo>
                        <a:lnTo>
                          <a:pt x="209" y="122"/>
                        </a:lnTo>
                        <a:lnTo>
                          <a:pt x="210" y="103"/>
                        </a:lnTo>
                        <a:lnTo>
                          <a:pt x="233" y="121"/>
                        </a:lnTo>
                        <a:lnTo>
                          <a:pt x="253" y="125"/>
                        </a:lnTo>
                        <a:lnTo>
                          <a:pt x="269" y="127"/>
                        </a:lnTo>
                        <a:lnTo>
                          <a:pt x="282" y="123"/>
                        </a:lnTo>
                        <a:lnTo>
                          <a:pt x="290" y="112"/>
                        </a:lnTo>
                        <a:lnTo>
                          <a:pt x="289" y="97"/>
                        </a:lnTo>
                        <a:lnTo>
                          <a:pt x="277" y="89"/>
                        </a:lnTo>
                        <a:lnTo>
                          <a:pt x="266" y="77"/>
                        </a:lnTo>
                        <a:lnTo>
                          <a:pt x="252" y="53"/>
                        </a:lnTo>
                        <a:lnTo>
                          <a:pt x="246" y="41"/>
                        </a:lnTo>
                        <a:lnTo>
                          <a:pt x="242" y="31"/>
                        </a:lnTo>
                        <a:lnTo>
                          <a:pt x="229" y="2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92" name="Freeform 424"/>
                  <p:cNvSpPr>
                    <a:spLocks/>
                  </p:cNvSpPr>
                  <p:nvPr/>
                </p:nvSpPr>
                <p:spPr bwMode="auto">
                  <a:xfrm>
                    <a:off x="2924" y="3161"/>
                    <a:ext cx="281" cy="152"/>
                  </a:xfrm>
                  <a:custGeom>
                    <a:avLst/>
                    <a:gdLst/>
                    <a:ahLst/>
                    <a:cxnLst>
                      <a:cxn ang="0">
                        <a:pos x="222" y="21"/>
                      </a:cxn>
                      <a:cxn ang="0">
                        <a:pos x="242" y="49"/>
                      </a:cxn>
                      <a:cxn ang="0">
                        <a:pos x="267" y="93"/>
                      </a:cxn>
                      <a:cxn ang="0">
                        <a:pos x="268" y="88"/>
                      </a:cxn>
                      <a:cxn ang="0">
                        <a:pos x="279" y="109"/>
                      </a:cxn>
                      <a:cxn ang="0">
                        <a:pos x="241" y="118"/>
                      </a:cxn>
                      <a:cxn ang="0">
                        <a:pos x="209" y="98"/>
                      </a:cxn>
                      <a:cxn ang="0">
                        <a:pos x="225" y="52"/>
                      </a:cxn>
                      <a:cxn ang="0">
                        <a:pos x="221" y="71"/>
                      </a:cxn>
                      <a:cxn ang="0">
                        <a:pos x="208" y="82"/>
                      </a:cxn>
                      <a:cxn ang="0">
                        <a:pos x="208" y="43"/>
                      </a:cxn>
                      <a:cxn ang="0">
                        <a:pos x="206" y="82"/>
                      </a:cxn>
                      <a:cxn ang="0">
                        <a:pos x="198" y="68"/>
                      </a:cxn>
                      <a:cxn ang="0">
                        <a:pos x="201" y="99"/>
                      </a:cxn>
                      <a:cxn ang="0">
                        <a:pos x="202" y="131"/>
                      </a:cxn>
                      <a:cxn ang="0">
                        <a:pos x="162" y="95"/>
                      </a:cxn>
                      <a:cxn ang="0">
                        <a:pos x="197" y="133"/>
                      </a:cxn>
                      <a:cxn ang="0">
                        <a:pos x="191" y="150"/>
                      </a:cxn>
                      <a:cxn ang="0">
                        <a:pos x="145" y="129"/>
                      </a:cxn>
                      <a:cxn ang="0">
                        <a:pos x="158" y="151"/>
                      </a:cxn>
                      <a:cxn ang="0">
                        <a:pos x="107" y="140"/>
                      </a:cxn>
                      <a:cxn ang="0">
                        <a:pos x="101" y="98"/>
                      </a:cxn>
                      <a:cxn ang="0">
                        <a:pos x="102" y="110"/>
                      </a:cxn>
                      <a:cxn ang="0">
                        <a:pos x="103" y="136"/>
                      </a:cxn>
                      <a:cxn ang="0">
                        <a:pos x="90" y="149"/>
                      </a:cxn>
                      <a:cxn ang="0">
                        <a:pos x="64" y="126"/>
                      </a:cxn>
                      <a:cxn ang="0">
                        <a:pos x="63" y="103"/>
                      </a:cxn>
                      <a:cxn ang="0">
                        <a:pos x="61" y="130"/>
                      </a:cxn>
                      <a:cxn ang="0">
                        <a:pos x="55" y="139"/>
                      </a:cxn>
                      <a:cxn ang="0">
                        <a:pos x="40" y="128"/>
                      </a:cxn>
                      <a:cxn ang="0">
                        <a:pos x="48" y="119"/>
                      </a:cxn>
                      <a:cxn ang="0">
                        <a:pos x="53" y="106"/>
                      </a:cxn>
                      <a:cxn ang="0">
                        <a:pos x="46" y="118"/>
                      </a:cxn>
                      <a:cxn ang="0">
                        <a:pos x="48" y="94"/>
                      </a:cxn>
                      <a:cxn ang="0">
                        <a:pos x="54" y="78"/>
                      </a:cxn>
                      <a:cxn ang="0">
                        <a:pos x="40" y="89"/>
                      </a:cxn>
                      <a:cxn ang="0">
                        <a:pos x="56" y="58"/>
                      </a:cxn>
                      <a:cxn ang="0">
                        <a:pos x="47" y="64"/>
                      </a:cxn>
                      <a:cxn ang="0">
                        <a:pos x="35" y="87"/>
                      </a:cxn>
                      <a:cxn ang="0">
                        <a:pos x="38" y="89"/>
                      </a:cxn>
                      <a:cxn ang="0">
                        <a:pos x="15" y="103"/>
                      </a:cxn>
                      <a:cxn ang="0">
                        <a:pos x="2" y="82"/>
                      </a:cxn>
                      <a:cxn ang="0">
                        <a:pos x="11" y="53"/>
                      </a:cxn>
                      <a:cxn ang="0">
                        <a:pos x="26" y="38"/>
                      </a:cxn>
                      <a:cxn ang="0">
                        <a:pos x="48" y="18"/>
                      </a:cxn>
                      <a:cxn ang="0">
                        <a:pos x="87" y="8"/>
                      </a:cxn>
                      <a:cxn ang="0">
                        <a:pos x="146" y="6"/>
                      </a:cxn>
                      <a:cxn ang="0">
                        <a:pos x="126" y="1"/>
                      </a:cxn>
                      <a:cxn ang="0">
                        <a:pos x="163" y="4"/>
                      </a:cxn>
                    </a:cxnLst>
                    <a:rect l="0" t="0" r="r" b="b"/>
                    <a:pathLst>
                      <a:path w="281" h="152">
                        <a:moveTo>
                          <a:pt x="186" y="14"/>
                        </a:moveTo>
                        <a:lnTo>
                          <a:pt x="210" y="17"/>
                        </a:lnTo>
                        <a:lnTo>
                          <a:pt x="222" y="21"/>
                        </a:lnTo>
                        <a:lnTo>
                          <a:pt x="232" y="29"/>
                        </a:lnTo>
                        <a:lnTo>
                          <a:pt x="235" y="36"/>
                        </a:lnTo>
                        <a:lnTo>
                          <a:pt x="242" y="49"/>
                        </a:lnTo>
                        <a:lnTo>
                          <a:pt x="256" y="78"/>
                        </a:lnTo>
                        <a:lnTo>
                          <a:pt x="265" y="85"/>
                        </a:lnTo>
                        <a:lnTo>
                          <a:pt x="267" y="93"/>
                        </a:lnTo>
                        <a:lnTo>
                          <a:pt x="266" y="102"/>
                        </a:lnTo>
                        <a:lnTo>
                          <a:pt x="269" y="92"/>
                        </a:lnTo>
                        <a:lnTo>
                          <a:pt x="268" y="88"/>
                        </a:lnTo>
                        <a:lnTo>
                          <a:pt x="276" y="93"/>
                        </a:lnTo>
                        <a:lnTo>
                          <a:pt x="280" y="99"/>
                        </a:lnTo>
                        <a:lnTo>
                          <a:pt x="279" y="109"/>
                        </a:lnTo>
                        <a:lnTo>
                          <a:pt x="272" y="118"/>
                        </a:lnTo>
                        <a:lnTo>
                          <a:pt x="264" y="119"/>
                        </a:lnTo>
                        <a:lnTo>
                          <a:pt x="241" y="118"/>
                        </a:lnTo>
                        <a:lnTo>
                          <a:pt x="232" y="115"/>
                        </a:lnTo>
                        <a:lnTo>
                          <a:pt x="218" y="106"/>
                        </a:lnTo>
                        <a:lnTo>
                          <a:pt x="209" y="98"/>
                        </a:lnTo>
                        <a:lnTo>
                          <a:pt x="219" y="83"/>
                        </a:lnTo>
                        <a:lnTo>
                          <a:pt x="224" y="73"/>
                        </a:lnTo>
                        <a:lnTo>
                          <a:pt x="225" y="52"/>
                        </a:lnTo>
                        <a:lnTo>
                          <a:pt x="223" y="43"/>
                        </a:lnTo>
                        <a:lnTo>
                          <a:pt x="221" y="57"/>
                        </a:lnTo>
                        <a:lnTo>
                          <a:pt x="221" y="71"/>
                        </a:lnTo>
                        <a:lnTo>
                          <a:pt x="215" y="82"/>
                        </a:lnTo>
                        <a:lnTo>
                          <a:pt x="206" y="96"/>
                        </a:lnTo>
                        <a:lnTo>
                          <a:pt x="208" y="82"/>
                        </a:lnTo>
                        <a:lnTo>
                          <a:pt x="212" y="66"/>
                        </a:lnTo>
                        <a:lnTo>
                          <a:pt x="211" y="55"/>
                        </a:lnTo>
                        <a:lnTo>
                          <a:pt x="208" y="43"/>
                        </a:lnTo>
                        <a:lnTo>
                          <a:pt x="208" y="60"/>
                        </a:lnTo>
                        <a:lnTo>
                          <a:pt x="207" y="75"/>
                        </a:lnTo>
                        <a:lnTo>
                          <a:pt x="206" y="82"/>
                        </a:lnTo>
                        <a:lnTo>
                          <a:pt x="202" y="66"/>
                        </a:lnTo>
                        <a:lnTo>
                          <a:pt x="196" y="53"/>
                        </a:lnTo>
                        <a:lnTo>
                          <a:pt x="198" y="68"/>
                        </a:lnTo>
                        <a:lnTo>
                          <a:pt x="201" y="80"/>
                        </a:lnTo>
                        <a:lnTo>
                          <a:pt x="203" y="90"/>
                        </a:lnTo>
                        <a:lnTo>
                          <a:pt x="201" y="99"/>
                        </a:lnTo>
                        <a:lnTo>
                          <a:pt x="200" y="112"/>
                        </a:lnTo>
                        <a:lnTo>
                          <a:pt x="200" y="122"/>
                        </a:lnTo>
                        <a:lnTo>
                          <a:pt x="202" y="131"/>
                        </a:lnTo>
                        <a:lnTo>
                          <a:pt x="190" y="124"/>
                        </a:lnTo>
                        <a:lnTo>
                          <a:pt x="176" y="110"/>
                        </a:lnTo>
                        <a:lnTo>
                          <a:pt x="162" y="95"/>
                        </a:lnTo>
                        <a:lnTo>
                          <a:pt x="171" y="111"/>
                        </a:lnTo>
                        <a:lnTo>
                          <a:pt x="185" y="127"/>
                        </a:lnTo>
                        <a:lnTo>
                          <a:pt x="197" y="133"/>
                        </a:lnTo>
                        <a:lnTo>
                          <a:pt x="202" y="137"/>
                        </a:lnTo>
                        <a:lnTo>
                          <a:pt x="201" y="144"/>
                        </a:lnTo>
                        <a:lnTo>
                          <a:pt x="191" y="150"/>
                        </a:lnTo>
                        <a:lnTo>
                          <a:pt x="176" y="147"/>
                        </a:lnTo>
                        <a:lnTo>
                          <a:pt x="163" y="144"/>
                        </a:lnTo>
                        <a:lnTo>
                          <a:pt x="145" y="129"/>
                        </a:lnTo>
                        <a:lnTo>
                          <a:pt x="156" y="143"/>
                        </a:lnTo>
                        <a:lnTo>
                          <a:pt x="172" y="150"/>
                        </a:lnTo>
                        <a:lnTo>
                          <a:pt x="158" y="151"/>
                        </a:lnTo>
                        <a:lnTo>
                          <a:pt x="120" y="150"/>
                        </a:lnTo>
                        <a:lnTo>
                          <a:pt x="112" y="146"/>
                        </a:lnTo>
                        <a:lnTo>
                          <a:pt x="107" y="140"/>
                        </a:lnTo>
                        <a:lnTo>
                          <a:pt x="108" y="126"/>
                        </a:lnTo>
                        <a:lnTo>
                          <a:pt x="108" y="115"/>
                        </a:lnTo>
                        <a:lnTo>
                          <a:pt x="101" y="98"/>
                        </a:lnTo>
                        <a:lnTo>
                          <a:pt x="88" y="86"/>
                        </a:lnTo>
                        <a:lnTo>
                          <a:pt x="97" y="98"/>
                        </a:lnTo>
                        <a:lnTo>
                          <a:pt x="102" y="110"/>
                        </a:lnTo>
                        <a:lnTo>
                          <a:pt x="103" y="119"/>
                        </a:lnTo>
                        <a:lnTo>
                          <a:pt x="103" y="129"/>
                        </a:lnTo>
                        <a:lnTo>
                          <a:pt x="103" y="136"/>
                        </a:lnTo>
                        <a:lnTo>
                          <a:pt x="103" y="143"/>
                        </a:lnTo>
                        <a:lnTo>
                          <a:pt x="111" y="149"/>
                        </a:lnTo>
                        <a:lnTo>
                          <a:pt x="90" y="149"/>
                        </a:lnTo>
                        <a:lnTo>
                          <a:pt x="72" y="144"/>
                        </a:lnTo>
                        <a:lnTo>
                          <a:pt x="66" y="139"/>
                        </a:lnTo>
                        <a:lnTo>
                          <a:pt x="64" y="126"/>
                        </a:lnTo>
                        <a:lnTo>
                          <a:pt x="65" y="113"/>
                        </a:lnTo>
                        <a:lnTo>
                          <a:pt x="65" y="110"/>
                        </a:lnTo>
                        <a:lnTo>
                          <a:pt x="63" y="103"/>
                        </a:lnTo>
                        <a:lnTo>
                          <a:pt x="63" y="114"/>
                        </a:lnTo>
                        <a:lnTo>
                          <a:pt x="60" y="121"/>
                        </a:lnTo>
                        <a:lnTo>
                          <a:pt x="61" y="130"/>
                        </a:lnTo>
                        <a:lnTo>
                          <a:pt x="63" y="138"/>
                        </a:lnTo>
                        <a:lnTo>
                          <a:pt x="66" y="144"/>
                        </a:lnTo>
                        <a:lnTo>
                          <a:pt x="55" y="139"/>
                        </a:lnTo>
                        <a:lnTo>
                          <a:pt x="46" y="135"/>
                        </a:lnTo>
                        <a:lnTo>
                          <a:pt x="42" y="135"/>
                        </a:lnTo>
                        <a:lnTo>
                          <a:pt x="40" y="128"/>
                        </a:lnTo>
                        <a:lnTo>
                          <a:pt x="50" y="120"/>
                        </a:lnTo>
                        <a:lnTo>
                          <a:pt x="56" y="113"/>
                        </a:lnTo>
                        <a:lnTo>
                          <a:pt x="48" y="119"/>
                        </a:lnTo>
                        <a:lnTo>
                          <a:pt x="44" y="123"/>
                        </a:lnTo>
                        <a:lnTo>
                          <a:pt x="50" y="115"/>
                        </a:lnTo>
                        <a:lnTo>
                          <a:pt x="53" y="106"/>
                        </a:lnTo>
                        <a:lnTo>
                          <a:pt x="54" y="100"/>
                        </a:lnTo>
                        <a:lnTo>
                          <a:pt x="49" y="106"/>
                        </a:lnTo>
                        <a:lnTo>
                          <a:pt x="46" y="118"/>
                        </a:lnTo>
                        <a:lnTo>
                          <a:pt x="46" y="103"/>
                        </a:lnTo>
                        <a:lnTo>
                          <a:pt x="44" y="100"/>
                        </a:lnTo>
                        <a:lnTo>
                          <a:pt x="48" y="94"/>
                        </a:lnTo>
                        <a:lnTo>
                          <a:pt x="54" y="85"/>
                        </a:lnTo>
                        <a:lnTo>
                          <a:pt x="60" y="70"/>
                        </a:lnTo>
                        <a:lnTo>
                          <a:pt x="54" y="78"/>
                        </a:lnTo>
                        <a:lnTo>
                          <a:pt x="47" y="92"/>
                        </a:lnTo>
                        <a:lnTo>
                          <a:pt x="41" y="99"/>
                        </a:lnTo>
                        <a:lnTo>
                          <a:pt x="40" y="89"/>
                        </a:lnTo>
                        <a:lnTo>
                          <a:pt x="44" y="78"/>
                        </a:lnTo>
                        <a:lnTo>
                          <a:pt x="50" y="67"/>
                        </a:lnTo>
                        <a:lnTo>
                          <a:pt x="56" y="58"/>
                        </a:lnTo>
                        <a:lnTo>
                          <a:pt x="62" y="48"/>
                        </a:lnTo>
                        <a:lnTo>
                          <a:pt x="54" y="55"/>
                        </a:lnTo>
                        <a:lnTo>
                          <a:pt x="47" y="64"/>
                        </a:lnTo>
                        <a:lnTo>
                          <a:pt x="45" y="69"/>
                        </a:lnTo>
                        <a:lnTo>
                          <a:pt x="41" y="79"/>
                        </a:lnTo>
                        <a:lnTo>
                          <a:pt x="35" y="87"/>
                        </a:lnTo>
                        <a:lnTo>
                          <a:pt x="19" y="93"/>
                        </a:lnTo>
                        <a:lnTo>
                          <a:pt x="32" y="91"/>
                        </a:lnTo>
                        <a:lnTo>
                          <a:pt x="38" y="89"/>
                        </a:lnTo>
                        <a:lnTo>
                          <a:pt x="39" y="99"/>
                        </a:lnTo>
                        <a:lnTo>
                          <a:pt x="23" y="100"/>
                        </a:lnTo>
                        <a:lnTo>
                          <a:pt x="15" y="103"/>
                        </a:lnTo>
                        <a:lnTo>
                          <a:pt x="3" y="99"/>
                        </a:lnTo>
                        <a:lnTo>
                          <a:pt x="0" y="88"/>
                        </a:lnTo>
                        <a:lnTo>
                          <a:pt x="2" y="82"/>
                        </a:lnTo>
                        <a:lnTo>
                          <a:pt x="3" y="77"/>
                        </a:lnTo>
                        <a:lnTo>
                          <a:pt x="5" y="66"/>
                        </a:lnTo>
                        <a:lnTo>
                          <a:pt x="11" y="53"/>
                        </a:lnTo>
                        <a:lnTo>
                          <a:pt x="14" y="51"/>
                        </a:lnTo>
                        <a:lnTo>
                          <a:pt x="20" y="44"/>
                        </a:lnTo>
                        <a:lnTo>
                          <a:pt x="26" y="38"/>
                        </a:lnTo>
                        <a:lnTo>
                          <a:pt x="33" y="30"/>
                        </a:lnTo>
                        <a:lnTo>
                          <a:pt x="36" y="24"/>
                        </a:lnTo>
                        <a:lnTo>
                          <a:pt x="48" y="18"/>
                        </a:lnTo>
                        <a:lnTo>
                          <a:pt x="62" y="15"/>
                        </a:lnTo>
                        <a:lnTo>
                          <a:pt x="81" y="12"/>
                        </a:lnTo>
                        <a:lnTo>
                          <a:pt x="87" y="8"/>
                        </a:lnTo>
                        <a:lnTo>
                          <a:pt x="98" y="6"/>
                        </a:lnTo>
                        <a:lnTo>
                          <a:pt x="118" y="5"/>
                        </a:lnTo>
                        <a:lnTo>
                          <a:pt x="146" y="6"/>
                        </a:lnTo>
                        <a:lnTo>
                          <a:pt x="98" y="2"/>
                        </a:lnTo>
                        <a:lnTo>
                          <a:pt x="103" y="0"/>
                        </a:lnTo>
                        <a:lnTo>
                          <a:pt x="126" y="1"/>
                        </a:lnTo>
                        <a:lnTo>
                          <a:pt x="144" y="0"/>
                        </a:lnTo>
                        <a:lnTo>
                          <a:pt x="156" y="2"/>
                        </a:lnTo>
                        <a:lnTo>
                          <a:pt x="163" y="4"/>
                        </a:lnTo>
                        <a:lnTo>
                          <a:pt x="171" y="9"/>
                        </a:lnTo>
                        <a:lnTo>
                          <a:pt x="186" y="14"/>
                        </a:lnTo>
                      </a:path>
                    </a:pathLst>
                  </a:custGeom>
                  <a:solidFill>
                    <a:srgbClr val="C000C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93" name="Freeform 425"/>
                  <p:cNvSpPr>
                    <a:spLocks/>
                  </p:cNvSpPr>
                  <p:nvPr/>
                </p:nvSpPr>
                <p:spPr bwMode="auto">
                  <a:xfrm>
                    <a:off x="3044" y="3187"/>
                    <a:ext cx="26" cy="67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5" y="23"/>
                      </a:cxn>
                      <a:cxn ang="0">
                        <a:pos x="11" y="44"/>
                      </a:cxn>
                      <a:cxn ang="0">
                        <a:pos x="25" y="66"/>
                      </a:cxn>
                      <a:cxn ang="0">
                        <a:pos x="9" y="48"/>
                      </a:cxn>
                      <a:cxn ang="0">
                        <a:pos x="1" y="32"/>
                      </a:cxn>
                      <a:cxn ang="0">
                        <a:pos x="0" y="19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6" h="67">
                        <a:moveTo>
                          <a:pt x="2" y="0"/>
                        </a:moveTo>
                        <a:lnTo>
                          <a:pt x="5" y="23"/>
                        </a:lnTo>
                        <a:lnTo>
                          <a:pt x="11" y="44"/>
                        </a:lnTo>
                        <a:lnTo>
                          <a:pt x="25" y="66"/>
                        </a:lnTo>
                        <a:lnTo>
                          <a:pt x="9" y="48"/>
                        </a:lnTo>
                        <a:lnTo>
                          <a:pt x="1" y="32"/>
                        </a:lnTo>
                        <a:lnTo>
                          <a:pt x="0" y="19"/>
                        </a:lnTo>
                        <a:lnTo>
                          <a:pt x="2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94" name="Freeform 426"/>
                  <p:cNvSpPr>
                    <a:spLocks/>
                  </p:cNvSpPr>
                  <p:nvPr/>
                </p:nvSpPr>
                <p:spPr bwMode="auto">
                  <a:xfrm>
                    <a:off x="3082" y="3177"/>
                    <a:ext cx="33" cy="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" y="18"/>
                      </a:cxn>
                      <a:cxn ang="0">
                        <a:pos x="11" y="43"/>
                      </a:cxn>
                      <a:cxn ang="0">
                        <a:pos x="18" y="59"/>
                      </a:cxn>
                      <a:cxn ang="0">
                        <a:pos x="32" y="75"/>
                      </a:cxn>
                      <a:cxn ang="0">
                        <a:pos x="12" y="55"/>
                      </a:cxn>
                      <a:cxn ang="0">
                        <a:pos x="4" y="39"/>
                      </a:cxn>
                      <a:cxn ang="0">
                        <a:pos x="3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33" h="76">
                        <a:moveTo>
                          <a:pt x="0" y="0"/>
                        </a:moveTo>
                        <a:lnTo>
                          <a:pt x="4" y="18"/>
                        </a:lnTo>
                        <a:lnTo>
                          <a:pt x="11" y="43"/>
                        </a:lnTo>
                        <a:lnTo>
                          <a:pt x="18" y="59"/>
                        </a:lnTo>
                        <a:lnTo>
                          <a:pt x="32" y="75"/>
                        </a:lnTo>
                        <a:lnTo>
                          <a:pt x="12" y="55"/>
                        </a:lnTo>
                        <a:lnTo>
                          <a:pt x="4" y="39"/>
                        </a:lnTo>
                        <a:lnTo>
                          <a:pt x="3" y="2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95" name="Freeform 427"/>
                  <p:cNvSpPr>
                    <a:spLocks/>
                  </p:cNvSpPr>
                  <p:nvPr/>
                </p:nvSpPr>
                <p:spPr bwMode="auto">
                  <a:xfrm>
                    <a:off x="3151" y="3245"/>
                    <a:ext cx="12" cy="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" y="12"/>
                      </a:cxn>
                      <a:cxn ang="0">
                        <a:pos x="6" y="24"/>
                      </a:cxn>
                      <a:cxn ang="0">
                        <a:pos x="11" y="28"/>
                      </a:cxn>
                      <a:cxn ang="0">
                        <a:pos x="6" y="1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2" h="29">
                        <a:moveTo>
                          <a:pt x="0" y="0"/>
                        </a:moveTo>
                        <a:lnTo>
                          <a:pt x="1" y="12"/>
                        </a:lnTo>
                        <a:lnTo>
                          <a:pt x="6" y="24"/>
                        </a:lnTo>
                        <a:lnTo>
                          <a:pt x="11" y="28"/>
                        </a:lnTo>
                        <a:lnTo>
                          <a:pt x="6" y="17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96" name="Freeform 428"/>
                  <p:cNvSpPr>
                    <a:spLocks/>
                  </p:cNvSpPr>
                  <p:nvPr/>
                </p:nvSpPr>
                <p:spPr bwMode="auto">
                  <a:xfrm>
                    <a:off x="3167" y="3211"/>
                    <a:ext cx="10" cy="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3" y="17"/>
                      </a:cxn>
                      <a:cxn ang="0">
                        <a:pos x="7" y="34"/>
                      </a:cxn>
                      <a:cxn ang="0">
                        <a:pos x="7" y="43"/>
                      </a:cxn>
                      <a:cxn ang="0">
                        <a:pos x="6" y="54"/>
                      </a:cxn>
                      <a:cxn ang="0">
                        <a:pos x="9" y="41"/>
                      </a:cxn>
                      <a:cxn ang="0">
                        <a:pos x="9" y="28"/>
                      </a:cxn>
                      <a:cxn ang="0">
                        <a:pos x="6" y="1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" h="55">
                        <a:moveTo>
                          <a:pt x="0" y="0"/>
                        </a:moveTo>
                        <a:lnTo>
                          <a:pt x="3" y="17"/>
                        </a:lnTo>
                        <a:lnTo>
                          <a:pt x="7" y="34"/>
                        </a:lnTo>
                        <a:lnTo>
                          <a:pt x="7" y="43"/>
                        </a:lnTo>
                        <a:lnTo>
                          <a:pt x="6" y="54"/>
                        </a:lnTo>
                        <a:lnTo>
                          <a:pt x="9" y="41"/>
                        </a:lnTo>
                        <a:lnTo>
                          <a:pt x="9" y="28"/>
                        </a:lnTo>
                        <a:lnTo>
                          <a:pt x="6" y="19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97" name="Freeform 429"/>
                  <p:cNvSpPr>
                    <a:spLocks/>
                  </p:cNvSpPr>
                  <p:nvPr/>
                </p:nvSpPr>
                <p:spPr bwMode="auto">
                  <a:xfrm>
                    <a:off x="3122" y="3180"/>
                    <a:ext cx="7" cy="3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" y="11"/>
                      </a:cxn>
                      <a:cxn ang="0">
                        <a:pos x="6" y="21"/>
                      </a:cxn>
                      <a:cxn ang="0">
                        <a:pos x="6" y="36"/>
                      </a:cxn>
                      <a:cxn ang="0">
                        <a:pos x="3" y="19"/>
                      </a:cxn>
                      <a:cxn ang="0">
                        <a:pos x="1" y="1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" h="37">
                        <a:moveTo>
                          <a:pt x="0" y="0"/>
                        </a:moveTo>
                        <a:lnTo>
                          <a:pt x="4" y="11"/>
                        </a:lnTo>
                        <a:lnTo>
                          <a:pt x="6" y="21"/>
                        </a:lnTo>
                        <a:lnTo>
                          <a:pt x="6" y="36"/>
                        </a:lnTo>
                        <a:lnTo>
                          <a:pt x="3" y="19"/>
                        </a:lnTo>
                        <a:lnTo>
                          <a:pt x="1" y="11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98" name="Freeform 430"/>
                  <p:cNvSpPr>
                    <a:spLocks/>
                  </p:cNvSpPr>
                  <p:nvPr/>
                </p:nvSpPr>
                <p:spPr bwMode="auto">
                  <a:xfrm>
                    <a:off x="3106" y="3198"/>
                    <a:ext cx="14" cy="40"/>
                  </a:xfrm>
                  <a:custGeom>
                    <a:avLst/>
                    <a:gdLst/>
                    <a:ahLst/>
                    <a:cxnLst>
                      <a:cxn ang="0">
                        <a:pos x="13" y="39"/>
                      </a:cxn>
                      <a:cxn ang="0">
                        <a:pos x="6" y="24"/>
                      </a:cxn>
                      <a:cxn ang="0">
                        <a:pos x="2" y="11"/>
                      </a:cxn>
                      <a:cxn ang="0">
                        <a:pos x="0" y="0"/>
                      </a:cxn>
                      <a:cxn ang="0">
                        <a:pos x="0" y="18"/>
                      </a:cxn>
                      <a:cxn ang="0">
                        <a:pos x="4" y="30"/>
                      </a:cxn>
                      <a:cxn ang="0">
                        <a:pos x="13" y="39"/>
                      </a:cxn>
                    </a:cxnLst>
                    <a:rect l="0" t="0" r="r" b="b"/>
                    <a:pathLst>
                      <a:path w="14" h="40">
                        <a:moveTo>
                          <a:pt x="13" y="39"/>
                        </a:moveTo>
                        <a:lnTo>
                          <a:pt x="6" y="24"/>
                        </a:lnTo>
                        <a:lnTo>
                          <a:pt x="2" y="11"/>
                        </a:lnTo>
                        <a:lnTo>
                          <a:pt x="0" y="0"/>
                        </a:lnTo>
                        <a:lnTo>
                          <a:pt x="0" y="18"/>
                        </a:lnTo>
                        <a:lnTo>
                          <a:pt x="4" y="30"/>
                        </a:lnTo>
                        <a:lnTo>
                          <a:pt x="13" y="39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799" name="Freeform 431"/>
                  <p:cNvSpPr>
                    <a:spLocks/>
                  </p:cNvSpPr>
                  <p:nvPr/>
                </p:nvSpPr>
                <p:spPr bwMode="auto">
                  <a:xfrm>
                    <a:off x="3089" y="3240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8" y="8"/>
                      </a:cxn>
                      <a:cxn ang="0">
                        <a:pos x="18" y="15"/>
                      </a:cxn>
                      <a:cxn ang="0">
                        <a:pos x="28" y="24"/>
                      </a:cxn>
                      <a:cxn ang="0">
                        <a:pos x="33" y="33"/>
                      </a:cxn>
                      <a:cxn ang="0">
                        <a:pos x="21" y="22"/>
                      </a:cxn>
                      <a:cxn ang="0">
                        <a:pos x="9" y="1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34" h="34">
                        <a:moveTo>
                          <a:pt x="0" y="0"/>
                        </a:moveTo>
                        <a:lnTo>
                          <a:pt x="8" y="8"/>
                        </a:lnTo>
                        <a:lnTo>
                          <a:pt x="18" y="15"/>
                        </a:lnTo>
                        <a:lnTo>
                          <a:pt x="28" y="24"/>
                        </a:lnTo>
                        <a:lnTo>
                          <a:pt x="33" y="33"/>
                        </a:lnTo>
                        <a:lnTo>
                          <a:pt x="21" y="22"/>
                        </a:lnTo>
                        <a:lnTo>
                          <a:pt x="9" y="12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00" name="Freeform 432"/>
                  <p:cNvSpPr>
                    <a:spLocks/>
                  </p:cNvSpPr>
                  <p:nvPr/>
                </p:nvSpPr>
                <p:spPr bwMode="auto">
                  <a:xfrm>
                    <a:off x="3009" y="3208"/>
                    <a:ext cx="44" cy="83"/>
                  </a:xfrm>
                  <a:custGeom>
                    <a:avLst/>
                    <a:gdLst/>
                    <a:ahLst/>
                    <a:cxnLst>
                      <a:cxn ang="0">
                        <a:pos x="43" y="82"/>
                      </a:cxn>
                      <a:cxn ang="0">
                        <a:pos x="31" y="61"/>
                      </a:cxn>
                      <a:cxn ang="0">
                        <a:pos x="25" y="45"/>
                      </a:cxn>
                      <a:cxn ang="0">
                        <a:pos x="13" y="32"/>
                      </a:cxn>
                      <a:cxn ang="0">
                        <a:pos x="0" y="12"/>
                      </a:cxn>
                      <a:cxn ang="0">
                        <a:pos x="0" y="0"/>
                      </a:cxn>
                      <a:cxn ang="0">
                        <a:pos x="17" y="28"/>
                      </a:cxn>
                      <a:cxn ang="0">
                        <a:pos x="30" y="46"/>
                      </a:cxn>
                      <a:cxn ang="0">
                        <a:pos x="32" y="60"/>
                      </a:cxn>
                      <a:cxn ang="0">
                        <a:pos x="43" y="82"/>
                      </a:cxn>
                    </a:cxnLst>
                    <a:rect l="0" t="0" r="r" b="b"/>
                    <a:pathLst>
                      <a:path w="44" h="83">
                        <a:moveTo>
                          <a:pt x="43" y="82"/>
                        </a:moveTo>
                        <a:lnTo>
                          <a:pt x="31" y="61"/>
                        </a:lnTo>
                        <a:lnTo>
                          <a:pt x="25" y="45"/>
                        </a:lnTo>
                        <a:lnTo>
                          <a:pt x="13" y="32"/>
                        </a:lnTo>
                        <a:lnTo>
                          <a:pt x="0" y="12"/>
                        </a:lnTo>
                        <a:lnTo>
                          <a:pt x="0" y="0"/>
                        </a:lnTo>
                        <a:lnTo>
                          <a:pt x="17" y="28"/>
                        </a:lnTo>
                        <a:lnTo>
                          <a:pt x="30" y="46"/>
                        </a:lnTo>
                        <a:lnTo>
                          <a:pt x="32" y="60"/>
                        </a:lnTo>
                        <a:lnTo>
                          <a:pt x="43" y="82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01" name="Freeform 433"/>
                  <p:cNvSpPr>
                    <a:spLocks/>
                  </p:cNvSpPr>
                  <p:nvPr/>
                </p:nvSpPr>
                <p:spPr bwMode="auto">
                  <a:xfrm>
                    <a:off x="2969" y="3192"/>
                    <a:ext cx="7" cy="36"/>
                  </a:xfrm>
                  <a:custGeom>
                    <a:avLst/>
                    <a:gdLst/>
                    <a:ahLst/>
                    <a:cxnLst>
                      <a:cxn ang="0">
                        <a:pos x="4" y="0"/>
                      </a:cxn>
                      <a:cxn ang="0">
                        <a:pos x="3" y="17"/>
                      </a:cxn>
                      <a:cxn ang="0">
                        <a:pos x="1" y="28"/>
                      </a:cxn>
                      <a:cxn ang="0">
                        <a:pos x="0" y="35"/>
                      </a:cxn>
                      <a:cxn ang="0">
                        <a:pos x="4" y="24"/>
                      </a:cxn>
                      <a:cxn ang="0">
                        <a:pos x="6" y="14"/>
                      </a:cxn>
                      <a:cxn ang="0">
                        <a:pos x="4" y="0"/>
                      </a:cxn>
                    </a:cxnLst>
                    <a:rect l="0" t="0" r="r" b="b"/>
                    <a:pathLst>
                      <a:path w="7" h="36">
                        <a:moveTo>
                          <a:pt x="4" y="0"/>
                        </a:moveTo>
                        <a:lnTo>
                          <a:pt x="3" y="17"/>
                        </a:lnTo>
                        <a:lnTo>
                          <a:pt x="1" y="28"/>
                        </a:lnTo>
                        <a:lnTo>
                          <a:pt x="0" y="35"/>
                        </a:lnTo>
                        <a:lnTo>
                          <a:pt x="4" y="24"/>
                        </a:lnTo>
                        <a:lnTo>
                          <a:pt x="6" y="14"/>
                        </a:lnTo>
                        <a:lnTo>
                          <a:pt x="4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02" name="Freeform 434"/>
                  <p:cNvSpPr>
                    <a:spLocks/>
                  </p:cNvSpPr>
                  <p:nvPr/>
                </p:nvSpPr>
                <p:spPr bwMode="auto">
                  <a:xfrm>
                    <a:off x="2948" y="3191"/>
                    <a:ext cx="18" cy="43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3" y="17"/>
                      </a:cxn>
                      <a:cxn ang="0">
                        <a:pos x="8" y="28"/>
                      </a:cxn>
                      <a:cxn ang="0">
                        <a:pos x="0" y="42"/>
                      </a:cxn>
                      <a:cxn ang="0">
                        <a:pos x="8" y="20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8" h="43">
                        <a:moveTo>
                          <a:pt x="17" y="0"/>
                        </a:moveTo>
                        <a:lnTo>
                          <a:pt x="13" y="17"/>
                        </a:lnTo>
                        <a:lnTo>
                          <a:pt x="8" y="28"/>
                        </a:lnTo>
                        <a:lnTo>
                          <a:pt x="0" y="42"/>
                        </a:lnTo>
                        <a:lnTo>
                          <a:pt x="8" y="20"/>
                        </a:lnTo>
                        <a:lnTo>
                          <a:pt x="17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03" name="Freeform 435"/>
                  <p:cNvSpPr>
                    <a:spLocks/>
                  </p:cNvSpPr>
                  <p:nvPr/>
                </p:nvSpPr>
                <p:spPr bwMode="auto">
                  <a:xfrm>
                    <a:off x="2947" y="3239"/>
                    <a:ext cx="16" cy="7"/>
                  </a:xfrm>
                  <a:custGeom>
                    <a:avLst/>
                    <a:gdLst/>
                    <a:ahLst/>
                    <a:cxnLst>
                      <a:cxn ang="0">
                        <a:pos x="15" y="0"/>
                      </a:cxn>
                      <a:cxn ang="0">
                        <a:pos x="6" y="6"/>
                      </a:cxn>
                      <a:cxn ang="0">
                        <a:pos x="0" y="5"/>
                      </a:cxn>
                      <a:cxn ang="0">
                        <a:pos x="5" y="2"/>
                      </a:cxn>
                      <a:cxn ang="0">
                        <a:pos x="15" y="0"/>
                      </a:cxn>
                    </a:cxnLst>
                    <a:rect l="0" t="0" r="r" b="b"/>
                    <a:pathLst>
                      <a:path w="16" h="7">
                        <a:moveTo>
                          <a:pt x="15" y="0"/>
                        </a:moveTo>
                        <a:lnTo>
                          <a:pt x="6" y="6"/>
                        </a:lnTo>
                        <a:lnTo>
                          <a:pt x="0" y="5"/>
                        </a:lnTo>
                        <a:lnTo>
                          <a:pt x="5" y="2"/>
                        </a:lnTo>
                        <a:lnTo>
                          <a:pt x="15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04" name="Freeform 436"/>
                  <p:cNvSpPr>
                    <a:spLocks/>
                  </p:cNvSpPr>
                  <p:nvPr/>
                </p:nvSpPr>
                <p:spPr bwMode="auto">
                  <a:xfrm>
                    <a:off x="3017" y="3171"/>
                    <a:ext cx="9" cy="39"/>
                  </a:xfrm>
                  <a:custGeom>
                    <a:avLst/>
                    <a:gdLst/>
                    <a:ahLst/>
                    <a:cxnLst>
                      <a:cxn ang="0">
                        <a:pos x="4" y="0"/>
                      </a:cxn>
                      <a:cxn ang="0">
                        <a:pos x="3" y="16"/>
                      </a:cxn>
                      <a:cxn ang="0">
                        <a:pos x="5" y="27"/>
                      </a:cxn>
                      <a:cxn ang="0">
                        <a:pos x="8" y="38"/>
                      </a:cxn>
                      <a:cxn ang="0">
                        <a:pos x="1" y="21"/>
                      </a:cxn>
                      <a:cxn ang="0">
                        <a:pos x="0" y="12"/>
                      </a:cxn>
                      <a:cxn ang="0">
                        <a:pos x="4" y="0"/>
                      </a:cxn>
                    </a:cxnLst>
                    <a:rect l="0" t="0" r="r" b="b"/>
                    <a:pathLst>
                      <a:path w="9" h="39">
                        <a:moveTo>
                          <a:pt x="4" y="0"/>
                        </a:moveTo>
                        <a:lnTo>
                          <a:pt x="3" y="16"/>
                        </a:lnTo>
                        <a:lnTo>
                          <a:pt x="5" y="27"/>
                        </a:lnTo>
                        <a:lnTo>
                          <a:pt x="8" y="38"/>
                        </a:lnTo>
                        <a:lnTo>
                          <a:pt x="1" y="21"/>
                        </a:lnTo>
                        <a:lnTo>
                          <a:pt x="0" y="12"/>
                        </a:lnTo>
                        <a:lnTo>
                          <a:pt x="4" y="0"/>
                        </a:lnTo>
                      </a:path>
                    </a:pathLst>
                  </a:custGeom>
                  <a:solidFill>
                    <a:srgbClr val="800080"/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6674" name="Group 437"/>
              <p:cNvGrpSpPr>
                <a:grpSpLocks/>
              </p:cNvGrpSpPr>
              <p:nvPr/>
            </p:nvGrpSpPr>
            <p:grpSpPr bwMode="auto">
              <a:xfrm>
                <a:off x="2947" y="3293"/>
                <a:ext cx="1072" cy="390"/>
                <a:chOff x="2947" y="3293"/>
                <a:chExt cx="1072" cy="390"/>
              </a:xfrm>
            </p:grpSpPr>
            <p:grpSp>
              <p:nvGrpSpPr>
                <p:cNvPr id="186675" name="Group 438"/>
                <p:cNvGrpSpPr>
                  <a:grpSpLocks/>
                </p:cNvGrpSpPr>
                <p:nvPr/>
              </p:nvGrpSpPr>
              <p:grpSpPr bwMode="auto">
                <a:xfrm>
                  <a:off x="2947" y="3293"/>
                  <a:ext cx="1072" cy="390"/>
                  <a:chOff x="2947" y="3293"/>
                  <a:chExt cx="1072" cy="390"/>
                </a:xfrm>
              </p:grpSpPr>
              <p:grpSp>
                <p:nvGrpSpPr>
                  <p:cNvPr id="186676" name="Group 439"/>
                  <p:cNvGrpSpPr>
                    <a:grpSpLocks/>
                  </p:cNvGrpSpPr>
                  <p:nvPr/>
                </p:nvGrpSpPr>
                <p:grpSpPr bwMode="auto">
                  <a:xfrm>
                    <a:off x="3824" y="3303"/>
                    <a:ext cx="164" cy="93"/>
                    <a:chOff x="3824" y="3303"/>
                    <a:chExt cx="164" cy="93"/>
                  </a:xfrm>
                </p:grpSpPr>
                <p:grpSp>
                  <p:nvGrpSpPr>
                    <p:cNvPr id="186677" name="Group 4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50" y="3319"/>
                      <a:ext cx="38" cy="77"/>
                      <a:chOff x="3950" y="3319"/>
                      <a:chExt cx="38" cy="77"/>
                    </a:xfrm>
                  </p:grpSpPr>
                  <p:grpSp>
                    <p:nvGrpSpPr>
                      <p:cNvPr id="186680" name="Group 44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50" y="3319"/>
                        <a:ext cx="38" cy="77"/>
                        <a:chOff x="3950" y="3319"/>
                        <a:chExt cx="38" cy="77"/>
                      </a:xfrm>
                    </p:grpSpPr>
                    <p:sp>
                      <p:nvSpPr>
                        <p:cNvPr id="186810" name="Freeform 44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50" y="3332"/>
                          <a:ext cx="18" cy="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17" y="63"/>
                            </a:cxn>
                            <a:cxn ang="0">
                              <a:pos x="17" y="18"/>
                            </a:cxn>
                            <a:cxn ang="0">
                              <a:pos x="10" y="0"/>
                            </a:cxn>
                            <a:cxn ang="0">
                              <a:pos x="0" y="0"/>
                            </a:cxn>
                            <a:cxn ang="0">
                              <a:pos x="11" y="18"/>
                            </a:cxn>
                            <a:cxn ang="0">
                              <a:pos x="11" y="62"/>
                            </a:cxn>
                            <a:cxn ang="0">
                              <a:pos x="17" y="63"/>
                            </a:cxn>
                          </a:cxnLst>
                          <a:rect l="0" t="0" r="r" b="b"/>
                          <a:pathLst>
                            <a:path w="18" h="64">
                              <a:moveTo>
                                <a:pt x="17" y="63"/>
                              </a:moveTo>
                              <a:lnTo>
                                <a:pt x="17" y="18"/>
                              </a:lnTo>
                              <a:lnTo>
                                <a:pt x="10" y="0"/>
                              </a:lnTo>
                              <a:lnTo>
                                <a:pt x="0" y="0"/>
                              </a:lnTo>
                              <a:lnTo>
                                <a:pt x="11" y="18"/>
                              </a:lnTo>
                              <a:lnTo>
                                <a:pt x="11" y="62"/>
                              </a:lnTo>
                              <a:lnTo>
                                <a:pt x="17" y="63"/>
                              </a:lnTo>
                            </a:path>
                          </a:pathLst>
                        </a:custGeom>
                        <a:solidFill>
                          <a:srgbClr val="80808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811" name="Freeform 44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68" y="3332"/>
                          <a:ext cx="6" cy="6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5" y="0"/>
                            </a:cxn>
                            <a:cxn ang="0">
                              <a:pos x="5" y="58"/>
                            </a:cxn>
                            <a:cxn ang="0">
                              <a:pos x="0" y="63"/>
                            </a:cxn>
                            <a:cxn ang="0">
                              <a:pos x="0" y="10"/>
                            </a:cxn>
                            <a:cxn ang="0">
                              <a:pos x="5" y="0"/>
                            </a:cxn>
                          </a:cxnLst>
                          <a:rect l="0" t="0" r="r" b="b"/>
                          <a:pathLst>
                            <a:path w="6" h="64">
                              <a:moveTo>
                                <a:pt x="5" y="0"/>
                              </a:moveTo>
                              <a:lnTo>
                                <a:pt x="5" y="58"/>
                              </a:lnTo>
                              <a:lnTo>
                                <a:pt x="0" y="63"/>
                              </a:lnTo>
                              <a:lnTo>
                                <a:pt x="0" y="10"/>
                              </a:lnTo>
                              <a:lnTo>
                                <a:pt x="5" y="0"/>
                              </a:lnTo>
                            </a:path>
                          </a:pathLst>
                        </a:custGeom>
                        <a:solidFill>
                          <a:srgbClr val="A0A0A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812" name="Freeform 44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55" y="3319"/>
                          <a:ext cx="33" cy="32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2" y="0"/>
                            </a:cxn>
                            <a:cxn ang="0">
                              <a:pos x="0" y="12"/>
                            </a:cxn>
                            <a:cxn ang="0">
                              <a:pos x="11" y="31"/>
                            </a:cxn>
                            <a:cxn ang="0">
                              <a:pos x="19" y="28"/>
                            </a:cxn>
                            <a:cxn ang="0">
                              <a:pos x="32" y="0"/>
                            </a:cxn>
                          </a:cxnLst>
                          <a:rect l="0" t="0" r="r" b="b"/>
                          <a:pathLst>
                            <a:path w="33" h="32">
                              <a:moveTo>
                                <a:pt x="32" y="0"/>
                              </a:moveTo>
                              <a:lnTo>
                                <a:pt x="0" y="12"/>
                              </a:lnTo>
                              <a:lnTo>
                                <a:pt x="11" y="31"/>
                              </a:lnTo>
                              <a:lnTo>
                                <a:pt x="19" y="28"/>
                              </a:lnTo>
                              <a:lnTo>
                                <a:pt x="32" y="0"/>
                              </a:lnTo>
                            </a:path>
                          </a:pathLst>
                        </a:custGeom>
                        <a:solidFill>
                          <a:srgbClr val="A0A0A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</p:grpSp>
                  <p:sp>
                    <p:nvSpPr>
                      <p:cNvPr id="186813" name="Oval 44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69" y="3330"/>
                        <a:ext cx="5" cy="7"/>
                      </a:xfrm>
                      <a:prstGeom prst="ellipse">
                        <a:avLst/>
                      </a:prstGeom>
                      <a:solidFill>
                        <a:srgbClr val="C0C0C0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814" name="Oval 44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69" y="3339"/>
                        <a:ext cx="5" cy="6"/>
                      </a:xfrm>
                      <a:prstGeom prst="ellipse">
                        <a:avLst/>
                      </a:prstGeom>
                      <a:solidFill>
                        <a:srgbClr val="C0C0C0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186683" name="Group 44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24" y="3303"/>
                      <a:ext cx="38" cy="79"/>
                      <a:chOff x="3824" y="3303"/>
                      <a:chExt cx="38" cy="79"/>
                    </a:xfrm>
                  </p:grpSpPr>
                  <p:sp>
                    <p:nvSpPr>
                      <p:cNvPr id="186816" name="Freeform 4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24" y="3318"/>
                        <a:ext cx="18" cy="6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7" y="63"/>
                          </a:cxn>
                          <a:cxn ang="0">
                            <a:pos x="17" y="18"/>
                          </a:cxn>
                          <a:cxn ang="0">
                            <a:pos x="10" y="0"/>
                          </a:cxn>
                          <a:cxn ang="0">
                            <a:pos x="0" y="0"/>
                          </a:cxn>
                          <a:cxn ang="0">
                            <a:pos x="11" y="18"/>
                          </a:cxn>
                          <a:cxn ang="0">
                            <a:pos x="11" y="62"/>
                          </a:cxn>
                          <a:cxn ang="0">
                            <a:pos x="17" y="63"/>
                          </a:cxn>
                        </a:cxnLst>
                        <a:rect l="0" t="0" r="r" b="b"/>
                        <a:pathLst>
                          <a:path w="18" h="64">
                            <a:moveTo>
                              <a:pt x="17" y="63"/>
                            </a:moveTo>
                            <a:lnTo>
                              <a:pt x="17" y="18"/>
                            </a:lnTo>
                            <a:lnTo>
                              <a:pt x="10" y="0"/>
                            </a:lnTo>
                            <a:lnTo>
                              <a:pt x="0" y="0"/>
                            </a:lnTo>
                            <a:lnTo>
                              <a:pt x="11" y="18"/>
                            </a:lnTo>
                            <a:lnTo>
                              <a:pt x="11" y="62"/>
                            </a:lnTo>
                            <a:lnTo>
                              <a:pt x="17" y="63"/>
                            </a:lnTo>
                          </a:path>
                        </a:pathLst>
                      </a:custGeom>
                      <a:solidFill>
                        <a:srgbClr val="80808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817" name="Freeform 4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1" y="3317"/>
                        <a:ext cx="8" cy="65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7" y="0"/>
                          </a:cxn>
                          <a:cxn ang="0">
                            <a:pos x="7" y="62"/>
                          </a:cxn>
                          <a:cxn ang="0">
                            <a:pos x="0" y="64"/>
                          </a:cxn>
                          <a:cxn ang="0">
                            <a:pos x="0" y="10"/>
                          </a:cxn>
                          <a:cxn ang="0">
                            <a:pos x="7" y="0"/>
                          </a:cxn>
                        </a:cxnLst>
                        <a:rect l="0" t="0" r="r" b="b"/>
                        <a:pathLst>
                          <a:path w="8" h="65">
                            <a:moveTo>
                              <a:pt x="7" y="0"/>
                            </a:moveTo>
                            <a:lnTo>
                              <a:pt x="7" y="62"/>
                            </a:lnTo>
                            <a:lnTo>
                              <a:pt x="0" y="64"/>
                            </a:lnTo>
                            <a:lnTo>
                              <a:pt x="0" y="10"/>
                            </a:lnTo>
                            <a:lnTo>
                              <a:pt x="7" y="0"/>
                            </a:lnTo>
                          </a:path>
                        </a:pathLst>
                      </a:custGeom>
                      <a:solidFill>
                        <a:srgbClr val="A0A0A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818" name="Freeform 4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30" y="3303"/>
                        <a:ext cx="32" cy="35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1" y="0"/>
                          </a:cxn>
                          <a:cxn ang="0">
                            <a:pos x="0" y="12"/>
                          </a:cxn>
                          <a:cxn ang="0">
                            <a:pos x="11" y="34"/>
                          </a:cxn>
                          <a:cxn ang="0">
                            <a:pos x="19" y="31"/>
                          </a:cxn>
                          <a:cxn ang="0">
                            <a:pos x="31" y="0"/>
                          </a:cxn>
                        </a:cxnLst>
                        <a:rect l="0" t="0" r="r" b="b"/>
                        <a:pathLst>
                          <a:path w="32" h="35">
                            <a:moveTo>
                              <a:pt x="31" y="0"/>
                            </a:moveTo>
                            <a:lnTo>
                              <a:pt x="0" y="12"/>
                            </a:lnTo>
                            <a:lnTo>
                              <a:pt x="11" y="34"/>
                            </a:lnTo>
                            <a:lnTo>
                              <a:pt x="19" y="31"/>
                            </a:lnTo>
                            <a:lnTo>
                              <a:pt x="31" y="0"/>
                            </a:lnTo>
                          </a:path>
                        </a:pathLst>
                      </a:custGeom>
                      <a:solidFill>
                        <a:srgbClr val="A0A0A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</p:grpSp>
              <p:grpSp>
                <p:nvGrpSpPr>
                  <p:cNvPr id="186688" name="Group 451"/>
                  <p:cNvGrpSpPr>
                    <a:grpSpLocks/>
                  </p:cNvGrpSpPr>
                  <p:nvPr/>
                </p:nvGrpSpPr>
                <p:grpSpPr bwMode="auto">
                  <a:xfrm>
                    <a:off x="3554" y="3355"/>
                    <a:ext cx="300" cy="168"/>
                    <a:chOff x="3554" y="3355"/>
                    <a:chExt cx="300" cy="168"/>
                  </a:xfrm>
                </p:grpSpPr>
                <p:grpSp>
                  <p:nvGrpSpPr>
                    <p:cNvPr id="186689" name="Group 4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84" y="3382"/>
                      <a:ext cx="70" cy="141"/>
                      <a:chOff x="3784" y="3382"/>
                      <a:chExt cx="70" cy="141"/>
                    </a:xfrm>
                  </p:grpSpPr>
                  <p:grpSp>
                    <p:nvGrpSpPr>
                      <p:cNvPr id="186690" name="Group 45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84" y="3382"/>
                        <a:ext cx="70" cy="141"/>
                        <a:chOff x="3784" y="3382"/>
                        <a:chExt cx="70" cy="141"/>
                      </a:xfrm>
                    </p:grpSpPr>
                    <p:sp>
                      <p:nvSpPr>
                        <p:cNvPr id="186822" name="Freeform 45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84" y="3409"/>
                          <a:ext cx="34" cy="11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3" y="113"/>
                            </a:cxn>
                            <a:cxn ang="0">
                              <a:pos x="33" y="32"/>
                            </a:cxn>
                            <a:cxn ang="0">
                              <a:pos x="19" y="0"/>
                            </a:cxn>
                            <a:cxn ang="0">
                              <a:pos x="0" y="0"/>
                            </a:cxn>
                            <a:cxn ang="0">
                              <a:pos x="21" y="33"/>
                            </a:cxn>
                            <a:cxn ang="0">
                              <a:pos x="21" y="111"/>
                            </a:cxn>
                            <a:cxn ang="0">
                              <a:pos x="33" y="113"/>
                            </a:cxn>
                          </a:cxnLst>
                          <a:rect l="0" t="0" r="r" b="b"/>
                          <a:pathLst>
                            <a:path w="34" h="114">
                              <a:moveTo>
                                <a:pt x="33" y="113"/>
                              </a:moveTo>
                              <a:lnTo>
                                <a:pt x="33" y="32"/>
                              </a:lnTo>
                              <a:lnTo>
                                <a:pt x="19" y="0"/>
                              </a:lnTo>
                              <a:lnTo>
                                <a:pt x="0" y="0"/>
                              </a:lnTo>
                              <a:lnTo>
                                <a:pt x="21" y="33"/>
                              </a:lnTo>
                              <a:lnTo>
                                <a:pt x="21" y="111"/>
                              </a:lnTo>
                              <a:lnTo>
                                <a:pt x="33" y="113"/>
                              </a:lnTo>
                            </a:path>
                          </a:pathLst>
                        </a:custGeom>
                        <a:solidFill>
                          <a:srgbClr val="80808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823" name="Freeform 45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17" y="3408"/>
                          <a:ext cx="12" cy="11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11" y="0"/>
                            </a:cxn>
                            <a:cxn ang="0">
                              <a:pos x="11" y="106"/>
                            </a:cxn>
                            <a:cxn ang="0">
                              <a:pos x="0" y="114"/>
                            </a:cxn>
                            <a:cxn ang="0">
                              <a:pos x="0" y="18"/>
                            </a:cxn>
                            <a:cxn ang="0">
                              <a:pos x="11" y="0"/>
                            </a:cxn>
                          </a:cxnLst>
                          <a:rect l="0" t="0" r="r" b="b"/>
                          <a:pathLst>
                            <a:path w="12" h="115">
                              <a:moveTo>
                                <a:pt x="11" y="0"/>
                              </a:moveTo>
                              <a:lnTo>
                                <a:pt x="11" y="106"/>
                              </a:lnTo>
                              <a:lnTo>
                                <a:pt x="0" y="114"/>
                              </a:lnTo>
                              <a:lnTo>
                                <a:pt x="0" y="18"/>
                              </a:lnTo>
                              <a:lnTo>
                                <a:pt x="11" y="0"/>
                              </a:lnTo>
                            </a:path>
                          </a:pathLst>
                        </a:custGeom>
                        <a:solidFill>
                          <a:srgbClr val="A0A0A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824" name="Freeform 4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95" y="3382"/>
                          <a:ext cx="59" cy="61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58" y="0"/>
                            </a:cxn>
                            <a:cxn ang="0">
                              <a:pos x="0" y="22"/>
                            </a:cxn>
                            <a:cxn ang="0">
                              <a:pos x="20" y="60"/>
                            </a:cxn>
                            <a:cxn ang="0">
                              <a:pos x="35" y="54"/>
                            </a:cxn>
                            <a:cxn ang="0">
                              <a:pos x="58" y="0"/>
                            </a:cxn>
                          </a:cxnLst>
                          <a:rect l="0" t="0" r="r" b="b"/>
                          <a:pathLst>
                            <a:path w="59" h="61">
                              <a:moveTo>
                                <a:pt x="58" y="0"/>
                              </a:moveTo>
                              <a:lnTo>
                                <a:pt x="0" y="22"/>
                              </a:lnTo>
                              <a:lnTo>
                                <a:pt x="20" y="60"/>
                              </a:lnTo>
                              <a:lnTo>
                                <a:pt x="35" y="54"/>
                              </a:lnTo>
                              <a:lnTo>
                                <a:pt x="58" y="0"/>
                              </a:lnTo>
                            </a:path>
                          </a:pathLst>
                        </a:custGeom>
                        <a:solidFill>
                          <a:srgbClr val="A0A0A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</p:grpSp>
                  <p:sp>
                    <p:nvSpPr>
                      <p:cNvPr id="186825" name="Oval 45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23" y="3410"/>
                        <a:ext cx="1" cy="1"/>
                      </a:xfrm>
                      <a:prstGeom prst="ellipse">
                        <a:avLst/>
                      </a:prstGeom>
                      <a:solidFill>
                        <a:srgbClr val="C0C0C0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826" name="Oval 45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24" y="3425"/>
                        <a:ext cx="1" cy="1"/>
                      </a:xfrm>
                      <a:prstGeom prst="ellipse">
                        <a:avLst/>
                      </a:prstGeom>
                      <a:solidFill>
                        <a:srgbClr val="C0C0C0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186691" name="Group 4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54" y="3355"/>
                      <a:ext cx="69" cy="142"/>
                      <a:chOff x="3554" y="3355"/>
                      <a:chExt cx="69" cy="142"/>
                    </a:xfrm>
                  </p:grpSpPr>
                  <p:sp>
                    <p:nvSpPr>
                      <p:cNvPr id="186828" name="Freeform 4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54" y="3381"/>
                        <a:ext cx="32" cy="11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31" y="115"/>
                          </a:cxn>
                          <a:cxn ang="0">
                            <a:pos x="31" y="32"/>
                          </a:cxn>
                          <a:cxn ang="0">
                            <a:pos x="18" y="0"/>
                          </a:cxn>
                          <a:cxn ang="0">
                            <a:pos x="0" y="0"/>
                          </a:cxn>
                          <a:cxn ang="0">
                            <a:pos x="20" y="33"/>
                          </a:cxn>
                          <a:cxn ang="0">
                            <a:pos x="20" y="113"/>
                          </a:cxn>
                          <a:cxn ang="0">
                            <a:pos x="31" y="115"/>
                          </a:cxn>
                        </a:cxnLst>
                        <a:rect l="0" t="0" r="r" b="b"/>
                        <a:pathLst>
                          <a:path w="32" h="116">
                            <a:moveTo>
                              <a:pt x="31" y="115"/>
                            </a:moveTo>
                            <a:lnTo>
                              <a:pt x="31" y="32"/>
                            </a:lnTo>
                            <a:lnTo>
                              <a:pt x="18" y="0"/>
                            </a:lnTo>
                            <a:lnTo>
                              <a:pt x="0" y="0"/>
                            </a:lnTo>
                            <a:lnTo>
                              <a:pt x="20" y="33"/>
                            </a:lnTo>
                            <a:lnTo>
                              <a:pt x="20" y="113"/>
                            </a:lnTo>
                            <a:lnTo>
                              <a:pt x="31" y="115"/>
                            </a:lnTo>
                          </a:path>
                        </a:pathLst>
                      </a:custGeom>
                      <a:solidFill>
                        <a:srgbClr val="80808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829" name="Freeform 4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86" y="3380"/>
                        <a:ext cx="13" cy="11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2" y="0"/>
                          </a:cxn>
                          <a:cxn ang="0">
                            <a:pos x="12" y="112"/>
                          </a:cxn>
                          <a:cxn ang="0">
                            <a:pos x="0" y="116"/>
                          </a:cxn>
                          <a:cxn ang="0">
                            <a:pos x="0" y="18"/>
                          </a:cxn>
                          <a:cxn ang="0">
                            <a:pos x="12" y="0"/>
                          </a:cxn>
                        </a:cxnLst>
                        <a:rect l="0" t="0" r="r" b="b"/>
                        <a:pathLst>
                          <a:path w="13" h="117">
                            <a:moveTo>
                              <a:pt x="12" y="0"/>
                            </a:moveTo>
                            <a:lnTo>
                              <a:pt x="12" y="112"/>
                            </a:lnTo>
                            <a:lnTo>
                              <a:pt x="0" y="116"/>
                            </a:lnTo>
                            <a:lnTo>
                              <a:pt x="0" y="18"/>
                            </a:lnTo>
                            <a:lnTo>
                              <a:pt x="12" y="0"/>
                            </a:lnTo>
                          </a:path>
                        </a:pathLst>
                      </a:custGeom>
                      <a:solidFill>
                        <a:srgbClr val="A0A0A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830" name="Freeform 4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64" y="3355"/>
                        <a:ext cx="59" cy="6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58" y="0"/>
                          </a:cxn>
                          <a:cxn ang="0">
                            <a:pos x="0" y="22"/>
                          </a:cxn>
                          <a:cxn ang="0">
                            <a:pos x="20" y="60"/>
                          </a:cxn>
                          <a:cxn ang="0">
                            <a:pos x="35" y="54"/>
                          </a:cxn>
                          <a:cxn ang="0">
                            <a:pos x="58" y="0"/>
                          </a:cxn>
                        </a:cxnLst>
                        <a:rect l="0" t="0" r="r" b="b"/>
                        <a:pathLst>
                          <a:path w="59" h="61">
                            <a:moveTo>
                              <a:pt x="58" y="0"/>
                            </a:moveTo>
                            <a:lnTo>
                              <a:pt x="0" y="22"/>
                            </a:lnTo>
                            <a:lnTo>
                              <a:pt x="20" y="60"/>
                            </a:lnTo>
                            <a:lnTo>
                              <a:pt x="35" y="54"/>
                            </a:lnTo>
                            <a:lnTo>
                              <a:pt x="58" y="0"/>
                            </a:lnTo>
                          </a:path>
                        </a:pathLst>
                      </a:custGeom>
                      <a:solidFill>
                        <a:srgbClr val="A0A0A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</p:grpSp>
              <p:grpSp>
                <p:nvGrpSpPr>
                  <p:cNvPr id="186692" name="Group 463"/>
                  <p:cNvGrpSpPr>
                    <a:grpSpLocks/>
                  </p:cNvGrpSpPr>
                  <p:nvPr/>
                </p:nvGrpSpPr>
                <p:grpSpPr bwMode="auto">
                  <a:xfrm>
                    <a:off x="3181" y="3422"/>
                    <a:ext cx="466" cy="261"/>
                    <a:chOff x="3181" y="3422"/>
                    <a:chExt cx="466" cy="261"/>
                  </a:xfrm>
                </p:grpSpPr>
                <p:grpSp>
                  <p:nvGrpSpPr>
                    <p:cNvPr id="186694" name="Group 4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40" y="3463"/>
                      <a:ext cx="107" cy="220"/>
                      <a:chOff x="3540" y="3463"/>
                      <a:chExt cx="107" cy="220"/>
                    </a:xfrm>
                  </p:grpSpPr>
                  <p:grpSp>
                    <p:nvGrpSpPr>
                      <p:cNvPr id="186700" name="Group 4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540" y="3463"/>
                        <a:ext cx="107" cy="220"/>
                        <a:chOff x="3540" y="3463"/>
                        <a:chExt cx="107" cy="220"/>
                      </a:xfrm>
                    </p:grpSpPr>
                    <p:sp>
                      <p:nvSpPr>
                        <p:cNvPr id="186834" name="Freeform 4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40" y="3506"/>
                          <a:ext cx="50" cy="17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49" y="176"/>
                            </a:cxn>
                            <a:cxn ang="0">
                              <a:pos x="49" y="50"/>
                            </a:cxn>
                            <a:cxn ang="0">
                              <a:pos x="29" y="0"/>
                            </a:cxn>
                            <a:cxn ang="0">
                              <a:pos x="0" y="0"/>
                            </a:cxn>
                            <a:cxn ang="0">
                              <a:pos x="31" y="51"/>
                            </a:cxn>
                            <a:cxn ang="0">
                              <a:pos x="31" y="173"/>
                            </a:cxn>
                            <a:cxn ang="0">
                              <a:pos x="49" y="176"/>
                            </a:cxn>
                          </a:cxnLst>
                          <a:rect l="0" t="0" r="r" b="b"/>
                          <a:pathLst>
                            <a:path w="50" h="177">
                              <a:moveTo>
                                <a:pt x="49" y="176"/>
                              </a:moveTo>
                              <a:lnTo>
                                <a:pt x="49" y="50"/>
                              </a:lnTo>
                              <a:lnTo>
                                <a:pt x="29" y="0"/>
                              </a:lnTo>
                              <a:lnTo>
                                <a:pt x="0" y="0"/>
                              </a:lnTo>
                              <a:lnTo>
                                <a:pt x="31" y="51"/>
                              </a:lnTo>
                              <a:lnTo>
                                <a:pt x="31" y="173"/>
                              </a:lnTo>
                              <a:lnTo>
                                <a:pt x="49" y="176"/>
                              </a:lnTo>
                            </a:path>
                          </a:pathLst>
                        </a:custGeom>
                        <a:solidFill>
                          <a:srgbClr val="80808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835" name="Freeform 46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89" y="3503"/>
                          <a:ext cx="19" cy="18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18" y="0"/>
                            </a:cxn>
                            <a:cxn ang="0">
                              <a:pos x="18" y="166"/>
                            </a:cxn>
                            <a:cxn ang="0">
                              <a:pos x="0" y="179"/>
                            </a:cxn>
                            <a:cxn ang="0">
                              <a:pos x="0" y="28"/>
                            </a:cxn>
                            <a:cxn ang="0">
                              <a:pos x="18" y="0"/>
                            </a:cxn>
                          </a:cxnLst>
                          <a:rect l="0" t="0" r="r" b="b"/>
                          <a:pathLst>
                            <a:path w="19" h="180">
                              <a:moveTo>
                                <a:pt x="18" y="0"/>
                              </a:moveTo>
                              <a:lnTo>
                                <a:pt x="18" y="166"/>
                              </a:lnTo>
                              <a:lnTo>
                                <a:pt x="0" y="179"/>
                              </a:lnTo>
                              <a:lnTo>
                                <a:pt x="0" y="28"/>
                              </a:lnTo>
                              <a:lnTo>
                                <a:pt x="18" y="0"/>
                              </a:lnTo>
                            </a:path>
                          </a:pathLst>
                        </a:custGeom>
                        <a:solidFill>
                          <a:srgbClr val="A0A0A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  <p:sp>
                      <p:nvSpPr>
                        <p:cNvPr id="186836" name="Freeform 46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555" y="3463"/>
                          <a:ext cx="92" cy="9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1" y="0"/>
                            </a:cxn>
                            <a:cxn ang="0">
                              <a:pos x="0" y="35"/>
                            </a:cxn>
                            <a:cxn ang="0">
                              <a:pos x="31" y="94"/>
                            </a:cxn>
                            <a:cxn ang="0">
                              <a:pos x="55" y="84"/>
                            </a:cxn>
                            <a:cxn ang="0">
                              <a:pos x="91" y="0"/>
                            </a:cxn>
                          </a:cxnLst>
                          <a:rect l="0" t="0" r="r" b="b"/>
                          <a:pathLst>
                            <a:path w="92" h="95">
                              <a:moveTo>
                                <a:pt x="91" y="0"/>
                              </a:moveTo>
                              <a:lnTo>
                                <a:pt x="0" y="35"/>
                              </a:lnTo>
                              <a:lnTo>
                                <a:pt x="31" y="94"/>
                              </a:lnTo>
                              <a:lnTo>
                                <a:pt x="55" y="84"/>
                              </a:lnTo>
                              <a:lnTo>
                                <a:pt x="91" y="0"/>
                              </a:lnTo>
                            </a:path>
                          </a:pathLst>
                        </a:custGeom>
                        <a:solidFill>
                          <a:srgbClr val="A0A0A0"/>
                        </a:soli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ar-SA"/>
                        </a:p>
                      </p:txBody>
                    </p:sp>
                  </p:grpSp>
                  <p:sp>
                    <p:nvSpPr>
                      <p:cNvPr id="186837" name="Oval 46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97" y="3504"/>
                        <a:ext cx="6" cy="7"/>
                      </a:xfrm>
                      <a:prstGeom prst="ellipse">
                        <a:avLst/>
                      </a:prstGeom>
                      <a:solidFill>
                        <a:srgbClr val="C0C0C0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838" name="Oval 4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98" y="3529"/>
                        <a:ext cx="5" cy="7"/>
                      </a:xfrm>
                      <a:prstGeom prst="ellipse">
                        <a:avLst/>
                      </a:prstGeom>
                      <a:solidFill>
                        <a:srgbClr val="C0C0C0"/>
                      </a:solidFill>
                      <a:ln w="127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ar-SA"/>
                      </a:p>
                    </p:txBody>
                  </p:sp>
                </p:grpSp>
                <p:grpSp>
                  <p:nvGrpSpPr>
                    <p:cNvPr id="186704" name="Group 47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81" y="3422"/>
                      <a:ext cx="107" cy="220"/>
                      <a:chOff x="3181" y="3422"/>
                      <a:chExt cx="107" cy="220"/>
                    </a:xfrm>
                  </p:grpSpPr>
                  <p:sp>
                    <p:nvSpPr>
                      <p:cNvPr id="186840" name="Freeform 4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81" y="3462"/>
                        <a:ext cx="50" cy="18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49" y="179"/>
                          </a:cxn>
                          <a:cxn ang="0">
                            <a:pos x="49" y="51"/>
                          </a:cxn>
                          <a:cxn ang="0">
                            <a:pos x="29" y="0"/>
                          </a:cxn>
                          <a:cxn ang="0">
                            <a:pos x="0" y="0"/>
                          </a:cxn>
                          <a:cxn ang="0">
                            <a:pos x="31" y="52"/>
                          </a:cxn>
                          <a:cxn ang="0">
                            <a:pos x="31" y="177"/>
                          </a:cxn>
                          <a:cxn ang="0">
                            <a:pos x="49" y="179"/>
                          </a:cxn>
                        </a:cxnLst>
                        <a:rect l="0" t="0" r="r" b="b"/>
                        <a:pathLst>
                          <a:path w="50" h="180">
                            <a:moveTo>
                              <a:pt x="49" y="179"/>
                            </a:moveTo>
                            <a:lnTo>
                              <a:pt x="49" y="51"/>
                            </a:lnTo>
                            <a:lnTo>
                              <a:pt x="29" y="0"/>
                            </a:lnTo>
                            <a:lnTo>
                              <a:pt x="0" y="0"/>
                            </a:lnTo>
                            <a:lnTo>
                              <a:pt x="31" y="52"/>
                            </a:lnTo>
                            <a:lnTo>
                              <a:pt x="31" y="177"/>
                            </a:lnTo>
                            <a:lnTo>
                              <a:pt x="49" y="179"/>
                            </a:lnTo>
                          </a:path>
                        </a:pathLst>
                      </a:custGeom>
                      <a:solidFill>
                        <a:srgbClr val="80808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841" name="Freeform 4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30" y="3460"/>
                        <a:ext cx="19" cy="18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8" y="0"/>
                          </a:cxn>
                          <a:cxn ang="0">
                            <a:pos x="18" y="174"/>
                          </a:cxn>
                          <a:cxn ang="0">
                            <a:pos x="0" y="181"/>
                          </a:cxn>
                          <a:cxn ang="0">
                            <a:pos x="0" y="29"/>
                          </a:cxn>
                          <a:cxn ang="0">
                            <a:pos x="18" y="0"/>
                          </a:cxn>
                        </a:cxnLst>
                        <a:rect l="0" t="0" r="r" b="b"/>
                        <a:pathLst>
                          <a:path w="19" h="182">
                            <a:moveTo>
                              <a:pt x="18" y="0"/>
                            </a:moveTo>
                            <a:lnTo>
                              <a:pt x="18" y="174"/>
                            </a:lnTo>
                            <a:lnTo>
                              <a:pt x="0" y="181"/>
                            </a:lnTo>
                            <a:lnTo>
                              <a:pt x="0" y="29"/>
                            </a:lnTo>
                            <a:lnTo>
                              <a:pt x="18" y="0"/>
                            </a:lnTo>
                          </a:path>
                        </a:pathLst>
                      </a:custGeom>
                      <a:solidFill>
                        <a:srgbClr val="A0A0A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  <p:sp>
                    <p:nvSpPr>
                      <p:cNvPr id="186842" name="Freeform 4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97" y="3422"/>
                        <a:ext cx="91" cy="9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90" y="0"/>
                          </a:cxn>
                          <a:cxn ang="0">
                            <a:pos x="0" y="35"/>
                          </a:cxn>
                          <a:cxn ang="0">
                            <a:pos x="31" y="93"/>
                          </a:cxn>
                          <a:cxn ang="0">
                            <a:pos x="54" y="84"/>
                          </a:cxn>
                          <a:cxn ang="0">
                            <a:pos x="90" y="0"/>
                          </a:cxn>
                        </a:cxnLst>
                        <a:rect l="0" t="0" r="r" b="b"/>
                        <a:pathLst>
                          <a:path w="91" h="94">
                            <a:moveTo>
                              <a:pt x="90" y="0"/>
                            </a:moveTo>
                            <a:lnTo>
                              <a:pt x="0" y="35"/>
                            </a:lnTo>
                            <a:lnTo>
                              <a:pt x="31" y="93"/>
                            </a:lnTo>
                            <a:lnTo>
                              <a:pt x="54" y="84"/>
                            </a:lnTo>
                            <a:lnTo>
                              <a:pt x="90" y="0"/>
                            </a:lnTo>
                          </a:path>
                        </a:pathLst>
                      </a:custGeom>
                      <a:solidFill>
                        <a:srgbClr val="A0A0A0"/>
                      </a:soli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/>
                      <a:lstStyle/>
                      <a:p>
                        <a:endParaRPr lang="ar-SA"/>
                      </a:p>
                    </p:txBody>
                  </p:sp>
                </p:grpSp>
              </p:grpSp>
              <p:sp>
                <p:nvSpPr>
                  <p:cNvPr id="186843" name="Freeform 475"/>
                  <p:cNvSpPr>
                    <a:spLocks/>
                  </p:cNvSpPr>
                  <p:nvPr/>
                </p:nvSpPr>
                <p:spPr bwMode="auto">
                  <a:xfrm>
                    <a:off x="2947" y="3293"/>
                    <a:ext cx="1072" cy="230"/>
                  </a:xfrm>
                  <a:custGeom>
                    <a:avLst/>
                    <a:gdLst/>
                    <a:ahLst/>
                    <a:cxnLst>
                      <a:cxn ang="0">
                        <a:pos x="0" y="191"/>
                      </a:cxn>
                      <a:cxn ang="0">
                        <a:pos x="934" y="0"/>
                      </a:cxn>
                      <a:cxn ang="0">
                        <a:pos x="1071" y="6"/>
                      </a:cxn>
                      <a:cxn ang="0">
                        <a:pos x="504" y="229"/>
                      </a:cxn>
                      <a:cxn ang="0">
                        <a:pos x="0" y="191"/>
                      </a:cxn>
                    </a:cxnLst>
                    <a:rect l="0" t="0" r="r" b="b"/>
                    <a:pathLst>
                      <a:path w="1072" h="230">
                        <a:moveTo>
                          <a:pt x="0" y="191"/>
                        </a:moveTo>
                        <a:lnTo>
                          <a:pt x="934" y="0"/>
                        </a:lnTo>
                        <a:lnTo>
                          <a:pt x="1071" y="6"/>
                        </a:lnTo>
                        <a:lnTo>
                          <a:pt x="504" y="229"/>
                        </a:lnTo>
                        <a:lnTo>
                          <a:pt x="0" y="191"/>
                        </a:lnTo>
                      </a:path>
                    </a:pathLst>
                  </a:custGeom>
                  <a:solidFill>
                    <a:srgbClr val="E0E0E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186706" name="Group 476"/>
                <p:cNvGrpSpPr>
                  <a:grpSpLocks/>
                </p:cNvGrpSpPr>
                <p:nvPr/>
              </p:nvGrpSpPr>
              <p:grpSpPr bwMode="auto">
                <a:xfrm>
                  <a:off x="2947" y="3300"/>
                  <a:ext cx="1072" cy="257"/>
                  <a:chOff x="2947" y="3300"/>
                  <a:chExt cx="1072" cy="257"/>
                </a:xfrm>
              </p:grpSpPr>
              <p:sp>
                <p:nvSpPr>
                  <p:cNvPr id="186845" name="Freeform 477"/>
                  <p:cNvSpPr>
                    <a:spLocks/>
                  </p:cNvSpPr>
                  <p:nvPr/>
                </p:nvSpPr>
                <p:spPr bwMode="auto">
                  <a:xfrm>
                    <a:off x="3450" y="3300"/>
                    <a:ext cx="569" cy="256"/>
                  </a:xfrm>
                  <a:custGeom>
                    <a:avLst/>
                    <a:gdLst/>
                    <a:ahLst/>
                    <a:cxnLst>
                      <a:cxn ang="0">
                        <a:pos x="0" y="224"/>
                      </a:cxn>
                      <a:cxn ang="0">
                        <a:pos x="568" y="0"/>
                      </a:cxn>
                      <a:cxn ang="0">
                        <a:pos x="568" y="11"/>
                      </a:cxn>
                      <a:cxn ang="0">
                        <a:pos x="0" y="255"/>
                      </a:cxn>
                      <a:cxn ang="0">
                        <a:pos x="0" y="224"/>
                      </a:cxn>
                    </a:cxnLst>
                    <a:rect l="0" t="0" r="r" b="b"/>
                    <a:pathLst>
                      <a:path w="569" h="256">
                        <a:moveTo>
                          <a:pt x="0" y="224"/>
                        </a:moveTo>
                        <a:lnTo>
                          <a:pt x="568" y="0"/>
                        </a:lnTo>
                        <a:lnTo>
                          <a:pt x="568" y="11"/>
                        </a:lnTo>
                        <a:lnTo>
                          <a:pt x="0" y="255"/>
                        </a:lnTo>
                        <a:lnTo>
                          <a:pt x="0" y="224"/>
                        </a:lnTo>
                      </a:path>
                    </a:pathLst>
                  </a:custGeom>
                  <a:solidFill>
                    <a:srgbClr val="A0A0A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46" name="Freeform 478"/>
                  <p:cNvSpPr>
                    <a:spLocks/>
                  </p:cNvSpPr>
                  <p:nvPr/>
                </p:nvSpPr>
                <p:spPr bwMode="auto">
                  <a:xfrm>
                    <a:off x="2947" y="3485"/>
                    <a:ext cx="504" cy="72"/>
                  </a:xfrm>
                  <a:custGeom>
                    <a:avLst/>
                    <a:gdLst/>
                    <a:ahLst/>
                    <a:cxnLst>
                      <a:cxn ang="0">
                        <a:pos x="503" y="71"/>
                      </a:cxn>
                      <a:cxn ang="0">
                        <a:pos x="503" y="38"/>
                      </a:cxn>
                      <a:cxn ang="0">
                        <a:pos x="0" y="0"/>
                      </a:cxn>
                      <a:cxn ang="0">
                        <a:pos x="0" y="26"/>
                      </a:cxn>
                      <a:cxn ang="0">
                        <a:pos x="503" y="71"/>
                      </a:cxn>
                    </a:cxnLst>
                    <a:rect l="0" t="0" r="r" b="b"/>
                    <a:pathLst>
                      <a:path w="504" h="72">
                        <a:moveTo>
                          <a:pt x="503" y="71"/>
                        </a:moveTo>
                        <a:lnTo>
                          <a:pt x="503" y="38"/>
                        </a:lnTo>
                        <a:lnTo>
                          <a:pt x="0" y="0"/>
                        </a:lnTo>
                        <a:lnTo>
                          <a:pt x="0" y="26"/>
                        </a:lnTo>
                        <a:lnTo>
                          <a:pt x="503" y="71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</p:grpSp>
          <p:grpSp>
            <p:nvGrpSpPr>
              <p:cNvPr id="186707" name="Group 479"/>
              <p:cNvGrpSpPr>
                <a:grpSpLocks/>
              </p:cNvGrpSpPr>
              <p:nvPr/>
            </p:nvGrpSpPr>
            <p:grpSpPr bwMode="auto">
              <a:xfrm>
                <a:off x="3771" y="3289"/>
                <a:ext cx="166" cy="52"/>
                <a:chOff x="3771" y="3289"/>
                <a:chExt cx="166" cy="52"/>
              </a:xfrm>
            </p:grpSpPr>
            <p:grpSp>
              <p:nvGrpSpPr>
                <p:cNvPr id="186711" name="Group 480"/>
                <p:cNvGrpSpPr>
                  <a:grpSpLocks/>
                </p:cNvGrpSpPr>
                <p:nvPr/>
              </p:nvGrpSpPr>
              <p:grpSpPr bwMode="auto">
                <a:xfrm>
                  <a:off x="3771" y="3289"/>
                  <a:ext cx="166" cy="52"/>
                  <a:chOff x="3771" y="3289"/>
                  <a:chExt cx="166" cy="52"/>
                </a:xfrm>
              </p:grpSpPr>
              <p:sp>
                <p:nvSpPr>
                  <p:cNvPr id="186849" name="Freeform 481"/>
                  <p:cNvSpPr>
                    <a:spLocks/>
                  </p:cNvSpPr>
                  <p:nvPr/>
                </p:nvSpPr>
                <p:spPr bwMode="auto">
                  <a:xfrm>
                    <a:off x="3771" y="3295"/>
                    <a:ext cx="132" cy="46"/>
                  </a:xfrm>
                  <a:custGeom>
                    <a:avLst/>
                    <a:gdLst/>
                    <a:ahLst/>
                    <a:cxnLst>
                      <a:cxn ang="0">
                        <a:pos x="0" y="37"/>
                      </a:cxn>
                      <a:cxn ang="0">
                        <a:pos x="131" y="45"/>
                      </a:cxn>
                      <a:cxn ang="0">
                        <a:pos x="131" y="6"/>
                      </a:cxn>
                      <a:cxn ang="0">
                        <a:pos x="0" y="0"/>
                      </a:cxn>
                      <a:cxn ang="0">
                        <a:pos x="0" y="37"/>
                      </a:cxn>
                    </a:cxnLst>
                    <a:rect l="0" t="0" r="r" b="b"/>
                    <a:pathLst>
                      <a:path w="132" h="46">
                        <a:moveTo>
                          <a:pt x="0" y="37"/>
                        </a:moveTo>
                        <a:lnTo>
                          <a:pt x="131" y="45"/>
                        </a:lnTo>
                        <a:lnTo>
                          <a:pt x="131" y="6"/>
                        </a:lnTo>
                        <a:lnTo>
                          <a:pt x="0" y="0"/>
                        </a:lnTo>
                        <a:lnTo>
                          <a:pt x="0" y="37"/>
                        </a:lnTo>
                      </a:path>
                    </a:pathLst>
                  </a:custGeom>
                  <a:solidFill>
                    <a:srgbClr val="804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50" name="Freeform 482"/>
                  <p:cNvSpPr>
                    <a:spLocks/>
                  </p:cNvSpPr>
                  <p:nvPr/>
                </p:nvSpPr>
                <p:spPr bwMode="auto">
                  <a:xfrm>
                    <a:off x="3902" y="3292"/>
                    <a:ext cx="35" cy="49"/>
                  </a:xfrm>
                  <a:custGeom>
                    <a:avLst/>
                    <a:gdLst/>
                    <a:ahLst/>
                    <a:cxnLst>
                      <a:cxn ang="0">
                        <a:pos x="0" y="48"/>
                      </a:cxn>
                      <a:cxn ang="0">
                        <a:pos x="0" y="7"/>
                      </a:cxn>
                      <a:cxn ang="0">
                        <a:pos x="34" y="0"/>
                      </a:cxn>
                      <a:cxn ang="0">
                        <a:pos x="34" y="36"/>
                      </a:cxn>
                      <a:cxn ang="0">
                        <a:pos x="0" y="48"/>
                      </a:cxn>
                    </a:cxnLst>
                    <a:rect l="0" t="0" r="r" b="b"/>
                    <a:pathLst>
                      <a:path w="35" h="49">
                        <a:moveTo>
                          <a:pt x="0" y="48"/>
                        </a:moveTo>
                        <a:lnTo>
                          <a:pt x="0" y="7"/>
                        </a:lnTo>
                        <a:lnTo>
                          <a:pt x="34" y="0"/>
                        </a:lnTo>
                        <a:lnTo>
                          <a:pt x="34" y="36"/>
                        </a:lnTo>
                        <a:lnTo>
                          <a:pt x="0" y="48"/>
                        </a:lnTo>
                      </a:path>
                    </a:pathLst>
                  </a:custGeom>
                  <a:solidFill>
                    <a:srgbClr val="603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51" name="Freeform 483"/>
                  <p:cNvSpPr>
                    <a:spLocks/>
                  </p:cNvSpPr>
                  <p:nvPr/>
                </p:nvSpPr>
                <p:spPr bwMode="auto">
                  <a:xfrm>
                    <a:off x="3771" y="3289"/>
                    <a:ext cx="166" cy="12"/>
                  </a:xfrm>
                  <a:custGeom>
                    <a:avLst/>
                    <a:gdLst/>
                    <a:ahLst/>
                    <a:cxnLst>
                      <a:cxn ang="0">
                        <a:pos x="165" y="4"/>
                      </a:cxn>
                      <a:cxn ang="0">
                        <a:pos x="131" y="11"/>
                      </a:cxn>
                      <a:cxn ang="0">
                        <a:pos x="0" y="5"/>
                      </a:cxn>
                      <a:cxn ang="0">
                        <a:pos x="41" y="0"/>
                      </a:cxn>
                      <a:cxn ang="0">
                        <a:pos x="165" y="4"/>
                      </a:cxn>
                    </a:cxnLst>
                    <a:rect l="0" t="0" r="r" b="b"/>
                    <a:pathLst>
                      <a:path w="166" h="12">
                        <a:moveTo>
                          <a:pt x="165" y="4"/>
                        </a:moveTo>
                        <a:lnTo>
                          <a:pt x="131" y="11"/>
                        </a:lnTo>
                        <a:lnTo>
                          <a:pt x="0" y="5"/>
                        </a:lnTo>
                        <a:lnTo>
                          <a:pt x="41" y="0"/>
                        </a:lnTo>
                        <a:lnTo>
                          <a:pt x="165" y="4"/>
                        </a:lnTo>
                      </a:path>
                    </a:pathLst>
                  </a:custGeom>
                  <a:solidFill>
                    <a:srgbClr val="A05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sp>
              <p:nvSpPr>
                <p:cNvPr id="186852" name="Oval 484"/>
                <p:cNvSpPr>
                  <a:spLocks noChangeArrowheads="1"/>
                </p:cNvSpPr>
                <p:nvPr/>
              </p:nvSpPr>
              <p:spPr bwMode="auto">
                <a:xfrm>
                  <a:off x="3887" y="3301"/>
                  <a:ext cx="2" cy="7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53" name="Oval 485"/>
                <p:cNvSpPr>
                  <a:spLocks noChangeArrowheads="1"/>
                </p:cNvSpPr>
                <p:nvPr/>
              </p:nvSpPr>
              <p:spPr bwMode="auto">
                <a:xfrm>
                  <a:off x="3862" y="3301"/>
                  <a:ext cx="2" cy="6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54" name="Oval 486"/>
                <p:cNvSpPr>
                  <a:spLocks noChangeArrowheads="1"/>
                </p:cNvSpPr>
                <p:nvPr/>
              </p:nvSpPr>
              <p:spPr bwMode="auto">
                <a:xfrm>
                  <a:off x="3835" y="3299"/>
                  <a:ext cx="2" cy="6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55" name="Oval 487"/>
                <p:cNvSpPr>
                  <a:spLocks noChangeArrowheads="1"/>
                </p:cNvSpPr>
                <p:nvPr/>
              </p:nvSpPr>
              <p:spPr bwMode="auto">
                <a:xfrm>
                  <a:off x="3809" y="3298"/>
                  <a:ext cx="2" cy="7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56" name="Oval 488"/>
                <p:cNvSpPr>
                  <a:spLocks noChangeArrowheads="1"/>
                </p:cNvSpPr>
                <p:nvPr/>
              </p:nvSpPr>
              <p:spPr bwMode="auto">
                <a:xfrm>
                  <a:off x="3787" y="3297"/>
                  <a:ext cx="2" cy="5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57" name="Oval 489"/>
                <p:cNvSpPr>
                  <a:spLocks noChangeArrowheads="1"/>
                </p:cNvSpPr>
                <p:nvPr/>
              </p:nvSpPr>
              <p:spPr bwMode="auto">
                <a:xfrm>
                  <a:off x="3908" y="3301"/>
                  <a:ext cx="4" cy="7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58" name="Oval 490"/>
                <p:cNvSpPr>
                  <a:spLocks noChangeArrowheads="1"/>
                </p:cNvSpPr>
                <p:nvPr/>
              </p:nvSpPr>
              <p:spPr bwMode="auto">
                <a:xfrm>
                  <a:off x="3921" y="3298"/>
                  <a:ext cx="4" cy="7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59" name="Oval 491"/>
                <p:cNvSpPr>
                  <a:spLocks noChangeArrowheads="1"/>
                </p:cNvSpPr>
                <p:nvPr/>
              </p:nvSpPr>
              <p:spPr bwMode="auto">
                <a:xfrm>
                  <a:off x="3930" y="3295"/>
                  <a:ext cx="4" cy="6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186715" name="Group 492"/>
              <p:cNvGrpSpPr>
                <a:grpSpLocks/>
              </p:cNvGrpSpPr>
              <p:nvPr/>
            </p:nvGrpSpPr>
            <p:grpSpPr bwMode="auto">
              <a:xfrm>
                <a:off x="3529" y="3315"/>
                <a:ext cx="264" cy="83"/>
                <a:chOff x="3529" y="3315"/>
                <a:chExt cx="264" cy="83"/>
              </a:xfrm>
            </p:grpSpPr>
            <p:grpSp>
              <p:nvGrpSpPr>
                <p:cNvPr id="186719" name="Group 493"/>
                <p:cNvGrpSpPr>
                  <a:grpSpLocks/>
                </p:cNvGrpSpPr>
                <p:nvPr/>
              </p:nvGrpSpPr>
              <p:grpSpPr bwMode="auto">
                <a:xfrm>
                  <a:off x="3529" y="3315"/>
                  <a:ext cx="264" cy="83"/>
                  <a:chOff x="3529" y="3315"/>
                  <a:chExt cx="264" cy="83"/>
                </a:xfrm>
              </p:grpSpPr>
              <p:sp>
                <p:nvSpPr>
                  <p:cNvPr id="186862" name="Freeform 494"/>
                  <p:cNvSpPr>
                    <a:spLocks/>
                  </p:cNvSpPr>
                  <p:nvPr/>
                </p:nvSpPr>
                <p:spPr bwMode="auto">
                  <a:xfrm>
                    <a:off x="3529" y="3323"/>
                    <a:ext cx="210" cy="75"/>
                  </a:xfrm>
                  <a:custGeom>
                    <a:avLst/>
                    <a:gdLst/>
                    <a:ahLst/>
                    <a:cxnLst>
                      <a:cxn ang="0">
                        <a:pos x="0" y="60"/>
                      </a:cxn>
                      <a:cxn ang="0">
                        <a:pos x="209" y="74"/>
                      </a:cxn>
                      <a:cxn ang="0">
                        <a:pos x="209" y="9"/>
                      </a:cxn>
                      <a:cxn ang="0">
                        <a:pos x="0" y="0"/>
                      </a:cxn>
                      <a:cxn ang="0">
                        <a:pos x="0" y="60"/>
                      </a:cxn>
                    </a:cxnLst>
                    <a:rect l="0" t="0" r="r" b="b"/>
                    <a:pathLst>
                      <a:path w="210" h="75">
                        <a:moveTo>
                          <a:pt x="0" y="60"/>
                        </a:moveTo>
                        <a:lnTo>
                          <a:pt x="209" y="74"/>
                        </a:lnTo>
                        <a:lnTo>
                          <a:pt x="209" y="9"/>
                        </a:lnTo>
                        <a:lnTo>
                          <a:pt x="0" y="0"/>
                        </a:lnTo>
                        <a:lnTo>
                          <a:pt x="0" y="60"/>
                        </a:lnTo>
                      </a:path>
                    </a:pathLst>
                  </a:custGeom>
                  <a:solidFill>
                    <a:srgbClr val="804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63" name="Freeform 495"/>
                  <p:cNvSpPr>
                    <a:spLocks/>
                  </p:cNvSpPr>
                  <p:nvPr/>
                </p:nvSpPr>
                <p:spPr bwMode="auto">
                  <a:xfrm>
                    <a:off x="3738" y="3321"/>
                    <a:ext cx="55" cy="77"/>
                  </a:xfrm>
                  <a:custGeom>
                    <a:avLst/>
                    <a:gdLst/>
                    <a:ahLst/>
                    <a:cxnLst>
                      <a:cxn ang="0">
                        <a:pos x="0" y="76"/>
                      </a:cxn>
                      <a:cxn ang="0">
                        <a:pos x="0" y="11"/>
                      </a:cxn>
                      <a:cxn ang="0">
                        <a:pos x="54" y="0"/>
                      </a:cxn>
                      <a:cxn ang="0">
                        <a:pos x="54" y="57"/>
                      </a:cxn>
                      <a:cxn ang="0">
                        <a:pos x="0" y="76"/>
                      </a:cxn>
                    </a:cxnLst>
                    <a:rect l="0" t="0" r="r" b="b"/>
                    <a:pathLst>
                      <a:path w="55" h="77">
                        <a:moveTo>
                          <a:pt x="0" y="76"/>
                        </a:moveTo>
                        <a:lnTo>
                          <a:pt x="0" y="11"/>
                        </a:lnTo>
                        <a:lnTo>
                          <a:pt x="54" y="0"/>
                        </a:lnTo>
                        <a:lnTo>
                          <a:pt x="54" y="57"/>
                        </a:lnTo>
                        <a:lnTo>
                          <a:pt x="0" y="76"/>
                        </a:lnTo>
                      </a:path>
                    </a:pathLst>
                  </a:custGeom>
                  <a:solidFill>
                    <a:srgbClr val="603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64" name="Freeform 496"/>
                  <p:cNvSpPr>
                    <a:spLocks/>
                  </p:cNvSpPr>
                  <p:nvPr/>
                </p:nvSpPr>
                <p:spPr bwMode="auto">
                  <a:xfrm>
                    <a:off x="3529" y="3315"/>
                    <a:ext cx="264" cy="18"/>
                  </a:xfrm>
                  <a:custGeom>
                    <a:avLst/>
                    <a:gdLst/>
                    <a:ahLst/>
                    <a:cxnLst>
                      <a:cxn ang="0">
                        <a:pos x="263" y="6"/>
                      </a:cxn>
                      <a:cxn ang="0">
                        <a:pos x="209" y="17"/>
                      </a:cxn>
                      <a:cxn ang="0">
                        <a:pos x="0" y="8"/>
                      </a:cxn>
                      <a:cxn ang="0">
                        <a:pos x="65" y="0"/>
                      </a:cxn>
                      <a:cxn ang="0">
                        <a:pos x="263" y="6"/>
                      </a:cxn>
                    </a:cxnLst>
                    <a:rect l="0" t="0" r="r" b="b"/>
                    <a:pathLst>
                      <a:path w="264" h="18">
                        <a:moveTo>
                          <a:pt x="263" y="6"/>
                        </a:moveTo>
                        <a:lnTo>
                          <a:pt x="209" y="17"/>
                        </a:lnTo>
                        <a:lnTo>
                          <a:pt x="0" y="8"/>
                        </a:lnTo>
                        <a:lnTo>
                          <a:pt x="65" y="0"/>
                        </a:lnTo>
                        <a:lnTo>
                          <a:pt x="263" y="6"/>
                        </a:lnTo>
                      </a:path>
                    </a:pathLst>
                  </a:custGeom>
                  <a:solidFill>
                    <a:srgbClr val="A05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sp>
              <p:nvSpPr>
                <p:cNvPr id="186865" name="Oval 497"/>
                <p:cNvSpPr>
                  <a:spLocks noChangeArrowheads="1"/>
                </p:cNvSpPr>
                <p:nvPr/>
              </p:nvSpPr>
              <p:spPr bwMode="auto">
                <a:xfrm>
                  <a:off x="3712" y="3341"/>
                  <a:ext cx="7" cy="2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66" name="Oval 498"/>
                <p:cNvSpPr>
                  <a:spLocks noChangeArrowheads="1"/>
                </p:cNvSpPr>
                <p:nvPr/>
              </p:nvSpPr>
              <p:spPr bwMode="auto">
                <a:xfrm>
                  <a:off x="3672" y="3339"/>
                  <a:ext cx="9" cy="2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67" name="Oval 499"/>
                <p:cNvSpPr>
                  <a:spLocks noChangeArrowheads="1"/>
                </p:cNvSpPr>
                <p:nvPr/>
              </p:nvSpPr>
              <p:spPr bwMode="auto">
                <a:xfrm>
                  <a:off x="3628" y="3336"/>
                  <a:ext cx="9" cy="1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68" name="Oval 500"/>
                <p:cNvSpPr>
                  <a:spLocks noChangeArrowheads="1"/>
                </p:cNvSpPr>
                <p:nvPr/>
              </p:nvSpPr>
              <p:spPr bwMode="auto">
                <a:xfrm>
                  <a:off x="3586" y="3334"/>
                  <a:ext cx="9" cy="1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69" name="Oval 501"/>
                <p:cNvSpPr>
                  <a:spLocks noChangeArrowheads="1"/>
                </p:cNvSpPr>
                <p:nvPr/>
              </p:nvSpPr>
              <p:spPr bwMode="auto">
                <a:xfrm>
                  <a:off x="3553" y="3332"/>
                  <a:ext cx="9" cy="2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70" name="Oval 502"/>
                <p:cNvSpPr>
                  <a:spLocks noChangeArrowheads="1"/>
                </p:cNvSpPr>
                <p:nvPr/>
              </p:nvSpPr>
              <p:spPr bwMode="auto">
                <a:xfrm>
                  <a:off x="3747" y="3337"/>
                  <a:ext cx="7" cy="6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71" name="Oval 503"/>
                <p:cNvSpPr>
                  <a:spLocks noChangeArrowheads="1"/>
                </p:cNvSpPr>
                <p:nvPr/>
              </p:nvSpPr>
              <p:spPr bwMode="auto">
                <a:xfrm>
                  <a:off x="3769" y="3333"/>
                  <a:ext cx="5" cy="3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72" name="Oval 504"/>
                <p:cNvSpPr>
                  <a:spLocks noChangeArrowheads="1"/>
                </p:cNvSpPr>
                <p:nvPr/>
              </p:nvSpPr>
              <p:spPr bwMode="auto">
                <a:xfrm>
                  <a:off x="3784" y="3330"/>
                  <a:ext cx="4" cy="3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grpSp>
            <p:nvGrpSpPr>
              <p:cNvPr id="186722" name="Group 505"/>
              <p:cNvGrpSpPr>
                <a:grpSpLocks/>
              </p:cNvGrpSpPr>
              <p:nvPr/>
            </p:nvGrpSpPr>
            <p:grpSpPr bwMode="auto">
              <a:xfrm>
                <a:off x="3225" y="3362"/>
                <a:ext cx="361" cy="113"/>
                <a:chOff x="3225" y="3362"/>
                <a:chExt cx="361" cy="113"/>
              </a:xfrm>
            </p:grpSpPr>
            <p:grpSp>
              <p:nvGrpSpPr>
                <p:cNvPr id="186725" name="Group 506"/>
                <p:cNvGrpSpPr>
                  <a:grpSpLocks/>
                </p:cNvGrpSpPr>
                <p:nvPr/>
              </p:nvGrpSpPr>
              <p:grpSpPr bwMode="auto">
                <a:xfrm>
                  <a:off x="3225" y="3362"/>
                  <a:ext cx="361" cy="113"/>
                  <a:chOff x="3225" y="3362"/>
                  <a:chExt cx="361" cy="113"/>
                </a:xfrm>
              </p:grpSpPr>
              <p:sp>
                <p:nvSpPr>
                  <p:cNvPr id="186875" name="Freeform 507"/>
                  <p:cNvSpPr>
                    <a:spLocks/>
                  </p:cNvSpPr>
                  <p:nvPr/>
                </p:nvSpPr>
                <p:spPr bwMode="auto">
                  <a:xfrm>
                    <a:off x="3225" y="3373"/>
                    <a:ext cx="286" cy="102"/>
                  </a:xfrm>
                  <a:custGeom>
                    <a:avLst/>
                    <a:gdLst/>
                    <a:ahLst/>
                    <a:cxnLst>
                      <a:cxn ang="0">
                        <a:pos x="0" y="82"/>
                      </a:cxn>
                      <a:cxn ang="0">
                        <a:pos x="285" y="101"/>
                      </a:cxn>
                      <a:cxn ang="0">
                        <a:pos x="285" y="12"/>
                      </a:cxn>
                      <a:cxn ang="0">
                        <a:pos x="0" y="0"/>
                      </a:cxn>
                      <a:cxn ang="0">
                        <a:pos x="0" y="82"/>
                      </a:cxn>
                    </a:cxnLst>
                    <a:rect l="0" t="0" r="r" b="b"/>
                    <a:pathLst>
                      <a:path w="286" h="102">
                        <a:moveTo>
                          <a:pt x="0" y="82"/>
                        </a:moveTo>
                        <a:lnTo>
                          <a:pt x="285" y="101"/>
                        </a:lnTo>
                        <a:lnTo>
                          <a:pt x="285" y="12"/>
                        </a:lnTo>
                        <a:lnTo>
                          <a:pt x="0" y="0"/>
                        </a:lnTo>
                        <a:lnTo>
                          <a:pt x="0" y="82"/>
                        </a:lnTo>
                      </a:path>
                    </a:pathLst>
                  </a:custGeom>
                  <a:solidFill>
                    <a:srgbClr val="804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76" name="Freeform 508"/>
                  <p:cNvSpPr>
                    <a:spLocks/>
                  </p:cNvSpPr>
                  <p:nvPr/>
                </p:nvSpPr>
                <p:spPr bwMode="auto">
                  <a:xfrm>
                    <a:off x="3510" y="3370"/>
                    <a:ext cx="76" cy="105"/>
                  </a:xfrm>
                  <a:custGeom>
                    <a:avLst/>
                    <a:gdLst/>
                    <a:ahLst/>
                    <a:cxnLst>
                      <a:cxn ang="0">
                        <a:pos x="0" y="104"/>
                      </a:cxn>
                      <a:cxn ang="0">
                        <a:pos x="0" y="15"/>
                      </a:cxn>
                      <a:cxn ang="0">
                        <a:pos x="75" y="0"/>
                      </a:cxn>
                      <a:cxn ang="0">
                        <a:pos x="75" y="77"/>
                      </a:cxn>
                      <a:cxn ang="0">
                        <a:pos x="0" y="104"/>
                      </a:cxn>
                    </a:cxnLst>
                    <a:rect l="0" t="0" r="r" b="b"/>
                    <a:pathLst>
                      <a:path w="76" h="105">
                        <a:moveTo>
                          <a:pt x="0" y="104"/>
                        </a:moveTo>
                        <a:lnTo>
                          <a:pt x="0" y="15"/>
                        </a:lnTo>
                        <a:lnTo>
                          <a:pt x="75" y="0"/>
                        </a:lnTo>
                        <a:lnTo>
                          <a:pt x="75" y="77"/>
                        </a:lnTo>
                        <a:lnTo>
                          <a:pt x="0" y="104"/>
                        </a:lnTo>
                      </a:path>
                    </a:pathLst>
                  </a:custGeom>
                  <a:solidFill>
                    <a:srgbClr val="603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  <p:sp>
                <p:nvSpPr>
                  <p:cNvPr id="186877" name="Freeform 509"/>
                  <p:cNvSpPr>
                    <a:spLocks/>
                  </p:cNvSpPr>
                  <p:nvPr/>
                </p:nvSpPr>
                <p:spPr bwMode="auto">
                  <a:xfrm>
                    <a:off x="3225" y="3362"/>
                    <a:ext cx="360" cy="25"/>
                  </a:xfrm>
                  <a:custGeom>
                    <a:avLst/>
                    <a:gdLst/>
                    <a:ahLst/>
                    <a:cxnLst>
                      <a:cxn ang="0">
                        <a:pos x="359" y="8"/>
                      </a:cxn>
                      <a:cxn ang="0">
                        <a:pos x="285" y="24"/>
                      </a:cxn>
                      <a:cxn ang="0">
                        <a:pos x="0" y="11"/>
                      </a:cxn>
                      <a:cxn ang="0">
                        <a:pos x="89" y="0"/>
                      </a:cxn>
                      <a:cxn ang="0">
                        <a:pos x="359" y="8"/>
                      </a:cxn>
                    </a:cxnLst>
                    <a:rect l="0" t="0" r="r" b="b"/>
                    <a:pathLst>
                      <a:path w="360" h="25">
                        <a:moveTo>
                          <a:pt x="359" y="8"/>
                        </a:moveTo>
                        <a:lnTo>
                          <a:pt x="285" y="24"/>
                        </a:lnTo>
                        <a:lnTo>
                          <a:pt x="0" y="11"/>
                        </a:lnTo>
                        <a:lnTo>
                          <a:pt x="89" y="0"/>
                        </a:lnTo>
                        <a:lnTo>
                          <a:pt x="359" y="8"/>
                        </a:lnTo>
                      </a:path>
                    </a:pathLst>
                  </a:custGeom>
                  <a:solidFill>
                    <a:srgbClr val="A0500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ar-SA"/>
                  </a:p>
                </p:txBody>
              </p:sp>
            </p:grpSp>
            <p:sp>
              <p:nvSpPr>
                <p:cNvPr id="186878" name="Oval 510"/>
                <p:cNvSpPr>
                  <a:spLocks noChangeArrowheads="1"/>
                </p:cNvSpPr>
                <p:nvPr/>
              </p:nvSpPr>
              <p:spPr bwMode="auto">
                <a:xfrm>
                  <a:off x="3472" y="3394"/>
                  <a:ext cx="14" cy="5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79" name="Oval 511"/>
                <p:cNvSpPr>
                  <a:spLocks noChangeArrowheads="1"/>
                </p:cNvSpPr>
                <p:nvPr/>
              </p:nvSpPr>
              <p:spPr bwMode="auto">
                <a:xfrm>
                  <a:off x="3418" y="3392"/>
                  <a:ext cx="14" cy="5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80" name="Oval 512"/>
                <p:cNvSpPr>
                  <a:spLocks noChangeArrowheads="1"/>
                </p:cNvSpPr>
                <p:nvPr/>
              </p:nvSpPr>
              <p:spPr bwMode="auto">
                <a:xfrm>
                  <a:off x="3357" y="3389"/>
                  <a:ext cx="14" cy="6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81" name="Oval 513"/>
                <p:cNvSpPr>
                  <a:spLocks noChangeArrowheads="1"/>
                </p:cNvSpPr>
                <p:nvPr/>
              </p:nvSpPr>
              <p:spPr bwMode="auto">
                <a:xfrm>
                  <a:off x="3302" y="3386"/>
                  <a:ext cx="14" cy="6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82" name="Oval 514"/>
                <p:cNvSpPr>
                  <a:spLocks noChangeArrowheads="1"/>
                </p:cNvSpPr>
                <p:nvPr/>
              </p:nvSpPr>
              <p:spPr bwMode="auto">
                <a:xfrm>
                  <a:off x="3255" y="3383"/>
                  <a:ext cx="14" cy="5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83" name="Oval 515"/>
                <p:cNvSpPr>
                  <a:spLocks noChangeArrowheads="1"/>
                </p:cNvSpPr>
                <p:nvPr/>
              </p:nvSpPr>
              <p:spPr bwMode="auto">
                <a:xfrm>
                  <a:off x="3527" y="3391"/>
                  <a:ext cx="1" cy="8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84" name="Oval 516"/>
                <p:cNvSpPr>
                  <a:spLocks noChangeArrowheads="1"/>
                </p:cNvSpPr>
                <p:nvPr/>
              </p:nvSpPr>
              <p:spPr bwMode="auto">
                <a:xfrm>
                  <a:off x="3555" y="3385"/>
                  <a:ext cx="1" cy="8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86885" name="Oval 517"/>
                <p:cNvSpPr>
                  <a:spLocks noChangeArrowheads="1"/>
                </p:cNvSpPr>
                <p:nvPr/>
              </p:nvSpPr>
              <p:spPr bwMode="auto">
                <a:xfrm>
                  <a:off x="3572" y="3380"/>
                  <a:ext cx="6" cy="6"/>
                </a:xfrm>
                <a:prstGeom prst="ellipse">
                  <a:avLst/>
                </a:prstGeom>
                <a:solidFill>
                  <a:srgbClr val="201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</p:grpSp>
      </p:grpSp>
      <p:sp>
        <p:nvSpPr>
          <p:cNvPr id="186886" name="AutoShape 518"/>
          <p:cNvSpPr>
            <a:spLocks noChangeArrowheads="1"/>
          </p:cNvSpPr>
          <p:nvPr/>
        </p:nvSpPr>
        <p:spPr bwMode="auto">
          <a:xfrm rot="5400000">
            <a:off x="4770438" y="563562"/>
            <a:ext cx="844550" cy="2917825"/>
          </a:xfrm>
          <a:prstGeom prst="cube">
            <a:avLst>
              <a:gd name="adj" fmla="val 18241"/>
            </a:avLst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7312" tIns="44450" rIns="87312" bIns="44450" anchor="ctr"/>
          <a:lstStyle/>
          <a:p>
            <a:pPr algn="ctr" defTabSz="857250" eaLnBrk="0" hangingPunct="0"/>
            <a:r>
              <a:rPr lang="ar-SA" sz="2800" b="1" dirty="0" smtClean="0">
                <a:solidFill>
                  <a:srgbClr val="FF0000"/>
                </a:solidFill>
                <a:latin typeface="Arial" pitchFamily="34" charset="0"/>
              </a:rPr>
              <a:t>التجزئة لكميات صغيرة</a:t>
            </a:r>
            <a:endParaRPr lang="en-US" sz="28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6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6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6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 animBg="1" autoUpdateAnimBg="0"/>
      <p:bldP spid="186373" grpId="0" animBg="1" autoUpdateAnimBg="0"/>
      <p:bldP spid="186374" grpId="0" animBg="1" autoUpdateAnimBg="0"/>
      <p:bldP spid="186375" grpId="0" animBg="1" autoUpdateAnimBg="0"/>
      <p:bldP spid="186376" grpId="0" animBg="1" autoUpdateAnimBg="0"/>
      <p:bldP spid="186377" grpId="0" animBg="1" autoUpdateAnimBg="0"/>
      <p:bldP spid="186378" grpId="0" animBg="1" autoUpdateAnimBg="0"/>
      <p:bldP spid="186379" grpId="0" animBg="1" autoUpdateAnimBg="0"/>
      <p:bldP spid="186886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D58C9-65AC-487E-816A-8F4FD84D3F4B}" type="slidenum">
              <a:rPr lang="ar-SA"/>
              <a:pPr/>
              <a:t>4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642918"/>
            <a:ext cx="8128000" cy="933448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</a:pPr>
            <a:r>
              <a:rPr lang="ar-SA" sz="4400" b="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العوامل</a:t>
            </a:r>
            <a:r>
              <a:rPr lang="en-US" sz="4400" b="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b="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المؤثرة</a:t>
            </a:r>
            <a:r>
              <a:rPr lang="en-US" sz="4400" b="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b="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علي تصميم</a:t>
            </a:r>
            <a:r>
              <a:rPr lang="en-US" sz="4400" b="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b="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سياسات</a:t>
            </a:r>
            <a:r>
              <a:rPr lang="en-US" sz="4400" b="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b="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التوزيع</a:t>
            </a:r>
            <a:endParaRPr lang="en-US" sz="4400" b="0" dirty="0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2143116"/>
            <a:ext cx="7823200" cy="4257684"/>
          </a:xfrm>
          <a:noFill/>
          <a:ln/>
        </p:spPr>
        <p:txBody>
          <a:bodyPr/>
          <a:lstStyle/>
          <a:p>
            <a:pPr marL="533400" indent="-533400">
              <a:lnSpc>
                <a:spcPct val="80000"/>
              </a:lnSpc>
              <a:buFont typeface="Monotype Sorts" charset="2"/>
              <a:buAutoNum type="arabicPeriod"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خصائص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السوق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533400" indent="-533400">
              <a:lnSpc>
                <a:spcPct val="80000"/>
              </a:lnSpc>
              <a:buFont typeface="Monotype Sorts" charset="2"/>
              <a:buAutoNum type="arabicPeriod"/>
            </a:pP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إستراتيجية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المزيج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التــســـويقي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المستخدمة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533400" indent="-533400">
              <a:lnSpc>
                <a:spcPct val="80000"/>
              </a:lnSpc>
              <a:buFont typeface="Monotype Sorts" charset="2"/>
              <a:buAutoNum type="arabicPeriod"/>
            </a:pP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طبيعة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السلع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والخدمات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المنتجة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533400" indent="-533400">
              <a:lnSpc>
                <a:spcPct val="80000"/>
              </a:lnSpc>
              <a:buFont typeface="Monotype Sorts" charset="2"/>
              <a:buAutoNum type="arabicPeriod"/>
            </a:pP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تفضيل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المستهلك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وسلوكـــه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الشرائي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533400" indent="-533400">
              <a:lnSpc>
                <a:spcPct val="80000"/>
              </a:lnSpc>
              <a:buFont typeface="Monotype Sorts" charset="2"/>
              <a:buAutoNum type="arabicPeriod"/>
            </a:pP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خصائص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السلع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المنتجة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533400" indent="-533400">
              <a:lnSpc>
                <a:spcPct val="80000"/>
              </a:lnSpc>
              <a:buFont typeface="Monotype Sorts" charset="2"/>
              <a:buAutoNum type="arabicPeriod"/>
            </a:pP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الخصائص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التنظيمية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للمنشأة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827088" y="404813"/>
            <a:ext cx="7705725" cy="6477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47625" tIns="19050" rIns="47625" bIns="19050">
            <a:spAutoFit/>
          </a:bodyPr>
          <a:lstStyle/>
          <a:p>
            <a:pPr algn="ctr" eaLnBrk="0" hangingPunct="0"/>
            <a:r>
              <a:rPr lang="ar-SA" sz="4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قنوات توزيع المستهلك</a:t>
            </a:r>
            <a:endParaRPr lang="en-US" sz="4000" b="1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57300" y="6086475"/>
            <a:ext cx="7353300" cy="492125"/>
            <a:chOff x="792" y="3834"/>
            <a:chExt cx="4632" cy="310"/>
          </a:xfrm>
        </p:grpSpPr>
        <p:sp>
          <p:nvSpPr>
            <p:cNvPr id="192516" name="AutoShape 4"/>
            <p:cNvSpPr>
              <a:spLocks noChangeArrowheads="1"/>
            </p:cNvSpPr>
            <p:nvPr/>
          </p:nvSpPr>
          <p:spPr bwMode="auto">
            <a:xfrm rot="5400000">
              <a:off x="1406" y="3550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A2FFA3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chemeClr val="accent2"/>
                  </a:solidFill>
                  <a:latin typeface="Arial" pitchFamily="34" charset="0"/>
                </a:rPr>
                <a:t>جملة</a:t>
              </a:r>
              <a:endParaRPr lang="en-US" sz="2000" b="1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192517" name="AutoShape 5"/>
            <p:cNvSpPr>
              <a:spLocks noChangeArrowheads="1"/>
            </p:cNvSpPr>
            <p:nvPr/>
          </p:nvSpPr>
          <p:spPr bwMode="auto">
            <a:xfrm rot="5400000">
              <a:off x="2586" y="3550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A2FFA3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chemeClr val="accent2"/>
                  </a:solidFill>
                  <a:latin typeface="Arial" pitchFamily="34" charset="0"/>
                </a:rPr>
                <a:t>وسيط</a:t>
              </a:r>
              <a:endParaRPr lang="en-US" sz="2000" b="1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192518" name="AutoShape 6"/>
            <p:cNvSpPr>
              <a:spLocks noChangeArrowheads="1"/>
            </p:cNvSpPr>
            <p:nvPr/>
          </p:nvSpPr>
          <p:spPr bwMode="auto">
            <a:xfrm rot="5400000">
              <a:off x="3724" y="3550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A2FFA3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rgbClr val="0066FF"/>
                  </a:solidFill>
                  <a:latin typeface="Arial" pitchFamily="34" charset="0"/>
                </a:rPr>
                <a:t>تجزئة</a:t>
              </a:r>
              <a:endParaRPr lang="en-US" sz="2000" b="1" dirty="0">
                <a:solidFill>
                  <a:srgbClr val="0066FF"/>
                </a:solidFill>
                <a:latin typeface="Arial" pitchFamily="34" charset="0"/>
              </a:endParaRPr>
            </a:p>
          </p:txBody>
        </p:sp>
        <p:sp>
          <p:nvSpPr>
            <p:cNvPr id="192519" name="AutoShape 7"/>
            <p:cNvSpPr>
              <a:spLocks noChangeArrowheads="1"/>
            </p:cNvSpPr>
            <p:nvPr/>
          </p:nvSpPr>
          <p:spPr bwMode="auto">
            <a:xfrm rot="5400000">
              <a:off x="4831" y="3550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E3BEFF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rgbClr val="CC3300"/>
                  </a:solidFill>
                  <a:latin typeface="Arial" pitchFamily="34" charset="0"/>
                </a:rPr>
                <a:t>المستهلك</a:t>
              </a:r>
              <a:endParaRPr lang="en-US" sz="2000" b="1" dirty="0">
                <a:solidFill>
                  <a:srgbClr val="CC3300"/>
                </a:solidFill>
                <a:latin typeface="Arial" pitchFamily="34" charset="0"/>
              </a:endParaRPr>
            </a:p>
          </p:txBody>
        </p:sp>
        <p:sp>
          <p:nvSpPr>
            <p:cNvPr id="192520" name="Rectangle 8"/>
            <p:cNvSpPr>
              <a:spLocks noChangeArrowheads="1"/>
            </p:cNvSpPr>
            <p:nvPr/>
          </p:nvSpPr>
          <p:spPr bwMode="auto">
            <a:xfrm>
              <a:off x="792" y="3834"/>
              <a:ext cx="335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800" b="1">
                  <a:solidFill>
                    <a:srgbClr val="FF3300"/>
                  </a:solidFill>
                  <a:latin typeface="Symbol" pitchFamily="18" charset="2"/>
                </a:rPr>
                <a:t></a:t>
              </a:r>
            </a:p>
          </p:txBody>
        </p:sp>
        <p:sp>
          <p:nvSpPr>
            <p:cNvPr id="192521" name="Rectangle 9"/>
            <p:cNvSpPr>
              <a:spLocks noChangeArrowheads="1"/>
            </p:cNvSpPr>
            <p:nvPr/>
          </p:nvSpPr>
          <p:spPr bwMode="auto">
            <a:xfrm>
              <a:off x="1899" y="3834"/>
              <a:ext cx="335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800" b="1">
                  <a:solidFill>
                    <a:srgbClr val="FF3300"/>
                  </a:solidFill>
                  <a:latin typeface="Symbol" pitchFamily="18" charset="2"/>
                </a:rPr>
                <a:t></a:t>
              </a:r>
            </a:p>
          </p:txBody>
        </p:sp>
        <p:sp>
          <p:nvSpPr>
            <p:cNvPr id="192522" name="Rectangle 10"/>
            <p:cNvSpPr>
              <a:spLocks noChangeArrowheads="1"/>
            </p:cNvSpPr>
            <p:nvPr/>
          </p:nvSpPr>
          <p:spPr bwMode="auto">
            <a:xfrm>
              <a:off x="3080" y="3834"/>
              <a:ext cx="335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800" b="1">
                  <a:solidFill>
                    <a:srgbClr val="FF3300"/>
                  </a:solidFill>
                  <a:latin typeface="Symbol" pitchFamily="18" charset="2"/>
                </a:rPr>
                <a:t></a:t>
              </a:r>
            </a:p>
          </p:txBody>
        </p:sp>
        <p:sp>
          <p:nvSpPr>
            <p:cNvPr id="192523" name="Rectangle 11"/>
            <p:cNvSpPr>
              <a:spLocks noChangeArrowheads="1"/>
            </p:cNvSpPr>
            <p:nvPr/>
          </p:nvSpPr>
          <p:spPr bwMode="auto">
            <a:xfrm>
              <a:off x="4218" y="3834"/>
              <a:ext cx="335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800" b="1">
                  <a:solidFill>
                    <a:srgbClr val="FF3300"/>
                  </a:solidFill>
                  <a:latin typeface="Symbol" pitchFamily="18" charset="2"/>
                </a:rPr>
                <a:t>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979613" y="2743200"/>
            <a:ext cx="6630987" cy="469900"/>
            <a:chOff x="1056" y="1728"/>
            <a:chExt cx="4368" cy="296"/>
          </a:xfrm>
        </p:grpSpPr>
        <p:sp>
          <p:nvSpPr>
            <p:cNvPr id="192525" name="AutoShape 13"/>
            <p:cNvSpPr>
              <a:spLocks noChangeArrowheads="1"/>
            </p:cNvSpPr>
            <p:nvPr/>
          </p:nvSpPr>
          <p:spPr bwMode="auto">
            <a:xfrm rot="5400000">
              <a:off x="4831" y="1430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E3BEFF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rgbClr val="CC3300"/>
                  </a:solidFill>
                  <a:latin typeface="Arial" pitchFamily="34" charset="0"/>
                </a:rPr>
                <a:t>المستهلك</a:t>
              </a:r>
              <a:endParaRPr lang="en-US" sz="2000" b="1" dirty="0">
                <a:solidFill>
                  <a:srgbClr val="CC3300"/>
                </a:solidFill>
                <a:latin typeface="Arial" pitchFamily="34" charset="0"/>
              </a:endParaRPr>
            </a:p>
          </p:txBody>
        </p:sp>
        <p:sp>
          <p:nvSpPr>
            <p:cNvPr id="192526" name="Line 14"/>
            <p:cNvSpPr>
              <a:spLocks noChangeShapeType="1"/>
            </p:cNvSpPr>
            <p:nvPr/>
          </p:nvSpPr>
          <p:spPr bwMode="auto">
            <a:xfrm flipV="1">
              <a:off x="1056" y="1863"/>
              <a:ext cx="3449" cy="9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763713" y="3843338"/>
            <a:ext cx="6846887" cy="492125"/>
            <a:chOff x="857" y="2421"/>
            <a:chExt cx="4567" cy="310"/>
          </a:xfrm>
        </p:grpSpPr>
        <p:sp>
          <p:nvSpPr>
            <p:cNvPr id="192528" name="AutoShape 16"/>
            <p:cNvSpPr>
              <a:spLocks noChangeArrowheads="1"/>
            </p:cNvSpPr>
            <p:nvPr/>
          </p:nvSpPr>
          <p:spPr bwMode="auto">
            <a:xfrm rot="5400000">
              <a:off x="3724" y="2137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A2FFA3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rgbClr val="0066FF"/>
                  </a:solidFill>
                  <a:latin typeface="Arial" pitchFamily="34" charset="0"/>
                </a:rPr>
                <a:t>تجزئة</a:t>
              </a:r>
              <a:endParaRPr lang="en-US" sz="2000" b="1" dirty="0">
                <a:solidFill>
                  <a:srgbClr val="0066FF"/>
                </a:solidFill>
                <a:latin typeface="Arial" pitchFamily="34" charset="0"/>
              </a:endParaRPr>
            </a:p>
          </p:txBody>
        </p:sp>
        <p:sp>
          <p:nvSpPr>
            <p:cNvPr id="192529" name="AutoShape 17"/>
            <p:cNvSpPr>
              <a:spLocks noChangeArrowheads="1"/>
            </p:cNvSpPr>
            <p:nvPr/>
          </p:nvSpPr>
          <p:spPr bwMode="auto">
            <a:xfrm rot="5400000">
              <a:off x="4831" y="2137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E3BEFF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rgbClr val="CC3300"/>
                  </a:solidFill>
                  <a:latin typeface="Arial" pitchFamily="34" charset="0"/>
                </a:rPr>
                <a:t>المستهلك</a:t>
              </a:r>
              <a:endParaRPr lang="en-US" sz="2000" b="1" dirty="0">
                <a:solidFill>
                  <a:srgbClr val="CC3300"/>
                </a:solidFill>
                <a:latin typeface="Arial" pitchFamily="34" charset="0"/>
              </a:endParaRPr>
            </a:p>
          </p:txBody>
        </p:sp>
        <p:sp>
          <p:nvSpPr>
            <p:cNvPr id="192530" name="Rectangle 18"/>
            <p:cNvSpPr>
              <a:spLocks noChangeArrowheads="1"/>
            </p:cNvSpPr>
            <p:nvPr/>
          </p:nvSpPr>
          <p:spPr bwMode="auto">
            <a:xfrm>
              <a:off x="4218" y="2421"/>
              <a:ext cx="355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800" b="1">
                  <a:solidFill>
                    <a:srgbClr val="FF3300"/>
                  </a:solidFill>
                  <a:latin typeface="Symbol" pitchFamily="18" charset="2"/>
                </a:rPr>
                <a:t></a:t>
              </a:r>
            </a:p>
          </p:txBody>
        </p:sp>
        <p:sp>
          <p:nvSpPr>
            <p:cNvPr id="192531" name="Line 19"/>
            <p:cNvSpPr>
              <a:spLocks noChangeShapeType="1"/>
            </p:cNvSpPr>
            <p:nvPr/>
          </p:nvSpPr>
          <p:spPr bwMode="auto">
            <a:xfrm>
              <a:off x="857" y="2576"/>
              <a:ext cx="254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250825" y="2349500"/>
            <a:ext cx="1679575" cy="903288"/>
            <a:chOff x="0" y="1447"/>
            <a:chExt cx="1058" cy="569"/>
          </a:xfrm>
        </p:grpSpPr>
        <p:sp>
          <p:nvSpPr>
            <p:cNvPr id="192533" name="AutoShape 21"/>
            <p:cNvSpPr>
              <a:spLocks noChangeArrowheads="1"/>
            </p:cNvSpPr>
            <p:nvPr/>
          </p:nvSpPr>
          <p:spPr bwMode="auto">
            <a:xfrm rot="5400000">
              <a:off x="360" y="1320"/>
              <a:ext cx="336" cy="1056"/>
            </a:xfrm>
            <a:prstGeom prst="cube">
              <a:avLst>
                <a:gd name="adj" fmla="val 11657"/>
              </a:avLst>
            </a:prstGeom>
            <a:solidFill>
              <a:schemeClr val="tx2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chemeClr val="bg1"/>
                  </a:solidFill>
                  <a:latin typeface="Arial" pitchFamily="34" charset="0"/>
                </a:rPr>
                <a:t>المنتج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92534" name="Rectangle 22"/>
            <p:cNvSpPr>
              <a:spLocks noChangeArrowheads="1"/>
            </p:cNvSpPr>
            <p:nvPr/>
          </p:nvSpPr>
          <p:spPr bwMode="auto">
            <a:xfrm>
              <a:off x="271" y="1447"/>
              <a:ext cx="787" cy="23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ar-SA" sz="2000" b="1" i="1" dirty="0" smtClean="0">
                  <a:latin typeface="Arial" pitchFamily="34" charset="0"/>
                </a:rPr>
                <a:t>مستوى صفر</a:t>
              </a:r>
              <a:endParaRPr lang="en-US" sz="2000" b="1" i="1" dirty="0">
                <a:latin typeface="Arial" pitchFamily="34" charset="0"/>
              </a:endParaRP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476375" y="4941888"/>
            <a:ext cx="7353300" cy="493712"/>
            <a:chOff x="792" y="3127"/>
            <a:chExt cx="4632" cy="311"/>
          </a:xfrm>
        </p:grpSpPr>
        <p:sp>
          <p:nvSpPr>
            <p:cNvPr id="192536" name="AutoShape 24"/>
            <p:cNvSpPr>
              <a:spLocks noChangeArrowheads="1"/>
            </p:cNvSpPr>
            <p:nvPr/>
          </p:nvSpPr>
          <p:spPr bwMode="auto">
            <a:xfrm rot="5400000">
              <a:off x="1406" y="2844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A2FFA3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chemeClr val="accent2"/>
                  </a:solidFill>
                  <a:latin typeface="Arial" pitchFamily="34" charset="0"/>
                </a:rPr>
                <a:t>جملة</a:t>
              </a:r>
              <a:endParaRPr lang="en-US" sz="2000" b="1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192537" name="AutoShape 25"/>
            <p:cNvSpPr>
              <a:spLocks noChangeArrowheads="1"/>
            </p:cNvSpPr>
            <p:nvPr/>
          </p:nvSpPr>
          <p:spPr bwMode="auto">
            <a:xfrm rot="5400000">
              <a:off x="3724" y="2844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A2FFA3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rgbClr val="0066FF"/>
                  </a:solidFill>
                  <a:latin typeface="Arial" pitchFamily="34" charset="0"/>
                </a:rPr>
                <a:t>تجزئة</a:t>
              </a:r>
              <a:endParaRPr lang="en-US" sz="2000" b="1" dirty="0">
                <a:solidFill>
                  <a:srgbClr val="0066FF"/>
                </a:solidFill>
                <a:latin typeface="Arial" pitchFamily="34" charset="0"/>
              </a:endParaRPr>
            </a:p>
          </p:txBody>
        </p:sp>
        <p:sp>
          <p:nvSpPr>
            <p:cNvPr id="192538" name="AutoShape 26"/>
            <p:cNvSpPr>
              <a:spLocks noChangeArrowheads="1"/>
            </p:cNvSpPr>
            <p:nvPr/>
          </p:nvSpPr>
          <p:spPr bwMode="auto">
            <a:xfrm rot="5400000">
              <a:off x="4831" y="2844"/>
              <a:ext cx="296" cy="891"/>
            </a:xfrm>
            <a:prstGeom prst="cube">
              <a:avLst>
                <a:gd name="adj" fmla="val 11657"/>
              </a:avLst>
            </a:prstGeom>
            <a:solidFill>
              <a:srgbClr val="E3BEFF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rgbClr val="CC3300"/>
                  </a:solidFill>
                  <a:latin typeface="Arial" pitchFamily="34" charset="0"/>
                </a:rPr>
                <a:t>المستهلك</a:t>
              </a:r>
              <a:endParaRPr lang="en-US" sz="2000" b="1" dirty="0">
                <a:solidFill>
                  <a:srgbClr val="CC3300"/>
                </a:solidFill>
                <a:latin typeface="Arial" pitchFamily="34" charset="0"/>
              </a:endParaRPr>
            </a:p>
          </p:txBody>
        </p:sp>
        <p:sp>
          <p:nvSpPr>
            <p:cNvPr id="192539" name="Rectangle 27"/>
            <p:cNvSpPr>
              <a:spLocks noChangeArrowheads="1"/>
            </p:cNvSpPr>
            <p:nvPr/>
          </p:nvSpPr>
          <p:spPr bwMode="auto">
            <a:xfrm>
              <a:off x="792" y="3127"/>
              <a:ext cx="335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800" b="1">
                  <a:solidFill>
                    <a:srgbClr val="FF3300"/>
                  </a:solidFill>
                  <a:latin typeface="Symbol" pitchFamily="18" charset="2"/>
                </a:rPr>
                <a:t></a:t>
              </a:r>
            </a:p>
          </p:txBody>
        </p:sp>
        <p:sp>
          <p:nvSpPr>
            <p:cNvPr id="192540" name="Rectangle 28"/>
            <p:cNvSpPr>
              <a:spLocks noChangeArrowheads="1"/>
            </p:cNvSpPr>
            <p:nvPr/>
          </p:nvSpPr>
          <p:spPr bwMode="auto">
            <a:xfrm>
              <a:off x="4218" y="3127"/>
              <a:ext cx="335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800" b="1">
                  <a:solidFill>
                    <a:srgbClr val="FF3300"/>
                  </a:solidFill>
                  <a:latin typeface="Symbol" pitchFamily="18" charset="2"/>
                </a:rPr>
                <a:t></a:t>
              </a:r>
            </a:p>
          </p:txBody>
        </p:sp>
        <p:sp>
          <p:nvSpPr>
            <p:cNvPr id="192541" name="Line 29"/>
            <p:cNvSpPr>
              <a:spLocks noChangeShapeType="1"/>
            </p:cNvSpPr>
            <p:nvPr/>
          </p:nvSpPr>
          <p:spPr bwMode="auto">
            <a:xfrm>
              <a:off x="1964" y="3289"/>
              <a:ext cx="144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250825" y="4581525"/>
            <a:ext cx="1430338" cy="871538"/>
            <a:chOff x="0" y="2889"/>
            <a:chExt cx="901" cy="549"/>
          </a:xfrm>
        </p:grpSpPr>
        <p:sp>
          <p:nvSpPr>
            <p:cNvPr id="192543" name="AutoShape 31"/>
            <p:cNvSpPr>
              <a:spLocks noChangeArrowheads="1"/>
            </p:cNvSpPr>
            <p:nvPr/>
          </p:nvSpPr>
          <p:spPr bwMode="auto">
            <a:xfrm rot="5400000">
              <a:off x="298" y="2844"/>
              <a:ext cx="296" cy="891"/>
            </a:xfrm>
            <a:prstGeom prst="cube">
              <a:avLst>
                <a:gd name="adj" fmla="val 11657"/>
              </a:avLst>
            </a:prstGeom>
            <a:solidFill>
              <a:schemeClr val="tx2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chemeClr val="bg1"/>
                  </a:solidFill>
                  <a:latin typeface="Arial" pitchFamily="34" charset="0"/>
                </a:rPr>
                <a:t>المنتج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92544" name="Rectangle 32"/>
            <p:cNvSpPr>
              <a:spLocks noChangeArrowheads="1"/>
            </p:cNvSpPr>
            <p:nvPr/>
          </p:nvSpPr>
          <p:spPr bwMode="auto">
            <a:xfrm>
              <a:off x="271" y="2889"/>
              <a:ext cx="630" cy="44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000" b="1" i="1" dirty="0" smtClean="0">
                  <a:latin typeface="Arial" pitchFamily="34" charset="0"/>
                </a:rPr>
                <a:t>2</a:t>
              </a:r>
              <a:r>
                <a:rPr lang="ar-SA" sz="2000" b="1" i="1" dirty="0" smtClean="0">
                  <a:latin typeface="Arial" pitchFamily="34" charset="0"/>
                </a:rPr>
                <a:t>مستوى </a:t>
              </a:r>
              <a:endParaRPr lang="en-US" sz="2000" b="1" i="1" dirty="0" smtClean="0">
                <a:latin typeface="Arial" pitchFamily="34" charset="0"/>
              </a:endParaRPr>
            </a:p>
            <a:p>
              <a:pPr eaLnBrk="0" hangingPunct="0">
                <a:lnSpc>
                  <a:spcPct val="90000"/>
                </a:lnSpc>
              </a:pPr>
              <a:endParaRPr lang="en-US" sz="2000" b="1" i="1" dirty="0">
                <a:latin typeface="Arial" pitchFamily="34" charset="0"/>
              </a:endParaRP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0" y="5697538"/>
            <a:ext cx="1450975" cy="881062"/>
            <a:chOff x="0" y="3589"/>
            <a:chExt cx="914" cy="555"/>
          </a:xfrm>
        </p:grpSpPr>
        <p:sp>
          <p:nvSpPr>
            <p:cNvPr id="192546" name="AutoShape 34"/>
            <p:cNvSpPr>
              <a:spLocks noChangeArrowheads="1"/>
            </p:cNvSpPr>
            <p:nvPr/>
          </p:nvSpPr>
          <p:spPr bwMode="auto">
            <a:xfrm rot="5400000">
              <a:off x="298" y="3550"/>
              <a:ext cx="296" cy="891"/>
            </a:xfrm>
            <a:prstGeom prst="cube">
              <a:avLst>
                <a:gd name="adj" fmla="val 11657"/>
              </a:avLst>
            </a:prstGeom>
            <a:solidFill>
              <a:schemeClr val="tx2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chemeClr val="bg1"/>
                  </a:solidFill>
                  <a:latin typeface="Arial" pitchFamily="34" charset="0"/>
                </a:rPr>
                <a:t>المنتج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92547" name="Rectangle 35"/>
            <p:cNvSpPr>
              <a:spLocks noChangeArrowheads="1"/>
            </p:cNvSpPr>
            <p:nvPr/>
          </p:nvSpPr>
          <p:spPr bwMode="auto">
            <a:xfrm>
              <a:off x="271" y="3589"/>
              <a:ext cx="643" cy="44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000" b="1" i="1" dirty="0" smtClean="0">
                  <a:latin typeface="Arial" pitchFamily="34" charset="0"/>
                </a:rPr>
                <a:t>3-</a:t>
              </a:r>
              <a:r>
                <a:rPr lang="ar-SA" sz="2000" b="1" i="1" dirty="0" smtClean="0">
                  <a:latin typeface="Arial" pitchFamily="34" charset="0"/>
                </a:rPr>
                <a:t>مستوى</a:t>
              </a:r>
              <a:endParaRPr lang="en-US" sz="2000" b="1" i="1" dirty="0" smtClean="0">
                <a:latin typeface="Arial" pitchFamily="34" charset="0"/>
              </a:endParaRPr>
            </a:p>
            <a:p>
              <a:pPr eaLnBrk="0" hangingPunct="0">
                <a:lnSpc>
                  <a:spcPct val="90000"/>
                </a:lnSpc>
              </a:pPr>
              <a:endParaRPr lang="en-US" sz="2000" b="1" i="1" dirty="0">
                <a:latin typeface="Arial" pitchFamily="34" charset="0"/>
              </a:endParaRPr>
            </a:p>
          </p:txBody>
        </p:sp>
      </p:grp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250825" y="3500438"/>
            <a:ext cx="1676400" cy="901700"/>
            <a:chOff x="0" y="2168"/>
            <a:chExt cx="1056" cy="568"/>
          </a:xfrm>
        </p:grpSpPr>
        <p:sp>
          <p:nvSpPr>
            <p:cNvPr id="192549" name="Rectangle 37"/>
            <p:cNvSpPr>
              <a:spLocks noChangeArrowheads="1"/>
            </p:cNvSpPr>
            <p:nvPr/>
          </p:nvSpPr>
          <p:spPr bwMode="auto">
            <a:xfrm>
              <a:off x="271" y="2168"/>
              <a:ext cx="631" cy="231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ar-SA" sz="2000" b="1" i="1" dirty="0" smtClean="0">
                  <a:latin typeface="Arial" pitchFamily="34" charset="0"/>
                </a:rPr>
                <a:t>مستوى 1</a:t>
              </a:r>
              <a:endParaRPr lang="en-US" sz="2000" b="1" i="1" dirty="0">
                <a:latin typeface="Arial" pitchFamily="34" charset="0"/>
              </a:endParaRPr>
            </a:p>
          </p:txBody>
        </p:sp>
        <p:sp>
          <p:nvSpPr>
            <p:cNvPr id="192550" name="AutoShape 38"/>
            <p:cNvSpPr>
              <a:spLocks noChangeArrowheads="1"/>
            </p:cNvSpPr>
            <p:nvPr/>
          </p:nvSpPr>
          <p:spPr bwMode="auto">
            <a:xfrm rot="5400000">
              <a:off x="360" y="2040"/>
              <a:ext cx="336" cy="1056"/>
            </a:xfrm>
            <a:prstGeom prst="cube">
              <a:avLst>
                <a:gd name="adj" fmla="val 11657"/>
              </a:avLst>
            </a:prstGeom>
            <a:solidFill>
              <a:schemeClr val="tx2"/>
            </a:solidFill>
            <a:ln w="38100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rot="10800000" vert="eaVert" wrap="none" lIns="93662" tIns="46038" rIns="93662" bIns="46038" anchor="ctr"/>
            <a:lstStyle/>
            <a:p>
              <a:pPr algn="ctr" defTabSz="927100" eaLnBrk="0" hangingPunct="0"/>
              <a:r>
                <a:rPr lang="ar-SA" sz="2000" b="1" dirty="0" smtClean="0">
                  <a:solidFill>
                    <a:schemeClr val="bg1"/>
                  </a:solidFill>
                  <a:latin typeface="Arial" pitchFamily="34" charset="0"/>
                </a:rPr>
                <a:t>المنتج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  <p:sp>
        <p:nvSpPr>
          <p:cNvPr id="3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676241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838200" y="190500"/>
            <a:ext cx="7772400" cy="95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endParaRPr lang="ar-SA" sz="4400" b="1">
              <a:solidFill>
                <a:srgbClr val="990000"/>
              </a:solidFill>
              <a:latin typeface="Arial" pitchFamily="34" charset="0"/>
            </a:endParaRPr>
          </a:p>
        </p:txBody>
      </p:sp>
      <p:sp>
        <p:nvSpPr>
          <p:cNvPr id="193539" name="Line 3"/>
          <p:cNvSpPr>
            <a:spLocks noChangeShapeType="1"/>
          </p:cNvSpPr>
          <p:nvPr/>
        </p:nvSpPr>
        <p:spPr bwMode="auto">
          <a:xfrm>
            <a:off x="1244600" y="2057400"/>
            <a:ext cx="68834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ar-SA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44600" y="3213100"/>
            <a:ext cx="6883400" cy="787400"/>
            <a:chOff x="784" y="2024"/>
            <a:chExt cx="4336" cy="496"/>
          </a:xfrm>
        </p:grpSpPr>
        <p:sp>
          <p:nvSpPr>
            <p:cNvPr id="193541" name="Line 5"/>
            <p:cNvSpPr>
              <a:spLocks noChangeShapeType="1"/>
            </p:cNvSpPr>
            <p:nvPr/>
          </p:nvSpPr>
          <p:spPr bwMode="auto">
            <a:xfrm>
              <a:off x="4864" y="2304"/>
              <a:ext cx="256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ar-SA"/>
            </a:p>
          </p:txBody>
        </p:sp>
        <p:sp>
          <p:nvSpPr>
            <p:cNvPr id="193542" name="Rectangle 6"/>
            <p:cNvSpPr>
              <a:spLocks noChangeArrowheads="1"/>
            </p:cNvSpPr>
            <p:nvPr/>
          </p:nvSpPr>
          <p:spPr bwMode="auto">
            <a:xfrm>
              <a:off x="3656" y="2024"/>
              <a:ext cx="1184" cy="496"/>
            </a:xfrm>
            <a:prstGeom prst="rect">
              <a:avLst/>
            </a:prstGeom>
            <a:solidFill>
              <a:srgbClr val="01FFE7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الموزعين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</a:rPr>
                <a:t>الصناعيين</a:t>
              </a:r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</a:endParaRPr>
            </a:p>
          </p:txBody>
        </p:sp>
        <p:sp>
          <p:nvSpPr>
            <p:cNvPr id="193543" name="Line 7"/>
            <p:cNvSpPr>
              <a:spLocks noChangeShapeType="1"/>
            </p:cNvSpPr>
            <p:nvPr/>
          </p:nvSpPr>
          <p:spPr bwMode="auto">
            <a:xfrm>
              <a:off x="784" y="2112"/>
              <a:ext cx="2848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06400" y="1676400"/>
            <a:ext cx="8737600" cy="4927600"/>
            <a:chOff x="200" y="1160"/>
            <a:chExt cx="5504" cy="3104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00" y="1160"/>
              <a:ext cx="5504" cy="3104"/>
              <a:chOff x="200" y="1160"/>
              <a:chExt cx="5504" cy="3104"/>
            </a:xfrm>
          </p:grpSpPr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200" y="1160"/>
                <a:ext cx="5504" cy="3104"/>
                <a:chOff x="200" y="1160"/>
                <a:chExt cx="5504" cy="3104"/>
              </a:xfrm>
            </p:grpSpPr>
            <p:sp>
              <p:nvSpPr>
                <p:cNvPr id="193547" name="Rectangle 11"/>
                <p:cNvSpPr>
                  <a:spLocks noChangeArrowheads="1"/>
                </p:cNvSpPr>
                <p:nvPr/>
              </p:nvSpPr>
              <p:spPr bwMode="auto">
                <a:xfrm>
                  <a:off x="200" y="1160"/>
                  <a:ext cx="560" cy="3104"/>
                </a:xfrm>
                <a:prstGeom prst="rect">
                  <a:avLst/>
                </a:prstGeom>
                <a:gradFill rotWithShape="0">
                  <a:gsLst>
                    <a:gs pos="0">
                      <a:srgbClr val="7FFF00"/>
                    </a:gs>
                    <a:gs pos="100000">
                      <a:srgbClr val="7FFF00">
                        <a:gamma/>
                        <a:tint val="0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  <p:sp>
              <p:nvSpPr>
                <p:cNvPr id="193548" name="Rectangle 12"/>
                <p:cNvSpPr>
                  <a:spLocks noChangeArrowheads="1"/>
                </p:cNvSpPr>
                <p:nvPr/>
              </p:nvSpPr>
              <p:spPr bwMode="auto">
                <a:xfrm>
                  <a:off x="5144" y="1208"/>
                  <a:ext cx="560" cy="3008"/>
                </a:xfrm>
                <a:prstGeom prst="rect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FF00">
                        <a:gamma/>
                        <a:tint val="0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ar-SA"/>
                </a:p>
              </p:txBody>
            </p:sp>
          </p:grpSp>
          <p:sp>
            <p:nvSpPr>
              <p:cNvPr id="193549" name="Rectangle 13"/>
              <p:cNvSpPr>
                <a:spLocks noChangeArrowheads="1"/>
              </p:cNvSpPr>
              <p:nvPr/>
            </p:nvSpPr>
            <p:spPr bwMode="auto">
              <a:xfrm rot="16200000">
                <a:off x="-265" y="2592"/>
                <a:ext cx="1488" cy="24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 algn="ctr" eaLnBrk="0" hangingPunct="0">
                  <a:lnSpc>
                    <a:spcPct val="75000"/>
                  </a:lnSpc>
                </a:pPr>
                <a:r>
                  <a:rPr lang="ar-SA" sz="2800" b="1" dirty="0" smtClean="0">
                    <a:solidFill>
                      <a:srgbClr val="FF0000"/>
                    </a:solidFill>
                    <a:latin typeface="Arial" pitchFamily="34" charset="0"/>
                  </a:rPr>
                  <a:t>المُنتج</a:t>
                </a:r>
                <a:endParaRPr lang="en-US" sz="2800" b="1" dirty="0">
                  <a:solidFill>
                    <a:srgbClr val="FF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193550" name="Rectangle 14"/>
            <p:cNvSpPr>
              <a:spLocks noChangeArrowheads="1"/>
            </p:cNvSpPr>
            <p:nvPr/>
          </p:nvSpPr>
          <p:spPr bwMode="auto">
            <a:xfrm rot="16200000">
              <a:off x="4992" y="2544"/>
              <a:ext cx="864" cy="2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sz="2800" b="1" dirty="0" smtClean="0">
                  <a:solidFill>
                    <a:srgbClr val="CC3300"/>
                  </a:solidFill>
                  <a:latin typeface="Arial" pitchFamily="34" charset="0"/>
                </a:rPr>
                <a:t>المستهلك</a:t>
              </a:r>
              <a:endParaRPr lang="en-US" sz="2800" b="1" dirty="0">
                <a:solidFill>
                  <a:srgbClr val="CC3300"/>
                </a:solidFill>
                <a:latin typeface="Arial" pitchFamily="34" charset="0"/>
              </a:endParaRP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1320800" y="3556000"/>
            <a:ext cx="6807200" cy="1841500"/>
            <a:chOff x="832" y="2240"/>
            <a:chExt cx="4288" cy="1160"/>
          </a:xfrm>
        </p:grpSpPr>
        <p:sp>
          <p:nvSpPr>
            <p:cNvPr id="193552" name="Line 16"/>
            <p:cNvSpPr>
              <a:spLocks noChangeShapeType="1"/>
            </p:cNvSpPr>
            <p:nvPr/>
          </p:nvSpPr>
          <p:spPr bwMode="auto">
            <a:xfrm>
              <a:off x="832" y="3120"/>
              <a:ext cx="256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1112" y="2240"/>
              <a:ext cx="4008" cy="1160"/>
              <a:chOff x="1112" y="2240"/>
              <a:chExt cx="4008" cy="1160"/>
            </a:xfrm>
          </p:grpSpPr>
          <p:sp>
            <p:nvSpPr>
              <p:cNvPr id="193554" name="Rectangle 18"/>
              <p:cNvSpPr>
                <a:spLocks noChangeArrowheads="1"/>
              </p:cNvSpPr>
              <p:nvPr/>
            </p:nvSpPr>
            <p:spPr bwMode="auto">
              <a:xfrm>
                <a:off x="1112" y="2880"/>
                <a:ext cx="1472" cy="520"/>
              </a:xfrm>
              <a:prstGeom prst="rect">
                <a:avLst/>
              </a:prstGeom>
              <a:solidFill>
                <a:srgbClr val="FAFD00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 algn="ctr" eaLnBrk="0" hangingPunct="0">
                  <a:lnSpc>
                    <a:spcPct val="75000"/>
                  </a:lnSpc>
                </a:pPr>
                <a:r>
                  <a:rPr lang="ar-SA" b="1" dirty="0" smtClean="0">
                    <a:solidFill>
                      <a:srgbClr val="FF0000"/>
                    </a:solidFill>
                    <a:latin typeface="Arial" pitchFamily="34" charset="0"/>
                  </a:rPr>
                  <a:t>ممثلي</a:t>
                </a:r>
              </a:p>
              <a:p>
                <a:pPr algn="ctr" eaLnBrk="0" hangingPunct="0">
                  <a:lnSpc>
                    <a:spcPct val="75000"/>
                  </a:lnSpc>
                </a:pPr>
                <a:r>
                  <a:rPr lang="ar-SA" b="1" dirty="0" smtClean="0">
                    <a:solidFill>
                      <a:srgbClr val="FF0000"/>
                    </a:solidFill>
                    <a:latin typeface="Arial" pitchFamily="34" charset="0"/>
                  </a:rPr>
                  <a:t>المنتجين</a:t>
                </a:r>
                <a:endParaRPr lang="en-US" b="1" dirty="0">
                  <a:solidFill>
                    <a:srgbClr val="FF0000"/>
                  </a:solidFill>
                  <a:latin typeface="Arial" pitchFamily="34" charset="0"/>
                </a:endParaRPr>
              </a:p>
            </p:txBody>
          </p:sp>
          <p:sp>
            <p:nvSpPr>
              <p:cNvPr id="193555" name="Line 19"/>
              <p:cNvSpPr>
                <a:spLocks noChangeShapeType="1"/>
              </p:cNvSpPr>
              <p:nvPr/>
            </p:nvSpPr>
            <p:spPr bwMode="auto">
              <a:xfrm>
                <a:off x="2848" y="2256"/>
                <a:ext cx="784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93556" name="Line 20"/>
              <p:cNvSpPr>
                <a:spLocks noChangeShapeType="1"/>
              </p:cNvSpPr>
              <p:nvPr/>
            </p:nvSpPr>
            <p:spPr bwMode="auto">
              <a:xfrm>
                <a:off x="2608" y="3216"/>
                <a:ext cx="2512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93557" name="Line 21"/>
              <p:cNvSpPr>
                <a:spLocks noChangeShapeType="1"/>
              </p:cNvSpPr>
              <p:nvPr/>
            </p:nvSpPr>
            <p:spPr bwMode="auto">
              <a:xfrm>
                <a:off x="2608" y="3072"/>
                <a:ext cx="208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193558" name="Line 22"/>
              <p:cNvSpPr>
                <a:spLocks noChangeShapeType="1"/>
              </p:cNvSpPr>
              <p:nvPr/>
            </p:nvSpPr>
            <p:spPr bwMode="auto">
              <a:xfrm flipV="1">
                <a:off x="2832" y="2240"/>
                <a:ext cx="0" cy="848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</p:grp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1320800" y="3784600"/>
            <a:ext cx="6807200" cy="2832100"/>
            <a:chOff x="832" y="2384"/>
            <a:chExt cx="4288" cy="1784"/>
          </a:xfrm>
        </p:grpSpPr>
        <p:sp>
          <p:nvSpPr>
            <p:cNvPr id="193560" name="Line 24"/>
            <p:cNvSpPr>
              <a:spLocks noChangeShapeType="1"/>
            </p:cNvSpPr>
            <p:nvPr/>
          </p:nvSpPr>
          <p:spPr bwMode="auto">
            <a:xfrm>
              <a:off x="2608" y="4032"/>
              <a:ext cx="2512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ar-SA"/>
            </a:p>
          </p:txBody>
        </p:sp>
        <p:sp>
          <p:nvSpPr>
            <p:cNvPr id="193561" name="Rectangle 25"/>
            <p:cNvSpPr>
              <a:spLocks noChangeArrowheads="1"/>
            </p:cNvSpPr>
            <p:nvPr/>
          </p:nvSpPr>
          <p:spPr bwMode="auto">
            <a:xfrm>
              <a:off x="1112" y="3645"/>
              <a:ext cx="1472" cy="523"/>
            </a:xfrm>
            <a:prstGeom prst="rect">
              <a:avLst/>
            </a:prstGeom>
            <a:solidFill>
              <a:srgbClr val="FAFD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0000FF"/>
                  </a:solidFill>
                  <a:latin typeface="Arial" pitchFamily="34" charset="0"/>
                </a:rPr>
                <a:t>قسم البيع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0000FF"/>
                  </a:solidFill>
                  <a:latin typeface="Arial" pitchFamily="34" charset="0"/>
                </a:rPr>
                <a:t>للمنتجين</a:t>
              </a:r>
              <a:endParaRPr lang="en-US" b="1" dirty="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93562" name="Line 26"/>
            <p:cNvSpPr>
              <a:spLocks noChangeShapeType="1"/>
            </p:cNvSpPr>
            <p:nvPr/>
          </p:nvSpPr>
          <p:spPr bwMode="auto">
            <a:xfrm>
              <a:off x="3088" y="2400"/>
              <a:ext cx="544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ar-SA"/>
            </a:p>
          </p:txBody>
        </p:sp>
        <p:sp>
          <p:nvSpPr>
            <p:cNvPr id="193563" name="Line 27"/>
            <p:cNvSpPr>
              <a:spLocks noChangeShapeType="1"/>
            </p:cNvSpPr>
            <p:nvPr/>
          </p:nvSpPr>
          <p:spPr bwMode="auto">
            <a:xfrm>
              <a:off x="832" y="3936"/>
              <a:ext cx="256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ar-SA"/>
            </a:p>
          </p:txBody>
        </p:sp>
        <p:sp>
          <p:nvSpPr>
            <p:cNvPr id="193564" name="Line 28"/>
            <p:cNvSpPr>
              <a:spLocks noChangeShapeType="1"/>
            </p:cNvSpPr>
            <p:nvPr/>
          </p:nvSpPr>
          <p:spPr bwMode="auto">
            <a:xfrm>
              <a:off x="2608" y="3888"/>
              <a:ext cx="44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ar-SA"/>
            </a:p>
          </p:txBody>
        </p:sp>
        <p:sp>
          <p:nvSpPr>
            <p:cNvPr id="193565" name="Line 29"/>
            <p:cNvSpPr>
              <a:spLocks noChangeShapeType="1"/>
            </p:cNvSpPr>
            <p:nvPr/>
          </p:nvSpPr>
          <p:spPr bwMode="auto">
            <a:xfrm flipV="1">
              <a:off x="3072" y="2384"/>
              <a:ext cx="0" cy="152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193566" name="Rectangle 30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pPr algn="ctr"/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قنوات التوزيع الصناعي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676241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3C1BB-77FB-4253-84F1-F64846667A34}" type="slidenum">
              <a:rPr lang="ar-SA"/>
              <a:pPr/>
              <a:t>7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14350"/>
            <a:ext cx="7645400" cy="933450"/>
          </a:xfrm>
          <a:noFill/>
          <a:ln>
            <a:noFill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ar-SA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تصميم</a:t>
            </a:r>
            <a:r>
              <a:rPr lang="en-US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استراتيجية</a:t>
            </a:r>
            <a:r>
              <a:rPr lang="en-US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التوزيع</a:t>
            </a:r>
            <a:endParaRPr lang="en-US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943100"/>
            <a:ext cx="7902604" cy="451485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 typeface="Monotype Sorts" charset="2"/>
              <a:buChar char="J"/>
            </a:pPr>
            <a:r>
              <a:rPr lang="ar-SA" sz="4000" b="1" dirty="0" smtClean="0">
                <a:latin typeface="Tahoma" pitchFamily="34" charset="0"/>
                <a:cs typeface="Tahoma" pitchFamily="34" charset="0"/>
              </a:rPr>
              <a:t>الأهداف</a:t>
            </a:r>
            <a:r>
              <a:rPr lang="en-US" sz="40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latin typeface="Tahoma" pitchFamily="34" charset="0"/>
                <a:cs typeface="Tahoma" pitchFamily="34" charset="0"/>
              </a:rPr>
              <a:t>الخاصة</a:t>
            </a:r>
            <a:r>
              <a:rPr lang="en-US" sz="40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latin typeface="Tahoma" pitchFamily="34" charset="0"/>
                <a:cs typeface="Tahoma" pitchFamily="34" charset="0"/>
              </a:rPr>
              <a:t>بمنافذ</a:t>
            </a:r>
            <a:r>
              <a:rPr lang="en-US" sz="40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4000" b="1" dirty="0">
                <a:latin typeface="Tahoma" pitchFamily="34" charset="0"/>
                <a:cs typeface="Tahoma" pitchFamily="34" charset="0"/>
              </a:rPr>
              <a:t>التوزيع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4400" b="1" dirty="0">
                <a:latin typeface="Tahoma" pitchFamily="34" charset="0"/>
                <a:cs typeface="Tahoma" pitchFamily="34" charset="0"/>
              </a:rPr>
              <a:t>- </a:t>
            </a:r>
            <a:r>
              <a:rPr lang="ar-SA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التواجد</a:t>
            </a:r>
            <a:endParaRPr lang="en-US" sz="4400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ar-SA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- الترويج</a:t>
            </a:r>
            <a:endParaRPr lang="en-US" sz="4400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ar-SA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- خدمة</a:t>
            </a:r>
            <a:r>
              <a:rPr lang="en-US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العملاء</a:t>
            </a:r>
            <a:endParaRPr lang="en-US" sz="4400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ar-SA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- المعلومات</a:t>
            </a:r>
            <a:r>
              <a:rPr lang="en-US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التسويقية</a:t>
            </a:r>
            <a:endParaRPr lang="en-US" sz="4400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ar-SA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- التكلفة</a:t>
            </a:r>
            <a:r>
              <a:rPr lang="en-US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المناسبة</a:t>
            </a:r>
            <a:endParaRPr lang="en-US" sz="4400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B227-68AB-428E-9EA4-B773CBBC51AB}" type="slidenum">
              <a:rPr lang="ar-SA"/>
              <a:pPr/>
              <a:t>8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14350"/>
            <a:ext cx="7918450" cy="611188"/>
          </a:xfrm>
          <a:noFill/>
          <a:ln>
            <a:noFill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ar-SA" sz="360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خطوات تصميم</a:t>
            </a:r>
            <a:r>
              <a:rPr lang="en-US" sz="360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استراتيجية</a:t>
            </a:r>
            <a:r>
              <a:rPr lang="en-US" sz="360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التوزيع</a:t>
            </a:r>
            <a:endParaRPr lang="en-US" sz="3600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1547813" y="1700213"/>
            <a:ext cx="5976937" cy="72072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b="1" dirty="0">
                <a:solidFill>
                  <a:srgbClr val="FF6699"/>
                </a:solidFill>
                <a:cs typeface="Tahoma" pitchFamily="34" charset="0"/>
              </a:rPr>
              <a:t>تحديد </a:t>
            </a:r>
            <a:r>
              <a:rPr lang="ar-SA" b="1" dirty="0" smtClean="0">
                <a:solidFill>
                  <a:srgbClr val="FF6699"/>
                </a:solidFill>
                <a:cs typeface="Tahoma" pitchFamily="34" charset="0"/>
              </a:rPr>
              <a:t>الأهداف </a:t>
            </a:r>
            <a:r>
              <a:rPr lang="ar-SA" b="1" dirty="0">
                <a:solidFill>
                  <a:srgbClr val="FF6699"/>
                </a:solidFill>
                <a:cs typeface="Tahoma" pitchFamily="34" charset="0"/>
              </a:rPr>
              <a:t>الخاصة بمنافذ التوزيع</a:t>
            </a:r>
            <a:endParaRPr lang="en-US" b="1" dirty="0">
              <a:solidFill>
                <a:srgbClr val="FF6699"/>
              </a:solidFill>
              <a:cs typeface="Tahoma" pitchFamily="34" charset="0"/>
            </a:endParaRP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1547813" y="2924175"/>
            <a:ext cx="6048375" cy="720725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sz="2000" b="1" dirty="0">
                <a:solidFill>
                  <a:srgbClr val="A50021"/>
                </a:solidFill>
                <a:cs typeface="Tahoma" pitchFamily="34" charset="0"/>
              </a:rPr>
              <a:t>تحديد عدد المنافذ المطلوبة</a:t>
            </a:r>
            <a:endParaRPr lang="en-US" sz="2000" b="1" dirty="0">
              <a:solidFill>
                <a:srgbClr val="A50021"/>
              </a:solidFill>
              <a:cs typeface="Tahoma" pitchFamily="34" charset="0"/>
            </a:endParaRP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1547813" y="4149725"/>
            <a:ext cx="6121400" cy="7207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sz="2000" b="1" dirty="0">
                <a:solidFill>
                  <a:srgbClr val="663300"/>
                </a:solidFill>
                <a:cs typeface="Tahoma" pitchFamily="34" charset="0"/>
              </a:rPr>
              <a:t>تحديد عدد متاجر الجملة التي يمكن التعامل معها</a:t>
            </a:r>
            <a:endParaRPr lang="en-US" sz="2000" b="1" dirty="0">
              <a:solidFill>
                <a:srgbClr val="663300"/>
              </a:solidFill>
              <a:cs typeface="Tahoma" pitchFamily="34" charset="0"/>
            </a:endParaRP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1619250" y="5445125"/>
            <a:ext cx="6048375" cy="7207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b="1" dirty="0">
                <a:solidFill>
                  <a:srgbClr val="009900"/>
                </a:solidFill>
                <a:cs typeface="Tahoma" pitchFamily="34" charset="0"/>
              </a:rPr>
              <a:t>اختيار المنافذ المطلوبة</a:t>
            </a:r>
            <a:endParaRPr lang="en-US" b="1" dirty="0">
              <a:solidFill>
                <a:srgbClr val="009900"/>
              </a:solidFill>
              <a:cs typeface="Tahoma" pitchFamily="34" charset="0"/>
            </a:endParaRPr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>
            <a:off x="4572000" y="2420938"/>
            <a:ext cx="0" cy="5032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3021" name="Line 13"/>
          <p:cNvSpPr>
            <a:spLocks noChangeShapeType="1"/>
          </p:cNvSpPr>
          <p:nvPr/>
        </p:nvSpPr>
        <p:spPr bwMode="auto">
          <a:xfrm>
            <a:off x="4572000" y="3644900"/>
            <a:ext cx="0" cy="5032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4572000" y="4941888"/>
            <a:ext cx="0" cy="5032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3" grpId="0" animBg="1"/>
      <p:bldP spid="43014" grpId="0" animBg="1"/>
      <p:bldP spid="43017" grpId="0" animBg="1"/>
      <p:bldP spid="43018" grpId="0" animBg="1"/>
      <p:bldP spid="43020" grpId="0" animBg="1"/>
      <p:bldP spid="43021" grpId="0" animBg="1"/>
      <p:bldP spid="430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42B80-E4DC-43F2-83E9-1EDB2045FD4A}" type="slidenum">
              <a:rPr lang="ar-SA"/>
              <a:pPr/>
              <a:t>9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42900"/>
            <a:ext cx="8458200" cy="723900"/>
          </a:xfrm>
          <a:noFill/>
          <a:ln>
            <a:noFill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ar-SA" sz="4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سياسات</a:t>
            </a:r>
            <a:r>
              <a:rPr lang="en-US" sz="4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التوزيع المستخدمة</a:t>
            </a:r>
            <a:endParaRPr lang="en-US" sz="4400" dirty="0">
              <a:solidFill>
                <a:srgbClr val="0099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7416800" cy="4400550"/>
          </a:xfrm>
          <a:noFill/>
          <a:ln/>
        </p:spPr>
        <p:txBody>
          <a:bodyPr/>
          <a:lstStyle/>
          <a:p>
            <a:pPr marL="457200" indent="-457200">
              <a:lnSpc>
                <a:spcPct val="90000"/>
              </a:lnSpc>
              <a:buFont typeface="Monotype Sorts" charset="2"/>
              <a:buChar char="`"/>
            </a:pP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  <a:hlinkClick r:id="rId3" action="ppaction://hlinksldjump"/>
              </a:rPr>
              <a:t>نطاق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  <a:hlinkClick r:id="rId3" action="ppaction://hlinksldjump"/>
              </a:rPr>
              <a:t> </a:t>
            </a: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  <a:hlinkClick r:id="rId3" action="ppaction://hlinksldjump"/>
              </a:rPr>
              <a:t>التوزيع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  <a:hlinkClick r:id="rId3" action="ppaction://hlinksldjump"/>
              </a:rPr>
              <a:t> </a:t>
            </a: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  <a:hlinkClick r:id="rId3" action="ppaction://hlinksldjump"/>
              </a:rPr>
              <a:t>وأتساعه</a:t>
            </a:r>
            <a:endParaRPr lang="en-US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Monotype Sorts" charset="2"/>
              <a:buNone/>
            </a:pPr>
            <a:r>
              <a:rPr lang="ar-SA" b="1" dirty="0">
                <a:solidFill>
                  <a:schemeClr val="bg2"/>
                </a:solidFill>
                <a:cs typeface="Tahoma (Arabic)" pitchFamily="42" charset="-78"/>
              </a:rPr>
              <a:t>-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التوزيع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الشامل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 typeface="Monotype Sorts" charset="2"/>
              <a:buNone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التوزيع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الانتقائي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Monotype Sorts" charset="2"/>
              <a:buNone/>
            </a:pP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- التوزيع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الوحيد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Monotype Sorts" charset="2"/>
              <a:buChar char="`"/>
            </a:pP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اختيار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منافذ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التوزيع</a:t>
            </a:r>
            <a:endParaRPr lang="en-US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 marL="876300" lvl="1" indent="-419100">
              <a:lnSpc>
                <a:spcPct val="90000"/>
              </a:lnSpc>
              <a:buFont typeface="Monotype Sorts" charset="2"/>
              <a:buAutoNum type="arabicPeriod"/>
            </a:pPr>
            <a:r>
              <a:rPr lang="ar-SA" sz="2700" b="1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الجذب	</a:t>
            </a:r>
            <a:r>
              <a:rPr lang="en-US" sz="2700" b="1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ar-SA" sz="2700" b="1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2700" b="1" dirty="0">
                <a:solidFill>
                  <a:srgbClr val="000201"/>
                </a:solidFill>
                <a:latin typeface="Tahoma" pitchFamily="34" charset="0"/>
                <a:cs typeface="Tahoma" pitchFamily="34" charset="0"/>
              </a:rPr>
              <a:t>Pull</a:t>
            </a:r>
            <a:endParaRPr lang="ar-SA" sz="2700" b="1" dirty="0">
              <a:solidFill>
                <a:srgbClr val="000201"/>
              </a:solidFill>
              <a:latin typeface="Tahoma" pitchFamily="34" charset="0"/>
              <a:cs typeface="Tahoma" pitchFamily="34" charset="0"/>
            </a:endParaRPr>
          </a:p>
          <a:p>
            <a:pPr marL="876300" lvl="1" indent="-419100">
              <a:lnSpc>
                <a:spcPct val="90000"/>
              </a:lnSpc>
              <a:buFont typeface="Monotype Sorts" charset="2"/>
              <a:buAutoNum type="arabicPeriod"/>
            </a:pPr>
            <a:r>
              <a:rPr lang="ar-SA" sz="2700" b="1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الدفع</a:t>
            </a:r>
            <a:r>
              <a:rPr lang="en-US" sz="2700" b="1" dirty="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					</a:t>
            </a:r>
            <a:r>
              <a:rPr lang="en-US" sz="2700" b="1" dirty="0">
                <a:solidFill>
                  <a:srgbClr val="000201"/>
                </a:solidFill>
                <a:latin typeface="Tahoma" pitchFamily="34" charset="0"/>
                <a:cs typeface="Tahoma" pitchFamily="34" charset="0"/>
              </a:rPr>
              <a:t>Push</a:t>
            </a:r>
            <a:endParaRPr lang="ar-SA" sz="2700" b="1" dirty="0">
              <a:solidFill>
                <a:srgbClr val="000201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Monotype Sorts" charset="2"/>
              <a:buChar char="`"/>
            </a:pP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نظم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التوزيع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المتكاملة</a:t>
            </a:r>
            <a:endParaRPr lang="en-US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Monotype Sorts" charset="2"/>
              <a:buNone/>
            </a:pPr>
            <a:r>
              <a:rPr lang="ar-SA" b="1" dirty="0">
                <a:solidFill>
                  <a:schemeClr val="bg2"/>
                </a:solidFill>
                <a:cs typeface="Tahoma (Arabic)" pitchFamily="42" charset="-78"/>
              </a:rPr>
              <a:t>-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نظام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التكامل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الراسي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90000"/>
              </a:lnSpc>
              <a:buFont typeface="Monotype Sorts" charset="2"/>
              <a:buNone/>
            </a:pP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- نظم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التسويق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الأفقية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التوزيع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1196</TotalTime>
  <Words>768</Words>
  <Application>Microsoft Office PowerPoint</Application>
  <PresentationFormat>On-screen Show (4:3)</PresentationFormat>
  <Paragraphs>291</Paragraphs>
  <Slides>25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Concourse</vt:lpstr>
      <vt:lpstr>Clip</vt:lpstr>
      <vt:lpstr>مواضيع الجزء الخامس الفصول ( الرابع عشر, الخامس عشر, السادس عشر)</vt:lpstr>
      <vt:lpstr>مفاهيم التوزيع Distribution </vt:lpstr>
      <vt:lpstr>Slide 3</vt:lpstr>
      <vt:lpstr>العوامل المؤثرة علي تصميم سياسات التوزيع</vt:lpstr>
      <vt:lpstr>Slide 5</vt:lpstr>
      <vt:lpstr>قنوات التوزيع الصناعي</vt:lpstr>
      <vt:lpstr>تصميم استراتيجية التوزيع</vt:lpstr>
      <vt:lpstr>خطوات تصميم استراتيجية التوزيع</vt:lpstr>
      <vt:lpstr>سياسات التوزيع المستخدمة</vt:lpstr>
      <vt:lpstr>عدد منافذ التوزيع</vt:lpstr>
      <vt:lpstr>Slide 11</vt:lpstr>
      <vt:lpstr>العوامل المحددة لاختيار منافذ التوزيع</vt:lpstr>
      <vt:lpstr>طرق ايجاد منفذ التوزيع المناسب</vt:lpstr>
      <vt:lpstr>Slide 14</vt:lpstr>
      <vt:lpstr>أنواع متاجر التجزئة</vt:lpstr>
      <vt:lpstr>Slide 16</vt:lpstr>
      <vt:lpstr>Slide 17</vt:lpstr>
      <vt:lpstr>وظائف تاجر التجزئة لتاجر الجملة والمنتجين</vt:lpstr>
      <vt:lpstr>وظائف تاجر التجزئة للمستهلك</vt:lpstr>
      <vt:lpstr>أنواع متاجر الجملة  Wholesaling</vt:lpstr>
      <vt:lpstr>الوكلاء</vt:lpstr>
      <vt:lpstr>التوزيع بين الفائدة و التكلفة</vt:lpstr>
      <vt:lpstr>التوزيع المادي Market Logistics</vt:lpstr>
      <vt:lpstr>فوائد استخدام التوزيع المادي</vt:lpstr>
      <vt:lpstr>مهام إدارة التوزيع المادي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ماهو النســــــويق ؟</dc:title>
  <dc:creator>Joy</dc:creator>
  <cp:lastModifiedBy>dell</cp:lastModifiedBy>
  <cp:revision>119</cp:revision>
  <cp:lastPrinted>1997-02-20T09:55:30Z</cp:lastPrinted>
  <dcterms:created xsi:type="dcterms:W3CDTF">1996-06-10T05:35:38Z</dcterms:created>
  <dcterms:modified xsi:type="dcterms:W3CDTF">2009-08-28T11:56:55Z</dcterms:modified>
</cp:coreProperties>
</file>