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87" r:id="rId15"/>
    <p:sldId id="289" r:id="rId16"/>
    <p:sldId id="288" r:id="rId17"/>
    <p:sldId id="269" r:id="rId18"/>
    <p:sldId id="270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09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3413C4-EA23-4A4D-83E1-A65225BAD8BC}" type="datetimeFigureOut">
              <a:rPr lang="en-GB" smtClean="0"/>
              <a:t>10/09/2014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7EF722-C73D-477B-8127-B9FEC2B56A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69567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EF722-C73D-477B-8127-B9FEC2B56A14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33460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EF722-C73D-477B-8127-B9FEC2B56A14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40145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EF722-C73D-477B-8127-B9FEC2B56A14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90119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EF722-C73D-477B-8127-B9FEC2B56A14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66347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EF722-C73D-477B-8127-B9FEC2B56A14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93325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EF722-C73D-477B-8127-B9FEC2B56A14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09503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EF722-C73D-477B-8127-B9FEC2B56A14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882128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EF722-C73D-477B-8127-B9FEC2B56A14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23867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EF722-C73D-477B-8127-B9FEC2B56A14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250544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EF722-C73D-477B-8127-B9FEC2B56A14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308858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EF722-C73D-477B-8127-B9FEC2B56A14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46541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EF722-C73D-477B-8127-B9FEC2B56A1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372078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EF722-C73D-477B-8127-B9FEC2B56A14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999998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EF722-C73D-477B-8127-B9FEC2B56A14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089599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EF722-C73D-477B-8127-B9FEC2B56A14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291199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EF722-C73D-477B-8127-B9FEC2B56A14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385315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EF722-C73D-477B-8127-B9FEC2B56A14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125717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EF722-C73D-477B-8127-B9FEC2B56A14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259651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EF722-C73D-477B-8127-B9FEC2B56A14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88552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EF722-C73D-477B-8127-B9FEC2B56A14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324845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EF722-C73D-477B-8127-B9FEC2B56A14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180793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EF722-C73D-477B-8127-B9FEC2B56A14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81302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EF722-C73D-477B-8127-B9FEC2B56A1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76114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EF722-C73D-477B-8127-B9FEC2B56A14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051744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EF722-C73D-477B-8127-B9FEC2B56A14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81056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EF722-C73D-477B-8127-B9FEC2B56A14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75141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EF722-C73D-477B-8127-B9FEC2B56A1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51429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EF722-C73D-477B-8127-B9FEC2B56A1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92370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EF722-C73D-477B-8127-B9FEC2B56A1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24866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EF722-C73D-477B-8127-B9FEC2B56A1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20971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EF722-C73D-477B-8127-B9FEC2B56A1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60456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EF722-C73D-477B-8127-B9FEC2B56A14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57090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com.sa/imgres?start=239&amp;hl=en&amp;biw=1309&amp;bih=772&amp;tbm=isch&amp;tbnid=-OWaJ5nHiPZy8M:&amp;imgrefurl=http://www.sony.net/Products/memorycard/info.html&amp;docid=RX4QvWhiCdc1dM&amp;imgurl=http://www.sony.net/Products/memorycard/images/info_1_1.gif&amp;w=640&amp;h=213&amp;ei=HvXrUvHrN8n70gWo8oDoBg&amp;zoom=1&amp;ved=0CKoBEIQcMDc4yAE&amp;iact=rc&amp;dur=841&amp;page=12&amp;ndsp=23" TargetMode="External"/><Relationship Id="rId3" Type="http://schemas.openxmlformats.org/officeDocument/2006/relationships/hyperlink" Target="http://www.google.com.sa/imgres?um=1&amp;sa=N&amp;hl=en&amp;tbm=isch&amp;tbnid=WPxSaQS6kYCerM:&amp;imgrefurl=http://www.schoolarabia.net/astronomy/definitions/definition_1.htm&amp;docid=6cubm145-_PWmM&amp;imgurl=http://www.schoolarabia.net/images/modules/astronomy/definition/pic3.JPG&amp;w=400&amp;h=324&amp;ei=GuvrUurWF-an0AWnmYDgBQ&amp;zoom=1&amp;ved=0CFcQhBwwAg&amp;iact=rc&amp;dur=4659&amp;page=1&amp;start=0&amp;ndsp=19" TargetMode="External"/><Relationship Id="rId7" Type="http://schemas.microsoft.com/office/2007/relationships/hdphoto" Target="../media/hdphoto1.wdp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5" Type="http://schemas.openxmlformats.org/officeDocument/2006/relationships/hyperlink" Target="http://www.google.com.sa/imgres?um=1&amp;hl=en&amp;tbm=isch&amp;tbnid=LFNAxSpLEwpU1M:&amp;imgrefurl=http://forum.mn66.com/t314861.html&amp;docid=sKI_jWHJF9P4NM&amp;imgurl=http://forum.mn66.com/imgcache2/785511.gif&amp;w=300&amp;h=300&amp;ei=nuvrUvucOuPT0QWz5YFw&amp;zoom=1&amp;ved=0CFEQhBwwAA&amp;iact=rc&amp;dur=7314&amp;page=1&amp;start=0&amp;ndsp=23" TargetMode="External"/><Relationship Id="rId4" Type="http://schemas.openxmlformats.org/officeDocument/2006/relationships/image" Target="../media/image1.jpeg"/><Relationship Id="rId9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AE" dirty="0" smtClean="0"/>
              <a:t>مقدمة عن طبيعة البحث التربوي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rtl="1"/>
            <a:r>
              <a:rPr lang="ar-AE" dirty="0" smtClean="0"/>
              <a:t>المحاضرة الأولى </a:t>
            </a:r>
          </a:p>
          <a:p>
            <a:pPr rtl="1"/>
            <a:r>
              <a:rPr lang="ar-AE" dirty="0" smtClean="0"/>
              <a:t>مقرر طرق البحث (نفس502)</a:t>
            </a:r>
          </a:p>
          <a:p>
            <a:pPr rtl="1"/>
            <a:endParaRPr lang="ar-AE" dirty="0" smtClean="0"/>
          </a:p>
          <a:p>
            <a:pPr rtl="1"/>
            <a:r>
              <a:rPr lang="ar-AE" dirty="0" smtClean="0"/>
              <a:t>د.سمية النجاشي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4313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طرق البحث عن الحقيقة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r" rtl="1">
              <a:buNone/>
            </a:pPr>
            <a:r>
              <a:rPr lang="ar-AE" b="1" u="sng" dirty="0" smtClean="0">
                <a:solidFill>
                  <a:schemeClr val="accent4"/>
                </a:solidFill>
              </a:rPr>
              <a:t>البحث العلمي :</a:t>
            </a:r>
          </a:p>
          <a:p>
            <a:pPr marL="457200" lvl="1" indent="0" algn="r" rtl="1">
              <a:buNone/>
            </a:pPr>
            <a:r>
              <a:rPr lang="ar-AE" b="1" dirty="0" smtClean="0"/>
              <a:t>خصائص البحث العلمي :</a:t>
            </a:r>
          </a:p>
          <a:p>
            <a:pPr lvl="2" algn="r" rtl="1"/>
            <a:r>
              <a:rPr lang="ar-AE" dirty="0" smtClean="0"/>
              <a:t>يقوم على ال</a:t>
            </a:r>
            <a:r>
              <a:rPr lang="ar-SA" dirty="0" smtClean="0"/>
              <a:t>إ</a:t>
            </a:r>
            <a:r>
              <a:rPr lang="ar-AE" dirty="0" err="1" smtClean="0"/>
              <a:t>ستدلال</a:t>
            </a:r>
            <a:r>
              <a:rPr lang="ar-AE" dirty="0" smtClean="0"/>
              <a:t> الاستنتاجي والاستقرائي معا .</a:t>
            </a:r>
          </a:p>
          <a:p>
            <a:pPr lvl="2" algn="r" rtl="1"/>
            <a:r>
              <a:rPr lang="ar-AE" dirty="0" smtClean="0"/>
              <a:t>يرى أن لكل شيء سبب يمكن تحديده من أجل وضع قوانين للنبؤ </a:t>
            </a:r>
            <a:endParaRPr lang="en-GB" dirty="0" smtClean="0"/>
          </a:p>
          <a:p>
            <a:pPr lvl="2" algn="r" rtl="1"/>
            <a:r>
              <a:rPr lang="ar-AE" dirty="0" smtClean="0"/>
              <a:t>إمبريقي : الاعتقاد الذاتي يجب مطابقته مع الحقيقة المفترضة .</a:t>
            </a:r>
          </a:p>
          <a:p>
            <a:pPr lvl="2" algn="r" rtl="1"/>
            <a:r>
              <a:rPr lang="ar-AE" dirty="0" smtClean="0"/>
              <a:t>البحث العلمي يصحح ذاته .</a:t>
            </a:r>
            <a:endParaRPr lang="en-GB" dirty="0"/>
          </a:p>
          <a:p>
            <a:pPr lvl="2" algn="r" rtl="1"/>
            <a:r>
              <a:rPr lang="ar-AE" dirty="0" smtClean="0"/>
              <a:t>يهتم بتبسيط النظريات </a:t>
            </a:r>
            <a:endParaRPr lang="en-GB" dirty="0" smtClean="0"/>
          </a:p>
          <a:p>
            <a:pPr lvl="2" algn="r" rtl="1"/>
            <a:r>
              <a:rPr lang="ar-AE" dirty="0" smtClean="0"/>
              <a:t>يهتم بتعميم النظريات </a:t>
            </a:r>
          </a:p>
          <a:p>
            <a:pPr marL="914400" lvl="2" indent="0" algn="r" rtl="1">
              <a:buNone/>
            </a:pPr>
            <a:endParaRPr lang="en-GB" dirty="0" smtClean="0"/>
          </a:p>
          <a:p>
            <a:pPr marL="914400" lvl="2" indent="0" algn="r" rtl="1">
              <a:buNone/>
            </a:pPr>
            <a:r>
              <a:rPr lang="ar-AE" dirty="0" smtClean="0"/>
              <a:t>* البحث العلمي يجمع بين التجربة والاستدلال .</a:t>
            </a:r>
            <a:endParaRPr lang="en-GB" dirty="0" smtClean="0"/>
          </a:p>
          <a:p>
            <a:pPr lvl="2" algn="r" rtl="1"/>
            <a:endParaRPr lang="ar-AE" dirty="0" smtClean="0"/>
          </a:p>
          <a:p>
            <a:pPr marL="914400" lvl="2" indent="0" algn="r" rtl="1">
              <a:buNone/>
            </a:pPr>
            <a:endParaRPr lang="ar-AE" dirty="0" smtClean="0"/>
          </a:p>
        </p:txBody>
      </p:sp>
    </p:spTree>
    <p:extLst>
      <p:ext uri="{BB962C8B-B14F-4D97-AF65-F5344CB8AC3E}">
        <p14:creationId xmlns:p14="http://schemas.microsoft.com/office/powerpoint/2010/main" val="3832566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AE" dirty="0" smtClean="0"/>
              <a:t>خصائص العلوم ال</a:t>
            </a:r>
            <a:r>
              <a:rPr lang="ar-SA" dirty="0" smtClean="0"/>
              <a:t>إ</a:t>
            </a:r>
            <a:r>
              <a:rPr lang="ar-AE" dirty="0" err="1" smtClean="0"/>
              <a:t>جتماعية</a:t>
            </a:r>
            <a:r>
              <a:rPr lang="ar-AE" dirty="0" smtClean="0"/>
              <a:t> منظورين مختلفين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AE" b="1" u="sng" dirty="0" smtClean="0">
                <a:solidFill>
                  <a:schemeClr val="accent4"/>
                </a:solidFill>
              </a:rPr>
              <a:t>النظرة التقليدية </a:t>
            </a:r>
            <a:r>
              <a:rPr lang="en-GB" b="1" u="sng" dirty="0" smtClean="0">
                <a:solidFill>
                  <a:schemeClr val="accent4"/>
                </a:solidFill>
              </a:rPr>
              <a:t>(Traditional View)</a:t>
            </a:r>
            <a:r>
              <a:rPr lang="ar-AE" b="1" u="sng" dirty="0" smtClean="0">
                <a:solidFill>
                  <a:schemeClr val="accent4"/>
                </a:solidFill>
              </a:rPr>
              <a:t>:</a:t>
            </a:r>
          </a:p>
          <a:p>
            <a:pPr marL="457200" lvl="1" indent="0" algn="r" rtl="1">
              <a:buNone/>
            </a:pPr>
            <a:r>
              <a:rPr lang="ar-AE" dirty="0" smtClean="0"/>
              <a:t>العلوم الاجتماعية مثل العلوم الطبيعية يجب أن تبحث عن القوانين .</a:t>
            </a:r>
          </a:p>
          <a:p>
            <a:pPr marL="0" indent="0" algn="r" rtl="1">
              <a:buNone/>
            </a:pPr>
            <a:endParaRPr lang="ar-AE" dirty="0" smtClean="0"/>
          </a:p>
          <a:p>
            <a:pPr marL="0" indent="0" algn="r" rtl="1">
              <a:buNone/>
            </a:pPr>
            <a:r>
              <a:rPr lang="ar-AE" b="1" u="sng" dirty="0" smtClean="0">
                <a:solidFill>
                  <a:schemeClr val="accent4"/>
                </a:solidFill>
              </a:rPr>
              <a:t>النظرة التفسيرية </a:t>
            </a:r>
            <a:r>
              <a:rPr lang="en-GB" b="1" u="sng" dirty="0" smtClean="0">
                <a:solidFill>
                  <a:schemeClr val="accent4"/>
                </a:solidFill>
              </a:rPr>
              <a:t>(Interpretive View)</a:t>
            </a:r>
            <a:r>
              <a:rPr lang="ar-AE" b="1" u="sng" dirty="0" smtClean="0">
                <a:solidFill>
                  <a:schemeClr val="accent4"/>
                </a:solidFill>
              </a:rPr>
              <a:t>:</a:t>
            </a:r>
          </a:p>
          <a:p>
            <a:pPr marL="0" indent="0" algn="r" rtl="1">
              <a:buNone/>
            </a:pPr>
            <a:r>
              <a:rPr lang="ar-AE" dirty="0" smtClean="0"/>
              <a:t>العلوم ال</a:t>
            </a:r>
            <a:r>
              <a:rPr lang="ar-SA" dirty="0" smtClean="0"/>
              <a:t>إ</a:t>
            </a:r>
            <a:r>
              <a:rPr lang="ar-AE" dirty="0" err="1" smtClean="0"/>
              <a:t>جتماعية</a:t>
            </a:r>
            <a:r>
              <a:rPr lang="ar-AE" dirty="0" smtClean="0"/>
              <a:t> تشابه العلوم الطبيعية في تفسير الظواهر لكنها تختلف</a:t>
            </a:r>
            <a:r>
              <a:rPr lang="ar-SA" dirty="0" smtClean="0"/>
              <a:t> </a:t>
            </a:r>
            <a:r>
              <a:rPr lang="ar-AE" dirty="0" smtClean="0"/>
              <a:t>ع</a:t>
            </a:r>
            <a:r>
              <a:rPr lang="ar-SA" dirty="0" smtClean="0"/>
              <a:t>ن</a:t>
            </a:r>
            <a:r>
              <a:rPr lang="ar-AE" dirty="0" smtClean="0"/>
              <a:t>ها في كونها تؤكد على الفرق بين خصائص الأفراد والجمادات .</a:t>
            </a:r>
          </a:p>
        </p:txBody>
      </p:sp>
    </p:spTree>
    <p:extLst>
      <p:ext uri="{BB962C8B-B14F-4D97-AF65-F5344CB8AC3E}">
        <p14:creationId xmlns:p14="http://schemas.microsoft.com/office/powerpoint/2010/main" val="2390672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dirty="0" smtClean="0"/>
              <a:t>خصائص العلوم ال</a:t>
            </a:r>
            <a:r>
              <a:rPr lang="ar-SA" dirty="0" smtClean="0"/>
              <a:t>إ</a:t>
            </a:r>
            <a:r>
              <a:rPr lang="ar-AE" dirty="0" err="1" smtClean="0"/>
              <a:t>جتماعية</a:t>
            </a:r>
            <a:r>
              <a:rPr lang="ar-AE" dirty="0" smtClean="0"/>
              <a:t> من منظورين مختلفين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8831374"/>
              </p:ext>
            </p:extLst>
          </p:nvPr>
        </p:nvGraphicFramePr>
        <p:xfrm>
          <a:off x="2057400" y="2514600"/>
          <a:ext cx="6096000" cy="2565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AE" dirty="0" smtClean="0"/>
                        <a:t>النظرة التفسيرية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dirty="0" smtClean="0"/>
                        <a:t>النظرة التقليدية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dirty="0" smtClean="0"/>
                        <a:t>من حيث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ar-AE" dirty="0" smtClean="0"/>
                        <a:t>الظواهر الاجتماعية هي شعورنا بها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AE" dirty="0" smtClean="0"/>
                        <a:t>الظ</a:t>
                      </a:r>
                      <a:r>
                        <a:rPr lang="ar-SA" dirty="0" smtClean="0"/>
                        <a:t>و</a:t>
                      </a:r>
                      <a:r>
                        <a:rPr lang="ar-AE" dirty="0" smtClean="0"/>
                        <a:t>اهر الاجتماعية أمر خارجي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AE" dirty="0" smtClean="0"/>
                        <a:t>طبيعة وجود الظواهر الاجتماعية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ar-AE" dirty="0" smtClean="0"/>
                        <a:t>لا</a:t>
                      </a:r>
                      <a:r>
                        <a:rPr lang="ar-AE" baseline="0" dirty="0" smtClean="0"/>
                        <a:t> يمكن الوصول إليها </a:t>
                      </a:r>
                      <a:r>
                        <a:rPr lang="ar-SA" baseline="0" dirty="0" smtClean="0"/>
                        <a:t>إلا</a:t>
                      </a:r>
                      <a:r>
                        <a:rPr lang="ar-AE" baseline="0" dirty="0" smtClean="0"/>
                        <a:t>بالتجربة ولا يمكن نقلها من شخص لآخر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AE" dirty="0" smtClean="0"/>
                        <a:t>يمكن نقلها من شخص لآخر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AE" dirty="0" smtClean="0"/>
                        <a:t>طريقة نقل الخبرة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ar-AE" dirty="0" smtClean="0"/>
                        <a:t>افرد</a:t>
                      </a:r>
                      <a:r>
                        <a:rPr lang="ar-AE" baseline="0" dirty="0" smtClean="0"/>
                        <a:t> مؤثر في البيئة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AE" dirty="0" smtClean="0"/>
                        <a:t>الفرد متأثر ومستجيب للبيئة فقط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AE" dirty="0" smtClean="0"/>
                        <a:t>العلاقة بين الفرد والبيئة 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9833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تعريف العلم من منظورين مختلفين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AE" b="1" u="sng" dirty="0" smtClean="0"/>
              <a:t>العلم باعتباره ثابتا </a:t>
            </a:r>
            <a:r>
              <a:rPr lang="en-GB" b="1" u="sng" dirty="0" smtClean="0"/>
              <a:t>(Static)</a:t>
            </a:r>
            <a:r>
              <a:rPr lang="ar-AE" b="1" u="sng" dirty="0" smtClean="0"/>
              <a:t>:</a:t>
            </a:r>
          </a:p>
          <a:p>
            <a:pPr marL="457200" lvl="1" indent="0" algn="r" rtl="1">
              <a:buNone/>
            </a:pPr>
            <a:r>
              <a:rPr lang="ar-AE" dirty="0" smtClean="0"/>
              <a:t>العلم هو عبارة عن حقائق متراكمة .</a:t>
            </a:r>
          </a:p>
          <a:p>
            <a:pPr marL="0" indent="0" algn="r" rtl="1">
              <a:buNone/>
            </a:pPr>
            <a:endParaRPr lang="ar-AE" dirty="0" smtClean="0"/>
          </a:p>
          <a:p>
            <a:pPr marL="0" indent="0" algn="r" rtl="1">
              <a:buNone/>
            </a:pPr>
            <a:r>
              <a:rPr lang="ar-AE" b="1" u="sng" dirty="0" smtClean="0"/>
              <a:t>العلم باعتباره متغيرا </a:t>
            </a:r>
            <a:r>
              <a:rPr lang="en-GB" b="1" u="sng" dirty="0" smtClean="0"/>
              <a:t>(Dynamic)</a:t>
            </a:r>
            <a:r>
              <a:rPr lang="ar-AE" b="1" u="sng" dirty="0" smtClean="0"/>
              <a:t>:</a:t>
            </a:r>
            <a:endParaRPr lang="ar-AE" b="1" u="sng" dirty="0"/>
          </a:p>
          <a:p>
            <a:pPr marL="0" indent="0" algn="r" rtl="1">
              <a:buNone/>
            </a:pPr>
            <a:r>
              <a:rPr lang="ar-AE" b="1" dirty="0" smtClean="0"/>
              <a:t>	</a:t>
            </a:r>
            <a:r>
              <a:rPr lang="ar-AE" dirty="0" smtClean="0"/>
              <a:t>العلم عبارة عن نشاط مستمر لفهم العالم .</a:t>
            </a:r>
          </a:p>
          <a:p>
            <a:pPr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9763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أدوات العلم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/>
              <a:t>القانون </a:t>
            </a:r>
            <a:r>
              <a:rPr lang="en-GB" dirty="0"/>
              <a:t>(Law)</a:t>
            </a:r>
            <a:endParaRPr lang="ar-AE" dirty="0"/>
          </a:p>
          <a:p>
            <a:pPr algn="r" rtl="1"/>
            <a:r>
              <a:rPr lang="ar-AE" dirty="0"/>
              <a:t>النظرية</a:t>
            </a:r>
            <a:r>
              <a:rPr lang="en-GB" dirty="0"/>
              <a:t>(Theory) </a:t>
            </a:r>
          </a:p>
          <a:p>
            <a:pPr algn="r" rtl="1"/>
            <a:r>
              <a:rPr lang="ar-AE" dirty="0" smtClean="0"/>
              <a:t>المفهوم </a:t>
            </a:r>
            <a:r>
              <a:rPr lang="en-GB" dirty="0" smtClean="0"/>
              <a:t>(Concept)</a:t>
            </a:r>
            <a:endParaRPr lang="ar-AE" dirty="0" smtClean="0"/>
          </a:p>
          <a:p>
            <a:pPr algn="r" rtl="1"/>
            <a:r>
              <a:rPr lang="ar-AE" dirty="0" smtClean="0"/>
              <a:t>الفرضية </a:t>
            </a:r>
            <a:r>
              <a:rPr lang="en-GB" dirty="0" smtClean="0"/>
              <a:t>(Hypothesis)</a:t>
            </a:r>
          </a:p>
        </p:txBody>
      </p:sp>
    </p:spTree>
    <p:extLst>
      <p:ext uri="{BB962C8B-B14F-4D97-AF65-F5344CB8AC3E}">
        <p14:creationId xmlns:p14="http://schemas.microsoft.com/office/powerpoint/2010/main" val="2004072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s://encrypted-tbn2.gstatic.com/images?q=tbn:ANd9GcTjz9UhWtImZPqACYFocjawTavo1sQ_csLsQ4aFlLgRoDx3BMUI">
            <a:hlinkClick r:id="rId3"/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1440000"/>
            <a:ext cx="2381885" cy="192214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https://encrypted-tbn0.gstatic.com/images?q=tbn:ANd9GcSFDgesUaQfKySppJMN_C0aBQ3T9Z0WEFBLr7BICe8WIzmuugOhsA">
            <a:hlinkClick r:id="rId5"/>
          </p:cNvPr>
          <p:cNvPicPr/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-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0000" y="1440000"/>
            <a:ext cx="2143125" cy="2143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https://encrypted-tbn2.gstatic.com/images?q=tbn:ANd9GcQ6qJZ3Ynu5wc_BgP5QmJnojn-Q0ybwoRJrCVQFbQojzzwBsufo">
            <a:hlinkClick r:id="rId8"/>
          </p:cNvPr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0980" y="4680000"/>
            <a:ext cx="3716020" cy="122872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/>
          <p:cNvSpPr/>
          <p:nvPr/>
        </p:nvSpPr>
        <p:spPr>
          <a:xfrm>
            <a:off x="152400" y="152400"/>
            <a:ext cx="8763000" cy="1143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600" dirty="0" smtClean="0">
                <a:solidFill>
                  <a:schemeClr val="tx1"/>
                </a:solidFill>
              </a:rPr>
              <a:t>أي من الصور التالية يدل على قانون وأي منها على نظرية وأي منها على نموذج علمي ؟</a:t>
            </a:r>
            <a:endParaRPr lang="en-GB" sz="2600" dirty="0"/>
          </a:p>
        </p:txBody>
      </p:sp>
    </p:spTree>
    <p:extLst>
      <p:ext uri="{BB962C8B-B14F-4D97-AF65-F5344CB8AC3E}">
        <p14:creationId xmlns:p14="http://schemas.microsoft.com/office/powerpoint/2010/main" val="401414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أدوات العلم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القانون عبارة مبسطة تفسرالعلاقة بين المتغيرات .</a:t>
            </a:r>
          </a:p>
          <a:p>
            <a:pPr algn="r" rtl="1"/>
            <a:r>
              <a:rPr lang="ar-AE" dirty="0" smtClean="0"/>
              <a:t>القانون عبارة تم التحقق منها باختبارات متعددة .</a:t>
            </a:r>
          </a:p>
          <a:p>
            <a:pPr algn="r" rtl="1"/>
            <a:r>
              <a:rPr lang="ar-AE" dirty="0" smtClean="0"/>
              <a:t>القانون أكثر تحديدا من النظرية .</a:t>
            </a:r>
          </a:p>
          <a:p>
            <a:pPr algn="r" rtl="1"/>
            <a:r>
              <a:rPr lang="ar-AE" dirty="0" smtClean="0"/>
              <a:t>القانون أقل عمقا من النظرية 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0348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أدوات البحث العلمي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r" rtl="1">
              <a:buNone/>
            </a:pPr>
            <a:r>
              <a:rPr lang="ar-AE" b="1" u="sng" dirty="0" smtClean="0"/>
              <a:t>تعريف النظرية العلمية </a:t>
            </a:r>
            <a:r>
              <a:rPr lang="en-GB" b="1" u="sng" dirty="0" smtClean="0"/>
              <a:t>(Scientific theory)</a:t>
            </a:r>
            <a:r>
              <a:rPr lang="ar-AE" b="1" u="sng" dirty="0" smtClean="0"/>
              <a:t>:</a:t>
            </a:r>
          </a:p>
          <a:p>
            <a:pPr marL="457200" lvl="1" indent="0" algn="r" rtl="1">
              <a:buNone/>
            </a:pPr>
            <a:r>
              <a:rPr lang="ar-AE" dirty="0" smtClean="0"/>
              <a:t>مجموعة من المفاهيم والتعريفات والبنى المترابطة التي تعرض صورة منظمة لظاهرة ما ،من خلال تحديد العلاقات بين المتغيرات من تفسير الظاهرة والتنبؤ بها .</a:t>
            </a:r>
          </a:p>
          <a:p>
            <a:pPr marL="0" indent="0" algn="r" rtl="1">
              <a:buNone/>
            </a:pPr>
            <a:r>
              <a:rPr lang="ar-AE" b="1" u="sng" dirty="0" smtClean="0"/>
              <a:t>خصائص النظرية :</a:t>
            </a:r>
          </a:p>
          <a:p>
            <a:pPr lvl="1" algn="r" rtl="1"/>
            <a:r>
              <a:rPr lang="ar-AE" dirty="0" smtClean="0"/>
              <a:t>يمكن اختبارها .</a:t>
            </a:r>
          </a:p>
          <a:p>
            <a:pPr lvl="1" algn="r" rtl="1"/>
            <a:r>
              <a:rPr lang="ar-AE" dirty="0" smtClean="0"/>
              <a:t>تطابق النظريات السابقة والملاحظات السابقة .</a:t>
            </a:r>
          </a:p>
          <a:p>
            <a:pPr lvl="1" algn="r" rtl="1"/>
            <a:r>
              <a:rPr lang="ar-AE" dirty="0" smtClean="0"/>
              <a:t>تقود لاستنباط فرضيات ونظريات جديدة </a:t>
            </a:r>
          </a:p>
          <a:p>
            <a:pPr lvl="1" algn="r" rtl="1"/>
            <a:r>
              <a:rPr lang="ar-AE" dirty="0" smtClean="0"/>
              <a:t>قادرة على تفسير الظواهر .</a:t>
            </a:r>
          </a:p>
          <a:p>
            <a:pPr lvl="1" algn="r" rtl="1"/>
            <a:r>
              <a:rPr lang="ar-AE" dirty="0" smtClean="0"/>
              <a:t>قادرة على تفسير الملاحظات الجديدة </a:t>
            </a:r>
          </a:p>
          <a:p>
            <a:pPr lvl="1" algn="r" rtl="1"/>
            <a:endParaRPr lang="ar-AE" dirty="0"/>
          </a:p>
          <a:p>
            <a:pPr marL="457200" lvl="1" indent="0" algn="r" rtl="1">
              <a:buNone/>
            </a:pPr>
            <a:r>
              <a:rPr lang="ar-AE" dirty="0"/>
              <a:t>* لا يوجد نظرية مكتملة ،كما أن النظرية خاضعة للتعديل والتغيير .</a:t>
            </a:r>
          </a:p>
          <a:p>
            <a:pPr lvl="1"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3106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النموذج العلمي</a:t>
            </a:r>
            <a:r>
              <a:rPr lang="en-GB" dirty="0" smtClean="0">
                <a:solidFill>
                  <a:schemeClr val="tx2"/>
                </a:solidFill>
              </a:rPr>
              <a:t> </a:t>
            </a:r>
            <a:r>
              <a:rPr lang="ar-AE" dirty="0" smtClean="0">
                <a:solidFill>
                  <a:schemeClr val="tx2"/>
                </a:solidFill>
              </a:rPr>
              <a:t>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endParaRPr lang="ar-AE" dirty="0" smtClean="0"/>
          </a:p>
          <a:p>
            <a:pPr marL="0" indent="0" algn="r" rtl="1">
              <a:buNone/>
            </a:pPr>
            <a:r>
              <a:rPr lang="ar-AE" dirty="0" smtClean="0"/>
              <a:t>النموذج العلمي يشبه النظرية في كونه قادرا على تفسير العديد من الظواهر لكنه يعتمد على العرض البصري للعلاقات بين الظواهر .</a:t>
            </a:r>
          </a:p>
          <a:p>
            <a:pPr algn="r" rtl="1"/>
            <a:endParaRPr lang="ar-AE" dirty="0"/>
          </a:p>
        </p:txBody>
      </p:sp>
    </p:spTree>
    <p:extLst>
      <p:ext uri="{BB962C8B-B14F-4D97-AF65-F5344CB8AC3E}">
        <p14:creationId xmlns:p14="http://schemas.microsoft.com/office/powerpoint/2010/main" val="4254461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أدوات العلم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الكلمات لها مفاهيم تربطها بالعالم ،كلما كثرت المفاهيم كلما زادت قدرتنا على فهم العالم دون تجارب ذاتية .</a:t>
            </a:r>
          </a:p>
          <a:p>
            <a:pPr algn="r" rtl="1"/>
            <a:endParaRPr lang="ar-AE" dirty="0"/>
          </a:p>
          <a:p>
            <a:pPr marL="0" indent="0" algn="r" rtl="1">
              <a:buNone/>
            </a:pPr>
            <a:r>
              <a:rPr lang="ar-AE" b="1" u="sng" dirty="0" smtClean="0"/>
              <a:t>خصائص المفهوم:</a:t>
            </a:r>
          </a:p>
          <a:p>
            <a:pPr algn="r" rtl="1"/>
            <a:r>
              <a:rPr lang="ar-AE" dirty="0" smtClean="0"/>
              <a:t>يحتاجها الفرد لتنظيم الكم الهائل من المعلومات من حوله .</a:t>
            </a:r>
          </a:p>
          <a:p>
            <a:pPr algn="r" rtl="1"/>
            <a:r>
              <a:rPr lang="ar-AE" dirty="0" smtClean="0"/>
              <a:t>المفاهيم قليلة جدا مقارنة بما يوجد في العالم من ظواهر .</a:t>
            </a:r>
          </a:p>
        </p:txBody>
      </p:sp>
    </p:spTree>
    <p:extLst>
      <p:ext uri="{BB962C8B-B14F-4D97-AF65-F5344CB8AC3E}">
        <p14:creationId xmlns:p14="http://schemas.microsoft.com/office/powerpoint/2010/main" val="1318958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ar-AE" dirty="0" smtClean="0">
                <a:solidFill>
                  <a:schemeClr val="tx2"/>
                </a:solidFill>
              </a:rPr>
              <a:t>أهداف المحاضرة 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r" rtl="1"/>
            <a:r>
              <a:rPr lang="ar-AE" dirty="0" smtClean="0"/>
              <a:t>التعريف بطرق البحث عن الحقيقة </a:t>
            </a:r>
          </a:p>
          <a:p>
            <a:pPr algn="r" rtl="1"/>
            <a:r>
              <a:rPr lang="ar-AE" dirty="0" smtClean="0"/>
              <a:t>التعريف بأهداف البحث العلمي </a:t>
            </a:r>
          </a:p>
          <a:p>
            <a:pPr algn="r" rtl="1"/>
            <a:r>
              <a:rPr lang="ar-AE" dirty="0" smtClean="0"/>
              <a:t>التعريف بخصائص البحث العلمي </a:t>
            </a:r>
          </a:p>
          <a:p>
            <a:pPr algn="r" rtl="1"/>
            <a:r>
              <a:rPr lang="ar-AE" dirty="0" smtClean="0"/>
              <a:t>التعريف بخصائص العلوم الاجتماعية من منظورين مختلفين </a:t>
            </a:r>
          </a:p>
          <a:p>
            <a:pPr algn="r" rtl="1"/>
            <a:r>
              <a:rPr lang="ar-AE" dirty="0" smtClean="0"/>
              <a:t>تعريف العلم من منظورين مختلفين </a:t>
            </a:r>
          </a:p>
          <a:p>
            <a:pPr algn="r" rtl="1"/>
            <a:r>
              <a:rPr lang="ar-AE" dirty="0" smtClean="0"/>
              <a:t>التعريف بالنظرية العلمية </a:t>
            </a:r>
          </a:p>
          <a:p>
            <a:pPr algn="r" rtl="1"/>
            <a:r>
              <a:rPr lang="ar-AE" dirty="0" smtClean="0"/>
              <a:t>التعريف بالنموذج العلمي </a:t>
            </a:r>
          </a:p>
          <a:p>
            <a:pPr algn="r" rtl="1"/>
            <a:r>
              <a:rPr lang="ar-AE" dirty="0" smtClean="0"/>
              <a:t>التعريف بالمفهوم </a:t>
            </a:r>
          </a:p>
          <a:p>
            <a:pPr algn="r" rtl="1"/>
            <a:r>
              <a:rPr lang="ar-AE" smtClean="0"/>
              <a:t>التعريف بالفرضية </a:t>
            </a:r>
            <a:endParaRPr lang="ar-AE" dirty="0" smtClean="0"/>
          </a:p>
        </p:txBody>
      </p:sp>
    </p:spTree>
    <p:extLst>
      <p:ext uri="{BB962C8B-B14F-4D97-AF65-F5344CB8AC3E}">
        <p14:creationId xmlns:p14="http://schemas.microsoft.com/office/powerpoint/2010/main" val="1627041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أدوات العلم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r" rtl="1">
              <a:buNone/>
            </a:pPr>
            <a:r>
              <a:rPr lang="ar-AE" b="1" u="sng" dirty="0" smtClean="0"/>
              <a:t>الفرضية :</a:t>
            </a:r>
          </a:p>
          <a:p>
            <a:pPr marL="0" indent="0" algn="r" rtl="1">
              <a:buNone/>
            </a:pPr>
            <a:r>
              <a:rPr lang="ar-AE" dirty="0" smtClean="0"/>
              <a:t>عبارة تحدد العلاقة بين المتغيرات وتحوي دلالة واضحة لكيفية اختبار تلك العلاقة .</a:t>
            </a:r>
          </a:p>
          <a:p>
            <a:pPr marL="0" indent="0" algn="r" rtl="1">
              <a:buNone/>
            </a:pPr>
            <a:endParaRPr lang="ar-AE" dirty="0" smtClean="0"/>
          </a:p>
          <a:p>
            <a:pPr marL="0" indent="0" algn="r" rtl="1">
              <a:buNone/>
            </a:pPr>
            <a:r>
              <a:rPr lang="ar-AE" b="1" u="sng" dirty="0" smtClean="0"/>
              <a:t>وظيفة الفرضية :</a:t>
            </a:r>
          </a:p>
          <a:p>
            <a:pPr marL="0" indent="0" algn="r" rtl="1">
              <a:buNone/>
            </a:pPr>
            <a:r>
              <a:rPr lang="ar-AE" dirty="0" smtClean="0"/>
              <a:t>- تنظم تفكير العلماء </a:t>
            </a:r>
          </a:p>
          <a:p>
            <a:pPr marL="0" indent="0" algn="r" rtl="1">
              <a:buNone/>
            </a:pPr>
            <a:r>
              <a:rPr lang="ar-AE" dirty="0" smtClean="0"/>
              <a:t>- الأداة العاملة في النظرية </a:t>
            </a:r>
          </a:p>
          <a:p>
            <a:pPr marL="0" indent="0" algn="r" rtl="1">
              <a:buNone/>
            </a:pPr>
            <a:r>
              <a:rPr lang="ar-AE" dirty="0" smtClean="0"/>
              <a:t>- قد تتحول لقانون إن تم التحقق منها </a:t>
            </a:r>
          </a:p>
          <a:p>
            <a:pPr marL="0" indent="0" algn="r" rtl="1">
              <a:buNone/>
            </a:pPr>
            <a:r>
              <a:rPr lang="ar-AE" dirty="0" smtClean="0"/>
              <a:t>- تساعد في تقدم المعرفة .</a:t>
            </a:r>
          </a:p>
          <a:p>
            <a:pPr marL="0" indent="0" algn="r" rtl="1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7234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20000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ar-AE" dirty="0">
                <a:solidFill>
                  <a:schemeClr val="accent2"/>
                </a:solidFill>
              </a:rPr>
              <a:t>تقييم مخرجات التعلم </a:t>
            </a:r>
            <a:endParaRPr lang="en-GB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23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AE" dirty="0" smtClean="0"/>
              <a:t>1- مجموعة من الملاحظات الفردية تقود إلى نتيجة عامة :</a:t>
            </a:r>
          </a:p>
          <a:p>
            <a:pPr algn="r" rtl="1"/>
            <a:endParaRPr lang="ar-AE" dirty="0"/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التجربة الذاتية 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استنتاج 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القياس المنطقي 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ال</a:t>
            </a:r>
            <a:r>
              <a:rPr lang="ar-SA" dirty="0" smtClean="0"/>
              <a:t>إ</a:t>
            </a:r>
            <a:r>
              <a:rPr lang="ar-AE" dirty="0" err="1" smtClean="0"/>
              <a:t>ستقراء</a:t>
            </a:r>
            <a:r>
              <a:rPr lang="ar-AE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8489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AE" dirty="0" smtClean="0"/>
              <a:t>2-قد تتحول إلى قانون إن تم التحقق منها :</a:t>
            </a:r>
          </a:p>
          <a:p>
            <a:pPr marL="0" indent="0" algn="r" rtl="1">
              <a:buNone/>
            </a:pPr>
            <a:endParaRPr lang="ar-AE" dirty="0"/>
          </a:p>
          <a:p>
            <a:pPr marL="0" indent="0" algn="r" rtl="1">
              <a:buNone/>
            </a:pPr>
            <a:r>
              <a:rPr lang="ar-AE" dirty="0" smtClean="0"/>
              <a:t>1-النظرية </a:t>
            </a:r>
          </a:p>
          <a:p>
            <a:pPr marL="0" indent="0" algn="r" rtl="1">
              <a:buNone/>
            </a:pPr>
            <a:r>
              <a:rPr lang="ar-AE" dirty="0" smtClean="0"/>
              <a:t>2-الفرضية </a:t>
            </a:r>
          </a:p>
          <a:p>
            <a:pPr marL="0" indent="0" algn="r" rtl="1">
              <a:buNone/>
            </a:pPr>
            <a:r>
              <a:rPr lang="ar-AE" dirty="0" smtClean="0"/>
              <a:t>3-الظواهر الاجتماعية </a:t>
            </a:r>
          </a:p>
          <a:p>
            <a:pPr marL="0" indent="0" algn="r" rtl="1">
              <a:buNone/>
            </a:pPr>
            <a:r>
              <a:rPr lang="ar-AE" dirty="0" smtClean="0"/>
              <a:t>4-المفاهيم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9336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AE" dirty="0" smtClean="0"/>
              <a:t>3- يختلف النموذج العلمي عن النظرية في كونه :</a:t>
            </a:r>
          </a:p>
          <a:p>
            <a:pPr marL="0" indent="0" algn="r" rtl="1">
              <a:buNone/>
            </a:pPr>
            <a:endParaRPr lang="ar-AE" dirty="0"/>
          </a:p>
          <a:p>
            <a:pPr marL="0" indent="0" algn="r" rtl="1">
              <a:buNone/>
            </a:pPr>
            <a:r>
              <a:rPr lang="ar-AE" dirty="0" smtClean="0"/>
              <a:t>1-لا يستطيع تفسير الهدد من الظواهر .</a:t>
            </a:r>
          </a:p>
          <a:p>
            <a:pPr marL="0" indent="0" algn="r" rtl="1">
              <a:buNone/>
            </a:pPr>
            <a:r>
              <a:rPr lang="ar-AE" dirty="0" smtClean="0"/>
              <a:t>2-يعتمد على العرض ال</a:t>
            </a:r>
            <a:r>
              <a:rPr lang="ar-SA" dirty="0" smtClean="0"/>
              <a:t>ب</a:t>
            </a:r>
            <a:r>
              <a:rPr lang="ar-AE" dirty="0" smtClean="0"/>
              <a:t>صري .</a:t>
            </a:r>
          </a:p>
          <a:p>
            <a:pPr marL="0" indent="0" algn="r" rtl="1">
              <a:buNone/>
            </a:pPr>
            <a:r>
              <a:rPr lang="ar-AE" dirty="0" smtClean="0"/>
              <a:t>3-لايستخدم كثيرا في العلوم الاجتماعية .</a:t>
            </a:r>
          </a:p>
          <a:p>
            <a:pPr marL="0" indent="0" algn="r" rtl="1">
              <a:buNone/>
            </a:pPr>
            <a:r>
              <a:rPr lang="ar-AE" dirty="0" smtClean="0"/>
              <a:t>4-لا يحتوي على مفاهيم واضحة </a:t>
            </a:r>
          </a:p>
        </p:txBody>
      </p:sp>
    </p:spTree>
    <p:extLst>
      <p:ext uri="{BB962C8B-B14F-4D97-AF65-F5344CB8AC3E}">
        <p14:creationId xmlns:p14="http://schemas.microsoft.com/office/powerpoint/2010/main" val="3631514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AE" dirty="0" smtClean="0"/>
              <a:t>4- نشاط مستمر لفهم العالم :</a:t>
            </a:r>
          </a:p>
          <a:p>
            <a:pPr marL="0" indent="0" algn="r" rtl="1">
              <a:buNone/>
            </a:pPr>
            <a:endParaRPr lang="ar-AE" dirty="0"/>
          </a:p>
          <a:p>
            <a:pPr marL="0" indent="0" algn="r" rtl="1">
              <a:buNone/>
            </a:pPr>
            <a:r>
              <a:rPr lang="ar-AE" dirty="0" smtClean="0"/>
              <a:t>1-النظرة التقليدية للعلوم الاجتماعية </a:t>
            </a:r>
          </a:p>
          <a:p>
            <a:pPr marL="0" indent="0" algn="r" rtl="1">
              <a:buNone/>
            </a:pPr>
            <a:r>
              <a:rPr lang="ar-AE" dirty="0" smtClean="0"/>
              <a:t>2-الفرضية </a:t>
            </a:r>
          </a:p>
          <a:p>
            <a:pPr marL="0" indent="0" algn="r" rtl="1">
              <a:buNone/>
            </a:pPr>
            <a:r>
              <a:rPr lang="ar-AE" dirty="0" smtClean="0"/>
              <a:t>3-العلم باعتباره متغيرا </a:t>
            </a:r>
          </a:p>
          <a:p>
            <a:pPr marL="0" indent="0" algn="r" rtl="1">
              <a:buNone/>
            </a:pPr>
            <a:r>
              <a:rPr lang="ar-AE" dirty="0" smtClean="0"/>
              <a:t>4-المفهوم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5055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AE" dirty="0" smtClean="0"/>
              <a:t>5-لماذا يهتم البحث العلمي بأسباب الظواهر الاجتماعية :</a:t>
            </a:r>
          </a:p>
          <a:p>
            <a:pPr marL="0" indent="0" algn="r" rtl="1">
              <a:buNone/>
            </a:pPr>
            <a:endParaRPr lang="ar-AE" dirty="0"/>
          </a:p>
          <a:p>
            <a:pPr marL="0" indent="0" algn="r" rtl="1">
              <a:buNone/>
            </a:pPr>
            <a:r>
              <a:rPr lang="ar-AE" dirty="0" smtClean="0"/>
              <a:t>أ-حتى يتمكن العلم من تصحيح ذاته </a:t>
            </a:r>
          </a:p>
          <a:p>
            <a:pPr marL="0" indent="0" algn="r" rtl="1">
              <a:buNone/>
            </a:pPr>
            <a:r>
              <a:rPr lang="ar-AE" dirty="0" smtClean="0"/>
              <a:t>2-للتنبؤ بالظواهر الاجتماعية مستقبلا </a:t>
            </a:r>
          </a:p>
          <a:p>
            <a:pPr marL="0" indent="0" algn="r" rtl="1">
              <a:buNone/>
            </a:pPr>
            <a:r>
              <a:rPr lang="ar-AE" dirty="0" smtClean="0"/>
              <a:t>3-لجعل العلوم الاجتماعية مشابهة ل</a:t>
            </a:r>
            <a:r>
              <a:rPr lang="ar-SA" dirty="0" smtClean="0"/>
              <a:t>لعلوم </a:t>
            </a:r>
            <a:r>
              <a:rPr lang="ar-AE" dirty="0" smtClean="0"/>
              <a:t>الطبيعية </a:t>
            </a:r>
          </a:p>
          <a:p>
            <a:pPr marL="0" indent="0" algn="r" rtl="1">
              <a:buNone/>
            </a:pPr>
            <a:r>
              <a:rPr lang="ar-AE" dirty="0" smtClean="0"/>
              <a:t>4-لتكوين الفرضيات العلمية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636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r" rtl="1">
              <a:buNone/>
            </a:pPr>
            <a:r>
              <a:rPr lang="ar-AE" dirty="0" smtClean="0"/>
              <a:t>6- قام باحث بتوزيع استبيانات على طلاب المرحلة المتوسطة والثانوية </a:t>
            </a:r>
            <a:r>
              <a:rPr lang="ar-AE" dirty="0" smtClean="0"/>
              <a:t>يستقصي </a:t>
            </a:r>
            <a:r>
              <a:rPr lang="ar-AE" dirty="0" smtClean="0"/>
              <a:t>مستوى الطموح عند كل من طلاب المتو</a:t>
            </a:r>
            <a:r>
              <a:rPr lang="ar-SA" dirty="0" smtClean="0"/>
              <a:t>سط</a:t>
            </a:r>
            <a:r>
              <a:rPr lang="ar-AE" dirty="0" smtClean="0"/>
              <a:t>ة والثانوية .</a:t>
            </a:r>
          </a:p>
          <a:p>
            <a:pPr marL="0" indent="0" algn="r" rtl="1">
              <a:buNone/>
            </a:pPr>
            <a:endParaRPr lang="ar-AE" dirty="0"/>
          </a:p>
          <a:p>
            <a:pPr marL="0" indent="0" algn="r" rtl="1">
              <a:buNone/>
            </a:pPr>
            <a:r>
              <a:rPr lang="ar-AE" dirty="0" smtClean="0"/>
              <a:t>1-البحث يهدف لحل مشكلة انخفاض مستوى الطموح لدى الطلاب </a:t>
            </a:r>
          </a:p>
          <a:p>
            <a:pPr marL="0" indent="0" algn="r" rtl="1">
              <a:buNone/>
            </a:pPr>
            <a:r>
              <a:rPr lang="ar-AE" dirty="0" smtClean="0"/>
              <a:t>2-البحث اعتمد على الحدس ولم يعتمد على الملاحظة المقننة </a:t>
            </a:r>
          </a:p>
          <a:p>
            <a:pPr marL="0" indent="0" algn="r" rtl="1">
              <a:buNone/>
            </a:pPr>
            <a:r>
              <a:rPr lang="ar-AE" dirty="0" smtClean="0"/>
              <a:t>3-البحث يعد نظريا ولا يعد تطبيقيا </a:t>
            </a:r>
          </a:p>
          <a:p>
            <a:pPr marL="0" indent="0" algn="r" rtl="1">
              <a:buNone/>
            </a:pPr>
            <a:r>
              <a:rPr lang="ar-AE" dirty="0" smtClean="0"/>
              <a:t>4-البحث ليس إمبريقيا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3133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r" rtl="1">
              <a:buNone/>
            </a:pPr>
            <a:r>
              <a:rPr lang="ar-AE" dirty="0" smtClean="0"/>
              <a:t>7-الدراسات السابقة المتعلقة باكتئاب ما بعد الولادة التي اطلع الباحث عليها في المكتبة أجريت بعد عام 1990 م ،لذلك يوضح الباحث أن الدراسات العلمية لم تهتم بموضوع اكتئاب ما بعد الولادة قبل عام 1990 م . </a:t>
            </a:r>
          </a:p>
          <a:p>
            <a:pPr marL="0" indent="0" algn="r" rtl="1">
              <a:buNone/>
            </a:pPr>
            <a:endParaRPr lang="ar-AE" dirty="0"/>
          </a:p>
          <a:p>
            <a:pPr marL="0" indent="0" algn="r" rtl="1">
              <a:buNone/>
            </a:pPr>
            <a:r>
              <a:rPr lang="ar-AE" dirty="0" smtClean="0"/>
              <a:t>1-الباحث قام </a:t>
            </a:r>
            <a:r>
              <a:rPr lang="ar-AE" dirty="0" smtClean="0"/>
              <a:t>بعملية </a:t>
            </a:r>
            <a:r>
              <a:rPr lang="ar-AE" dirty="0" smtClean="0"/>
              <a:t>استقراء</a:t>
            </a:r>
          </a:p>
          <a:p>
            <a:pPr marL="0" indent="0" algn="r" rtl="1">
              <a:buNone/>
            </a:pPr>
            <a:r>
              <a:rPr lang="ar-AE" dirty="0" smtClean="0"/>
              <a:t>2-الباحث قام بعملية استنتاج </a:t>
            </a:r>
          </a:p>
          <a:p>
            <a:pPr marL="0" indent="0" algn="r" rtl="1">
              <a:buNone/>
            </a:pPr>
            <a:r>
              <a:rPr lang="ar-AE" dirty="0" smtClean="0"/>
              <a:t>3-الباحث قام بعمليتي ال</a:t>
            </a:r>
            <a:r>
              <a:rPr lang="ar-SA" dirty="0" smtClean="0"/>
              <a:t>إ</a:t>
            </a:r>
            <a:r>
              <a:rPr lang="ar-AE" dirty="0" err="1" smtClean="0"/>
              <a:t>ستقراء</a:t>
            </a:r>
            <a:r>
              <a:rPr lang="ar-AE" dirty="0" smtClean="0"/>
              <a:t> وال</a:t>
            </a:r>
            <a:r>
              <a:rPr lang="ar-SA" dirty="0" smtClean="0"/>
              <a:t>إ</a:t>
            </a:r>
            <a:r>
              <a:rPr lang="ar-AE" dirty="0" err="1" smtClean="0"/>
              <a:t>ستنتاج</a:t>
            </a:r>
            <a:r>
              <a:rPr lang="ar-AE" dirty="0" smtClean="0"/>
              <a:t> في نفس الوقت </a:t>
            </a:r>
          </a:p>
          <a:p>
            <a:pPr marL="0" indent="0" algn="r" rtl="1">
              <a:buNone/>
            </a:pPr>
            <a:r>
              <a:rPr lang="ar-AE" dirty="0" smtClean="0"/>
              <a:t>4-الباحث قام بتعميم نتائجه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2316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AE" dirty="0" smtClean="0"/>
              <a:t>8- النظرية السلوكية ترى أن الطفل يولد صفحة بيضاء وأن البيئة هي المؤثر الوحيد في سلوكه . هذه النظرية :</a:t>
            </a:r>
          </a:p>
          <a:p>
            <a:pPr marL="0" indent="0" algn="r" rtl="1">
              <a:buNone/>
            </a:pPr>
            <a:endParaRPr lang="ar-AE" dirty="0"/>
          </a:p>
          <a:p>
            <a:pPr marL="0" indent="0" algn="r" rtl="1">
              <a:buNone/>
            </a:pPr>
            <a:r>
              <a:rPr lang="ar-AE" dirty="0" smtClean="0"/>
              <a:t>1-مكتملة حيث تستطيع أن تفسر جميع أشكال سلوك الطفل </a:t>
            </a:r>
          </a:p>
          <a:p>
            <a:pPr marL="0" indent="0" algn="r" rtl="1">
              <a:buNone/>
            </a:pPr>
            <a:r>
              <a:rPr lang="ar-AE" dirty="0" smtClean="0"/>
              <a:t>2-ثابة لا تتغير </a:t>
            </a:r>
          </a:p>
          <a:p>
            <a:pPr marL="0" indent="0" algn="r" rtl="1">
              <a:buNone/>
            </a:pPr>
            <a:r>
              <a:rPr lang="ar-AE" dirty="0" smtClean="0"/>
              <a:t>3-غير مكتملة ولكنها تقود لاس</a:t>
            </a:r>
            <a:r>
              <a:rPr lang="ar-SA" dirty="0" err="1" smtClean="0"/>
              <a:t>تنباط</a:t>
            </a:r>
            <a:r>
              <a:rPr lang="ar-AE" dirty="0" smtClean="0"/>
              <a:t> فرضيات ونظريات جديدة </a:t>
            </a:r>
          </a:p>
          <a:p>
            <a:pPr marL="0" indent="0" algn="r" rtl="1">
              <a:buNone/>
            </a:pPr>
            <a:r>
              <a:rPr lang="ar-AE" dirty="0" smtClean="0"/>
              <a:t>4-لا تفسر العلاقة بين الظواهر التي تتناولها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3047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طرق البحث عن الحقيقة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التجربة الشخصية</a:t>
            </a:r>
            <a:r>
              <a:rPr lang="en-GB" dirty="0" smtClean="0"/>
              <a:t> (Experience) </a:t>
            </a:r>
            <a:r>
              <a:rPr lang="ar-AE" dirty="0" smtClean="0"/>
              <a:t> </a:t>
            </a:r>
          </a:p>
          <a:p>
            <a:pPr algn="r" rtl="1"/>
            <a:r>
              <a:rPr lang="ar-AE" dirty="0" smtClean="0"/>
              <a:t>ال</a:t>
            </a:r>
            <a:r>
              <a:rPr lang="ar-SA" dirty="0"/>
              <a:t>إ</a:t>
            </a:r>
            <a:r>
              <a:rPr lang="ar-AE" dirty="0" err="1" smtClean="0"/>
              <a:t>ستدلال</a:t>
            </a:r>
            <a:r>
              <a:rPr lang="ar-AE" dirty="0" smtClean="0"/>
              <a:t> المنطقي </a:t>
            </a:r>
            <a:r>
              <a:rPr lang="en-GB" dirty="0" smtClean="0"/>
              <a:t>(Logical reasoning) </a:t>
            </a:r>
            <a:endParaRPr lang="ar-AE" dirty="0" smtClean="0"/>
          </a:p>
          <a:p>
            <a:pPr algn="r" rtl="1"/>
            <a:r>
              <a:rPr lang="ar-AE" dirty="0" smtClean="0"/>
              <a:t>البحث العلمي </a:t>
            </a:r>
            <a:r>
              <a:rPr lang="en-GB" dirty="0" smtClean="0"/>
              <a:t>(Scientific research)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802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AE" dirty="0" smtClean="0"/>
              <a:t>9- لائحة إعلانات كتب عليها : واجبك أن تحمي صحة أسنان طفلك لذلك عليك </a:t>
            </a:r>
            <a:r>
              <a:rPr lang="ar-AE" dirty="0" smtClean="0"/>
              <a:t>أن تستخدم </a:t>
            </a:r>
            <a:r>
              <a:rPr lang="ar-AE" dirty="0" smtClean="0"/>
              <a:t>فرشاة (س) . الإعلان يستخدم أسلوب:</a:t>
            </a:r>
          </a:p>
          <a:p>
            <a:pPr marL="0" indent="0" algn="r" rtl="1">
              <a:buNone/>
            </a:pPr>
            <a:endParaRPr lang="ar-AE" dirty="0"/>
          </a:p>
          <a:p>
            <a:pPr marL="0" indent="0" algn="r" rtl="1">
              <a:buNone/>
            </a:pPr>
            <a:r>
              <a:rPr lang="ar-AE" dirty="0" smtClean="0"/>
              <a:t>1- ال</a:t>
            </a:r>
            <a:r>
              <a:rPr lang="ar-SA" dirty="0" smtClean="0"/>
              <a:t>إ</a:t>
            </a:r>
            <a:r>
              <a:rPr lang="ar-AE" dirty="0" err="1" smtClean="0"/>
              <a:t>ستنتاج</a:t>
            </a:r>
            <a:r>
              <a:rPr lang="ar-AE" dirty="0" smtClean="0"/>
              <a:t> </a:t>
            </a:r>
          </a:p>
          <a:p>
            <a:pPr marL="0" indent="0" algn="r" rtl="1">
              <a:buNone/>
            </a:pPr>
            <a:r>
              <a:rPr lang="ar-AE" dirty="0" smtClean="0"/>
              <a:t>2-  ال</a:t>
            </a:r>
            <a:r>
              <a:rPr lang="ar-SA" dirty="0" smtClean="0"/>
              <a:t>إ</a:t>
            </a:r>
            <a:r>
              <a:rPr lang="ar-AE" dirty="0" err="1" smtClean="0"/>
              <a:t>ستقراء</a:t>
            </a:r>
            <a:endParaRPr lang="ar-AE" dirty="0" smtClean="0"/>
          </a:p>
          <a:p>
            <a:pPr marL="0" indent="0" algn="r" rtl="1">
              <a:buNone/>
            </a:pPr>
            <a:r>
              <a:rPr lang="ar-AE" dirty="0" smtClean="0"/>
              <a:t>3-  التجربة الشخصية </a:t>
            </a:r>
          </a:p>
          <a:p>
            <a:pPr marL="0" indent="0" algn="r" rtl="1">
              <a:buNone/>
            </a:pPr>
            <a:r>
              <a:rPr lang="ar-AE" dirty="0" smtClean="0"/>
              <a:t>4- الملاحظة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2336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AE" dirty="0" smtClean="0"/>
              <a:t>10- النظرة التقليدية للعلوم الاجتماعية :</a:t>
            </a:r>
          </a:p>
          <a:p>
            <a:pPr marL="0" indent="0" algn="r" rtl="1">
              <a:buNone/>
            </a:pPr>
            <a:endParaRPr lang="ar-AE" dirty="0"/>
          </a:p>
          <a:p>
            <a:pPr marL="0" indent="0" algn="r" rtl="1">
              <a:buNone/>
            </a:pPr>
            <a:r>
              <a:rPr lang="ar-AE" dirty="0" smtClean="0"/>
              <a:t>1- ترى أن العلوم الاجتماعية يجب أن تهتم بالفروق الفردية </a:t>
            </a:r>
          </a:p>
          <a:p>
            <a:pPr marL="0" indent="0" algn="r" rtl="1">
              <a:buNone/>
            </a:pPr>
            <a:r>
              <a:rPr lang="ar-AE" dirty="0" smtClean="0"/>
              <a:t>2- ترى أن الخبرة الاجتماعية لا يمكن نقلها من شخص لآخر </a:t>
            </a:r>
          </a:p>
          <a:p>
            <a:pPr marL="0" indent="0" algn="r" rtl="1">
              <a:buNone/>
            </a:pPr>
            <a:r>
              <a:rPr lang="ar-AE" dirty="0" smtClean="0"/>
              <a:t>3- ترى أن الإنسان يستطيع التأثير في البيئة </a:t>
            </a:r>
          </a:p>
          <a:p>
            <a:pPr marL="0" indent="0" algn="r" rtl="1">
              <a:buNone/>
            </a:pPr>
            <a:r>
              <a:rPr lang="ar-AE" dirty="0" smtClean="0"/>
              <a:t>4-ترى أن العلوم الاجتماعية تشبه العلوم الطبيعية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9857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063" y="990600"/>
            <a:ext cx="7621137" cy="4525963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ar-AE" dirty="0"/>
              <a:t>"البحث عن الحقيقة والجمال هو محيط من الأنشطة التي تجعلنا أطفالا طيلة الحياة" </a:t>
            </a:r>
            <a:endParaRPr lang="ar-AE" dirty="0" smtClean="0"/>
          </a:p>
          <a:p>
            <a:pPr marL="0" indent="0">
              <a:buNone/>
            </a:pPr>
            <a:r>
              <a:rPr lang="ar-AE" dirty="0" smtClean="0"/>
              <a:t>ألبرت </a:t>
            </a:r>
            <a:r>
              <a:rPr lang="ar-AE" dirty="0" err="1"/>
              <a:t>إنشتاين</a:t>
            </a:r>
            <a:r>
              <a:rPr lang="ar-AE" dirty="0"/>
              <a:t> 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ar-AE" dirty="0"/>
          </a:p>
          <a:p>
            <a:pPr marL="0" indent="0" algn="ctr">
              <a:buNone/>
            </a:pPr>
            <a:r>
              <a:rPr lang="ar-AE" dirty="0" smtClean="0">
                <a:solidFill>
                  <a:schemeClr val="accent1"/>
                </a:solidFill>
              </a:rPr>
              <a:t>التعليقات والأسئلة </a:t>
            </a:r>
          </a:p>
          <a:p>
            <a:pPr marL="0" indent="0" algn="ctr">
              <a:buNone/>
            </a:pPr>
            <a:r>
              <a:rPr lang="ar-AE" dirty="0" smtClean="0">
                <a:solidFill>
                  <a:schemeClr val="accent1"/>
                </a:solidFill>
              </a:rPr>
              <a:t>انتهت المحاضرة </a:t>
            </a:r>
            <a:endParaRPr lang="en-GB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4329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طرق البحث عن الحقيقة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AE" b="1" u="sng" dirty="0" smtClean="0">
                <a:solidFill>
                  <a:schemeClr val="accent4"/>
                </a:solidFill>
              </a:rPr>
              <a:t>التجربة الشخصية :</a:t>
            </a:r>
          </a:p>
          <a:p>
            <a:pPr lvl="1" algn="r" rtl="1"/>
            <a:r>
              <a:rPr lang="ar-AE" dirty="0" smtClean="0"/>
              <a:t>تتبع الإحساس ولا تتبع الفرضية </a:t>
            </a:r>
          </a:p>
          <a:p>
            <a:pPr lvl="1" algn="r" rtl="1"/>
            <a:r>
              <a:rPr lang="ar-AE" dirty="0" smtClean="0"/>
              <a:t>تستخدم الملاحظة ال</a:t>
            </a:r>
            <a:r>
              <a:rPr lang="ar-SA" dirty="0" smtClean="0"/>
              <a:t>إ</a:t>
            </a:r>
            <a:r>
              <a:rPr lang="ar-AE" dirty="0" err="1" smtClean="0"/>
              <a:t>نتقائية</a:t>
            </a:r>
            <a:r>
              <a:rPr lang="ar-AE" dirty="0" smtClean="0"/>
              <a:t> ولا تستخدم الملاحظة المقننة </a:t>
            </a:r>
          </a:p>
          <a:p>
            <a:pPr lvl="1" algn="r" rtl="1"/>
            <a:r>
              <a:rPr lang="ar-AE" dirty="0" smtClean="0"/>
              <a:t>لا تنظم الموقف </a:t>
            </a:r>
          </a:p>
          <a:p>
            <a:pPr lvl="1" algn="r" rtl="1"/>
            <a:r>
              <a:rPr lang="ar-AE" dirty="0" smtClean="0"/>
              <a:t>لا تدرس العلاقات بشكل منظم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41451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طرق البحث عن الحقيقة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AE" b="1" u="sng" dirty="0" smtClean="0">
                <a:solidFill>
                  <a:schemeClr val="accent4"/>
                </a:solidFill>
              </a:rPr>
              <a:t>الاستدلال المنطقي :</a:t>
            </a:r>
          </a:p>
          <a:p>
            <a:pPr lvl="1" algn="r" rtl="1"/>
            <a:r>
              <a:rPr lang="ar-AE" dirty="0" smtClean="0"/>
              <a:t>أنواع الاستدلال :</a:t>
            </a:r>
          </a:p>
          <a:p>
            <a:pPr lvl="2" algn="r" rtl="1"/>
            <a:r>
              <a:rPr lang="ar-SA" dirty="0"/>
              <a:t>إ</a:t>
            </a:r>
            <a:r>
              <a:rPr lang="ar-AE" dirty="0" err="1" smtClean="0"/>
              <a:t>ستدلال</a:t>
            </a:r>
            <a:r>
              <a:rPr lang="ar-AE" dirty="0" smtClean="0"/>
              <a:t> </a:t>
            </a:r>
            <a:r>
              <a:rPr lang="ar-SA" dirty="0"/>
              <a:t>إ</a:t>
            </a:r>
            <a:r>
              <a:rPr lang="ar-AE" dirty="0" err="1" smtClean="0"/>
              <a:t>ستنتاجي</a:t>
            </a:r>
            <a:r>
              <a:rPr lang="ar-AE" dirty="0" smtClean="0"/>
              <a:t> </a:t>
            </a:r>
            <a:r>
              <a:rPr lang="en-GB" dirty="0" smtClean="0"/>
              <a:t>(Deduction)</a:t>
            </a:r>
            <a:endParaRPr lang="ar-AE" dirty="0" smtClean="0"/>
          </a:p>
          <a:p>
            <a:pPr lvl="2" algn="r" rtl="1"/>
            <a:r>
              <a:rPr lang="ar-SA" dirty="0"/>
              <a:t>إ</a:t>
            </a:r>
            <a:r>
              <a:rPr lang="ar-AE" dirty="0" err="1" smtClean="0"/>
              <a:t>ستدلال</a:t>
            </a:r>
            <a:r>
              <a:rPr lang="ar-AE" dirty="0" smtClean="0"/>
              <a:t> </a:t>
            </a:r>
            <a:r>
              <a:rPr lang="ar-SA" dirty="0"/>
              <a:t>إ</a:t>
            </a:r>
            <a:r>
              <a:rPr lang="ar-AE" dirty="0" err="1" smtClean="0"/>
              <a:t>ستقرائي</a:t>
            </a:r>
            <a:r>
              <a:rPr lang="ar-AE" dirty="0" smtClean="0"/>
              <a:t> </a:t>
            </a:r>
            <a:r>
              <a:rPr lang="en-GB" dirty="0" smtClean="0"/>
              <a:t>(Induction)</a:t>
            </a:r>
            <a:endParaRPr lang="ar-AE" dirty="0" smtClean="0"/>
          </a:p>
          <a:p>
            <a:pPr lvl="2" algn="r" rtl="1"/>
            <a:r>
              <a:rPr lang="ar-AE" dirty="0" smtClean="0"/>
              <a:t>-خليط من ال</a:t>
            </a:r>
            <a:r>
              <a:rPr lang="ar-SA" dirty="0" smtClean="0"/>
              <a:t>إ</a:t>
            </a:r>
            <a:r>
              <a:rPr lang="ar-AE" dirty="0" err="1" smtClean="0"/>
              <a:t>ستنتاج</a:t>
            </a:r>
            <a:r>
              <a:rPr lang="ar-AE" dirty="0" smtClean="0"/>
              <a:t> وال</a:t>
            </a:r>
            <a:r>
              <a:rPr lang="ar-SA" dirty="0" smtClean="0"/>
              <a:t>إ</a:t>
            </a:r>
            <a:r>
              <a:rPr lang="ar-AE" dirty="0" err="1" smtClean="0"/>
              <a:t>ستقراء</a:t>
            </a:r>
            <a:r>
              <a:rPr lang="ar-AE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1644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طرق البحث عن الحقيقة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r" rtl="1">
              <a:buNone/>
            </a:pPr>
            <a:r>
              <a:rPr lang="ar-AE" b="1" u="sng" dirty="0" smtClean="0">
                <a:solidFill>
                  <a:schemeClr val="accent4"/>
                </a:solidFill>
              </a:rPr>
              <a:t>ال</a:t>
            </a:r>
            <a:r>
              <a:rPr lang="ar-SA" b="1" u="sng" dirty="0" smtClean="0">
                <a:solidFill>
                  <a:schemeClr val="accent4"/>
                </a:solidFill>
              </a:rPr>
              <a:t>إ</a:t>
            </a:r>
            <a:r>
              <a:rPr lang="ar-AE" b="1" u="sng" dirty="0" err="1" smtClean="0">
                <a:solidFill>
                  <a:schemeClr val="accent4"/>
                </a:solidFill>
              </a:rPr>
              <a:t>ستنتاج</a:t>
            </a:r>
            <a:r>
              <a:rPr lang="ar-AE" b="1" u="sng" dirty="0" smtClean="0">
                <a:solidFill>
                  <a:schemeClr val="accent4"/>
                </a:solidFill>
              </a:rPr>
              <a:t> :</a:t>
            </a:r>
          </a:p>
          <a:p>
            <a:pPr lvl="1" algn="r" rtl="1"/>
            <a:r>
              <a:rPr lang="ar-AE" dirty="0" smtClean="0"/>
              <a:t>يحتوي ال</a:t>
            </a:r>
            <a:r>
              <a:rPr lang="ar-SA" dirty="0" smtClean="0"/>
              <a:t>إ</a:t>
            </a:r>
            <a:r>
              <a:rPr lang="ar-AE" dirty="0" err="1" smtClean="0"/>
              <a:t>ستنتاج</a:t>
            </a:r>
            <a:r>
              <a:rPr lang="ar-AE" dirty="0" smtClean="0"/>
              <a:t> على مقدمة عامة مبنية على خبرة سابقة أو دليل قطعي ومقدمة فرعية تبين حالة خاصة ونتيجة .</a:t>
            </a:r>
          </a:p>
          <a:p>
            <a:pPr lvl="1" algn="r" rtl="1"/>
            <a:r>
              <a:rPr lang="ar-AE" dirty="0" smtClean="0"/>
              <a:t>ال</a:t>
            </a:r>
            <a:r>
              <a:rPr lang="ar-SA" dirty="0" smtClean="0"/>
              <a:t>إ</a:t>
            </a:r>
            <a:r>
              <a:rPr lang="ar-AE" dirty="0" err="1" smtClean="0"/>
              <a:t>ستنتاج</a:t>
            </a:r>
            <a:r>
              <a:rPr lang="ar-AE" dirty="0" smtClean="0"/>
              <a:t> يبدأ من العام إلى الخاص .</a:t>
            </a:r>
          </a:p>
          <a:p>
            <a:pPr lvl="1" algn="r" rtl="1"/>
            <a:r>
              <a:rPr lang="ar-AE" dirty="0" smtClean="0"/>
              <a:t>لا يقوم ال</a:t>
            </a:r>
            <a:r>
              <a:rPr lang="ar-SA" dirty="0" smtClean="0"/>
              <a:t>إ</a:t>
            </a:r>
            <a:r>
              <a:rPr lang="ar-AE" dirty="0" err="1" smtClean="0"/>
              <a:t>ستنتاج</a:t>
            </a:r>
            <a:r>
              <a:rPr lang="ar-AE" dirty="0" smtClean="0"/>
              <a:t> على الملاحظة والتجريب .</a:t>
            </a:r>
          </a:p>
          <a:p>
            <a:pPr algn="r" rtl="1"/>
            <a:r>
              <a:rPr lang="ar-AE" dirty="0" smtClean="0"/>
              <a:t>أرسطو هو أول من أضاف مفهوم القياس المنطقي .</a:t>
            </a:r>
          </a:p>
          <a:p>
            <a:pPr algn="r" rtl="1"/>
            <a:r>
              <a:rPr lang="ar-AE" dirty="0" smtClean="0"/>
              <a:t>ال</a:t>
            </a:r>
            <a:r>
              <a:rPr lang="ar-SA" dirty="0" smtClean="0"/>
              <a:t>إ</a:t>
            </a:r>
            <a:r>
              <a:rPr lang="ar-AE" dirty="0" err="1" smtClean="0"/>
              <a:t>ستنتاج</a:t>
            </a:r>
            <a:r>
              <a:rPr lang="ar-AE" dirty="0" smtClean="0"/>
              <a:t> يكون أحيانا قائما على السلطة والتحيز .</a:t>
            </a:r>
          </a:p>
          <a:p>
            <a:pPr algn="r" rtl="1"/>
            <a:r>
              <a:rPr lang="ar-AE" dirty="0" smtClean="0"/>
              <a:t>لم يعد ال</a:t>
            </a:r>
            <a:r>
              <a:rPr lang="ar-SA" dirty="0" smtClean="0"/>
              <a:t>إ</a:t>
            </a:r>
            <a:r>
              <a:rPr lang="ar-AE" dirty="0" err="1" smtClean="0"/>
              <a:t>ستنتاج</a:t>
            </a:r>
            <a:r>
              <a:rPr lang="ar-AE" dirty="0" smtClean="0"/>
              <a:t> بمفرده كافيا للوصول إلى الحقيقة بل أصبح مصدرا لتكوين الفروض وتمرين العقل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497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طرق البحث عن الحقيقة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AE" b="1" u="sng" dirty="0" smtClean="0">
                <a:solidFill>
                  <a:schemeClr val="accent4"/>
                </a:solidFill>
              </a:rPr>
              <a:t>ال</a:t>
            </a:r>
            <a:r>
              <a:rPr lang="ar-SA" b="1" u="sng" dirty="0" smtClean="0">
                <a:solidFill>
                  <a:schemeClr val="accent4"/>
                </a:solidFill>
              </a:rPr>
              <a:t>إ</a:t>
            </a:r>
            <a:r>
              <a:rPr lang="ar-AE" b="1" u="sng" dirty="0" err="1" smtClean="0">
                <a:solidFill>
                  <a:schemeClr val="accent4"/>
                </a:solidFill>
              </a:rPr>
              <a:t>ستقراء</a:t>
            </a:r>
            <a:r>
              <a:rPr lang="ar-AE" b="1" u="sng" dirty="0" smtClean="0">
                <a:solidFill>
                  <a:schemeClr val="accent4"/>
                </a:solidFill>
              </a:rPr>
              <a:t> :</a:t>
            </a:r>
          </a:p>
          <a:p>
            <a:pPr lvl="1" algn="r" rtl="1"/>
            <a:r>
              <a:rPr lang="ar-AE" dirty="0" smtClean="0"/>
              <a:t>دراسة مجموعة من الحالات الفردية سيقود إلى ظهور فرضية ومن ثم تعميمها .</a:t>
            </a:r>
          </a:p>
          <a:p>
            <a:pPr marL="457200" lvl="1" indent="0" algn="r" rtl="1">
              <a:buNone/>
            </a:pPr>
            <a:endParaRPr lang="ar-AE" dirty="0" smtClean="0"/>
          </a:p>
          <a:p>
            <a:pPr algn="r" rtl="1"/>
            <a:r>
              <a:rPr lang="ar-AE" dirty="0" smtClean="0"/>
              <a:t>ظهر مفهوم ال</a:t>
            </a:r>
            <a:r>
              <a:rPr lang="ar-SA" dirty="0" smtClean="0"/>
              <a:t>إ</a:t>
            </a:r>
            <a:r>
              <a:rPr lang="ar-AE" dirty="0" smtClean="0"/>
              <a:t>ستقراء نتيجة لجهود فرانسيس باكون .</a:t>
            </a:r>
            <a:endParaRPr lang="en-GB" dirty="0" smtClean="0"/>
          </a:p>
          <a:p>
            <a:pPr algn="r" rtl="1"/>
            <a:r>
              <a:rPr lang="ar-AE" dirty="0" smtClean="0"/>
              <a:t> ركز فرانسيس باكون على أهمية الملاحظة العلمية </a:t>
            </a:r>
          </a:p>
          <a:p>
            <a:pPr algn="r" rtl="1"/>
            <a:r>
              <a:rPr lang="ar-AE" dirty="0" smtClean="0"/>
              <a:t>يحتاج ال</a:t>
            </a:r>
            <a:r>
              <a:rPr lang="ar-SA" dirty="0" smtClean="0"/>
              <a:t>إ</a:t>
            </a:r>
            <a:r>
              <a:rPr lang="ar-AE" dirty="0" err="1" smtClean="0"/>
              <a:t>ستقراء</a:t>
            </a:r>
            <a:r>
              <a:rPr lang="ar-AE" dirty="0" smtClean="0"/>
              <a:t> لأدلة مشاهدة للتحقق من صدقه .</a:t>
            </a:r>
          </a:p>
        </p:txBody>
      </p:sp>
    </p:spTree>
    <p:extLst>
      <p:ext uri="{BB962C8B-B14F-4D97-AF65-F5344CB8AC3E}">
        <p14:creationId xmlns:p14="http://schemas.microsoft.com/office/powerpoint/2010/main" val="3162291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طرق البحث عن الحقيقة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AE" b="1" u="sng" dirty="0" smtClean="0">
                <a:solidFill>
                  <a:schemeClr val="accent4"/>
                </a:solidFill>
              </a:rPr>
              <a:t>ال</a:t>
            </a:r>
            <a:r>
              <a:rPr lang="ar-SA" b="1" u="sng" dirty="0" smtClean="0">
                <a:solidFill>
                  <a:schemeClr val="accent4"/>
                </a:solidFill>
              </a:rPr>
              <a:t>إ</a:t>
            </a:r>
            <a:r>
              <a:rPr lang="ar-AE" b="1" u="sng" dirty="0" err="1" smtClean="0">
                <a:solidFill>
                  <a:schemeClr val="accent4"/>
                </a:solidFill>
              </a:rPr>
              <a:t>ستقراء</a:t>
            </a:r>
            <a:r>
              <a:rPr lang="ar-AE" b="1" u="sng" dirty="0" smtClean="0">
                <a:solidFill>
                  <a:schemeClr val="accent4"/>
                </a:solidFill>
              </a:rPr>
              <a:t> وال</a:t>
            </a:r>
            <a:r>
              <a:rPr lang="ar-SA" b="1" u="sng" dirty="0" smtClean="0">
                <a:solidFill>
                  <a:schemeClr val="accent4"/>
                </a:solidFill>
              </a:rPr>
              <a:t>إ</a:t>
            </a:r>
            <a:r>
              <a:rPr lang="ar-AE" b="1" u="sng" dirty="0" err="1" smtClean="0">
                <a:solidFill>
                  <a:schemeClr val="accent4"/>
                </a:solidFill>
              </a:rPr>
              <a:t>ستنتاج</a:t>
            </a:r>
            <a:r>
              <a:rPr lang="ar-AE" b="1" u="sng" dirty="0" smtClean="0">
                <a:solidFill>
                  <a:schemeClr val="accent4"/>
                </a:solidFill>
              </a:rPr>
              <a:t> معا :</a:t>
            </a:r>
          </a:p>
          <a:p>
            <a:pPr marL="0" indent="0" algn="r" rtl="1">
              <a:buNone/>
            </a:pPr>
            <a:r>
              <a:rPr lang="ar-AE" dirty="0" smtClean="0"/>
              <a:t>حركة نحو الأمام والخلف بداية من جمع الملاحظات إلى الفرضية ومن ثم تعميم النتيجة على حالات أخرى .</a:t>
            </a:r>
          </a:p>
          <a:p>
            <a:pPr algn="r" rtl="1"/>
            <a:r>
              <a:rPr lang="ar-AE" dirty="0" smtClean="0"/>
              <a:t>دور الاستنتاج والاستقراء معا في الوصول للحقيقة :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/>
              <a:t>إ</a:t>
            </a:r>
            <a:r>
              <a:rPr lang="ar-AE" dirty="0" err="1" smtClean="0"/>
              <a:t>قتراح</a:t>
            </a:r>
            <a:r>
              <a:rPr lang="ar-AE" dirty="0" smtClean="0"/>
              <a:t> الفروض 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التطوير المنظقي للفروض 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تفسير النتائج العلمية ووضعها في إطارها النظري .</a:t>
            </a:r>
          </a:p>
          <a:p>
            <a:pPr marL="0" indent="0" algn="r" rtl="1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1790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طرق البحث عن الحقيقة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AE" b="1" u="sng" dirty="0" smtClean="0">
                <a:solidFill>
                  <a:schemeClr val="accent4"/>
                </a:solidFill>
              </a:rPr>
              <a:t>البحث العلمي :</a:t>
            </a:r>
          </a:p>
          <a:p>
            <a:pPr marL="457200" lvl="1" indent="0" algn="r" rtl="1">
              <a:buNone/>
            </a:pPr>
            <a:r>
              <a:rPr lang="ar-AE" dirty="0" smtClean="0"/>
              <a:t>هو ال</a:t>
            </a:r>
            <a:r>
              <a:rPr lang="ar-SA" dirty="0" smtClean="0"/>
              <a:t>إ</a:t>
            </a:r>
            <a:r>
              <a:rPr lang="ar-AE" dirty="0" err="1" smtClean="0"/>
              <a:t>ستقصاء</a:t>
            </a:r>
            <a:r>
              <a:rPr lang="ar-AE" dirty="0" smtClean="0"/>
              <a:t> المنظم المقنن المبني على المشاهدة الأمبريقية الناقدة للعلاقات المفترضة بين المظاهر الطبيعية .</a:t>
            </a:r>
            <a:r>
              <a:rPr lang="en-GB" dirty="0"/>
              <a:t> (</a:t>
            </a:r>
            <a:r>
              <a:rPr lang="en-GB" dirty="0" err="1"/>
              <a:t>Kerlinger</a:t>
            </a:r>
            <a:r>
              <a:rPr lang="en-GB" dirty="0"/>
              <a:t> (</a:t>
            </a:r>
            <a:r>
              <a:rPr lang="en-GB" dirty="0" smtClean="0"/>
              <a:t>1970</a:t>
            </a:r>
            <a:endParaRPr lang="ar-AE" dirty="0" smtClean="0"/>
          </a:p>
          <a:p>
            <a:pPr marL="457200" lvl="1" indent="0" algn="r" rtl="1">
              <a:buNone/>
            </a:pPr>
            <a:endParaRPr lang="ar-AE" dirty="0" smtClean="0"/>
          </a:p>
          <a:p>
            <a:pPr marL="457200" lvl="1" indent="0" algn="r" rtl="1">
              <a:buNone/>
            </a:pPr>
            <a:r>
              <a:rPr lang="ar-AE" b="1" u="sng" dirty="0" smtClean="0">
                <a:solidFill>
                  <a:schemeClr val="accent3"/>
                </a:solidFill>
              </a:rPr>
              <a:t>أهداف البحث العلمي :</a:t>
            </a:r>
          </a:p>
          <a:p>
            <a:pPr lvl="2" algn="r" rtl="1"/>
            <a:r>
              <a:rPr lang="ar-AE" dirty="0" smtClean="0"/>
              <a:t>سد الثغرات في العلم (نظري)</a:t>
            </a:r>
          </a:p>
          <a:p>
            <a:pPr lvl="2" algn="r" rtl="1"/>
            <a:r>
              <a:rPr lang="ar-AE" dirty="0" smtClean="0"/>
              <a:t>حل المشكلات (تطبقي)</a:t>
            </a:r>
          </a:p>
          <a:p>
            <a:pPr marL="914400" lvl="2" indent="0" algn="r" rtl="1">
              <a:buNone/>
            </a:pPr>
            <a:endParaRPr lang="ar-AE" dirty="0" smtClean="0"/>
          </a:p>
        </p:txBody>
      </p:sp>
    </p:spTree>
    <p:extLst>
      <p:ext uri="{BB962C8B-B14F-4D97-AF65-F5344CB8AC3E}">
        <p14:creationId xmlns:p14="http://schemas.microsoft.com/office/powerpoint/2010/main" val="1459572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522</TotalTime>
  <Words>1225</Words>
  <Application>Microsoft Office PowerPoint</Application>
  <PresentationFormat>On-screen Show (4:3)</PresentationFormat>
  <Paragraphs>236</Paragraphs>
  <Slides>32</Slides>
  <Notes>32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Office Theme</vt:lpstr>
      <vt:lpstr>مقدمة عن طبيعة البحث التربوي </vt:lpstr>
      <vt:lpstr>أهداف المحاضرة  </vt:lpstr>
      <vt:lpstr>طرق البحث عن الحقيقة </vt:lpstr>
      <vt:lpstr>طرق البحث عن الحقيقة </vt:lpstr>
      <vt:lpstr>طرق البحث عن الحقيقة </vt:lpstr>
      <vt:lpstr>طرق البحث عن الحقيقة </vt:lpstr>
      <vt:lpstr>طرق البحث عن الحقيقة </vt:lpstr>
      <vt:lpstr>طرق البحث عن الحقيقة </vt:lpstr>
      <vt:lpstr>طرق البحث عن الحقيقة </vt:lpstr>
      <vt:lpstr>طرق البحث عن الحقيقة </vt:lpstr>
      <vt:lpstr>خصائص العلوم الإجتماعية منظورين مختلفين </vt:lpstr>
      <vt:lpstr>خصائص العلوم الإجتماعية من منظورين مختلفين </vt:lpstr>
      <vt:lpstr>تعريف العلم من منظورين مختلفين </vt:lpstr>
      <vt:lpstr>أدوات العلم </vt:lpstr>
      <vt:lpstr>PowerPoint Presentation</vt:lpstr>
      <vt:lpstr>أدوات العلم </vt:lpstr>
      <vt:lpstr>أدوات البحث العلمي </vt:lpstr>
      <vt:lpstr>النموذج العلمي  </vt:lpstr>
      <vt:lpstr>أدوات العلم </vt:lpstr>
      <vt:lpstr>أدوات العلم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مقدمة عن طبيعة البحث التربوي</dc:title>
  <dc:creator>Sumyah</dc:creator>
  <cp:lastModifiedBy>Sumyah</cp:lastModifiedBy>
  <cp:revision>64</cp:revision>
  <dcterms:created xsi:type="dcterms:W3CDTF">2006-08-16T00:00:00Z</dcterms:created>
  <dcterms:modified xsi:type="dcterms:W3CDTF">2014-09-10T07:20:19Z</dcterms:modified>
</cp:coreProperties>
</file>