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4"/>
  </p:notesMasterIdLst>
  <p:sldIdLst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5B4AC-8D52-4E78-A504-2F6C99203C4D}" type="datetimeFigureOut">
              <a:rPr lang="en-GB" smtClean="0"/>
              <a:t>16/03/2014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E61BF-8919-41E4-9516-47855DFA30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116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C6B7F894-49E6-4DB5-AD00-CA04A2638745}" type="slidenum">
              <a:rPr lang="ar-SA" altLang="en-US" smtClean="0"/>
              <a:pPr eaLnBrk="1" hangingPunct="1"/>
              <a:t>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19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29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32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33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39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4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40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41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5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6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7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8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60BBCAA-DBB2-4C64-B003-01706A3C0113}" type="slidenum">
              <a:rPr lang="ar-SA" altLang="en-US" smtClean="0"/>
              <a:pPr eaLnBrk="1" hangingPunct="1"/>
              <a:t>9</a:t>
            </a:fld>
            <a:endParaRPr lang="en-GB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05070-8826-406E-BE5B-D3B9420A9E8A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023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F9713-F17A-49BA-A8F2-69BDC8B7ECC7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87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37E63-B9DC-48F9-9806-E8E61A76F3AA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754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3C109-91A8-4798-A5D3-3E7A1E7C0DB7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02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671D9-DB60-4C83-A17C-E54057FBC14D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3789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A0976-B957-4691-9C80-A9BD013DC379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766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540FC-248B-42B2-A7DA-08DE15B2E220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8907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837AA-B0F6-45C4-8ACB-BD777D9AB9FA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0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0A1DD-7575-4F0A-A934-D504061FDDB7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5097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078DE-4A4F-476C-B6BC-4B1558018DC4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4600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C6006-C8FF-468B-8230-FFF7AC84C685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3115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0A6ED-5D14-484F-99F5-9B158A0D1630}" type="slidenum">
              <a:rPr lang="ar-SA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09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Untitled-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r" rtl="1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ar-SA" altLang="en-US">
                <a:solidFill>
                  <a:srgbClr val="000000"/>
                </a:solidFill>
              </a:rPr>
              <a:t>نظريات التعلم وتطبيقاته</a:t>
            </a:r>
            <a:r>
              <a:rPr lang="en-US" alt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 rtl="1" fontAlgn="base">
              <a:spcBef>
                <a:spcPct val="0"/>
              </a:spcBef>
              <a:spcAft>
                <a:spcPct val="0"/>
              </a:spcAft>
              <a:defRPr/>
            </a:pPr>
            <a:fld id="{37C2D66B-F238-48E3-92CB-BCC27815D653}" type="slidenum">
              <a:rPr lang="ar-SA" altLang="en-US">
                <a:solidFill>
                  <a:srgbClr val="000000"/>
                </a:solidFill>
              </a:rPr>
              <a:pPr rtl="1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1032" name="Picture 8" descr="SUMYAH LOGOI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6297613"/>
            <a:ext cx="1547812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35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dirty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20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fld id="{62A35D93-95EC-4502-87D7-BEA85C2F9150}" type="slidenum">
              <a:rPr lang="ar-SA" altLang="en-US" sz="1400" b="0" smtClean="0"/>
              <a:pPr algn="ct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en-GB" altLang="en-US" sz="1400" b="0" smtClean="0"/>
          </a:p>
        </p:txBody>
      </p:sp>
      <p:sp>
        <p:nvSpPr>
          <p:cNvPr id="2052" name="Rectangle 13"/>
          <p:cNvSpPr>
            <a:spLocks noGrp="1" noChangeArrowheads="1"/>
          </p:cNvSpPr>
          <p:nvPr>
            <p:ph type="ctrTitle"/>
          </p:nvPr>
        </p:nvSpPr>
        <p:spPr>
          <a:xfrm>
            <a:off x="1116013" y="16287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ar-AE" altLang="en-US" sz="7200" dirty="0" smtClean="0"/>
              <a:t>أدوات البحث التربوي </a:t>
            </a:r>
            <a:br>
              <a:rPr lang="ar-AE" altLang="en-US" sz="7200" dirty="0" smtClean="0"/>
            </a:br>
            <a:r>
              <a:rPr lang="ar-AE" altLang="en-US" sz="7200" dirty="0" smtClean="0"/>
              <a:t>الاستبيان </a:t>
            </a:r>
            <a:endParaRPr lang="en-GB" altLang="en-US" sz="7200" dirty="0" smtClean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908425"/>
            <a:ext cx="7232650" cy="17526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ar-AE" altLang="en-US" sz="3600" b="0" dirty="0" smtClean="0"/>
              <a:t>طرق البحث التربوي (نفس 502)</a:t>
            </a:r>
          </a:p>
          <a:p>
            <a:pPr eaLnBrk="1" hangingPunct="1"/>
            <a:endParaRPr lang="ar-AE" altLang="en-US" sz="3600" dirty="0"/>
          </a:p>
          <a:p>
            <a:pPr eaLnBrk="1" hangingPunct="1"/>
            <a:r>
              <a:rPr lang="ar-AE" altLang="en-US" sz="3600" b="0" dirty="0" smtClean="0"/>
              <a:t>د.سمية النجاشي </a:t>
            </a:r>
            <a:endParaRPr lang="en-US" altLang="en-US" sz="3600" b="0" dirty="0" smtClean="0"/>
          </a:p>
        </p:txBody>
      </p:sp>
    </p:spTree>
    <p:extLst>
      <p:ext uri="{BB962C8B-B14F-4D97-AF65-F5344CB8AC3E}">
        <p14:creationId xmlns:p14="http://schemas.microsoft.com/office/powerpoint/2010/main" val="275018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تحديد الأسئلة التي سيشملها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هل يرغب المشتركون في الإجابة عن الأسئلة 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قد لا يرغب المشتركون في الإجابة عن الأسئلة عندما تكون الأسئلة مجهدة أو تمس خصوصيتهم .</a:t>
            </a:r>
          </a:p>
          <a:p>
            <a:pPr marL="0" indent="0" eaLnBrk="1" hangingPunct="1">
              <a:buNone/>
            </a:pPr>
            <a:r>
              <a:rPr lang="ar-AE" altLang="en-US" b="0" u="sng" dirty="0" smtClean="0"/>
              <a:t>الحلول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-وضع الأسئلة بشكل يقلل من الجهد المطلوب 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-بالنسبة للأسئلة التي تمس الخصوصية : </a:t>
            </a:r>
          </a:p>
          <a:p>
            <a:pPr marL="0" indent="0" eaLnBrk="1" hangingPunct="1">
              <a:buNone/>
            </a:pPr>
            <a:r>
              <a:rPr lang="ar-AE" altLang="en-US" dirty="0"/>
              <a:t>	</a:t>
            </a:r>
            <a:r>
              <a:rPr lang="ar-AE" altLang="en-US" dirty="0" smtClean="0"/>
              <a:t>-توضع في نهاية الاستبيان .</a:t>
            </a:r>
          </a:p>
          <a:p>
            <a:pPr marL="0" indent="0" eaLnBrk="1" hangingPunct="1">
              <a:buNone/>
            </a:pPr>
            <a:r>
              <a:rPr lang="ar-AE" altLang="en-US" dirty="0"/>
              <a:t>	</a:t>
            </a:r>
            <a:r>
              <a:rPr lang="ar-AE" altLang="en-US" dirty="0" smtClean="0"/>
              <a:t>-توضع الإجابات بشكل مصنف وليس كإجابات محددة .</a:t>
            </a:r>
          </a:p>
          <a:p>
            <a:pPr marL="0" indent="0" eaLnBrk="1" hangingPunct="1">
              <a:buNone/>
            </a:pPr>
            <a:endParaRPr lang="ar-AE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بناء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هناك نوعان من البناء :</a:t>
            </a:r>
          </a:p>
          <a:p>
            <a:pPr lvl="1" eaLnBrk="1" hangingPunct="1"/>
            <a:r>
              <a:rPr lang="ar-AE" altLang="en-US" dirty="0" smtClean="0"/>
              <a:t>أسئلة مفتوحة </a:t>
            </a:r>
          </a:p>
          <a:p>
            <a:pPr lvl="1" eaLnBrk="1" hangingPunct="1"/>
            <a:r>
              <a:rPr lang="ar-AE" altLang="en-US" dirty="0" smtClean="0"/>
              <a:t>أسئلة مغلقة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بناء الأسئلة </a:t>
            </a:r>
            <a:br>
              <a:rPr lang="ar-AE" altLang="en-US" dirty="0" smtClean="0"/>
            </a:br>
            <a:r>
              <a:rPr lang="en-GB" altLang="en-US" dirty="0" smtClean="0"/>
              <a:t>Open-ended Questions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b="0" u="sng" dirty="0" smtClean="0"/>
              <a:t>الأسئلة المفتوحة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هي الأسئلة التي يترك للباحث فيها حرية الإجابة عن السؤال للمشتركين من غير وضع اختيارات محددة .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مزايا وعيوب الأسئلة المفتوحة </a:t>
            </a:r>
            <a:endParaRPr lang="en-US" alt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العيوب :</a:t>
            </a:r>
          </a:p>
          <a:p>
            <a:r>
              <a:rPr lang="ar-AE" dirty="0" smtClean="0"/>
              <a:t>صعوبة تسجيلها .</a:t>
            </a:r>
          </a:p>
          <a:p>
            <a:r>
              <a:rPr lang="ar-AE" dirty="0" smtClean="0"/>
              <a:t>صعوبة ترميزها .</a:t>
            </a:r>
          </a:p>
          <a:p>
            <a:r>
              <a:rPr lang="ar-AE" dirty="0" smtClean="0"/>
              <a:t>صعوبة إجراء الإحصاءات فيها.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المزايا:</a:t>
            </a:r>
          </a:p>
          <a:p>
            <a:r>
              <a:rPr lang="ar-AE" dirty="0" smtClean="0"/>
              <a:t>تعطي للباحث فرصة للتعبير عن آرائه واتجاهاته من غير قيود. </a:t>
            </a:r>
          </a:p>
        </p:txBody>
      </p:sp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GB" altLang="en-US" sz="1400" b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الأسئلة المفتوحة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استخداماتها :</a:t>
            </a:r>
          </a:p>
          <a:p>
            <a:pPr eaLnBrk="1" hangingPunct="1"/>
            <a:r>
              <a:rPr lang="ar-AE" altLang="en-US" dirty="0" smtClean="0"/>
              <a:t>تستخدم في بداية الاستبيان بحيث يستفيد الباحث منها في فهم أجوبة الأسئلة المغلقة .</a:t>
            </a:r>
          </a:p>
          <a:p>
            <a:pPr eaLnBrk="1" hangingPunct="1"/>
            <a:r>
              <a:rPr lang="ar-AE" altLang="en-US" dirty="0" smtClean="0"/>
              <a:t>لا تفيد عندما تكون عينات البحث كبيرة .</a:t>
            </a:r>
          </a:p>
          <a:p>
            <a:pPr eaLnBrk="1" hangingPunct="1"/>
            <a:r>
              <a:rPr lang="ar-AE" altLang="en-US" dirty="0" smtClean="0"/>
              <a:t>تستخدم في الابحاث الاستكشافية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الأسئلة المغلقة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الأسئلة المغلقة هي الأسئلة التي يختار فيها الباحث إجابة واحدة من عدة إجابات محددة .</a:t>
            </a:r>
          </a:p>
          <a:p>
            <a:pPr eaLnBrk="1" hangingPunct="1"/>
            <a:endParaRPr lang="ar-AE" altLang="en-US" dirty="0"/>
          </a:p>
          <a:p>
            <a:pPr eaLnBrk="1" hangingPunct="1"/>
            <a:r>
              <a:rPr lang="ar-AE" altLang="en-US" dirty="0" smtClean="0"/>
              <a:t>هناك نوعان من الأسئلة المغلقة :</a:t>
            </a:r>
          </a:p>
          <a:p>
            <a:pPr lvl="1" eaLnBrk="1" hangingPunct="1"/>
            <a:r>
              <a:rPr lang="ar-AE" altLang="en-US" dirty="0" smtClean="0"/>
              <a:t>اختياري من متعدد .</a:t>
            </a:r>
          </a:p>
          <a:p>
            <a:pPr lvl="1" eaLnBrk="1" hangingPunct="1"/>
            <a:r>
              <a:rPr lang="ar-AE" altLang="en-US" dirty="0" smtClean="0"/>
              <a:t>مدرج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أسئلة اختياري من متعدد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عند وضع أسئلة الاختياري من متعدد يجب وضع أمرين في الاعتبار :</a:t>
            </a:r>
          </a:p>
          <a:p>
            <a:pPr lvl="1" eaLnBrk="1" hangingPunct="1"/>
            <a:r>
              <a:rPr lang="ar-AE" altLang="en-US" dirty="0" smtClean="0"/>
              <a:t>عدد الاختيارات </a:t>
            </a:r>
          </a:p>
          <a:p>
            <a:pPr lvl="2" eaLnBrk="1" hangingPunct="1"/>
            <a:r>
              <a:rPr lang="ar-AE" altLang="en-US" dirty="0" smtClean="0"/>
              <a:t>الاختيارات يجب أن تغطي كل الإجابات المحتملة وأن تكون منفصلة تماما عن بعضها .</a:t>
            </a:r>
          </a:p>
          <a:p>
            <a:pPr lvl="2" eaLnBrk="1" hangingPunct="1"/>
            <a:r>
              <a:rPr lang="ar-AE" altLang="en-US" dirty="0" smtClean="0"/>
              <a:t>خيار «أخرى» قد يضاف للخيارات .</a:t>
            </a:r>
          </a:p>
          <a:p>
            <a:pPr lvl="1" eaLnBrk="1" hangingPunct="1"/>
            <a:r>
              <a:rPr lang="ar-AE" altLang="en-US" dirty="0" smtClean="0"/>
              <a:t>ترتيب الاختيارات </a:t>
            </a:r>
          </a:p>
          <a:p>
            <a:pPr lvl="2" eaLnBrk="1" hangingPunct="1"/>
            <a:r>
              <a:rPr lang="ar-AE" altLang="en-US" dirty="0" smtClean="0"/>
              <a:t>وضع عدة نماذج من الاستبيان بحيث تكون الإجابة مرة في البداية ومرة في المنتصف ومرة في النهاية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ملاحظات حول أسئلة الاختياري من متعدد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يجب أن يحدد الباحث ما إذا كان على المشتركين الإجابة عن سؤال واحد أو عدة أسئلة .</a:t>
            </a:r>
          </a:p>
          <a:p>
            <a:pPr eaLnBrk="1" hangingPunct="1"/>
            <a:r>
              <a:rPr lang="ar-AE" altLang="en-US" dirty="0" smtClean="0"/>
              <a:t>إذا كانت الخيارات في السؤال كثيرة يجب أن تقسم إلى قسمين .</a:t>
            </a:r>
          </a:p>
          <a:p>
            <a:pPr eaLnBrk="1" hangingPunct="1"/>
            <a:r>
              <a:rPr lang="ar-AE" altLang="en-US" dirty="0" smtClean="0"/>
              <a:t>إذا كانت معظم أجوبة المشتركين «لا شيء مما سبق» فهذا دليل على أن الاختيارات غير صحيحة .</a:t>
            </a:r>
          </a:p>
          <a:p>
            <a:pPr eaLnBrk="1" hangingPunct="1"/>
            <a:r>
              <a:rPr lang="ar-AE" altLang="en-US" dirty="0" smtClean="0"/>
              <a:t>يستفيد الباحث من استخدام الأسئلة المفتوحة من أجل تحديد الاختيارات في الأسئلة المغلقة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مزايا وعيوب الأسئلة المغلقة .</a:t>
            </a:r>
            <a:endParaRPr lang="en-GB" altLang="en-US" dirty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العيوب :</a:t>
            </a:r>
          </a:p>
          <a:p>
            <a:pPr eaLnBrk="1" hangingPunct="1"/>
            <a:r>
              <a:rPr lang="ar-AE" altLang="en-US" dirty="0" smtClean="0"/>
              <a:t>صعوبة بنائها .</a:t>
            </a:r>
            <a:endParaRPr lang="en-GB" alt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المزايا :</a:t>
            </a:r>
          </a:p>
          <a:p>
            <a:r>
              <a:rPr lang="ar-AE" dirty="0" smtClean="0"/>
              <a:t>سهولة التصحيح والإحصاء .</a:t>
            </a:r>
          </a:p>
          <a:p>
            <a:r>
              <a:rPr lang="ar-AE" dirty="0" smtClean="0"/>
              <a:t>يشجع المشتركين على الإجابة.</a:t>
            </a:r>
          </a:p>
          <a:p>
            <a:r>
              <a:rPr lang="ar-AE" dirty="0" smtClean="0"/>
              <a:t>تقلل تحيز المقابل حيث يستطيع المشترك إجابتها ذاتيا.</a:t>
            </a:r>
            <a:endParaRPr lang="en-GB" dirty="0"/>
          </a:p>
        </p:txBody>
      </p:sp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en-GB" altLang="en-US" sz="1400" b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المقياس المدرج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dirty="0" smtClean="0"/>
              <a:t>المقياس المدرج هو مقياس حددت فيه أرقام أو أوصاف مختصرة لكل صنف من الاستجابات بحيث يختار المشترك أحد الأوصاف لكل سؤال من أسئلة الاستبيان .</a:t>
            </a:r>
          </a:p>
          <a:p>
            <a:pPr marL="0" indent="0" eaLnBrk="1" hangingPunct="1">
              <a:buNone/>
            </a:pPr>
            <a:r>
              <a:rPr lang="ar-AE" altLang="en-US" u="sng" dirty="0" smtClean="0"/>
              <a:t>أمثلة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مقياس ليكرت – مقياس ستابل –مقياس تمييز المعاني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691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أهداف المحاضرة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ar-AE" altLang="en-US" dirty="0" smtClean="0"/>
          </a:p>
          <a:p>
            <a:pPr eaLnBrk="1" hangingPunct="1"/>
            <a:r>
              <a:rPr lang="ar-AE" altLang="en-US" dirty="0" smtClean="0"/>
              <a:t>التعريف بالاستبيان كأحد أدوات البحث التربوي </a:t>
            </a:r>
          </a:p>
          <a:p>
            <a:pPr eaLnBrk="1" hangingPunct="1"/>
            <a:r>
              <a:rPr lang="ar-AE" altLang="en-US" dirty="0" smtClean="0"/>
              <a:t>التعريف بطريقة بناء الاستبيان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27715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مدرج ليكرت </a:t>
            </a:r>
            <a:br>
              <a:rPr lang="ar-AE" altLang="en-US" dirty="0" smtClean="0"/>
            </a:br>
            <a:r>
              <a:rPr lang="fr-FR" altLang="en-US" dirty="0" err="1" smtClean="0"/>
              <a:t>Likert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Scale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يحتوي على إجابات محددة يكون طرفاها عادة «أوافق بشدة» و «لا أوافق بشدة». 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مزايا وعيوب مدرج ليكرت </a:t>
            </a:r>
            <a:endParaRPr lang="en-US" altLang="en-US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العيوب :</a:t>
            </a:r>
          </a:p>
          <a:p>
            <a:r>
              <a:rPr lang="ar-AE" dirty="0" smtClean="0"/>
              <a:t>يحتاج وقتا طويلا للحل حيث يضطر المشترك لقراءة عبارات كاملة لحله 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المزايا :</a:t>
            </a:r>
          </a:p>
          <a:p>
            <a:r>
              <a:rPr lang="ar-AE" dirty="0" smtClean="0"/>
              <a:t>سهل البناء </a:t>
            </a:r>
          </a:p>
          <a:p>
            <a:r>
              <a:rPr lang="ar-AE" dirty="0" smtClean="0"/>
              <a:t>سهل التطبيق </a:t>
            </a:r>
          </a:p>
          <a:p>
            <a:r>
              <a:rPr lang="ar-AE" dirty="0" smtClean="0"/>
              <a:t>سهل الفهم بالنسبة للمشتركين </a:t>
            </a:r>
          </a:p>
          <a:p>
            <a:r>
              <a:rPr lang="ar-AE" dirty="0" smtClean="0"/>
              <a:t>يمكن تطبيقه شفهيا أو كتابيا عبر أي وسيلة (البريد الالكتروني مثلا)</a:t>
            </a:r>
            <a:endParaRPr lang="en-GB" dirty="0"/>
          </a:p>
        </p:txBody>
      </p:sp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en-GB" altLang="en-US" sz="1400" b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القرارات الأربع عند 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dirty="0" smtClean="0"/>
              <a:t>1-عدد الخيارات في كل عبارة 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2-التوازن أو عدم التوازن بين الخيارات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3-استخدام </a:t>
            </a:r>
            <a:r>
              <a:rPr lang="ar-AE" altLang="en-US" dirty="0"/>
              <a:t>عدد زوجي أو فردي من الخيارات </a:t>
            </a:r>
            <a:r>
              <a:rPr lang="ar-AE" altLang="en-US" dirty="0" smtClean="0"/>
              <a:t>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4-استخدام خيارات إجبارية أو اختيارية 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القرارات </a:t>
            </a:r>
            <a:r>
              <a:rPr lang="ar-AE" altLang="en-US" dirty="0" smtClean="0"/>
              <a:t>الاربع عند </a:t>
            </a:r>
            <a:r>
              <a:rPr lang="ar-AE" altLang="en-US" dirty="0"/>
              <a:t>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عدد الخيارات في كل عبارة :</a:t>
            </a:r>
          </a:p>
          <a:p>
            <a:pPr eaLnBrk="1" hangingPunct="1"/>
            <a:r>
              <a:rPr lang="ar-AE" altLang="en-US" dirty="0" smtClean="0"/>
              <a:t>زيادة عدد الخيارات يزيد دقة الجواب .</a:t>
            </a:r>
          </a:p>
          <a:p>
            <a:pPr eaLnBrk="1" hangingPunct="1"/>
            <a:r>
              <a:rPr lang="ar-AE" altLang="en-US" dirty="0" smtClean="0"/>
              <a:t>زيادة عدد الخيارات في نفس الوقت يزيد صعوبة الحل على المشتركين .</a:t>
            </a:r>
          </a:p>
          <a:p>
            <a:pPr eaLnBrk="1" hangingPunct="1"/>
            <a:r>
              <a:rPr lang="ar-AE" altLang="en-US" dirty="0" smtClean="0"/>
              <a:t>العدد الأمثل للخيارات هو 7 + أو – 2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القرارات </a:t>
            </a:r>
            <a:r>
              <a:rPr lang="ar-AE" altLang="en-US" dirty="0" smtClean="0"/>
              <a:t>الأربع عند </a:t>
            </a:r>
            <a:r>
              <a:rPr lang="ar-AE" altLang="en-US" dirty="0"/>
              <a:t>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التوازن أو عدم التوازن بين الخيارات :</a:t>
            </a:r>
          </a:p>
          <a:p>
            <a:pPr eaLnBrk="1" hangingPunct="1"/>
            <a:r>
              <a:rPr lang="ar-AE" altLang="en-US" dirty="0" smtClean="0"/>
              <a:t>التوازن هو أن تكون الخيارات في الاتجاه المرغوب مساوية للخيارات في الاتجاه غير المرغوب .</a:t>
            </a:r>
          </a:p>
          <a:p>
            <a:pPr eaLnBrk="1" hangingPunct="1"/>
            <a:r>
              <a:rPr lang="ar-AE" altLang="en-US" dirty="0" smtClean="0"/>
              <a:t>التوازن هو الأسلوب الأمثل .</a:t>
            </a:r>
          </a:p>
          <a:p>
            <a:pPr eaLnBrk="1" hangingPunct="1"/>
            <a:r>
              <a:rPr lang="ar-AE" altLang="en-US" dirty="0" smtClean="0"/>
              <a:t>يمكن استخدام عدم التوازن إذا كان متوقعا أن إجابات المشتركين ستميل إلى اتجاه محدد لكن يجب أخذ ذلك في الاعتبار عند الإحصاء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القرارات </a:t>
            </a:r>
            <a:r>
              <a:rPr lang="ar-AE" altLang="en-US" dirty="0" smtClean="0"/>
              <a:t>الأربع عند </a:t>
            </a:r>
            <a:r>
              <a:rPr lang="ar-AE" altLang="en-US" dirty="0"/>
              <a:t>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استخدام عدد زوجي أو فردي من الخيارات :</a:t>
            </a:r>
          </a:p>
          <a:p>
            <a:pPr eaLnBrk="1" hangingPunct="1"/>
            <a:r>
              <a:rPr lang="ar-AE" altLang="en-US" dirty="0" smtClean="0"/>
              <a:t>الأفضل استخدام العدد الفردي ،وأن يكون الخيار في المنتصف هو خيار محايد وخاصة إذا كان متوقعا أن يجيب بعض المشتركين بالحياد .</a:t>
            </a:r>
          </a:p>
          <a:p>
            <a:pPr eaLnBrk="1" hangingPunct="1"/>
            <a:r>
              <a:rPr lang="ar-AE" altLang="en-US" dirty="0" smtClean="0"/>
              <a:t>وجود خيار الحياد وطريقة صياغته قد يؤثر على الاستجابة.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القرارات </a:t>
            </a:r>
            <a:r>
              <a:rPr lang="ar-AE" altLang="en-US" dirty="0" smtClean="0"/>
              <a:t>الأربع عند </a:t>
            </a:r>
            <a:r>
              <a:rPr lang="ar-AE" altLang="en-US" dirty="0"/>
              <a:t>تصميم مدرج ليكرت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/>
              <a:t>استخدام خيارات إجبارية أو اختيارية  </a:t>
            </a:r>
            <a:r>
              <a:rPr lang="ar-AE" altLang="en-US" u="sng" dirty="0" smtClean="0"/>
              <a:t>:</a:t>
            </a:r>
          </a:p>
          <a:p>
            <a:pPr eaLnBrk="1" hangingPunct="1"/>
            <a:r>
              <a:rPr lang="ar-AE" altLang="en-US" dirty="0" smtClean="0"/>
              <a:t>عند عدم وجود خيار «خيارات أخرى» قد يجد المشترك نفسه مضطرا لاختيار أي خيار موجود وهذا قد يشوش العمليات الإحصائية .</a:t>
            </a:r>
          </a:p>
          <a:p>
            <a:pPr eaLnBrk="1" hangingPunct="1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27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ص</a:t>
            </a:r>
            <a:r>
              <a:rPr lang="ar-AE" altLang="en-US" dirty="0" smtClean="0"/>
              <a:t>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الصياغة الخاطئة تؤدي إلى خطأ المشتركين أو عدم إجابتهم عن الأسئلة .</a:t>
            </a:r>
          </a:p>
          <a:p>
            <a:pPr marL="0" indent="0" eaLnBrk="1" hangingPunct="1">
              <a:buNone/>
            </a:pPr>
            <a:r>
              <a:rPr lang="ar-AE" altLang="en-US" u="sng" dirty="0" smtClean="0"/>
              <a:t>الحلول: </a:t>
            </a:r>
          </a:p>
          <a:p>
            <a:pPr eaLnBrk="1" hangingPunct="1"/>
            <a:r>
              <a:rPr lang="ar-AE" altLang="en-US" dirty="0" smtClean="0"/>
              <a:t>تعريف الموضوع </a:t>
            </a:r>
          </a:p>
          <a:p>
            <a:pPr eaLnBrk="1" hangingPunct="1"/>
            <a:r>
              <a:rPr lang="ar-AE" altLang="en-US" dirty="0" smtClean="0"/>
              <a:t>استخدام كلمات واضحة </a:t>
            </a:r>
          </a:p>
          <a:p>
            <a:pPr eaLnBrk="1" hangingPunct="1"/>
            <a:r>
              <a:rPr lang="ar-AE" altLang="en-US" dirty="0" smtClean="0"/>
              <a:t>الابتعاد عن الكلمات المبهمة </a:t>
            </a:r>
          </a:p>
          <a:p>
            <a:pPr eaLnBrk="1" hangingPunct="1"/>
            <a:r>
              <a:rPr lang="ar-AE" altLang="en-US" dirty="0" smtClean="0"/>
              <a:t>تجنب الأسئلة المتحيزة </a:t>
            </a:r>
          </a:p>
          <a:p>
            <a:pPr eaLnBrk="1" hangingPunct="1"/>
            <a:r>
              <a:rPr lang="ar-AE" altLang="en-US" dirty="0" smtClean="0"/>
              <a:t>استخدام عبارات سالبة وموجبة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صياغة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تعريف الموضوع : </a:t>
            </a:r>
          </a:p>
          <a:p>
            <a:pPr eaLnBrk="1" hangingPunct="1"/>
            <a:r>
              <a:rPr lang="ar-AE" altLang="en-US" dirty="0" smtClean="0"/>
              <a:t>يتم تعريف الموضوع بواسطة الإجابة عن أربع أسئلة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(ماذا-من-أين- متى )</a:t>
            </a:r>
          </a:p>
          <a:p>
            <a:pPr marL="0" indent="0" eaLnBrk="1" hangingPunct="1">
              <a:buNone/>
            </a:pPr>
            <a:r>
              <a:rPr lang="ar-AE" altLang="en-US" u="sng" dirty="0" smtClean="0"/>
              <a:t>مثال :</a:t>
            </a:r>
          </a:p>
          <a:p>
            <a:pPr eaLnBrk="1" hangingPunct="1"/>
            <a:r>
              <a:rPr lang="ar-AE" altLang="en-US" dirty="0" smtClean="0"/>
              <a:t>ما هو نوع الصابون الذي استخدمته شخصيا خلال الأسبواع الماضي في المنزل؟ إذا كان هناك أكثر من نوع الرجاء ذكرها جميعا .</a:t>
            </a:r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29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صياغة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استخدام كلمات واضحة :</a:t>
            </a:r>
          </a:p>
          <a:p>
            <a:pPr eaLnBrk="1" hangingPunct="1"/>
            <a:endParaRPr lang="ar-AE" altLang="en-US" dirty="0" smtClean="0"/>
          </a:p>
          <a:p>
            <a:pPr marL="0" indent="0" eaLnBrk="1" hangingPunct="1">
              <a:buNone/>
            </a:pPr>
            <a:r>
              <a:rPr lang="ar-AE" altLang="en-US" dirty="0" smtClean="0"/>
              <a:t>أيهما أصوب؟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-هل يراعي توزيع المدارس الكثافة السكانية في أحياء المدن؟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-هل يسهل عليك العثور على مدرسة لأبنائك بالقرب من مسكنك ؟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44192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تعريف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الاستبيان هو مجموعة من الأسئلة المكتوبة مصاغة بطريقة معينة للحصول إلى إجابات محددة .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30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صياغة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البعد عن الكلمات المبهمة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البعد عن الكلمات التي يكون لها أكثر من معنى .</a:t>
            </a:r>
            <a:endParaRPr lang="ar-AE" altLang="en-US" dirty="0"/>
          </a:p>
          <a:p>
            <a:pPr marL="0" indent="0" eaLnBrk="1" hangingPunct="1">
              <a:buNone/>
            </a:pPr>
            <a:r>
              <a:rPr lang="ar-AE" altLang="en-US" u="sng" dirty="0" smtClean="0"/>
              <a:t>أيهما أصوب ؟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-أذهب للسوق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دائما  			أحيانا 				نادرا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أو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-أذهب للسوق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يوميا    	3-4 مرات أسبوعيا 			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مرة أو مرتين في الأسبوع .</a:t>
            </a:r>
          </a:p>
          <a:p>
            <a:pPr marL="0" indent="0" eaLnBrk="1" hangingPunct="1">
              <a:buNone/>
            </a:pPr>
            <a:endParaRPr lang="ar-AE" altLang="en-US" dirty="0"/>
          </a:p>
          <a:p>
            <a:pPr marL="0" indent="0" eaLnBrk="1" hangingPunct="1">
              <a:buNone/>
            </a:pPr>
            <a:r>
              <a:rPr lang="ar-AE" alt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876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31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صياغة الأسئلة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u="sng" dirty="0" smtClean="0"/>
              <a:t>البعد عن الأسئلة الموجهة أو المتحيزة :</a:t>
            </a:r>
          </a:p>
          <a:p>
            <a:pPr marL="0" indent="0" eaLnBrk="1" hangingPunct="1">
              <a:buNone/>
            </a:pPr>
            <a:endParaRPr lang="ar-AE" altLang="en-US" u="sng" dirty="0"/>
          </a:p>
          <a:p>
            <a:pPr marL="0" indent="0" eaLnBrk="1" hangingPunct="1">
              <a:buNone/>
            </a:pPr>
            <a:r>
              <a:rPr lang="ar-AE" altLang="en-US" u="sng" dirty="0" smtClean="0"/>
              <a:t>مثال: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هل يجب على المعلم إبلاغ الوالدين بمستوى ابنهما ؟ مع العلم أن الوالدين يجب أن يكونا على دراية بمستوى ابنهما في المدرسة .</a:t>
            </a:r>
          </a:p>
        </p:txBody>
      </p:sp>
    </p:spTree>
    <p:extLst>
      <p:ext uri="{BB962C8B-B14F-4D97-AF65-F5344CB8AC3E}">
        <p14:creationId xmlns:p14="http://schemas.microsoft.com/office/powerpoint/2010/main" val="271876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صياغة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وضع عبارات موجبة وسالبة :</a:t>
            </a:r>
          </a:p>
          <a:p>
            <a:r>
              <a:rPr lang="ar-AE" dirty="0" smtClean="0"/>
              <a:t>يجب توزيع العبارات بين موجبة وسالبة .</a:t>
            </a:r>
          </a:p>
          <a:p>
            <a:r>
              <a:rPr lang="ar-AE" dirty="0" smtClean="0"/>
              <a:t>وأيضا يمكن صياغة عدة نسخ من الاستبيان بحيث تكون العبارات الموجبة في الأول سالبة في الآخر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1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dirty="0" smtClean="0"/>
              <a:t>خمس اعتبارات تؤخذ في الحسبان عند ترتيب الأسئلة :</a:t>
            </a:r>
          </a:p>
          <a:p>
            <a:r>
              <a:rPr lang="ar-AE" dirty="0" smtClean="0"/>
              <a:t>نوع الأسئلة (مفتوحة أو مغلقة)</a:t>
            </a:r>
          </a:p>
          <a:p>
            <a:r>
              <a:rPr lang="ar-AE" dirty="0" smtClean="0"/>
              <a:t>المعلومات المطلوبة </a:t>
            </a:r>
          </a:p>
          <a:p>
            <a:r>
              <a:rPr lang="ar-AE" dirty="0" smtClean="0"/>
              <a:t>صعوبة الأسئلة </a:t>
            </a:r>
          </a:p>
          <a:p>
            <a:r>
              <a:rPr lang="ar-AE" dirty="0" smtClean="0"/>
              <a:t>تأثيرها على ما بعدها </a:t>
            </a:r>
          </a:p>
          <a:p>
            <a:r>
              <a:rPr lang="ar-AE" dirty="0" smtClean="0"/>
              <a:t>موضوعات الأسئلة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نوع الأسئلة (مفتوحة أو مغلقة):</a:t>
            </a:r>
          </a:p>
          <a:p>
            <a:r>
              <a:rPr lang="ar-AE" dirty="0" smtClean="0"/>
              <a:t>الأسئلة المفتوحة تكون في البداية لأنها :</a:t>
            </a:r>
          </a:p>
          <a:p>
            <a:pPr lvl="1"/>
            <a:r>
              <a:rPr lang="ar-AE" dirty="0" smtClean="0"/>
              <a:t>تزيد من ثقة المشترك </a:t>
            </a:r>
          </a:p>
          <a:p>
            <a:pPr lvl="1"/>
            <a:r>
              <a:rPr lang="ar-AE" dirty="0" smtClean="0"/>
              <a:t>تزيد من تعاونه </a:t>
            </a:r>
          </a:p>
          <a:p>
            <a:pPr lvl="1"/>
            <a:r>
              <a:rPr lang="ar-AE" dirty="0" smtClean="0"/>
              <a:t>تمهد للموضوع </a:t>
            </a:r>
          </a:p>
          <a:p>
            <a:endParaRPr lang="ar-AE" dirty="0"/>
          </a:p>
          <a:p>
            <a:r>
              <a:rPr lang="ar-AE" dirty="0" smtClean="0"/>
              <a:t>يجب أن تكون الأسئلة :</a:t>
            </a:r>
          </a:p>
          <a:p>
            <a:pPr lvl="1"/>
            <a:r>
              <a:rPr lang="ar-AE" dirty="0" smtClean="0"/>
              <a:t>ممتعة </a:t>
            </a:r>
          </a:p>
          <a:p>
            <a:pPr lvl="1"/>
            <a:r>
              <a:rPr lang="ar-AE" dirty="0" smtClean="0"/>
              <a:t>وغير مقلقة للمشتركين</a:t>
            </a:r>
          </a:p>
          <a:p>
            <a:pPr lvl="1"/>
            <a:r>
              <a:rPr lang="ar-AE" dirty="0" smtClean="0"/>
              <a:t> بسيطة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الاسئلة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smtClean="0"/>
              <a:t>تستخدم الأسئلة المفتوحة في بداية الاستبيان :</a:t>
            </a:r>
          </a:p>
          <a:p>
            <a:pPr lvl="1"/>
            <a:r>
              <a:rPr lang="ar-AE" dirty="0" smtClean="0"/>
              <a:t>لسؤال المشترك عن رأيه </a:t>
            </a:r>
          </a:p>
          <a:p>
            <a:pPr lvl="1"/>
            <a:r>
              <a:rPr lang="ar-AE" dirty="0" smtClean="0"/>
              <a:t>التأكد من انطباق شروط الاشتراك على المشترك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/>
              <a:t>المعلومات التي يهدف الاستبيان للحصول عليها هي ثلاثة أنواع :</a:t>
            </a:r>
          </a:p>
          <a:p>
            <a:pPr lvl="1"/>
            <a:r>
              <a:rPr lang="ar-AE" dirty="0"/>
              <a:t>معلومات أساسية (موضوع الاستبيان)</a:t>
            </a:r>
          </a:p>
          <a:p>
            <a:pPr lvl="1"/>
            <a:r>
              <a:rPr lang="ar-AE" dirty="0"/>
              <a:t>معلومات تصنيفية (</a:t>
            </a:r>
            <a:r>
              <a:rPr lang="ar-AE" dirty="0" smtClean="0"/>
              <a:t>خصائص </a:t>
            </a:r>
            <a:r>
              <a:rPr lang="ar-AE" dirty="0"/>
              <a:t>ديموجرافية)</a:t>
            </a:r>
          </a:p>
          <a:p>
            <a:pPr lvl="1"/>
            <a:r>
              <a:rPr lang="ar-AE" dirty="0"/>
              <a:t>معلومات شخصية (الاسم </a:t>
            </a:r>
            <a:r>
              <a:rPr lang="ar-AE" dirty="0" smtClean="0"/>
              <a:t>ووسائل </a:t>
            </a:r>
            <a:r>
              <a:rPr lang="ar-AE" dirty="0"/>
              <a:t>الاتصال)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AE" dirty="0" smtClean="0"/>
              <a:t>المعلومات </a:t>
            </a:r>
            <a:r>
              <a:rPr lang="ar-AE" dirty="0"/>
              <a:t>الأساسية </a:t>
            </a:r>
            <a:r>
              <a:rPr lang="ar-AE" dirty="0" smtClean="0"/>
              <a:t>تأتي </a:t>
            </a:r>
            <a:r>
              <a:rPr lang="ar-AE" dirty="0"/>
              <a:t>في البداية .</a:t>
            </a:r>
          </a:p>
          <a:p>
            <a:r>
              <a:rPr lang="ar-AE" dirty="0"/>
              <a:t>المعلومات الشخصية تكون في النهاية .</a:t>
            </a:r>
          </a:p>
          <a:p>
            <a:r>
              <a:rPr lang="ar-AE" dirty="0"/>
              <a:t>كلما زادت الأسئلة خصوصية كلما تأخر ترتيبها في القائمة (مثل رقم الهاتف يكون في الأخير</a:t>
            </a:r>
            <a:r>
              <a:rPr lang="ar-AE" dirty="0" smtClean="0"/>
              <a:t>)- عللي؟</a:t>
            </a:r>
          </a:p>
          <a:p>
            <a:r>
              <a:rPr lang="ar-AE" dirty="0" smtClean="0"/>
              <a:t>قد تطلب المعلومات الشخصية والاتصال للتحقق من المشتركين الموجودين في قوائم الاشتراك أو لإيصال مكافآتهم .</a:t>
            </a:r>
            <a:endParaRPr lang="ar-AE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صعوبة الأسئلة :</a:t>
            </a:r>
          </a:p>
          <a:p>
            <a:r>
              <a:rPr lang="ar-AE" dirty="0" smtClean="0"/>
              <a:t>الأسئلة الأصعب تكون في النهاية . لماذا؟</a:t>
            </a:r>
          </a:p>
          <a:p>
            <a:r>
              <a:rPr lang="ar-AE" dirty="0" smtClean="0"/>
              <a:t>لأن المشترك يكون قد كون ألفة مع الاستبيان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27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ترتيب الأسئلة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u="sng" dirty="0" smtClean="0"/>
              <a:t>موضوع الأسئلة :</a:t>
            </a:r>
          </a:p>
          <a:p>
            <a:r>
              <a:rPr lang="ar-AE" dirty="0" smtClean="0"/>
              <a:t>يفضل ترتيب الأسئلة من العام إلى الخاص . حتى لا تتأثر إجابات المشتركين على العام بعد الخاص .</a:t>
            </a:r>
          </a:p>
          <a:p>
            <a:r>
              <a:rPr lang="ar-AE" dirty="0" smtClean="0"/>
              <a:t>قد يتم ترتيب الأسئلة من الخاص للعام حين لا يكون للمشتركين خلفية كافية عن الموضوع .</a:t>
            </a:r>
          </a:p>
          <a:p>
            <a:r>
              <a:rPr lang="ar-AE" dirty="0" smtClean="0"/>
              <a:t>عند الانتقال من موضوع إلى موضوع آخر يجب التمهيد لذلك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7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أهمية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يجمع بيانات كمية بشكل يسهل تحليلها إحصائيا .</a:t>
            </a:r>
          </a:p>
          <a:p>
            <a:pPr eaLnBrk="1" hangingPunct="1"/>
            <a:r>
              <a:rPr lang="ar-AE" altLang="en-US" dirty="0" smtClean="0"/>
              <a:t>يوحد نوع المعلومات التي يجمعها باحثون مختلفون .</a:t>
            </a:r>
          </a:p>
          <a:p>
            <a:pPr eaLnBrk="1" hangingPunct="1"/>
            <a:r>
              <a:rPr lang="ar-AE" altLang="en-US" dirty="0" smtClean="0"/>
              <a:t>يزيد سرعة جمع البيانات وتسجيلها .</a:t>
            </a:r>
          </a:p>
          <a:p>
            <a:pPr marL="0" indent="0" eaLnBrk="1" hangingPunct="1">
              <a:buNone/>
            </a:pPr>
            <a:endParaRPr lang="ar-AE" altLang="en-US" dirty="0" smtClean="0"/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dirty="0" smtClean="0"/>
              <a:t>الاختبار الأولي للاستبيان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AE" dirty="0" smtClean="0"/>
              <a:t>قبل خروج الاستبيان للميدان لابد من اختباره .</a:t>
            </a:r>
          </a:p>
          <a:p>
            <a:pPr marL="0" indent="0">
              <a:buNone/>
            </a:pPr>
            <a:r>
              <a:rPr lang="ar-AE" dirty="0" smtClean="0"/>
              <a:t>عينة الاختبار من 15-30 شخص  يحملون خصائص العينة الفعلية .</a:t>
            </a:r>
          </a:p>
          <a:p>
            <a:pPr marL="0" indent="0">
              <a:buNone/>
            </a:pPr>
            <a:r>
              <a:rPr lang="ar-AE" dirty="0" smtClean="0"/>
              <a:t>يفضل أن يكون الاستبيان وجها لوجه وإن كانت طريقة جمعه الحقيقية مختلفة .</a:t>
            </a:r>
          </a:p>
          <a:p>
            <a:pPr marL="0" indent="0">
              <a:buNone/>
            </a:pPr>
            <a:r>
              <a:rPr lang="ar-AE" dirty="0" smtClean="0"/>
              <a:t>بعد إجراء تعديلات جوهرية على الاستبيان يعاد تطبيق الاختبار الأولي حتى يتحقق الباحث من أنه لا يحتاج تغييرات أخرى . </a:t>
            </a:r>
          </a:p>
          <a:p>
            <a:pPr marL="0" indent="0">
              <a:buNone/>
            </a:pPr>
            <a:r>
              <a:rPr lang="ar-AE" dirty="0" smtClean="0"/>
              <a:t>يقوم الباحث بتحليل نتائج الختبار الأولى كي يتعرف على طبيعة الإحصاءات المطلوبة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7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انتهت المحاضرة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71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خطوات عمل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dirty="0" smtClean="0"/>
              <a:t>1-تحديد المعلومات المطلوبة </a:t>
            </a:r>
          </a:p>
          <a:p>
            <a:pPr marL="0" indent="0" eaLnBrk="1" hangingPunct="1">
              <a:buNone/>
            </a:pPr>
            <a:r>
              <a:rPr lang="ar-AE" altLang="en-US" dirty="0"/>
              <a:t>2-تحديد الأسئلة التي سيشملها الاستبيان </a:t>
            </a:r>
            <a:endParaRPr lang="ar-AE" altLang="en-US" dirty="0" smtClean="0"/>
          </a:p>
          <a:p>
            <a:pPr marL="0" indent="0" eaLnBrk="1" hangingPunct="1">
              <a:buNone/>
            </a:pPr>
            <a:r>
              <a:rPr lang="ar-AE" altLang="en-US" dirty="0" smtClean="0"/>
              <a:t>3-بناء الأسئلة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4-صياغة الأسئلة 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5-ترتيب الأسئلة 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تحديد المعلومات المطلوبة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مراجعة مشكلة البحث وأسئلته وفروضه عند عمل الأسئلة .</a:t>
            </a:r>
          </a:p>
          <a:p>
            <a:pPr eaLnBrk="1" hangingPunct="1"/>
            <a:r>
              <a:rPr lang="ar-AE" altLang="en-US" dirty="0" smtClean="0"/>
              <a:t>تحديد العينة التي سيوجه لها الاستبيان لصياغة الاستبيان باللغة المناسبة : (العمر-مستوى التعليم-خبرتهم بموضوع الاستبيان)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تحديد الأسئلة التي سيشملها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ar-AE" altLang="en-US" dirty="0" smtClean="0"/>
              <a:t>س\هل السؤال ضروري للبحث؟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يجب أن يعرف الباحث كيف سيستفيد من السؤال في بحثه 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بعض الأسئلة لا ترتبط بموضوع البحث لكنها تفيد الباحث ،مثل:</a:t>
            </a:r>
          </a:p>
          <a:p>
            <a:pPr eaLnBrk="1" hangingPunct="1"/>
            <a:r>
              <a:rPr lang="ar-AE" altLang="en-US" dirty="0" smtClean="0"/>
              <a:t>وضع أسئلة مضللة بحيث لا يتضح هدف الاستبيان .</a:t>
            </a:r>
          </a:p>
          <a:p>
            <a:pPr eaLnBrk="1" hangingPunct="1"/>
            <a:r>
              <a:rPr lang="ar-AE" altLang="en-US" dirty="0" smtClean="0"/>
              <a:t>وضع أسئلة بسيطة لتشجيع المشترك على الحل .</a:t>
            </a:r>
          </a:p>
          <a:p>
            <a:pPr eaLnBrk="1" hangingPunct="1"/>
            <a:r>
              <a:rPr lang="ar-AE" altLang="en-US" dirty="0" smtClean="0"/>
              <a:t>وضع أسئلة مكررة للتأكد من صدق المشترك وثبات أجوبته.</a:t>
            </a:r>
          </a:p>
          <a:p>
            <a:pPr eaLnBrk="1" hangingPunct="1"/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تحديد الأسئلة التي سيشملها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هل تحتاج إلى أكثر من سؤال 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يجب تجنب الأسئلة المزدوجة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ar-AE" altLang="en-US" sz="1400" b="0" smtClean="0"/>
              <a:t>أدوات البحث التربوي </a:t>
            </a:r>
            <a:endParaRPr lang="en-US" altLang="en-US" sz="1400" b="0" dirty="0" smtClean="0"/>
          </a:p>
        </p:txBody>
      </p:sp>
      <p:sp>
        <p:nvSpPr>
          <p:cNvPr id="30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C6F164-5A33-4496-9A4C-04A20ED927C6}" type="slidenum">
              <a:rPr lang="ar-SA" altLang="en-US" sz="1400" b="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en-GB" altLang="en-US" sz="1400" b="0" smtClean="0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ar-AE" altLang="en-US" dirty="0"/>
              <a:t>تحديد الأسئلة التي سيشملها الاستبيان </a:t>
            </a:r>
            <a:endParaRPr lang="en-US" altLang="en-US" dirty="0" smtClean="0"/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ar-AE" altLang="en-US" dirty="0" smtClean="0"/>
              <a:t>هل يستطيع </a:t>
            </a:r>
            <a:r>
              <a:rPr lang="ar-AE" altLang="en-US" dirty="0" smtClean="0"/>
              <a:t>المش</a:t>
            </a:r>
            <a:r>
              <a:rPr lang="ar-AE" altLang="en-US" dirty="0"/>
              <a:t>ت</a:t>
            </a:r>
            <a:r>
              <a:rPr lang="ar-AE" altLang="en-US" dirty="0" smtClean="0"/>
              <a:t>ركون </a:t>
            </a:r>
            <a:r>
              <a:rPr lang="ar-AE" altLang="en-US" dirty="0" smtClean="0"/>
              <a:t>الإجابة عن الأسئلة ؟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قد لا يكون لدى المشترك علم بالموضوع وقد لا يتذكره .</a:t>
            </a:r>
          </a:p>
          <a:p>
            <a:pPr marL="0" indent="0" eaLnBrk="1" hangingPunct="1">
              <a:buNone/>
            </a:pPr>
            <a:r>
              <a:rPr lang="ar-AE" altLang="en-US" u="sng" dirty="0" smtClean="0"/>
              <a:t>الحلول :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1-يمكن أن يضع الباحث خيار «لا أعلم» من ضمن الأجوبة .</a:t>
            </a:r>
            <a:r>
              <a:rPr lang="ar-AE" altLang="en-US" dirty="0"/>
              <a:t> </a:t>
            </a:r>
            <a:r>
              <a:rPr lang="ar-AE" altLang="en-US" dirty="0" smtClean="0"/>
              <a:t>فهذا الخيار يقلل الأجوبة الخاطئة ولا يقلل من نسبة الاستجابة.</a:t>
            </a:r>
          </a:p>
          <a:p>
            <a:pPr marL="0" indent="0" eaLnBrk="1" hangingPunct="1">
              <a:buNone/>
            </a:pPr>
            <a:r>
              <a:rPr lang="ar-AE" altLang="en-US" dirty="0" smtClean="0"/>
              <a:t>2-يمكن أن يضع الباحث أسئلة مساعدة للذاكرة ،ولكن هذا قد يؤدي إلى تحيز الإجابات .</a:t>
            </a:r>
          </a:p>
        </p:txBody>
      </p:sp>
    </p:spTree>
    <p:extLst>
      <p:ext uri="{BB962C8B-B14F-4D97-AF65-F5344CB8AC3E}">
        <p14:creationId xmlns:p14="http://schemas.microsoft.com/office/powerpoint/2010/main" val="4019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 عرض مدخل إلى علم النفس">
  <a:themeElements>
    <a:clrScheme name="1 عرض مدخل إلى علم النف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 عرض مدخل إلى علم النفس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 عرض مدخل إلى علم النف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عرض مدخل إلى علم النف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عرض مدخل إلى علم النف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1554</Words>
  <Application>Microsoft Office PowerPoint</Application>
  <PresentationFormat>On-screen Show (4:3)</PresentationFormat>
  <Paragraphs>319</Paragraphs>
  <Slides>41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Office Theme</vt:lpstr>
      <vt:lpstr>1 عرض مدخل إلى علم النفس</vt:lpstr>
      <vt:lpstr>أدوات البحث التربوي  الاستبيان </vt:lpstr>
      <vt:lpstr>أهداف المحاضرة </vt:lpstr>
      <vt:lpstr>تعريف الاستبيان </vt:lpstr>
      <vt:lpstr>أهمية الاستبيان </vt:lpstr>
      <vt:lpstr>خطوات عمل الاستبيان </vt:lpstr>
      <vt:lpstr>تحديد المعلومات المطلوبة </vt:lpstr>
      <vt:lpstr>تحديد الأسئلة التي سيشملها الاستبيان </vt:lpstr>
      <vt:lpstr>تحديد الأسئلة التي سيشملها الاستبيان </vt:lpstr>
      <vt:lpstr>تحديد الأسئلة التي سيشملها الاستبيان </vt:lpstr>
      <vt:lpstr>تحديد الأسئلة التي سيشملها الاستبيان </vt:lpstr>
      <vt:lpstr>بناء الأسئلة </vt:lpstr>
      <vt:lpstr>بناء الأسئلة  Open-ended Questions</vt:lpstr>
      <vt:lpstr>مزايا وعيوب الأسئلة المفتوحة </vt:lpstr>
      <vt:lpstr>الأسئلة المفتوحة </vt:lpstr>
      <vt:lpstr>الأسئلة المغلقة </vt:lpstr>
      <vt:lpstr>أسئلة اختياري من متعدد</vt:lpstr>
      <vt:lpstr>ملاحظات حول أسئلة الاختياري من متعدد </vt:lpstr>
      <vt:lpstr>مزايا وعيوب الأسئلة المغلقة .</vt:lpstr>
      <vt:lpstr>المقياس المدرج </vt:lpstr>
      <vt:lpstr>مدرج ليكرت  Likert Scale</vt:lpstr>
      <vt:lpstr>مزايا وعيوب مدرج ليكرت </vt:lpstr>
      <vt:lpstr>القرارات الأربع عند تصميم مدرج ليكرت </vt:lpstr>
      <vt:lpstr>القرارات الاربع عند تصميم مدرج ليكرت </vt:lpstr>
      <vt:lpstr>القرارات الأربع عند تصميم مدرج ليكرت </vt:lpstr>
      <vt:lpstr>القرارات الأربع عند تصميم مدرج ليكرت </vt:lpstr>
      <vt:lpstr>القرارات الأربع عند تصميم مدرج ليكرت </vt:lpstr>
      <vt:lpstr>صياغة الأسئلة </vt:lpstr>
      <vt:lpstr>صياغة الأسئلة </vt:lpstr>
      <vt:lpstr>صياغة الأسئلة </vt:lpstr>
      <vt:lpstr>صياغة الأسئلة </vt:lpstr>
      <vt:lpstr>صياغة الأسئلة </vt:lpstr>
      <vt:lpstr>صياغة الأسئلة </vt:lpstr>
      <vt:lpstr>ترتيب الأسئلة </vt:lpstr>
      <vt:lpstr>ترتيب الأسئلة </vt:lpstr>
      <vt:lpstr>ترتيب الاسئلة </vt:lpstr>
      <vt:lpstr>ترتيب الأسئلة </vt:lpstr>
      <vt:lpstr>ترتيب الأسئلة </vt:lpstr>
      <vt:lpstr>ترتيب الأسئلة </vt:lpstr>
      <vt:lpstr>ترتيب الأسئلة </vt:lpstr>
      <vt:lpstr>الاختبار الأولي للاستبيان </vt:lpstr>
      <vt:lpstr>انتهت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أدوات البحث التربوي  الاستبيان </dc:title>
  <dc:creator>Sumyah</dc:creator>
  <cp:lastModifiedBy>Sumyah</cp:lastModifiedBy>
  <cp:revision>72</cp:revision>
  <dcterms:created xsi:type="dcterms:W3CDTF">2006-08-16T00:00:00Z</dcterms:created>
  <dcterms:modified xsi:type="dcterms:W3CDTF">2014-03-16T07:56:03Z</dcterms:modified>
</cp:coreProperties>
</file>